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91" r:id="rId4"/>
    <p:sldId id="292" r:id="rId5"/>
    <p:sldId id="293" r:id="rId6"/>
    <p:sldId id="290" r:id="rId7"/>
    <p:sldId id="259" r:id="rId8"/>
    <p:sldId id="260" r:id="rId9"/>
    <p:sldId id="261" r:id="rId10"/>
    <p:sldId id="262" r:id="rId11"/>
    <p:sldId id="264" r:id="rId12"/>
    <p:sldId id="263" r:id="rId13"/>
    <p:sldId id="265" r:id="rId14"/>
    <p:sldId id="267" r:id="rId15"/>
    <p:sldId id="266" r:id="rId16"/>
    <p:sldId id="269" r:id="rId17"/>
    <p:sldId id="268" r:id="rId18"/>
    <p:sldId id="273" r:id="rId19"/>
    <p:sldId id="270" r:id="rId20"/>
    <p:sldId id="271" r:id="rId21"/>
    <p:sldId id="272" r:id="rId22"/>
    <p:sldId id="274" r:id="rId23"/>
    <p:sldId id="275" r:id="rId24"/>
    <p:sldId id="283" r:id="rId25"/>
    <p:sldId id="280" r:id="rId26"/>
    <p:sldId id="282" r:id="rId27"/>
    <p:sldId id="285" r:id="rId28"/>
    <p:sldId id="284" r:id="rId29"/>
    <p:sldId id="286" r:id="rId30"/>
    <p:sldId id="287" r:id="rId31"/>
    <p:sldId id="288" r:id="rId32"/>
    <p:sldId id="289" r:id="rId33"/>
    <p:sldId id="281"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930" autoAdjust="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AA6D3-0A6E-4354-9635-CF0DBF2D6772}" type="datetimeFigureOut">
              <a:rPr lang="en-IN" smtClean="0"/>
              <a:t>15-06-2022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03745-E742-417F-A41B-86CC3F621655}" type="slidenum">
              <a:rPr lang="en-IN" smtClean="0"/>
              <a:t>‹#›</a:t>
            </a:fld>
            <a:endParaRPr lang="en-IN"/>
          </a:p>
        </p:txBody>
      </p:sp>
    </p:spTree>
    <p:extLst>
      <p:ext uri="{BB962C8B-B14F-4D97-AF65-F5344CB8AC3E}">
        <p14:creationId xmlns:p14="http://schemas.microsoft.com/office/powerpoint/2010/main" val="392093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903745-E742-417F-A41B-86CC3F621655}" type="slidenum">
              <a:rPr lang="en-IN" smtClean="0"/>
              <a:t>7</a:t>
            </a:fld>
            <a:endParaRPr lang="en-IN"/>
          </a:p>
        </p:txBody>
      </p:sp>
    </p:spTree>
    <p:extLst>
      <p:ext uri="{BB962C8B-B14F-4D97-AF65-F5344CB8AC3E}">
        <p14:creationId xmlns:p14="http://schemas.microsoft.com/office/powerpoint/2010/main" val="297522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903745-E742-417F-A41B-86CC3F621655}" type="slidenum">
              <a:rPr lang="en-IN" smtClean="0"/>
              <a:t>11</a:t>
            </a:fld>
            <a:endParaRPr lang="en-IN"/>
          </a:p>
        </p:txBody>
      </p:sp>
    </p:spTree>
    <p:extLst>
      <p:ext uri="{BB962C8B-B14F-4D97-AF65-F5344CB8AC3E}">
        <p14:creationId xmlns:p14="http://schemas.microsoft.com/office/powerpoint/2010/main" val="233844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903745-E742-417F-A41B-86CC3F621655}" type="slidenum">
              <a:rPr lang="en-IN" smtClean="0"/>
              <a:t>33</a:t>
            </a:fld>
            <a:endParaRPr lang="en-IN"/>
          </a:p>
        </p:txBody>
      </p:sp>
    </p:spTree>
    <p:extLst>
      <p:ext uri="{BB962C8B-B14F-4D97-AF65-F5344CB8AC3E}">
        <p14:creationId xmlns:p14="http://schemas.microsoft.com/office/powerpoint/2010/main" val="118967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616A52-8509-409F-9CC0-5FF14A19DF13}"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248737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616A52-8509-409F-9CC0-5FF14A19DF13}"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393360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616A52-8509-409F-9CC0-5FF14A19DF13}"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384197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616A52-8509-409F-9CC0-5FF14A19DF13}"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43177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616A52-8509-409F-9CC0-5FF14A19DF13}" type="datetimeFigureOut">
              <a:rPr lang="en-IN" smtClean="0"/>
              <a:t>15-06-2022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171434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616A52-8509-409F-9CC0-5FF14A19DF13}"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379417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616A52-8509-409F-9CC0-5FF14A19DF13}" type="datetimeFigureOut">
              <a:rPr lang="en-IN" smtClean="0"/>
              <a:t>15-06-2022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264956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616A52-8509-409F-9CC0-5FF14A19DF13}" type="datetimeFigureOut">
              <a:rPr lang="en-IN" smtClean="0"/>
              <a:t>15-06-2022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197664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16A52-8509-409F-9CC0-5FF14A19DF13}" type="datetimeFigureOut">
              <a:rPr lang="en-IN" smtClean="0"/>
              <a:t>15-06-2022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405974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616A52-8509-409F-9CC0-5FF14A19DF13}"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1527776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5616A52-8509-409F-9CC0-5FF14A19DF13}" type="datetimeFigureOut">
              <a:rPr lang="en-IN" smtClean="0"/>
              <a:t>15-06-2022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F1DB27-98C8-44F9-A423-540B10C8361C}" type="slidenum">
              <a:rPr lang="en-IN" smtClean="0"/>
              <a:t>‹#›</a:t>
            </a:fld>
            <a:endParaRPr lang="en-IN"/>
          </a:p>
        </p:txBody>
      </p:sp>
    </p:spTree>
    <p:extLst>
      <p:ext uri="{BB962C8B-B14F-4D97-AF65-F5344CB8AC3E}">
        <p14:creationId xmlns:p14="http://schemas.microsoft.com/office/powerpoint/2010/main" val="236008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16A52-8509-409F-9CC0-5FF14A19DF13}" type="datetimeFigureOut">
              <a:rPr lang="en-IN" smtClean="0"/>
              <a:t>15-06-2022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1DB27-98C8-44F9-A423-540B10C8361C}" type="slidenum">
              <a:rPr lang="en-IN" smtClean="0"/>
              <a:t>‹#›</a:t>
            </a:fld>
            <a:endParaRPr lang="en-IN"/>
          </a:p>
        </p:txBody>
      </p:sp>
    </p:spTree>
    <p:extLst>
      <p:ext uri="{BB962C8B-B14F-4D97-AF65-F5344CB8AC3E}">
        <p14:creationId xmlns:p14="http://schemas.microsoft.com/office/powerpoint/2010/main" val="324550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harpcorner.com/article/how-to-use-azure-redis-cache-in-c-sharp/" TargetMode="External"/><Relationship Id="rId2" Type="http://schemas.openxmlformats.org/officeDocument/2006/relationships/hyperlink" Target="https://www.red-gate.com/simple-talk/development/dotnet-development/overview-of-azure-cache-for-redi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Designing Data System</a:t>
            </a:r>
            <a:endParaRPr lang="en-IN" dirty="0"/>
          </a:p>
        </p:txBody>
      </p:sp>
    </p:spTree>
    <p:extLst>
      <p:ext uri="{BB962C8B-B14F-4D97-AF65-F5344CB8AC3E}">
        <p14:creationId xmlns:p14="http://schemas.microsoft.com/office/powerpoint/2010/main" val="2287610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9083"/>
          </a:xfrm>
        </p:spPr>
        <p:txBody>
          <a:bodyPr>
            <a:normAutofit fontScale="90000"/>
          </a:bodyPr>
          <a:lstStyle/>
          <a:p>
            <a:r>
              <a:rPr lang="en-US" sz="3600" dirty="0" smtClean="0"/>
              <a:t>Convergence of document and relational databases</a:t>
            </a:r>
            <a:r>
              <a:rPr lang="en-US" dirty="0" smtClean="0"/>
              <a:t/>
            </a:r>
            <a:br>
              <a:rPr lang="en-US" dirty="0" smtClean="0"/>
            </a:br>
            <a:endParaRPr lang="en-IN" dirty="0"/>
          </a:p>
        </p:txBody>
      </p:sp>
      <p:sp>
        <p:nvSpPr>
          <p:cNvPr id="3" name="Content Placeholder 2"/>
          <p:cNvSpPr>
            <a:spLocks noGrp="1"/>
          </p:cNvSpPr>
          <p:nvPr>
            <p:ph idx="1"/>
          </p:nvPr>
        </p:nvSpPr>
        <p:spPr>
          <a:xfrm>
            <a:off x="838200" y="1134208"/>
            <a:ext cx="10515600" cy="5222631"/>
          </a:xfrm>
        </p:spPr>
        <p:txBody>
          <a:bodyPr>
            <a:normAutofit fontScale="62500" lnSpcReduction="20000"/>
          </a:bodyPr>
          <a:lstStyle/>
          <a:p>
            <a:r>
              <a:rPr lang="en-US" dirty="0" smtClean="0"/>
              <a:t>In previous example, </a:t>
            </a:r>
            <a:r>
              <a:rPr lang="en-US" dirty="0" err="1" smtClean="0"/>
              <a:t>region_id</a:t>
            </a:r>
            <a:r>
              <a:rPr lang="en-US" dirty="0" smtClean="0"/>
              <a:t> </a:t>
            </a:r>
            <a:r>
              <a:rPr lang="en-US" dirty="0"/>
              <a:t>and </a:t>
            </a:r>
            <a:r>
              <a:rPr lang="en-US" dirty="0" err="1"/>
              <a:t>industry_id</a:t>
            </a:r>
            <a:r>
              <a:rPr lang="en-US" dirty="0"/>
              <a:t> are given as IDs, not as </a:t>
            </a:r>
            <a:r>
              <a:rPr lang="en-US" dirty="0" smtClean="0"/>
              <a:t>plain-text strings </a:t>
            </a:r>
            <a:r>
              <a:rPr lang="en-US" dirty="0"/>
              <a:t>"Greater Seattle Area" and "Philanthropy". Why</a:t>
            </a:r>
            <a:r>
              <a:rPr lang="en-US" dirty="0" smtClean="0"/>
              <a:t>?</a:t>
            </a:r>
          </a:p>
          <a:p>
            <a:endParaRPr lang="en-US" dirty="0" smtClean="0"/>
          </a:p>
          <a:p>
            <a:r>
              <a:rPr lang="en-US" dirty="0" smtClean="0"/>
              <a:t>Most </a:t>
            </a:r>
            <a:r>
              <a:rPr lang="en-US" dirty="0"/>
              <a:t>relational database systems (other than MySQL) have supported XML since </a:t>
            </a:r>
            <a:r>
              <a:rPr lang="en-US" dirty="0" smtClean="0"/>
              <a:t>the mid-2000s</a:t>
            </a:r>
            <a:r>
              <a:rPr lang="en-US" dirty="0"/>
              <a:t>. This includes functions to make local modifications to XML </a:t>
            </a:r>
            <a:r>
              <a:rPr lang="en-US" dirty="0" smtClean="0"/>
              <a:t>documents, and </a:t>
            </a:r>
            <a:r>
              <a:rPr lang="en-US" dirty="0"/>
              <a:t>the ability to index and query inside XML documents, which allows </a:t>
            </a:r>
            <a:r>
              <a:rPr lang="en-US" dirty="0" smtClean="0"/>
              <a:t>applications to </a:t>
            </a:r>
            <a:r>
              <a:rPr lang="en-US" dirty="0"/>
              <a:t>use data models very similar to what they would do when using a document database</a:t>
            </a:r>
            <a:r>
              <a:rPr lang="en-US" dirty="0" smtClean="0"/>
              <a:t>.</a:t>
            </a:r>
          </a:p>
          <a:p>
            <a:endParaRPr lang="en-US" dirty="0"/>
          </a:p>
          <a:p>
            <a:r>
              <a:rPr lang="en-US" dirty="0"/>
              <a:t>PostgreSQL since version 9.3 </a:t>
            </a:r>
            <a:r>
              <a:rPr lang="en-US" dirty="0" smtClean="0"/>
              <a:t>and </a:t>
            </a:r>
            <a:r>
              <a:rPr lang="en-US" dirty="0"/>
              <a:t>IBM DB2 since version 10.5 </a:t>
            </a:r>
            <a:r>
              <a:rPr lang="en-US" dirty="0" smtClean="0"/>
              <a:t>also </a:t>
            </a:r>
            <a:r>
              <a:rPr lang="en-US" dirty="0"/>
              <a:t>have </a:t>
            </a:r>
            <a:r>
              <a:rPr lang="en-US" dirty="0" smtClean="0"/>
              <a:t>a similar </a:t>
            </a:r>
            <a:r>
              <a:rPr lang="en-US" dirty="0"/>
              <a:t>level of support for JSON documents. Given the popularity of JSON for </a:t>
            </a:r>
            <a:r>
              <a:rPr lang="en-US" dirty="0" smtClean="0"/>
              <a:t>web APIs</a:t>
            </a:r>
            <a:r>
              <a:rPr lang="en-US" dirty="0"/>
              <a:t>, it is likely that other relational databases will follow their footsteps and </a:t>
            </a:r>
            <a:r>
              <a:rPr lang="en-US" dirty="0" smtClean="0"/>
              <a:t>add</a:t>
            </a:r>
            <a:r>
              <a:rPr lang="en-IN" dirty="0" smtClean="0"/>
              <a:t>JSON </a:t>
            </a:r>
            <a:r>
              <a:rPr lang="en-IN" dirty="0"/>
              <a:t>support</a:t>
            </a:r>
            <a:r>
              <a:rPr lang="en-IN" dirty="0" smtClean="0"/>
              <a:t>.</a:t>
            </a:r>
          </a:p>
          <a:p>
            <a:endParaRPr lang="en-IN" dirty="0"/>
          </a:p>
          <a:p>
            <a:r>
              <a:rPr lang="en-US" dirty="0"/>
              <a:t>On the document database side, </a:t>
            </a:r>
            <a:r>
              <a:rPr lang="en-US" dirty="0" err="1" smtClean="0"/>
              <a:t>RethinkDB</a:t>
            </a:r>
            <a:r>
              <a:rPr lang="en-US" dirty="0" smtClean="0"/>
              <a:t> and many others started supporting relational-like </a:t>
            </a:r>
            <a:r>
              <a:rPr lang="en-US" dirty="0"/>
              <a:t>joins in its </a:t>
            </a:r>
            <a:r>
              <a:rPr lang="en-US" dirty="0" smtClean="0"/>
              <a:t>query language</a:t>
            </a:r>
            <a:endParaRPr lang="en-US" dirty="0"/>
          </a:p>
          <a:p>
            <a:endParaRPr lang="en-US" dirty="0" smtClean="0"/>
          </a:p>
          <a:p>
            <a:r>
              <a:rPr lang="en-US" dirty="0" smtClean="0"/>
              <a:t>It </a:t>
            </a:r>
            <a:r>
              <a:rPr lang="en-US" dirty="0"/>
              <a:t>seems that relational and document databases are becoming more similar </a:t>
            </a:r>
            <a:r>
              <a:rPr lang="en-US" dirty="0" smtClean="0"/>
              <a:t>over time</a:t>
            </a:r>
            <a:r>
              <a:rPr lang="en-US" dirty="0"/>
              <a:t>, and that is a good thing: the data models complement each other</a:t>
            </a:r>
            <a:r>
              <a:rPr lang="en-US" dirty="0" smtClean="0"/>
              <a:t>. </a:t>
            </a:r>
            <a:r>
              <a:rPr lang="en-US" dirty="0"/>
              <a:t>If a </a:t>
            </a:r>
            <a:r>
              <a:rPr lang="en-US" dirty="0" smtClean="0"/>
              <a:t>database is </a:t>
            </a:r>
            <a:r>
              <a:rPr lang="en-US" dirty="0"/>
              <a:t>able to handle document-like data and also perform relational queries on it, </a:t>
            </a:r>
            <a:r>
              <a:rPr lang="en-US" dirty="0" smtClean="0"/>
              <a:t>applications can </a:t>
            </a:r>
            <a:r>
              <a:rPr lang="en-US" dirty="0"/>
              <a:t>use the combination of features that best fits their </a:t>
            </a:r>
            <a:r>
              <a:rPr lang="en-US" dirty="0" smtClean="0"/>
              <a:t>needs.</a:t>
            </a:r>
          </a:p>
          <a:p>
            <a:r>
              <a:rPr lang="en-US" dirty="0" smtClean="0"/>
              <a:t> A </a:t>
            </a:r>
            <a:r>
              <a:rPr lang="en-US" dirty="0"/>
              <a:t>hybrid of the relational and document models is a good route for databases to </a:t>
            </a:r>
            <a:r>
              <a:rPr lang="en-US" dirty="0" smtClean="0"/>
              <a:t>take </a:t>
            </a:r>
            <a:r>
              <a:rPr lang="en-IN" dirty="0" smtClean="0"/>
              <a:t>in </a:t>
            </a:r>
            <a:r>
              <a:rPr lang="en-IN" dirty="0"/>
              <a:t>future.</a:t>
            </a:r>
          </a:p>
        </p:txBody>
      </p:sp>
    </p:spTree>
    <p:extLst>
      <p:ext uri="{BB962C8B-B14F-4D97-AF65-F5344CB8AC3E}">
        <p14:creationId xmlns:p14="http://schemas.microsoft.com/office/powerpoint/2010/main" val="409950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720"/>
            <a:ext cx="10515600" cy="681160"/>
          </a:xfrm>
        </p:spPr>
        <p:txBody>
          <a:bodyPr>
            <a:normAutofit fontScale="90000"/>
          </a:bodyPr>
          <a:lstStyle/>
          <a:p>
            <a:r>
              <a:rPr lang="en-US" dirty="0" smtClean="0"/>
              <a:t>Graph Data Model</a:t>
            </a:r>
            <a:endParaRPr lang="en-IN" dirty="0"/>
          </a:p>
        </p:txBody>
      </p:sp>
      <p:sp>
        <p:nvSpPr>
          <p:cNvPr id="3" name="Content Placeholder 2"/>
          <p:cNvSpPr>
            <a:spLocks noGrp="1"/>
          </p:cNvSpPr>
          <p:nvPr>
            <p:ph idx="1"/>
          </p:nvPr>
        </p:nvSpPr>
        <p:spPr>
          <a:xfrm>
            <a:off x="838200" y="1099037"/>
            <a:ext cx="10515600" cy="4919663"/>
          </a:xfrm>
        </p:spPr>
        <p:txBody>
          <a:bodyPr>
            <a:normAutofit/>
          </a:bodyPr>
          <a:lstStyle/>
          <a:p>
            <a:r>
              <a:rPr lang="en-US" sz="1600" dirty="0" smtClean="0"/>
              <a:t>What </a:t>
            </a:r>
            <a:r>
              <a:rPr lang="en-US" sz="1600" dirty="0"/>
              <a:t>if many-to-many relationships are very common in your data? The </a:t>
            </a:r>
            <a:r>
              <a:rPr lang="en-US" sz="1600" dirty="0" smtClean="0"/>
              <a:t>relational model </a:t>
            </a:r>
            <a:r>
              <a:rPr lang="en-US" sz="1600" dirty="0"/>
              <a:t>can handle simple cases of many-to-many relationships, but as the </a:t>
            </a:r>
            <a:r>
              <a:rPr lang="en-US" sz="1600" dirty="0" smtClean="0"/>
              <a:t>connections within </a:t>
            </a:r>
            <a:r>
              <a:rPr lang="en-US" sz="1600" dirty="0"/>
              <a:t>your data become more complex, it becomes more natural to </a:t>
            </a:r>
            <a:r>
              <a:rPr lang="en-US" sz="1600" dirty="0" smtClean="0"/>
              <a:t>start modeling </a:t>
            </a:r>
            <a:r>
              <a:rPr lang="en-US" sz="1600" dirty="0"/>
              <a:t>your data as a graph</a:t>
            </a:r>
            <a:r>
              <a:rPr lang="en-US" sz="1600" dirty="0" smtClean="0"/>
              <a:t>.</a:t>
            </a:r>
          </a:p>
          <a:p>
            <a:r>
              <a:rPr lang="en-US" sz="1600" dirty="0" smtClean="0"/>
              <a:t>A </a:t>
            </a:r>
            <a:r>
              <a:rPr lang="en-US" sz="1600" dirty="0"/>
              <a:t>graph consists of two kinds of object: </a:t>
            </a:r>
            <a:r>
              <a:rPr lang="en-US" sz="1600" i="1" dirty="0"/>
              <a:t>vertices </a:t>
            </a:r>
            <a:r>
              <a:rPr lang="en-US" sz="1600" dirty="0"/>
              <a:t>(also known as </a:t>
            </a:r>
            <a:r>
              <a:rPr lang="en-US" sz="1600" i="1" dirty="0"/>
              <a:t>nodes </a:t>
            </a:r>
            <a:r>
              <a:rPr lang="en-US" sz="1600" dirty="0"/>
              <a:t>or </a:t>
            </a:r>
            <a:r>
              <a:rPr lang="en-US" sz="1600" i="1" dirty="0"/>
              <a:t>entities</a:t>
            </a:r>
            <a:r>
              <a:rPr lang="en-US" sz="1600" dirty="0"/>
              <a:t>) </a:t>
            </a:r>
            <a:r>
              <a:rPr lang="en-US" sz="1600" dirty="0" smtClean="0"/>
              <a:t>and </a:t>
            </a:r>
            <a:r>
              <a:rPr lang="en-US" sz="1600" i="1" dirty="0" smtClean="0"/>
              <a:t>edges </a:t>
            </a:r>
            <a:r>
              <a:rPr lang="en-US" sz="1600" dirty="0"/>
              <a:t>(also known as </a:t>
            </a:r>
            <a:r>
              <a:rPr lang="en-US" sz="1600" i="1" dirty="0"/>
              <a:t>relationships </a:t>
            </a:r>
            <a:r>
              <a:rPr lang="en-US" sz="1600" dirty="0"/>
              <a:t>or </a:t>
            </a:r>
            <a:r>
              <a:rPr lang="en-US" sz="1600" i="1" dirty="0"/>
              <a:t>arcs</a:t>
            </a:r>
            <a:r>
              <a:rPr lang="en-US" sz="1600" dirty="0"/>
              <a:t>). </a:t>
            </a:r>
            <a:endParaRPr lang="en-IN" sz="1600" dirty="0"/>
          </a:p>
        </p:txBody>
      </p:sp>
      <p:pic>
        <p:nvPicPr>
          <p:cNvPr id="5" name="Picture 4"/>
          <p:cNvPicPr>
            <a:picLocks noChangeAspect="1"/>
          </p:cNvPicPr>
          <p:nvPr/>
        </p:nvPicPr>
        <p:blipFill>
          <a:blip r:embed="rId3"/>
          <a:stretch>
            <a:fillRect/>
          </a:stretch>
        </p:blipFill>
        <p:spPr>
          <a:xfrm>
            <a:off x="2489689" y="2778369"/>
            <a:ext cx="6896100" cy="3886200"/>
          </a:xfrm>
          <a:prstGeom prst="rect">
            <a:avLst/>
          </a:prstGeom>
        </p:spPr>
      </p:pic>
    </p:spTree>
    <p:extLst>
      <p:ext uri="{BB962C8B-B14F-4D97-AF65-F5344CB8AC3E}">
        <p14:creationId xmlns:p14="http://schemas.microsoft.com/office/powerpoint/2010/main" val="69968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69" y="242033"/>
            <a:ext cx="10515600" cy="857006"/>
          </a:xfrm>
        </p:spPr>
        <p:txBody>
          <a:bodyPr/>
          <a:lstStyle/>
          <a:p>
            <a:r>
              <a:rPr lang="en-IN" dirty="0"/>
              <a:t>Query Languages for Data</a:t>
            </a:r>
          </a:p>
        </p:txBody>
      </p:sp>
      <p:sp>
        <p:nvSpPr>
          <p:cNvPr id="3" name="Content Placeholder 2"/>
          <p:cNvSpPr>
            <a:spLocks noGrp="1"/>
          </p:cNvSpPr>
          <p:nvPr>
            <p:ph idx="1"/>
          </p:nvPr>
        </p:nvSpPr>
        <p:spPr>
          <a:xfrm>
            <a:off x="943707" y="1333256"/>
            <a:ext cx="10515600" cy="4351338"/>
          </a:xfrm>
        </p:spPr>
        <p:txBody>
          <a:bodyPr>
            <a:normAutofit lnSpcReduction="10000"/>
          </a:bodyPr>
          <a:lstStyle/>
          <a:p>
            <a:r>
              <a:rPr lang="en-IN" sz="1400" dirty="0" smtClean="0"/>
              <a:t>Imperative language vs Declarative Query language </a:t>
            </a:r>
          </a:p>
          <a:p>
            <a:endParaRPr lang="en-IN" sz="1400" dirty="0" smtClean="0"/>
          </a:p>
          <a:p>
            <a:r>
              <a:rPr lang="en-US" sz="1400" dirty="0"/>
              <a:t>An imperative language tells the computer to perform certain operations in a </a:t>
            </a:r>
            <a:r>
              <a:rPr lang="en-US" sz="1400" dirty="0" smtClean="0"/>
              <a:t>certain order</a:t>
            </a:r>
            <a:r>
              <a:rPr lang="en-US" sz="1400" dirty="0"/>
              <a:t>. You can imagine stepping through the code, line by line, evaluating </a:t>
            </a:r>
            <a:r>
              <a:rPr lang="en-US" sz="1400" dirty="0" smtClean="0"/>
              <a:t>conditions, updating </a:t>
            </a:r>
            <a:r>
              <a:rPr lang="en-US" sz="1400" dirty="0"/>
              <a:t>variables, and deciding whether to go around the loop one more time</a:t>
            </a:r>
            <a:r>
              <a:rPr lang="en-US" sz="1400" dirty="0" smtClean="0"/>
              <a:t>.</a:t>
            </a:r>
          </a:p>
          <a:p>
            <a:pPr marL="914400" lvl="2" indent="0">
              <a:buNone/>
            </a:pPr>
            <a:r>
              <a:rPr lang="en-IN" sz="1400" b="1" dirty="0"/>
              <a:t>function </a:t>
            </a:r>
            <a:r>
              <a:rPr lang="en-IN" sz="1400" dirty="0" err="1"/>
              <a:t>getSharks</a:t>
            </a:r>
            <a:r>
              <a:rPr lang="en-IN" sz="1400" dirty="0"/>
              <a:t>() {</a:t>
            </a:r>
          </a:p>
          <a:p>
            <a:pPr marL="914400" lvl="2" indent="0">
              <a:buNone/>
            </a:pPr>
            <a:r>
              <a:rPr lang="en-IN" sz="1400" b="1" dirty="0" err="1"/>
              <a:t>var</a:t>
            </a:r>
            <a:r>
              <a:rPr lang="en-IN" sz="1400" b="1" dirty="0"/>
              <a:t> </a:t>
            </a:r>
            <a:r>
              <a:rPr lang="en-IN" sz="1400" dirty="0"/>
              <a:t>sharks = [];</a:t>
            </a:r>
          </a:p>
          <a:p>
            <a:pPr marL="914400" lvl="2" indent="0">
              <a:buNone/>
            </a:pPr>
            <a:r>
              <a:rPr lang="nn-NO" sz="1400" b="1" dirty="0"/>
              <a:t>for </a:t>
            </a:r>
            <a:r>
              <a:rPr lang="nn-NO" sz="1400" dirty="0"/>
              <a:t>(</a:t>
            </a:r>
            <a:r>
              <a:rPr lang="nn-NO" sz="1400" b="1" dirty="0"/>
              <a:t>var </a:t>
            </a:r>
            <a:r>
              <a:rPr lang="nn-NO" sz="1400" dirty="0"/>
              <a:t>i = 0; i &lt; animals.length; i++) {</a:t>
            </a:r>
          </a:p>
          <a:p>
            <a:pPr marL="914400" lvl="2" indent="0">
              <a:buNone/>
            </a:pPr>
            <a:r>
              <a:rPr lang="en-IN" sz="1400" b="1" dirty="0"/>
              <a:t>if </a:t>
            </a:r>
            <a:r>
              <a:rPr lang="en-IN" sz="1400" dirty="0"/>
              <a:t>(animals[</a:t>
            </a:r>
            <a:r>
              <a:rPr lang="en-IN" sz="1400" dirty="0" err="1"/>
              <a:t>i</a:t>
            </a:r>
            <a:r>
              <a:rPr lang="en-IN" sz="1400" dirty="0"/>
              <a:t>].family === "Sharks") {</a:t>
            </a:r>
          </a:p>
          <a:p>
            <a:pPr marL="914400" lvl="2" indent="0">
              <a:buNone/>
            </a:pPr>
            <a:r>
              <a:rPr lang="en-IN" sz="1400" dirty="0" err="1"/>
              <a:t>sharks.push</a:t>
            </a:r>
            <a:r>
              <a:rPr lang="en-IN" sz="1400" dirty="0"/>
              <a:t>(animals[</a:t>
            </a:r>
            <a:r>
              <a:rPr lang="en-IN" sz="1400" dirty="0" err="1"/>
              <a:t>i</a:t>
            </a:r>
            <a:r>
              <a:rPr lang="en-IN" sz="1400" dirty="0"/>
              <a:t>]);</a:t>
            </a:r>
          </a:p>
          <a:p>
            <a:pPr marL="914400" lvl="2" indent="0">
              <a:buNone/>
            </a:pPr>
            <a:r>
              <a:rPr lang="en-IN" sz="1400" dirty="0" smtClean="0"/>
              <a:t>} } </a:t>
            </a:r>
            <a:r>
              <a:rPr lang="en-IN" sz="1400" b="1" dirty="0" smtClean="0"/>
              <a:t>return </a:t>
            </a:r>
            <a:r>
              <a:rPr lang="en-IN" sz="1400" dirty="0"/>
              <a:t>sharks</a:t>
            </a:r>
            <a:r>
              <a:rPr lang="en-IN" sz="1400" dirty="0" smtClean="0"/>
              <a:t>; }</a:t>
            </a:r>
          </a:p>
          <a:p>
            <a:pPr marL="914400" lvl="2" indent="0">
              <a:buNone/>
            </a:pPr>
            <a:endParaRPr lang="en-IN" sz="1400" dirty="0" smtClean="0"/>
          </a:p>
          <a:p>
            <a:r>
              <a:rPr lang="en-US" sz="1400" dirty="0"/>
              <a:t>When SQL was defined, it followed the </a:t>
            </a:r>
            <a:r>
              <a:rPr lang="en-IN" sz="1400" dirty="0"/>
              <a:t>Declarative Query language </a:t>
            </a:r>
          </a:p>
          <a:p>
            <a:pPr lvl="2"/>
            <a:r>
              <a:rPr lang="en-US" sz="1400" b="1" dirty="0"/>
              <a:t>SELECT </a:t>
            </a:r>
            <a:r>
              <a:rPr lang="en-US" sz="1400" dirty="0"/>
              <a:t>* </a:t>
            </a:r>
            <a:r>
              <a:rPr lang="en-US" sz="1400" b="1" dirty="0"/>
              <a:t>FROM </a:t>
            </a:r>
            <a:r>
              <a:rPr lang="en-US" sz="1400" dirty="0"/>
              <a:t>animals </a:t>
            </a:r>
            <a:r>
              <a:rPr lang="en-US" sz="1400" b="1" dirty="0"/>
              <a:t>WHERE </a:t>
            </a:r>
            <a:r>
              <a:rPr lang="en-US" sz="1400" dirty="0"/>
              <a:t>family = 'Sharks</a:t>
            </a:r>
            <a:r>
              <a:rPr lang="en-US" sz="1400" dirty="0" smtClean="0"/>
              <a:t>';</a:t>
            </a:r>
          </a:p>
          <a:p>
            <a:pPr lvl="2"/>
            <a:endParaRPr lang="en-US" sz="1400" dirty="0"/>
          </a:p>
          <a:p>
            <a:r>
              <a:rPr lang="en-US" sz="1400" dirty="0"/>
              <a:t>In a declarative query language, </a:t>
            </a:r>
            <a:r>
              <a:rPr lang="en-IN" sz="1400" dirty="0"/>
              <a:t>you just specify the </a:t>
            </a:r>
            <a:r>
              <a:rPr lang="en-US" sz="1400" dirty="0"/>
              <a:t>pattern of the data you want but not how to achieve that goal. It is up to the database system’s query optimizer to decide which indexes and which join methods to use, and in which order to execute various parts </a:t>
            </a:r>
            <a:r>
              <a:rPr lang="en-IN" sz="1400" dirty="0"/>
              <a:t>of the query. it also hides implementation </a:t>
            </a:r>
            <a:r>
              <a:rPr lang="en-US" sz="1400" dirty="0"/>
              <a:t>details of the database engine, which makes it possible for the database system to introduce performance improvements without requiring any changes to </a:t>
            </a:r>
            <a:r>
              <a:rPr lang="en-IN" sz="1400" dirty="0"/>
              <a:t>queries.</a:t>
            </a:r>
          </a:p>
        </p:txBody>
      </p:sp>
    </p:spTree>
    <p:extLst>
      <p:ext uri="{BB962C8B-B14F-4D97-AF65-F5344CB8AC3E}">
        <p14:creationId xmlns:p14="http://schemas.microsoft.com/office/powerpoint/2010/main" val="372650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normAutofit fontScale="90000"/>
          </a:bodyPr>
          <a:lstStyle/>
          <a:p>
            <a:r>
              <a:rPr lang="en-IN" dirty="0"/>
              <a:t>The Cypher query language - </a:t>
            </a:r>
            <a:r>
              <a:rPr lang="en-US" dirty="0"/>
              <a:t>Graph Data Model</a:t>
            </a:r>
            <a:endParaRPr lang="en-IN" dirty="0"/>
          </a:p>
        </p:txBody>
      </p:sp>
      <p:sp>
        <p:nvSpPr>
          <p:cNvPr id="5" name="Content Placeholder 4"/>
          <p:cNvSpPr>
            <a:spLocks noGrp="1"/>
          </p:cNvSpPr>
          <p:nvPr>
            <p:ph idx="1"/>
          </p:nvPr>
        </p:nvSpPr>
        <p:spPr>
          <a:xfrm>
            <a:off x="750276" y="1438763"/>
            <a:ext cx="10515600" cy="4351338"/>
          </a:xfrm>
        </p:spPr>
        <p:txBody>
          <a:bodyPr>
            <a:normAutofit fontScale="62500" lnSpcReduction="20000"/>
          </a:bodyPr>
          <a:lstStyle/>
          <a:p>
            <a:pPr marL="0" indent="0">
              <a:buNone/>
            </a:pPr>
            <a:endParaRPr lang="en-US" i="1" dirty="0"/>
          </a:p>
          <a:p>
            <a:pPr marL="0" indent="0">
              <a:buNone/>
            </a:pPr>
            <a:r>
              <a:rPr lang="en-IN" b="1" dirty="0"/>
              <a:t>MATCH</a:t>
            </a:r>
          </a:p>
          <a:p>
            <a:pPr marL="0" indent="0">
              <a:buNone/>
            </a:pPr>
            <a:r>
              <a:rPr lang="en-US" dirty="0"/>
              <a:t>(person) -[:BORN_IN]-&gt; () -[:WITHIN*0..]-&gt; (</a:t>
            </a:r>
            <a:r>
              <a:rPr lang="en-US" dirty="0" err="1"/>
              <a:t>us:Location</a:t>
            </a:r>
            <a:r>
              <a:rPr lang="en-US" dirty="0"/>
              <a:t> {</a:t>
            </a:r>
            <a:r>
              <a:rPr lang="en-US" dirty="0" err="1"/>
              <a:t>name:'United</a:t>
            </a:r>
            <a:r>
              <a:rPr lang="en-US" dirty="0"/>
              <a:t> States'}),</a:t>
            </a:r>
          </a:p>
          <a:p>
            <a:pPr marL="0" indent="0">
              <a:buNone/>
            </a:pPr>
            <a:r>
              <a:rPr lang="en-US" dirty="0"/>
              <a:t>(person) -[:LIVES_IN]-&gt; () -[:WITHIN*0..]-&gt; (</a:t>
            </a:r>
            <a:r>
              <a:rPr lang="en-US" dirty="0" err="1"/>
              <a:t>eu:Location</a:t>
            </a:r>
            <a:r>
              <a:rPr lang="en-US" dirty="0"/>
              <a:t> {</a:t>
            </a:r>
            <a:r>
              <a:rPr lang="en-US" dirty="0" err="1"/>
              <a:t>name:'Europe</a:t>
            </a:r>
            <a:r>
              <a:rPr lang="en-US" dirty="0"/>
              <a:t>'})</a:t>
            </a:r>
          </a:p>
          <a:p>
            <a:pPr marL="0" indent="0">
              <a:buNone/>
            </a:pPr>
            <a:r>
              <a:rPr lang="en-IN" b="1" dirty="0"/>
              <a:t>RETURN </a:t>
            </a:r>
            <a:r>
              <a:rPr lang="en-IN" dirty="0" smtClean="0"/>
              <a:t>person.name</a:t>
            </a:r>
          </a:p>
          <a:p>
            <a:pPr marL="0" indent="0">
              <a:buNone/>
            </a:pPr>
            <a:endParaRPr lang="en-IN" dirty="0"/>
          </a:p>
          <a:p>
            <a:pPr marL="0" indent="0">
              <a:buNone/>
            </a:pPr>
            <a:r>
              <a:rPr lang="en-US" dirty="0"/>
              <a:t>The query can be read as follows: “Find any vertex (call it </a:t>
            </a:r>
            <a:r>
              <a:rPr lang="en-US" i="1" dirty="0"/>
              <a:t>person</a:t>
            </a:r>
            <a:r>
              <a:rPr lang="en-US" dirty="0"/>
              <a:t>) that meets </a:t>
            </a:r>
            <a:r>
              <a:rPr lang="en-US" i="1" dirty="0"/>
              <a:t>both </a:t>
            </a:r>
            <a:r>
              <a:rPr lang="en-US" dirty="0" smtClean="0"/>
              <a:t>of </a:t>
            </a:r>
            <a:r>
              <a:rPr lang="en-IN" dirty="0" smtClean="0"/>
              <a:t>the </a:t>
            </a:r>
            <a:r>
              <a:rPr lang="en-IN" dirty="0"/>
              <a:t>following conditions</a:t>
            </a:r>
            <a:r>
              <a:rPr lang="en-IN" dirty="0" smtClean="0"/>
              <a:t>:</a:t>
            </a:r>
          </a:p>
          <a:p>
            <a:pPr marL="0" indent="0">
              <a:buNone/>
            </a:pPr>
            <a:endParaRPr lang="en-IN" dirty="0"/>
          </a:p>
          <a:p>
            <a:pPr marL="0" indent="0">
              <a:buNone/>
            </a:pPr>
            <a:r>
              <a:rPr lang="en-US" dirty="0"/>
              <a:t>1. </a:t>
            </a:r>
            <a:r>
              <a:rPr lang="en-US" i="1" dirty="0"/>
              <a:t>person </a:t>
            </a:r>
            <a:r>
              <a:rPr lang="en-US" dirty="0"/>
              <a:t>has an outgoing BORN_IN edge to some vertex. From that vertex, you </a:t>
            </a:r>
            <a:r>
              <a:rPr lang="en-US" dirty="0" smtClean="0"/>
              <a:t>can follow </a:t>
            </a:r>
            <a:r>
              <a:rPr lang="en-US" dirty="0"/>
              <a:t>a chain of outgoing WITHIN edges until eventually you reach a vertex </a:t>
            </a:r>
            <a:r>
              <a:rPr lang="en-US" dirty="0" smtClean="0"/>
              <a:t>of type </a:t>
            </a:r>
            <a:r>
              <a:rPr lang="en-US" dirty="0"/>
              <a:t>Location, whose name property is equal to </a:t>
            </a:r>
            <a:r>
              <a:rPr lang="en-US" i="1" dirty="0"/>
              <a:t>“United States</a:t>
            </a:r>
            <a:r>
              <a:rPr lang="en-US" i="1" dirty="0" smtClean="0"/>
              <a:t>”</a:t>
            </a:r>
            <a:r>
              <a:rPr lang="en-US" dirty="0" smtClean="0"/>
              <a:t>.</a:t>
            </a:r>
          </a:p>
          <a:p>
            <a:pPr marL="0" indent="0">
              <a:buNone/>
            </a:pPr>
            <a:endParaRPr lang="en-US" dirty="0"/>
          </a:p>
          <a:p>
            <a:pPr marL="0" indent="0">
              <a:buNone/>
            </a:pPr>
            <a:r>
              <a:rPr lang="en-US" dirty="0"/>
              <a:t>2. That same </a:t>
            </a:r>
            <a:r>
              <a:rPr lang="en-US" i="1" dirty="0"/>
              <a:t>person </a:t>
            </a:r>
            <a:r>
              <a:rPr lang="en-US" dirty="0"/>
              <a:t>vertex also has an outgoing LIVES_IN edge. Following </a:t>
            </a:r>
            <a:r>
              <a:rPr lang="en-US" dirty="0" smtClean="0"/>
              <a:t>that edge</a:t>
            </a:r>
            <a:r>
              <a:rPr lang="en-US" dirty="0"/>
              <a:t>, and then a chain of outgoing WITHIN edges, you eventually reach a vertex </a:t>
            </a:r>
            <a:r>
              <a:rPr lang="en-US" dirty="0" smtClean="0"/>
              <a:t>of type </a:t>
            </a:r>
            <a:r>
              <a:rPr lang="en-US" dirty="0"/>
              <a:t>Location, whose name property is equal to </a:t>
            </a:r>
            <a:r>
              <a:rPr lang="en-US" i="1" dirty="0"/>
              <a:t>“Europe”</a:t>
            </a:r>
            <a:r>
              <a:rPr lang="en-US" dirty="0"/>
              <a:t>.</a:t>
            </a:r>
            <a:endParaRPr lang="en-IN" dirty="0"/>
          </a:p>
        </p:txBody>
      </p:sp>
    </p:spTree>
    <p:extLst>
      <p:ext uri="{BB962C8B-B14F-4D97-AF65-F5344CB8AC3E}">
        <p14:creationId xmlns:p14="http://schemas.microsoft.com/office/powerpoint/2010/main" val="268087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406"/>
          </a:xfrm>
        </p:spPr>
        <p:txBody>
          <a:bodyPr>
            <a:normAutofit fontScale="90000"/>
          </a:bodyPr>
          <a:lstStyle/>
          <a:p>
            <a:r>
              <a:rPr lang="en-IN" dirty="0" smtClean="0"/>
              <a:t>Storage and Retrieval</a:t>
            </a:r>
            <a:endParaRPr lang="en-IN" dirty="0"/>
          </a:p>
        </p:txBody>
      </p:sp>
      <p:sp>
        <p:nvSpPr>
          <p:cNvPr id="3" name="Content Placeholder 2"/>
          <p:cNvSpPr>
            <a:spLocks noGrp="1"/>
          </p:cNvSpPr>
          <p:nvPr>
            <p:ph idx="1"/>
          </p:nvPr>
        </p:nvSpPr>
        <p:spPr>
          <a:xfrm>
            <a:off x="838200" y="1210163"/>
            <a:ext cx="10515600" cy="4351338"/>
          </a:xfrm>
        </p:spPr>
        <p:txBody>
          <a:bodyPr/>
          <a:lstStyle/>
          <a:p>
            <a:r>
              <a:rPr lang="en-IN" dirty="0" smtClean="0"/>
              <a:t>Hash Indexes</a:t>
            </a:r>
          </a:p>
          <a:p>
            <a:endParaRPr lang="en-IN" dirty="0"/>
          </a:p>
        </p:txBody>
      </p:sp>
      <p:pic>
        <p:nvPicPr>
          <p:cNvPr id="5" name="Picture 4"/>
          <p:cNvPicPr>
            <a:picLocks noChangeAspect="1"/>
          </p:cNvPicPr>
          <p:nvPr/>
        </p:nvPicPr>
        <p:blipFill>
          <a:blip r:embed="rId2"/>
          <a:stretch>
            <a:fillRect/>
          </a:stretch>
        </p:blipFill>
        <p:spPr>
          <a:xfrm>
            <a:off x="2278673" y="1880087"/>
            <a:ext cx="6896100" cy="2832588"/>
          </a:xfrm>
          <a:prstGeom prst="rect">
            <a:avLst/>
          </a:prstGeom>
        </p:spPr>
      </p:pic>
      <p:sp>
        <p:nvSpPr>
          <p:cNvPr id="6" name="Rectangle 5"/>
          <p:cNvSpPr/>
          <p:nvPr/>
        </p:nvSpPr>
        <p:spPr>
          <a:xfrm>
            <a:off x="553916" y="5104301"/>
            <a:ext cx="11438792" cy="1384995"/>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000000"/>
                </a:solidFill>
                <a:latin typeface="MinionPro-Regular"/>
              </a:rPr>
              <a:t>The hash table must fit in memory, so if you have a very large number of </a:t>
            </a:r>
            <a:r>
              <a:rPr lang="en-US" sz="1400" dirty="0" smtClean="0">
                <a:solidFill>
                  <a:srgbClr val="000000"/>
                </a:solidFill>
                <a:latin typeface="MinionPro-Regular"/>
              </a:rPr>
              <a:t>keys, you’re </a:t>
            </a:r>
            <a:r>
              <a:rPr lang="en-US" sz="1400" dirty="0">
                <a:solidFill>
                  <a:srgbClr val="000000"/>
                </a:solidFill>
                <a:latin typeface="MinionPro-Regular"/>
              </a:rPr>
              <a:t>out of luck. In principle, you could maintain a hash map on disk, </a:t>
            </a:r>
            <a:r>
              <a:rPr lang="en-US" sz="1400" dirty="0" smtClean="0">
                <a:solidFill>
                  <a:srgbClr val="000000"/>
                </a:solidFill>
                <a:latin typeface="MinionPro-Regular"/>
              </a:rPr>
              <a:t>but unfortunately </a:t>
            </a:r>
            <a:r>
              <a:rPr lang="en-US" sz="1400" dirty="0">
                <a:solidFill>
                  <a:srgbClr val="000000"/>
                </a:solidFill>
                <a:latin typeface="MinionPro-Regular"/>
              </a:rPr>
              <a:t>it is difficult to make an on-disk hash map perform well. </a:t>
            </a:r>
            <a:r>
              <a:rPr lang="en-US" sz="1400" dirty="0" smtClean="0">
                <a:solidFill>
                  <a:srgbClr val="000000"/>
                </a:solidFill>
                <a:latin typeface="MinionPro-Regular"/>
              </a:rPr>
              <a:t>It requires </a:t>
            </a:r>
            <a:r>
              <a:rPr lang="en-US" sz="1400" dirty="0">
                <a:solidFill>
                  <a:srgbClr val="000000"/>
                </a:solidFill>
                <a:latin typeface="MinionPro-Regular"/>
              </a:rPr>
              <a:t>a lot of random access I/O, it is expensive to grow when it becomes </a:t>
            </a:r>
            <a:r>
              <a:rPr lang="en-US" sz="1400" dirty="0" smtClean="0">
                <a:solidFill>
                  <a:srgbClr val="000000"/>
                </a:solidFill>
                <a:latin typeface="MinionPro-Regular"/>
              </a:rPr>
              <a:t>full.</a:t>
            </a:r>
          </a:p>
          <a:p>
            <a:pPr marL="285750" indent="-285750">
              <a:buFont typeface="Arial" panose="020B0604020202020204" pitchFamily="34" charset="0"/>
              <a:buChar char="•"/>
            </a:pPr>
            <a:endParaRPr lang="en-US" sz="1400" dirty="0">
              <a:solidFill>
                <a:srgbClr val="000000"/>
              </a:solidFill>
              <a:latin typeface="MinionPro-Regular"/>
            </a:endParaRPr>
          </a:p>
          <a:p>
            <a:pPr marL="285750" indent="-285750">
              <a:buFont typeface="Arial" panose="020B0604020202020204" pitchFamily="34" charset="0"/>
              <a:buChar char="•"/>
            </a:pPr>
            <a:r>
              <a:rPr lang="en-US" sz="1400" dirty="0" smtClean="0">
                <a:solidFill>
                  <a:srgbClr val="000000"/>
                </a:solidFill>
                <a:latin typeface="MinionPro-Regular"/>
              </a:rPr>
              <a:t>Range </a:t>
            </a:r>
            <a:r>
              <a:rPr lang="en-US" sz="1400" dirty="0">
                <a:solidFill>
                  <a:srgbClr val="000000"/>
                </a:solidFill>
                <a:latin typeface="MinionPro-Regular"/>
              </a:rPr>
              <a:t>queries are not efficient. For example, you cannot easily fetch the </a:t>
            </a:r>
            <a:r>
              <a:rPr lang="en-US" sz="1400" dirty="0" smtClean="0">
                <a:solidFill>
                  <a:srgbClr val="000000"/>
                </a:solidFill>
                <a:latin typeface="MinionPro-Regular"/>
              </a:rPr>
              <a:t>values for </a:t>
            </a:r>
            <a:r>
              <a:rPr lang="en-US" sz="1400" dirty="0">
                <a:solidFill>
                  <a:srgbClr val="000000"/>
                </a:solidFill>
                <a:latin typeface="MinionPro-Regular"/>
              </a:rPr>
              <a:t>all keys between </a:t>
            </a:r>
            <a:r>
              <a:rPr lang="en-US" sz="1400" dirty="0">
                <a:solidFill>
                  <a:srgbClr val="000000"/>
                </a:solidFill>
                <a:latin typeface="UbuntuMono-Regular"/>
              </a:rPr>
              <a:t>kitty00000 </a:t>
            </a:r>
            <a:r>
              <a:rPr lang="en-US" sz="1400" dirty="0">
                <a:solidFill>
                  <a:srgbClr val="000000"/>
                </a:solidFill>
                <a:latin typeface="MinionPro-Regular"/>
              </a:rPr>
              <a:t>and </a:t>
            </a:r>
            <a:r>
              <a:rPr lang="en-US" sz="1400" dirty="0">
                <a:solidFill>
                  <a:srgbClr val="000000"/>
                </a:solidFill>
                <a:latin typeface="UbuntuMono-Regular"/>
              </a:rPr>
              <a:t>kitty99999 </a:t>
            </a:r>
            <a:r>
              <a:rPr lang="en-US" sz="1400" dirty="0">
                <a:solidFill>
                  <a:srgbClr val="000000"/>
                </a:solidFill>
                <a:latin typeface="MinionPro-Regular"/>
              </a:rPr>
              <a:t>— you’d have to look up </a:t>
            </a:r>
            <a:r>
              <a:rPr lang="en-US" sz="1400" dirty="0" smtClean="0">
                <a:solidFill>
                  <a:srgbClr val="000000"/>
                </a:solidFill>
                <a:latin typeface="MinionPro-Regular"/>
              </a:rPr>
              <a:t>each key </a:t>
            </a:r>
            <a:r>
              <a:rPr lang="en-US" sz="1400" dirty="0">
                <a:solidFill>
                  <a:srgbClr val="000000"/>
                </a:solidFill>
                <a:latin typeface="MinionPro-Regular"/>
              </a:rPr>
              <a:t>individually in the hash maps.</a:t>
            </a:r>
            <a:endParaRPr lang="en-IN" sz="1400" dirty="0"/>
          </a:p>
        </p:txBody>
      </p:sp>
    </p:spTree>
    <p:extLst>
      <p:ext uri="{BB962C8B-B14F-4D97-AF65-F5344CB8AC3E}">
        <p14:creationId xmlns:p14="http://schemas.microsoft.com/office/powerpoint/2010/main" val="35221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16" y="215657"/>
            <a:ext cx="10515600" cy="628406"/>
          </a:xfrm>
        </p:spPr>
        <p:txBody>
          <a:bodyPr>
            <a:normAutofit fontScale="90000"/>
          </a:bodyPr>
          <a:lstStyle/>
          <a:p>
            <a:r>
              <a:rPr lang="en-IN" dirty="0" smtClean="0"/>
              <a:t>Storage and Retrieval</a:t>
            </a:r>
            <a:endParaRPr lang="en-IN" dirty="0"/>
          </a:p>
        </p:txBody>
      </p:sp>
      <p:sp>
        <p:nvSpPr>
          <p:cNvPr id="3" name="Content Placeholder 2"/>
          <p:cNvSpPr>
            <a:spLocks noGrp="1"/>
          </p:cNvSpPr>
          <p:nvPr>
            <p:ph idx="1"/>
          </p:nvPr>
        </p:nvSpPr>
        <p:spPr>
          <a:xfrm>
            <a:off x="750277" y="968008"/>
            <a:ext cx="10515600" cy="4351338"/>
          </a:xfrm>
        </p:spPr>
        <p:txBody>
          <a:bodyPr/>
          <a:lstStyle/>
          <a:p>
            <a:r>
              <a:rPr lang="en-IN" dirty="0" smtClean="0"/>
              <a:t>Sorted string table (SST )/ Log-Structured Merge-Tree (LSM)</a:t>
            </a:r>
            <a:endParaRPr lang="en-IN" dirty="0"/>
          </a:p>
        </p:txBody>
      </p:sp>
      <p:pic>
        <p:nvPicPr>
          <p:cNvPr id="8" name="Picture 7"/>
          <p:cNvPicPr>
            <a:picLocks noChangeAspect="1"/>
          </p:cNvPicPr>
          <p:nvPr/>
        </p:nvPicPr>
        <p:blipFill>
          <a:blip r:embed="rId2"/>
          <a:stretch>
            <a:fillRect/>
          </a:stretch>
        </p:blipFill>
        <p:spPr>
          <a:xfrm>
            <a:off x="1922950" y="1795096"/>
            <a:ext cx="7115175" cy="3524250"/>
          </a:xfrm>
          <a:prstGeom prst="rect">
            <a:avLst/>
          </a:prstGeom>
        </p:spPr>
      </p:pic>
    </p:spTree>
    <p:extLst>
      <p:ext uri="{BB962C8B-B14F-4D97-AF65-F5344CB8AC3E}">
        <p14:creationId xmlns:p14="http://schemas.microsoft.com/office/powerpoint/2010/main" val="387409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16" y="215657"/>
            <a:ext cx="10515600" cy="628406"/>
          </a:xfrm>
        </p:spPr>
        <p:txBody>
          <a:bodyPr>
            <a:normAutofit fontScale="90000"/>
          </a:bodyPr>
          <a:lstStyle/>
          <a:p>
            <a:r>
              <a:rPr lang="en-IN" dirty="0" smtClean="0"/>
              <a:t>Storage and Retrieval</a:t>
            </a:r>
            <a:endParaRPr lang="en-IN" dirty="0"/>
          </a:p>
        </p:txBody>
      </p:sp>
      <p:sp>
        <p:nvSpPr>
          <p:cNvPr id="3" name="Content Placeholder 2"/>
          <p:cNvSpPr>
            <a:spLocks noGrp="1"/>
          </p:cNvSpPr>
          <p:nvPr>
            <p:ph idx="1"/>
          </p:nvPr>
        </p:nvSpPr>
        <p:spPr>
          <a:xfrm>
            <a:off x="750277" y="968008"/>
            <a:ext cx="10515600" cy="4351338"/>
          </a:xfrm>
        </p:spPr>
        <p:txBody>
          <a:bodyPr/>
          <a:lstStyle/>
          <a:p>
            <a:r>
              <a:rPr lang="en-IN" dirty="0"/>
              <a:t>B-trees</a:t>
            </a:r>
          </a:p>
        </p:txBody>
      </p:sp>
      <p:pic>
        <p:nvPicPr>
          <p:cNvPr id="6" name="Picture 5"/>
          <p:cNvPicPr>
            <a:picLocks noChangeAspect="1"/>
          </p:cNvPicPr>
          <p:nvPr/>
        </p:nvPicPr>
        <p:blipFill>
          <a:blip r:embed="rId2"/>
          <a:stretch>
            <a:fillRect/>
          </a:stretch>
        </p:blipFill>
        <p:spPr>
          <a:xfrm>
            <a:off x="2280871" y="1953479"/>
            <a:ext cx="6838950" cy="3427414"/>
          </a:xfrm>
          <a:prstGeom prst="rect">
            <a:avLst/>
          </a:prstGeom>
        </p:spPr>
      </p:pic>
      <p:pic>
        <p:nvPicPr>
          <p:cNvPr id="7" name="Picture 6"/>
          <p:cNvPicPr>
            <a:picLocks noChangeAspect="1"/>
          </p:cNvPicPr>
          <p:nvPr/>
        </p:nvPicPr>
        <p:blipFill>
          <a:blip r:embed="rId2"/>
          <a:stretch>
            <a:fillRect/>
          </a:stretch>
        </p:blipFill>
        <p:spPr>
          <a:xfrm>
            <a:off x="2676525" y="1485900"/>
            <a:ext cx="6838950" cy="3886200"/>
          </a:xfrm>
          <a:prstGeom prst="rect">
            <a:avLst/>
          </a:prstGeom>
        </p:spPr>
      </p:pic>
    </p:spTree>
    <p:extLst>
      <p:ext uri="{BB962C8B-B14F-4D97-AF65-F5344CB8AC3E}">
        <p14:creationId xmlns:p14="http://schemas.microsoft.com/office/powerpoint/2010/main" val="180532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08" y="162905"/>
            <a:ext cx="10515600" cy="795460"/>
          </a:xfrm>
        </p:spPr>
        <p:txBody>
          <a:bodyPr>
            <a:normAutofit/>
          </a:bodyPr>
          <a:lstStyle/>
          <a:p>
            <a:r>
              <a:rPr lang="en-IN" dirty="0"/>
              <a:t>B-trees</a:t>
            </a:r>
          </a:p>
        </p:txBody>
      </p:sp>
      <p:sp>
        <p:nvSpPr>
          <p:cNvPr id="3" name="Content Placeholder 2"/>
          <p:cNvSpPr>
            <a:spLocks noGrp="1"/>
          </p:cNvSpPr>
          <p:nvPr>
            <p:ph idx="1"/>
          </p:nvPr>
        </p:nvSpPr>
        <p:spPr>
          <a:xfrm>
            <a:off x="785446" y="1072660"/>
            <a:ext cx="10515600" cy="5785340"/>
          </a:xfrm>
        </p:spPr>
        <p:txBody>
          <a:bodyPr>
            <a:normAutofit fontScale="62500" lnSpcReduction="20000"/>
          </a:bodyPr>
          <a:lstStyle/>
          <a:p>
            <a:r>
              <a:rPr lang="en-US" dirty="0" smtClean="0"/>
              <a:t>It is most commonly used in database and file systems.</a:t>
            </a:r>
          </a:p>
          <a:p>
            <a:endParaRPr lang="en-US" dirty="0"/>
          </a:p>
          <a:p>
            <a:r>
              <a:rPr lang="en-US" dirty="0" smtClean="0"/>
              <a:t>B-trees </a:t>
            </a:r>
            <a:r>
              <a:rPr lang="en-US" dirty="0"/>
              <a:t>break the database down into fixed-size </a:t>
            </a:r>
            <a:r>
              <a:rPr lang="en-US" i="1" dirty="0"/>
              <a:t>blocks </a:t>
            </a:r>
            <a:r>
              <a:rPr lang="en-US" dirty="0" smtClean="0"/>
              <a:t>or </a:t>
            </a:r>
            <a:r>
              <a:rPr lang="en-US" i="1" dirty="0" smtClean="0"/>
              <a:t>pages</a:t>
            </a:r>
            <a:r>
              <a:rPr lang="en-US" dirty="0"/>
              <a:t>, traditionally 4 kB in size, and read or write one page at a time. This </a:t>
            </a:r>
            <a:r>
              <a:rPr lang="en-US" dirty="0" smtClean="0"/>
              <a:t>corresponds more </a:t>
            </a:r>
            <a:r>
              <a:rPr lang="en-US" dirty="0"/>
              <a:t>closely to the underlying hardware, as disks are also arranged in </a:t>
            </a:r>
            <a:r>
              <a:rPr lang="en-US" dirty="0" smtClean="0"/>
              <a:t>fixed size </a:t>
            </a:r>
            <a:r>
              <a:rPr lang="en-IN" dirty="0" smtClean="0"/>
              <a:t>blocks.</a:t>
            </a:r>
          </a:p>
          <a:p>
            <a:endParaRPr lang="en-IN" dirty="0" smtClean="0"/>
          </a:p>
          <a:p>
            <a:r>
              <a:rPr lang="en-US" dirty="0"/>
              <a:t>Each page can be identified using an address or location, which allows one page </a:t>
            </a:r>
            <a:r>
              <a:rPr lang="en-US" dirty="0" smtClean="0"/>
              <a:t>to refer </a:t>
            </a:r>
            <a:r>
              <a:rPr lang="en-US" dirty="0"/>
              <a:t>to another — similar to a pointer, but on disk instead of in </a:t>
            </a:r>
            <a:r>
              <a:rPr lang="en-US" dirty="0" smtClean="0"/>
              <a:t>memory</a:t>
            </a:r>
            <a:r>
              <a:rPr lang="en-US" dirty="0"/>
              <a:t>. We can </a:t>
            </a:r>
            <a:r>
              <a:rPr lang="en-US" dirty="0" smtClean="0"/>
              <a:t>use this </a:t>
            </a:r>
            <a:r>
              <a:rPr lang="en-US" dirty="0"/>
              <a:t>to construct a tree of </a:t>
            </a:r>
            <a:r>
              <a:rPr lang="en-US" dirty="0" smtClean="0"/>
              <a:t>pages.</a:t>
            </a:r>
          </a:p>
          <a:p>
            <a:endParaRPr lang="en-US" dirty="0" smtClean="0"/>
          </a:p>
          <a:p>
            <a:r>
              <a:rPr lang="en-IN" dirty="0" smtClean="0"/>
              <a:t>It is O(log(n)) for search. It </a:t>
            </a:r>
            <a:r>
              <a:rPr lang="en-US" dirty="0" smtClean="0"/>
              <a:t>means </a:t>
            </a:r>
            <a:r>
              <a:rPr lang="en-US" dirty="0"/>
              <a:t>that for N data elements, the algorithm would take log2 N steps. If there are eight elements, the algorithm would take three steps, since log2 8 = 3</a:t>
            </a:r>
            <a:r>
              <a:rPr lang="en-US" dirty="0" smtClean="0"/>
              <a:t>.</a:t>
            </a:r>
          </a:p>
          <a:p>
            <a:endParaRPr lang="en-US" dirty="0" smtClean="0"/>
          </a:p>
          <a:p>
            <a:r>
              <a:rPr lang="en-IN" b="1" dirty="0"/>
              <a:t>B-tree optimizations</a:t>
            </a:r>
          </a:p>
          <a:p>
            <a:endParaRPr lang="en-US" dirty="0" smtClean="0"/>
          </a:p>
          <a:p>
            <a:pPr lvl="1"/>
            <a:r>
              <a:rPr lang="en-US" dirty="0"/>
              <a:t>We can save space in pages by not storing the entire key, but abbreviating it.</a:t>
            </a:r>
            <a:endParaRPr lang="en-US" dirty="0" smtClean="0"/>
          </a:p>
          <a:p>
            <a:pPr lvl="1"/>
            <a:endParaRPr lang="en-US" dirty="0" smtClean="0"/>
          </a:p>
          <a:p>
            <a:pPr lvl="1"/>
            <a:r>
              <a:rPr lang="en-US" dirty="0"/>
              <a:t>Additional pointers have been added to the tree. For example, each leaf page may have references to its sibling pages to the left and right, which allows scanning keys in order without jumping back to parent pages.</a:t>
            </a:r>
          </a:p>
          <a:p>
            <a:pPr lvl="1"/>
            <a:endParaRPr lang="en-US" dirty="0"/>
          </a:p>
          <a:p>
            <a:pPr lvl="1"/>
            <a:r>
              <a:rPr lang="en-US" dirty="0"/>
              <a:t>B-tree variants such as fractal trees [22] borrow some log-structured ideas to reduce disk seeks (and they have nothing to do with fractals).</a:t>
            </a:r>
            <a:endParaRPr lang="en-IN" dirty="0"/>
          </a:p>
        </p:txBody>
      </p:sp>
    </p:spTree>
    <p:extLst>
      <p:ext uri="{BB962C8B-B14F-4D97-AF65-F5344CB8AC3E}">
        <p14:creationId xmlns:p14="http://schemas.microsoft.com/office/powerpoint/2010/main" val="363378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91"/>
            <a:ext cx="10515600" cy="1325563"/>
          </a:xfrm>
        </p:spPr>
        <p:txBody>
          <a:bodyPr/>
          <a:lstStyle/>
          <a:p>
            <a:r>
              <a:rPr lang="en-IN" dirty="0" smtClean="0"/>
              <a:t>Indexes</a:t>
            </a:r>
            <a:endParaRPr lang="en-IN" dirty="0"/>
          </a:p>
        </p:txBody>
      </p:sp>
      <p:sp>
        <p:nvSpPr>
          <p:cNvPr id="3" name="Content Placeholder 2"/>
          <p:cNvSpPr>
            <a:spLocks noGrp="1"/>
          </p:cNvSpPr>
          <p:nvPr>
            <p:ph idx="1"/>
          </p:nvPr>
        </p:nvSpPr>
        <p:spPr>
          <a:xfrm>
            <a:off x="767862" y="1090247"/>
            <a:ext cx="10515600" cy="6128238"/>
          </a:xfrm>
        </p:spPr>
        <p:txBody>
          <a:bodyPr>
            <a:normAutofit fontScale="55000" lnSpcReduction="20000"/>
          </a:bodyPr>
          <a:lstStyle/>
          <a:p>
            <a:r>
              <a:rPr lang="en-US" dirty="0"/>
              <a:t>A primary key uniquely identifies one row in a relational </a:t>
            </a:r>
            <a:r>
              <a:rPr lang="en-US" dirty="0" smtClean="0"/>
              <a:t>table, or </a:t>
            </a:r>
            <a:r>
              <a:rPr lang="en-US" dirty="0"/>
              <a:t>one document in a document database, or one vertex in a graph database. </a:t>
            </a:r>
            <a:endParaRPr lang="en-US" dirty="0" smtClean="0"/>
          </a:p>
          <a:p>
            <a:endParaRPr lang="en-US" dirty="0" smtClean="0"/>
          </a:p>
          <a:p>
            <a:r>
              <a:rPr lang="en-US" dirty="0" smtClean="0"/>
              <a:t>It </a:t>
            </a:r>
            <a:r>
              <a:rPr lang="en-US" dirty="0"/>
              <a:t>is also very common to have </a:t>
            </a:r>
            <a:r>
              <a:rPr lang="en-US" i="1" dirty="0"/>
              <a:t>secondary indexes</a:t>
            </a:r>
            <a:r>
              <a:rPr lang="en-US" dirty="0"/>
              <a:t>. In relational databases, you </a:t>
            </a:r>
            <a:r>
              <a:rPr lang="en-US" dirty="0" smtClean="0"/>
              <a:t>can create </a:t>
            </a:r>
            <a:r>
              <a:rPr lang="en-US" dirty="0"/>
              <a:t>several secondary indexes on the same table, using the CREATE INDEX </a:t>
            </a:r>
            <a:r>
              <a:rPr lang="en-US" dirty="0" smtClean="0"/>
              <a:t>command, and </a:t>
            </a:r>
            <a:r>
              <a:rPr lang="en-US" dirty="0"/>
              <a:t>they are often crucial for performing joins efficiently</a:t>
            </a:r>
            <a:r>
              <a:rPr lang="en-US" dirty="0" smtClean="0"/>
              <a:t>.</a:t>
            </a:r>
          </a:p>
          <a:p>
            <a:endParaRPr lang="en-US" dirty="0" smtClean="0"/>
          </a:p>
          <a:p>
            <a:r>
              <a:rPr lang="en-US" dirty="0"/>
              <a:t>A secondary index can easily be constructed from a key-value index: the main </a:t>
            </a:r>
            <a:r>
              <a:rPr lang="en-US" dirty="0" smtClean="0"/>
              <a:t>difference is </a:t>
            </a:r>
            <a:r>
              <a:rPr lang="en-US" dirty="0"/>
              <a:t>that keys are not unique, i.e. there might be many rows (documents, </a:t>
            </a:r>
            <a:r>
              <a:rPr lang="en-US" dirty="0" smtClean="0"/>
              <a:t>vertices) </a:t>
            </a:r>
            <a:r>
              <a:rPr lang="en-IN" dirty="0" smtClean="0"/>
              <a:t>with </a:t>
            </a:r>
            <a:r>
              <a:rPr lang="en-IN" dirty="0"/>
              <a:t>the same </a:t>
            </a:r>
            <a:r>
              <a:rPr lang="en-IN" dirty="0" smtClean="0"/>
              <a:t>key</a:t>
            </a:r>
          </a:p>
          <a:p>
            <a:endParaRPr lang="en-IN" dirty="0" smtClean="0"/>
          </a:p>
          <a:p>
            <a:r>
              <a:rPr lang="en-US" dirty="0" smtClean="0"/>
              <a:t>The </a:t>
            </a:r>
            <a:r>
              <a:rPr lang="en-US" dirty="0"/>
              <a:t>key in an index is the thing that queries search for, but the value could be one </a:t>
            </a:r>
            <a:r>
              <a:rPr lang="en-US" dirty="0" smtClean="0"/>
              <a:t>of two </a:t>
            </a:r>
            <a:r>
              <a:rPr lang="en-US" dirty="0"/>
              <a:t>things: it could be the actual row (document, vertex) in question, or it could be </a:t>
            </a:r>
            <a:r>
              <a:rPr lang="en-US" dirty="0" smtClean="0"/>
              <a:t>a reference </a:t>
            </a:r>
            <a:r>
              <a:rPr lang="en-US" dirty="0"/>
              <a:t>to the row stored </a:t>
            </a:r>
            <a:r>
              <a:rPr lang="en-US" dirty="0" smtClean="0"/>
              <a:t>elsewhere(heap file). </a:t>
            </a:r>
            <a:r>
              <a:rPr lang="en-US" dirty="0"/>
              <a:t>In some situations, the extra hop from the index to the heap file is too much of a </a:t>
            </a:r>
            <a:r>
              <a:rPr lang="en-US" dirty="0" smtClean="0"/>
              <a:t>performance penalty </a:t>
            </a:r>
            <a:r>
              <a:rPr lang="en-US" dirty="0"/>
              <a:t>for reads, so it can be desirable to store the indexed row </a:t>
            </a:r>
            <a:r>
              <a:rPr lang="en-US" dirty="0" smtClean="0"/>
              <a:t>directly within </a:t>
            </a:r>
            <a:r>
              <a:rPr lang="en-US" dirty="0"/>
              <a:t>an index. This is known as a </a:t>
            </a:r>
            <a:r>
              <a:rPr lang="en-US" i="1" dirty="0"/>
              <a:t>clustered </a:t>
            </a:r>
            <a:r>
              <a:rPr lang="en-US" i="1" dirty="0" smtClean="0"/>
              <a:t>index</a:t>
            </a:r>
          </a:p>
          <a:p>
            <a:endParaRPr lang="en-IN" dirty="0" smtClean="0"/>
          </a:p>
          <a:p>
            <a:r>
              <a:rPr lang="en-US" dirty="0"/>
              <a:t>A compromise between a clustered index (storing all row data within the index) </a:t>
            </a:r>
            <a:r>
              <a:rPr lang="en-US" dirty="0" smtClean="0"/>
              <a:t>and a no clustered </a:t>
            </a:r>
            <a:r>
              <a:rPr lang="en-US" dirty="0"/>
              <a:t>index (storing only references to the data within the index) is </a:t>
            </a:r>
            <a:r>
              <a:rPr lang="en-US" dirty="0" smtClean="0"/>
              <a:t>known as </a:t>
            </a:r>
            <a:r>
              <a:rPr lang="en-US" dirty="0"/>
              <a:t>a </a:t>
            </a:r>
            <a:r>
              <a:rPr lang="en-US" i="1" dirty="0"/>
              <a:t>covering index </a:t>
            </a:r>
            <a:r>
              <a:rPr lang="en-US" dirty="0"/>
              <a:t>or </a:t>
            </a:r>
            <a:r>
              <a:rPr lang="en-US" i="1" dirty="0"/>
              <a:t>index with included columns</a:t>
            </a:r>
            <a:r>
              <a:rPr lang="en-US" dirty="0"/>
              <a:t>, which stores </a:t>
            </a:r>
            <a:r>
              <a:rPr lang="en-US" i="1" dirty="0"/>
              <a:t>some </a:t>
            </a:r>
            <a:r>
              <a:rPr lang="en-US" dirty="0"/>
              <a:t>of a table’s </a:t>
            </a:r>
            <a:r>
              <a:rPr lang="en-US" dirty="0" smtClean="0"/>
              <a:t>columns </a:t>
            </a:r>
            <a:r>
              <a:rPr lang="en-IN" dirty="0" smtClean="0"/>
              <a:t>within </a:t>
            </a:r>
            <a:r>
              <a:rPr lang="en-IN" dirty="0"/>
              <a:t>the </a:t>
            </a:r>
            <a:r>
              <a:rPr lang="en-IN" dirty="0" smtClean="0"/>
              <a:t>index.</a:t>
            </a:r>
          </a:p>
          <a:p>
            <a:endParaRPr lang="en-IN" dirty="0"/>
          </a:p>
          <a:p>
            <a:r>
              <a:rPr lang="en-IN" dirty="0"/>
              <a:t>If </a:t>
            </a:r>
            <a:r>
              <a:rPr lang="en-US" dirty="0"/>
              <a:t>we need to query multiple columns of a table (or multiple fields in a document) </a:t>
            </a:r>
            <a:r>
              <a:rPr lang="en-IN" dirty="0"/>
              <a:t>simultaneously, we will use Multi-column </a:t>
            </a:r>
            <a:r>
              <a:rPr lang="en-IN" dirty="0" smtClean="0"/>
              <a:t>indexes</a:t>
            </a:r>
          </a:p>
          <a:p>
            <a:endParaRPr lang="en-IN" dirty="0"/>
          </a:p>
          <a:p>
            <a:r>
              <a:rPr lang="en-US" dirty="0" smtClean="0"/>
              <a:t>Search </a:t>
            </a:r>
            <a:r>
              <a:rPr lang="en-US" dirty="0"/>
              <a:t>for </a:t>
            </a:r>
            <a:r>
              <a:rPr lang="en-US" i="1" dirty="0"/>
              <a:t>similar </a:t>
            </a:r>
            <a:r>
              <a:rPr lang="en-US" dirty="0"/>
              <a:t>keys, such as misspelled </a:t>
            </a:r>
            <a:r>
              <a:rPr lang="en-US" dirty="0" smtClean="0"/>
              <a:t>words we will use fuzzy index. </a:t>
            </a:r>
            <a:r>
              <a:rPr lang="en-US" dirty="0"/>
              <a:t>fuzzy search techniques go in the direction of document classification </a:t>
            </a:r>
            <a:r>
              <a:rPr lang="en-US" dirty="0" smtClean="0"/>
              <a:t>and </a:t>
            </a:r>
            <a:r>
              <a:rPr lang="en-IN" dirty="0" smtClean="0"/>
              <a:t>machine </a:t>
            </a:r>
            <a:r>
              <a:rPr lang="en-IN" dirty="0"/>
              <a:t>learning</a:t>
            </a:r>
          </a:p>
        </p:txBody>
      </p:sp>
    </p:spTree>
    <p:extLst>
      <p:ext uri="{BB962C8B-B14F-4D97-AF65-F5344CB8AC3E}">
        <p14:creationId xmlns:p14="http://schemas.microsoft.com/office/powerpoint/2010/main" val="1703595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4"/>
            <a:ext cx="10515600" cy="1325563"/>
          </a:xfrm>
        </p:spPr>
        <p:txBody>
          <a:bodyPr/>
          <a:lstStyle/>
          <a:p>
            <a:r>
              <a:rPr lang="en-IN" dirty="0"/>
              <a:t>Transaction Processing </a:t>
            </a:r>
            <a:r>
              <a:rPr lang="en-IN" dirty="0" smtClean="0"/>
              <a:t>vs </a:t>
            </a:r>
            <a:r>
              <a:rPr lang="en-IN" dirty="0"/>
              <a:t>Analytics</a:t>
            </a:r>
          </a:p>
        </p:txBody>
      </p:sp>
      <p:sp>
        <p:nvSpPr>
          <p:cNvPr id="3" name="Content Placeholder 2"/>
          <p:cNvSpPr>
            <a:spLocks noGrp="1"/>
          </p:cNvSpPr>
          <p:nvPr>
            <p:ph idx="1"/>
          </p:nvPr>
        </p:nvSpPr>
        <p:spPr/>
        <p:txBody>
          <a:bodyPr>
            <a:normAutofit fontScale="92500" lnSpcReduction="20000"/>
          </a:bodyPr>
          <a:lstStyle/>
          <a:p>
            <a:r>
              <a:rPr lang="en-US" dirty="0" smtClean="0"/>
              <a:t>Databases </a:t>
            </a:r>
            <a:r>
              <a:rPr lang="en-US" dirty="0"/>
              <a:t>also started being increasingly used for </a:t>
            </a:r>
            <a:r>
              <a:rPr lang="en-US" i="1" dirty="0"/>
              <a:t>data analytics</a:t>
            </a:r>
            <a:r>
              <a:rPr lang="en-US" dirty="0"/>
              <a:t>, which </a:t>
            </a:r>
            <a:r>
              <a:rPr lang="en-US" dirty="0" smtClean="0"/>
              <a:t>has very </a:t>
            </a:r>
            <a:r>
              <a:rPr lang="en-US" dirty="0"/>
              <a:t>different access patterns. </a:t>
            </a:r>
            <a:endParaRPr lang="en-US" dirty="0" smtClean="0"/>
          </a:p>
          <a:p>
            <a:endParaRPr lang="en-US" dirty="0" smtClean="0"/>
          </a:p>
          <a:p>
            <a:r>
              <a:rPr lang="en-US" dirty="0" smtClean="0"/>
              <a:t>Usually </a:t>
            </a:r>
            <a:r>
              <a:rPr lang="en-US" dirty="0"/>
              <a:t>an analytic query needs to scan over a </a:t>
            </a:r>
            <a:r>
              <a:rPr lang="en-US" dirty="0" smtClean="0"/>
              <a:t>huge number </a:t>
            </a:r>
            <a:r>
              <a:rPr lang="en-US" dirty="0"/>
              <a:t>of records, and calculates aggregate statistics (such as count, sum or </a:t>
            </a:r>
            <a:r>
              <a:rPr lang="en-US" dirty="0" smtClean="0"/>
              <a:t>average)rather </a:t>
            </a:r>
            <a:r>
              <a:rPr lang="en-US" dirty="0"/>
              <a:t>than returning the raw data to the user. </a:t>
            </a:r>
            <a:endParaRPr lang="en-US" dirty="0" smtClean="0"/>
          </a:p>
          <a:p>
            <a:endParaRPr lang="en-US" dirty="0"/>
          </a:p>
          <a:p>
            <a:r>
              <a:rPr lang="en-US" dirty="0" smtClean="0"/>
              <a:t>For </a:t>
            </a:r>
            <a:r>
              <a:rPr lang="en-US" dirty="0"/>
              <a:t>example, if your data is a table </a:t>
            </a:r>
            <a:r>
              <a:rPr lang="en-US" dirty="0" smtClean="0"/>
              <a:t>of sales </a:t>
            </a:r>
            <a:r>
              <a:rPr lang="en-US" dirty="0"/>
              <a:t>transactions, then analytic queries might be</a:t>
            </a:r>
            <a:r>
              <a:rPr lang="en-US" dirty="0" smtClean="0"/>
              <a:t>:</a:t>
            </a:r>
            <a:endParaRPr lang="en-US" dirty="0"/>
          </a:p>
          <a:p>
            <a:pPr lvl="1"/>
            <a:r>
              <a:rPr lang="en-US" dirty="0" smtClean="0"/>
              <a:t>What </a:t>
            </a:r>
            <a:r>
              <a:rPr lang="en-US" dirty="0"/>
              <a:t>was the total revenue of each of our stores in January?</a:t>
            </a:r>
          </a:p>
          <a:p>
            <a:pPr lvl="1"/>
            <a:r>
              <a:rPr lang="en-US" dirty="0" smtClean="0"/>
              <a:t>How </a:t>
            </a:r>
            <a:r>
              <a:rPr lang="en-US" dirty="0"/>
              <a:t>much more </a:t>
            </a:r>
            <a:r>
              <a:rPr lang="en-US" dirty="0" smtClean="0"/>
              <a:t>Policies </a:t>
            </a:r>
            <a:r>
              <a:rPr lang="en-US" dirty="0"/>
              <a:t>than usual did we sell during our latest promotion</a:t>
            </a:r>
            <a:r>
              <a:rPr lang="en-US" dirty="0" smtClean="0"/>
              <a:t>?</a:t>
            </a:r>
          </a:p>
          <a:p>
            <a:pPr lvl="1"/>
            <a:r>
              <a:rPr lang="en-US" dirty="0" smtClean="0"/>
              <a:t>Which brand of baby food is most often purchased together with brand X toys?</a:t>
            </a:r>
          </a:p>
          <a:p>
            <a:pPr marL="457200" lvl="1" indent="0">
              <a:buNone/>
            </a:pPr>
            <a:endParaRPr lang="en-IN" dirty="0"/>
          </a:p>
        </p:txBody>
      </p:sp>
    </p:spTree>
    <p:extLst>
      <p:ext uri="{BB962C8B-B14F-4D97-AF65-F5344CB8AC3E}">
        <p14:creationId xmlns:p14="http://schemas.microsoft.com/office/powerpoint/2010/main" val="213366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8533"/>
          </a:xfrm>
        </p:spPr>
        <p:txBody>
          <a:bodyPr/>
          <a:lstStyle/>
          <a:p>
            <a:r>
              <a:rPr lang="en-IN" dirty="0" smtClean="0"/>
              <a:t>Scope of this session</a:t>
            </a:r>
            <a:endParaRPr lang="en-IN" dirty="0"/>
          </a:p>
        </p:txBody>
      </p:sp>
      <p:sp>
        <p:nvSpPr>
          <p:cNvPr id="3" name="Content Placeholder 2"/>
          <p:cNvSpPr>
            <a:spLocks noGrp="1"/>
          </p:cNvSpPr>
          <p:nvPr>
            <p:ph idx="1"/>
          </p:nvPr>
        </p:nvSpPr>
        <p:spPr>
          <a:xfrm>
            <a:off x="755073" y="1518054"/>
            <a:ext cx="10515600" cy="4351338"/>
          </a:xfrm>
        </p:spPr>
        <p:txBody>
          <a:bodyPr>
            <a:normAutofit lnSpcReduction="10000"/>
          </a:bodyPr>
          <a:lstStyle/>
          <a:p>
            <a:r>
              <a:rPr lang="en-US" sz="2400" dirty="0" smtClean="0"/>
              <a:t>This session will help </a:t>
            </a:r>
            <a:r>
              <a:rPr lang="en-US" sz="2400" dirty="0"/>
              <a:t>you navigate the diverse and fast-changing landscape of technologies for processing and storing data</a:t>
            </a:r>
            <a:r>
              <a:rPr lang="en-US" sz="2400" dirty="0" smtClean="0"/>
              <a:t>.</a:t>
            </a:r>
          </a:p>
          <a:p>
            <a:endParaRPr lang="en-US" sz="2400" dirty="0" smtClean="0"/>
          </a:p>
          <a:p>
            <a:r>
              <a:rPr lang="en-US" sz="2400" dirty="0" smtClean="0"/>
              <a:t>Relational </a:t>
            </a:r>
            <a:r>
              <a:rPr lang="en-US" sz="2400" dirty="0"/>
              <a:t>databases are important but not the final word on dealing with </a:t>
            </a:r>
            <a:r>
              <a:rPr lang="en-US" sz="2400" dirty="0" smtClean="0"/>
              <a:t>data</a:t>
            </a:r>
          </a:p>
          <a:p>
            <a:endParaRPr lang="en-US" sz="2400" dirty="0" smtClean="0"/>
          </a:p>
          <a:p>
            <a:r>
              <a:rPr lang="en-US" sz="2400" dirty="0" smtClean="0"/>
              <a:t>New </a:t>
            </a:r>
            <a:r>
              <a:rPr lang="en-US" sz="2400" dirty="0"/>
              <a:t>types of database systems (“NoSQL”) have been getting lots of attention, but </a:t>
            </a:r>
            <a:r>
              <a:rPr lang="en-US" sz="2400" dirty="0" smtClean="0"/>
              <a:t>some of other important things other than database we need to consider are,</a:t>
            </a:r>
          </a:p>
          <a:p>
            <a:pPr lvl="1"/>
            <a:r>
              <a:rPr lang="en-US" dirty="0" smtClean="0"/>
              <a:t>message queues</a:t>
            </a:r>
          </a:p>
          <a:p>
            <a:pPr lvl="1"/>
            <a:r>
              <a:rPr lang="en-US" dirty="0" smtClean="0"/>
              <a:t>caches</a:t>
            </a:r>
          </a:p>
          <a:p>
            <a:pPr lvl="1"/>
            <a:r>
              <a:rPr lang="en-US" dirty="0" smtClean="0"/>
              <a:t>stream processing</a:t>
            </a:r>
            <a:endParaRPr lang="en-US" dirty="0"/>
          </a:p>
          <a:p>
            <a:pPr lvl="1"/>
            <a:r>
              <a:rPr lang="en-US" dirty="0"/>
              <a:t>batch </a:t>
            </a:r>
            <a:r>
              <a:rPr lang="en-US" dirty="0" smtClean="0"/>
              <a:t>processing</a:t>
            </a:r>
            <a:endParaRPr lang="en-US" dirty="0"/>
          </a:p>
          <a:p>
            <a:pPr lvl="1"/>
            <a:endParaRPr lang="en-US" dirty="0" smtClean="0"/>
          </a:p>
        </p:txBody>
      </p:sp>
    </p:spTree>
    <p:extLst>
      <p:ext uri="{BB962C8B-B14F-4D97-AF65-F5344CB8AC3E}">
        <p14:creationId xmlns:p14="http://schemas.microsoft.com/office/powerpoint/2010/main" val="2824961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708"/>
            <a:ext cx="10515600" cy="1325563"/>
          </a:xfrm>
        </p:spPr>
        <p:txBody>
          <a:bodyPr/>
          <a:lstStyle/>
          <a:p>
            <a:r>
              <a:rPr lang="en-IN" dirty="0" smtClean="0"/>
              <a:t>OLTP vs </a:t>
            </a:r>
            <a:r>
              <a:rPr lang="en-US" dirty="0"/>
              <a:t>OLAP</a:t>
            </a:r>
            <a:endParaRPr lang="en-IN" dirty="0"/>
          </a:p>
        </p:txBody>
      </p:sp>
      <p:sp>
        <p:nvSpPr>
          <p:cNvPr id="3" name="Content Placeholder 2"/>
          <p:cNvSpPr>
            <a:spLocks noGrp="1"/>
          </p:cNvSpPr>
          <p:nvPr>
            <p:ph idx="1"/>
          </p:nvPr>
        </p:nvSpPr>
        <p:spPr>
          <a:xfrm>
            <a:off x="838200" y="1544271"/>
            <a:ext cx="10515600" cy="4351338"/>
          </a:xfrm>
        </p:spPr>
        <p:txBody>
          <a:bodyPr>
            <a:normAutofit fontScale="92500"/>
          </a:bodyPr>
          <a:lstStyle/>
          <a:p>
            <a:r>
              <a:rPr lang="en-IN" dirty="0" smtClean="0"/>
              <a:t>The </a:t>
            </a:r>
            <a:r>
              <a:rPr lang="en-US" dirty="0" smtClean="0"/>
              <a:t>basic </a:t>
            </a:r>
            <a:r>
              <a:rPr lang="en-US" dirty="0"/>
              <a:t>access pattern </a:t>
            </a:r>
            <a:r>
              <a:rPr lang="en-US" dirty="0" smtClean="0"/>
              <a:t>for database is </a:t>
            </a:r>
            <a:r>
              <a:rPr lang="en-US" dirty="0"/>
              <a:t>similar to processing business transactions. An </a:t>
            </a:r>
            <a:r>
              <a:rPr lang="en-US" dirty="0" smtClean="0"/>
              <a:t>application typically </a:t>
            </a:r>
            <a:r>
              <a:rPr lang="en-US" dirty="0"/>
              <a:t>looks up a small number of records by some key, using an </a:t>
            </a:r>
            <a:r>
              <a:rPr lang="en-US" dirty="0" smtClean="0"/>
              <a:t>index. Records </a:t>
            </a:r>
            <a:r>
              <a:rPr lang="en-US" dirty="0"/>
              <a:t>are inserted or updated based on the user’s input. Because these </a:t>
            </a:r>
            <a:r>
              <a:rPr lang="en-US" dirty="0" smtClean="0"/>
              <a:t>applications are </a:t>
            </a:r>
            <a:r>
              <a:rPr lang="en-US" dirty="0"/>
              <a:t>interactive, the access pattern became known as </a:t>
            </a:r>
            <a:r>
              <a:rPr lang="en-US" i="1" dirty="0"/>
              <a:t>online transaction </a:t>
            </a:r>
            <a:r>
              <a:rPr lang="en-US" i="1" dirty="0" smtClean="0"/>
              <a:t>processing </a:t>
            </a:r>
            <a:r>
              <a:rPr lang="en-IN" dirty="0" smtClean="0"/>
              <a:t>(OLTP</a:t>
            </a:r>
            <a:r>
              <a:rPr lang="en-IN" dirty="0"/>
              <a:t>). </a:t>
            </a:r>
            <a:endParaRPr lang="en-IN" dirty="0" smtClean="0"/>
          </a:p>
          <a:p>
            <a:endParaRPr lang="en-IN" dirty="0" smtClean="0"/>
          </a:p>
          <a:p>
            <a:r>
              <a:rPr lang="en-US" dirty="0" smtClean="0"/>
              <a:t>These </a:t>
            </a:r>
            <a:r>
              <a:rPr lang="en-US" dirty="0"/>
              <a:t>queries are often written by business analysts, and feed into reports that </a:t>
            </a:r>
            <a:r>
              <a:rPr lang="en-US" dirty="0" smtClean="0"/>
              <a:t>help the </a:t>
            </a:r>
            <a:r>
              <a:rPr lang="en-US" dirty="0"/>
              <a:t>management of a company make better decisions (</a:t>
            </a:r>
            <a:r>
              <a:rPr lang="en-US" i="1" dirty="0"/>
              <a:t>business intelligence</a:t>
            </a:r>
            <a:r>
              <a:rPr lang="en-US" dirty="0"/>
              <a:t>). In </a:t>
            </a:r>
            <a:r>
              <a:rPr lang="en-US" dirty="0" smtClean="0"/>
              <a:t>order to </a:t>
            </a:r>
            <a:r>
              <a:rPr lang="en-US" dirty="0"/>
              <a:t>differentiate this pattern of using databases from transaction processing, it </a:t>
            </a:r>
            <a:r>
              <a:rPr lang="en-US" dirty="0" smtClean="0"/>
              <a:t>has been </a:t>
            </a:r>
            <a:r>
              <a:rPr lang="en-US" dirty="0"/>
              <a:t>called </a:t>
            </a:r>
            <a:r>
              <a:rPr lang="en-US" i="1" dirty="0"/>
              <a:t>online analytic processing </a:t>
            </a:r>
            <a:r>
              <a:rPr lang="en-US" dirty="0"/>
              <a:t>(OLAP)</a:t>
            </a:r>
            <a:endParaRPr lang="en-IN" dirty="0"/>
          </a:p>
        </p:txBody>
      </p:sp>
    </p:spTree>
    <p:extLst>
      <p:ext uri="{BB962C8B-B14F-4D97-AF65-F5344CB8AC3E}">
        <p14:creationId xmlns:p14="http://schemas.microsoft.com/office/powerpoint/2010/main" val="159973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3" y="66185"/>
            <a:ext cx="10515600" cy="1325563"/>
          </a:xfrm>
        </p:spPr>
        <p:txBody>
          <a:bodyPr/>
          <a:lstStyle/>
          <a:p>
            <a:r>
              <a:rPr lang="en-IN" dirty="0"/>
              <a:t>Data warehousing</a:t>
            </a:r>
          </a:p>
        </p:txBody>
      </p:sp>
      <p:sp>
        <p:nvSpPr>
          <p:cNvPr id="3" name="Content Placeholder 2"/>
          <p:cNvSpPr>
            <a:spLocks noGrp="1"/>
          </p:cNvSpPr>
          <p:nvPr>
            <p:ph idx="1"/>
          </p:nvPr>
        </p:nvSpPr>
        <p:spPr>
          <a:xfrm>
            <a:off x="829408" y="1479672"/>
            <a:ext cx="10515600" cy="4351338"/>
          </a:xfrm>
        </p:spPr>
        <p:txBody>
          <a:bodyPr>
            <a:normAutofit fontScale="92500" lnSpcReduction="20000"/>
          </a:bodyPr>
          <a:lstStyle/>
          <a:p>
            <a:r>
              <a:rPr lang="en-US" dirty="0"/>
              <a:t>At first, the same databases were used for both transaction-processing and </a:t>
            </a:r>
            <a:r>
              <a:rPr lang="en-US" dirty="0" smtClean="0"/>
              <a:t>analytic queries</a:t>
            </a:r>
            <a:r>
              <a:rPr lang="en-US" dirty="0"/>
              <a:t>. SQL turned out to be quite flexible in this regard: it works well for </a:t>
            </a:r>
            <a:r>
              <a:rPr lang="en-US" dirty="0" smtClean="0"/>
              <a:t>OLTP type queries </a:t>
            </a:r>
            <a:r>
              <a:rPr lang="en-US" dirty="0"/>
              <a:t>as well as OLAP-type queries. </a:t>
            </a:r>
            <a:endParaRPr lang="en-US" dirty="0" smtClean="0"/>
          </a:p>
          <a:p>
            <a:endParaRPr lang="en-US" dirty="0" smtClean="0"/>
          </a:p>
          <a:p>
            <a:r>
              <a:rPr lang="en-US" dirty="0"/>
              <a:t>These OLTP systems are usually expected to be highly available and to process </a:t>
            </a:r>
            <a:r>
              <a:rPr lang="en-US" dirty="0" smtClean="0"/>
              <a:t>transactions with </a:t>
            </a:r>
            <a:r>
              <a:rPr lang="en-US" dirty="0"/>
              <a:t>low latency, since they are often critical to the operation of the business</a:t>
            </a:r>
            <a:r>
              <a:rPr lang="en-US" dirty="0" smtClean="0"/>
              <a:t>.</a:t>
            </a:r>
          </a:p>
          <a:p>
            <a:endParaRPr lang="en-US" dirty="0" smtClean="0"/>
          </a:p>
          <a:p>
            <a:r>
              <a:rPr lang="en-US" dirty="0" smtClean="0"/>
              <a:t>Nevertheless</a:t>
            </a:r>
            <a:r>
              <a:rPr lang="en-US" dirty="0"/>
              <a:t>, in the late 1980s and </a:t>
            </a:r>
            <a:r>
              <a:rPr lang="en-US" dirty="0" smtClean="0"/>
              <a:t>early 1990s</a:t>
            </a:r>
            <a:r>
              <a:rPr lang="en-US" dirty="0"/>
              <a:t>, there was a trend for companies to stop using their OLTP systems for </a:t>
            </a:r>
            <a:r>
              <a:rPr lang="en-US" dirty="0" smtClean="0"/>
              <a:t>analytics purposes</a:t>
            </a:r>
            <a:r>
              <a:rPr lang="en-US" dirty="0"/>
              <a:t>, and to run the analytics on a separate database instead. This separate </a:t>
            </a:r>
            <a:r>
              <a:rPr lang="en-US" dirty="0" smtClean="0"/>
              <a:t>database was </a:t>
            </a:r>
            <a:r>
              <a:rPr lang="en-US" dirty="0"/>
              <a:t>called a </a:t>
            </a:r>
            <a:r>
              <a:rPr lang="en-US" i="1" u="sng" dirty="0"/>
              <a:t>data warehouse</a:t>
            </a:r>
            <a:r>
              <a:rPr lang="en-US" dirty="0"/>
              <a:t>.</a:t>
            </a:r>
            <a:endParaRPr lang="en-IN" dirty="0"/>
          </a:p>
        </p:txBody>
      </p:sp>
    </p:spTree>
    <p:extLst>
      <p:ext uri="{BB962C8B-B14F-4D97-AF65-F5344CB8AC3E}">
        <p14:creationId xmlns:p14="http://schemas.microsoft.com/office/powerpoint/2010/main" val="3606918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071"/>
            <a:ext cx="10515600" cy="1325563"/>
          </a:xfrm>
        </p:spPr>
        <p:txBody>
          <a:bodyPr/>
          <a:lstStyle/>
          <a:p>
            <a:r>
              <a:rPr lang="en-IN" dirty="0" smtClean="0"/>
              <a:t>ETL</a:t>
            </a:r>
            <a:endParaRPr lang="en-IN" dirty="0"/>
          </a:p>
        </p:txBody>
      </p:sp>
      <p:sp>
        <p:nvSpPr>
          <p:cNvPr id="3" name="Content Placeholder 2"/>
          <p:cNvSpPr>
            <a:spLocks noGrp="1"/>
          </p:cNvSpPr>
          <p:nvPr>
            <p:ph idx="1"/>
          </p:nvPr>
        </p:nvSpPr>
        <p:spPr>
          <a:xfrm>
            <a:off x="838200" y="1620349"/>
            <a:ext cx="10515600" cy="4351338"/>
          </a:xfrm>
        </p:spPr>
        <p:txBody>
          <a:bodyPr>
            <a:normAutofit/>
          </a:bodyPr>
          <a:lstStyle/>
          <a:p>
            <a:r>
              <a:rPr lang="en-US" dirty="0"/>
              <a:t>A </a:t>
            </a:r>
            <a:r>
              <a:rPr lang="en-US" i="1" dirty="0"/>
              <a:t>data warehouse</a:t>
            </a:r>
            <a:r>
              <a:rPr lang="en-US" dirty="0"/>
              <a:t>, by contrast, is a separate database that analysts can query to </a:t>
            </a:r>
            <a:r>
              <a:rPr lang="en-US" dirty="0" smtClean="0"/>
              <a:t>their heart’s </a:t>
            </a:r>
            <a:r>
              <a:rPr lang="en-US" dirty="0"/>
              <a:t>content, without affecting OLTP </a:t>
            </a:r>
            <a:r>
              <a:rPr lang="en-US" dirty="0" smtClean="0"/>
              <a:t>operations. The </a:t>
            </a:r>
            <a:r>
              <a:rPr lang="en-US" dirty="0"/>
              <a:t>data warehouse </a:t>
            </a:r>
            <a:r>
              <a:rPr lang="en-US" dirty="0" smtClean="0"/>
              <a:t>contains a </a:t>
            </a:r>
            <a:r>
              <a:rPr lang="en-US" dirty="0"/>
              <a:t>read-only copy of the data in all the various OLTP systems in the company</a:t>
            </a:r>
            <a:r>
              <a:rPr lang="en-US" dirty="0" smtClean="0"/>
              <a:t>.</a:t>
            </a:r>
          </a:p>
          <a:p>
            <a:endParaRPr lang="en-US" dirty="0"/>
          </a:p>
          <a:p>
            <a:r>
              <a:rPr lang="en-US" dirty="0"/>
              <a:t>Data is extracted from OLTP databases (using either a periodic data dump or a </a:t>
            </a:r>
            <a:r>
              <a:rPr lang="en-US" dirty="0" smtClean="0"/>
              <a:t>continuous stream </a:t>
            </a:r>
            <a:r>
              <a:rPr lang="en-US" dirty="0"/>
              <a:t>of updates), transformed into an analysis-friendly schema, </a:t>
            </a:r>
            <a:r>
              <a:rPr lang="en-US" dirty="0" smtClean="0"/>
              <a:t>cleaned up, </a:t>
            </a:r>
            <a:r>
              <a:rPr lang="en-US" dirty="0"/>
              <a:t>and then loaded into the data warehouse. This process of getting data into </a:t>
            </a:r>
            <a:r>
              <a:rPr lang="en-US" dirty="0" smtClean="0"/>
              <a:t>the warehouse </a:t>
            </a:r>
            <a:r>
              <a:rPr lang="en-US" dirty="0"/>
              <a:t>is known as </a:t>
            </a:r>
            <a:r>
              <a:rPr lang="en-US" i="1" u="sng" dirty="0" smtClean="0"/>
              <a:t>Extract-Transform-Load</a:t>
            </a:r>
            <a:r>
              <a:rPr lang="en-US" i="1" dirty="0" smtClean="0"/>
              <a:t> </a:t>
            </a:r>
            <a:r>
              <a:rPr lang="en-US" dirty="0"/>
              <a:t>(ETL),</a:t>
            </a:r>
            <a:endParaRPr lang="en-IN" dirty="0"/>
          </a:p>
        </p:txBody>
      </p:sp>
    </p:spTree>
    <p:extLst>
      <p:ext uri="{BB962C8B-B14F-4D97-AF65-F5344CB8AC3E}">
        <p14:creationId xmlns:p14="http://schemas.microsoft.com/office/powerpoint/2010/main" val="136925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4444"/>
          </a:xfrm>
        </p:spPr>
        <p:txBody>
          <a:bodyPr>
            <a:normAutofit fontScale="90000"/>
          </a:bodyPr>
          <a:lstStyle/>
          <a:p>
            <a:r>
              <a:rPr lang="en-IN" dirty="0" smtClean="0"/>
              <a:t>ETL</a:t>
            </a:r>
            <a:endParaRPr lang="en-IN" dirty="0"/>
          </a:p>
        </p:txBody>
      </p:sp>
      <p:pic>
        <p:nvPicPr>
          <p:cNvPr id="4" name="Content Placeholder 3"/>
          <p:cNvPicPr>
            <a:picLocks noGrp="1" noChangeAspect="1"/>
          </p:cNvPicPr>
          <p:nvPr>
            <p:ph idx="1"/>
          </p:nvPr>
        </p:nvPicPr>
        <p:blipFill>
          <a:blip r:embed="rId2"/>
          <a:stretch>
            <a:fillRect/>
          </a:stretch>
        </p:blipFill>
        <p:spPr>
          <a:xfrm>
            <a:off x="1686657" y="2736498"/>
            <a:ext cx="8818685" cy="4027064"/>
          </a:xfrm>
          <a:prstGeom prst="rect">
            <a:avLst/>
          </a:prstGeom>
        </p:spPr>
      </p:pic>
      <p:sp>
        <p:nvSpPr>
          <p:cNvPr id="5" name="Rectangle 4"/>
          <p:cNvSpPr/>
          <p:nvPr/>
        </p:nvSpPr>
        <p:spPr>
          <a:xfrm>
            <a:off x="1022837" y="1131827"/>
            <a:ext cx="10600591" cy="1477328"/>
          </a:xfrm>
          <a:prstGeom prst="rect">
            <a:avLst/>
          </a:prstGeom>
        </p:spPr>
        <p:txBody>
          <a:bodyPr wrap="square">
            <a:spAutoFit/>
          </a:bodyPr>
          <a:lstStyle/>
          <a:p>
            <a:pPr marL="285750" indent="-285750">
              <a:buFont typeface="Arial" panose="020B0604020202020204" pitchFamily="34" charset="0"/>
              <a:buChar char="•"/>
            </a:pPr>
            <a:r>
              <a:rPr lang="en-US" dirty="0">
                <a:latin typeface="MinionPro-Regular"/>
              </a:rPr>
              <a:t>A big advantage of using a separate data </a:t>
            </a:r>
            <a:r>
              <a:rPr lang="en-US" dirty="0" smtClean="0">
                <a:latin typeface="MinionPro-Regular"/>
              </a:rPr>
              <a:t>warehouse, rather </a:t>
            </a:r>
            <a:r>
              <a:rPr lang="en-US" dirty="0">
                <a:latin typeface="MinionPro-Regular"/>
              </a:rPr>
              <a:t>than querying OLTP </a:t>
            </a:r>
            <a:r>
              <a:rPr lang="en-US" dirty="0" smtClean="0">
                <a:latin typeface="MinionPro-Regular"/>
              </a:rPr>
              <a:t>systems directly </a:t>
            </a:r>
            <a:r>
              <a:rPr lang="en-US" dirty="0">
                <a:latin typeface="MinionPro-Regular"/>
              </a:rPr>
              <a:t>for analytics, is that the data warehouse can be optimized for </a:t>
            </a:r>
            <a:r>
              <a:rPr lang="en-US" dirty="0" smtClean="0">
                <a:latin typeface="MinionPro-Regular"/>
              </a:rPr>
              <a:t>analytic access </a:t>
            </a:r>
            <a:r>
              <a:rPr lang="en-US" dirty="0">
                <a:latin typeface="MinionPro-Regular"/>
              </a:rPr>
              <a:t>patterns. </a:t>
            </a:r>
            <a:endParaRPr lang="en-US" dirty="0" smtClean="0">
              <a:latin typeface="MinionPro-Regular"/>
            </a:endParaRPr>
          </a:p>
          <a:p>
            <a:pPr marL="285750" indent="-285750">
              <a:buFont typeface="Arial" panose="020B0604020202020204" pitchFamily="34" charset="0"/>
              <a:buChar char="•"/>
            </a:pPr>
            <a:endParaRPr lang="en-US" dirty="0" smtClean="0">
              <a:latin typeface="MinionPro-Regular"/>
            </a:endParaRPr>
          </a:p>
          <a:p>
            <a:pPr marL="285750" indent="-285750">
              <a:buFont typeface="Arial" panose="020B0604020202020204" pitchFamily="34" charset="0"/>
              <a:buChar char="•"/>
            </a:pPr>
            <a:r>
              <a:rPr lang="en-US" dirty="0" smtClean="0">
                <a:latin typeface="MinionPro-Regular"/>
              </a:rPr>
              <a:t>It </a:t>
            </a:r>
            <a:r>
              <a:rPr lang="en-US" dirty="0">
                <a:latin typeface="MinionPro-Regular"/>
              </a:rPr>
              <a:t>turns out that the indexing algorithms discussed </a:t>
            </a:r>
            <a:r>
              <a:rPr lang="en-US" dirty="0" smtClean="0">
                <a:latin typeface="MinionPro-Regular"/>
              </a:rPr>
              <a:t>before work </a:t>
            </a:r>
            <a:r>
              <a:rPr lang="en-US" dirty="0">
                <a:latin typeface="MinionPro-Regular"/>
              </a:rPr>
              <a:t>well for OLTP, but are not very good at answering analytic queries.</a:t>
            </a:r>
            <a:endParaRPr lang="en-IN" dirty="0"/>
          </a:p>
        </p:txBody>
      </p:sp>
    </p:spTree>
    <p:extLst>
      <p:ext uri="{BB962C8B-B14F-4D97-AF65-F5344CB8AC3E}">
        <p14:creationId xmlns:p14="http://schemas.microsoft.com/office/powerpoint/2010/main" val="2362977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41"/>
            <a:ext cx="10515600" cy="1325563"/>
          </a:xfrm>
        </p:spPr>
        <p:txBody>
          <a:bodyPr/>
          <a:lstStyle/>
          <a:p>
            <a:r>
              <a:rPr lang="en-IN" dirty="0" smtClean="0"/>
              <a:t>Throughput and Latency </a:t>
            </a:r>
            <a:endParaRPr lang="en-IN" dirty="0"/>
          </a:p>
        </p:txBody>
      </p:sp>
      <p:sp>
        <p:nvSpPr>
          <p:cNvPr id="3" name="Content Placeholder 2"/>
          <p:cNvSpPr>
            <a:spLocks noGrp="1"/>
          </p:cNvSpPr>
          <p:nvPr>
            <p:ph idx="1"/>
          </p:nvPr>
        </p:nvSpPr>
        <p:spPr>
          <a:xfrm>
            <a:off x="838200" y="1723292"/>
            <a:ext cx="10515600" cy="4453671"/>
          </a:xfrm>
        </p:spPr>
        <p:txBody>
          <a:bodyPr>
            <a:normAutofit/>
          </a:bodyPr>
          <a:lstStyle/>
          <a:p>
            <a:r>
              <a:rPr lang="en-US" sz="1800" dirty="0"/>
              <a:t>In a batch-processing system such as Hadoop, we usually care about </a:t>
            </a:r>
            <a:r>
              <a:rPr lang="en-US" sz="1800" i="1" dirty="0"/>
              <a:t>throughput </a:t>
            </a:r>
            <a:r>
              <a:rPr lang="en-US" sz="1800" dirty="0" smtClean="0"/>
              <a:t>the </a:t>
            </a:r>
            <a:r>
              <a:rPr lang="en-US" sz="1800" dirty="0"/>
              <a:t>number of records we can process per second, or the total time it takes to run </a:t>
            </a:r>
            <a:r>
              <a:rPr lang="en-US" sz="1800" dirty="0" smtClean="0"/>
              <a:t>a job </a:t>
            </a:r>
            <a:r>
              <a:rPr lang="en-US" sz="1800" dirty="0"/>
              <a:t>on a dataset of a certain </a:t>
            </a:r>
            <a:r>
              <a:rPr lang="en-US" sz="1800" dirty="0" smtClean="0"/>
              <a:t>size.</a:t>
            </a:r>
          </a:p>
          <a:p>
            <a:endParaRPr lang="en-US" sz="1800" dirty="0" smtClean="0"/>
          </a:p>
          <a:p>
            <a:r>
              <a:rPr lang="en-US" sz="1800" dirty="0" smtClean="0"/>
              <a:t> </a:t>
            </a:r>
            <a:r>
              <a:rPr lang="en-US" sz="1800" dirty="0"/>
              <a:t>In online systems, the </a:t>
            </a:r>
            <a:r>
              <a:rPr lang="en-US" sz="1800" i="1" dirty="0"/>
              <a:t>response time </a:t>
            </a:r>
            <a:r>
              <a:rPr lang="en-US" sz="1800" dirty="0"/>
              <a:t>of a service </a:t>
            </a:r>
            <a:r>
              <a:rPr lang="en-US" sz="1800" dirty="0" smtClean="0"/>
              <a:t>is usually </a:t>
            </a:r>
            <a:r>
              <a:rPr lang="en-US" sz="1800" dirty="0"/>
              <a:t>more important — that is, the time between a client </a:t>
            </a:r>
            <a:r>
              <a:rPr lang="en-US" sz="1800" dirty="0" smtClean="0"/>
              <a:t>sending </a:t>
            </a:r>
            <a:r>
              <a:rPr lang="en-US" sz="1800" dirty="0"/>
              <a:t>a request </a:t>
            </a:r>
            <a:r>
              <a:rPr lang="en-US" sz="1800" dirty="0" smtClean="0"/>
              <a:t>and </a:t>
            </a:r>
            <a:r>
              <a:rPr lang="en-IN" sz="1800" dirty="0" smtClean="0"/>
              <a:t>receiving </a:t>
            </a:r>
            <a:r>
              <a:rPr lang="en-IN" sz="1800" dirty="0"/>
              <a:t>a response</a:t>
            </a:r>
            <a:r>
              <a:rPr lang="en-IN" sz="1800" dirty="0" smtClean="0"/>
              <a:t>.</a:t>
            </a:r>
          </a:p>
          <a:p>
            <a:endParaRPr lang="en-IN" sz="1800" dirty="0" smtClean="0"/>
          </a:p>
          <a:p>
            <a:r>
              <a:rPr lang="en-US" sz="1800" i="1" dirty="0"/>
              <a:t>Latency </a:t>
            </a:r>
            <a:r>
              <a:rPr lang="en-US" sz="1800" dirty="0"/>
              <a:t>and </a:t>
            </a:r>
            <a:r>
              <a:rPr lang="en-US" sz="1800" i="1" dirty="0"/>
              <a:t>response time </a:t>
            </a:r>
            <a:r>
              <a:rPr lang="en-US" sz="1800" dirty="0"/>
              <a:t>are often used synonymously, but </a:t>
            </a:r>
            <a:r>
              <a:rPr lang="en-US" sz="1800" dirty="0" smtClean="0"/>
              <a:t>they are </a:t>
            </a:r>
            <a:r>
              <a:rPr lang="en-US" sz="1800" dirty="0"/>
              <a:t>not the same. </a:t>
            </a:r>
            <a:endParaRPr lang="en-US" sz="1800" dirty="0" smtClean="0"/>
          </a:p>
          <a:p>
            <a:endParaRPr lang="en-US" sz="1800" dirty="0" smtClean="0"/>
          </a:p>
          <a:p>
            <a:r>
              <a:rPr lang="en-US" sz="1800" dirty="0" smtClean="0"/>
              <a:t>The </a:t>
            </a:r>
            <a:r>
              <a:rPr lang="en-US" sz="1800" dirty="0"/>
              <a:t>response time is what the client sees: </a:t>
            </a:r>
            <a:r>
              <a:rPr lang="en-US" sz="1800" dirty="0" smtClean="0"/>
              <a:t>besides the </a:t>
            </a:r>
            <a:r>
              <a:rPr lang="en-US" sz="1800" dirty="0"/>
              <a:t>actual time to process the request (the </a:t>
            </a:r>
            <a:r>
              <a:rPr lang="en-US" sz="1800" i="1" dirty="0"/>
              <a:t>service time</a:t>
            </a:r>
            <a:r>
              <a:rPr lang="en-US" sz="1800" dirty="0"/>
              <a:t>), it </a:t>
            </a:r>
            <a:r>
              <a:rPr lang="en-US" sz="1800" dirty="0" smtClean="0"/>
              <a:t>includes network </a:t>
            </a:r>
            <a:r>
              <a:rPr lang="en-US" sz="1800" dirty="0"/>
              <a:t>delays and queueing delays. Latency is the duration that </a:t>
            </a:r>
            <a:r>
              <a:rPr lang="en-US" sz="1800" dirty="0" smtClean="0"/>
              <a:t>a request </a:t>
            </a:r>
            <a:r>
              <a:rPr lang="en-US" sz="1800" dirty="0"/>
              <a:t>is waiting to be handled — during which it is </a:t>
            </a:r>
            <a:r>
              <a:rPr lang="en-US" sz="1800" i="1" dirty="0"/>
              <a:t>latent</a:t>
            </a:r>
            <a:r>
              <a:rPr lang="en-US" sz="1800" dirty="0"/>
              <a:t>, </a:t>
            </a:r>
            <a:r>
              <a:rPr lang="en-US" sz="1800" dirty="0" smtClean="0"/>
              <a:t>awaiting </a:t>
            </a:r>
            <a:r>
              <a:rPr lang="en-IN" sz="1800" dirty="0" smtClean="0"/>
              <a:t>service</a:t>
            </a:r>
            <a:endParaRPr lang="en-IN" sz="1800" dirty="0"/>
          </a:p>
        </p:txBody>
      </p:sp>
    </p:spTree>
    <p:extLst>
      <p:ext uri="{BB962C8B-B14F-4D97-AF65-F5344CB8AC3E}">
        <p14:creationId xmlns:p14="http://schemas.microsoft.com/office/powerpoint/2010/main" val="4221736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400" y="243205"/>
            <a:ext cx="10515600" cy="707537"/>
          </a:xfrm>
        </p:spPr>
        <p:txBody>
          <a:bodyPr>
            <a:normAutofit fontScale="90000"/>
          </a:bodyPr>
          <a:lstStyle/>
          <a:p>
            <a:r>
              <a:rPr lang="en-IN" b="1" dirty="0"/>
              <a:t>Key-Value Database</a:t>
            </a:r>
            <a:br>
              <a:rPr lang="en-IN" b="1" dirty="0"/>
            </a:br>
            <a:endParaRPr lang="en-IN" dirty="0"/>
          </a:p>
        </p:txBody>
      </p:sp>
      <p:sp>
        <p:nvSpPr>
          <p:cNvPr id="3" name="Content Placeholder 2"/>
          <p:cNvSpPr>
            <a:spLocks noGrp="1"/>
          </p:cNvSpPr>
          <p:nvPr>
            <p:ph idx="1"/>
          </p:nvPr>
        </p:nvSpPr>
        <p:spPr>
          <a:xfrm>
            <a:off x="627352" y="685800"/>
            <a:ext cx="10515600" cy="6172200"/>
          </a:xfrm>
        </p:spPr>
        <p:txBody>
          <a:bodyPr>
            <a:normAutofit/>
          </a:bodyPr>
          <a:lstStyle/>
          <a:p>
            <a:r>
              <a:rPr lang="en-US" sz="1100" dirty="0" smtClean="0"/>
              <a:t>Key-value </a:t>
            </a:r>
            <a:r>
              <a:rPr lang="en-US" sz="1100" dirty="0"/>
              <a:t>databases, also called key-value stores, are often considered the simplest type of NoSQL databases.  </a:t>
            </a:r>
            <a:r>
              <a:rPr lang="en-US" sz="1100" dirty="0" smtClean="0"/>
              <a:t>Each </a:t>
            </a:r>
            <a:r>
              <a:rPr lang="en-US" sz="1100" dirty="0"/>
              <a:t>unique identifier is stored as a key with its associated value. </a:t>
            </a:r>
            <a:endParaRPr lang="en-US" sz="1100" dirty="0" smtClean="0"/>
          </a:p>
          <a:p>
            <a:r>
              <a:rPr lang="en-US" sz="1100" dirty="0" smtClean="0"/>
              <a:t>The </a:t>
            </a:r>
            <a:r>
              <a:rPr lang="en-US" sz="1100" dirty="0"/>
              <a:t>value can be any sort of byte array, data structure, or binary large object (BLOB), and works well for storing enormous amounts of data. Windows Explorer and Apple Finder are both key-value databases</a:t>
            </a:r>
            <a:r>
              <a:rPr lang="en-US" sz="1100" dirty="0" smtClean="0"/>
              <a:t>.</a:t>
            </a:r>
          </a:p>
          <a:p>
            <a:r>
              <a:rPr lang="en-US" sz="1100" dirty="0"/>
              <a:t>T</a:t>
            </a:r>
            <a:r>
              <a:rPr lang="en-US" sz="1100" dirty="0" smtClean="0"/>
              <a:t>he </a:t>
            </a:r>
            <a:r>
              <a:rPr lang="en-US" sz="1100" dirty="0"/>
              <a:t>database is looking for a single key and is returning its associated value rather than </a:t>
            </a:r>
            <a:r>
              <a:rPr lang="en-US" sz="1100" dirty="0" smtClean="0"/>
              <a:t>attempting to perform </a:t>
            </a:r>
            <a:r>
              <a:rPr lang="en-US" sz="1100" dirty="0"/>
              <a:t>complex aggregation</a:t>
            </a:r>
          </a:p>
          <a:p>
            <a:r>
              <a:rPr lang="en-US" sz="1100" dirty="0"/>
              <a:t>While relational databases are highly-structured repositories of information, non-relational databases do not use a fixed table structure. They are schema-less</a:t>
            </a:r>
            <a:r>
              <a:rPr lang="en-US" sz="1100" dirty="0" smtClean="0"/>
              <a:t>.</a:t>
            </a:r>
          </a:p>
          <a:p>
            <a:r>
              <a:rPr lang="en-US" sz="1100" dirty="0"/>
              <a:t>Key value pair (e.g. NoSQL databases) works best when the underlying data is unstructured, unpredictable, or changing often. If you don't have structured data, a relational database is going to be more trouble than its worth because you will need to make lots of schema changes and/or jump through hoops to conform your data to the </a:t>
            </a:r>
            <a:r>
              <a:rPr lang="en-US" sz="1100" dirty="0" smtClean="0"/>
              <a:t>structure.</a:t>
            </a:r>
          </a:p>
          <a:p>
            <a:r>
              <a:rPr lang="en-US" sz="1100" dirty="0" smtClean="0"/>
              <a:t>If you want O(1) lookups of values based on keys, then you want a KV store. Even with proper indexing, you cannot achieve O(1) lookups in a relational DB</a:t>
            </a:r>
            <a:endParaRPr lang="en-US" dirty="0" smtClean="0"/>
          </a:p>
          <a:p>
            <a:pPr marL="0" indent="0">
              <a:buNone/>
            </a:pPr>
            <a:r>
              <a:rPr lang="en-US" sz="1100" u="sng" dirty="0" smtClean="0"/>
              <a:t>Comparing with RDBMS:</a:t>
            </a:r>
          </a:p>
          <a:p>
            <a:r>
              <a:rPr lang="en-US" sz="1100" dirty="0"/>
              <a:t>If you want the flexible design of key value pairs, you would be best served by a NoSQL database</a:t>
            </a:r>
          </a:p>
          <a:p>
            <a:r>
              <a:rPr lang="en-US" sz="1100" dirty="0" smtClean="0"/>
              <a:t>Key </a:t>
            </a:r>
            <a:r>
              <a:rPr lang="en-US" sz="1100" dirty="0"/>
              <a:t>value pair (e.g. NoSQL databases) works best when the underlying data is unstructured, unpredictable, or changing often. If you don't have structured data, a relational database is going to be more trouble than its worth because you will need to make lots of schema changes and/or jump through hoops to conform your data to the ever-changing structure.</a:t>
            </a:r>
          </a:p>
          <a:p>
            <a:r>
              <a:rPr lang="en-US" sz="1100" dirty="0" smtClean="0"/>
              <a:t>All keys must use VARCHAR for the value; can't store different data types per key.</a:t>
            </a:r>
            <a:endParaRPr lang="en-US" sz="1100" dirty="0"/>
          </a:p>
          <a:p>
            <a:endParaRPr lang="en-US" sz="1100" u="sng" dirty="0" smtClean="0"/>
          </a:p>
          <a:p>
            <a:pPr marL="0" indent="0">
              <a:buNone/>
            </a:pPr>
            <a:r>
              <a:rPr lang="en-US" sz="1100" u="sng" dirty="0" smtClean="0"/>
              <a:t>Good </a:t>
            </a:r>
            <a:r>
              <a:rPr lang="en-US" sz="1100" u="sng" dirty="0"/>
              <a:t>Key-Value Database Use Cases Include</a:t>
            </a:r>
            <a:r>
              <a:rPr lang="en-US" sz="1100" u="sng" dirty="0" smtClean="0"/>
              <a:t>:</a:t>
            </a:r>
            <a:endParaRPr lang="en-US" sz="1100" dirty="0"/>
          </a:p>
          <a:p>
            <a:pPr fontAlgn="base"/>
            <a:r>
              <a:rPr lang="en-US" sz="1100" dirty="0"/>
              <a:t>Session management at high scale</a:t>
            </a:r>
          </a:p>
          <a:p>
            <a:pPr fontAlgn="base"/>
            <a:r>
              <a:rPr lang="en-US" sz="1100" dirty="0"/>
              <a:t>User preference and profile stores</a:t>
            </a:r>
          </a:p>
          <a:p>
            <a:r>
              <a:rPr lang="en-US" sz="1100" dirty="0"/>
              <a:t>Caching mechanism for frequently accessed data or configuration based on keys.</a:t>
            </a:r>
          </a:p>
          <a:p>
            <a:pPr fontAlgn="base"/>
            <a:endParaRPr lang="en-US" sz="1100" dirty="0"/>
          </a:p>
          <a:p>
            <a:pPr marL="0" indent="0" fontAlgn="base">
              <a:buNone/>
            </a:pPr>
            <a:r>
              <a:rPr lang="en-US" sz="1100" u="sng" dirty="0"/>
              <a:t>DISADVANTAGES OF KEY VALUE </a:t>
            </a:r>
            <a:r>
              <a:rPr lang="en-US" sz="1100" u="sng" dirty="0" smtClean="0"/>
              <a:t>STORES</a:t>
            </a:r>
            <a:endParaRPr lang="en-US" sz="1100" u="sng" dirty="0"/>
          </a:p>
          <a:p>
            <a:pPr fontAlgn="base"/>
            <a:r>
              <a:rPr lang="en-US" sz="1100" dirty="0"/>
              <a:t>No complex query </a:t>
            </a:r>
            <a:r>
              <a:rPr lang="en-US" sz="1100" dirty="0" smtClean="0"/>
              <a:t>filters	</a:t>
            </a:r>
          </a:p>
          <a:p>
            <a:pPr fontAlgn="base"/>
            <a:r>
              <a:rPr lang="en-US" sz="1100" dirty="0" smtClean="0"/>
              <a:t>No </a:t>
            </a:r>
            <a:r>
              <a:rPr lang="en-US" sz="1100" dirty="0"/>
              <a:t>foreign key constraints</a:t>
            </a:r>
          </a:p>
          <a:p>
            <a:pPr fontAlgn="base"/>
            <a:r>
              <a:rPr lang="en-US" sz="1100" dirty="0"/>
              <a:t>No trigger</a:t>
            </a:r>
          </a:p>
          <a:p>
            <a:pPr fontAlgn="base"/>
            <a:endParaRPr lang="en-US" sz="1100" dirty="0"/>
          </a:p>
          <a:p>
            <a:pPr lvl="1"/>
            <a:endParaRPr lang="en-IN" sz="700" dirty="0"/>
          </a:p>
        </p:txBody>
      </p:sp>
      <p:pic>
        <p:nvPicPr>
          <p:cNvPr id="5" name="Picture 4"/>
          <p:cNvPicPr>
            <a:picLocks noChangeAspect="1"/>
          </p:cNvPicPr>
          <p:nvPr/>
        </p:nvPicPr>
        <p:blipFill>
          <a:blip r:embed="rId2"/>
          <a:stretch>
            <a:fillRect/>
          </a:stretch>
        </p:blipFill>
        <p:spPr>
          <a:xfrm>
            <a:off x="6482862" y="3928085"/>
            <a:ext cx="4237892" cy="2057400"/>
          </a:xfrm>
          <a:prstGeom prst="rect">
            <a:avLst/>
          </a:prstGeom>
        </p:spPr>
      </p:pic>
    </p:spTree>
    <p:extLst>
      <p:ext uri="{BB962C8B-B14F-4D97-AF65-F5344CB8AC3E}">
        <p14:creationId xmlns:p14="http://schemas.microsoft.com/office/powerpoint/2010/main" val="199787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8" y="822325"/>
            <a:ext cx="10515600" cy="434975"/>
          </a:xfrm>
        </p:spPr>
        <p:txBody>
          <a:bodyPr>
            <a:normAutofit fontScale="90000"/>
          </a:bodyPr>
          <a:lstStyle/>
          <a:p>
            <a:r>
              <a:rPr lang="en-US" dirty="0"/>
              <a:t>Popular key-value databases</a:t>
            </a:r>
            <a:br>
              <a:rPr lang="en-US" dirty="0"/>
            </a:br>
            <a:endParaRPr lang="en-IN" dirty="0"/>
          </a:p>
        </p:txBody>
      </p:sp>
      <p:sp>
        <p:nvSpPr>
          <p:cNvPr id="3" name="Content Placeholder 2"/>
          <p:cNvSpPr>
            <a:spLocks noGrp="1"/>
          </p:cNvSpPr>
          <p:nvPr>
            <p:ph idx="1"/>
          </p:nvPr>
        </p:nvSpPr>
        <p:spPr>
          <a:xfrm>
            <a:off x="855785" y="1588233"/>
            <a:ext cx="10515600" cy="4351338"/>
          </a:xfrm>
        </p:spPr>
        <p:txBody>
          <a:bodyPr>
            <a:normAutofit fontScale="62500" lnSpcReduction="20000"/>
          </a:bodyPr>
          <a:lstStyle/>
          <a:p>
            <a:endParaRPr lang="en-US" dirty="0"/>
          </a:p>
          <a:p>
            <a:r>
              <a:rPr lang="en-US" b="1" dirty="0" err="1" smtClean="0"/>
              <a:t>DynamoDB</a:t>
            </a:r>
            <a:r>
              <a:rPr lang="en-US" dirty="0"/>
              <a:t>. </a:t>
            </a:r>
            <a:r>
              <a:rPr lang="en-US" dirty="0" smtClean="0"/>
              <a:t>Amazon </a:t>
            </a:r>
            <a:r>
              <a:rPr lang="en-US" dirty="0" err="1" smtClean="0"/>
              <a:t>DynamoDB</a:t>
            </a:r>
            <a:r>
              <a:rPr lang="en-US" dirty="0" smtClean="0"/>
              <a:t> </a:t>
            </a:r>
            <a:r>
              <a:rPr lang="en-US" dirty="0"/>
              <a:t>is a database trusted by many large-scale users and users in general. It is fully managed and reliable, with built-in backup and security options. It is able to endure high loads and handle trillions of requests daily. </a:t>
            </a:r>
            <a:r>
              <a:rPr lang="en-IN" dirty="0" smtClean="0"/>
              <a:t>Provides consistent </a:t>
            </a:r>
            <a:r>
              <a:rPr lang="en-IN" dirty="0"/>
              <a:t>single-digit millisecond </a:t>
            </a:r>
            <a:r>
              <a:rPr lang="en-IN" dirty="0" smtClean="0"/>
              <a:t>latency.</a:t>
            </a:r>
            <a:endParaRPr lang="en-US" dirty="0" smtClean="0"/>
          </a:p>
          <a:p>
            <a:endParaRPr lang="en-US" dirty="0"/>
          </a:p>
          <a:p>
            <a:r>
              <a:rPr lang="en-US" b="1" dirty="0"/>
              <a:t>Aerospike</a:t>
            </a:r>
            <a:r>
              <a:rPr lang="en-US" dirty="0"/>
              <a:t>. This is a real-time platform facilitating billions of transactions. It reduces the server footprint by 80% and enables high performance of real-time applications</a:t>
            </a:r>
            <a:r>
              <a:rPr lang="en-US" dirty="0" smtClean="0"/>
              <a:t>.</a:t>
            </a:r>
          </a:p>
          <a:p>
            <a:endParaRPr lang="en-US" dirty="0"/>
          </a:p>
          <a:p>
            <a:r>
              <a:rPr lang="en-US" b="1" dirty="0" err="1"/>
              <a:t>Redis</a:t>
            </a:r>
            <a:r>
              <a:rPr lang="en-US" dirty="0"/>
              <a:t>. </a:t>
            </a:r>
            <a:r>
              <a:rPr lang="en-US" dirty="0" err="1"/>
              <a:t>Redis</a:t>
            </a:r>
            <a:r>
              <a:rPr lang="en-US" dirty="0"/>
              <a:t> is an open source key-value database. With keys containing lists, hashes, strings and sets, </a:t>
            </a:r>
            <a:r>
              <a:rPr lang="en-US" dirty="0" err="1"/>
              <a:t>Redis</a:t>
            </a:r>
            <a:r>
              <a:rPr lang="en-US" dirty="0"/>
              <a:t> is known as a data structure server</a:t>
            </a:r>
            <a:r>
              <a:rPr lang="en-US" dirty="0" smtClean="0"/>
              <a:t>.</a:t>
            </a:r>
          </a:p>
          <a:p>
            <a:endParaRPr lang="en-US" dirty="0"/>
          </a:p>
          <a:p>
            <a:r>
              <a:rPr lang="en-US" b="1" dirty="0" err="1"/>
              <a:t>Riak</a:t>
            </a:r>
            <a:r>
              <a:rPr lang="en-US" b="1" dirty="0"/>
              <a:t>: </a:t>
            </a:r>
            <a:r>
              <a:rPr lang="en-US" dirty="0"/>
              <a:t>It is the database used to develop applications</a:t>
            </a:r>
            <a:r>
              <a:rPr lang="en-US" dirty="0" smtClean="0"/>
              <a:t>.</a:t>
            </a:r>
          </a:p>
          <a:p>
            <a:endParaRPr lang="en-US" dirty="0"/>
          </a:p>
          <a:p>
            <a:r>
              <a:rPr lang="en-US" b="1" dirty="0"/>
              <a:t>Berkeley DB:</a:t>
            </a:r>
            <a:r>
              <a:rPr lang="en-US" dirty="0"/>
              <a:t> It is a high-performance and open-source database providing scalability.</a:t>
            </a:r>
          </a:p>
          <a:p>
            <a:endParaRPr lang="en-IN" dirty="0"/>
          </a:p>
        </p:txBody>
      </p:sp>
    </p:spTree>
    <p:extLst>
      <p:ext uri="{BB962C8B-B14F-4D97-AF65-F5344CB8AC3E}">
        <p14:creationId xmlns:p14="http://schemas.microsoft.com/office/powerpoint/2010/main" val="2038720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IN" dirty="0"/>
              <a:t>Keeping </a:t>
            </a:r>
            <a:r>
              <a:rPr lang="en-IN" dirty="0" smtClean="0"/>
              <a:t>in </a:t>
            </a:r>
            <a:r>
              <a:rPr lang="en-IN" dirty="0"/>
              <a:t>memory</a:t>
            </a:r>
          </a:p>
        </p:txBody>
      </p:sp>
      <p:sp>
        <p:nvSpPr>
          <p:cNvPr id="3" name="Content Placeholder 2"/>
          <p:cNvSpPr>
            <a:spLocks noGrp="1"/>
          </p:cNvSpPr>
          <p:nvPr>
            <p:ph idx="1"/>
          </p:nvPr>
        </p:nvSpPr>
        <p:spPr>
          <a:xfrm>
            <a:off x="838200" y="1694996"/>
            <a:ext cx="10515600" cy="4351338"/>
          </a:xfrm>
        </p:spPr>
        <p:txBody>
          <a:bodyPr>
            <a:normAutofit fontScale="62500" lnSpcReduction="20000"/>
          </a:bodyPr>
          <a:lstStyle/>
          <a:p>
            <a:r>
              <a:rPr lang="en-US" dirty="0"/>
              <a:t>The data structures discussed so far </a:t>
            </a:r>
            <a:r>
              <a:rPr lang="en-US" dirty="0" smtClean="0"/>
              <a:t>have </a:t>
            </a:r>
            <a:r>
              <a:rPr lang="en-US" dirty="0"/>
              <a:t>all been answers to the </a:t>
            </a:r>
            <a:r>
              <a:rPr lang="en-US" dirty="0" smtClean="0"/>
              <a:t>limitations of </a:t>
            </a:r>
            <a:r>
              <a:rPr lang="en-US" dirty="0"/>
              <a:t>disks. Compared to main memory, disks are awkward to deal with. </a:t>
            </a:r>
            <a:r>
              <a:rPr lang="en-US" dirty="0" smtClean="0"/>
              <a:t>Both with </a:t>
            </a:r>
            <a:r>
              <a:rPr lang="en-US" dirty="0"/>
              <a:t>magnetic disks and SSDs, data on disk needs to be laid out carefully if you </a:t>
            </a:r>
            <a:r>
              <a:rPr lang="en-US" dirty="0" smtClean="0"/>
              <a:t>want good </a:t>
            </a:r>
            <a:r>
              <a:rPr lang="en-US" dirty="0"/>
              <a:t>performance on reads and writes. </a:t>
            </a:r>
            <a:endParaRPr lang="en-US" dirty="0" smtClean="0"/>
          </a:p>
          <a:p>
            <a:endParaRPr lang="en-US" dirty="0" smtClean="0"/>
          </a:p>
          <a:p>
            <a:r>
              <a:rPr lang="en-US" dirty="0" smtClean="0"/>
              <a:t>However</a:t>
            </a:r>
            <a:r>
              <a:rPr lang="en-US" dirty="0"/>
              <a:t>, we tolerate this </a:t>
            </a:r>
            <a:r>
              <a:rPr lang="en-US" dirty="0" smtClean="0"/>
              <a:t>awkwardness because </a:t>
            </a:r>
            <a:r>
              <a:rPr lang="en-US" dirty="0"/>
              <a:t>disks have two significant advantages: they are durable (their contents </a:t>
            </a:r>
            <a:r>
              <a:rPr lang="en-US" dirty="0" smtClean="0"/>
              <a:t>are not </a:t>
            </a:r>
            <a:r>
              <a:rPr lang="en-US" dirty="0"/>
              <a:t>lost if the power is turned off), and they have a lower cost per gigabyte </a:t>
            </a:r>
            <a:r>
              <a:rPr lang="en-US" dirty="0" smtClean="0"/>
              <a:t>than </a:t>
            </a:r>
            <a:r>
              <a:rPr lang="en-IN" dirty="0" smtClean="0"/>
              <a:t>RAM.</a:t>
            </a:r>
          </a:p>
          <a:p>
            <a:endParaRPr lang="en-IN" dirty="0"/>
          </a:p>
          <a:p>
            <a:r>
              <a:rPr lang="en-US" dirty="0"/>
              <a:t>As RAM becomes cheaper, the cost-per-gigabyte argument is eroded. Many </a:t>
            </a:r>
            <a:r>
              <a:rPr lang="en-US" dirty="0" smtClean="0"/>
              <a:t>datasets are </a:t>
            </a:r>
            <a:r>
              <a:rPr lang="en-US" dirty="0"/>
              <a:t>simply not that big, so it’s quite feasible to keep them entirely in memory, </a:t>
            </a:r>
            <a:r>
              <a:rPr lang="en-US" dirty="0" smtClean="0"/>
              <a:t>potentially distributed </a:t>
            </a:r>
            <a:r>
              <a:rPr lang="en-US" dirty="0"/>
              <a:t>across several machines. This has led to the development of </a:t>
            </a:r>
            <a:r>
              <a:rPr lang="en-US" i="1" dirty="0" err="1" smtClean="0"/>
              <a:t>inmemory</a:t>
            </a:r>
            <a:r>
              <a:rPr lang="en-US" i="1" dirty="0" smtClean="0"/>
              <a:t> </a:t>
            </a:r>
            <a:r>
              <a:rPr lang="en-IN" i="1" dirty="0" smtClean="0"/>
              <a:t>databases</a:t>
            </a:r>
            <a:r>
              <a:rPr lang="en-IN" dirty="0" smtClean="0"/>
              <a:t>. </a:t>
            </a:r>
          </a:p>
          <a:p>
            <a:endParaRPr lang="en-IN" dirty="0" smtClean="0"/>
          </a:p>
          <a:p>
            <a:r>
              <a:rPr lang="en-US" dirty="0" smtClean="0"/>
              <a:t>In-memory </a:t>
            </a:r>
            <a:r>
              <a:rPr lang="en-US" dirty="0"/>
              <a:t>key-value </a:t>
            </a:r>
            <a:r>
              <a:rPr lang="en-US" dirty="0" smtClean="0"/>
              <a:t>stores </a:t>
            </a:r>
            <a:r>
              <a:rPr lang="en-US" dirty="0"/>
              <a:t>are intended for caching </a:t>
            </a:r>
            <a:r>
              <a:rPr lang="en-US" dirty="0" smtClean="0"/>
              <a:t>use only</a:t>
            </a:r>
            <a:r>
              <a:rPr lang="en-US" dirty="0"/>
              <a:t>, where it’s acceptable for data to be lost if a machine is </a:t>
            </a:r>
            <a:r>
              <a:rPr lang="en-US" dirty="0" smtClean="0"/>
              <a:t>restarted</a:t>
            </a:r>
          </a:p>
          <a:p>
            <a:endParaRPr lang="en-US" dirty="0" smtClean="0"/>
          </a:p>
          <a:p>
            <a:r>
              <a:rPr lang="en-US" dirty="0" smtClean="0"/>
              <a:t>Http Response of web pages, Web API responses, Images</a:t>
            </a:r>
            <a:r>
              <a:rPr lang="en-US" dirty="0"/>
              <a:t>, videos, static HTML pages, JavaScript libraries and style sheets are examples of data that are often stored in cache.</a:t>
            </a:r>
            <a:endParaRPr lang="en-IN" dirty="0"/>
          </a:p>
        </p:txBody>
      </p:sp>
    </p:spTree>
    <p:extLst>
      <p:ext uri="{BB962C8B-B14F-4D97-AF65-F5344CB8AC3E}">
        <p14:creationId xmlns:p14="http://schemas.microsoft.com/office/powerpoint/2010/main" val="79844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30" y="224699"/>
            <a:ext cx="10515600" cy="329467"/>
          </a:xfrm>
        </p:spPr>
        <p:txBody>
          <a:bodyPr>
            <a:normAutofit fontScale="90000"/>
          </a:bodyPr>
          <a:lstStyle/>
          <a:p>
            <a:r>
              <a:rPr lang="en-IN" dirty="0" smtClean="0"/>
              <a:t>Key-Value Cache</a:t>
            </a:r>
            <a:endParaRPr lang="en-IN" dirty="0"/>
          </a:p>
        </p:txBody>
      </p:sp>
      <p:sp>
        <p:nvSpPr>
          <p:cNvPr id="3" name="Content Placeholder 2"/>
          <p:cNvSpPr>
            <a:spLocks noGrp="1"/>
          </p:cNvSpPr>
          <p:nvPr>
            <p:ph idx="1"/>
          </p:nvPr>
        </p:nvSpPr>
        <p:spPr>
          <a:xfrm>
            <a:off x="785949" y="877911"/>
            <a:ext cx="10515600" cy="5776369"/>
          </a:xfrm>
        </p:spPr>
        <p:txBody>
          <a:bodyPr>
            <a:normAutofit/>
          </a:bodyPr>
          <a:lstStyle/>
          <a:p>
            <a:r>
              <a:rPr lang="en-US" sz="1200" dirty="0"/>
              <a:t>Many key-value databases allow users to store persistent copies of </a:t>
            </a:r>
            <a:r>
              <a:rPr lang="en-US" sz="1200" dirty="0" smtClean="0"/>
              <a:t>data in </a:t>
            </a:r>
            <a:r>
              <a:rPr lang="en-US" sz="1200" dirty="0"/>
              <a:t>hard </a:t>
            </a:r>
            <a:r>
              <a:rPr lang="en-US" sz="1200" dirty="0" smtClean="0"/>
              <a:t>disks, SSD </a:t>
            </a:r>
            <a:r>
              <a:rPr lang="en-US" sz="1200" dirty="0"/>
              <a:t>and other storage devices that can store data permanently. Other key-value databases only store data in memory and are generally known as key-value cache databases</a:t>
            </a:r>
            <a:r>
              <a:rPr lang="en-US" sz="1200" dirty="0" smtClean="0"/>
              <a:t>.</a:t>
            </a:r>
          </a:p>
          <a:p>
            <a:r>
              <a:rPr lang="en-US" sz="1200" dirty="0" smtClean="0"/>
              <a:t>NoSQL </a:t>
            </a:r>
            <a:r>
              <a:rPr lang="en-US" sz="1200" dirty="0"/>
              <a:t>key-value cache databases allow users to retrieved data faster than databases that store data in disks. The cache allows users to quickly access data by reading and storing data in memory to facilitate easy retrieval when needed</a:t>
            </a:r>
            <a:r>
              <a:rPr lang="en-US" sz="1200" dirty="0" smtClean="0"/>
              <a:t>.</a:t>
            </a:r>
          </a:p>
          <a:p>
            <a:r>
              <a:rPr lang="en-US" sz="1200" dirty="0" smtClean="0"/>
              <a:t>NoSQL </a:t>
            </a:r>
            <a:r>
              <a:rPr lang="en-US" sz="1200" dirty="0"/>
              <a:t>key-value cache delivers sub-millisecond response times, enabling millions of requests per second for real-time applications in industries like gaming, ad-tech, financial services, healthcare, and </a:t>
            </a:r>
            <a:r>
              <a:rPr lang="en-US" sz="1200" dirty="0" err="1"/>
              <a:t>IoT</a:t>
            </a:r>
            <a:r>
              <a:rPr lang="en-US" sz="1200" dirty="0" smtClean="0"/>
              <a:t>. Some of widely used NoSQL Key-Value data systems are,</a:t>
            </a:r>
            <a:endParaRPr lang="en-US" sz="1200" dirty="0"/>
          </a:p>
          <a:p>
            <a:pPr lvl="1"/>
            <a:r>
              <a:rPr lang="en-US" sz="1100" dirty="0" err="1"/>
              <a:t>Redis</a:t>
            </a:r>
            <a:r>
              <a:rPr lang="en-IN" sz="1100" dirty="0"/>
              <a:t> (Remote Dictionary Server)</a:t>
            </a:r>
            <a:endParaRPr lang="en-US" sz="1100" dirty="0"/>
          </a:p>
          <a:p>
            <a:pPr lvl="1"/>
            <a:r>
              <a:rPr lang="en-US" sz="1100" dirty="0" err="1" smtClean="0"/>
              <a:t>Memcached</a:t>
            </a:r>
            <a:endParaRPr lang="en-US" sz="1100" dirty="0" smtClean="0"/>
          </a:p>
          <a:p>
            <a:pPr lvl="1"/>
            <a:r>
              <a:rPr lang="en-IN" sz="1100" dirty="0"/>
              <a:t>Azure cache for </a:t>
            </a:r>
            <a:r>
              <a:rPr lang="en-IN" sz="1100" dirty="0" err="1" smtClean="0"/>
              <a:t>Redis</a:t>
            </a:r>
            <a:endParaRPr lang="en-US" sz="1100" dirty="0" smtClean="0"/>
          </a:p>
          <a:p>
            <a:r>
              <a:rPr lang="en-IN" sz="1200" dirty="0" smtClean="0"/>
              <a:t>C</a:t>
            </a:r>
            <a:r>
              <a:rPr lang="en-IN" sz="1200" dirty="0"/>
              <a:t># </a:t>
            </a:r>
            <a:r>
              <a:rPr lang="en-IN" sz="1200" dirty="0" smtClean="0"/>
              <a:t>implementation examples - </a:t>
            </a:r>
            <a:r>
              <a:rPr lang="en-IN" sz="1200" dirty="0"/>
              <a:t>Azure cache for </a:t>
            </a:r>
            <a:r>
              <a:rPr lang="en-IN" sz="1200" dirty="0" err="1"/>
              <a:t>Redis</a:t>
            </a:r>
            <a:endParaRPr lang="en-IN" sz="1200" dirty="0"/>
          </a:p>
          <a:p>
            <a:pPr lvl="1"/>
            <a:r>
              <a:rPr lang="en-US" sz="800" dirty="0">
                <a:hlinkClick r:id="rId2"/>
              </a:rPr>
              <a:t>https://www.red-gate.com/simple-talk/development/dotnet-development/overview-of-azure-cache-for-redis/</a:t>
            </a:r>
            <a:r>
              <a:rPr lang="en-US" sz="800" dirty="0"/>
              <a:t> </a:t>
            </a:r>
          </a:p>
          <a:p>
            <a:pPr lvl="1"/>
            <a:r>
              <a:rPr lang="en-US" sz="800" dirty="0">
                <a:hlinkClick r:id="rId3"/>
              </a:rPr>
              <a:t>https://www.c-sharpcorner.com/article/how-to-use-azure-redis-cache-in-c-sharp/</a:t>
            </a:r>
            <a:endParaRPr lang="en-US" sz="800" dirty="0"/>
          </a:p>
          <a:p>
            <a:pPr lvl="1"/>
            <a:endParaRPr lang="en-US" sz="800" dirty="0" smtClean="0"/>
          </a:p>
        </p:txBody>
      </p:sp>
      <p:pic>
        <p:nvPicPr>
          <p:cNvPr id="6" name="Picture 5"/>
          <p:cNvPicPr>
            <a:picLocks noChangeAspect="1"/>
          </p:cNvPicPr>
          <p:nvPr/>
        </p:nvPicPr>
        <p:blipFill>
          <a:blip r:embed="rId4"/>
          <a:stretch>
            <a:fillRect/>
          </a:stretch>
        </p:blipFill>
        <p:spPr>
          <a:xfrm>
            <a:off x="2741723" y="3666308"/>
            <a:ext cx="6962775" cy="2987972"/>
          </a:xfrm>
          <a:prstGeom prst="rect">
            <a:avLst/>
          </a:prstGeom>
        </p:spPr>
      </p:pic>
    </p:spTree>
    <p:extLst>
      <p:ext uri="{BB962C8B-B14F-4D97-AF65-F5344CB8AC3E}">
        <p14:creationId xmlns:p14="http://schemas.microsoft.com/office/powerpoint/2010/main" val="1123885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Session vs Cache</a:t>
            </a:r>
            <a:endParaRPr lang="en-IN" dirty="0"/>
          </a:p>
        </p:txBody>
      </p:sp>
      <p:pic>
        <p:nvPicPr>
          <p:cNvPr id="4" name="Content Placeholder 3"/>
          <p:cNvPicPr>
            <a:picLocks noGrp="1" noChangeAspect="1"/>
          </p:cNvPicPr>
          <p:nvPr>
            <p:ph idx="1"/>
          </p:nvPr>
        </p:nvPicPr>
        <p:blipFill>
          <a:blip r:embed="rId2"/>
          <a:stretch>
            <a:fillRect/>
          </a:stretch>
        </p:blipFill>
        <p:spPr>
          <a:xfrm>
            <a:off x="2082390" y="1964963"/>
            <a:ext cx="7783379" cy="4351338"/>
          </a:xfrm>
          <a:prstGeom prst="rect">
            <a:avLst/>
          </a:prstGeom>
        </p:spPr>
      </p:pic>
    </p:spTree>
    <p:extLst>
      <p:ext uri="{BB962C8B-B14F-4D97-AF65-F5344CB8AC3E}">
        <p14:creationId xmlns:p14="http://schemas.microsoft.com/office/powerpoint/2010/main" val="259042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109"/>
          </a:xfrm>
        </p:spPr>
        <p:txBody>
          <a:bodyPr>
            <a:normAutofit fontScale="90000"/>
          </a:bodyPr>
          <a:lstStyle/>
          <a:p>
            <a:r>
              <a:rPr lang="en-US" dirty="0" smtClean="0"/>
              <a:t>3 Tier Architecture</a:t>
            </a:r>
            <a:endParaRPr lang="en-IN" dirty="0"/>
          </a:p>
        </p:txBody>
      </p:sp>
      <p:pic>
        <p:nvPicPr>
          <p:cNvPr id="4" name="Content Placeholder 3"/>
          <p:cNvPicPr>
            <a:picLocks noGrp="1" noChangeAspect="1"/>
          </p:cNvPicPr>
          <p:nvPr>
            <p:ph idx="1"/>
          </p:nvPr>
        </p:nvPicPr>
        <p:blipFill>
          <a:blip r:embed="rId2"/>
          <a:stretch>
            <a:fillRect/>
          </a:stretch>
        </p:blipFill>
        <p:spPr>
          <a:xfrm>
            <a:off x="3749174" y="1436914"/>
            <a:ext cx="4693652" cy="4740049"/>
          </a:xfrm>
          <a:prstGeom prst="rect">
            <a:avLst/>
          </a:prstGeom>
        </p:spPr>
      </p:pic>
    </p:spTree>
    <p:extLst>
      <p:ext uri="{BB962C8B-B14F-4D97-AF65-F5344CB8AC3E}">
        <p14:creationId xmlns:p14="http://schemas.microsoft.com/office/powerpoint/2010/main" val="4189777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994"/>
            <a:ext cx="10515600" cy="1325563"/>
          </a:xfrm>
        </p:spPr>
        <p:txBody>
          <a:bodyPr/>
          <a:lstStyle/>
          <a:p>
            <a:r>
              <a:rPr lang="en-IN" b="1" dirty="0" smtClean="0"/>
              <a:t>Row vs Column </a:t>
            </a:r>
            <a:r>
              <a:rPr lang="en-IN" b="1" dirty="0"/>
              <a:t>Oriented Databases</a:t>
            </a:r>
            <a:br>
              <a:rPr lang="en-IN" b="1" dirty="0"/>
            </a:br>
            <a:endParaRPr lang="en-IN" dirty="0"/>
          </a:p>
        </p:txBody>
      </p:sp>
      <p:sp>
        <p:nvSpPr>
          <p:cNvPr id="3" name="Content Placeholder 2"/>
          <p:cNvSpPr>
            <a:spLocks noGrp="1"/>
          </p:cNvSpPr>
          <p:nvPr>
            <p:ph idx="1"/>
          </p:nvPr>
        </p:nvSpPr>
        <p:spPr>
          <a:xfrm>
            <a:off x="838200" y="1441938"/>
            <a:ext cx="10515600" cy="4735025"/>
          </a:xfrm>
        </p:spPr>
        <p:txBody>
          <a:bodyPr>
            <a:normAutofit fontScale="62500" lnSpcReduction="20000"/>
          </a:bodyPr>
          <a:lstStyle/>
          <a:p>
            <a:r>
              <a:rPr lang="en-US" dirty="0"/>
              <a:t>Row oriented databases are databases that organize data by record, keeping all of the data associated with a record next to each other in memory. Row oriented databases are the traditional way of organizing data and still provide some key benefits for storing data quickly. They are optimized for reading and writing rows efficiently.</a:t>
            </a:r>
          </a:p>
          <a:p>
            <a:endParaRPr lang="en-US" dirty="0"/>
          </a:p>
          <a:p>
            <a:r>
              <a:rPr lang="en-US" dirty="0"/>
              <a:t>Common row oriented databases:</a:t>
            </a:r>
          </a:p>
          <a:p>
            <a:pPr lvl="1"/>
            <a:r>
              <a:rPr lang="en-US" dirty="0" smtClean="0"/>
              <a:t>PostgreSQL</a:t>
            </a:r>
            <a:endParaRPr lang="en-US" dirty="0"/>
          </a:p>
          <a:p>
            <a:pPr lvl="1"/>
            <a:r>
              <a:rPr lang="en-US" dirty="0" smtClean="0"/>
              <a:t>MySQL</a:t>
            </a:r>
          </a:p>
          <a:p>
            <a:pPr lvl="1"/>
            <a:endParaRPr lang="en-US" dirty="0"/>
          </a:p>
          <a:p>
            <a:r>
              <a:rPr lang="en-US" dirty="0"/>
              <a:t>Column oriented databases are databases that organize data by field, keeping all of the data associated with a field next to each other in memory. Columnar databases have grown in popularity and provide performance advantages to querying data. They are optimized for reading and computing on columns efficiently.</a:t>
            </a:r>
          </a:p>
          <a:p>
            <a:endParaRPr lang="en-US" dirty="0"/>
          </a:p>
          <a:p>
            <a:r>
              <a:rPr lang="en-US" dirty="0"/>
              <a:t>Common column oriented databases</a:t>
            </a:r>
            <a:r>
              <a:rPr lang="en-US" dirty="0" smtClean="0"/>
              <a:t>:</a:t>
            </a:r>
            <a:endParaRPr lang="en-US" dirty="0"/>
          </a:p>
          <a:p>
            <a:pPr lvl="1"/>
            <a:r>
              <a:rPr lang="en-US" dirty="0"/>
              <a:t>Redshift</a:t>
            </a:r>
          </a:p>
          <a:p>
            <a:pPr lvl="1"/>
            <a:r>
              <a:rPr lang="en-US" dirty="0" err="1"/>
              <a:t>BigQuery</a:t>
            </a:r>
            <a:endParaRPr lang="en-US" dirty="0"/>
          </a:p>
          <a:p>
            <a:pPr lvl="1"/>
            <a:r>
              <a:rPr lang="en-US" dirty="0"/>
              <a:t>Snowflake</a:t>
            </a:r>
            <a:endParaRPr lang="en-IN" dirty="0"/>
          </a:p>
        </p:txBody>
      </p:sp>
    </p:spTree>
    <p:extLst>
      <p:ext uri="{BB962C8B-B14F-4D97-AF65-F5344CB8AC3E}">
        <p14:creationId xmlns:p14="http://schemas.microsoft.com/office/powerpoint/2010/main" val="2439522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92" y="83908"/>
            <a:ext cx="10515600" cy="672368"/>
          </a:xfrm>
        </p:spPr>
        <p:txBody>
          <a:bodyPr>
            <a:normAutofit fontScale="90000"/>
          </a:bodyPr>
          <a:lstStyle/>
          <a:p>
            <a:r>
              <a:rPr lang="en-IN" b="1" dirty="0"/>
              <a:t>Row vs Column Oriented Databases</a:t>
            </a:r>
            <a:endParaRPr lang="en-IN" dirty="0"/>
          </a:p>
        </p:txBody>
      </p:sp>
      <p:pic>
        <p:nvPicPr>
          <p:cNvPr id="4" name="Content Placeholder 3"/>
          <p:cNvPicPr>
            <a:picLocks noGrp="1" noChangeAspect="1"/>
          </p:cNvPicPr>
          <p:nvPr>
            <p:ph idx="1"/>
          </p:nvPr>
        </p:nvPicPr>
        <p:blipFill>
          <a:blip r:embed="rId2"/>
          <a:stretch>
            <a:fillRect/>
          </a:stretch>
        </p:blipFill>
        <p:spPr>
          <a:xfrm>
            <a:off x="256625" y="621934"/>
            <a:ext cx="5000625" cy="1924613"/>
          </a:xfrm>
          <a:prstGeom prst="rect">
            <a:avLst/>
          </a:prstGeom>
        </p:spPr>
      </p:pic>
      <p:sp>
        <p:nvSpPr>
          <p:cNvPr id="5" name="Rectangle 4"/>
          <p:cNvSpPr/>
          <p:nvPr/>
        </p:nvSpPr>
        <p:spPr>
          <a:xfrm>
            <a:off x="5369169" y="925513"/>
            <a:ext cx="6096000" cy="1323439"/>
          </a:xfrm>
          <a:prstGeom prst="rect">
            <a:avLst/>
          </a:prstGeom>
        </p:spPr>
        <p:txBody>
          <a:bodyPr>
            <a:spAutoFit/>
          </a:bodyPr>
          <a:lstStyle/>
          <a:p>
            <a:r>
              <a:rPr lang="en-US" sz="1000" b="1" dirty="0">
                <a:solidFill>
                  <a:srgbClr val="343A40"/>
                </a:solidFill>
                <a:latin typeface="open sans"/>
              </a:rPr>
              <a:t>Reading from Row Store Databases</a:t>
            </a:r>
          </a:p>
          <a:p>
            <a:r>
              <a:rPr lang="en-US" sz="1000" dirty="0">
                <a:solidFill>
                  <a:srgbClr val="212529"/>
                </a:solidFill>
                <a:latin typeface="gentium book basic"/>
              </a:rPr>
              <a:t>Row oriented databases are fast at retrieving a row or a set of rows but when performing an aggregation it brings extra data (columns) into memory which is slower than only selecting the columns that you are performing the aggregation on. In addition the number of disks the row oriented database might need to access is usually larger</a:t>
            </a:r>
            <a:r>
              <a:rPr lang="en-US" sz="1000" dirty="0" smtClean="0">
                <a:solidFill>
                  <a:srgbClr val="212529"/>
                </a:solidFill>
                <a:latin typeface="gentium book basic"/>
              </a:rPr>
              <a:t>.</a:t>
            </a:r>
          </a:p>
          <a:p>
            <a:endParaRPr lang="en-US" sz="1000" dirty="0">
              <a:solidFill>
                <a:srgbClr val="212529"/>
              </a:solidFill>
              <a:latin typeface="gentium book basic"/>
            </a:endParaRPr>
          </a:p>
          <a:p>
            <a:r>
              <a:rPr lang="en-US" sz="1000" dirty="0" smtClean="0">
                <a:solidFill>
                  <a:srgbClr val="212529"/>
                </a:solidFill>
                <a:latin typeface="gentium book basic"/>
              </a:rPr>
              <a:t>Say </a:t>
            </a:r>
            <a:r>
              <a:rPr lang="en-US" sz="1000" dirty="0">
                <a:solidFill>
                  <a:srgbClr val="212529"/>
                </a:solidFill>
                <a:latin typeface="gentium book basic"/>
              </a:rPr>
              <a:t>we want to get the sum of ages from the </a:t>
            </a:r>
            <a:r>
              <a:rPr lang="en-US" sz="1000" dirty="0" err="1">
                <a:solidFill>
                  <a:srgbClr val="212529"/>
                </a:solidFill>
                <a:latin typeface="gentium book basic"/>
              </a:rPr>
              <a:t>Facebook_Friends</a:t>
            </a:r>
            <a:r>
              <a:rPr lang="en-US" sz="1000" dirty="0">
                <a:solidFill>
                  <a:srgbClr val="212529"/>
                </a:solidFill>
                <a:latin typeface="gentium book basic"/>
              </a:rPr>
              <a:t> data. To do this we will need to load all nine of these pieces of data into memory to then pull out the relevant data to do the aggregation.</a:t>
            </a:r>
            <a:endParaRPr lang="en-US" sz="1000" b="0" i="0" dirty="0">
              <a:solidFill>
                <a:srgbClr val="212529"/>
              </a:solidFill>
              <a:effectLst/>
              <a:latin typeface="gentium book basic"/>
            </a:endParaRPr>
          </a:p>
        </p:txBody>
      </p:sp>
      <p:pic>
        <p:nvPicPr>
          <p:cNvPr id="6" name="Picture 5"/>
          <p:cNvPicPr>
            <a:picLocks noChangeAspect="1"/>
          </p:cNvPicPr>
          <p:nvPr/>
        </p:nvPicPr>
        <p:blipFill>
          <a:blip r:embed="rId3"/>
          <a:stretch>
            <a:fillRect/>
          </a:stretch>
        </p:blipFill>
        <p:spPr>
          <a:xfrm>
            <a:off x="5257250" y="2186580"/>
            <a:ext cx="6543675" cy="638175"/>
          </a:xfrm>
          <a:prstGeom prst="rect">
            <a:avLst/>
          </a:prstGeom>
        </p:spPr>
      </p:pic>
      <p:pic>
        <p:nvPicPr>
          <p:cNvPr id="8" name="Picture 7"/>
          <p:cNvPicPr>
            <a:picLocks noChangeAspect="1"/>
          </p:cNvPicPr>
          <p:nvPr/>
        </p:nvPicPr>
        <p:blipFill>
          <a:blip r:embed="rId4"/>
          <a:stretch>
            <a:fillRect/>
          </a:stretch>
        </p:blipFill>
        <p:spPr>
          <a:xfrm>
            <a:off x="806874" y="3246268"/>
            <a:ext cx="4162425" cy="3439891"/>
          </a:xfrm>
          <a:prstGeom prst="rect">
            <a:avLst/>
          </a:prstGeom>
        </p:spPr>
      </p:pic>
      <p:sp>
        <p:nvSpPr>
          <p:cNvPr id="9" name="Rectangle 8"/>
          <p:cNvSpPr/>
          <p:nvPr/>
        </p:nvSpPr>
        <p:spPr>
          <a:xfrm>
            <a:off x="5357810" y="2965249"/>
            <a:ext cx="6096000" cy="738664"/>
          </a:xfrm>
          <a:prstGeom prst="rect">
            <a:avLst/>
          </a:prstGeom>
        </p:spPr>
        <p:txBody>
          <a:bodyPr>
            <a:spAutoFit/>
          </a:bodyPr>
          <a:lstStyle/>
          <a:p>
            <a:r>
              <a:rPr lang="en-US" sz="1400" b="1" u="sng" dirty="0">
                <a:solidFill>
                  <a:srgbClr val="212529"/>
                </a:solidFill>
                <a:latin typeface="gentium book basic"/>
              </a:rPr>
              <a:t>In a C-Store, columnar, or Column-oriented </a:t>
            </a:r>
            <a:r>
              <a:rPr lang="en-US" sz="1400" b="1" u="sng" dirty="0" smtClean="0">
                <a:solidFill>
                  <a:srgbClr val="212529"/>
                </a:solidFill>
                <a:latin typeface="gentium book basic"/>
              </a:rPr>
              <a:t>database,</a:t>
            </a:r>
            <a:r>
              <a:rPr lang="en-US" sz="1400" dirty="0" smtClean="0">
                <a:solidFill>
                  <a:srgbClr val="212529"/>
                </a:solidFill>
                <a:latin typeface="gentium book basic"/>
              </a:rPr>
              <a:t> the </a:t>
            </a:r>
            <a:r>
              <a:rPr lang="en-US" sz="1400" dirty="0">
                <a:solidFill>
                  <a:srgbClr val="212529"/>
                </a:solidFill>
                <a:latin typeface="gentium book basic"/>
              </a:rPr>
              <a:t>data is stored such that each row of a column will be next to other rows from that same column.</a:t>
            </a:r>
            <a:endParaRPr lang="en-IN" sz="1400" dirty="0"/>
          </a:p>
        </p:txBody>
      </p:sp>
      <p:pic>
        <p:nvPicPr>
          <p:cNvPr id="10" name="Picture 9"/>
          <p:cNvPicPr>
            <a:picLocks noChangeAspect="1"/>
          </p:cNvPicPr>
          <p:nvPr/>
        </p:nvPicPr>
        <p:blipFill>
          <a:blip r:embed="rId5"/>
          <a:stretch>
            <a:fillRect/>
          </a:stretch>
        </p:blipFill>
        <p:spPr>
          <a:xfrm>
            <a:off x="5369168" y="3688716"/>
            <a:ext cx="6467475" cy="514350"/>
          </a:xfrm>
          <a:prstGeom prst="rect">
            <a:avLst/>
          </a:prstGeom>
        </p:spPr>
      </p:pic>
      <p:pic>
        <p:nvPicPr>
          <p:cNvPr id="12" name="Picture 11"/>
          <p:cNvPicPr>
            <a:picLocks noChangeAspect="1"/>
          </p:cNvPicPr>
          <p:nvPr/>
        </p:nvPicPr>
        <p:blipFill>
          <a:blip r:embed="rId6"/>
          <a:stretch>
            <a:fillRect/>
          </a:stretch>
        </p:blipFill>
        <p:spPr>
          <a:xfrm>
            <a:off x="6459780" y="4203066"/>
            <a:ext cx="3914775" cy="2483094"/>
          </a:xfrm>
          <a:prstGeom prst="rect">
            <a:avLst/>
          </a:prstGeom>
        </p:spPr>
      </p:pic>
      <p:sp>
        <p:nvSpPr>
          <p:cNvPr id="13" name="Rectangle 12"/>
          <p:cNvSpPr/>
          <p:nvPr/>
        </p:nvSpPr>
        <p:spPr>
          <a:xfrm>
            <a:off x="624802" y="2587427"/>
            <a:ext cx="4744366" cy="577081"/>
          </a:xfrm>
          <a:prstGeom prst="rect">
            <a:avLst/>
          </a:prstGeom>
        </p:spPr>
        <p:txBody>
          <a:bodyPr wrap="square">
            <a:spAutoFit/>
          </a:bodyPr>
          <a:lstStyle/>
          <a:p>
            <a:r>
              <a:rPr lang="en-US" sz="1050" dirty="0">
                <a:solidFill>
                  <a:srgbClr val="212529"/>
                </a:solidFill>
                <a:latin typeface="gentium book basic"/>
              </a:rPr>
              <a:t>Let’s assume a Disk can only hold enough bytes of data for three columns to be stored on each disk. In a row oriented database the table above would be stored as:</a:t>
            </a:r>
            <a:endParaRPr lang="en-IN" sz="1050" dirty="0"/>
          </a:p>
        </p:txBody>
      </p:sp>
    </p:spTree>
    <p:extLst>
      <p:ext uri="{BB962C8B-B14F-4D97-AF65-F5344CB8AC3E}">
        <p14:creationId xmlns:p14="http://schemas.microsoft.com/office/powerpoint/2010/main" val="3927136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89" y="260623"/>
            <a:ext cx="10515600" cy="505732"/>
          </a:xfrm>
        </p:spPr>
        <p:txBody>
          <a:bodyPr>
            <a:normAutofit fontScale="90000"/>
          </a:bodyPr>
          <a:lstStyle/>
          <a:p>
            <a:r>
              <a:rPr lang="en-IN" dirty="0" smtClean="0"/>
              <a:t>Wide Column Database</a:t>
            </a:r>
            <a:endParaRPr lang="en-IN" dirty="0"/>
          </a:p>
        </p:txBody>
      </p:sp>
      <p:sp>
        <p:nvSpPr>
          <p:cNvPr id="3" name="Content Placeholder 2"/>
          <p:cNvSpPr>
            <a:spLocks noGrp="1"/>
          </p:cNvSpPr>
          <p:nvPr>
            <p:ph idx="1"/>
          </p:nvPr>
        </p:nvSpPr>
        <p:spPr>
          <a:xfrm>
            <a:off x="838200" y="1149531"/>
            <a:ext cx="10515600" cy="5027432"/>
          </a:xfrm>
        </p:spPr>
        <p:txBody>
          <a:bodyPr/>
          <a:lstStyle/>
          <a:p>
            <a:endParaRPr lang="en-IN" dirty="0"/>
          </a:p>
        </p:txBody>
      </p:sp>
    </p:spTree>
    <p:extLst>
      <p:ext uri="{BB962C8B-B14F-4D97-AF65-F5344CB8AC3E}">
        <p14:creationId xmlns:p14="http://schemas.microsoft.com/office/powerpoint/2010/main" val="368709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Document Database/Store</a:t>
            </a:r>
            <a:endParaRPr lang="en-IN" dirty="0"/>
          </a:p>
        </p:txBody>
      </p:sp>
      <p:sp>
        <p:nvSpPr>
          <p:cNvPr id="3" name="Content Placeholder 2"/>
          <p:cNvSpPr>
            <a:spLocks noGrp="1"/>
          </p:cNvSpPr>
          <p:nvPr>
            <p:ph idx="1"/>
          </p:nvPr>
        </p:nvSpPr>
        <p:spPr>
          <a:xfrm>
            <a:off x="838200" y="1160585"/>
            <a:ext cx="10515600" cy="5336930"/>
          </a:xfrm>
        </p:spPr>
        <p:txBody>
          <a:bodyPr>
            <a:normAutofit fontScale="62500" lnSpcReduction="20000"/>
          </a:bodyPr>
          <a:lstStyle/>
          <a:p>
            <a:r>
              <a:rPr lang="en-US" dirty="0" smtClean="0"/>
              <a:t>Modern applications </a:t>
            </a:r>
            <a:r>
              <a:rPr lang="en-US" dirty="0"/>
              <a:t>will probably require more than just a key-value </a:t>
            </a:r>
            <a:r>
              <a:rPr lang="en-US" dirty="0" smtClean="0"/>
              <a:t>retrieval</a:t>
            </a:r>
          </a:p>
          <a:p>
            <a:endParaRPr lang="en-US" dirty="0" smtClean="0"/>
          </a:p>
          <a:p>
            <a:r>
              <a:rPr lang="en-US" dirty="0" smtClean="0"/>
              <a:t>Document</a:t>
            </a:r>
            <a:r>
              <a:rPr lang="en-US" dirty="0"/>
              <a:t>: an ordered set of keys with associated </a:t>
            </a:r>
            <a:r>
              <a:rPr lang="en-US" dirty="0" smtClean="0"/>
              <a:t>values</a:t>
            </a:r>
          </a:p>
          <a:p>
            <a:endParaRPr lang="en-US" dirty="0" smtClean="0"/>
          </a:p>
          <a:p>
            <a:r>
              <a:rPr lang="en-US" dirty="0"/>
              <a:t>Document Stores are an extension of the simplicity of Key Value stores, where the values are stored in structured documents like XML or JSON. Document stores make it easy to map Objects in the object- oriented </a:t>
            </a:r>
            <a:r>
              <a:rPr lang="en-US" dirty="0" smtClean="0"/>
              <a:t>software or can get closer to your application data model.</a:t>
            </a:r>
          </a:p>
          <a:p>
            <a:endParaRPr lang="en-US" dirty="0"/>
          </a:p>
          <a:p>
            <a:r>
              <a:rPr lang="en-US" dirty="0"/>
              <a:t>A document database is schema free, you don’t have to define a schema beforehand and adhere to it. It allows us to store complex data in document formats (JSON, XML etc</a:t>
            </a:r>
            <a:r>
              <a:rPr lang="en-US" dirty="0" smtClean="0"/>
              <a:t>.).</a:t>
            </a:r>
          </a:p>
          <a:p>
            <a:endParaRPr lang="en-US" dirty="0"/>
          </a:p>
          <a:p>
            <a:r>
              <a:rPr lang="en-US" dirty="0"/>
              <a:t>Document databases do not support </a:t>
            </a:r>
            <a:r>
              <a:rPr lang="en-US" dirty="0" smtClean="0"/>
              <a:t>relations. </a:t>
            </a:r>
            <a:r>
              <a:rPr lang="en-US" dirty="0"/>
              <a:t>Each document in the document store is independent and </a:t>
            </a:r>
            <a:r>
              <a:rPr lang="en-US" dirty="0" smtClean="0"/>
              <a:t>has no referential integrity.</a:t>
            </a:r>
          </a:p>
          <a:p>
            <a:endParaRPr lang="en-US" dirty="0"/>
          </a:p>
          <a:p>
            <a:r>
              <a:rPr lang="en-US" dirty="0"/>
              <a:t>Document stores can be used for all use cases of a KV store database, but it also has additional advantages like there is no limitation of querying just by the key but even querying attributes within a document, also data in each document can be in a different format. </a:t>
            </a:r>
            <a:endParaRPr lang="en-US" dirty="0" smtClean="0"/>
          </a:p>
          <a:p>
            <a:pPr lvl="1"/>
            <a:r>
              <a:rPr lang="en-US" dirty="0" err="1" smtClean="0"/>
              <a:t>E.g</a:t>
            </a:r>
            <a:r>
              <a:rPr lang="en-US" dirty="0"/>
              <a:t>, A product review website where zero or many users can review each product, and each review can be commented on by other users and can be liked or disliked by zero to many users.</a:t>
            </a:r>
          </a:p>
          <a:p>
            <a:endParaRPr lang="en-IN" dirty="0"/>
          </a:p>
        </p:txBody>
      </p:sp>
    </p:spTree>
    <p:extLst>
      <p:ext uri="{BB962C8B-B14F-4D97-AF65-F5344CB8AC3E}">
        <p14:creationId xmlns:p14="http://schemas.microsoft.com/office/powerpoint/2010/main" val="814820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569" y="0"/>
            <a:ext cx="7297615" cy="6858000"/>
          </a:xfrm>
        </p:spPr>
      </p:pic>
    </p:spTree>
    <p:extLst>
      <p:ext uri="{BB962C8B-B14F-4D97-AF65-F5344CB8AC3E}">
        <p14:creationId xmlns:p14="http://schemas.microsoft.com/office/powerpoint/2010/main" val="546823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we had 1 </a:t>
            </a:r>
            <a:r>
              <a:rPr lang="en-US" dirty="0" smtClean="0"/>
              <a:t>million </a:t>
            </a:r>
            <a:r>
              <a:rPr lang="en-US" dirty="0"/>
              <a:t>users? Does your design still scale?</a:t>
            </a:r>
          </a:p>
        </p:txBody>
      </p:sp>
      <p:pic>
        <p:nvPicPr>
          <p:cNvPr id="4" name="Content Placeholder 3"/>
          <p:cNvPicPr>
            <a:picLocks noGrp="1" noChangeAspect="1"/>
          </p:cNvPicPr>
          <p:nvPr>
            <p:ph idx="1"/>
          </p:nvPr>
        </p:nvPicPr>
        <p:blipFill>
          <a:blip r:embed="rId2"/>
          <a:stretch>
            <a:fillRect/>
          </a:stretch>
        </p:blipFill>
        <p:spPr>
          <a:xfrm>
            <a:off x="3952209" y="1825625"/>
            <a:ext cx="4287582" cy="4351338"/>
          </a:xfrm>
          <a:prstGeom prst="rect">
            <a:avLst/>
          </a:prstGeom>
        </p:spPr>
      </p:pic>
    </p:spTree>
    <p:extLst>
      <p:ext uri="{BB962C8B-B14F-4D97-AF65-F5344CB8AC3E}">
        <p14:creationId xmlns:p14="http://schemas.microsoft.com/office/powerpoint/2010/main" val="8444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Design Topics</a:t>
            </a:r>
            <a:endParaRPr lang="en-IN" dirty="0"/>
          </a:p>
        </p:txBody>
      </p:sp>
      <p:sp>
        <p:nvSpPr>
          <p:cNvPr id="3" name="Content Placeholder 2"/>
          <p:cNvSpPr>
            <a:spLocks noGrp="1"/>
          </p:cNvSpPr>
          <p:nvPr>
            <p:ph idx="1"/>
          </p:nvPr>
        </p:nvSpPr>
        <p:spPr/>
        <p:txBody>
          <a:bodyPr>
            <a:normAutofit fontScale="62500" lnSpcReduction="20000"/>
          </a:bodyPr>
          <a:lstStyle/>
          <a:p>
            <a:r>
              <a:rPr lang="en-US" dirty="0"/>
              <a:t>Scalability: Every system we use today is built to scale. Scalability is a system’s ability to perform under load. Understand the different approaches to cope with the load — Horizontal Scaling and Vertical Scaling.</a:t>
            </a:r>
          </a:p>
          <a:p>
            <a:r>
              <a:rPr lang="en-US" dirty="0"/>
              <a:t>Caching: With increasing load, there is an increase in data and fetching from the database every time results in a slow response. Caching improves page load times and can reduce the load on your servers and databases. Read through the caching mechanisms and understand different caching strategies.</a:t>
            </a:r>
          </a:p>
          <a:p>
            <a:r>
              <a:rPr lang="en-US" dirty="0"/>
              <a:t>Databases: Understand different storages, Relational Databases, and Non-Relational Databases, and SQL vs. NoSQL. For SQL, go through topics like replication, </a:t>
            </a:r>
            <a:r>
              <a:rPr lang="en-US" dirty="0" err="1"/>
              <a:t>sharding</a:t>
            </a:r>
            <a:r>
              <a:rPr lang="en-US" dirty="0"/>
              <a:t>, functional partitioning, </a:t>
            </a:r>
            <a:r>
              <a:rPr lang="en-US" dirty="0" err="1"/>
              <a:t>denormalization</a:t>
            </a:r>
            <a:r>
              <a:rPr lang="en-US" dirty="0"/>
              <a:t>, and ACID properties. For NoSQL, understand topics like BASE properties, different ways NoSQL data is stored — key-value store, document store, wide column store, or a graph database.</a:t>
            </a:r>
          </a:p>
          <a:p>
            <a:r>
              <a:rPr lang="en-US" dirty="0" smtClean="0"/>
              <a:t>Load </a:t>
            </a:r>
            <a:r>
              <a:rPr lang="en-US" dirty="0"/>
              <a:t>Balancers: When there is an increasing load, we often use load balancers to distribute the load between the resources such as application servers and databases. Understand the different uses of load balancers and the different load balancing strategies available.</a:t>
            </a:r>
          </a:p>
          <a:p>
            <a:r>
              <a:rPr lang="en-US" dirty="0" err="1"/>
              <a:t>Microservices</a:t>
            </a:r>
            <a:r>
              <a:rPr lang="en-US" dirty="0"/>
              <a:t>: </a:t>
            </a:r>
            <a:r>
              <a:rPr lang="en-US" dirty="0" err="1"/>
              <a:t>Microservice</a:t>
            </a:r>
            <a:r>
              <a:rPr lang="en-US" dirty="0"/>
              <a:t> architecture is an application that is deployed as a collection of lightweight and small services. Each service is independent of others and communicates through a well-defined mechanism. While you’re here, read Monolithic vs. </a:t>
            </a:r>
            <a:r>
              <a:rPr lang="en-US" dirty="0" err="1"/>
              <a:t>Microservice</a:t>
            </a:r>
            <a:r>
              <a:rPr lang="en-US" dirty="0"/>
              <a:t> architecture and Service Registry and Discovery.</a:t>
            </a:r>
          </a:p>
          <a:p>
            <a:r>
              <a:rPr lang="en-US" dirty="0"/>
              <a:t>Other topics worth reading and learning are — </a:t>
            </a:r>
            <a:r>
              <a:rPr lang="en-US" dirty="0" smtClean="0"/>
              <a:t>CDN, Job Queues, Message Queues, Consistency </a:t>
            </a:r>
            <a:r>
              <a:rPr lang="en-US" dirty="0"/>
              <a:t>Patterns, Availability Patterns, CAP theorem, Asynchronous communication mechanisms, long polling, rate limiting, consistent hashing, and Reverse Proxy.</a:t>
            </a:r>
          </a:p>
          <a:p>
            <a:endParaRPr lang="en-IN" dirty="0"/>
          </a:p>
        </p:txBody>
      </p:sp>
    </p:spTree>
    <p:extLst>
      <p:ext uri="{BB962C8B-B14F-4D97-AF65-F5344CB8AC3E}">
        <p14:creationId xmlns:p14="http://schemas.microsoft.com/office/powerpoint/2010/main" val="206155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8281"/>
          </a:xfrm>
        </p:spPr>
        <p:txBody>
          <a:bodyPr/>
          <a:lstStyle/>
          <a:p>
            <a:r>
              <a:rPr lang="en-US" dirty="0" smtClean="0"/>
              <a:t>Instagram Architecture</a:t>
            </a:r>
            <a:endParaRPr lang="en-IN" dirty="0"/>
          </a:p>
        </p:txBody>
      </p:sp>
      <p:pic>
        <p:nvPicPr>
          <p:cNvPr id="4" name="Content Placeholder 3"/>
          <p:cNvPicPr>
            <a:picLocks noGrp="1" noChangeAspect="1"/>
          </p:cNvPicPr>
          <p:nvPr>
            <p:ph idx="1"/>
          </p:nvPr>
        </p:nvPicPr>
        <p:blipFill>
          <a:blip r:embed="rId2"/>
          <a:stretch>
            <a:fillRect/>
          </a:stretch>
        </p:blipFill>
        <p:spPr>
          <a:xfrm>
            <a:off x="2644175" y="896983"/>
            <a:ext cx="6903650" cy="5279980"/>
          </a:xfrm>
          <a:prstGeom prst="rect">
            <a:avLst/>
          </a:prstGeom>
        </p:spPr>
      </p:pic>
    </p:spTree>
    <p:extLst>
      <p:ext uri="{BB962C8B-B14F-4D97-AF65-F5344CB8AC3E}">
        <p14:creationId xmlns:p14="http://schemas.microsoft.com/office/powerpoint/2010/main" val="352765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35" y="87923"/>
            <a:ext cx="10515600" cy="1055077"/>
          </a:xfrm>
        </p:spPr>
        <p:txBody>
          <a:bodyPr/>
          <a:lstStyle/>
          <a:p>
            <a:r>
              <a:rPr lang="en-US" dirty="0" smtClean="0"/>
              <a:t>Data Models</a:t>
            </a:r>
            <a:endParaRPr lang="en-IN" dirty="0"/>
          </a:p>
        </p:txBody>
      </p:sp>
      <p:sp>
        <p:nvSpPr>
          <p:cNvPr id="3" name="Content Placeholder 2"/>
          <p:cNvSpPr>
            <a:spLocks noGrp="1"/>
          </p:cNvSpPr>
          <p:nvPr>
            <p:ph idx="1"/>
          </p:nvPr>
        </p:nvSpPr>
        <p:spPr>
          <a:xfrm>
            <a:off x="799804" y="1396554"/>
            <a:ext cx="10515600" cy="4351338"/>
          </a:xfrm>
        </p:spPr>
        <p:txBody>
          <a:bodyPr>
            <a:normAutofit/>
          </a:bodyPr>
          <a:lstStyle/>
          <a:p>
            <a:r>
              <a:rPr lang="en-IN" dirty="0"/>
              <a:t>Relational </a:t>
            </a:r>
            <a:r>
              <a:rPr lang="en-IN" dirty="0" smtClean="0"/>
              <a:t>Model vs. Document Model</a:t>
            </a:r>
          </a:p>
          <a:p>
            <a:endParaRPr lang="en-IN" dirty="0" smtClean="0"/>
          </a:p>
          <a:p>
            <a:pPr lvl="1"/>
            <a:r>
              <a:rPr lang="en-US" sz="1600" dirty="0" smtClean="0"/>
              <a:t>The </a:t>
            </a:r>
            <a:r>
              <a:rPr lang="en-US" sz="1600" dirty="0"/>
              <a:t>best-known data model today is probably that of SQL, based on the relational model proposed by </a:t>
            </a:r>
            <a:r>
              <a:rPr lang="en-US" sz="1600" dirty="0" smtClean="0"/>
              <a:t>‘Edgar </a:t>
            </a:r>
            <a:r>
              <a:rPr lang="en-US" sz="1600" dirty="0" err="1" smtClean="0"/>
              <a:t>Codd</a:t>
            </a:r>
            <a:r>
              <a:rPr lang="en-US" sz="1600" dirty="0" smtClean="0"/>
              <a:t>’ </a:t>
            </a:r>
            <a:r>
              <a:rPr lang="en-US" sz="1600" dirty="0"/>
              <a:t>in 1970</a:t>
            </a:r>
            <a:r>
              <a:rPr lang="en-US" sz="1600" dirty="0" smtClean="0"/>
              <a:t>.</a:t>
            </a:r>
          </a:p>
          <a:p>
            <a:pPr lvl="1"/>
            <a:endParaRPr lang="en-US" sz="1600" dirty="0"/>
          </a:p>
          <a:p>
            <a:pPr lvl="1"/>
            <a:r>
              <a:rPr lang="en-US" sz="1600" dirty="0"/>
              <a:t>N</a:t>
            </a:r>
            <a:r>
              <a:rPr lang="en-US" sz="1600" dirty="0" smtClean="0"/>
              <a:t>etwork </a:t>
            </a:r>
            <a:r>
              <a:rPr lang="en-US" sz="1600" dirty="0"/>
              <a:t>model, </a:t>
            </a:r>
            <a:r>
              <a:rPr lang="en-US" sz="1600" dirty="0" smtClean="0"/>
              <a:t>Hierarchical </a:t>
            </a:r>
            <a:r>
              <a:rPr lang="en-US" sz="1600" dirty="0"/>
              <a:t>model, </a:t>
            </a:r>
            <a:r>
              <a:rPr lang="en-US" sz="1600" dirty="0" smtClean="0"/>
              <a:t>Object model – many models were established but Relation model continued its dominance</a:t>
            </a:r>
          </a:p>
          <a:p>
            <a:pPr lvl="1"/>
            <a:endParaRPr lang="en-US" sz="1600" dirty="0" smtClean="0"/>
          </a:p>
          <a:p>
            <a:pPr lvl="1"/>
            <a:r>
              <a:rPr lang="en-US" sz="1600" dirty="0"/>
              <a:t>Now, in the 2010s, NoSQL is the latest attempt to overthrow the relational </a:t>
            </a:r>
            <a:r>
              <a:rPr lang="en-US" sz="1600" dirty="0" smtClean="0"/>
              <a:t>model’s dominance</a:t>
            </a:r>
            <a:r>
              <a:rPr lang="en-US" sz="1600" dirty="0"/>
              <a:t>. </a:t>
            </a:r>
            <a:endParaRPr lang="en-US" sz="1600" dirty="0" smtClean="0"/>
          </a:p>
          <a:p>
            <a:pPr lvl="1"/>
            <a:endParaRPr lang="en-US" sz="1600" dirty="0" smtClean="0"/>
          </a:p>
          <a:p>
            <a:pPr lvl="1"/>
            <a:r>
              <a:rPr lang="en-US" sz="1600" dirty="0" smtClean="0"/>
              <a:t>The </a:t>
            </a:r>
            <a:r>
              <a:rPr lang="en-US" sz="1600" dirty="0"/>
              <a:t>term NoSQL is unfortunate, since it doesn’t actually refer to any </a:t>
            </a:r>
            <a:r>
              <a:rPr lang="en-US" sz="1600" dirty="0" smtClean="0"/>
              <a:t>particular technology </a:t>
            </a:r>
            <a:r>
              <a:rPr lang="en-US" sz="1600" dirty="0"/>
              <a:t>— it </a:t>
            </a:r>
            <a:r>
              <a:rPr lang="en-IN" sz="1600" dirty="0" smtClean="0"/>
              <a:t>means Not Only SQL.</a:t>
            </a:r>
            <a:endParaRPr lang="en-US" sz="1600" dirty="0"/>
          </a:p>
          <a:p>
            <a:pPr lvl="1"/>
            <a:endParaRPr lang="en-IN" dirty="0"/>
          </a:p>
        </p:txBody>
      </p:sp>
    </p:spTree>
    <p:extLst>
      <p:ext uri="{BB962C8B-B14F-4D97-AF65-F5344CB8AC3E}">
        <p14:creationId xmlns:p14="http://schemas.microsoft.com/office/powerpoint/2010/main" val="2494951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02" y="383717"/>
            <a:ext cx="10515600" cy="584444"/>
          </a:xfrm>
        </p:spPr>
        <p:txBody>
          <a:bodyPr>
            <a:normAutofit fontScale="90000"/>
          </a:bodyPr>
          <a:lstStyle/>
          <a:p>
            <a:r>
              <a:rPr lang="en-US" dirty="0" smtClean="0"/>
              <a:t>Relational Model of LinkedIn Profile</a:t>
            </a:r>
            <a:endParaRPr lang="en-IN" dirty="0"/>
          </a:p>
        </p:txBody>
      </p:sp>
      <p:pic>
        <p:nvPicPr>
          <p:cNvPr id="4" name="Content Placeholder 3"/>
          <p:cNvPicPr>
            <a:picLocks noGrp="1" noChangeAspect="1"/>
          </p:cNvPicPr>
          <p:nvPr>
            <p:ph idx="1"/>
          </p:nvPr>
        </p:nvPicPr>
        <p:blipFill>
          <a:blip r:embed="rId2"/>
          <a:stretch>
            <a:fillRect/>
          </a:stretch>
        </p:blipFill>
        <p:spPr>
          <a:xfrm>
            <a:off x="2268414" y="1459523"/>
            <a:ext cx="7341577" cy="4717440"/>
          </a:xfrm>
          <a:prstGeom prst="rect">
            <a:avLst/>
          </a:prstGeom>
        </p:spPr>
      </p:pic>
    </p:spTree>
    <p:extLst>
      <p:ext uri="{BB962C8B-B14F-4D97-AF65-F5344CB8AC3E}">
        <p14:creationId xmlns:p14="http://schemas.microsoft.com/office/powerpoint/2010/main" val="353432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315" y="285241"/>
            <a:ext cx="10515600" cy="925250"/>
          </a:xfrm>
        </p:spPr>
        <p:txBody>
          <a:bodyPr/>
          <a:lstStyle/>
          <a:p>
            <a:r>
              <a:rPr lang="en-US" dirty="0" smtClean="0"/>
              <a:t>JSON document representation</a:t>
            </a:r>
            <a:endParaRPr lang="en-IN" dirty="0"/>
          </a:p>
        </p:txBody>
      </p:sp>
      <p:pic>
        <p:nvPicPr>
          <p:cNvPr id="4" name="Content Placeholder 3"/>
          <p:cNvPicPr>
            <a:picLocks noGrp="1" noChangeAspect="1"/>
          </p:cNvPicPr>
          <p:nvPr>
            <p:ph idx="1"/>
          </p:nvPr>
        </p:nvPicPr>
        <p:blipFill>
          <a:blip r:embed="rId2"/>
          <a:stretch>
            <a:fillRect/>
          </a:stretch>
        </p:blipFill>
        <p:spPr>
          <a:xfrm>
            <a:off x="2482728" y="1666936"/>
            <a:ext cx="6962775" cy="4229100"/>
          </a:xfrm>
          <a:prstGeom prst="rect">
            <a:avLst/>
          </a:prstGeom>
        </p:spPr>
      </p:pic>
    </p:spTree>
    <p:extLst>
      <p:ext uri="{BB962C8B-B14F-4D97-AF65-F5344CB8AC3E}">
        <p14:creationId xmlns:p14="http://schemas.microsoft.com/office/powerpoint/2010/main" val="151423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3881</Words>
  <Application>Microsoft Office PowerPoint</Application>
  <PresentationFormat>Widescreen</PresentationFormat>
  <Paragraphs>238</Paragraphs>
  <Slides>34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gentium book basic</vt:lpstr>
      <vt:lpstr>MinionPro-Regular</vt:lpstr>
      <vt:lpstr>open sans</vt:lpstr>
      <vt:lpstr>UbuntuMono-Regular</vt:lpstr>
      <vt:lpstr>Office Theme</vt:lpstr>
      <vt:lpstr>Designing Data System</vt:lpstr>
      <vt:lpstr>Scope of this session</vt:lpstr>
      <vt:lpstr>3 Tier Architecture</vt:lpstr>
      <vt:lpstr>What if we had 1 million users? Does your design still scale?</vt:lpstr>
      <vt:lpstr>System Design Topics</vt:lpstr>
      <vt:lpstr>Instagram Architecture</vt:lpstr>
      <vt:lpstr>Data Models</vt:lpstr>
      <vt:lpstr>Relational Model of LinkedIn Profile</vt:lpstr>
      <vt:lpstr>JSON document representation</vt:lpstr>
      <vt:lpstr>Convergence of document and relational databases </vt:lpstr>
      <vt:lpstr>Graph Data Model</vt:lpstr>
      <vt:lpstr>Query Languages for Data</vt:lpstr>
      <vt:lpstr>The Cypher query language - Graph Data Model</vt:lpstr>
      <vt:lpstr>Storage and Retrieval</vt:lpstr>
      <vt:lpstr>Storage and Retrieval</vt:lpstr>
      <vt:lpstr>Storage and Retrieval</vt:lpstr>
      <vt:lpstr>B-trees</vt:lpstr>
      <vt:lpstr>Indexes</vt:lpstr>
      <vt:lpstr>Transaction Processing vs Analytics</vt:lpstr>
      <vt:lpstr>OLTP vs OLAP</vt:lpstr>
      <vt:lpstr>Data warehousing</vt:lpstr>
      <vt:lpstr>ETL</vt:lpstr>
      <vt:lpstr>ETL</vt:lpstr>
      <vt:lpstr>Throughput and Latency </vt:lpstr>
      <vt:lpstr>Key-Value Database </vt:lpstr>
      <vt:lpstr>Popular key-value databases </vt:lpstr>
      <vt:lpstr>Keeping in memory</vt:lpstr>
      <vt:lpstr>Key-Value Cache</vt:lpstr>
      <vt:lpstr>Session vs Cache</vt:lpstr>
      <vt:lpstr>Row vs Column Oriented Databases </vt:lpstr>
      <vt:lpstr>Row vs Column Oriented Databases</vt:lpstr>
      <vt:lpstr>Wide Column Database</vt:lpstr>
      <vt:lpstr>Document Database/Store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Data System</dc:title>
  <dc:creator>Alavudeen Abdulsukkoor</dc:creator>
  <cp:lastModifiedBy>Alavudeen Abdulsukkoor</cp:lastModifiedBy>
  <cp:revision>99</cp:revision>
  <dcterms:created xsi:type="dcterms:W3CDTF">2022-06-08T15:41:35Z</dcterms:created>
  <dcterms:modified xsi:type="dcterms:W3CDTF">2022-06-15T03:57:50Z</dcterms:modified>
</cp:coreProperties>
</file>