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7072-A3BD-4193-83CB-1465BB56344D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FB0-45A1-4538-9FE5-B3A209E65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8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50MHz</a:t>
            </a:r>
            <a:r>
              <a:rPr lang="zh-CN" altLang="en-US" dirty="0" smtClean="0"/>
              <a:t>，片上内存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2FB0-45A1-4538-9FE5-B3A209E652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01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EndProg</a:t>
            </a:r>
            <a:r>
              <a:rPr lang="zh-CN" altLang="en-US" dirty="0" smtClean="0"/>
              <a:t>前面是主程序，后面是</a:t>
            </a:r>
            <a:r>
              <a:rPr lang="en-US" altLang="zh-CN" dirty="0" smtClean="0"/>
              <a:t>factorial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2FB0-45A1-4538-9FE5-B3A209E652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3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trans</a:t>
            </a:r>
            <a:r>
              <a:rPr lang="zh-CN" altLang="en-US" dirty="0" smtClean="0"/>
              <a:t>是我在</a:t>
            </a:r>
            <a:r>
              <a:rPr lang="en-US" altLang="zh-CN" dirty="0" err="1" smtClean="0"/>
              <a:t>haskell</a:t>
            </a:r>
            <a:r>
              <a:rPr lang="zh-CN" altLang="en-US" dirty="0" smtClean="0"/>
              <a:t>中定义的一个小函数，用于把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类型转换成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位整数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2FB0-45A1-4538-9FE5-B3A209E652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74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加载数据进寄存器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可以加载立即数，也可以加载内存数据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LoadFrom</a:t>
            </a:r>
            <a:r>
              <a:rPr lang="zh-CN" altLang="en-US" sz="1200" dirty="0" smtClean="0"/>
              <a:t>表示</a:t>
            </a:r>
            <a:r>
              <a:rPr lang="en-US" altLang="zh-CN" sz="1200" dirty="0" smtClean="0"/>
              <a:t>Load</a:t>
            </a:r>
            <a:r>
              <a:rPr lang="zh-CN" altLang="en-US" sz="1200" dirty="0" smtClean="0"/>
              <a:t>指令的类型，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LdCode</a:t>
            </a:r>
            <a:r>
              <a:rPr lang="zh-CN" altLang="en-US" sz="1200" dirty="0" smtClean="0"/>
              <a:t>为译码后得到，表示本周期要写回寄存器的数据从何处而来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(</a:t>
            </a:r>
            <a:r>
              <a:rPr lang="zh-CN" altLang="en-US" sz="1200" dirty="0" smtClean="0"/>
              <a:t>立即数、</a:t>
            </a:r>
            <a:r>
              <a:rPr lang="en-US" altLang="zh-CN" sz="1200" dirty="0" smtClean="0"/>
              <a:t>ALU</a:t>
            </a:r>
            <a:r>
              <a:rPr lang="zh-CN" altLang="en-US" sz="1200" dirty="0" smtClean="0"/>
              <a:t>、内存</a:t>
            </a:r>
            <a:r>
              <a:rPr lang="en-US" altLang="zh-CN" sz="1200" dirty="0" smtClean="0"/>
              <a:t>)</a:t>
            </a:r>
            <a:endParaRPr lang="zh-CN" altLang="en-US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2FB0-45A1-4538-9FE5-B3A209E652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78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每个时钟周期，译码后，</a:t>
            </a:r>
            <a:r>
              <a:rPr lang="en-US" altLang="zh-CN" dirty="0" err="1" smtClean="0"/>
              <a:t>alu</a:t>
            </a:r>
            <a:r>
              <a:rPr lang="en-US" altLang="zh-CN" dirty="0" smtClean="0"/>
              <a:t>/load/store/stack</a:t>
            </a:r>
            <a:r>
              <a:rPr lang="zh-CN" altLang="en-US" dirty="0" smtClean="0"/>
              <a:t>各自工作，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先为各种特殊寄存器赋值，然后处理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逻辑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2FB0-45A1-4538-9FE5-B3A209E6523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7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3664-16DC-47BE-BA26-EDAFD51D4429}" type="datetime1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60AD-905F-4810-8DEE-C694AD825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9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FB8F-94A2-4DF8-9136-32B3E3A2CDEB}" type="datetime1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60AD-905F-4810-8DEE-C694AD825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5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30A0-5A04-4139-8ED3-F3E347F5871F}" type="datetime1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60AD-905F-4810-8DEE-C694AD825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9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8CA-566A-48A8-BF74-39603FF7A291}" type="datetime1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60AD-905F-4810-8DEE-C694AD825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2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D3F7-3364-471D-B887-C62986B70B97}" type="datetime1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60AD-905F-4810-8DEE-C694AD825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0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5D16-246A-4DE3-8280-C2348459BAA3}" type="datetime1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60AD-905F-4810-8DEE-C694AD825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8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027A-1363-431C-8AD8-DA86275B052E}" type="datetime1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60AD-905F-4810-8DEE-C694AD825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8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8E99-B975-4FE7-95A1-456384D00D44}" type="datetime1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60AD-905F-4810-8DEE-C694AD825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BA-0BAD-4E33-95EB-1791C1A51B9C}" type="datetime1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60AD-905F-4810-8DEE-C694AD825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6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FEA6-170A-46D7-BF9D-BD39D5C15052}" type="datetime1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60AD-905F-4810-8DEE-C694AD825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8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CE87-3B88-46FC-BE8F-813EC607CFCF}" type="datetime1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60AD-905F-4810-8DEE-C694AD825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2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EA99-F645-4FC5-8679-36543041A737}" type="datetime1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160AD-905F-4810-8DEE-C694AD825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设计报告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吕文龙</a:t>
            </a:r>
            <a:endParaRPr lang="en-US" altLang="zh-CN" dirty="0" smtClean="0"/>
          </a:p>
          <a:p>
            <a:r>
              <a:rPr lang="zh-CN" altLang="en-US" dirty="0"/>
              <a:t>曲狄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D2D3-5761-48DD-9BE7-64034BB5873B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</a:t>
            </a:r>
            <a:r>
              <a:rPr lang="zh-CN" altLang="en-US" dirty="0" smtClean="0"/>
              <a:t>转指令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08" y="1891506"/>
            <a:ext cx="7172325" cy="421957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FC35-3C35-42B2-95D5-DD884A80D039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的跳转模块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JumpCode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ALU</a:t>
            </a:r>
            <a:r>
              <a:rPr lang="zh-CN" altLang="en-US" dirty="0" smtClean="0"/>
              <a:t>中的逻辑运算结果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，要跳转的</a:t>
            </a:r>
            <a:r>
              <a:rPr lang="en-US" altLang="zh-CN" dirty="0" smtClean="0"/>
              <a:t>PC(</a:t>
            </a:r>
            <a:r>
              <a:rPr lang="zh-CN" altLang="en-US" dirty="0" smtClean="0"/>
              <a:t>绝对地址或者偏移量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jmpreg</a:t>
            </a:r>
            <a:r>
              <a:rPr lang="zh-CN" altLang="en-US" dirty="0" smtClean="0"/>
              <a:t>中的值</a:t>
            </a:r>
            <a:endParaRPr lang="en-US" altLang="zh-CN" dirty="0" smtClean="0"/>
          </a:p>
          <a:p>
            <a:r>
              <a:rPr lang="zh-CN" altLang="en-US" dirty="0" smtClean="0"/>
              <a:t>输出：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一时钟周期的</a:t>
            </a:r>
            <a:r>
              <a:rPr lang="en-US" altLang="zh-CN" dirty="0" smtClean="0"/>
              <a:t>PC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03" y="3429000"/>
            <a:ext cx="7924800" cy="27432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54B-BAF5-4A30-99AB-A8CDF890E4BE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03" y="1825625"/>
            <a:ext cx="7086600" cy="438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09130" y="5042118"/>
            <a:ext cx="3334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BEFD-D559-427B-8032-CF4A96A458F8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LdCode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寄存器号，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译码所得的立即数以及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运算结果</a:t>
            </a:r>
            <a:endParaRPr lang="en-US" altLang="zh-CN" dirty="0" smtClean="0"/>
          </a:p>
          <a:p>
            <a:r>
              <a:rPr lang="zh-CN" altLang="en-US" dirty="0" smtClean="0"/>
              <a:t>功能：根据</a:t>
            </a:r>
            <a:r>
              <a:rPr lang="en-US" altLang="zh-CN" dirty="0" err="1" smtClean="0"/>
              <a:t>LdCode</a:t>
            </a:r>
            <a:r>
              <a:rPr lang="zh-CN" altLang="en-US" dirty="0" smtClean="0"/>
              <a:t>更新寄存器堆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加载数据要下一周期才到，因此不在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模块处理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891989"/>
            <a:ext cx="7867650" cy="2886075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6CCF-3C3B-4391-9C35-E897326FD218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Store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向内存写数据，可用写立即数，也可以写寄存器中的值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363040"/>
            <a:ext cx="6743700" cy="408622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DA69-5F5A-4995-A819-EC9F45A9428F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功能：根据</a:t>
            </a:r>
            <a:r>
              <a:rPr lang="en-US" altLang="zh-CN" dirty="0" err="1" smtClean="0"/>
              <a:t>StCode</a:t>
            </a:r>
            <a:r>
              <a:rPr lang="zh-CN" altLang="en-US" dirty="0" smtClean="0"/>
              <a:t>，给出要写入内存的数据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4" y="2920206"/>
            <a:ext cx="8582025" cy="2162175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D41B-6813-428C-93B0-A01605C15C74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堆栈操作指令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内部状态有一个对程序员不可见的寄存器</a:t>
            </a:r>
            <a:r>
              <a:rPr lang="en-US" altLang="zh-CN" sz="1800" dirty="0" err="1" smtClean="0"/>
              <a:t>sp</a:t>
            </a:r>
            <a:r>
              <a:rPr lang="zh-CN" altLang="en-US" sz="1800" dirty="0" smtClean="0"/>
              <a:t>，指向栈顶，初始值为</a:t>
            </a:r>
            <a:r>
              <a:rPr lang="en-US" altLang="zh-CN" sz="1800" dirty="0" smtClean="0"/>
              <a:t>20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Push</a:t>
            </a:r>
            <a:r>
              <a:rPr lang="zh-CN" altLang="en-US" sz="1800" dirty="0" smtClean="0"/>
              <a:t>时</a:t>
            </a:r>
            <a:r>
              <a:rPr lang="en-US" altLang="zh-CN" sz="1800" dirty="0" err="1" smtClean="0"/>
              <a:t>sp</a:t>
            </a:r>
            <a:r>
              <a:rPr lang="zh-CN" altLang="en-US" sz="1800" dirty="0" smtClean="0"/>
              <a:t>加一，</a:t>
            </a:r>
            <a:r>
              <a:rPr lang="en-US" altLang="zh-CN" sz="1800" dirty="0" smtClean="0"/>
              <a:t>Pop</a:t>
            </a:r>
            <a:r>
              <a:rPr lang="zh-CN" altLang="en-US" sz="1800" dirty="0" smtClean="0"/>
              <a:t>时</a:t>
            </a:r>
            <a:r>
              <a:rPr lang="en-US" altLang="zh-CN" sz="1800" dirty="0" err="1" smtClean="0"/>
              <a:t>sp</a:t>
            </a:r>
            <a:r>
              <a:rPr lang="zh-CN" altLang="en-US" sz="1800" dirty="0" smtClean="0"/>
              <a:t>减一</a:t>
            </a:r>
            <a:endParaRPr lang="en-US" altLang="zh-CN" sz="1800" dirty="0" smtClean="0"/>
          </a:p>
          <a:p>
            <a:r>
              <a:rPr lang="en-US" altLang="zh-CN" sz="1800" dirty="0" smtClean="0"/>
              <a:t>Push </a:t>
            </a:r>
            <a:r>
              <a:rPr lang="en-US" altLang="zh-CN" sz="1800" dirty="0" err="1" smtClean="0"/>
              <a:t>regN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把 </a:t>
            </a:r>
            <a:r>
              <a:rPr lang="en-US" altLang="zh-CN" sz="1800" dirty="0" err="1" smtClean="0"/>
              <a:t>regN</a:t>
            </a:r>
            <a:r>
              <a:rPr lang="zh-CN" altLang="en-US" sz="1800" dirty="0" smtClean="0"/>
              <a:t>寄存器中的数据压栈</a:t>
            </a:r>
            <a:endParaRPr lang="en-US" altLang="zh-CN" sz="1800" dirty="0" smtClean="0"/>
          </a:p>
          <a:p>
            <a:r>
              <a:rPr lang="en-US" altLang="zh-CN" sz="1800" dirty="0" smtClean="0"/>
              <a:t>Pop </a:t>
            </a:r>
            <a:r>
              <a:rPr lang="en-US" altLang="zh-CN" sz="1800" dirty="0" err="1" smtClean="0"/>
              <a:t>regN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把栈顶的数据</a:t>
            </a:r>
            <a:r>
              <a:rPr lang="en-US" altLang="zh-CN" sz="1800" dirty="0" smtClean="0"/>
              <a:t>pop</a:t>
            </a:r>
            <a:r>
              <a:rPr lang="zh-CN" altLang="en-US" sz="1800" dirty="0" smtClean="0"/>
              <a:t>出并存入</a:t>
            </a:r>
            <a:r>
              <a:rPr lang="en-US" altLang="zh-CN" sz="1800" dirty="0" err="1" smtClean="0"/>
              <a:t>regN</a:t>
            </a:r>
            <a:r>
              <a:rPr lang="zh-CN" altLang="en-US" sz="1800" dirty="0" smtClean="0"/>
              <a:t>寄存器</a:t>
            </a:r>
            <a:endParaRPr lang="en-US" altLang="zh-CN" sz="1800" dirty="0" smtClean="0"/>
          </a:p>
          <a:p>
            <a:r>
              <a:rPr lang="en-US" altLang="zh-CN" sz="1800" dirty="0" smtClean="0"/>
              <a:t>Push/Pop</a:t>
            </a:r>
            <a:r>
              <a:rPr lang="zh-CN" altLang="en-US" sz="1800" dirty="0" smtClean="0"/>
              <a:t>其实是特殊的</a:t>
            </a:r>
            <a:r>
              <a:rPr lang="en-US" altLang="zh-CN" sz="1800" dirty="0" smtClean="0"/>
              <a:t>Store/Load</a:t>
            </a:r>
          </a:p>
          <a:p>
            <a:r>
              <a:rPr lang="zh-CN" altLang="en-US" sz="1800" dirty="0" smtClean="0"/>
              <a:t>可用于递归函数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1" y="3892602"/>
            <a:ext cx="6020920" cy="27715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642" y="5688011"/>
            <a:ext cx="5705475" cy="124777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A81-A4BC-4B85-A0EF-CD0A23FCFC4D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可以像普通寄存器那样操作</a:t>
            </a:r>
            <a:r>
              <a:rPr lang="en-US" altLang="zh-CN" dirty="0" smtClean="0"/>
              <a:t>IO</a:t>
            </a:r>
          </a:p>
          <a:p>
            <a:r>
              <a:rPr lang="zh-CN" altLang="en-US" dirty="0" smtClean="0"/>
              <a:t>每个时钟周期，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的输入使能信号会存入</a:t>
            </a:r>
            <a:r>
              <a:rPr lang="en-US" altLang="zh-CN" dirty="0" err="1" smtClean="0"/>
              <a:t>iEn</a:t>
            </a:r>
            <a:r>
              <a:rPr lang="zh-CN" altLang="en-US" dirty="0" smtClean="0"/>
              <a:t>寄存器，通用输入信号会存入</a:t>
            </a:r>
            <a:r>
              <a:rPr lang="en-US" altLang="zh-CN" dirty="0" err="1" smtClean="0"/>
              <a:t>iReg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r>
              <a:rPr lang="zh-CN" altLang="en-US" dirty="0" smtClean="0"/>
              <a:t>向</a:t>
            </a:r>
            <a:r>
              <a:rPr lang="en-US" altLang="zh-CN" dirty="0" err="1" smtClean="0"/>
              <a:t>oReg</a:t>
            </a:r>
            <a:r>
              <a:rPr lang="zh-CN" altLang="en-US" dirty="0" smtClean="0"/>
              <a:t>寄存器写数据，会把数据输出到通用输出，并使输出使能置一。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B923-15E5-4815-ADFC-B933E09A66AE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938338"/>
            <a:ext cx="6810375" cy="4238625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9309-D2AF-43D8-9A5A-1B6E7D809404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译码器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Instruction</a:t>
            </a:r>
            <a:r>
              <a:rPr lang="zh-CN" altLang="en-US" dirty="0" smtClean="0"/>
              <a:t>翻译成</a:t>
            </a:r>
            <a:r>
              <a:rPr lang="en-US" altLang="zh-CN" dirty="0" err="1" smtClean="0"/>
              <a:t>MachCode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45610"/>
            <a:ext cx="7820406" cy="2824254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85F-BED9-4E73-B5EE-E55DEBFA684E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Haskell</a:t>
            </a:r>
            <a:r>
              <a:rPr lang="zh-CN" altLang="en-US" dirty="0" smtClean="0"/>
              <a:t>作为硬件描述语言，设计实现了一个简单的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Load</a:t>
            </a:r>
            <a:r>
              <a:rPr lang="zh-CN" altLang="en-US" dirty="0"/>
              <a:t>、</a:t>
            </a:r>
            <a:r>
              <a:rPr lang="en-US" altLang="zh-CN" dirty="0" smtClean="0"/>
              <a:t>Store</a:t>
            </a:r>
            <a:r>
              <a:rPr lang="zh-CN" altLang="en-US" dirty="0"/>
              <a:t>、</a:t>
            </a:r>
            <a:r>
              <a:rPr lang="zh-CN" altLang="en-US" dirty="0" smtClean="0"/>
              <a:t>基本算数操作、条件与无条件跳转</a:t>
            </a:r>
            <a:endParaRPr lang="en-US" altLang="zh-CN" dirty="0"/>
          </a:p>
          <a:p>
            <a:r>
              <a:rPr lang="en-US" altLang="zh-CN" dirty="0" smtClean="0"/>
              <a:t>Haskell</a:t>
            </a:r>
            <a:r>
              <a:rPr lang="zh-CN" altLang="en-US" dirty="0" smtClean="0"/>
              <a:t>代码被编译为可综合的</a:t>
            </a:r>
            <a:r>
              <a:rPr lang="en-US" altLang="zh-CN" dirty="0" err="1" smtClean="0"/>
              <a:t>verilog</a:t>
            </a:r>
            <a:endParaRPr lang="en-US" altLang="zh-CN" dirty="0" smtClean="0"/>
          </a:p>
          <a:p>
            <a:r>
              <a:rPr lang="zh-CN" altLang="en-US" dirty="0" smtClean="0"/>
              <a:t>汇编语言目前直接嵌入在</a:t>
            </a:r>
            <a:r>
              <a:rPr lang="en-US" altLang="zh-CN" dirty="0" smtClean="0"/>
              <a:t>Haskell</a:t>
            </a:r>
            <a:r>
              <a:rPr lang="zh-CN" altLang="en-US" dirty="0" smtClean="0"/>
              <a:t>中，作为一门</a:t>
            </a:r>
            <a:r>
              <a:rPr lang="en-US" altLang="zh-CN" dirty="0" smtClean="0"/>
              <a:t>EDSL(</a:t>
            </a:r>
            <a:r>
              <a:rPr lang="en-US" altLang="zh-CN" dirty="0" err="1" smtClean="0"/>
              <a:t>Embeded</a:t>
            </a:r>
            <a:r>
              <a:rPr lang="en-US" altLang="zh-CN" dirty="0" smtClean="0"/>
              <a:t> Domain Specific Language)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，无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Processor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JTAG UART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host PC</a:t>
            </a:r>
            <a:r>
              <a:rPr lang="zh-CN" altLang="en-US" dirty="0" smtClean="0"/>
              <a:t>通信。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AAAA-76EF-4D03-8361-09D649A8DF81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寄存器堆</a:t>
            </a:r>
            <a:endParaRPr lang="en-US" altLang="zh-CN" dirty="0" smtClean="0"/>
          </a:p>
          <a:p>
            <a:r>
              <a:rPr lang="zh-CN" altLang="en-US" dirty="0" smtClean="0"/>
              <a:t>上一条指令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的条件判断结果</a:t>
            </a:r>
            <a:endParaRPr lang="en-US" altLang="zh-CN" dirty="0" smtClean="0"/>
          </a:p>
          <a:p>
            <a:r>
              <a:rPr lang="zh-CN" altLang="en-US" dirty="0" smtClean="0"/>
              <a:t>当前</a:t>
            </a:r>
            <a:r>
              <a:rPr lang="en-US" altLang="zh-CN" dirty="0" smtClean="0"/>
              <a:t>PC</a:t>
            </a:r>
          </a:p>
          <a:p>
            <a:r>
              <a:rPr lang="zh-CN" altLang="en-US" dirty="0"/>
              <a:t>栈</a:t>
            </a:r>
            <a:r>
              <a:rPr lang="zh-CN" altLang="en-US" dirty="0" smtClean="0"/>
              <a:t>顶指针</a:t>
            </a:r>
            <a:r>
              <a:rPr lang="en-US" altLang="zh-CN" dirty="0" err="1" smtClean="0"/>
              <a:t>sp</a:t>
            </a:r>
            <a:endParaRPr lang="en-US" altLang="zh-CN" dirty="0" smtClean="0"/>
          </a:p>
          <a:p>
            <a:r>
              <a:rPr lang="en-US" altLang="zh-CN" dirty="0" err="1" smtClean="0"/>
              <a:t>ldBuf</a:t>
            </a:r>
            <a:r>
              <a:rPr lang="zh-CN" altLang="en-US" dirty="0" smtClean="0"/>
              <a:t>：用于缓存从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中读数据的寄存器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4088701"/>
            <a:ext cx="6715125" cy="1990725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4774-830F-47C4-A297-A7E7E1369E64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438150"/>
            <a:ext cx="8486775" cy="59817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0971-1068-4EC1-86AD-422DC4533E52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JTAG UART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Memory</a:t>
            </a:r>
            <a:r>
              <a:rPr lang="zh-CN" altLang="en-US" dirty="0" smtClean="0"/>
              <a:t>：直接与指令</a:t>
            </a:r>
            <a:r>
              <a:rPr lang="en-US" altLang="zh-CN" dirty="0" smtClean="0"/>
              <a:t>ROM</a:t>
            </a:r>
            <a:r>
              <a:rPr lang="zh-CN" altLang="en-US" dirty="0" smtClean="0"/>
              <a:t>、数据</a:t>
            </a:r>
            <a:r>
              <a:rPr lang="en-US" altLang="zh-CN" dirty="0" smtClean="0"/>
              <a:t>RAM</a:t>
            </a:r>
            <a:r>
              <a:rPr lang="zh-CN" altLang="en-US" dirty="0" smtClean="0"/>
              <a:t>相连，使用了</a:t>
            </a:r>
            <a:r>
              <a:rPr lang="en-US" altLang="zh-CN" dirty="0" err="1" smtClean="0"/>
              <a:t>CLaSH</a:t>
            </a:r>
            <a:r>
              <a:rPr lang="zh-CN" altLang="en-US" dirty="0" smtClean="0"/>
              <a:t>内置的</a:t>
            </a:r>
            <a:r>
              <a:rPr lang="en-US" altLang="zh-CN" dirty="0" err="1" smtClean="0"/>
              <a:t>asyncRom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blockRam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JTAG UART	</a:t>
            </a:r>
          </a:p>
          <a:p>
            <a:pPr lvl="1"/>
            <a:r>
              <a:rPr lang="zh-CN" altLang="en-US" dirty="0" smtClean="0"/>
              <a:t>实例化</a:t>
            </a:r>
            <a:r>
              <a:rPr lang="en-US" altLang="zh-CN" dirty="0" err="1" smtClean="0"/>
              <a:t>qsys</a:t>
            </a:r>
            <a:r>
              <a:rPr lang="zh-CN" altLang="en-US" dirty="0" smtClean="0"/>
              <a:t>中生成的</a:t>
            </a:r>
            <a:r>
              <a:rPr lang="en-US" altLang="zh-CN" dirty="0" err="1" smtClean="0"/>
              <a:t>jtag_uart</a:t>
            </a:r>
            <a:r>
              <a:rPr lang="zh-CN" altLang="en-US" dirty="0" smtClean="0"/>
              <a:t>模块，通过赋值</a:t>
            </a:r>
            <a:r>
              <a:rPr lang="en-US" altLang="zh-CN" dirty="0" smtClean="0"/>
              <a:t>synthesis</a:t>
            </a:r>
            <a:r>
              <a:rPr lang="zh-CN" altLang="en-US" dirty="0" smtClean="0"/>
              <a:t>文件夹中的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err="1" smtClean="0"/>
              <a:t>avalon</a:t>
            </a:r>
            <a:r>
              <a:rPr lang="zh-CN" altLang="en-US" dirty="0" smtClean="0"/>
              <a:t>总线波形，手写了一个</a:t>
            </a:r>
            <a:r>
              <a:rPr lang="en-US" altLang="zh-CN" dirty="0" smtClean="0"/>
              <a:t>processor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POut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jtag_uart</a:t>
            </a:r>
            <a:r>
              <a:rPr lang="zh-CN" altLang="en-US" dirty="0" smtClean="0"/>
              <a:t>的接口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输出使能做</a:t>
            </a:r>
            <a:r>
              <a:rPr lang="en-US" altLang="zh-CN" dirty="0" err="1" smtClean="0"/>
              <a:t>chipselect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write_n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POut</a:t>
            </a:r>
            <a:r>
              <a:rPr lang="zh-CN" altLang="en-US" dirty="0" smtClean="0"/>
              <a:t>前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位做</a:t>
            </a:r>
            <a:r>
              <a:rPr lang="en-US" altLang="zh-CN" dirty="0" err="1" smtClean="0"/>
              <a:t>writedata</a:t>
            </a:r>
            <a:r>
              <a:rPr lang="zh-CN" altLang="en-US" dirty="0" smtClean="0"/>
              <a:t>，第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位做</a:t>
            </a:r>
            <a:r>
              <a:rPr lang="en-US" altLang="zh-CN" dirty="0" smtClean="0"/>
              <a:t>address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80" y="4365812"/>
            <a:ext cx="6115050" cy="249218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0420-6D98-4490-9120-8B650A2DCBD1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5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Word</a:t>
            </a:r>
            <a:r>
              <a:rPr lang="zh-CN" altLang="en-US" dirty="0" smtClean="0"/>
              <a:t>系统框图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5" y="1520542"/>
            <a:ext cx="7886700" cy="3509220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552C-1BB1-441B-A383-74C633E602CC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汇编器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label</a:t>
            </a:r>
            <a:r>
              <a:rPr lang="zh-CN" altLang="en-US" dirty="0" smtClean="0"/>
              <a:t>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伪指令，比如</a:t>
            </a:r>
            <a:r>
              <a:rPr lang="en-US" altLang="zh-CN" dirty="0" err="1" smtClean="0"/>
              <a:t>mov</a:t>
            </a:r>
            <a:r>
              <a:rPr lang="zh-CN" altLang="en-US" dirty="0" smtClean="0"/>
              <a:t>指令，</a:t>
            </a:r>
            <a:r>
              <a:rPr lang="en-US" altLang="zh-CN" dirty="0" smtClean="0"/>
              <a:t>function call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中断处理，可以通过外部的控制电路来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smtClean="0"/>
              <a:t>Write a </a:t>
            </a:r>
            <a:r>
              <a:rPr lang="en-US" altLang="zh-CN" smtClean="0"/>
              <a:t>simple compiler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4937-FB58-475C-960B-7B6E9AA018AA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嵌入在</a:t>
            </a:r>
            <a:r>
              <a:rPr lang="en-US" altLang="zh-CN" dirty="0" smtClean="0"/>
              <a:t>Haskell</a:t>
            </a:r>
            <a:r>
              <a:rPr lang="zh-CN" altLang="en-US" dirty="0" smtClean="0"/>
              <a:t>中的汇编代码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868" y="1935209"/>
            <a:ext cx="5153025" cy="3952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89176" y="3911647"/>
            <a:ext cx="29795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段</a:t>
            </a:r>
            <a:r>
              <a:rPr lang="zh-CN" altLang="en-US" dirty="0" smtClean="0"/>
              <a:t>从</a:t>
            </a:r>
            <a:r>
              <a:rPr lang="en-US" altLang="zh-CN" dirty="0" smtClean="0"/>
              <a:t>PIO</a:t>
            </a:r>
            <a:r>
              <a:rPr lang="zh-CN" altLang="en-US" dirty="0" smtClean="0"/>
              <a:t>读取数据，并</a:t>
            </a:r>
            <a:endParaRPr lang="en-US" altLang="zh-CN" dirty="0" smtClean="0"/>
          </a:p>
          <a:p>
            <a:r>
              <a:rPr lang="zh-CN" altLang="en-US" dirty="0" smtClean="0"/>
              <a:t>计算阶乘</a:t>
            </a:r>
            <a:r>
              <a:rPr lang="en-US" altLang="zh-CN" dirty="0" smtClean="0"/>
              <a:t>(factorial)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DE2</a:t>
            </a:r>
            <a:r>
              <a:rPr lang="zh-CN" altLang="en-US" dirty="0" smtClean="0"/>
              <a:t>上，可以将</a:t>
            </a:r>
            <a:r>
              <a:rPr lang="en-US" altLang="zh-CN" dirty="0" smtClean="0"/>
              <a:t>16bit PI</a:t>
            </a:r>
            <a:endParaRPr lang="en-US" altLang="zh-CN" dirty="0"/>
          </a:p>
          <a:p>
            <a:r>
              <a:rPr lang="zh-CN" altLang="en-US" dirty="0" smtClean="0"/>
              <a:t>接到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上，</a:t>
            </a:r>
            <a:r>
              <a:rPr lang="en-US" altLang="zh-CN" dirty="0" smtClean="0"/>
              <a:t>16bit PO</a:t>
            </a:r>
            <a:r>
              <a:rPr lang="zh-CN" altLang="en-US" dirty="0" smtClean="0"/>
              <a:t>接到</a:t>
            </a:r>
            <a:endParaRPr lang="en-US" altLang="zh-CN" dirty="0" smtClean="0"/>
          </a:p>
          <a:p>
            <a:r>
              <a:rPr lang="en-US" altLang="zh-CN" dirty="0" smtClean="0"/>
              <a:t>LEDR</a:t>
            </a:r>
            <a:r>
              <a:rPr lang="zh-CN" altLang="en-US" dirty="0" smtClean="0"/>
              <a:t>上，进行测试</a:t>
            </a:r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180C-4BB5-46B0-A9D1-EC594FFA77D1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Demo——Hello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5450"/>
            <a:ext cx="7677150" cy="1733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037" y="3177988"/>
            <a:ext cx="4933950" cy="358140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968F-A035-4F9D-85C0-C88777D12C29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</a:p>
          <a:p>
            <a:pPr lvl="1"/>
            <a:r>
              <a:rPr lang="en-US" altLang="zh-CN" dirty="0" smtClean="0"/>
              <a:t>16 bit General Purpose input + </a:t>
            </a:r>
            <a:r>
              <a:rPr lang="zh-CN" altLang="en-US" dirty="0" smtClean="0"/>
              <a:t>输入使能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指令输入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 read from memory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 smtClean="0"/>
              <a:t>16 bit General Purpose output + </a:t>
            </a:r>
            <a:r>
              <a:rPr lang="zh-CN" altLang="en-US" dirty="0" smtClean="0"/>
              <a:t>输出使能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</a:p>
          <a:p>
            <a:pPr lvl="1"/>
            <a:r>
              <a:rPr lang="en-US" altLang="zh-CN" dirty="0" err="1" smtClean="0"/>
              <a:t>wAddr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rAddr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wData</a:t>
            </a:r>
            <a:r>
              <a:rPr lang="en-US" altLang="zh-CN" dirty="0" smtClean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275" y="0"/>
            <a:ext cx="4094328" cy="3144918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39C7-67D3-4A25-9CF1-F7CA6E7B426E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45" y="5134971"/>
            <a:ext cx="6074709" cy="14387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Word: 16bit</a:t>
            </a:r>
          </a:p>
          <a:p>
            <a:r>
              <a:rPr lang="en-US" altLang="zh-CN" dirty="0" smtClean="0"/>
              <a:t>32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Register, </a:t>
            </a:r>
            <a:r>
              <a:rPr lang="zh-CN" altLang="en-US" dirty="0" smtClean="0"/>
              <a:t>其中 </a:t>
            </a:r>
            <a:r>
              <a:rPr lang="en-US" altLang="zh-CN" dirty="0" smtClean="0"/>
              <a:t>0~5</a:t>
            </a:r>
            <a:r>
              <a:rPr lang="zh-CN" altLang="en-US" dirty="0" smtClean="0"/>
              <a:t>号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约定有特殊用途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register 0: </a:t>
            </a:r>
            <a:r>
              <a:rPr lang="en-US" altLang="zh-CN" dirty="0" err="1" smtClean="0"/>
              <a:t>zeroreg</a:t>
            </a:r>
            <a:r>
              <a:rPr lang="zh-CN" altLang="en-US" dirty="0"/>
              <a:t>，</a:t>
            </a:r>
            <a:r>
              <a:rPr lang="zh-CN" altLang="en-US" dirty="0" smtClean="0"/>
              <a:t>存储常数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，只读</a:t>
            </a:r>
            <a:endParaRPr lang="en-US" altLang="zh-CN" dirty="0"/>
          </a:p>
          <a:p>
            <a:pPr lvl="1"/>
            <a:r>
              <a:rPr lang="en-US" altLang="zh-CN" dirty="0" smtClean="0"/>
              <a:t>register 1: </a:t>
            </a:r>
            <a:r>
              <a:rPr lang="en-US" altLang="zh-CN" dirty="0" err="1" smtClean="0"/>
              <a:t>jmpreg</a:t>
            </a:r>
            <a:r>
              <a:rPr lang="zh-CN" altLang="en-US" dirty="0" smtClean="0"/>
              <a:t>，存储函数返回地址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register 2: </a:t>
            </a:r>
            <a:r>
              <a:rPr lang="en-US" altLang="zh-CN" dirty="0" err="1" smtClean="0"/>
              <a:t>pcreg</a:t>
            </a:r>
            <a:r>
              <a:rPr lang="zh-CN" altLang="en-US" dirty="0" smtClean="0"/>
              <a:t>，存储当前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，常用于计算函数返回地址，以存入</a:t>
            </a:r>
            <a:r>
              <a:rPr lang="en-US" altLang="zh-CN" dirty="0" err="1" smtClean="0"/>
              <a:t>jmpreg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register 3: </a:t>
            </a:r>
            <a:r>
              <a:rPr lang="en-US" altLang="zh-CN" dirty="0" err="1" smtClean="0"/>
              <a:t>iReg</a:t>
            </a:r>
            <a:r>
              <a:rPr lang="zh-CN" altLang="en-US" dirty="0" smtClean="0"/>
              <a:t>，存储</a:t>
            </a:r>
            <a:r>
              <a:rPr lang="en-US" altLang="zh-CN" dirty="0" smtClean="0"/>
              <a:t>PI</a:t>
            </a:r>
            <a:r>
              <a:rPr lang="zh-CN" altLang="en-US" dirty="0" smtClean="0"/>
              <a:t>的输入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register 4: </a:t>
            </a:r>
            <a:r>
              <a:rPr lang="en-US" altLang="zh-CN" dirty="0" err="1" smtClean="0"/>
              <a:t>oReg</a:t>
            </a:r>
            <a:r>
              <a:rPr lang="zh-CN" altLang="en-US" dirty="0" smtClean="0"/>
              <a:t>，存储</a:t>
            </a:r>
            <a:r>
              <a:rPr lang="en-US" altLang="zh-CN" dirty="0" smtClean="0"/>
              <a:t>PO</a:t>
            </a:r>
            <a:r>
              <a:rPr lang="zh-CN" altLang="en-US" dirty="0" smtClean="0"/>
              <a:t>的输出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register 5: </a:t>
            </a:r>
            <a:r>
              <a:rPr lang="en-US" altLang="zh-CN" dirty="0" err="1" smtClean="0"/>
              <a:t>iEn</a:t>
            </a:r>
            <a:r>
              <a:rPr lang="zh-CN" altLang="en-US" dirty="0" smtClean="0"/>
              <a:t>，存储</a:t>
            </a:r>
            <a:r>
              <a:rPr lang="en-US" altLang="zh-CN" dirty="0" smtClean="0"/>
              <a:t>PI</a:t>
            </a:r>
            <a:r>
              <a:rPr lang="zh-CN" altLang="en-US" dirty="0" smtClean="0"/>
              <a:t>的输入使能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08509" y="4488640"/>
            <a:ext cx="2522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pcreg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jmpreg</a:t>
            </a:r>
            <a:r>
              <a:rPr lang="zh-CN" altLang="en-US" dirty="0" smtClean="0"/>
              <a:t>用于函数</a:t>
            </a:r>
            <a:endParaRPr lang="en-US" altLang="zh-CN" dirty="0" smtClean="0"/>
          </a:p>
          <a:p>
            <a:r>
              <a:rPr lang="zh-CN" altLang="en-US" dirty="0"/>
              <a:t>调用</a:t>
            </a:r>
          </a:p>
        </p:txBody>
      </p:sp>
      <p:sp>
        <p:nvSpPr>
          <p:cNvPr id="8" name="右弧形箭头 7"/>
          <p:cNvSpPr/>
          <p:nvPr/>
        </p:nvSpPr>
        <p:spPr>
          <a:xfrm>
            <a:off x="7709647" y="4966447"/>
            <a:ext cx="259977" cy="80682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062A-E4A6-4663-8D24-9F743E708264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222" y="1689288"/>
            <a:ext cx="7153275" cy="23907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指令集与处理器架构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基本算数指令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算数运算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条件判断</a:t>
            </a:r>
            <a:endParaRPr lang="en-US" altLang="zh-CN" dirty="0" smtClean="0"/>
          </a:p>
          <a:p>
            <a:r>
              <a:rPr lang="zh-CN" altLang="en-US" dirty="0"/>
              <a:t>跳</a:t>
            </a:r>
            <a:r>
              <a:rPr lang="zh-CN" altLang="en-US" dirty="0" smtClean="0"/>
              <a:t>转指令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条件与无条件跳转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相对与绝对地址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函数返回跳转</a:t>
            </a:r>
            <a:endParaRPr lang="en-US" altLang="zh-CN" dirty="0" smtClean="0"/>
          </a:p>
          <a:p>
            <a:r>
              <a:rPr lang="en-US" altLang="zh-CN" dirty="0" smtClean="0"/>
              <a:t>Load 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加载立即数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Alu</a:t>
            </a:r>
            <a:r>
              <a:rPr lang="zh-CN" altLang="en-US" dirty="0" smtClean="0"/>
              <a:t>运算不支持立即数操作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访存</a:t>
            </a:r>
            <a:endParaRPr lang="en-US" altLang="zh-CN" dirty="0" smtClean="0"/>
          </a:p>
          <a:p>
            <a:r>
              <a:rPr lang="en-US" altLang="zh-CN" dirty="0" smtClean="0"/>
              <a:t>Store 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存立即数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存寄存器数据</a:t>
            </a:r>
            <a:endParaRPr lang="en-US" altLang="zh-CN" dirty="0" smtClean="0"/>
          </a:p>
          <a:p>
            <a:r>
              <a:rPr lang="zh-CN" altLang="en-US" dirty="0" smtClean="0"/>
              <a:t>堆栈操作指令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Push</a:t>
            </a:r>
          </a:p>
          <a:p>
            <a:pPr lvl="1"/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2022-042A-4BB7-A4CB-17EFAD31534B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算数运算指令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1" y="4083050"/>
            <a:ext cx="7077075" cy="134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3" y="1743869"/>
            <a:ext cx="7153275" cy="2257425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AAD1-BD12-450A-AB12-CB34FD1DA015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9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83" y="365126"/>
            <a:ext cx="6419850" cy="6038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650" y="2967317"/>
            <a:ext cx="2263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Id </a:t>
            </a:r>
            <a:r>
              <a:rPr lang="zh-CN" altLang="en-US" dirty="0" smtClean="0"/>
              <a:t>指令可用用来实现</a:t>
            </a:r>
            <a:endParaRPr lang="en-US" altLang="zh-CN" dirty="0" smtClean="0"/>
          </a:p>
          <a:p>
            <a:r>
              <a:rPr lang="en-US" altLang="zh-CN" dirty="0" err="1" smtClean="0"/>
              <a:t>mov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r1 r3</a:t>
            </a:r>
            <a:r>
              <a:rPr lang="zh-CN" altLang="en-US" dirty="0" smtClean="0"/>
              <a:t>可以用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Arith</a:t>
            </a:r>
            <a:r>
              <a:rPr lang="en-US" altLang="zh-CN" dirty="0" smtClean="0">
                <a:solidFill>
                  <a:srgbClr val="FF0000"/>
                </a:solidFill>
              </a:rPr>
              <a:t> Id r1 r2 r3</a:t>
            </a:r>
          </a:p>
          <a:p>
            <a:r>
              <a:rPr lang="zh-CN" altLang="en-US" dirty="0" smtClean="0"/>
              <a:t>来实现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AC03-AB96-4827-AB4E-2528E215D322}" type="datetime1">
              <a:rPr lang="zh-CN" altLang="en-US" smtClean="0"/>
              <a:t>2015/12/21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171</TotalTime>
  <Words>804</Words>
  <Application>Microsoft Office PowerPoint</Application>
  <PresentationFormat>全屏显示(4:3)</PresentationFormat>
  <Paragraphs>153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Office 主题</vt:lpstr>
      <vt:lpstr>CPU设计报告</vt:lpstr>
      <vt:lpstr>设计总结</vt:lpstr>
      <vt:lpstr>实例——嵌入在Haskell中的汇编代码</vt:lpstr>
      <vt:lpstr>Demo——Hello World</vt:lpstr>
      <vt:lpstr>Processor接口</vt:lpstr>
      <vt:lpstr>寄存器模型</vt:lpstr>
      <vt:lpstr>指令集与处理器架构</vt:lpstr>
      <vt:lpstr>算数运算指令</vt:lpstr>
      <vt:lpstr>ALU</vt:lpstr>
      <vt:lpstr>跳转指令</vt:lpstr>
      <vt:lpstr>CPU的跳转模块</vt:lpstr>
      <vt:lpstr>Load指令</vt:lpstr>
      <vt:lpstr>CPU的Load模块</vt:lpstr>
      <vt:lpstr>Store指令</vt:lpstr>
      <vt:lpstr>CPU中的Store模块</vt:lpstr>
      <vt:lpstr>堆栈操作指令</vt:lpstr>
      <vt:lpstr>PIO</vt:lpstr>
      <vt:lpstr>机器码</vt:lpstr>
      <vt:lpstr>译码器</vt:lpstr>
      <vt:lpstr>内部状态</vt:lpstr>
      <vt:lpstr>PowerPoint 演示文稿</vt:lpstr>
      <vt:lpstr>Memory与JTAG UART</vt:lpstr>
      <vt:lpstr>Hello Word系统框图</vt:lpstr>
      <vt:lpstr>TODO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CPU设计报告</dc:title>
  <dc:creator>吕文龙</dc:creator>
  <cp:lastModifiedBy>吕文龙</cp:lastModifiedBy>
  <cp:revision>221</cp:revision>
  <dcterms:created xsi:type="dcterms:W3CDTF">2015-12-20T20:33:22Z</dcterms:created>
  <dcterms:modified xsi:type="dcterms:W3CDTF">2015-12-21T02:46:28Z</dcterms:modified>
</cp:coreProperties>
</file>