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45"/>
  </p:notesMasterIdLst>
  <p:sldIdLst>
    <p:sldId id="256" r:id="rId2"/>
    <p:sldId id="260" r:id="rId3"/>
    <p:sldId id="258" r:id="rId4"/>
    <p:sldId id="263" r:id="rId5"/>
    <p:sldId id="288" r:id="rId6"/>
    <p:sldId id="268" r:id="rId7"/>
    <p:sldId id="264" r:id="rId8"/>
    <p:sldId id="265" r:id="rId9"/>
    <p:sldId id="269" r:id="rId10"/>
    <p:sldId id="266" r:id="rId11"/>
    <p:sldId id="267" r:id="rId12"/>
    <p:sldId id="259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84" r:id="rId26"/>
    <p:sldId id="286" r:id="rId27"/>
    <p:sldId id="287" r:id="rId28"/>
    <p:sldId id="289" r:id="rId29"/>
    <p:sldId id="290" r:id="rId30"/>
    <p:sldId id="291" r:id="rId31"/>
    <p:sldId id="293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5E6E38-1853-4146-A7CD-FCF2B578E7E6}">
          <p14:sldIdLst>
            <p14:sldId id="256"/>
          </p14:sldIdLst>
        </p14:section>
        <p14:section name="Introduction" id="{BC2D1344-7845-4B6A-8002-12D2D40134F9}">
          <p14:sldIdLst>
            <p14:sldId id="260"/>
            <p14:sldId id="258"/>
            <p14:sldId id="263"/>
            <p14:sldId id="288"/>
          </p14:sldIdLst>
        </p14:section>
        <p14:section name="code memory" id="{EF78915D-FB20-494E-9699-00D786076A95}">
          <p14:sldIdLst>
            <p14:sldId id="268"/>
            <p14:sldId id="264"/>
            <p14:sldId id="265"/>
          </p14:sldIdLst>
        </p14:section>
        <p14:section name="Processor" id="{DB2DE5FB-42D2-466C-A828-F5B279D9D697}">
          <p14:sldIdLst>
            <p14:sldId id="269"/>
            <p14:sldId id="266"/>
            <p14:sldId id="267"/>
            <p14:sldId id="259"/>
            <p14:sldId id="270"/>
            <p14:sldId id="272"/>
          </p14:sldIdLst>
        </p14:section>
        <p14:section name="Cache" id="{9B8E7D77-B7A6-4342-8C90-E668F3845BBB}">
          <p14:sldIdLst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</p14:sldIdLst>
        </p14:section>
        <p14:section name="memory" id="{F2BE015E-2C62-458F-89CF-95B354102106}">
          <p14:sldIdLst>
            <p14:sldId id="286"/>
            <p14:sldId id="287"/>
            <p14:sldId id="289"/>
            <p14:sldId id="290"/>
          </p14:sldIdLst>
        </p14:section>
        <p14:section name="TestBench" id="{3C404B10-582C-4E57-A33D-3F70A9C9237C}">
          <p14:sldIdLst>
            <p14:sldId id="291"/>
            <p14:sldId id="293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15A3D-2B08-410A-8B5C-B8111AC296B6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C3AE3-DCFA-4037-BB61-0DA22E20A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5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code memory</a:t>
            </a:r>
            <a:r>
              <a:rPr lang="zh-CN" altLang="en-US" dirty="0" smtClean="0"/>
              <a:t>全部代码如上</a:t>
            </a:r>
            <a:r>
              <a:rPr lang="en-US" altLang="zh-CN" dirty="0" smtClean="0"/>
              <a:t>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code ram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输出为以指针计数器的值为地址的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认为没有访存延迟</a:t>
            </a:r>
            <a:r>
              <a:rPr lang="en-US" altLang="zh-CN" dirty="0" smtClean="0"/>
              <a:t>. </a:t>
            </a:r>
            <a:r>
              <a:rPr lang="zh-CN" altLang="en-US" dirty="0" smtClean="0"/>
              <a:t>当指令计数器的值超过程序指令数时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输出</a:t>
            </a:r>
            <a:r>
              <a:rPr lang="en-US" altLang="zh-CN" dirty="0" err="1" smtClean="0"/>
              <a:t>nop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其实可以认为</a:t>
            </a:r>
            <a:r>
              <a:rPr lang="en-US" altLang="zh-CN" dirty="0" smtClean="0"/>
              <a:t>code ram</a:t>
            </a:r>
            <a:r>
              <a:rPr lang="zh-CN" altLang="en-US" dirty="0" smtClean="0"/>
              <a:t>是一块不会发生</a:t>
            </a:r>
            <a:r>
              <a:rPr lang="en-US" altLang="zh-CN" dirty="0" smtClean="0"/>
              <a:t>read miss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code cache, </a:t>
            </a:r>
            <a:r>
              <a:rPr lang="zh-CN" altLang="en-US" dirty="0" smtClean="0"/>
              <a:t>因为指令集中没有</a:t>
            </a:r>
            <a:r>
              <a:rPr lang="en-US" altLang="zh-CN" dirty="0" smtClean="0"/>
              <a:t>`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`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PC</a:t>
            </a:r>
            <a:r>
              <a:rPr lang="zh-CN" altLang="en-US" dirty="0" smtClean="0"/>
              <a:t>只会顺序增加</a:t>
            </a:r>
            <a:r>
              <a:rPr lang="en-US" altLang="zh-CN" dirty="0" smtClean="0"/>
              <a:t>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4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* </a:t>
            </a:r>
            <a:r>
              <a:rPr lang="en-US" altLang="zh-CN" dirty="0" err="1" smtClean="0"/>
              <a:t>rwFromCacheA</a:t>
            </a:r>
            <a:r>
              <a:rPr lang="en-US" altLang="zh-CN" dirty="0" smtClean="0"/>
              <a:t>(B):   </a:t>
            </a:r>
            <a:r>
              <a:rPr lang="en-US" altLang="zh-CN" dirty="0" err="1" smtClean="0"/>
              <a:t>cacheA</a:t>
            </a:r>
            <a:r>
              <a:rPr lang="en-US" altLang="zh-CN" dirty="0" smtClean="0"/>
              <a:t>(B)</a:t>
            </a:r>
            <a:r>
              <a:rPr lang="zh-CN" altLang="en-US" dirty="0" smtClean="0"/>
              <a:t>发来的访存请求类型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可以为</a:t>
            </a:r>
            <a:r>
              <a:rPr lang="en-US" altLang="zh-CN" dirty="0" err="1" smtClean="0"/>
              <a:t>read,write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idel</a:t>
            </a:r>
            <a:endParaRPr lang="en-US" altLang="zh-CN" dirty="0" smtClean="0"/>
          </a:p>
          <a:p>
            <a:r>
              <a:rPr lang="en-US" altLang="zh-CN" dirty="0" smtClean="0"/>
              <a:t>* </a:t>
            </a:r>
            <a:r>
              <a:rPr lang="en-US" altLang="zh-CN" dirty="0" err="1" smtClean="0"/>
              <a:t>addrFromCacheA</a:t>
            </a:r>
            <a:r>
              <a:rPr lang="en-US" altLang="zh-CN" dirty="0" smtClean="0"/>
              <a:t>(B): </a:t>
            </a:r>
            <a:r>
              <a:rPr lang="en-US" altLang="zh-CN" dirty="0" err="1" smtClean="0"/>
              <a:t>cacheA</a:t>
            </a:r>
            <a:r>
              <a:rPr lang="en-US" altLang="zh-CN" dirty="0" smtClean="0"/>
              <a:t>(B)</a:t>
            </a:r>
            <a:r>
              <a:rPr lang="zh-CN" altLang="en-US" dirty="0" smtClean="0"/>
              <a:t>的访存地址</a:t>
            </a:r>
          </a:p>
          <a:p>
            <a:r>
              <a:rPr lang="zh-CN" altLang="en-US" dirty="0" smtClean="0"/>
              <a:t>* </a:t>
            </a:r>
            <a:r>
              <a:rPr lang="en-US" altLang="zh-CN" dirty="0" err="1" smtClean="0"/>
              <a:t>dataFromCacheA</a:t>
            </a:r>
            <a:r>
              <a:rPr lang="en-US" altLang="zh-CN" dirty="0" smtClean="0"/>
              <a:t>(B): </a:t>
            </a:r>
            <a:r>
              <a:rPr lang="en-US" altLang="zh-CN" dirty="0" err="1" smtClean="0"/>
              <a:t>cacheA</a:t>
            </a:r>
            <a:r>
              <a:rPr lang="en-US" altLang="zh-CN" dirty="0" smtClean="0"/>
              <a:t>(B)</a:t>
            </a:r>
            <a:r>
              <a:rPr lang="zh-CN" altLang="en-US" dirty="0" smtClean="0"/>
              <a:t>要写入的数据</a:t>
            </a:r>
          </a:p>
          <a:p>
            <a:r>
              <a:rPr lang="zh-CN" altLang="en-US" dirty="0" smtClean="0"/>
              <a:t>* </a:t>
            </a:r>
            <a:r>
              <a:rPr lang="en-US" altLang="zh-CN" dirty="0" err="1" smtClean="0"/>
              <a:t>dataToCacheA</a:t>
            </a:r>
            <a:r>
              <a:rPr lang="en-US" altLang="zh-CN" dirty="0" smtClean="0"/>
              <a:t>(B):   </a:t>
            </a:r>
            <a:r>
              <a:rPr lang="en-US" altLang="zh-CN" dirty="0" err="1" smtClean="0"/>
              <a:t>cacheA</a:t>
            </a:r>
            <a:r>
              <a:rPr lang="en-US" altLang="zh-CN" dirty="0" smtClean="0"/>
              <a:t>(B)</a:t>
            </a:r>
            <a:r>
              <a:rPr lang="zh-CN" altLang="en-US" dirty="0" smtClean="0"/>
              <a:t>要读取的数据</a:t>
            </a:r>
          </a:p>
          <a:p>
            <a:r>
              <a:rPr lang="zh-CN" altLang="en-US" dirty="0" smtClean="0"/>
              <a:t>* </a:t>
            </a:r>
            <a:r>
              <a:rPr lang="en-US" altLang="zh-CN" dirty="0" err="1" smtClean="0"/>
              <a:t>errReg</a:t>
            </a:r>
            <a:r>
              <a:rPr lang="en-US" altLang="zh-CN" dirty="0" smtClean="0"/>
              <a:t>:            memory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error state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errorCode</a:t>
            </a:r>
            <a:r>
              <a:rPr lang="zh-CN" altLang="en-US" dirty="0" smtClean="0"/>
              <a:t>存入这个寄存器并输出</a:t>
            </a:r>
          </a:p>
          <a:p>
            <a:r>
              <a:rPr lang="zh-CN" altLang="en-US" dirty="0" smtClean="0"/>
              <a:t>* </a:t>
            </a:r>
            <a:r>
              <a:rPr lang="en-US" altLang="zh-CN" dirty="0" err="1" smtClean="0"/>
              <a:t>memEnA</a:t>
            </a:r>
            <a:r>
              <a:rPr lang="en-US" altLang="zh-CN" dirty="0" smtClean="0"/>
              <a:t>(B):         </a:t>
            </a:r>
            <a:r>
              <a:rPr lang="zh-CN" altLang="en-US" dirty="0" smtClean="0"/>
              <a:t>表示访存成功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变量模拟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的行为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通过一套优先级系统分派当两个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同时进行访存时的内存占有权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通过内部的延迟计数器模拟访存延迟</a:t>
            </a:r>
            <a:r>
              <a:rPr lang="en-US" altLang="zh-CN" dirty="0" smtClean="0"/>
              <a:t>. </a:t>
            </a:r>
            <a:r>
              <a:rPr lang="zh-CN" altLang="en-US" dirty="0" smtClean="0"/>
              <a:t>每次访存完成后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延迟计数器置位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并每个</a:t>
            </a:r>
            <a:r>
              <a:rPr lang="en-US" altLang="zh-CN" dirty="0" smtClean="0"/>
              <a:t>clock cycle</a:t>
            </a:r>
            <a:r>
              <a:rPr lang="zh-CN" altLang="en-US" dirty="0" smtClean="0"/>
              <a:t>减一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当延迟计数器为零时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进行读写操作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9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仿真完成后</a:t>
            </a:r>
            <a:r>
              <a:rPr lang="en-US" altLang="zh-CN" dirty="0" smtClean="0"/>
              <a:t>, cache1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3, </a:t>
            </a:r>
            <a:r>
              <a:rPr lang="zh-CN" altLang="en-US" dirty="0" smtClean="0"/>
              <a:t>状态为 </a:t>
            </a:r>
            <a:r>
              <a:rPr lang="en-US" altLang="zh-CN" dirty="0" smtClean="0"/>
              <a:t>`INVALID`, </a:t>
            </a:r>
            <a:r>
              <a:rPr lang="zh-CN" altLang="en-US" dirty="0" smtClean="0"/>
              <a:t>而内存中的值也为</a:t>
            </a:r>
            <a:r>
              <a:rPr lang="en-US" altLang="zh-CN" dirty="0" smtClean="0"/>
              <a:t>3, </a:t>
            </a:r>
            <a:r>
              <a:rPr lang="zh-CN" altLang="en-US" dirty="0" smtClean="0"/>
              <a:t>这是</a:t>
            </a:r>
            <a:r>
              <a:rPr lang="en-US" altLang="zh-CN" dirty="0" smtClean="0"/>
              <a:t>cache1</a:t>
            </a:r>
            <a:r>
              <a:rPr lang="zh-CN" altLang="en-US" dirty="0" smtClean="0"/>
              <a:t>写回的结果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cache2</a:t>
            </a:r>
            <a:r>
              <a:rPr lang="zh-CN" altLang="en-US" dirty="0" smtClean="0"/>
              <a:t>的状态为 </a:t>
            </a:r>
            <a:r>
              <a:rPr lang="en-US" altLang="zh-CN" dirty="0" smtClean="0"/>
              <a:t>`MODIFIED`, 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4, cache2</a:t>
            </a:r>
            <a:r>
              <a:rPr lang="zh-CN" altLang="en-US" dirty="0" smtClean="0"/>
              <a:t>并没有写回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cache2</a:t>
            </a:r>
            <a:r>
              <a:rPr lang="zh-CN" altLang="en-US" dirty="0" smtClean="0"/>
              <a:t>中的值是最新的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9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这里</a:t>
            </a:r>
            <a:r>
              <a:rPr lang="en-US" altLang="zh-CN" dirty="0" smtClean="0"/>
              <a:t>Processor1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`load`</a:t>
            </a:r>
            <a:r>
              <a:rPr lang="zh-CN" altLang="en-US" dirty="0" smtClean="0"/>
              <a:t>指令是第四条指令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processor2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`store`</a:t>
            </a:r>
            <a:r>
              <a:rPr lang="zh-CN" altLang="en-US" dirty="0" smtClean="0"/>
              <a:t>指令是第五条指令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但是因为访存延迟超过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clock cycle,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实际上是</a:t>
            </a:r>
            <a:r>
              <a:rPr lang="en-US" altLang="zh-CN" dirty="0" smtClean="0"/>
              <a:t>Processor2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指令先执行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Processor1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`load`</a:t>
            </a:r>
            <a:r>
              <a:rPr lang="zh-CN" altLang="en-US" dirty="0" smtClean="0"/>
              <a:t>指令后执行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这里是否需要加入一个同步机制我目前还没有很成熟的想法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因为我觉得程序的行为应该是在访存延迟为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跟访存延迟很大时一致的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否则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对于相同的</a:t>
            </a:r>
            <a:r>
              <a:rPr lang="en-US" altLang="zh-CN" dirty="0" smtClean="0"/>
              <a:t>processor, </a:t>
            </a:r>
            <a:r>
              <a:rPr lang="zh-CN" altLang="en-US" dirty="0" smtClean="0"/>
              <a:t>换一个差一点的内存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是否就需要编译器重新生成不同的代码</a:t>
            </a:r>
            <a:r>
              <a:rPr lang="en-US" altLang="zh-CN" dirty="0" smtClean="0"/>
              <a:t>? </a:t>
            </a:r>
            <a:r>
              <a:rPr lang="zh-CN" altLang="en-US" dirty="0" smtClean="0"/>
              <a:t>编译器是否需要知道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的访存延迟</a:t>
            </a:r>
            <a:r>
              <a:rPr lang="en-US" altLang="zh-CN" dirty="0" smtClean="0"/>
              <a:t>? </a:t>
            </a:r>
            <a:r>
              <a:rPr lang="zh-CN" altLang="en-US" dirty="0" smtClean="0"/>
              <a:t>在这方面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我的相关知识还比较匮乏</a:t>
            </a:r>
            <a:r>
              <a:rPr lang="en-US" altLang="zh-CN" dirty="0" smtClean="0"/>
              <a:t>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3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这块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只是用来存储指令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用作测试</a:t>
            </a:r>
            <a:r>
              <a:rPr lang="en-US" altLang="zh-CN" dirty="0" smtClean="0"/>
              <a:t>. </a:t>
            </a:r>
            <a:r>
              <a:rPr lang="zh-CN" altLang="en-US" dirty="0" smtClean="0"/>
              <a:t>因此并没有设计可综合的加载指令的功能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需要在</a:t>
            </a:r>
            <a:r>
              <a:rPr lang="en-US" altLang="zh-CN" dirty="0" err="1" smtClean="0"/>
              <a:t>testbench</a:t>
            </a:r>
            <a:r>
              <a:rPr lang="zh-CN" altLang="en-US" dirty="0" smtClean="0"/>
              <a:t>代码中通过</a:t>
            </a:r>
            <a:r>
              <a:rPr lang="en-US" altLang="zh-CN" dirty="0" smtClean="0"/>
              <a:t>initial</a:t>
            </a:r>
            <a:r>
              <a:rPr lang="zh-CN" altLang="en-US" dirty="0" smtClean="0"/>
              <a:t>语句将指令载入</a:t>
            </a:r>
            <a:r>
              <a:rPr lang="en-US" altLang="zh-CN" dirty="0" smtClean="0"/>
              <a:t>code memory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并设置好</a:t>
            </a:r>
            <a:r>
              <a:rPr lang="en-US" altLang="zh-CN" dirty="0" smtClean="0"/>
              <a:t>code size, </a:t>
            </a:r>
            <a:r>
              <a:rPr lang="zh-CN" altLang="en-US" dirty="0" smtClean="0"/>
              <a:t>相当于人肉编译器</a:t>
            </a:r>
            <a:r>
              <a:rPr lang="en-US" altLang="zh-CN" dirty="0" smtClean="0"/>
              <a:t>. </a:t>
            </a:r>
            <a:r>
              <a:rPr lang="zh-CN" altLang="en-US" dirty="0" smtClean="0"/>
              <a:t>加载指令的形式如下面的代码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6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Processor</a:t>
            </a:r>
            <a:r>
              <a:rPr lang="zh-CN" altLang="en-US" dirty="0" smtClean="0"/>
              <a:t>的输入输出端口分别为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clk,reset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时钟与复位输入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instruction:24</a:t>
            </a:r>
            <a:r>
              <a:rPr lang="zh-CN" altLang="en-US" dirty="0" smtClean="0"/>
              <a:t>位指令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data:       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指令读取某个寄存器中的值时的输出端口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pcCounter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程序计数器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与指令内存相连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rwToMem</a:t>
            </a:r>
            <a:r>
              <a:rPr lang="en-US" altLang="zh-CN" dirty="0" smtClean="0"/>
              <a:t>:   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相连</a:t>
            </a:r>
            <a:r>
              <a:rPr lang="en-US" altLang="zh-CN" dirty="0" smtClean="0"/>
              <a:t>, </a:t>
            </a:r>
            <a:r>
              <a:rPr lang="zh-CN" altLang="en-US" dirty="0" smtClean="0"/>
              <a:t>告诉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是要读取还是写入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有三个状态</a:t>
            </a:r>
            <a:r>
              <a:rPr lang="en-US" altLang="zh-CN" dirty="0" smtClean="0"/>
              <a:t>, read/write/</a:t>
            </a:r>
            <a:r>
              <a:rPr lang="en-US" altLang="zh-CN" dirty="0" err="1" smtClean="0"/>
              <a:t>idel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addrToMem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相连</a:t>
            </a:r>
            <a:r>
              <a:rPr lang="en-US" altLang="zh-CN" dirty="0" smtClean="0"/>
              <a:t>, </a:t>
            </a:r>
            <a:r>
              <a:rPr lang="zh-CN" altLang="en-US" dirty="0" smtClean="0"/>
              <a:t>告诉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要读取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写入的地址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dataToMem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相连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传入要写入的数据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en-US" altLang="zh-CN" dirty="0" err="1" smtClean="0"/>
              <a:t>cacheEn</a:t>
            </a:r>
            <a:r>
              <a:rPr lang="en-US" altLang="zh-CN" dirty="0" smtClean="0"/>
              <a:t>:   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输入的信号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要访存时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0, </a:t>
            </a:r>
            <a:r>
              <a:rPr lang="zh-CN" altLang="en-US" dirty="0" smtClean="0"/>
              <a:t>当访存完毕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则输入正脉冲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*   </a:t>
            </a:r>
            <a:r>
              <a:rPr lang="zh-CN" altLang="en-US" dirty="0" smtClean="0"/>
              <a:t>其他用作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的输出端口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2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其实五条指令用</a:t>
            </a:r>
            <a:r>
              <a:rPr lang="en-US" altLang="zh-CN" dirty="0" smtClean="0"/>
              <a:t>3bit</a:t>
            </a:r>
            <a:r>
              <a:rPr lang="zh-CN" altLang="en-US" dirty="0" smtClean="0"/>
              <a:t>就可以表示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之所以用四个</a:t>
            </a:r>
            <a:r>
              <a:rPr lang="en-US" altLang="zh-CN" dirty="0" smtClean="0"/>
              <a:t>bit, </a:t>
            </a:r>
            <a:r>
              <a:rPr lang="zh-CN" altLang="en-US" dirty="0" smtClean="0"/>
              <a:t>只是为了在使指令代码在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进制的波形图中更可读</a:t>
            </a:r>
            <a:r>
              <a:rPr lang="en-US" altLang="zh-CN" dirty="0" smtClean="0"/>
              <a:t>. </a:t>
            </a:r>
            <a:r>
              <a:rPr lang="zh-CN" altLang="en-US" dirty="0" smtClean="0"/>
              <a:t>五条指令类型分别如下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5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one </a:t>
            </a:r>
            <a:r>
              <a:rPr lang="en-US" altLang="zh-CN" dirty="0" err="1" smtClean="0"/>
              <a:t>cacheline</a:t>
            </a:r>
            <a:r>
              <a:rPr lang="en-US" altLang="zh-CN" dirty="0" smtClean="0"/>
              <a:t>, one word per block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0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* </a:t>
            </a:r>
            <a:r>
              <a:rPr lang="zh-CN" altLang="en-US" dirty="0" smtClean="0"/>
              <a:t>写回</a:t>
            </a:r>
            <a:r>
              <a:rPr lang="en-US" altLang="zh-CN" dirty="0" err="1" smtClean="0"/>
              <a:t>cacheline</a:t>
            </a:r>
            <a:r>
              <a:rPr lang="zh-CN" altLang="en-US" dirty="0" smtClean="0"/>
              <a:t>中的数据</a:t>
            </a:r>
          </a:p>
          <a:p>
            <a:r>
              <a:rPr lang="zh-CN" altLang="en-US" dirty="0" smtClean="0"/>
              <a:t>    * 等待其他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写回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的内存数据</a:t>
            </a:r>
          </a:p>
          <a:p>
            <a:r>
              <a:rPr lang="zh-CN" altLang="en-US" dirty="0" smtClean="0"/>
              <a:t>    * 读取目标地址的内存数据</a:t>
            </a:r>
          </a:p>
          <a:p>
            <a:r>
              <a:rPr lang="zh-CN" altLang="en-US" dirty="0" smtClean="0"/>
              <a:t>    * 修改</a:t>
            </a:r>
            <a:r>
              <a:rPr lang="en-US" altLang="zh-CN" dirty="0" err="1" smtClean="0"/>
              <a:t>cacheLine</a:t>
            </a:r>
            <a:r>
              <a:rPr lang="zh-CN" altLang="en-US" dirty="0" smtClean="0"/>
              <a:t>中的内存数据</a:t>
            </a:r>
          </a:p>
          <a:p>
            <a:r>
              <a:rPr lang="zh-CN" altLang="en-US" dirty="0" smtClean="0"/>
              <a:t>也就是说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在这个</a:t>
            </a:r>
            <a:r>
              <a:rPr lang="en-US" altLang="zh-CN" dirty="0" smtClean="0"/>
              <a:t>modified to modified</a:t>
            </a:r>
            <a:r>
              <a:rPr lang="zh-CN" altLang="en-US" dirty="0" smtClean="0"/>
              <a:t>的状态转换关系中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其实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需要执行一次写回操作和一次读取操作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上面的</a:t>
            </a:r>
            <a:r>
              <a:rPr lang="en-US" altLang="zh-CN" dirty="0" err="1" smtClean="0"/>
              <a:t>MODIFIEDcacheline</a:t>
            </a:r>
            <a:r>
              <a:rPr lang="zh-CN" altLang="en-US" dirty="0" smtClean="0"/>
              <a:t>遭遇</a:t>
            </a:r>
            <a:r>
              <a:rPr lang="en-US" altLang="zh-CN" dirty="0" smtClean="0"/>
              <a:t>write miss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新增了 </a:t>
            </a:r>
            <a:r>
              <a:rPr lang="en-US" altLang="zh-CN" dirty="0" smtClean="0"/>
              <a:t>`M_WM_WB`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`M_WM_RD`</a:t>
            </a:r>
            <a:r>
              <a:rPr lang="zh-CN" altLang="en-US" dirty="0" smtClean="0"/>
              <a:t>两个状态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于是原本</a:t>
            </a:r>
            <a:r>
              <a:rPr lang="en-US" altLang="zh-CN" dirty="0" smtClean="0"/>
              <a:t>modified to modified</a:t>
            </a:r>
            <a:r>
              <a:rPr lang="zh-CN" altLang="en-US" dirty="0" smtClean="0"/>
              <a:t>的状态转换关系现在变为 </a:t>
            </a:r>
            <a:r>
              <a:rPr lang="en-US" altLang="zh-CN" dirty="0" smtClean="0"/>
              <a:t>`modified-&gt;</a:t>
            </a:r>
            <a:r>
              <a:rPr lang="en-US" altLang="zh-CN" dirty="0" err="1" smtClean="0"/>
              <a:t>m_wm_wb</a:t>
            </a:r>
            <a:r>
              <a:rPr lang="en-US" altLang="zh-CN" dirty="0" smtClean="0"/>
              <a:t>-&gt;M_WM_RD-&gt;modified`. </a:t>
            </a:r>
            <a:r>
              <a:rPr lang="zh-CN" altLang="en-US" dirty="0" smtClean="0"/>
              <a:t>这些中间状态的前一个状态和目标状态都是唯一的</a:t>
            </a:r>
            <a:r>
              <a:rPr lang="en-US" altLang="zh-CN" dirty="0" smtClean="0"/>
              <a:t>. </a:t>
            </a:r>
            <a:r>
              <a:rPr lang="zh-CN" altLang="en-US" dirty="0" smtClean="0"/>
              <a:t>此外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像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设置了一个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只可能从其他状态转入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不可能从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状态转入其他状态</a:t>
            </a:r>
            <a:r>
              <a:rPr lang="en-US" altLang="zh-CN" dirty="0" smtClean="0"/>
              <a:t>. </a:t>
            </a:r>
            <a:r>
              <a:rPr lang="zh-CN" altLang="en-US" dirty="0" smtClean="0"/>
              <a:t>除非摁下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键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此时如果本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上也有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即在本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访存期间</a:t>
            </a:r>
            <a:r>
              <a:rPr lang="en-US" altLang="zh-CN" dirty="0" smtClean="0"/>
              <a:t>, CPU</a:t>
            </a:r>
            <a:r>
              <a:rPr lang="zh-CN" altLang="en-US" dirty="0" smtClean="0"/>
              <a:t>又执行了需要访存的指令</a:t>
            </a:r>
            <a:r>
              <a:rPr lang="en-US" altLang="zh-CN" dirty="0" smtClean="0"/>
              <a:t>, cache</a:t>
            </a:r>
            <a:r>
              <a:rPr lang="zh-CN" altLang="en-US" dirty="0" smtClean="0"/>
              <a:t>的处理需要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cycle.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81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变量模拟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的行为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通过一套优先级系统分派当两个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同时进行访存时的内存占有权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通过内部的延迟计数器模拟访存延迟</a:t>
            </a:r>
            <a:r>
              <a:rPr lang="en-US" altLang="zh-CN" dirty="0" smtClean="0"/>
              <a:t>. </a:t>
            </a:r>
            <a:r>
              <a:rPr lang="zh-CN" altLang="en-US" dirty="0" smtClean="0"/>
              <a:t>每次访存完成后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延迟计数器置位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并每个</a:t>
            </a:r>
            <a:r>
              <a:rPr lang="en-US" altLang="zh-CN" dirty="0" smtClean="0"/>
              <a:t>clock cycle</a:t>
            </a:r>
            <a:r>
              <a:rPr lang="zh-CN" altLang="en-US" dirty="0" smtClean="0"/>
              <a:t>减一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当延迟计数器为零时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进行读写操作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C3AE3-DCFA-4037-BB61-0DA22E20AC5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2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6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0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9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4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6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3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34E87D-615E-4C1D-A1BB-B6812C4B4374}" type="datetimeFigureOut">
              <a:rPr lang="zh-CN" altLang="en-US" smtClean="0"/>
              <a:t>2015/1/3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Cache Coherency Protocol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吕文龙</a:t>
            </a:r>
            <a:endParaRPr lang="en-US" altLang="zh-CN" dirty="0" smtClean="0"/>
          </a:p>
          <a:p>
            <a:r>
              <a:rPr lang="en-US" altLang="zh-CN" dirty="0" smtClean="0"/>
              <a:t>14210720082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Processor</a:t>
            </a:r>
            <a:r>
              <a:rPr lang="zh-CN" altLang="en-US" dirty="0"/>
              <a:t>具有五条指令</a:t>
            </a:r>
            <a:r>
              <a:rPr lang="en-US" altLang="zh-CN" dirty="0"/>
              <a:t>, </a:t>
            </a:r>
            <a:r>
              <a:rPr lang="zh-CN" altLang="en-US" dirty="0"/>
              <a:t>能够完成内存读写</a:t>
            </a:r>
            <a:r>
              <a:rPr lang="en-US" altLang="zh-CN" dirty="0"/>
              <a:t>, </a:t>
            </a:r>
            <a:r>
              <a:rPr lang="zh-CN" altLang="en-US" dirty="0"/>
              <a:t>寄存器读写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 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而言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只是访存时间变化而已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指令</a:t>
            </a:r>
            <a:r>
              <a:rPr lang="zh-CN" altLang="en-US" dirty="0"/>
              <a:t>分为</a:t>
            </a:r>
            <a:r>
              <a:rPr lang="en-US" altLang="zh-CN" dirty="0">
                <a:solidFill>
                  <a:srgbClr val="FF0000"/>
                </a:solidFill>
              </a:rPr>
              <a:t>fetch and decode, exe, </a:t>
            </a:r>
            <a:r>
              <a:rPr lang="en-US" altLang="zh-CN" dirty="0" err="1">
                <a:solidFill>
                  <a:srgbClr val="FF0000"/>
                </a:solidFill>
              </a:rPr>
              <a:t>mem</a:t>
            </a:r>
            <a:r>
              <a:rPr lang="zh-CN" altLang="en-US" dirty="0"/>
              <a:t>三个阶段</a:t>
            </a:r>
            <a:r>
              <a:rPr lang="en-US" altLang="zh-CN" dirty="0"/>
              <a:t>, </a:t>
            </a:r>
            <a:r>
              <a:rPr lang="zh-CN" altLang="en-US" dirty="0"/>
              <a:t>没有流水线</a:t>
            </a:r>
            <a:r>
              <a:rPr lang="en-US" altLang="zh-CN" dirty="0"/>
              <a:t>, </a:t>
            </a:r>
            <a:r>
              <a:rPr lang="zh-CN" altLang="en-US" dirty="0"/>
              <a:t>当访存时</a:t>
            </a:r>
            <a:r>
              <a:rPr lang="en-US" altLang="zh-CN" dirty="0"/>
              <a:t>, CPU</a:t>
            </a:r>
            <a:r>
              <a:rPr lang="zh-CN" altLang="en-US" dirty="0"/>
              <a:t>要</a:t>
            </a:r>
            <a:r>
              <a:rPr lang="en-US" altLang="zh-CN" dirty="0" smtClean="0"/>
              <a:t>stall</a:t>
            </a:r>
          </a:p>
          <a:p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16bit</a:t>
            </a:r>
            <a:r>
              <a:rPr lang="zh-CN" altLang="en-US" dirty="0" smtClean="0"/>
              <a:t>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5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Processor——Schematic Symbol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386" y="1846263"/>
            <a:ext cx="440167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Processor——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65" y="1825627"/>
            <a:ext cx="5731002" cy="44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Processor——ISA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8" y="3141146"/>
            <a:ext cx="2498217" cy="203168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86710" y="3218329"/>
            <a:ext cx="38484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CPU</a:t>
            </a:r>
            <a:r>
              <a:rPr lang="zh-CN" altLang="en-US" dirty="0"/>
              <a:t>设计了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条</a:t>
            </a:r>
            <a:r>
              <a:rPr lang="zh-CN" altLang="en-US" dirty="0"/>
              <a:t>简单的指令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指令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/>
              <a:t>4</a:t>
            </a:r>
            <a:r>
              <a:rPr lang="zh-CN" altLang="en-US" dirty="0"/>
              <a:t>位表示指令类型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/>
              <a:t>位为寄存器</a:t>
            </a:r>
            <a:r>
              <a:rPr lang="en-US" altLang="zh-CN" dirty="0"/>
              <a:t>ID, 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/>
              <a:t>位为内存地址或者立即数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指令格式</a:t>
            </a:r>
            <a:r>
              <a:rPr lang="zh-CN" altLang="en-US" dirty="0"/>
              <a:t>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OP   REGID   ADR_DATA.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7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Processor——</a:t>
            </a:r>
            <a:r>
              <a:rPr lang="zh-CN" altLang="en-US" dirty="0" smtClean="0"/>
              <a:t>状态转换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如果当前状态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FETCH, </a:t>
            </a:r>
            <a:r>
              <a:rPr lang="zh-CN" altLang="en-US" dirty="0"/>
              <a:t>则说明取指与译码已经完成</a:t>
            </a:r>
            <a:r>
              <a:rPr lang="en-US" altLang="zh-CN" dirty="0"/>
              <a:t>, </a:t>
            </a:r>
            <a:r>
              <a:rPr lang="zh-CN" altLang="en-US" dirty="0"/>
              <a:t>转入</a:t>
            </a:r>
            <a:r>
              <a:rPr lang="en-US" altLang="zh-CN" dirty="0"/>
              <a:t>exe</a:t>
            </a:r>
            <a:r>
              <a:rPr lang="zh-CN" altLang="en-US" dirty="0"/>
              <a:t>阶段</a:t>
            </a:r>
            <a:r>
              <a:rPr lang="en-US" altLang="zh-CN" dirty="0"/>
              <a:t>. </a:t>
            </a:r>
            <a:r>
              <a:rPr lang="zh-CN" altLang="en-US" dirty="0"/>
              <a:t>代码如下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如果当前状态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EXE, </a:t>
            </a:r>
            <a:r>
              <a:rPr lang="zh-CN" altLang="en-US" dirty="0" smtClean="0"/>
              <a:t>对于非访存操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执行操作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并转入</a:t>
            </a:r>
            <a:r>
              <a:rPr lang="en-US" altLang="zh-CN" dirty="0" smtClean="0"/>
              <a:t>FETCH, </a:t>
            </a:r>
            <a:r>
              <a:rPr lang="zh-CN" altLang="en-US" dirty="0" smtClean="0"/>
              <a:t>对访存操作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转入</a:t>
            </a:r>
            <a:r>
              <a:rPr lang="en-US" altLang="zh-CN" dirty="0" smtClean="0"/>
              <a:t>MEM</a:t>
            </a:r>
          </a:p>
          <a:p>
            <a:r>
              <a:rPr lang="zh-CN" altLang="en-US" dirty="0" smtClean="0"/>
              <a:t>如果当前状态为</a:t>
            </a:r>
            <a:r>
              <a:rPr lang="en-US" altLang="zh-CN" dirty="0" smtClean="0"/>
              <a:t>MEM, </a:t>
            </a:r>
            <a:r>
              <a:rPr lang="zh-CN" altLang="en-US" dirty="0" smtClean="0"/>
              <a:t>则等待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访问完成后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转入</a:t>
            </a:r>
            <a:r>
              <a:rPr lang="en-US" altLang="zh-CN" dirty="0" smtClean="0"/>
              <a:t>FETCH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7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Code memory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Processor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Memory-Bus</a:t>
            </a:r>
          </a:p>
          <a:p>
            <a:r>
              <a:rPr lang="en-US" altLang="zh-CN" dirty="0" err="1" smtClean="0"/>
              <a:t>Testbench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2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3276" y="1846263"/>
            <a:ext cx="418189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</a:t>
            </a:r>
            <a:r>
              <a:rPr lang="zh-CN" altLang="en-US" dirty="0" smtClean="0"/>
              <a:t>设计难点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某个</a:t>
            </a:r>
            <a:r>
              <a:rPr lang="en-US" altLang="zh-CN" dirty="0"/>
              <a:t>cycle</a:t>
            </a:r>
            <a:r>
              <a:rPr lang="zh-CN" altLang="en-US" dirty="0"/>
              <a:t>同时监听到总线信息和</a:t>
            </a:r>
            <a:r>
              <a:rPr lang="en-US" altLang="zh-CN" dirty="0"/>
              <a:t>CPU</a:t>
            </a:r>
            <a:r>
              <a:rPr lang="zh-CN" altLang="en-US" dirty="0"/>
              <a:t>访存请求时的处理</a:t>
            </a:r>
          </a:p>
          <a:p>
            <a:r>
              <a:rPr lang="zh-CN" altLang="en-US" dirty="0" smtClean="0"/>
              <a:t>课程</a:t>
            </a:r>
            <a:r>
              <a:rPr lang="zh-CN" altLang="en-US" dirty="0"/>
              <a:t>课件上的状态转换图只有</a:t>
            </a:r>
            <a:r>
              <a:rPr lang="en-US" altLang="zh-CN" dirty="0"/>
              <a:t>MODFIED, SHARED, INVALID</a:t>
            </a:r>
            <a:r>
              <a:rPr lang="zh-CN" altLang="en-US" dirty="0"/>
              <a:t>三种状态</a:t>
            </a:r>
            <a:r>
              <a:rPr lang="en-US" altLang="zh-CN" dirty="0"/>
              <a:t>, </a:t>
            </a:r>
            <a:r>
              <a:rPr lang="zh-CN" altLang="en-US" dirty="0"/>
              <a:t>但这个状态图并非是一个</a:t>
            </a:r>
            <a:r>
              <a:rPr lang="en-US" altLang="zh-CN" dirty="0"/>
              <a:t>cycle to cycle</a:t>
            </a:r>
            <a:r>
              <a:rPr lang="zh-CN" altLang="en-US" dirty="0"/>
              <a:t>的状态转换图</a:t>
            </a:r>
            <a:r>
              <a:rPr lang="en-US" altLang="zh-CN" dirty="0"/>
              <a:t>. </a:t>
            </a:r>
            <a:r>
              <a:rPr lang="zh-CN" altLang="en-US" dirty="0"/>
              <a:t>即</a:t>
            </a:r>
            <a:r>
              <a:rPr lang="en-US" altLang="zh-CN" dirty="0"/>
              <a:t>, </a:t>
            </a:r>
            <a:r>
              <a:rPr lang="zh-CN" altLang="en-US" dirty="0"/>
              <a:t>状态的转换尚需要许多中间动作</a:t>
            </a:r>
            <a:r>
              <a:rPr lang="en-US" altLang="zh-CN" dirty="0"/>
              <a:t>, </a:t>
            </a:r>
            <a:r>
              <a:rPr lang="zh-CN" altLang="en-US" dirty="0"/>
              <a:t>这些中间动作本质上是新的状态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两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  <a:r>
              <a:rPr lang="zh-CN" altLang="en-US" dirty="0"/>
              <a:t>之间的通信以及互动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7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Cache——</a:t>
            </a:r>
            <a:r>
              <a:rPr lang="zh-CN" altLang="en-US" dirty="0" smtClean="0"/>
              <a:t>设计</a:t>
            </a:r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cacheLine</a:t>
            </a:r>
            <a:r>
              <a:rPr lang="zh-CN" altLang="en-US" dirty="0"/>
              <a:t>在每个</a:t>
            </a:r>
            <a:r>
              <a:rPr lang="en-US" altLang="zh-CN" dirty="0"/>
              <a:t>clock cycle</a:t>
            </a:r>
            <a:r>
              <a:rPr lang="zh-CN" altLang="en-US" dirty="0"/>
              <a:t>首先检查总线信息</a:t>
            </a:r>
            <a:r>
              <a:rPr lang="en-US" altLang="zh-CN" dirty="0"/>
              <a:t>, </a:t>
            </a:r>
            <a:r>
              <a:rPr lang="zh-CN" altLang="en-US" dirty="0"/>
              <a:t>如果总线上有信息</a:t>
            </a:r>
            <a:r>
              <a:rPr lang="en-US" altLang="zh-CN" dirty="0"/>
              <a:t>, </a:t>
            </a:r>
            <a:r>
              <a:rPr lang="zh-CN" altLang="en-US" dirty="0"/>
              <a:t>则优先处理总线信息</a:t>
            </a:r>
            <a:r>
              <a:rPr lang="en-US" altLang="zh-CN" dirty="0"/>
              <a:t>.</a:t>
            </a:r>
          </a:p>
          <a:p>
            <a:r>
              <a:rPr lang="zh-CN" altLang="en-US" dirty="0" smtClean="0"/>
              <a:t>设置</a:t>
            </a:r>
            <a:r>
              <a:rPr lang="zh-CN" altLang="en-US" dirty="0"/>
              <a:t>一些中间状态</a:t>
            </a:r>
            <a:r>
              <a:rPr lang="en-US" altLang="zh-CN" dirty="0"/>
              <a:t>, </a:t>
            </a:r>
            <a:r>
              <a:rPr lang="zh-CN" altLang="en-US" dirty="0"/>
              <a:t>即除了</a:t>
            </a:r>
            <a:r>
              <a:rPr lang="en-US" altLang="zh-CN" dirty="0"/>
              <a:t>MSI</a:t>
            </a:r>
            <a:r>
              <a:rPr lang="zh-CN" altLang="en-US" dirty="0"/>
              <a:t>三个状态之外</a:t>
            </a:r>
            <a:r>
              <a:rPr lang="en-US" altLang="zh-CN" dirty="0"/>
              <a:t>, </a:t>
            </a:r>
            <a:r>
              <a:rPr lang="zh-CN" altLang="en-US" dirty="0"/>
              <a:t>另设计一些中间状态表示状态转换的进程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zh-CN" altLang="en-US" dirty="0"/>
              <a:t>是双核系统</a:t>
            </a:r>
            <a:r>
              <a:rPr lang="en-US" altLang="zh-CN" dirty="0"/>
              <a:t>, </a:t>
            </a:r>
            <a:r>
              <a:rPr lang="zh-CN" altLang="en-US" dirty="0"/>
              <a:t>因此</a:t>
            </a:r>
            <a:r>
              <a:rPr lang="en-US" altLang="zh-CN" dirty="0"/>
              <a:t>cache</a:t>
            </a:r>
            <a:r>
              <a:rPr lang="zh-CN" altLang="en-US" dirty="0"/>
              <a:t>之间可以直接</a:t>
            </a:r>
            <a:r>
              <a:rPr lang="zh-CN" altLang="en-US" dirty="0" smtClean="0"/>
              <a:t>互联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5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17" y="1845735"/>
            <a:ext cx="8134160" cy="44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CN" dirty="0" smtClean="0"/>
              <a:t>Code memory</a:t>
            </a:r>
            <a:endParaRPr lang="en-US" altLang="zh-CN" dirty="0" smtClean="0"/>
          </a:p>
          <a:p>
            <a:r>
              <a:rPr lang="en-US" altLang="zh-CN" dirty="0" smtClean="0"/>
              <a:t>Processor</a:t>
            </a:r>
          </a:p>
          <a:p>
            <a:r>
              <a:rPr lang="en-US" altLang="zh-CN" dirty="0" smtClean="0"/>
              <a:t>Memory-Bus</a:t>
            </a:r>
          </a:p>
          <a:p>
            <a:r>
              <a:rPr lang="en-US" altLang="zh-CN" dirty="0" smtClean="0"/>
              <a:t>Cache</a:t>
            </a:r>
          </a:p>
          <a:p>
            <a:r>
              <a:rPr lang="en-US" altLang="zh-CN" dirty="0" err="1" smtClean="0"/>
              <a:t>Testbench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5256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431"/>
            <a:ext cx="99250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Cache——MODIFIED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检测到总线上的</a:t>
            </a:r>
            <a:r>
              <a:rPr lang="en-US" altLang="zh-CN" dirty="0" err="1"/>
              <a:t>readmiss</a:t>
            </a:r>
            <a:r>
              <a:rPr lang="zh-CN" altLang="en-US" dirty="0"/>
              <a:t>或者</a:t>
            </a:r>
            <a:r>
              <a:rPr lang="en-US" altLang="zh-CN" dirty="0" err="1"/>
              <a:t>writemiss</a:t>
            </a:r>
            <a:r>
              <a:rPr lang="zh-CN" altLang="en-US" dirty="0"/>
              <a:t>信号</a:t>
            </a:r>
            <a:r>
              <a:rPr lang="en-US" altLang="zh-CN" dirty="0"/>
              <a:t>, </a:t>
            </a:r>
            <a:r>
              <a:rPr lang="zh-CN" altLang="en-US" dirty="0"/>
              <a:t>则执行写回操作</a:t>
            </a:r>
            <a:r>
              <a:rPr lang="en-US" altLang="zh-CN" dirty="0"/>
              <a:t>, </a:t>
            </a:r>
            <a:r>
              <a:rPr lang="zh-CN" altLang="en-US" dirty="0"/>
              <a:t>并将状态置为 </a:t>
            </a:r>
            <a:r>
              <a:rPr lang="en-US" altLang="zh-CN" dirty="0" smtClean="0"/>
              <a:t>M_SRM_WB </a:t>
            </a:r>
            <a:r>
              <a:rPr lang="zh-CN" altLang="en-US" dirty="0"/>
              <a:t>或 </a:t>
            </a:r>
            <a:r>
              <a:rPr lang="en-US" altLang="zh-CN" dirty="0" smtClean="0"/>
              <a:t>M_SWM_WB. </a:t>
            </a:r>
            <a:r>
              <a:rPr lang="zh-CN" altLang="en-US" dirty="0"/>
              <a:t>否则</a:t>
            </a:r>
            <a:r>
              <a:rPr lang="en-US" altLang="zh-CN" dirty="0"/>
              <a:t>, </a:t>
            </a:r>
            <a:r>
              <a:rPr lang="zh-CN" altLang="en-US" dirty="0"/>
              <a:t>检查</a:t>
            </a:r>
            <a:r>
              <a:rPr lang="en-US" altLang="zh-CN" dirty="0"/>
              <a:t>CPU</a:t>
            </a:r>
            <a:r>
              <a:rPr lang="zh-CN" altLang="en-US" dirty="0"/>
              <a:t>动作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readhit</a:t>
            </a:r>
            <a:r>
              <a:rPr lang="en-US" altLang="zh-CN" dirty="0"/>
              <a:t>/</a:t>
            </a:r>
            <a:r>
              <a:rPr lang="en-US" altLang="zh-CN" dirty="0" err="1"/>
              <a:t>writehit</a:t>
            </a:r>
            <a:r>
              <a:rPr lang="en-US" altLang="zh-CN" dirty="0"/>
              <a:t>, </a:t>
            </a:r>
            <a:r>
              <a:rPr lang="zh-CN" altLang="en-US" dirty="0"/>
              <a:t>则状态仍为 </a:t>
            </a:r>
            <a:r>
              <a:rPr lang="en-US" altLang="zh-CN" dirty="0"/>
              <a:t>MODIFIED. 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发现</a:t>
            </a:r>
            <a:r>
              <a:rPr lang="en-US" altLang="zh-CN" dirty="0" err="1"/>
              <a:t>readmiss</a:t>
            </a:r>
            <a:r>
              <a:rPr lang="en-US" altLang="zh-CN" dirty="0"/>
              <a:t>/</a:t>
            </a:r>
            <a:r>
              <a:rPr lang="en-US" altLang="zh-CN" dirty="0" err="1"/>
              <a:t>writemiss</a:t>
            </a:r>
            <a:r>
              <a:rPr lang="en-US" altLang="zh-CN" dirty="0"/>
              <a:t>, </a:t>
            </a:r>
            <a:r>
              <a:rPr lang="zh-CN" altLang="en-US" dirty="0"/>
              <a:t>则执行写回操作</a:t>
            </a:r>
            <a:r>
              <a:rPr lang="en-US" altLang="zh-CN" dirty="0"/>
              <a:t>, </a:t>
            </a:r>
            <a:r>
              <a:rPr lang="zh-CN" altLang="en-US" dirty="0"/>
              <a:t>发送总线广播信号</a:t>
            </a:r>
            <a:r>
              <a:rPr lang="en-US" altLang="zh-CN" dirty="0"/>
              <a:t>, </a:t>
            </a:r>
            <a:r>
              <a:rPr lang="zh-CN" altLang="en-US" dirty="0"/>
              <a:t>并将状态置为 </a:t>
            </a:r>
            <a:r>
              <a:rPr lang="en-US" altLang="zh-CN" dirty="0" smtClean="0"/>
              <a:t>M_RM_WB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M_WM_WB </a:t>
            </a:r>
            <a:r>
              <a:rPr lang="en-US" altLang="zh-CN" dirty="0"/>
              <a:t>. </a:t>
            </a:r>
            <a:r>
              <a:rPr lang="zh-CN" altLang="en-US" dirty="0"/>
              <a:t>表示正在执行写回操作</a:t>
            </a:r>
            <a:r>
              <a:rPr lang="en-US" altLang="zh-CN" dirty="0"/>
              <a:t>, </a:t>
            </a:r>
            <a:r>
              <a:rPr lang="zh-CN" altLang="en-US" dirty="0"/>
              <a:t>写回完成之后需要进行读取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Cache——MODIFIED, </a:t>
            </a:r>
            <a:r>
              <a:rPr lang="zh-CN" altLang="en-US" dirty="0" smtClean="0"/>
              <a:t>中间状态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M_SRM_WB: </a:t>
            </a:r>
            <a:r>
              <a:rPr lang="zh-CN" altLang="en-US" dirty="0" smtClean="0"/>
              <a:t>判断写回是否已经完成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如果已经完成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则状态转为</a:t>
            </a:r>
            <a:r>
              <a:rPr lang="en-US" altLang="zh-CN" dirty="0" smtClean="0"/>
              <a:t>SHARED.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M_SWM_WB: </a:t>
            </a:r>
            <a:r>
              <a:rPr lang="zh-CN" altLang="en-US" dirty="0" smtClean="0"/>
              <a:t>判断写回是否完成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如果已经完成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状态转为</a:t>
            </a:r>
            <a:r>
              <a:rPr lang="en-US" altLang="zh-CN" dirty="0" smtClean="0"/>
              <a:t>INVALID.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M_WM_WB/M_RM_WB: </a:t>
            </a:r>
            <a:r>
              <a:rPr lang="zh-CN" altLang="en-US" dirty="0" smtClean="0"/>
              <a:t>判断写回是否完成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状态转为</a:t>
            </a:r>
            <a:r>
              <a:rPr lang="en-US" altLang="zh-CN" dirty="0" smtClean="0"/>
              <a:t>M_WM_RD/M_RM_RD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M_WM_RD/M_RM_RD: </a:t>
            </a:r>
            <a:r>
              <a:rPr lang="zh-CN" altLang="en-US" dirty="0" smtClean="0"/>
              <a:t>判断读取是否完成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如果已经完成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则读取数据线上数据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状态变为</a:t>
            </a:r>
            <a:r>
              <a:rPr lang="en-US" altLang="zh-CN" dirty="0" smtClean="0"/>
              <a:t>MODIFIED/SHARED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Cache——SHARED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zh-CN" altLang="en-US" dirty="0"/>
              <a:t>检测到总线</a:t>
            </a:r>
            <a:r>
              <a:rPr lang="en-US" altLang="zh-CN" dirty="0" err="1"/>
              <a:t>readmiss</a:t>
            </a:r>
            <a:r>
              <a:rPr lang="zh-CN" altLang="en-US" dirty="0"/>
              <a:t>信号时</a:t>
            </a:r>
            <a:r>
              <a:rPr lang="en-US" altLang="zh-CN" dirty="0"/>
              <a:t>, </a:t>
            </a:r>
            <a:r>
              <a:rPr lang="zh-CN" altLang="en-US" dirty="0"/>
              <a:t>不必响应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检测到总线</a:t>
            </a:r>
            <a:r>
              <a:rPr lang="en-US" altLang="zh-CN" dirty="0" err="1"/>
              <a:t>writemiss</a:t>
            </a:r>
            <a:r>
              <a:rPr lang="zh-CN" altLang="en-US" dirty="0"/>
              <a:t>或者</a:t>
            </a:r>
            <a:r>
              <a:rPr lang="en-US" altLang="zh-CN" dirty="0"/>
              <a:t>invalidate</a:t>
            </a:r>
            <a:r>
              <a:rPr lang="zh-CN" altLang="en-US" dirty="0"/>
              <a:t>信号</a:t>
            </a:r>
            <a:r>
              <a:rPr lang="en-US" altLang="zh-CN" dirty="0"/>
              <a:t>, </a:t>
            </a:r>
            <a:r>
              <a:rPr lang="zh-CN" altLang="en-US" dirty="0"/>
              <a:t>将相应地址的</a:t>
            </a:r>
            <a:r>
              <a:rPr lang="en-US" altLang="zh-CN" dirty="0" err="1"/>
              <a:t>cacheline</a:t>
            </a:r>
            <a:r>
              <a:rPr lang="zh-CN" altLang="en-US" dirty="0"/>
              <a:t>状态置为</a:t>
            </a:r>
            <a:r>
              <a:rPr lang="en-US" altLang="zh-CN" dirty="0"/>
              <a:t>INVALID. 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检测到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en-US" altLang="zh-CN" dirty="0" err="1"/>
              <a:t>readmiss</a:t>
            </a:r>
            <a:r>
              <a:rPr lang="zh-CN" altLang="en-US" dirty="0"/>
              <a:t>或者</a:t>
            </a:r>
            <a:r>
              <a:rPr lang="en-US" altLang="zh-CN" dirty="0" err="1"/>
              <a:t>writemiss</a:t>
            </a:r>
            <a:r>
              <a:rPr lang="en-US" altLang="zh-CN" dirty="0"/>
              <a:t>, </a:t>
            </a:r>
            <a:r>
              <a:rPr lang="zh-CN" altLang="en-US" dirty="0"/>
              <a:t>此时需要读内存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先征得其他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r>
              <a:rPr lang="zh-CN" altLang="en-US" dirty="0">
                <a:solidFill>
                  <a:srgbClr val="FF0000"/>
                </a:solidFill>
              </a:rPr>
              <a:t>的同意</a:t>
            </a:r>
            <a:r>
              <a:rPr lang="en-US" altLang="zh-CN" dirty="0"/>
              <a:t>, </a:t>
            </a:r>
            <a:r>
              <a:rPr lang="zh-CN" altLang="en-US" dirty="0"/>
              <a:t>然后将状态置为 </a:t>
            </a:r>
            <a:r>
              <a:rPr lang="en-US" altLang="zh-CN" dirty="0" smtClean="0"/>
              <a:t>S_RM_RD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S_WM_RD. </a:t>
            </a:r>
            <a:r>
              <a:rPr lang="zh-CN" altLang="en-US" dirty="0"/>
              <a:t>并向</a:t>
            </a:r>
            <a:r>
              <a:rPr lang="en-US" altLang="zh-CN" dirty="0"/>
              <a:t>memory</a:t>
            </a:r>
            <a:r>
              <a:rPr lang="zh-CN" altLang="en-US" dirty="0"/>
              <a:t>发送访存请求</a:t>
            </a:r>
            <a:r>
              <a:rPr lang="en-US" altLang="zh-CN" dirty="0"/>
              <a:t>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5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Cache——SHARED, </a:t>
            </a:r>
            <a:r>
              <a:rPr lang="zh-CN" altLang="en-US" dirty="0" smtClean="0"/>
              <a:t>中间状态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对于总线请求</a:t>
            </a:r>
            <a:r>
              <a:rPr lang="en-US" altLang="zh-CN" dirty="0" smtClean="0"/>
              <a:t>, </a:t>
            </a:r>
            <a:r>
              <a:rPr lang="zh-CN" altLang="en-US" dirty="0" smtClean="0"/>
              <a:t>没有中间状态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因为只需要</a:t>
            </a:r>
            <a:endParaRPr lang="en-US" altLang="zh-CN" dirty="0" smtClean="0"/>
          </a:p>
          <a:p>
            <a:r>
              <a:rPr lang="zh-CN" altLang="en-US" dirty="0" smtClean="0"/>
              <a:t>对于 </a:t>
            </a:r>
            <a:r>
              <a:rPr lang="en-US" altLang="zh-CN" dirty="0" smtClean="0"/>
              <a:t>S_RM_RD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S_WM_RD</a:t>
            </a:r>
            <a:r>
              <a:rPr lang="en-US" altLang="zh-CN" dirty="0"/>
              <a:t>`</a:t>
            </a:r>
            <a:r>
              <a:rPr lang="zh-CN" altLang="en-US" dirty="0"/>
              <a:t>状态</a:t>
            </a:r>
            <a:r>
              <a:rPr lang="en-US" altLang="zh-CN" dirty="0"/>
              <a:t>, </a:t>
            </a:r>
            <a:r>
              <a:rPr lang="zh-CN" altLang="en-US" dirty="0"/>
              <a:t>需要查询</a:t>
            </a:r>
            <a:r>
              <a:rPr lang="en-US" altLang="zh-CN" dirty="0" err="1"/>
              <a:t>memEn</a:t>
            </a:r>
            <a:r>
              <a:rPr lang="zh-CN" altLang="en-US" dirty="0"/>
              <a:t>判断是否访存完毕</a:t>
            </a:r>
            <a:r>
              <a:rPr lang="en-US" altLang="zh-CN" dirty="0"/>
              <a:t>, </a:t>
            </a:r>
            <a:r>
              <a:rPr lang="zh-CN" altLang="en-US" dirty="0"/>
              <a:t>如果完毕</a:t>
            </a:r>
            <a:r>
              <a:rPr lang="en-US" altLang="zh-CN" dirty="0"/>
              <a:t>, </a:t>
            </a:r>
            <a:r>
              <a:rPr lang="zh-CN" altLang="en-US" dirty="0"/>
              <a:t>则将状态置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SHARED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MODIFIED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6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Cache——INVALID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 smtClean="0"/>
              <a:t>INVALID</a:t>
            </a:r>
            <a:r>
              <a:rPr lang="zh-CN" altLang="en-US" dirty="0" smtClean="0"/>
              <a:t>状态</a:t>
            </a:r>
            <a:r>
              <a:rPr lang="en-US" altLang="zh-CN" dirty="0"/>
              <a:t>, </a:t>
            </a:r>
            <a:r>
              <a:rPr lang="zh-CN" altLang="en-US" dirty="0"/>
              <a:t>不必响应总线请求</a:t>
            </a:r>
            <a:r>
              <a:rPr lang="en-US" altLang="zh-CN" dirty="0"/>
              <a:t>, </a:t>
            </a:r>
            <a:r>
              <a:rPr lang="zh-CN" altLang="en-US" dirty="0"/>
              <a:t>所有的</a:t>
            </a:r>
            <a:r>
              <a:rPr lang="en-US" altLang="zh-CN" dirty="0"/>
              <a:t>CPU</a:t>
            </a:r>
            <a:r>
              <a:rPr lang="zh-CN" altLang="en-US" dirty="0"/>
              <a:t>请求均为</a:t>
            </a:r>
            <a:r>
              <a:rPr lang="en-US" altLang="zh-CN" dirty="0"/>
              <a:t>miss. 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err="1"/>
              <a:t>readmiss</a:t>
            </a:r>
            <a:r>
              <a:rPr lang="en-US" altLang="zh-CN" dirty="0"/>
              <a:t>,</a:t>
            </a:r>
            <a:r>
              <a:rPr lang="zh-CN" altLang="en-US" dirty="0"/>
              <a:t>总线广播</a:t>
            </a:r>
            <a:r>
              <a:rPr lang="en-US" altLang="zh-CN" dirty="0"/>
              <a:t>, </a:t>
            </a:r>
            <a:r>
              <a:rPr lang="zh-CN" altLang="en-US" dirty="0"/>
              <a:t>如果其他</a:t>
            </a:r>
            <a:r>
              <a:rPr lang="en-US" altLang="zh-CN" dirty="0"/>
              <a:t>cache</a:t>
            </a:r>
            <a:r>
              <a:rPr lang="zh-CN" altLang="en-US" dirty="0"/>
              <a:t>允许对该地址进行读取</a:t>
            </a:r>
            <a:r>
              <a:rPr lang="en-US" altLang="zh-CN" dirty="0"/>
              <a:t>, </a:t>
            </a:r>
            <a:r>
              <a:rPr lang="zh-CN" altLang="en-US" dirty="0"/>
              <a:t>则将状态置为 </a:t>
            </a:r>
            <a:r>
              <a:rPr lang="en-US" altLang="zh-CN" dirty="0" smtClean="0"/>
              <a:t>I_RM_RD. </a:t>
            </a:r>
            <a:r>
              <a:rPr lang="zh-CN" altLang="en-US" dirty="0"/>
              <a:t>对于</a:t>
            </a:r>
            <a:r>
              <a:rPr lang="en-US" altLang="zh-CN" dirty="0" err="1"/>
              <a:t>writemiss</a:t>
            </a:r>
            <a:r>
              <a:rPr lang="en-US" altLang="zh-CN" dirty="0"/>
              <a:t>, </a:t>
            </a:r>
            <a:r>
              <a:rPr lang="zh-CN" altLang="en-US" dirty="0"/>
              <a:t>动作相同</a:t>
            </a:r>
            <a:r>
              <a:rPr lang="en-US" altLang="zh-CN" dirty="0"/>
              <a:t>, </a:t>
            </a:r>
            <a:r>
              <a:rPr lang="zh-CN" altLang="en-US" dirty="0"/>
              <a:t>不过状态要置为 </a:t>
            </a:r>
            <a:r>
              <a:rPr lang="en-US" altLang="zh-CN" dirty="0" smtClean="0"/>
              <a:t>I_WM_RD; 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 smtClean="0"/>
              <a:t>I_WM_RD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I_RM_RD, </a:t>
            </a:r>
            <a:r>
              <a:rPr lang="zh-CN" altLang="en-US" dirty="0" smtClean="0"/>
              <a:t>查询</a:t>
            </a:r>
            <a:r>
              <a:rPr lang="en-US" altLang="zh-CN" dirty="0" err="1"/>
              <a:t>memEn</a:t>
            </a:r>
            <a:r>
              <a:rPr lang="zh-CN" altLang="en-US" dirty="0"/>
              <a:t>判断访存是否成功</a:t>
            </a:r>
            <a:r>
              <a:rPr lang="en-US" altLang="zh-CN" dirty="0"/>
              <a:t>, </a:t>
            </a:r>
            <a:r>
              <a:rPr lang="zh-CN" altLang="en-US" dirty="0"/>
              <a:t>如果成功</a:t>
            </a:r>
            <a:r>
              <a:rPr lang="en-US" altLang="zh-CN" dirty="0"/>
              <a:t>, </a:t>
            </a:r>
            <a:r>
              <a:rPr lang="zh-CN" altLang="en-US" dirty="0"/>
              <a:t>读取内存数据</a:t>
            </a:r>
            <a:r>
              <a:rPr lang="en-US" altLang="zh-CN" dirty="0"/>
              <a:t>, </a:t>
            </a:r>
            <a:r>
              <a:rPr lang="zh-CN" altLang="en-US" dirty="0"/>
              <a:t>进行修改</a:t>
            </a:r>
            <a:r>
              <a:rPr lang="en-US" altLang="zh-CN" dirty="0"/>
              <a:t>(</a:t>
            </a:r>
            <a:r>
              <a:rPr lang="zh-CN" altLang="en-US" dirty="0"/>
              <a:t>对于</a:t>
            </a:r>
            <a:r>
              <a:rPr lang="en-US" altLang="zh-CN" dirty="0" err="1"/>
              <a:t>writemiss</a:t>
            </a:r>
            <a:r>
              <a:rPr lang="en-US" altLang="zh-CN" dirty="0"/>
              <a:t>), </a:t>
            </a:r>
            <a:r>
              <a:rPr lang="zh-CN" altLang="en-US" dirty="0"/>
              <a:t>并将状态置为 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或者 </a:t>
            </a:r>
            <a:r>
              <a:rPr lang="en-US" altLang="zh-CN" dirty="0"/>
              <a:t>`SHARED`.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3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Code memory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Processor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Cache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Memory-Bus</a:t>
            </a:r>
          </a:p>
          <a:p>
            <a:r>
              <a:rPr lang="en-US" altLang="zh-CN" dirty="0" err="1" smtClean="0"/>
              <a:t>Testbench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515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653" y="1846263"/>
            <a:ext cx="47671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Memory——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84" y="1845734"/>
            <a:ext cx="4629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Memory——</a:t>
            </a:r>
            <a:r>
              <a:rPr lang="zh-CN" altLang="en-US" dirty="0" smtClean="0"/>
              <a:t>行为模型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通过</a:t>
            </a:r>
            <a:r>
              <a:rPr lang="zh-CN" altLang="en-US" dirty="0"/>
              <a:t>内部寄存器</a:t>
            </a:r>
            <a:r>
              <a:rPr lang="en-US" altLang="zh-CN" dirty="0" err="1"/>
              <a:t>chipSelect</a:t>
            </a:r>
            <a:r>
              <a:rPr lang="zh-CN" altLang="en-US" dirty="0"/>
              <a:t>表示当前占据内存的</a:t>
            </a:r>
            <a:r>
              <a:rPr lang="en-US" altLang="zh-CN" dirty="0"/>
              <a:t>cache, </a:t>
            </a:r>
            <a:r>
              <a:rPr lang="zh-CN" altLang="en-US" dirty="0" smtClean="0"/>
              <a:t>为了</a:t>
            </a:r>
            <a:r>
              <a:rPr lang="zh-CN" altLang="en-US" dirty="0"/>
              <a:t>防止某个</a:t>
            </a:r>
            <a:r>
              <a:rPr lang="en-US" altLang="zh-CN" dirty="0"/>
              <a:t>cache</a:t>
            </a:r>
            <a:r>
              <a:rPr lang="zh-CN" altLang="en-US" dirty="0"/>
              <a:t>一直占据内存</a:t>
            </a:r>
            <a:r>
              <a:rPr lang="en-US" altLang="zh-CN" dirty="0"/>
              <a:t>, </a:t>
            </a:r>
            <a:r>
              <a:rPr lang="zh-CN" altLang="en-US" dirty="0"/>
              <a:t>设置了一个</a:t>
            </a:r>
            <a:r>
              <a:rPr lang="en-US" altLang="zh-CN" dirty="0"/>
              <a:t>prefer</a:t>
            </a:r>
            <a:r>
              <a:rPr lang="zh-CN" altLang="en-US" dirty="0"/>
              <a:t>寄存器</a:t>
            </a:r>
            <a:r>
              <a:rPr lang="en-US" altLang="zh-CN" dirty="0"/>
              <a:t>, </a:t>
            </a:r>
            <a:r>
              <a:rPr lang="zh-CN" altLang="en-US" dirty="0"/>
              <a:t>当</a:t>
            </a:r>
            <a:r>
              <a:rPr lang="en-US" altLang="zh-CN" dirty="0" err="1"/>
              <a:t>cacheA</a:t>
            </a:r>
            <a:r>
              <a:rPr lang="zh-CN" altLang="en-US" dirty="0"/>
              <a:t>释放对内存的占有后</a:t>
            </a:r>
            <a:r>
              <a:rPr lang="en-US" altLang="zh-CN" dirty="0"/>
              <a:t>, </a:t>
            </a:r>
            <a:r>
              <a:rPr lang="zh-CN" altLang="en-US" dirty="0"/>
              <a:t>将</a:t>
            </a:r>
            <a:r>
              <a:rPr lang="en-US" altLang="zh-CN" dirty="0"/>
              <a:t>prefer</a:t>
            </a:r>
            <a:r>
              <a:rPr lang="zh-CN" altLang="en-US" dirty="0"/>
              <a:t>置为</a:t>
            </a:r>
            <a:r>
              <a:rPr lang="en-US" altLang="zh-CN" dirty="0"/>
              <a:t>CB, </a:t>
            </a:r>
            <a:r>
              <a:rPr lang="zh-CN" altLang="en-US" dirty="0"/>
              <a:t>则下一个</a:t>
            </a:r>
            <a:r>
              <a:rPr lang="en-US" altLang="zh-CN" dirty="0"/>
              <a:t>cycle, </a:t>
            </a: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同时发来访存请求</a:t>
            </a:r>
            <a:r>
              <a:rPr lang="en-US" altLang="zh-CN" dirty="0"/>
              <a:t>, </a:t>
            </a:r>
            <a:r>
              <a:rPr lang="zh-CN" altLang="en-US" dirty="0"/>
              <a:t>优先查询</a:t>
            </a:r>
            <a:r>
              <a:rPr lang="en-US" altLang="zh-CN" dirty="0"/>
              <a:t>B</a:t>
            </a:r>
            <a:r>
              <a:rPr lang="zh-CN" altLang="en-US" dirty="0"/>
              <a:t>的访存请求</a:t>
            </a:r>
            <a:r>
              <a:rPr lang="en-US" altLang="zh-CN" dirty="0"/>
              <a:t>. prefer</a:t>
            </a:r>
            <a:r>
              <a:rPr lang="zh-CN" altLang="en-US" dirty="0"/>
              <a:t>只对同时发来的访存请求有效</a:t>
            </a:r>
            <a:r>
              <a:rPr lang="en-US" altLang="zh-CN" dirty="0"/>
              <a:t>, 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先发来请求而</a:t>
            </a:r>
            <a:r>
              <a:rPr lang="en-US" altLang="zh-CN" dirty="0"/>
              <a:t>B</a:t>
            </a:r>
            <a:r>
              <a:rPr lang="zh-CN" altLang="en-US" dirty="0"/>
              <a:t>后发</a:t>
            </a:r>
            <a:r>
              <a:rPr lang="en-US" altLang="zh-CN" dirty="0"/>
              <a:t>, </a:t>
            </a:r>
            <a:r>
              <a:rPr lang="zh-CN" altLang="en-US" dirty="0"/>
              <a:t>即使</a:t>
            </a:r>
            <a:r>
              <a:rPr lang="en-US" altLang="zh-CN" dirty="0"/>
              <a:t>prefer</a:t>
            </a:r>
            <a:r>
              <a:rPr lang="zh-CN" altLang="en-US" dirty="0"/>
              <a:t>为</a:t>
            </a:r>
            <a:r>
              <a:rPr lang="en-US" altLang="zh-CN" dirty="0"/>
              <a:t>B, </a:t>
            </a:r>
            <a:r>
              <a:rPr lang="zh-CN" altLang="en-US" dirty="0"/>
              <a:t>仍然会先响应</a:t>
            </a:r>
            <a:r>
              <a:rPr lang="en-US" altLang="zh-CN" dirty="0"/>
              <a:t>A</a:t>
            </a:r>
            <a:r>
              <a:rPr lang="zh-CN" altLang="en-US" dirty="0"/>
              <a:t>的请求</a:t>
            </a:r>
            <a:r>
              <a:rPr lang="en-US" altLang="zh-CN" dirty="0"/>
              <a:t>.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0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</a:t>
            </a:r>
            <a:r>
              <a:rPr lang="zh-CN" altLang="en-US" dirty="0"/>
              <a:t>个具有指令计数器</a:t>
            </a:r>
            <a:r>
              <a:rPr lang="en-US" altLang="zh-CN" dirty="0"/>
              <a:t>(PC), </a:t>
            </a:r>
            <a:r>
              <a:rPr lang="zh-CN" altLang="en-US" dirty="0"/>
              <a:t>包含五条指令</a:t>
            </a:r>
            <a:r>
              <a:rPr lang="en-US" altLang="zh-CN" dirty="0"/>
              <a:t>, </a:t>
            </a:r>
            <a:r>
              <a:rPr lang="zh-CN" altLang="en-US" dirty="0"/>
              <a:t>实现取指译码</a:t>
            </a:r>
            <a:r>
              <a:rPr lang="en-US" altLang="zh-CN" dirty="0"/>
              <a:t>(fetch and decode), </a:t>
            </a:r>
            <a:r>
              <a:rPr lang="zh-CN" altLang="en-US" dirty="0"/>
              <a:t>执行</a:t>
            </a:r>
            <a:r>
              <a:rPr lang="en-US" altLang="zh-CN" dirty="0"/>
              <a:t>(exe),</a:t>
            </a:r>
            <a:r>
              <a:rPr lang="zh-CN" altLang="en-US" dirty="0"/>
              <a:t>访存</a:t>
            </a:r>
            <a:r>
              <a:rPr lang="en-US" altLang="zh-CN" dirty="0"/>
              <a:t>(</a:t>
            </a:r>
            <a:r>
              <a:rPr lang="en-US" altLang="zh-CN" dirty="0" err="1"/>
              <a:t>mem</a:t>
            </a:r>
            <a:r>
              <a:rPr lang="en-US" altLang="zh-CN" dirty="0"/>
              <a:t>)</a:t>
            </a:r>
            <a:r>
              <a:rPr lang="zh-CN" altLang="en-US" dirty="0"/>
              <a:t>功能</a:t>
            </a:r>
            <a:r>
              <a:rPr lang="en-US" altLang="zh-CN" dirty="0"/>
              <a:t>, </a:t>
            </a:r>
            <a:r>
              <a:rPr lang="zh-CN" altLang="en-US" dirty="0"/>
              <a:t>带两个</a:t>
            </a:r>
            <a:r>
              <a:rPr lang="en-US" altLang="zh-CN" dirty="0"/>
              <a:t>register</a:t>
            </a:r>
            <a:r>
              <a:rPr lang="zh-CN" altLang="en-US" dirty="0"/>
              <a:t>的</a:t>
            </a:r>
            <a:r>
              <a:rPr lang="en-US" altLang="zh-CN" dirty="0"/>
              <a:t>processor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/>
              <a:t>Processor</a:t>
            </a:r>
            <a:r>
              <a:rPr lang="zh-CN" altLang="en-US" dirty="0"/>
              <a:t>各连接一个</a:t>
            </a:r>
            <a:r>
              <a:rPr lang="en-US" altLang="zh-CN" dirty="0"/>
              <a:t>cache, </a:t>
            </a:r>
            <a:r>
              <a:rPr lang="zh-CN" altLang="en-US" dirty="0"/>
              <a:t>因为</a:t>
            </a:r>
            <a:r>
              <a:rPr lang="en-US" altLang="zh-CN" dirty="0"/>
              <a:t>project</a:t>
            </a:r>
            <a:r>
              <a:rPr lang="zh-CN" altLang="en-US" dirty="0"/>
              <a:t>重点是实现一致性协议</a:t>
            </a:r>
            <a:r>
              <a:rPr lang="en-US" altLang="zh-CN" dirty="0"/>
              <a:t>, </a:t>
            </a:r>
            <a:r>
              <a:rPr lang="zh-CN" altLang="en-US" dirty="0"/>
              <a:t>每个</a:t>
            </a:r>
            <a:r>
              <a:rPr lang="en-US" altLang="zh-CN" dirty="0"/>
              <a:t>cache</a:t>
            </a:r>
            <a:r>
              <a:rPr lang="zh-CN" altLang="en-US" dirty="0"/>
              <a:t>只包含一条</a:t>
            </a:r>
            <a:r>
              <a:rPr lang="en-US" altLang="zh-CN" dirty="0" err="1"/>
              <a:t>cacheline</a:t>
            </a:r>
            <a:r>
              <a:rPr lang="en-US" altLang="zh-CN" dirty="0"/>
              <a:t>, </a:t>
            </a:r>
            <a:r>
              <a:rPr lang="zh-CN" altLang="en-US" dirty="0"/>
              <a:t>同时每个</a:t>
            </a:r>
            <a:r>
              <a:rPr lang="en-US" altLang="zh-CN" dirty="0"/>
              <a:t>block</a:t>
            </a:r>
            <a:r>
              <a:rPr lang="zh-CN" altLang="en-US" dirty="0"/>
              <a:t>只有一个</a:t>
            </a:r>
            <a:r>
              <a:rPr lang="en-US" altLang="zh-CN" dirty="0"/>
              <a:t>word.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42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Memory——</a:t>
            </a:r>
            <a:r>
              <a:rPr lang="zh-CN" altLang="en-US" dirty="0" smtClean="0"/>
              <a:t>行为模型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memBus</a:t>
            </a:r>
            <a:r>
              <a:rPr lang="zh-CN" altLang="en-US" dirty="0"/>
              <a:t>内部</a:t>
            </a:r>
            <a:r>
              <a:rPr lang="en-US" altLang="zh-CN" dirty="0"/>
              <a:t>, </a:t>
            </a:r>
            <a:r>
              <a:rPr lang="zh-CN" altLang="en-US" dirty="0"/>
              <a:t>有内部寄存器</a:t>
            </a:r>
            <a:r>
              <a:rPr lang="en-US" altLang="zh-CN" dirty="0" err="1"/>
              <a:t>rwToMem</a:t>
            </a:r>
            <a:r>
              <a:rPr lang="en-US" altLang="zh-CN" dirty="0"/>
              <a:t>/</a:t>
            </a:r>
            <a:r>
              <a:rPr lang="en-US" altLang="zh-CN" dirty="0" err="1"/>
              <a:t>addrToMem</a:t>
            </a:r>
            <a:r>
              <a:rPr lang="en-US" altLang="zh-CN" dirty="0"/>
              <a:t>/</a:t>
            </a:r>
            <a:r>
              <a:rPr lang="en-US" altLang="zh-CN" dirty="0" err="1"/>
              <a:t>dataToMem</a:t>
            </a:r>
            <a:r>
              <a:rPr lang="en-US" altLang="zh-CN" dirty="0"/>
              <a:t>, </a:t>
            </a:r>
            <a:r>
              <a:rPr lang="zh-CN" altLang="en-US" dirty="0"/>
              <a:t>表示占据内存的</a:t>
            </a:r>
            <a:r>
              <a:rPr lang="en-US" altLang="zh-CN" dirty="0"/>
              <a:t>cache</a:t>
            </a:r>
            <a:r>
              <a:rPr lang="zh-CN" altLang="en-US" dirty="0"/>
              <a:t>的读写请求</a:t>
            </a:r>
            <a:r>
              <a:rPr lang="en-US" altLang="zh-CN" dirty="0"/>
              <a:t>, </a:t>
            </a:r>
            <a:r>
              <a:rPr lang="zh-CN" altLang="en-US" dirty="0"/>
              <a:t>当</a:t>
            </a:r>
            <a:r>
              <a:rPr lang="en-US" altLang="zh-CN" dirty="0" err="1"/>
              <a:t>rwToMem</a:t>
            </a:r>
            <a:r>
              <a:rPr lang="zh-CN" altLang="en-US" dirty="0"/>
              <a:t>为</a:t>
            </a:r>
            <a:r>
              <a:rPr lang="en-US" altLang="zh-CN" dirty="0" err="1"/>
              <a:t>idel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表示当前没有</a:t>
            </a:r>
            <a:r>
              <a:rPr lang="en-US" altLang="zh-CN" dirty="0"/>
              <a:t>cache</a:t>
            </a:r>
            <a:r>
              <a:rPr lang="zh-CN" altLang="en-US" dirty="0"/>
              <a:t>占据内存</a:t>
            </a:r>
            <a:r>
              <a:rPr lang="en-US" altLang="zh-CN" dirty="0"/>
              <a:t>.  </a:t>
            </a:r>
            <a:r>
              <a:rPr lang="zh-CN" altLang="en-US" dirty="0"/>
              <a:t>每个时钟上升沿</a:t>
            </a:r>
            <a:r>
              <a:rPr lang="en-US" altLang="zh-CN" dirty="0"/>
              <a:t>, </a:t>
            </a:r>
            <a:r>
              <a:rPr lang="zh-CN" altLang="en-US" dirty="0"/>
              <a:t>查询</a:t>
            </a:r>
            <a:r>
              <a:rPr lang="en-US" altLang="zh-CN" dirty="0" err="1"/>
              <a:t>rwToMem</a:t>
            </a:r>
            <a:r>
              <a:rPr lang="zh-CN" altLang="en-US" dirty="0"/>
              <a:t>状态</a:t>
            </a:r>
            <a:r>
              <a:rPr lang="en-US" altLang="zh-CN" dirty="0"/>
              <a:t>, </a:t>
            </a:r>
            <a:r>
              <a:rPr lang="zh-CN" altLang="en-US" dirty="0"/>
              <a:t>如果为</a:t>
            </a:r>
            <a:r>
              <a:rPr lang="en-US" altLang="zh-CN" dirty="0" err="1"/>
              <a:t>idel</a:t>
            </a:r>
            <a:r>
              <a:rPr lang="en-US" altLang="zh-CN" dirty="0"/>
              <a:t>,</a:t>
            </a:r>
            <a:r>
              <a:rPr lang="zh-CN" altLang="en-US" dirty="0"/>
              <a:t>则对两个</a:t>
            </a:r>
            <a:r>
              <a:rPr lang="en-US" altLang="zh-CN" dirty="0"/>
              <a:t>cache, </a:t>
            </a:r>
            <a:r>
              <a:rPr lang="zh-CN" altLang="en-US" dirty="0"/>
              <a:t>按照</a:t>
            </a:r>
            <a:r>
              <a:rPr lang="en-US" altLang="zh-CN" dirty="0"/>
              <a:t>prefer</a:t>
            </a:r>
            <a:r>
              <a:rPr lang="zh-CN" altLang="en-US" dirty="0"/>
              <a:t>建议的查询顺序进行查询</a:t>
            </a:r>
            <a:r>
              <a:rPr lang="en-US" altLang="zh-CN" dirty="0"/>
              <a:t>, </a:t>
            </a:r>
            <a:r>
              <a:rPr lang="zh-CN" altLang="en-US" dirty="0"/>
              <a:t>当查询到某个</a:t>
            </a:r>
            <a:r>
              <a:rPr lang="en-US" altLang="zh-CN" dirty="0"/>
              <a:t>cache</a:t>
            </a:r>
            <a:r>
              <a:rPr lang="zh-CN" altLang="en-US" dirty="0"/>
              <a:t>有访存请求时</a:t>
            </a:r>
            <a:r>
              <a:rPr lang="en-US" altLang="zh-CN" dirty="0"/>
              <a:t>, </a:t>
            </a:r>
            <a:r>
              <a:rPr lang="zh-CN" altLang="en-US" dirty="0"/>
              <a:t>开始执行该</a:t>
            </a:r>
            <a:r>
              <a:rPr lang="en-US" altLang="zh-CN" dirty="0"/>
              <a:t>cache</a:t>
            </a:r>
            <a:r>
              <a:rPr lang="zh-CN" altLang="en-US" dirty="0"/>
              <a:t>的访存请求</a:t>
            </a:r>
            <a:r>
              <a:rPr lang="en-US" altLang="zh-CN" dirty="0"/>
              <a:t>. </a:t>
            </a:r>
            <a:r>
              <a:rPr lang="zh-CN" altLang="en-US" dirty="0"/>
              <a:t>此时延迟计数器开始减一计数</a:t>
            </a:r>
            <a:r>
              <a:rPr lang="en-US" altLang="zh-CN" dirty="0"/>
              <a:t>.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当延迟计数器为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完成访存</a:t>
            </a:r>
            <a:r>
              <a:rPr lang="en-US" altLang="zh-CN" dirty="0"/>
              <a:t>, </a:t>
            </a:r>
            <a:r>
              <a:rPr lang="zh-CN" altLang="en-US" dirty="0"/>
              <a:t>将</a:t>
            </a:r>
            <a:r>
              <a:rPr lang="en-US" altLang="zh-CN" dirty="0" err="1"/>
              <a:t>memEn</a:t>
            </a:r>
            <a:r>
              <a:rPr lang="zh-CN" altLang="en-US" dirty="0"/>
              <a:t>置一</a:t>
            </a:r>
            <a:r>
              <a:rPr lang="en-US" altLang="zh-CN" dirty="0"/>
              <a:t>, </a:t>
            </a:r>
            <a:r>
              <a:rPr lang="zh-CN" altLang="en-US" dirty="0"/>
              <a:t>并将延迟计数器重新置位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8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Code memory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Processor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Cache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Memory-Bus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Testbench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4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Case1——WAW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66" y="2066714"/>
            <a:ext cx="916876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TestCase1——Instructions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Processor1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PROCESSOR2	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82" y="3804708"/>
            <a:ext cx="2124075" cy="933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799946"/>
            <a:ext cx="23241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TestCase1——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071" y="3243051"/>
            <a:ext cx="57435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TestCase1——</a:t>
            </a:r>
            <a:r>
              <a:rPr lang="zh-CN" altLang="en-US" dirty="0"/>
              <a:t>波形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249" y="2312687"/>
            <a:ext cx="9221629" cy="15571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9768" y="4237235"/>
            <a:ext cx="78490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可以看到</a:t>
            </a:r>
            <a:r>
              <a:rPr lang="en-US" altLang="zh-CN" dirty="0"/>
              <a:t>, Processor1</a:t>
            </a:r>
            <a:r>
              <a:rPr lang="zh-CN" altLang="en-US" dirty="0"/>
              <a:t>首先执行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操作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/>
              <a:t>processor2</a:t>
            </a:r>
            <a:r>
              <a:rPr lang="zh-CN" altLang="en-US" dirty="0"/>
              <a:t>发生</a:t>
            </a:r>
            <a:r>
              <a:rPr lang="en-US" altLang="zh-CN" dirty="0"/>
              <a:t>write miss</a:t>
            </a:r>
            <a:r>
              <a:rPr lang="zh-CN" altLang="en-US" dirty="0"/>
              <a:t>后就等待</a:t>
            </a:r>
            <a:r>
              <a:rPr lang="en-US" altLang="zh-CN" dirty="0"/>
              <a:t>processor1</a:t>
            </a:r>
            <a:r>
              <a:rPr lang="zh-CN" altLang="en-US" dirty="0"/>
              <a:t>完成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cache1</a:t>
            </a:r>
            <a:r>
              <a:rPr lang="zh-CN" altLang="en-US" dirty="0"/>
              <a:t>的状态经历了 </a:t>
            </a:r>
            <a:r>
              <a:rPr lang="en-US" altLang="zh-CN" dirty="0" smtClean="0"/>
              <a:t>INVALID-&gt;I_WM_RD-&gt;MODIFIED-&gt;M_SWM_WB-&gt;INVALID,</a:t>
            </a:r>
          </a:p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而</a:t>
            </a:r>
            <a:r>
              <a:rPr lang="en-US" altLang="zh-CN" dirty="0"/>
              <a:t>cache2</a:t>
            </a:r>
            <a:r>
              <a:rPr lang="zh-CN" altLang="en-US" dirty="0"/>
              <a:t>在 </a:t>
            </a:r>
            <a:r>
              <a:rPr lang="en-US" altLang="zh-CN" dirty="0" smtClean="0"/>
              <a:t>INVALID</a:t>
            </a:r>
            <a:r>
              <a:rPr lang="zh-CN" altLang="en-US" dirty="0" smtClean="0"/>
              <a:t>状态</a:t>
            </a:r>
            <a:r>
              <a:rPr lang="zh-CN" altLang="en-US" dirty="0"/>
              <a:t>发生</a:t>
            </a:r>
            <a:r>
              <a:rPr lang="en-US" altLang="zh-CN" dirty="0" err="1"/>
              <a:t>writemiss</a:t>
            </a:r>
            <a:r>
              <a:rPr lang="zh-CN" altLang="en-US" dirty="0"/>
              <a:t>后就一直等待</a:t>
            </a:r>
            <a:r>
              <a:rPr lang="en-US" altLang="zh-CN" dirty="0"/>
              <a:t>cache1</a:t>
            </a:r>
            <a:r>
              <a:rPr lang="zh-CN" altLang="en-US" dirty="0"/>
              <a:t>的写回完成信息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写回完成后</a:t>
            </a:r>
            <a:r>
              <a:rPr lang="en-US" altLang="zh-CN" dirty="0"/>
              <a:t>, </a:t>
            </a:r>
            <a:r>
              <a:rPr lang="zh-CN" altLang="en-US" dirty="0"/>
              <a:t>状态变为 </a:t>
            </a:r>
            <a:r>
              <a:rPr lang="en-US" altLang="zh-CN" dirty="0" smtClean="0"/>
              <a:t>I_WM_RD</a:t>
            </a:r>
            <a:r>
              <a:rPr lang="zh-CN" altLang="en-US" dirty="0" smtClean="0"/>
              <a:t>进行</a:t>
            </a:r>
            <a:r>
              <a:rPr lang="zh-CN" altLang="en-US" dirty="0"/>
              <a:t>读内存</a:t>
            </a:r>
            <a:r>
              <a:rPr lang="en-US" altLang="zh-CN" dirty="0"/>
              <a:t>, </a:t>
            </a:r>
            <a:r>
              <a:rPr lang="zh-CN" altLang="en-US" dirty="0"/>
              <a:t>读入后状态变为 </a:t>
            </a:r>
            <a:r>
              <a:rPr lang="en-US" altLang="zh-CN" dirty="0" smtClean="0"/>
              <a:t>MODIFIED.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TestCase2——RAW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" y="2247689"/>
            <a:ext cx="9105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TestCase2——Instructions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PROCESSOR1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6894" y="3600450"/>
            <a:ext cx="1714500" cy="1343025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PROCESSOR2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67350" y="3567113"/>
            <a:ext cx="2095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TestCase2——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734"/>
            <a:ext cx="8959977" cy="116147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7145" y="4668765"/>
            <a:ext cx="4845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由结果可知</a:t>
            </a:r>
            <a:r>
              <a:rPr lang="en-US" altLang="zh-CN" dirty="0"/>
              <a:t>, processor2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指令执行完成后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err="1" smtClean="0"/>
              <a:t>memory,register,cachline</a:t>
            </a:r>
            <a:r>
              <a:rPr lang="zh-CN" altLang="en-US" dirty="0"/>
              <a:t>相关数据均为</a:t>
            </a:r>
            <a:r>
              <a:rPr lang="en-US" altLang="zh-CN" dirty="0"/>
              <a:t>3, </a:t>
            </a:r>
            <a:endParaRPr lang="en-US" altLang="zh-CN" dirty="0" smtClean="0"/>
          </a:p>
          <a:p>
            <a:r>
              <a:rPr lang="zh-CN" altLang="en-US" dirty="0" smtClean="0"/>
              <a:t>且</a:t>
            </a:r>
            <a:r>
              <a:rPr lang="en-US" altLang="zh-CN" dirty="0" err="1"/>
              <a:t>cacheline</a:t>
            </a:r>
            <a:r>
              <a:rPr lang="zh-CN" altLang="en-US" dirty="0"/>
              <a:t>状态为 </a:t>
            </a:r>
            <a:r>
              <a:rPr lang="en-US" altLang="zh-CN" dirty="0" smtClean="0"/>
              <a:t>SHARED.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6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TestCase2——</a:t>
            </a:r>
            <a:r>
              <a:rPr lang="zh-CN" altLang="en-US" dirty="0"/>
              <a:t>波形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132295"/>
            <a:ext cx="7543800" cy="1310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2960" y="4096841"/>
            <a:ext cx="5477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由波形图</a:t>
            </a:r>
            <a:r>
              <a:rPr lang="en-US" altLang="zh-CN" dirty="0"/>
              <a:t>, cache1</a:t>
            </a:r>
            <a:r>
              <a:rPr lang="zh-CN" altLang="en-US" dirty="0"/>
              <a:t>的状态变换为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INVALID,  I_WM_RD,  MODIFIED,  M_SRM_WB, SHARED 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22960" y="5396753"/>
            <a:ext cx="653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而</a:t>
            </a:r>
            <a:r>
              <a:rPr lang="en-US" altLang="zh-CN" dirty="0"/>
              <a:t>cache2</a:t>
            </a:r>
            <a:r>
              <a:rPr lang="zh-CN" altLang="en-US" dirty="0"/>
              <a:t>在发生</a:t>
            </a:r>
            <a:r>
              <a:rPr lang="en-US" altLang="zh-CN" dirty="0" err="1"/>
              <a:t>readmiss</a:t>
            </a:r>
            <a:r>
              <a:rPr lang="zh-CN" altLang="en-US" dirty="0"/>
              <a:t>后</a:t>
            </a:r>
            <a:r>
              <a:rPr lang="en-US" altLang="zh-CN" dirty="0"/>
              <a:t>, </a:t>
            </a:r>
            <a:r>
              <a:rPr lang="zh-CN" altLang="en-US" dirty="0"/>
              <a:t>就一直等待</a:t>
            </a:r>
            <a:r>
              <a:rPr lang="en-US" altLang="zh-CN" dirty="0"/>
              <a:t>cache1</a:t>
            </a:r>
            <a:r>
              <a:rPr lang="zh-CN" altLang="en-US" dirty="0"/>
              <a:t>的</a:t>
            </a:r>
            <a:r>
              <a:rPr lang="en-US" altLang="zh-CN" dirty="0" err="1"/>
              <a:t>allowRead</a:t>
            </a:r>
            <a:r>
              <a:rPr lang="zh-CN" altLang="en-US" dirty="0"/>
              <a:t>信号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cache1</a:t>
            </a:r>
            <a:r>
              <a:rPr lang="zh-CN" altLang="en-US" dirty="0"/>
              <a:t>完成写回操作之后</a:t>
            </a:r>
            <a:r>
              <a:rPr lang="en-US" altLang="zh-CN" dirty="0"/>
              <a:t>, </a:t>
            </a:r>
            <a:r>
              <a:rPr lang="zh-CN" altLang="en-US" dirty="0"/>
              <a:t>开始读内存</a:t>
            </a:r>
            <a:r>
              <a:rPr lang="en-US" altLang="zh-CN" dirty="0"/>
              <a:t>, </a:t>
            </a:r>
            <a:r>
              <a:rPr lang="zh-CN" altLang="en-US" dirty="0"/>
              <a:t>状态变为 </a:t>
            </a:r>
            <a:r>
              <a:rPr lang="en-US" altLang="zh-CN" dirty="0" smtClean="0"/>
              <a:t>SHARED.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8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bus</a:t>
            </a:r>
            <a:r>
              <a:rPr lang="zh-CN" altLang="en-US" dirty="0"/>
              <a:t>及</a:t>
            </a:r>
            <a:r>
              <a:rPr lang="en-US" altLang="zh-CN" dirty="0"/>
              <a:t>data memory. data memory</a:t>
            </a:r>
            <a:r>
              <a:rPr lang="zh-CN" altLang="en-US" dirty="0"/>
              <a:t>使用</a:t>
            </a:r>
            <a:r>
              <a:rPr lang="en-US" altLang="zh-CN" dirty="0" err="1"/>
              <a:t>verilog</a:t>
            </a:r>
            <a:r>
              <a:rPr lang="zh-CN" altLang="en-US" dirty="0"/>
              <a:t>中的</a:t>
            </a:r>
            <a:r>
              <a:rPr lang="en-US" altLang="zh-CN" dirty="0" err="1"/>
              <a:t>reg</a:t>
            </a:r>
            <a:r>
              <a:rPr lang="zh-CN" altLang="en-US" dirty="0"/>
              <a:t>变量模拟</a:t>
            </a:r>
            <a:r>
              <a:rPr lang="en-US" altLang="zh-CN" dirty="0"/>
              <a:t>, </a:t>
            </a:r>
            <a:r>
              <a:rPr lang="zh-CN" altLang="en-US" dirty="0"/>
              <a:t>具有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clock cycle</a:t>
            </a:r>
            <a:r>
              <a:rPr lang="zh-CN" altLang="en-US" dirty="0"/>
              <a:t>的访存延迟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code memory. </a:t>
            </a:r>
            <a:r>
              <a:rPr lang="zh-CN" altLang="en-US" dirty="0"/>
              <a:t>每个</a:t>
            </a:r>
            <a:r>
              <a:rPr lang="en-US" altLang="zh-CN" dirty="0"/>
              <a:t>processor</a:t>
            </a:r>
            <a:r>
              <a:rPr lang="zh-CN" altLang="en-US" dirty="0"/>
              <a:t>的</a:t>
            </a:r>
            <a:r>
              <a:rPr lang="en-US" altLang="zh-CN" dirty="0"/>
              <a:t>PC</a:t>
            </a:r>
            <a:r>
              <a:rPr lang="zh-CN" altLang="en-US" dirty="0"/>
              <a:t>连接一个</a:t>
            </a:r>
            <a:r>
              <a:rPr lang="en-US" altLang="zh-CN" dirty="0"/>
              <a:t>code memory, </a:t>
            </a:r>
            <a:r>
              <a:rPr lang="zh-CN" altLang="en-US" dirty="0"/>
              <a:t>其中存储该</a:t>
            </a:r>
            <a:r>
              <a:rPr lang="en-US" altLang="zh-CN" dirty="0"/>
              <a:t>processor</a:t>
            </a:r>
            <a:r>
              <a:rPr lang="zh-CN" altLang="en-US" dirty="0"/>
              <a:t>的指令</a:t>
            </a:r>
            <a:r>
              <a:rPr lang="en-US" altLang="zh-CN" dirty="0"/>
              <a:t>. </a:t>
            </a:r>
            <a:r>
              <a:rPr lang="zh-CN" altLang="en-US" dirty="0"/>
              <a:t>测试时只要把指令存入</a:t>
            </a:r>
            <a:r>
              <a:rPr lang="en-US" altLang="zh-CN" dirty="0"/>
              <a:t>, </a:t>
            </a:r>
            <a:r>
              <a:rPr lang="zh-CN" altLang="en-US" dirty="0"/>
              <a:t>就可以通过</a:t>
            </a:r>
            <a:r>
              <a:rPr lang="en-US" altLang="zh-CN" dirty="0"/>
              <a:t>PC</a:t>
            </a:r>
            <a:r>
              <a:rPr lang="zh-CN" altLang="en-US" dirty="0"/>
              <a:t>自动加载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7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TestCase3——Special RAW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0" y="1845734"/>
            <a:ext cx="8920258" cy="42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TestCase3——Instructions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PROCESSOR2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33962" y="2605618"/>
            <a:ext cx="2962275" cy="2057400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395" y="2605618"/>
            <a:ext cx="28384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TestCase3——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09" y="3404976"/>
            <a:ext cx="6591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TestCase3——</a:t>
            </a:r>
            <a:r>
              <a:rPr lang="zh-CN" altLang="en-US" dirty="0" smtClean="0"/>
              <a:t>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从</a:t>
            </a:r>
            <a:r>
              <a:rPr lang="zh-CN" altLang="en-US" dirty="0"/>
              <a:t>波形图上可以看出</a:t>
            </a:r>
            <a:r>
              <a:rPr lang="en-US" altLang="zh-CN" dirty="0"/>
              <a:t>, processor1</a:t>
            </a:r>
            <a:r>
              <a:rPr lang="zh-CN" altLang="en-US" dirty="0"/>
              <a:t>的 </a:t>
            </a:r>
            <a:r>
              <a:rPr lang="en-US" altLang="zh-CN" dirty="0"/>
              <a:t>`load`</a:t>
            </a:r>
            <a:r>
              <a:rPr lang="zh-CN" altLang="en-US" dirty="0"/>
              <a:t>操作是在 </a:t>
            </a:r>
            <a:r>
              <a:rPr lang="en-US" altLang="zh-CN" dirty="0"/>
              <a:t>Processor2</a:t>
            </a:r>
            <a:r>
              <a:rPr lang="zh-CN" altLang="en-US" dirty="0"/>
              <a:t>的</a:t>
            </a:r>
            <a:r>
              <a:rPr lang="en-US" altLang="zh-CN" dirty="0"/>
              <a:t>`store`</a:t>
            </a:r>
            <a:r>
              <a:rPr lang="zh-CN" altLang="en-US" dirty="0"/>
              <a:t>操作之后完成的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processor1</a:t>
            </a:r>
            <a:r>
              <a:rPr lang="zh-CN" altLang="en-US" dirty="0"/>
              <a:t>的状态转换为 </a:t>
            </a:r>
            <a:r>
              <a:rPr lang="en-US" altLang="zh-CN" dirty="0"/>
              <a:t>`INVALID`-&gt; `I_WM_RD`-&gt;`MODIFIED`-&gt;`M_SWM_WB`-&gt;`INVALID`-&gt;`I_RM_RD`-&gt;`SHARED`, </a:t>
            </a:r>
            <a:r>
              <a:rPr lang="zh-CN" altLang="en-US" dirty="0"/>
              <a:t>说明它首先经历了一个 </a:t>
            </a:r>
            <a:r>
              <a:rPr lang="en-US" altLang="zh-CN" dirty="0"/>
              <a:t>`INVALID`</a:t>
            </a:r>
            <a:r>
              <a:rPr lang="zh-CN" altLang="en-US" dirty="0"/>
              <a:t>遭遇</a:t>
            </a:r>
            <a:r>
              <a:rPr lang="en-US" altLang="zh-CN" dirty="0"/>
              <a:t>write miss</a:t>
            </a:r>
            <a:r>
              <a:rPr lang="zh-CN" altLang="en-US" dirty="0"/>
              <a:t>而变成 </a:t>
            </a:r>
            <a:r>
              <a:rPr lang="en-US" altLang="zh-CN" dirty="0"/>
              <a:t>`MODIFIED`</a:t>
            </a:r>
            <a:r>
              <a:rPr lang="zh-CN" altLang="en-US" dirty="0"/>
              <a:t>的状态转换</a:t>
            </a:r>
            <a:r>
              <a:rPr lang="en-US" altLang="zh-CN" dirty="0"/>
              <a:t>, </a:t>
            </a:r>
            <a:r>
              <a:rPr lang="zh-CN" altLang="en-US" dirty="0"/>
              <a:t>随后立即监听到另一个</a:t>
            </a:r>
            <a:r>
              <a:rPr lang="en-US" altLang="zh-CN" dirty="0"/>
              <a:t>cache</a:t>
            </a:r>
            <a:r>
              <a:rPr lang="zh-CN" altLang="en-US" dirty="0"/>
              <a:t>广播的</a:t>
            </a:r>
            <a:r>
              <a:rPr lang="en-US" altLang="zh-CN" dirty="0"/>
              <a:t>write miss</a:t>
            </a:r>
            <a:r>
              <a:rPr lang="zh-CN" altLang="en-US" dirty="0"/>
              <a:t>信号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而</a:t>
            </a:r>
            <a:r>
              <a:rPr lang="zh-CN" altLang="en-US" dirty="0"/>
              <a:t>看</a:t>
            </a:r>
            <a:r>
              <a:rPr lang="en-US" altLang="zh-CN" dirty="0"/>
              <a:t>processor2</a:t>
            </a:r>
            <a:r>
              <a:rPr lang="zh-CN" altLang="en-US" dirty="0"/>
              <a:t>的状态转换图</a:t>
            </a:r>
            <a:r>
              <a:rPr lang="en-US" altLang="zh-CN" dirty="0"/>
              <a:t>, </a:t>
            </a:r>
            <a:r>
              <a:rPr lang="zh-CN" altLang="en-US" dirty="0"/>
              <a:t>初始为</a:t>
            </a:r>
            <a:r>
              <a:rPr lang="en-US" altLang="zh-CN" dirty="0"/>
              <a:t>`INVALID`</a:t>
            </a:r>
            <a:r>
              <a:rPr lang="zh-CN" altLang="en-US" dirty="0"/>
              <a:t>状态</a:t>
            </a:r>
            <a:r>
              <a:rPr lang="en-US" altLang="zh-CN" dirty="0"/>
              <a:t>, </a:t>
            </a:r>
            <a:r>
              <a:rPr lang="zh-CN" altLang="en-US" dirty="0"/>
              <a:t>遭遇</a:t>
            </a:r>
            <a:r>
              <a:rPr lang="en-US" altLang="zh-CN" dirty="0" err="1"/>
              <a:t>writemiss</a:t>
            </a:r>
            <a:r>
              <a:rPr lang="zh-CN" altLang="en-US" dirty="0"/>
              <a:t>后等待</a:t>
            </a:r>
            <a:r>
              <a:rPr lang="en-US" altLang="zh-CN" dirty="0"/>
              <a:t>cache1</a:t>
            </a:r>
            <a:r>
              <a:rPr lang="zh-CN" altLang="en-US" dirty="0"/>
              <a:t>写回</a:t>
            </a:r>
            <a:r>
              <a:rPr lang="en-US" altLang="zh-CN" dirty="0"/>
              <a:t>, </a:t>
            </a:r>
            <a:r>
              <a:rPr lang="zh-CN" altLang="en-US" dirty="0"/>
              <a:t>等待写回完成后</a:t>
            </a:r>
            <a:r>
              <a:rPr lang="en-US" altLang="zh-CN" dirty="0"/>
              <a:t>,</a:t>
            </a:r>
            <a:r>
              <a:rPr lang="zh-CN" altLang="en-US" dirty="0"/>
              <a:t>读取内存并修改</a:t>
            </a:r>
            <a:r>
              <a:rPr lang="en-US" altLang="zh-CN" dirty="0"/>
              <a:t>, </a:t>
            </a:r>
            <a:r>
              <a:rPr lang="zh-CN" altLang="en-US" dirty="0"/>
              <a:t>状态称为</a:t>
            </a:r>
            <a:r>
              <a:rPr lang="en-US" altLang="zh-CN" dirty="0"/>
              <a:t>`MODIFIED`, </a:t>
            </a:r>
            <a:r>
              <a:rPr lang="zh-CN" altLang="en-US" dirty="0"/>
              <a:t>随后立即检测到</a:t>
            </a:r>
            <a:r>
              <a:rPr lang="en-US" altLang="zh-CN" dirty="0"/>
              <a:t>cache1</a:t>
            </a:r>
            <a:r>
              <a:rPr lang="zh-CN" altLang="en-US" dirty="0"/>
              <a:t>广播的</a:t>
            </a:r>
            <a:r>
              <a:rPr lang="en-US" altLang="zh-CN" dirty="0" err="1"/>
              <a:t>readmiss</a:t>
            </a:r>
            <a:r>
              <a:rPr lang="zh-CN" altLang="en-US" dirty="0"/>
              <a:t>状态</a:t>
            </a:r>
            <a:r>
              <a:rPr lang="en-US" altLang="zh-CN" dirty="0"/>
              <a:t>, </a:t>
            </a:r>
            <a:r>
              <a:rPr lang="zh-CN" altLang="en-US" dirty="0"/>
              <a:t>将数据写回</a:t>
            </a:r>
            <a:r>
              <a:rPr lang="en-US" altLang="zh-CN" dirty="0"/>
              <a:t>, </a:t>
            </a:r>
            <a:r>
              <a:rPr lang="zh-CN" altLang="en-US" dirty="0"/>
              <a:t>并状态变为</a:t>
            </a:r>
            <a:r>
              <a:rPr lang="en-US" altLang="zh-CN" dirty="0"/>
              <a:t>`SHARED`.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8" y="1845734"/>
            <a:ext cx="9175433" cy="20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29" y="1845734"/>
            <a:ext cx="6343460" cy="43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Code memory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Processor</a:t>
            </a:r>
          </a:p>
          <a:p>
            <a:r>
              <a:rPr lang="en-US" altLang="zh-CN" dirty="0" smtClean="0"/>
              <a:t>Memory-Bus</a:t>
            </a:r>
          </a:p>
          <a:p>
            <a:r>
              <a:rPr lang="en-US" altLang="zh-CN" dirty="0" smtClean="0"/>
              <a:t>Cache</a:t>
            </a:r>
          </a:p>
          <a:p>
            <a:r>
              <a:rPr lang="en-US" altLang="zh-CN" dirty="0" err="1" smtClean="0"/>
              <a:t>Testbench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7355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memory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375" y="2085975"/>
            <a:ext cx="5219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3636"/>
            <a:ext cx="8835390" cy="3154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Code memory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Processor</a:t>
            </a:r>
          </a:p>
          <a:p>
            <a:r>
              <a:rPr lang="en-US" altLang="zh-CN" dirty="0" smtClean="0"/>
              <a:t>Cache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Memory-Bus</a:t>
            </a:r>
          </a:p>
          <a:p>
            <a:r>
              <a:rPr lang="en-US" altLang="zh-CN" dirty="0" err="1" smtClean="0"/>
              <a:t>Testbench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684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</TotalTime>
  <Words>2380</Words>
  <Application>Microsoft Office PowerPoint</Application>
  <PresentationFormat>全屏显示(4:3)</PresentationFormat>
  <Paragraphs>196</Paragraphs>
  <Slides>43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宋体</vt:lpstr>
      <vt:lpstr>Calibri</vt:lpstr>
      <vt:lpstr>Calibri Light</vt:lpstr>
      <vt:lpstr>回顾</vt:lpstr>
      <vt:lpstr>Cache Coherency Protocol</vt:lpstr>
      <vt:lpstr>PowerPoint 演示文稿</vt:lpstr>
      <vt:lpstr>概述</vt:lpstr>
      <vt:lpstr>概述</vt:lpstr>
      <vt:lpstr>系统框图</vt:lpstr>
      <vt:lpstr>PowerPoint 演示文稿</vt:lpstr>
      <vt:lpstr>Code memory</vt:lpstr>
      <vt:lpstr>load instructions</vt:lpstr>
      <vt:lpstr>PowerPoint 演示文稿</vt:lpstr>
      <vt:lpstr>Processor</vt:lpstr>
      <vt:lpstr>Processor——Schematic Symbol</vt:lpstr>
      <vt:lpstr>Processor——输入输出</vt:lpstr>
      <vt:lpstr>Processor——ISA</vt:lpstr>
      <vt:lpstr>Processor——状态转换</vt:lpstr>
      <vt:lpstr>PowerPoint 演示文稿</vt:lpstr>
      <vt:lpstr>Cache</vt:lpstr>
      <vt:lpstr>Cache——设计难点</vt:lpstr>
      <vt:lpstr>Cache——设计思路</vt:lpstr>
      <vt:lpstr>Cache——输入输出</vt:lpstr>
      <vt:lpstr>Cache——状态</vt:lpstr>
      <vt:lpstr>Cache——MODIFIED</vt:lpstr>
      <vt:lpstr>Cache——MODIFIED, 中间状态</vt:lpstr>
      <vt:lpstr>Cache——SHARED</vt:lpstr>
      <vt:lpstr>Cache——SHARED, 中间状态</vt:lpstr>
      <vt:lpstr>Cache——INVALID</vt:lpstr>
      <vt:lpstr>PowerPoint 演示文稿</vt:lpstr>
      <vt:lpstr>Memory</vt:lpstr>
      <vt:lpstr>Memory——输入输出</vt:lpstr>
      <vt:lpstr>Memory——行为模型</vt:lpstr>
      <vt:lpstr>Memory——行为模型</vt:lpstr>
      <vt:lpstr>PowerPoint 演示文稿</vt:lpstr>
      <vt:lpstr>Test Case1——WAW</vt:lpstr>
      <vt:lpstr>TestCase1——Instructions</vt:lpstr>
      <vt:lpstr>TestCase1——结果</vt:lpstr>
      <vt:lpstr>TestCase1——波形</vt:lpstr>
      <vt:lpstr>TestCase2——RAW</vt:lpstr>
      <vt:lpstr>TestCase2——Instructions</vt:lpstr>
      <vt:lpstr>TestCase2——结果</vt:lpstr>
      <vt:lpstr>TestCase2——波形</vt:lpstr>
      <vt:lpstr>TestCase3——Special RAW</vt:lpstr>
      <vt:lpstr>TestCase3——Instructions</vt:lpstr>
      <vt:lpstr>TestCase3——结果</vt:lpstr>
      <vt:lpstr>TestCase3——波形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Coherency Protocol</dc:title>
  <dc:creator>吕文龙</dc:creator>
  <cp:lastModifiedBy>吕文龙</cp:lastModifiedBy>
  <cp:revision>121</cp:revision>
  <dcterms:created xsi:type="dcterms:W3CDTF">2015-01-01T08:10:24Z</dcterms:created>
  <dcterms:modified xsi:type="dcterms:W3CDTF">2015-01-03T12:01:27Z</dcterms:modified>
</cp:coreProperties>
</file>