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4ED3FE-2AFA-4C7A-B395-834469DB6F1D}"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B6851-395C-4484-9CBE-6568B0EDDEDB}"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62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854ED3FE-2AFA-4C7A-B395-834469DB6F1D}" type="datetimeFigureOut">
              <a:rPr lang="en-US" smtClean="0"/>
              <a:t>8/5/2023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B6851-395C-4484-9CBE-6568B0EDDEDB}" type="slidenum">
              <a:rPr lang="en-US" smtClean="0"/>
              <a:t>‹#›</a:t>
            </a:fld>
            <a:endParaRPr lang="en-US"/>
          </a:p>
        </p:txBody>
      </p:sp>
    </p:spTree>
    <p:extLst>
      <p:ext uri="{BB962C8B-B14F-4D97-AF65-F5344CB8AC3E}">
        <p14:creationId xmlns:p14="http://schemas.microsoft.com/office/powerpoint/2010/main" val="247189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4ED3FE-2AFA-4C7A-B395-834469DB6F1D}"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B6851-395C-4484-9CBE-6568B0EDDEDB}" type="slidenum">
              <a:rPr lang="en-US" smtClean="0"/>
              <a:t>‹#›</a:t>
            </a:fld>
            <a:endParaRPr lang="en-US"/>
          </a:p>
        </p:txBody>
      </p:sp>
    </p:spTree>
    <p:extLst>
      <p:ext uri="{BB962C8B-B14F-4D97-AF65-F5344CB8AC3E}">
        <p14:creationId xmlns:p14="http://schemas.microsoft.com/office/powerpoint/2010/main" val="4166586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4ED3FE-2AFA-4C7A-B395-834469DB6F1D}"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B6851-395C-4484-9CBE-6568B0EDDEDB}"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8936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4ED3FE-2AFA-4C7A-B395-834469DB6F1D}"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B6851-395C-4484-9CBE-6568B0EDDEDB}" type="slidenum">
              <a:rPr lang="en-US" smtClean="0"/>
              <a:t>‹#›</a:t>
            </a:fld>
            <a:endParaRPr lang="en-US"/>
          </a:p>
        </p:txBody>
      </p:sp>
    </p:spTree>
    <p:extLst>
      <p:ext uri="{BB962C8B-B14F-4D97-AF65-F5344CB8AC3E}">
        <p14:creationId xmlns:p14="http://schemas.microsoft.com/office/powerpoint/2010/main" val="1061332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4ED3FE-2AFA-4C7A-B395-834469DB6F1D}"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B6851-395C-4484-9CBE-6568B0EDDEDB}"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3277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4ED3FE-2AFA-4C7A-B395-834469DB6F1D}"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B6851-395C-4484-9CBE-6568B0EDDEDB}" type="slidenum">
              <a:rPr lang="en-US" smtClean="0"/>
              <a:t>‹#›</a:t>
            </a:fld>
            <a:endParaRPr lang="en-US"/>
          </a:p>
        </p:txBody>
      </p:sp>
    </p:spTree>
    <p:extLst>
      <p:ext uri="{BB962C8B-B14F-4D97-AF65-F5344CB8AC3E}">
        <p14:creationId xmlns:p14="http://schemas.microsoft.com/office/powerpoint/2010/main" val="1248581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4ED3FE-2AFA-4C7A-B395-834469DB6F1D}"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B6851-395C-4484-9CBE-6568B0EDDEDB}" type="slidenum">
              <a:rPr lang="en-US" smtClean="0"/>
              <a:t>‹#›</a:t>
            </a:fld>
            <a:endParaRPr lang="en-US"/>
          </a:p>
        </p:txBody>
      </p:sp>
    </p:spTree>
    <p:extLst>
      <p:ext uri="{BB962C8B-B14F-4D97-AF65-F5344CB8AC3E}">
        <p14:creationId xmlns:p14="http://schemas.microsoft.com/office/powerpoint/2010/main" val="1971746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4ED3FE-2AFA-4C7A-B395-834469DB6F1D}"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B6851-395C-4484-9CBE-6568B0EDDEDB}" type="slidenum">
              <a:rPr lang="en-US" smtClean="0"/>
              <a:t>‹#›</a:t>
            </a:fld>
            <a:endParaRPr lang="en-US"/>
          </a:p>
        </p:txBody>
      </p:sp>
    </p:spTree>
    <p:extLst>
      <p:ext uri="{BB962C8B-B14F-4D97-AF65-F5344CB8AC3E}">
        <p14:creationId xmlns:p14="http://schemas.microsoft.com/office/powerpoint/2010/main" val="318054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4ED3FE-2AFA-4C7A-B395-834469DB6F1D}"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B6851-395C-4484-9CBE-6568B0EDDEDB}" type="slidenum">
              <a:rPr lang="en-US" smtClean="0"/>
              <a:t>‹#›</a:t>
            </a:fld>
            <a:endParaRPr lang="en-US"/>
          </a:p>
        </p:txBody>
      </p:sp>
    </p:spTree>
    <p:extLst>
      <p:ext uri="{BB962C8B-B14F-4D97-AF65-F5344CB8AC3E}">
        <p14:creationId xmlns:p14="http://schemas.microsoft.com/office/powerpoint/2010/main" val="2246274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4ED3FE-2AFA-4C7A-B395-834469DB6F1D}"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B6851-395C-4484-9CBE-6568B0EDDEDB}" type="slidenum">
              <a:rPr lang="en-US" smtClean="0"/>
              <a:t>‹#›</a:t>
            </a:fld>
            <a:endParaRPr lang="en-US"/>
          </a:p>
        </p:txBody>
      </p:sp>
    </p:spTree>
    <p:extLst>
      <p:ext uri="{BB962C8B-B14F-4D97-AF65-F5344CB8AC3E}">
        <p14:creationId xmlns:p14="http://schemas.microsoft.com/office/powerpoint/2010/main" val="119513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4ED3FE-2AFA-4C7A-B395-834469DB6F1D}"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B6851-395C-4484-9CBE-6568B0EDDEDB}" type="slidenum">
              <a:rPr lang="en-US" smtClean="0"/>
              <a:t>‹#›</a:t>
            </a:fld>
            <a:endParaRPr lang="en-US"/>
          </a:p>
        </p:txBody>
      </p:sp>
    </p:spTree>
    <p:extLst>
      <p:ext uri="{BB962C8B-B14F-4D97-AF65-F5344CB8AC3E}">
        <p14:creationId xmlns:p14="http://schemas.microsoft.com/office/powerpoint/2010/main" val="142784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4ED3FE-2AFA-4C7A-B395-834469DB6F1D}" type="datetimeFigureOut">
              <a:rPr lang="en-US" smtClean="0"/>
              <a:t>8/5/2023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B6851-395C-4484-9CBE-6568B0EDDEDB}" type="slidenum">
              <a:rPr lang="en-US" smtClean="0"/>
              <a:t>‹#›</a:t>
            </a:fld>
            <a:endParaRPr lang="en-US"/>
          </a:p>
        </p:txBody>
      </p:sp>
    </p:spTree>
    <p:extLst>
      <p:ext uri="{BB962C8B-B14F-4D97-AF65-F5344CB8AC3E}">
        <p14:creationId xmlns:p14="http://schemas.microsoft.com/office/powerpoint/2010/main" val="4286092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4ED3FE-2AFA-4C7A-B395-834469DB6F1D}" type="datetimeFigureOut">
              <a:rPr lang="en-US" smtClean="0"/>
              <a:t>8/5/2023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B6851-395C-4484-9CBE-6568B0EDDEDB}" type="slidenum">
              <a:rPr lang="en-US" smtClean="0"/>
              <a:t>‹#›</a:t>
            </a:fld>
            <a:endParaRPr lang="en-US"/>
          </a:p>
        </p:txBody>
      </p:sp>
    </p:spTree>
    <p:extLst>
      <p:ext uri="{BB962C8B-B14F-4D97-AF65-F5344CB8AC3E}">
        <p14:creationId xmlns:p14="http://schemas.microsoft.com/office/powerpoint/2010/main" val="354123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ED3FE-2AFA-4C7A-B395-834469DB6F1D}" type="datetimeFigureOut">
              <a:rPr lang="en-US" smtClean="0"/>
              <a:t>8/5/2023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B6851-395C-4484-9CBE-6568B0EDDEDB}" type="slidenum">
              <a:rPr lang="en-US" smtClean="0"/>
              <a:t>‹#›</a:t>
            </a:fld>
            <a:endParaRPr lang="en-US"/>
          </a:p>
        </p:txBody>
      </p:sp>
    </p:spTree>
    <p:extLst>
      <p:ext uri="{BB962C8B-B14F-4D97-AF65-F5344CB8AC3E}">
        <p14:creationId xmlns:p14="http://schemas.microsoft.com/office/powerpoint/2010/main" val="236174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54ED3FE-2AFA-4C7A-B395-834469DB6F1D}"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B6851-395C-4484-9CBE-6568B0EDDEDB}" type="slidenum">
              <a:rPr lang="en-US" smtClean="0"/>
              <a:t>‹#›</a:t>
            </a:fld>
            <a:endParaRPr lang="en-US"/>
          </a:p>
        </p:txBody>
      </p:sp>
    </p:spTree>
    <p:extLst>
      <p:ext uri="{BB962C8B-B14F-4D97-AF65-F5344CB8AC3E}">
        <p14:creationId xmlns:p14="http://schemas.microsoft.com/office/powerpoint/2010/main" val="385436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54ED3FE-2AFA-4C7A-B395-834469DB6F1D}"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B6851-395C-4484-9CBE-6568B0EDDEDB}" type="slidenum">
              <a:rPr lang="en-US" smtClean="0"/>
              <a:t>‹#›</a:t>
            </a:fld>
            <a:endParaRPr lang="en-US"/>
          </a:p>
        </p:txBody>
      </p:sp>
    </p:spTree>
    <p:extLst>
      <p:ext uri="{BB962C8B-B14F-4D97-AF65-F5344CB8AC3E}">
        <p14:creationId xmlns:p14="http://schemas.microsoft.com/office/powerpoint/2010/main" val="1488080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54ED3FE-2AFA-4C7A-B395-834469DB6F1D}" type="datetimeFigureOut">
              <a:rPr lang="en-US" smtClean="0"/>
              <a:t>8/5/2023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40B6851-395C-4484-9CBE-6568B0EDDEDB}" type="slidenum">
              <a:rPr lang="en-US" smtClean="0"/>
              <a:t>‹#›</a:t>
            </a:fld>
            <a:endParaRPr lang="en-US"/>
          </a:p>
        </p:txBody>
      </p:sp>
    </p:spTree>
    <p:extLst>
      <p:ext uri="{BB962C8B-B14F-4D97-AF65-F5344CB8AC3E}">
        <p14:creationId xmlns:p14="http://schemas.microsoft.com/office/powerpoint/2010/main" val="24604474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10860089" cy="2971801"/>
          </a:xfrm>
        </p:spPr>
        <p:txBody>
          <a:bodyPr/>
          <a:lstStyle/>
          <a:p>
            <a:r>
              <a:rPr lang="en-US" dirty="0" smtClean="0"/>
              <a:t>ANALYSIS OF COVID-19 PATIENT RISK</a:t>
            </a:r>
            <a:endParaRPr lang="en-US" dirty="0"/>
          </a:p>
        </p:txBody>
      </p:sp>
      <p:sp>
        <p:nvSpPr>
          <p:cNvPr id="3" name="Subtitle 2"/>
          <p:cNvSpPr>
            <a:spLocks noGrp="1"/>
          </p:cNvSpPr>
          <p:nvPr>
            <p:ph type="subTitle" idx="1"/>
          </p:nvPr>
        </p:nvSpPr>
        <p:spPr/>
        <p:txBody>
          <a:bodyPr/>
          <a:lstStyle/>
          <a:p>
            <a:r>
              <a:rPr lang="en-US" dirty="0" smtClean="0"/>
              <a:t>By AbdulMatin</a:t>
            </a:r>
            <a:endParaRPr lang="en-US" dirty="0"/>
          </a:p>
        </p:txBody>
      </p:sp>
      <p:sp>
        <p:nvSpPr>
          <p:cNvPr id="4" name="TextBox 3"/>
          <p:cNvSpPr txBox="1"/>
          <p:nvPr/>
        </p:nvSpPr>
        <p:spPr>
          <a:xfrm>
            <a:off x="5555943" y="6418385"/>
            <a:ext cx="1116623" cy="369332"/>
          </a:xfrm>
          <a:prstGeom prst="rect">
            <a:avLst/>
          </a:prstGeom>
          <a:noFill/>
        </p:spPr>
        <p:txBody>
          <a:bodyPr wrap="square" rtlCol="0">
            <a:spAutoFit/>
          </a:bodyPr>
          <a:lstStyle/>
          <a:p>
            <a:r>
              <a:rPr lang="en-US" dirty="0" smtClean="0"/>
              <a:t>© 2023</a:t>
            </a:r>
            <a:endParaRPr lang="en-US" dirty="0"/>
          </a:p>
        </p:txBody>
      </p:sp>
    </p:spTree>
    <p:extLst>
      <p:ext uri="{BB962C8B-B14F-4D97-AF65-F5344CB8AC3E}">
        <p14:creationId xmlns:p14="http://schemas.microsoft.com/office/powerpoint/2010/main" val="931781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23" y="87923"/>
            <a:ext cx="6901962"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Role of Pre-existing Conditions</a:t>
            </a:r>
            <a:endParaRPr lang="en-US" dirty="0"/>
          </a:p>
        </p:txBody>
      </p:sp>
      <p:sp>
        <p:nvSpPr>
          <p:cNvPr id="5" name="TextBox 4"/>
          <p:cNvSpPr txBox="1"/>
          <p:nvPr/>
        </p:nvSpPr>
        <p:spPr>
          <a:xfrm>
            <a:off x="87923" y="441500"/>
            <a:ext cx="11781692" cy="6494085"/>
          </a:xfrm>
          <a:prstGeom prst="rect">
            <a:avLst/>
          </a:prstGeom>
          <a:noFill/>
        </p:spPr>
        <p:txBody>
          <a:bodyPr wrap="square" rtlCol="0">
            <a:spAutoFit/>
          </a:bodyPr>
          <a:lstStyle/>
          <a:p>
            <a:pPr>
              <a:lnSpc>
                <a:spcPct val="200000"/>
              </a:lnSpc>
            </a:pPr>
            <a:r>
              <a:rPr lang="en-US" sz="1600" b="1" dirty="0"/>
              <a:t>Key Findings:</a:t>
            </a:r>
            <a:r>
              <a:rPr lang="en-US" sz="1600" dirty="0"/>
              <a:t> From the stacked bar chart, we can observe the following:</a:t>
            </a:r>
          </a:p>
          <a:p>
            <a:pPr marL="285750" indent="-285750">
              <a:lnSpc>
                <a:spcPct val="200000"/>
              </a:lnSpc>
              <a:buFont typeface="Arial" panose="020B0604020202020204" pitchFamily="34" charset="0"/>
              <a:buChar char="•"/>
            </a:pPr>
            <a:r>
              <a:rPr lang="en-US" sz="1600" b="1" dirty="0"/>
              <a:t>DIABETES:</a:t>
            </a:r>
            <a:r>
              <a:rPr lang="en-US" sz="1600" dirty="0"/>
              <a:t> Approximately </a:t>
            </a:r>
            <a:r>
              <a:rPr lang="en-US" sz="1600" dirty="0" smtClean="0"/>
              <a:t>13% </a:t>
            </a:r>
            <a:r>
              <a:rPr lang="en-US" sz="1600" dirty="0"/>
              <a:t>of patients classified as 'Critical' have diabetes, while approximately </a:t>
            </a:r>
            <a:r>
              <a:rPr lang="en-US" sz="1600" dirty="0" smtClean="0"/>
              <a:t>85% </a:t>
            </a:r>
            <a:r>
              <a:rPr lang="en-US" sz="1600" dirty="0"/>
              <a:t>do not have diabetes.</a:t>
            </a:r>
          </a:p>
          <a:p>
            <a:pPr marL="285750" indent="-285750">
              <a:lnSpc>
                <a:spcPct val="200000"/>
              </a:lnSpc>
              <a:buFont typeface="Arial" panose="020B0604020202020204" pitchFamily="34" charset="0"/>
              <a:buChar char="•"/>
            </a:pPr>
            <a:r>
              <a:rPr lang="en-US" sz="1600" b="1" dirty="0"/>
              <a:t>HYPERTENSION:</a:t>
            </a:r>
            <a:r>
              <a:rPr lang="en-US" sz="1600" dirty="0"/>
              <a:t> Among 'Critical' patients, approximately </a:t>
            </a:r>
            <a:r>
              <a:rPr lang="en-US" sz="1600" dirty="0" smtClean="0"/>
              <a:t>83% </a:t>
            </a:r>
            <a:r>
              <a:rPr lang="en-US" sz="1600" dirty="0"/>
              <a:t>have hypertension, and approximately </a:t>
            </a:r>
            <a:r>
              <a:rPr lang="en-US" sz="1600" dirty="0" smtClean="0"/>
              <a:t>15% </a:t>
            </a:r>
            <a:r>
              <a:rPr lang="en-US" sz="1600" dirty="0"/>
              <a:t>do not have hypertension.</a:t>
            </a:r>
          </a:p>
          <a:p>
            <a:pPr marL="285750" indent="-285750">
              <a:lnSpc>
                <a:spcPct val="200000"/>
              </a:lnSpc>
              <a:buFont typeface="Arial" panose="020B0604020202020204" pitchFamily="34" charset="0"/>
              <a:buChar char="•"/>
            </a:pPr>
            <a:r>
              <a:rPr lang="en-US" sz="1600" b="1" dirty="0"/>
              <a:t>CARDIOVASCULAR:</a:t>
            </a:r>
            <a:r>
              <a:rPr lang="en-US" sz="1600" dirty="0"/>
              <a:t> About </a:t>
            </a:r>
            <a:r>
              <a:rPr lang="en-US" sz="1600" dirty="0"/>
              <a:t>2</a:t>
            </a:r>
            <a:r>
              <a:rPr lang="en-US" sz="1600" dirty="0" smtClean="0"/>
              <a:t>% </a:t>
            </a:r>
            <a:r>
              <a:rPr lang="en-US" sz="1600" dirty="0"/>
              <a:t>of patients in the 'Critical' risk category have cardiovascular conditions, while approximately </a:t>
            </a:r>
            <a:r>
              <a:rPr lang="en-US" sz="1600" dirty="0" smtClean="0"/>
              <a:t>97% </a:t>
            </a:r>
            <a:r>
              <a:rPr lang="en-US" sz="1600" dirty="0"/>
              <a:t>do not have any cardiovascular conditions.</a:t>
            </a:r>
          </a:p>
          <a:p>
            <a:pPr marL="285750" indent="-285750">
              <a:lnSpc>
                <a:spcPct val="200000"/>
              </a:lnSpc>
              <a:buFont typeface="Arial" panose="020B0604020202020204" pitchFamily="34" charset="0"/>
              <a:buChar char="•"/>
            </a:pPr>
            <a:r>
              <a:rPr lang="en-US" sz="1600" b="1" dirty="0"/>
              <a:t>OBESITY:</a:t>
            </a:r>
            <a:r>
              <a:rPr lang="en-US" sz="1600" dirty="0"/>
              <a:t> Among 'Critical' patients, approximately </a:t>
            </a:r>
            <a:r>
              <a:rPr lang="en-US" sz="1600" dirty="0" smtClean="0"/>
              <a:t>14% </a:t>
            </a:r>
            <a:r>
              <a:rPr lang="en-US" sz="1600" dirty="0"/>
              <a:t>have obesity, and approximately </a:t>
            </a:r>
            <a:r>
              <a:rPr lang="en-US" sz="1600" dirty="0" smtClean="0"/>
              <a:t>84% </a:t>
            </a:r>
            <a:r>
              <a:rPr lang="en-US" sz="1600" dirty="0"/>
              <a:t>do not have obesity.</a:t>
            </a:r>
          </a:p>
          <a:p>
            <a:pPr marL="285750" indent="-285750">
              <a:lnSpc>
                <a:spcPct val="200000"/>
              </a:lnSpc>
              <a:buFont typeface="Arial" panose="020B0604020202020204" pitchFamily="34" charset="0"/>
              <a:buChar char="•"/>
            </a:pPr>
            <a:r>
              <a:rPr lang="en-US" sz="1600" b="1" dirty="0" smtClean="0"/>
              <a:t>ASTHMA</a:t>
            </a:r>
            <a:r>
              <a:rPr lang="en-US" sz="1600" b="1" dirty="0"/>
              <a:t>:</a:t>
            </a:r>
            <a:r>
              <a:rPr lang="en-US" sz="1600" dirty="0"/>
              <a:t> About </a:t>
            </a:r>
            <a:r>
              <a:rPr lang="en-US" sz="1600" dirty="0" smtClean="0"/>
              <a:t>2% </a:t>
            </a:r>
            <a:r>
              <a:rPr lang="en-US" sz="1600" dirty="0"/>
              <a:t>of 'Critical' patients have asthma, and approximately </a:t>
            </a:r>
            <a:r>
              <a:rPr lang="en-US" sz="1600" dirty="0" smtClean="0"/>
              <a:t>97% </a:t>
            </a:r>
            <a:r>
              <a:rPr lang="en-US" sz="1600" dirty="0"/>
              <a:t>do not have asthma.</a:t>
            </a:r>
          </a:p>
          <a:p>
            <a:pPr marL="285750" indent="-285750">
              <a:lnSpc>
                <a:spcPct val="200000"/>
              </a:lnSpc>
              <a:buFont typeface="Arial" panose="020B0604020202020204" pitchFamily="34" charset="0"/>
              <a:buChar char="•"/>
            </a:pPr>
            <a:r>
              <a:rPr lang="en-US" sz="1600" b="1" dirty="0"/>
              <a:t>COPD:</a:t>
            </a:r>
            <a:r>
              <a:rPr lang="en-US" sz="1600" dirty="0"/>
              <a:t> Among patients in the 'Critical' risk category, approximately </a:t>
            </a:r>
            <a:r>
              <a:rPr lang="en-US" sz="1600" dirty="0" smtClean="0"/>
              <a:t>1% </a:t>
            </a:r>
            <a:r>
              <a:rPr lang="en-US" sz="1600" dirty="0"/>
              <a:t>have chronic obstructive pulmonary disease (COPD), and approximately </a:t>
            </a:r>
            <a:r>
              <a:rPr lang="en-US" sz="1600" dirty="0" smtClean="0"/>
              <a:t>97% </a:t>
            </a:r>
            <a:r>
              <a:rPr lang="en-US" sz="1600" dirty="0"/>
              <a:t>do not have COPD.</a:t>
            </a:r>
          </a:p>
          <a:p>
            <a:pPr marL="285750" indent="-285750">
              <a:lnSpc>
                <a:spcPct val="200000"/>
              </a:lnSpc>
              <a:buFont typeface="Arial" panose="020B0604020202020204" pitchFamily="34" charset="0"/>
              <a:buChar char="•"/>
            </a:pPr>
            <a:r>
              <a:rPr lang="en-US" sz="1600" b="1" dirty="0"/>
              <a:t>IMMUNOSUPPRESSION:</a:t>
            </a:r>
            <a:r>
              <a:rPr lang="en-US" sz="1600" dirty="0"/>
              <a:t> About </a:t>
            </a:r>
            <a:r>
              <a:rPr lang="en-US" sz="1600" dirty="0" smtClean="0"/>
              <a:t>1% </a:t>
            </a:r>
            <a:r>
              <a:rPr lang="en-US" sz="1600" dirty="0"/>
              <a:t>of patients in the 'Critical' risk category have immunosuppression conditions, while approximately </a:t>
            </a:r>
            <a:r>
              <a:rPr lang="en-US" sz="1600" dirty="0" smtClean="0"/>
              <a:t>98% </a:t>
            </a:r>
            <a:r>
              <a:rPr lang="en-US" sz="1600" dirty="0"/>
              <a:t>do not have immunosuppression conditions.</a:t>
            </a:r>
          </a:p>
        </p:txBody>
      </p:sp>
    </p:spTree>
    <p:extLst>
      <p:ext uri="{BB962C8B-B14F-4D97-AF65-F5344CB8AC3E}">
        <p14:creationId xmlns:p14="http://schemas.microsoft.com/office/powerpoint/2010/main" val="3009298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885" y="87923"/>
            <a:ext cx="8449407"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Gender and Risks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85" y="1806476"/>
            <a:ext cx="6335009" cy="4915586"/>
          </a:xfrm>
          <a:prstGeom prst="rect">
            <a:avLst/>
          </a:prstGeom>
        </p:spPr>
      </p:pic>
      <p:sp>
        <p:nvSpPr>
          <p:cNvPr id="6" name="TextBox 5"/>
          <p:cNvSpPr txBox="1"/>
          <p:nvPr/>
        </p:nvSpPr>
        <p:spPr>
          <a:xfrm>
            <a:off x="228600" y="597877"/>
            <a:ext cx="10401300" cy="923330"/>
          </a:xfrm>
          <a:prstGeom prst="rect">
            <a:avLst/>
          </a:prstGeom>
          <a:noFill/>
        </p:spPr>
        <p:txBody>
          <a:bodyPr wrap="square" rtlCol="0">
            <a:spAutoFit/>
          </a:bodyPr>
          <a:lstStyle/>
          <a:p>
            <a:pPr algn="just"/>
            <a:r>
              <a:rPr lang="en-US" dirty="0"/>
              <a:t>The chart below displays the percentage distribution of genders among patients classified as 'Critical.' The analysis aims to understand any gender-related patterns in COVID-19 severity for critically ill patients.</a:t>
            </a:r>
            <a:endParaRPr lang="en-US" dirty="0"/>
          </a:p>
        </p:txBody>
      </p:sp>
      <p:sp>
        <p:nvSpPr>
          <p:cNvPr id="7" name="TextBox 6"/>
          <p:cNvSpPr txBox="1"/>
          <p:nvPr/>
        </p:nvSpPr>
        <p:spPr>
          <a:xfrm>
            <a:off x="6620608" y="1890346"/>
            <a:ext cx="5266592" cy="4031873"/>
          </a:xfrm>
          <a:prstGeom prst="rect">
            <a:avLst/>
          </a:prstGeom>
          <a:noFill/>
        </p:spPr>
        <p:txBody>
          <a:bodyPr wrap="square" rtlCol="0">
            <a:spAutoFit/>
          </a:bodyPr>
          <a:lstStyle/>
          <a:p>
            <a:pPr algn="just"/>
            <a:r>
              <a:rPr lang="en-US" sz="1600" b="1" dirty="0"/>
              <a:t>Key Findings:</a:t>
            </a:r>
            <a:endParaRPr lang="en-US" sz="1600" dirty="0"/>
          </a:p>
          <a:p>
            <a:pPr algn="just"/>
            <a:r>
              <a:rPr lang="en-US" sz="1600" dirty="0"/>
              <a:t>Among the critically ill patients in our dataset, males accounted for </a:t>
            </a:r>
            <a:r>
              <a:rPr lang="en-US" sz="1600" dirty="0" smtClean="0"/>
              <a:t>53.3% </a:t>
            </a:r>
            <a:r>
              <a:rPr lang="en-US" sz="1600" dirty="0"/>
              <a:t>of the 'Critical' cases.</a:t>
            </a:r>
          </a:p>
          <a:p>
            <a:pPr algn="just"/>
            <a:r>
              <a:rPr lang="en-US" sz="1600" dirty="0"/>
              <a:t>Females made up the remaining </a:t>
            </a:r>
            <a:r>
              <a:rPr lang="en-US" sz="1600" dirty="0" smtClean="0"/>
              <a:t>46.7% </a:t>
            </a:r>
            <a:r>
              <a:rPr lang="en-US" sz="1600" dirty="0"/>
              <a:t>of patients in the 'Critical' risk category.</a:t>
            </a:r>
          </a:p>
          <a:p>
            <a:pPr algn="just"/>
            <a:r>
              <a:rPr lang="en-US" sz="1600" dirty="0"/>
              <a:t>This indicates that males have a higher representation </a:t>
            </a:r>
            <a:r>
              <a:rPr lang="en-US" sz="1600" dirty="0" smtClean="0"/>
              <a:t>(53%) </a:t>
            </a:r>
            <a:r>
              <a:rPr lang="en-US" sz="1600" dirty="0"/>
              <a:t>in the 'Critical' group compared to females </a:t>
            </a:r>
            <a:r>
              <a:rPr lang="en-US" sz="1600" dirty="0" smtClean="0"/>
              <a:t>(47%).</a:t>
            </a:r>
          </a:p>
          <a:p>
            <a:pPr algn="just"/>
            <a:endParaRPr lang="en-US" sz="1600" dirty="0"/>
          </a:p>
          <a:p>
            <a:pPr algn="just"/>
            <a:r>
              <a:rPr lang="en-US" sz="1600" dirty="0"/>
              <a:t>The bar chart reveals a notable gender disparity in COVID-19 severity among 'Critical' </a:t>
            </a:r>
            <a:r>
              <a:rPr lang="en-US" sz="1600" dirty="0" smtClean="0"/>
              <a:t>patients although not significant enough to include in the criteria. </a:t>
            </a:r>
            <a:r>
              <a:rPr lang="en-US" sz="1600" dirty="0"/>
              <a:t>While the reasons for this discrepancy require further investigation, it aligns with some existing studies suggesting that males may be more susceptible to severe COVID-19 outcomes.</a:t>
            </a:r>
            <a:endParaRPr lang="en-US" sz="1600" dirty="0"/>
          </a:p>
        </p:txBody>
      </p:sp>
    </p:spTree>
    <p:extLst>
      <p:ext uri="{BB962C8B-B14F-4D97-AF65-F5344CB8AC3E}">
        <p14:creationId xmlns:p14="http://schemas.microsoft.com/office/powerpoint/2010/main" val="269084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262" y="158262"/>
            <a:ext cx="84582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Patient Type Analysis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85" y="2004922"/>
            <a:ext cx="5676202" cy="3590141"/>
          </a:xfrm>
          <a:prstGeom prst="rect">
            <a:avLst/>
          </a:prstGeom>
        </p:spPr>
      </p:pic>
      <p:sp>
        <p:nvSpPr>
          <p:cNvPr id="6" name="TextBox 5"/>
          <p:cNvSpPr txBox="1"/>
          <p:nvPr/>
        </p:nvSpPr>
        <p:spPr>
          <a:xfrm>
            <a:off x="246185" y="527594"/>
            <a:ext cx="10884877" cy="1477328"/>
          </a:xfrm>
          <a:prstGeom prst="rect">
            <a:avLst/>
          </a:prstGeom>
          <a:noFill/>
        </p:spPr>
        <p:txBody>
          <a:bodyPr wrap="square" rtlCol="0">
            <a:spAutoFit/>
          </a:bodyPr>
          <a:lstStyle/>
          <a:p>
            <a:r>
              <a:rPr lang="en-US" dirty="0"/>
              <a:t>we explore the distribution of inpatients and outpatients in each risk category ('Critical,' 'Medium,' and 'Mild') based on the 'PATIENT_TYPE' column. We present the findings in percentages to understand how patient types vary across different levels of risk.</a:t>
            </a:r>
          </a:p>
          <a:p>
            <a:r>
              <a:rPr lang="en-US" b="1" dirty="0"/>
              <a:t>Distribution of Inpatients and Outpatients by Risk Category:</a:t>
            </a:r>
            <a:endParaRPr lang="en-US" dirty="0"/>
          </a:p>
          <a:p>
            <a:endParaRPr lang="en-US" dirty="0"/>
          </a:p>
        </p:txBody>
      </p:sp>
      <p:sp>
        <p:nvSpPr>
          <p:cNvPr id="7" name="TextBox 6"/>
          <p:cNvSpPr txBox="1"/>
          <p:nvPr/>
        </p:nvSpPr>
        <p:spPr>
          <a:xfrm>
            <a:off x="6541481" y="2004922"/>
            <a:ext cx="4642338" cy="1384995"/>
          </a:xfrm>
          <a:prstGeom prst="rect">
            <a:avLst/>
          </a:prstGeom>
          <a:noFill/>
        </p:spPr>
        <p:txBody>
          <a:bodyPr wrap="square" rtlCol="0">
            <a:spAutoFit/>
          </a:bodyPr>
          <a:lstStyle/>
          <a:p>
            <a:r>
              <a:rPr lang="en-US" sz="1400" dirty="0"/>
              <a:t>Risk Category    </a:t>
            </a:r>
            <a:r>
              <a:rPr lang="en-US" sz="1400" dirty="0" smtClean="0"/>
              <a:t>Hospitalization   Returned Home</a:t>
            </a:r>
            <a:endParaRPr lang="en-US" sz="1400" dirty="0"/>
          </a:p>
          <a:p>
            <a:r>
              <a:rPr lang="en-US" sz="1400" dirty="0" smtClean="0"/>
              <a:t>---------------------------------------------------------------------------</a:t>
            </a:r>
            <a:endParaRPr lang="en-US" sz="1400" dirty="0"/>
          </a:p>
          <a:p>
            <a:r>
              <a:rPr lang="en-US" sz="1400" dirty="0"/>
              <a:t>Critical         </a:t>
            </a:r>
            <a:r>
              <a:rPr lang="en-US" sz="1400" dirty="0" smtClean="0"/>
              <a:t>           65.4</a:t>
            </a:r>
            <a:r>
              <a:rPr lang="en-US" sz="1400" dirty="0"/>
              <a:t>%        </a:t>
            </a:r>
            <a:r>
              <a:rPr lang="en-US" sz="1400" dirty="0" smtClean="0"/>
              <a:t>              34.6</a:t>
            </a:r>
            <a:r>
              <a:rPr lang="en-US" sz="1400" dirty="0"/>
              <a:t>%</a:t>
            </a:r>
          </a:p>
          <a:p>
            <a:r>
              <a:rPr lang="en-US" sz="1400" dirty="0"/>
              <a:t>Medium          </a:t>
            </a:r>
            <a:r>
              <a:rPr lang="en-US" sz="1400" dirty="0" smtClean="0"/>
              <a:t>        </a:t>
            </a:r>
            <a:r>
              <a:rPr lang="en-US" sz="1400" dirty="0"/>
              <a:t>47.9%        </a:t>
            </a:r>
            <a:r>
              <a:rPr lang="en-US" sz="1400" dirty="0" smtClean="0"/>
              <a:t>              52.1</a:t>
            </a:r>
            <a:r>
              <a:rPr lang="en-US" sz="1400" dirty="0"/>
              <a:t>%</a:t>
            </a:r>
          </a:p>
          <a:p>
            <a:r>
              <a:rPr lang="en-US" sz="1400" dirty="0"/>
              <a:t>Mild             </a:t>
            </a:r>
            <a:r>
              <a:rPr lang="en-US" sz="1400" dirty="0" smtClean="0"/>
              <a:t>            21.3</a:t>
            </a:r>
            <a:r>
              <a:rPr lang="en-US" sz="1400" dirty="0"/>
              <a:t>%        </a:t>
            </a:r>
            <a:r>
              <a:rPr lang="en-US" sz="1400" dirty="0" smtClean="0"/>
              <a:t>              78.7</a:t>
            </a:r>
            <a:r>
              <a:rPr lang="en-US" sz="1400" dirty="0"/>
              <a:t>%</a:t>
            </a:r>
          </a:p>
          <a:p>
            <a:endParaRPr lang="en-US" sz="1400" dirty="0"/>
          </a:p>
        </p:txBody>
      </p:sp>
      <p:sp>
        <p:nvSpPr>
          <p:cNvPr id="8" name="TextBox 7"/>
          <p:cNvSpPr txBox="1"/>
          <p:nvPr/>
        </p:nvSpPr>
        <p:spPr>
          <a:xfrm>
            <a:off x="6277708" y="3389917"/>
            <a:ext cx="5802923" cy="2893100"/>
          </a:xfrm>
          <a:prstGeom prst="rect">
            <a:avLst/>
          </a:prstGeom>
          <a:noFill/>
        </p:spPr>
        <p:txBody>
          <a:bodyPr wrap="square" rtlCol="0">
            <a:spAutoFit/>
          </a:bodyPr>
          <a:lstStyle/>
          <a:p>
            <a:r>
              <a:rPr lang="en-US" sz="1400" b="1" dirty="0"/>
              <a:t>Key Observations</a:t>
            </a:r>
            <a:r>
              <a:rPr lang="en-US" sz="1400" b="1" dirty="0" smtClean="0"/>
              <a:t>:</a:t>
            </a:r>
          </a:p>
          <a:p>
            <a:endParaRPr lang="en-US" sz="1400" dirty="0"/>
          </a:p>
          <a:p>
            <a:r>
              <a:rPr lang="en-US" sz="1400" dirty="0"/>
              <a:t>For patients classified as 'Critical,' the majority (65.4%) are admitted as inpatients, requiring intensive medical care.</a:t>
            </a:r>
          </a:p>
          <a:p>
            <a:endParaRPr lang="en-US" sz="1400" dirty="0" smtClean="0"/>
          </a:p>
          <a:p>
            <a:r>
              <a:rPr lang="en-US" sz="1400" dirty="0" smtClean="0"/>
              <a:t>In </a:t>
            </a:r>
            <a:r>
              <a:rPr lang="en-US" sz="1400" dirty="0"/>
              <a:t>the 'Medium' risk category, approximately half (47.9%) are inpatients, indicating a significant need for medical attention but not as critical as 'Critical' cases.</a:t>
            </a:r>
          </a:p>
          <a:p>
            <a:endParaRPr lang="en-US" sz="1400" dirty="0" smtClean="0"/>
          </a:p>
          <a:p>
            <a:r>
              <a:rPr lang="en-US" sz="1400" dirty="0" smtClean="0"/>
              <a:t>Conversely</a:t>
            </a:r>
            <a:r>
              <a:rPr lang="en-US" sz="1400" dirty="0"/>
              <a:t>, in the 'Mild' risk category, a smaller proportion (21.3%) are inpatients, with the majority (78.7%) managed as outpatients, suggesting less severe cases.</a:t>
            </a:r>
          </a:p>
          <a:p>
            <a:endParaRPr lang="en-US" sz="1400" dirty="0"/>
          </a:p>
        </p:txBody>
      </p:sp>
    </p:spTree>
    <p:extLst>
      <p:ext uri="{BB962C8B-B14F-4D97-AF65-F5344CB8AC3E}">
        <p14:creationId xmlns:p14="http://schemas.microsoft.com/office/powerpoint/2010/main" val="3744985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81" y="99971"/>
            <a:ext cx="8534400" cy="656168"/>
          </a:xfrm>
        </p:spPr>
        <p:txBody>
          <a:bodyPr/>
          <a:lstStyle/>
          <a:p>
            <a:r>
              <a:rPr lang="en-US" dirty="0" smtClean="0"/>
              <a:t>limitations</a:t>
            </a:r>
            <a:endParaRPr lang="en-US" dirty="0"/>
          </a:p>
        </p:txBody>
      </p:sp>
      <p:sp>
        <p:nvSpPr>
          <p:cNvPr id="4" name="TextBox 3"/>
          <p:cNvSpPr txBox="1"/>
          <p:nvPr/>
        </p:nvSpPr>
        <p:spPr>
          <a:xfrm>
            <a:off x="307731" y="817685"/>
            <a:ext cx="11728938" cy="5509200"/>
          </a:xfrm>
          <a:prstGeom prst="rect">
            <a:avLst/>
          </a:prstGeom>
          <a:noFill/>
        </p:spPr>
        <p:txBody>
          <a:bodyPr wrap="square" rtlCol="0">
            <a:spAutoFit/>
          </a:bodyPr>
          <a:lstStyle/>
          <a:p>
            <a:r>
              <a:rPr lang="en-US" sz="1600" dirty="0" smtClean="0"/>
              <a:t>The </a:t>
            </a:r>
            <a:r>
              <a:rPr lang="en-US" sz="1600" dirty="0"/>
              <a:t>analysis of COVID-19 patient risk and severity has provided valuable insights; however, several limitations must be considered:</a:t>
            </a:r>
          </a:p>
          <a:p>
            <a:endParaRPr lang="en-US" sz="1600" dirty="0"/>
          </a:p>
          <a:p>
            <a:r>
              <a:rPr lang="en-US" sz="1600" dirty="0"/>
              <a:t>1. </a:t>
            </a:r>
            <a:r>
              <a:rPr lang="en-US" sz="1600" dirty="0" smtClean="0"/>
              <a:t>Data Quality: </a:t>
            </a:r>
            <a:r>
              <a:rPr lang="en-US" sz="1600" dirty="0"/>
              <a:t>The accuracy and completeness of our findings depend on the quality of the dataset. Missing or erroneous data may impact the validity of our conclusions.</a:t>
            </a:r>
          </a:p>
          <a:p>
            <a:endParaRPr lang="en-US" sz="1600" dirty="0"/>
          </a:p>
          <a:p>
            <a:r>
              <a:rPr lang="en-US" sz="1600" dirty="0"/>
              <a:t>2. </a:t>
            </a:r>
            <a:r>
              <a:rPr lang="en-US" sz="1600" dirty="0" smtClean="0"/>
              <a:t>Sampling Bias: </a:t>
            </a:r>
            <a:r>
              <a:rPr lang="en-US" sz="1600" dirty="0"/>
              <a:t>The dataset might not represent the entire population of COVID-19 patients, limiting the generalizability of our findings to other settings</a:t>
            </a:r>
            <a:r>
              <a:rPr lang="en-US" sz="1600" dirty="0" smtClean="0"/>
              <a:t>.</a:t>
            </a:r>
          </a:p>
          <a:p>
            <a:endParaRPr lang="en-US" sz="1600" dirty="0"/>
          </a:p>
          <a:p>
            <a:r>
              <a:rPr lang="en-US" sz="1600" dirty="0" smtClean="0"/>
              <a:t>3. Limited Variables: </a:t>
            </a:r>
            <a:r>
              <a:rPr lang="en-US" sz="1600" dirty="0"/>
              <a:t>Our analysis is constrained by the available data variables, potentially omitting relevant risk factors that influence patient outcomes.</a:t>
            </a:r>
          </a:p>
          <a:p>
            <a:endParaRPr lang="en-US" sz="1600" dirty="0"/>
          </a:p>
          <a:p>
            <a:r>
              <a:rPr lang="en-US" sz="1600" dirty="0" smtClean="0"/>
              <a:t>4. Evolution </a:t>
            </a:r>
            <a:r>
              <a:rPr lang="en-US" sz="1600" dirty="0"/>
              <a:t>of Medical </a:t>
            </a:r>
            <a:r>
              <a:rPr lang="en-US" sz="1600" dirty="0" smtClean="0"/>
              <a:t>Knowledge: </a:t>
            </a:r>
            <a:r>
              <a:rPr lang="en-US" sz="1600" dirty="0"/>
              <a:t>Our analysis is based on medical knowledge up to a specific date, and newer insights may require updates to our risk criteria.</a:t>
            </a:r>
          </a:p>
          <a:p>
            <a:endParaRPr lang="en-US" sz="1600" dirty="0"/>
          </a:p>
          <a:p>
            <a:r>
              <a:rPr lang="en-US" sz="1600" dirty="0"/>
              <a:t>5</a:t>
            </a:r>
            <a:r>
              <a:rPr lang="en-US" sz="1600" dirty="0" smtClean="0"/>
              <a:t>. Scope </a:t>
            </a:r>
            <a:r>
              <a:rPr lang="en-US" sz="1600" dirty="0"/>
              <a:t>of </a:t>
            </a:r>
            <a:r>
              <a:rPr lang="en-US" sz="1600" dirty="0" smtClean="0"/>
              <a:t>Analysis: </a:t>
            </a:r>
            <a:r>
              <a:rPr lang="en-US" sz="1600" dirty="0"/>
              <a:t>While our analysis covers relevant risk factors, it may not encompass all factors influencing COVID-19 patient risk.</a:t>
            </a:r>
          </a:p>
          <a:p>
            <a:endParaRPr lang="en-US" sz="1600" dirty="0"/>
          </a:p>
          <a:p>
            <a:r>
              <a:rPr lang="en-US" sz="1600" dirty="0"/>
              <a:t>Despite these limitations, our analysis serves as a valuable resource for healthcare professionals, policymakers, and researchers to better understand COVID-19 patient risk and improve patient care. It is essential to approach our findings with awareness of these limitations and consider further investigations for a comprehensive understanding of the pandemic.</a:t>
            </a:r>
          </a:p>
        </p:txBody>
      </p:sp>
    </p:spTree>
    <p:extLst>
      <p:ext uri="{BB962C8B-B14F-4D97-AF65-F5344CB8AC3E}">
        <p14:creationId xmlns:p14="http://schemas.microsoft.com/office/powerpoint/2010/main" val="290050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296" y="91179"/>
            <a:ext cx="8534400" cy="647376"/>
          </a:xfrm>
        </p:spPr>
        <p:txBody>
          <a:bodyPr/>
          <a:lstStyle/>
          <a:p>
            <a:r>
              <a:rPr lang="en-US" dirty="0" smtClean="0"/>
              <a:t>conclusions</a:t>
            </a:r>
            <a:endParaRPr lang="en-US" dirty="0"/>
          </a:p>
        </p:txBody>
      </p:sp>
      <p:sp>
        <p:nvSpPr>
          <p:cNvPr id="4" name="TextBox 3"/>
          <p:cNvSpPr txBox="1"/>
          <p:nvPr/>
        </p:nvSpPr>
        <p:spPr>
          <a:xfrm>
            <a:off x="298938" y="808892"/>
            <a:ext cx="11755316" cy="4832092"/>
          </a:xfrm>
          <a:prstGeom prst="rect">
            <a:avLst/>
          </a:prstGeom>
          <a:noFill/>
        </p:spPr>
        <p:txBody>
          <a:bodyPr wrap="square" rtlCol="0">
            <a:spAutoFit/>
          </a:bodyPr>
          <a:lstStyle/>
          <a:p>
            <a:r>
              <a:rPr lang="en-US" sz="1400" dirty="0" smtClean="0"/>
              <a:t>In </a:t>
            </a:r>
            <a:r>
              <a:rPr lang="en-US" sz="1400" dirty="0"/>
              <a:t>conclusion, our analysis of COVID-19 patient risk and severity has provided essential insights into the factors influencing disease outcomes. Through data exploration, visualization, and risk assessment, we have gained a deeper understanding of patient characteristics and their association with disease severity levels.</a:t>
            </a:r>
          </a:p>
          <a:p>
            <a:endParaRPr lang="en-US" sz="1400" dirty="0"/>
          </a:p>
          <a:p>
            <a:r>
              <a:rPr lang="en-US" sz="1400" dirty="0"/>
              <a:t>Key findings indicate that age, pre-existing conditions, and gender significantly impact patient risk, with elderly individuals and those with underlying health conditions being more susceptible to severe COVID-19 cases. Furthermore, the distribution of inpatients and outpatients across risk categories highlights the varying levels of care required for different patient groups.</a:t>
            </a:r>
          </a:p>
          <a:p>
            <a:endParaRPr lang="en-US" sz="1400" dirty="0"/>
          </a:p>
          <a:p>
            <a:r>
              <a:rPr lang="en-US" sz="1400" dirty="0"/>
              <a:t>While our analysis sheds light on critical aspects of COVID-19 patient risk, it is essential to acknowledge the limitations of the dataset and methodology. The observational nature of the study prevents us from establishing causal relationships, and the dataset's temporal scope may not capture potential changes over time.</a:t>
            </a:r>
          </a:p>
          <a:p>
            <a:endParaRPr lang="en-US" sz="1400" dirty="0"/>
          </a:p>
          <a:p>
            <a:r>
              <a:rPr lang="en-US" sz="1400" dirty="0"/>
              <a:t>Nevertheless, our findings have practical implications for healthcare professionals and policymakers. By identifying high-risk patients early on, medical resources can be allocated more effectively, and personalized interventions can be prioritized to improve patient outcomes.</a:t>
            </a:r>
          </a:p>
          <a:p>
            <a:endParaRPr lang="en-US" sz="1400" dirty="0"/>
          </a:p>
          <a:p>
            <a:r>
              <a:rPr lang="en-US" sz="1400" dirty="0"/>
              <a:t>As the medical understanding of COVID-19 continues to evolve, further research and data updates will be necessary to refine risk assessment criteria. Ethical considerations surrounding data usage must be upheld, ensuring patient privacy and data integrity.</a:t>
            </a:r>
          </a:p>
          <a:p>
            <a:endParaRPr lang="en-US" sz="1400" dirty="0"/>
          </a:p>
          <a:p>
            <a:r>
              <a:rPr lang="en-US" sz="1400" dirty="0"/>
              <a:t>In the fight against COVID-19, this analysis serves as a foundation for informed decision-making and targeted strategies to tackle the challenges posed by the pandemic. By leveraging our findings and considering the limitations, we can better equip ourselves to manage the pandemic and protect the health and well-being of our communities.</a:t>
            </a:r>
          </a:p>
        </p:txBody>
      </p:sp>
    </p:spTree>
    <p:extLst>
      <p:ext uri="{BB962C8B-B14F-4D97-AF65-F5344CB8AC3E}">
        <p14:creationId xmlns:p14="http://schemas.microsoft.com/office/powerpoint/2010/main" val="4262116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81" y="117556"/>
            <a:ext cx="8534400" cy="858390"/>
          </a:xfrm>
        </p:spPr>
        <p:txBody>
          <a:bodyPr/>
          <a:lstStyle/>
          <a:p>
            <a:r>
              <a:rPr lang="en-US" dirty="0" smtClean="0"/>
              <a:t>Table of content</a:t>
            </a:r>
            <a:endParaRPr lang="en-US" dirty="0"/>
          </a:p>
        </p:txBody>
      </p:sp>
      <p:sp>
        <p:nvSpPr>
          <p:cNvPr id="4" name="TextBox 3"/>
          <p:cNvSpPr txBox="1"/>
          <p:nvPr/>
        </p:nvSpPr>
        <p:spPr>
          <a:xfrm>
            <a:off x="272561" y="844066"/>
            <a:ext cx="11790485" cy="6687665"/>
          </a:xfrm>
          <a:prstGeom prst="rect">
            <a:avLst/>
          </a:prstGeom>
          <a:noFill/>
        </p:spPr>
        <p:txBody>
          <a:bodyPr wrap="square" rtlCol="0">
            <a:spAutoFit/>
          </a:bodyPr>
          <a:lstStyle/>
          <a:p>
            <a:pPr marL="342900" indent="-342900">
              <a:lnSpc>
                <a:spcPct val="150000"/>
              </a:lnSpc>
              <a:buAutoNum type="arabicPeriod"/>
            </a:pPr>
            <a:r>
              <a:rPr lang="en-US" b="1" spc="230" dirty="0" smtClean="0"/>
              <a:t>Title Slide</a:t>
            </a:r>
          </a:p>
          <a:p>
            <a:pPr marL="342900" indent="-342900">
              <a:lnSpc>
                <a:spcPct val="150000"/>
              </a:lnSpc>
              <a:buAutoNum type="arabicPeriod"/>
            </a:pPr>
            <a:r>
              <a:rPr lang="en-US" b="1" spc="210" dirty="0" smtClean="0"/>
              <a:t>Introduction</a:t>
            </a:r>
          </a:p>
          <a:p>
            <a:pPr marL="800100" lvl="1" indent="-342900">
              <a:lnSpc>
                <a:spcPct val="150000"/>
              </a:lnSpc>
              <a:buAutoNum type="arabicPeriod"/>
            </a:pPr>
            <a:r>
              <a:rPr lang="en-US" dirty="0" smtClean="0"/>
              <a:t>Overview of the Analysis</a:t>
            </a:r>
          </a:p>
          <a:p>
            <a:pPr marL="800100" lvl="1" indent="-342900">
              <a:lnSpc>
                <a:spcPct val="150000"/>
              </a:lnSpc>
              <a:buAutoNum type="arabicPeriod"/>
            </a:pPr>
            <a:r>
              <a:rPr lang="en-US" dirty="0" smtClean="0"/>
              <a:t>Objective of the Study</a:t>
            </a:r>
          </a:p>
          <a:p>
            <a:pPr marL="342900" indent="-342900">
              <a:lnSpc>
                <a:spcPct val="150000"/>
              </a:lnSpc>
              <a:buAutoNum type="arabicPeriod"/>
            </a:pPr>
            <a:r>
              <a:rPr lang="en-US" b="1" spc="210" dirty="0" smtClean="0"/>
              <a:t>Data Visualization</a:t>
            </a:r>
            <a:endParaRPr lang="en-US" b="1" spc="210" dirty="0"/>
          </a:p>
          <a:p>
            <a:pPr marL="800100" lvl="1" indent="-342900">
              <a:lnSpc>
                <a:spcPct val="150000"/>
              </a:lnSpc>
              <a:buAutoNum type="arabicPeriod"/>
            </a:pPr>
            <a:r>
              <a:rPr lang="en-US" dirty="0" smtClean="0"/>
              <a:t>Distribution of Risk Categories</a:t>
            </a:r>
            <a:endParaRPr lang="en-US" dirty="0"/>
          </a:p>
          <a:p>
            <a:pPr marL="800100" lvl="1" indent="-342900">
              <a:lnSpc>
                <a:spcPct val="150000"/>
              </a:lnSpc>
              <a:buAutoNum type="arabicPeriod"/>
            </a:pPr>
            <a:r>
              <a:rPr lang="en-US" dirty="0" smtClean="0"/>
              <a:t>Risk Factors Exploration</a:t>
            </a:r>
          </a:p>
          <a:p>
            <a:pPr marL="342900" indent="-342900">
              <a:lnSpc>
                <a:spcPct val="150000"/>
              </a:lnSpc>
              <a:buAutoNum type="arabicPeriod"/>
            </a:pPr>
            <a:r>
              <a:rPr lang="en-US" b="1" spc="210" dirty="0" smtClean="0"/>
              <a:t>Key Findings</a:t>
            </a:r>
            <a:endParaRPr lang="en-US" b="1" spc="210" dirty="0"/>
          </a:p>
          <a:p>
            <a:pPr marL="800100" lvl="1" indent="-342900">
              <a:lnSpc>
                <a:spcPct val="150000"/>
              </a:lnSpc>
              <a:buAutoNum type="arabicPeriod"/>
            </a:pPr>
            <a:r>
              <a:rPr lang="en-US" dirty="0" smtClean="0"/>
              <a:t>Impact of Age on Risk</a:t>
            </a:r>
            <a:endParaRPr lang="en-US" dirty="0"/>
          </a:p>
          <a:p>
            <a:pPr marL="800100" lvl="1" indent="-342900">
              <a:lnSpc>
                <a:spcPct val="150000"/>
              </a:lnSpc>
              <a:buAutoNum type="arabicPeriod"/>
            </a:pPr>
            <a:r>
              <a:rPr lang="en-US" dirty="0" smtClean="0"/>
              <a:t>Role of Pre-Existing Conditions</a:t>
            </a:r>
          </a:p>
          <a:p>
            <a:pPr marL="800100" lvl="1" indent="-342900">
              <a:lnSpc>
                <a:spcPct val="150000"/>
              </a:lnSpc>
              <a:buAutoNum type="arabicPeriod"/>
            </a:pPr>
            <a:r>
              <a:rPr lang="en-US" dirty="0" smtClean="0"/>
              <a:t>Gender and Risk</a:t>
            </a:r>
          </a:p>
          <a:p>
            <a:pPr marL="800100" lvl="1" indent="-342900">
              <a:lnSpc>
                <a:spcPct val="150000"/>
              </a:lnSpc>
              <a:buAutoNum type="arabicPeriod"/>
            </a:pPr>
            <a:r>
              <a:rPr lang="en-US" dirty="0" smtClean="0"/>
              <a:t>Patient Type Analysis</a:t>
            </a:r>
          </a:p>
          <a:p>
            <a:pPr marL="342900" indent="-342900">
              <a:lnSpc>
                <a:spcPct val="150000"/>
              </a:lnSpc>
              <a:buAutoNum type="arabicPeriod"/>
            </a:pPr>
            <a:r>
              <a:rPr lang="en-US" b="1" spc="210" dirty="0" smtClean="0"/>
              <a:t>Limitations</a:t>
            </a:r>
          </a:p>
          <a:p>
            <a:pPr marL="342900" indent="-342900">
              <a:lnSpc>
                <a:spcPct val="150000"/>
              </a:lnSpc>
              <a:buAutoNum type="arabicPeriod"/>
            </a:pPr>
            <a:r>
              <a:rPr lang="en-US" b="1" spc="210" dirty="0" smtClean="0"/>
              <a:t>Conclusion</a:t>
            </a:r>
            <a:endParaRPr lang="en-US" b="1" spc="210" dirty="0"/>
          </a:p>
          <a:p>
            <a:pPr marL="800100" lvl="1" indent="-342900">
              <a:lnSpc>
                <a:spcPct val="150000"/>
              </a:lnSpc>
              <a:buAutoNum type="arabicPeriod"/>
            </a:pPr>
            <a:endParaRPr lang="en-US" dirty="0"/>
          </a:p>
          <a:p>
            <a:pPr marL="800100" lvl="1" indent="-342900">
              <a:lnSpc>
                <a:spcPct val="150000"/>
              </a:lnSpc>
              <a:buAutoNum type="arabicPeriod"/>
            </a:pPr>
            <a:endParaRPr lang="en-US" dirty="0" smtClean="0"/>
          </a:p>
        </p:txBody>
      </p:sp>
    </p:spTree>
    <p:extLst>
      <p:ext uri="{BB962C8B-B14F-4D97-AF65-F5344CB8AC3E}">
        <p14:creationId xmlns:p14="http://schemas.microsoft.com/office/powerpoint/2010/main" val="117017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74" y="99970"/>
            <a:ext cx="8534400" cy="796845"/>
          </a:xfrm>
        </p:spPr>
        <p:txBody>
          <a:bodyPr/>
          <a:lstStyle/>
          <a:p>
            <a:r>
              <a:rPr lang="en-US" dirty="0" smtClean="0"/>
              <a:t>introduction</a:t>
            </a:r>
            <a:endParaRPr lang="en-US" dirty="0"/>
          </a:p>
        </p:txBody>
      </p:sp>
      <p:sp>
        <p:nvSpPr>
          <p:cNvPr id="4" name="TextBox 3"/>
          <p:cNvSpPr txBox="1"/>
          <p:nvPr/>
        </p:nvSpPr>
        <p:spPr>
          <a:xfrm>
            <a:off x="156674" y="1459523"/>
            <a:ext cx="11702561" cy="3970318"/>
          </a:xfrm>
          <a:prstGeom prst="rect">
            <a:avLst/>
          </a:prstGeom>
          <a:noFill/>
        </p:spPr>
        <p:txBody>
          <a:bodyPr wrap="square" rtlCol="0">
            <a:spAutoFit/>
          </a:bodyPr>
          <a:lstStyle/>
          <a:p>
            <a:r>
              <a:rPr lang="en-US" dirty="0"/>
              <a:t>In this analysis, we aimed to identify high-risk and low-risk patients based on various factors using a dataset of COVID-19 patient records. The dataset contains information on patient demographics, pre-existing conditions, and the severity of their condition categorized as 'Critical,' 'Medium,' or 'Mild</a:t>
            </a:r>
            <a:r>
              <a:rPr lang="en-US" dirty="0" smtClean="0"/>
              <a:t>.‘</a:t>
            </a:r>
          </a:p>
          <a:p>
            <a:endParaRPr lang="en-US" dirty="0"/>
          </a:p>
          <a:p>
            <a:r>
              <a:rPr lang="en-US" dirty="0"/>
              <a:t>In this analysis, we present an assessment of COVID-19 patient risk using a comprehensive dataset of patient records. The study aims to identify high-risk and low-risk patients based on various factors and explore the association between these factors and the severity of COVID-19 cases, as classified into 'Critical,' 'Medium,' and 'Mild' </a:t>
            </a:r>
            <a:r>
              <a:rPr lang="en-US" dirty="0" smtClean="0"/>
              <a:t>categories.</a:t>
            </a:r>
          </a:p>
          <a:p>
            <a:endParaRPr lang="en-US" dirty="0"/>
          </a:p>
          <a:p>
            <a:r>
              <a:rPr lang="en-US" dirty="0"/>
              <a:t>The COVID-19 pandemic has significantly impacted global healthcare systems, necessitating a deeper understanding of risk factors that contribute to severe outcomes. By conducting this analysis, we seek to provide valuable insights that can inform medical decision-making, resource allocation, and public health strategies.</a:t>
            </a:r>
          </a:p>
          <a:p>
            <a:endParaRPr lang="en-US" dirty="0"/>
          </a:p>
        </p:txBody>
      </p:sp>
    </p:spTree>
    <p:extLst>
      <p:ext uri="{BB962C8B-B14F-4D97-AF65-F5344CB8AC3E}">
        <p14:creationId xmlns:p14="http://schemas.microsoft.com/office/powerpoint/2010/main" val="2452560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58" y="117554"/>
            <a:ext cx="8534400" cy="691337"/>
          </a:xfrm>
        </p:spPr>
        <p:txBody>
          <a:bodyPr/>
          <a:lstStyle/>
          <a:p>
            <a:r>
              <a:rPr lang="en-US" dirty="0" smtClean="0"/>
              <a:t>Data visualization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50" y="1292497"/>
            <a:ext cx="4269223" cy="2910227"/>
          </a:xfrm>
          <a:prstGeom prst="rect">
            <a:avLst/>
          </a:prstGeom>
        </p:spPr>
      </p:pic>
      <p:sp>
        <p:nvSpPr>
          <p:cNvPr id="5" name="TextBox 4"/>
          <p:cNvSpPr txBox="1"/>
          <p:nvPr/>
        </p:nvSpPr>
        <p:spPr>
          <a:xfrm>
            <a:off x="174258" y="4492844"/>
            <a:ext cx="10912842" cy="2031325"/>
          </a:xfrm>
          <a:prstGeom prst="rect">
            <a:avLst/>
          </a:prstGeom>
          <a:noFill/>
        </p:spPr>
        <p:txBody>
          <a:bodyPr wrap="square" rtlCol="0">
            <a:spAutoFit/>
          </a:bodyPr>
          <a:lstStyle/>
          <a:p>
            <a:pPr algn="just"/>
            <a:r>
              <a:rPr lang="en-US" dirty="0"/>
              <a:t>Bar chart showing the distribution of patients across risk categories: 'Critical,' </a:t>
            </a:r>
            <a:r>
              <a:rPr lang="en-US" dirty="0" smtClean="0"/>
              <a:t>'Medium’ , 'Mild‘ and ‘Negative’.</a:t>
            </a:r>
            <a:endParaRPr lang="en-US" dirty="0"/>
          </a:p>
          <a:p>
            <a:pPr algn="just"/>
            <a:r>
              <a:rPr lang="en-US" dirty="0"/>
              <a:t>Understanding the proportion of patients in each category gives an initial view of the overall severity levels in the dataset</a:t>
            </a:r>
            <a:r>
              <a:rPr lang="en-US" dirty="0" smtClean="0"/>
              <a:t>.</a:t>
            </a:r>
          </a:p>
          <a:p>
            <a:pPr algn="just"/>
            <a:r>
              <a:rPr lang="en-US" dirty="0"/>
              <a:t>The majority of patients were categorized as 'Mild,' followed by 'Medium,' with a smaller proportion falling into the 'Critical' category.</a:t>
            </a:r>
          </a:p>
          <a:p>
            <a:pPr algn="just"/>
            <a:endParaRPr lang="en-US" dirty="0"/>
          </a:p>
        </p:txBody>
      </p:sp>
      <p:sp>
        <p:nvSpPr>
          <p:cNvPr id="6" name="TextBox 5"/>
          <p:cNvSpPr txBox="1"/>
          <p:nvPr/>
        </p:nvSpPr>
        <p:spPr>
          <a:xfrm>
            <a:off x="174258" y="808891"/>
            <a:ext cx="4054842"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Distribution of Risk Categories</a:t>
            </a:r>
            <a:endParaRPr lang="en-US" dirty="0"/>
          </a:p>
        </p:txBody>
      </p:sp>
    </p:spTree>
    <p:extLst>
      <p:ext uri="{BB962C8B-B14F-4D97-AF65-F5344CB8AC3E}">
        <p14:creationId xmlns:p14="http://schemas.microsoft.com/office/powerpoint/2010/main" val="3445329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807" y="184638"/>
            <a:ext cx="7807569"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Risk Factors Exploration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07" y="809977"/>
            <a:ext cx="4572001" cy="450117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8497" y="809976"/>
            <a:ext cx="4934733" cy="4516267"/>
          </a:xfrm>
          <a:prstGeom prst="rect">
            <a:avLst/>
          </a:prstGeom>
        </p:spPr>
      </p:pic>
      <p:sp>
        <p:nvSpPr>
          <p:cNvPr id="8" name="TextBox 7"/>
          <p:cNvSpPr txBox="1"/>
          <p:nvPr/>
        </p:nvSpPr>
        <p:spPr>
          <a:xfrm>
            <a:off x="219807" y="5451231"/>
            <a:ext cx="9803423" cy="923330"/>
          </a:xfrm>
          <a:prstGeom prst="rect">
            <a:avLst/>
          </a:prstGeom>
          <a:noFill/>
        </p:spPr>
        <p:txBody>
          <a:bodyPr wrap="square" rtlCol="0">
            <a:spAutoFit/>
          </a:bodyPr>
          <a:lstStyle/>
          <a:p>
            <a:pPr algn="just"/>
            <a:r>
              <a:rPr lang="en-US" dirty="0"/>
              <a:t>We explore the impact of key factors such as age, sex, and pre-existing conditions (e.g., diabetes, hypertension) on the likelihood of patients falling into higher risk categories.</a:t>
            </a:r>
            <a:endParaRPr lang="en-US" dirty="0"/>
          </a:p>
        </p:txBody>
      </p:sp>
    </p:spTree>
    <p:extLst>
      <p:ext uri="{BB962C8B-B14F-4D97-AF65-F5344CB8AC3E}">
        <p14:creationId xmlns:p14="http://schemas.microsoft.com/office/powerpoint/2010/main" val="585423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261" y="211015"/>
            <a:ext cx="7051431"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Risk Factors Exploration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61" y="686151"/>
            <a:ext cx="5013414" cy="464894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1675" y="686152"/>
            <a:ext cx="4875726" cy="4648948"/>
          </a:xfrm>
          <a:prstGeom prst="rect">
            <a:avLst/>
          </a:prstGeom>
        </p:spPr>
      </p:pic>
    </p:spTree>
    <p:extLst>
      <p:ext uri="{BB962C8B-B14F-4D97-AF65-F5344CB8AC3E}">
        <p14:creationId xmlns:p14="http://schemas.microsoft.com/office/powerpoint/2010/main" val="1724366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092" y="96715"/>
            <a:ext cx="6726116"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Risk Factors Exploration</a:t>
            </a:r>
            <a:endParaRPr lang="en-US" dirty="0"/>
          </a:p>
        </p:txBody>
      </p:sp>
      <p:sp>
        <p:nvSpPr>
          <p:cNvPr id="5" name="TextBox 4"/>
          <p:cNvSpPr txBox="1"/>
          <p:nvPr/>
        </p:nvSpPr>
        <p:spPr>
          <a:xfrm>
            <a:off x="228600" y="606669"/>
            <a:ext cx="11737731" cy="5924058"/>
          </a:xfrm>
          <a:prstGeom prst="rect">
            <a:avLst/>
          </a:prstGeom>
          <a:noFill/>
        </p:spPr>
        <p:txBody>
          <a:bodyPr wrap="square" rtlCol="0">
            <a:spAutoFit/>
          </a:bodyPr>
          <a:lstStyle/>
          <a:p>
            <a:pPr algn="just">
              <a:lnSpc>
                <a:spcPct val="200000"/>
              </a:lnSpc>
            </a:pPr>
            <a:r>
              <a:rPr lang="en-US" sz="1600" dirty="0" smtClean="0"/>
              <a:t>Here </a:t>
            </a:r>
            <a:r>
              <a:rPr lang="en-US" sz="1600" dirty="0"/>
              <a:t>are some of the key insights that can be drawn from the bar charts:</a:t>
            </a:r>
          </a:p>
          <a:p>
            <a:pPr marL="285750" indent="-285750" algn="just">
              <a:lnSpc>
                <a:spcPct val="200000"/>
              </a:lnSpc>
              <a:buFont typeface="Arial" panose="020B0604020202020204" pitchFamily="34" charset="0"/>
              <a:buChar char="•"/>
            </a:pPr>
            <a:r>
              <a:rPr lang="en-US" sz="1600" dirty="0" smtClean="0"/>
              <a:t>Males </a:t>
            </a:r>
            <a:r>
              <a:rPr lang="en-US" sz="1600" dirty="0"/>
              <a:t>are more likely to be classified as having a critical condition than females.</a:t>
            </a:r>
          </a:p>
          <a:p>
            <a:pPr marL="285750" indent="-285750" algn="just">
              <a:lnSpc>
                <a:spcPct val="200000"/>
              </a:lnSpc>
              <a:buFont typeface="Arial" panose="020B0604020202020204" pitchFamily="34" charset="0"/>
              <a:buChar char="•"/>
            </a:pPr>
            <a:r>
              <a:rPr lang="en-US" sz="1600" dirty="0" smtClean="0"/>
              <a:t>Patients </a:t>
            </a:r>
            <a:r>
              <a:rPr lang="en-US" sz="1600" dirty="0"/>
              <a:t>with pneumonia and COPD are more likely to be classified as having a critical condition than patients without these conditions.</a:t>
            </a:r>
          </a:p>
          <a:p>
            <a:pPr marL="285750" indent="-285750" algn="just">
              <a:lnSpc>
                <a:spcPct val="200000"/>
              </a:lnSpc>
              <a:buFont typeface="Arial" panose="020B0604020202020204" pitchFamily="34" charset="0"/>
              <a:buChar char="•"/>
            </a:pPr>
            <a:r>
              <a:rPr lang="en-US" sz="1600" dirty="0" smtClean="0"/>
              <a:t>Patients </a:t>
            </a:r>
            <a:r>
              <a:rPr lang="en-US" sz="1600" dirty="0"/>
              <a:t>who are intubated are more likely to be classified as having a critical condition than patients who are not intubated.</a:t>
            </a:r>
          </a:p>
          <a:p>
            <a:pPr marL="285750" indent="-285750" algn="just">
              <a:lnSpc>
                <a:spcPct val="200000"/>
              </a:lnSpc>
              <a:buFont typeface="Arial" panose="020B0604020202020204" pitchFamily="34" charset="0"/>
              <a:buChar char="•"/>
            </a:pPr>
            <a:r>
              <a:rPr lang="en-US" sz="1600" dirty="0" smtClean="0"/>
              <a:t>Patients </a:t>
            </a:r>
            <a:r>
              <a:rPr lang="en-US" sz="1600" dirty="0"/>
              <a:t>with diabetes, hypertension, cardiovascular disease, obesity, and renal chronic disease are more likely to be classified as having a critical condition than patients without these conditions.</a:t>
            </a:r>
          </a:p>
          <a:p>
            <a:pPr marL="285750" indent="-285750" algn="just">
              <a:lnSpc>
                <a:spcPct val="200000"/>
              </a:lnSpc>
              <a:buFont typeface="Arial" panose="020B0604020202020204" pitchFamily="34" charset="0"/>
              <a:buChar char="•"/>
            </a:pPr>
            <a:r>
              <a:rPr lang="en-US" sz="1600" dirty="0" smtClean="0"/>
              <a:t>Patients </a:t>
            </a:r>
            <a:r>
              <a:rPr lang="en-US" sz="1600" dirty="0"/>
              <a:t>who smoke are more likely to be classified as having a critical condition than patients who do not smoke.</a:t>
            </a:r>
          </a:p>
          <a:p>
            <a:pPr marL="285750" indent="-285750" algn="just">
              <a:lnSpc>
                <a:spcPct val="200000"/>
              </a:lnSpc>
              <a:buFont typeface="Arial" panose="020B0604020202020204" pitchFamily="34" charset="0"/>
              <a:buChar char="•"/>
            </a:pPr>
            <a:r>
              <a:rPr lang="en-US" sz="1600" dirty="0" smtClean="0"/>
              <a:t>Patients </a:t>
            </a:r>
            <a:r>
              <a:rPr lang="en-US" sz="1600" dirty="0"/>
              <a:t>who were admitted to the ICU are more likely to be classified as having a critical condition than patients who were not admitted to the ICU.</a:t>
            </a:r>
          </a:p>
          <a:p>
            <a:pPr marL="285750" indent="-285750" algn="just">
              <a:lnSpc>
                <a:spcPct val="200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2059144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466" y="143932"/>
            <a:ext cx="8534400" cy="673753"/>
          </a:xfrm>
        </p:spPr>
        <p:txBody>
          <a:bodyPr/>
          <a:lstStyle/>
          <a:p>
            <a:r>
              <a:rPr lang="en-US" dirty="0" smtClean="0"/>
              <a:t>Key findings</a:t>
            </a:r>
            <a:endParaRPr lang="en-US" dirty="0"/>
          </a:p>
        </p:txBody>
      </p:sp>
      <p:sp>
        <p:nvSpPr>
          <p:cNvPr id="4" name="TextBox 3"/>
          <p:cNvSpPr txBox="1"/>
          <p:nvPr/>
        </p:nvSpPr>
        <p:spPr>
          <a:xfrm>
            <a:off x="165466" y="1178170"/>
            <a:ext cx="11755315" cy="1477328"/>
          </a:xfrm>
          <a:prstGeom prst="rect">
            <a:avLst/>
          </a:prstGeom>
          <a:noFill/>
        </p:spPr>
        <p:txBody>
          <a:bodyPr wrap="square" rtlCol="0">
            <a:spAutoFit/>
          </a:bodyPr>
          <a:lstStyle/>
          <a:p>
            <a:r>
              <a:rPr lang="en-US" dirty="0"/>
              <a:t>In this section, we investigate the impact of age on the severity of COVID-19 cases. Understanding how age influences the risk of patients falling into the 'Critical' category is crucial for identifying vulnerable groups and allocating appropriate medical resources</a:t>
            </a:r>
            <a:r>
              <a:rPr lang="en-US" dirty="0" smtClean="0"/>
              <a:t>.</a:t>
            </a:r>
          </a:p>
          <a:p>
            <a:r>
              <a:rPr lang="en-US" dirty="0"/>
              <a:t>To explore the relationship between age and risk, we focused on patients classified as 'Critical.' The bar chart below illustrates the age distribution of patients in the 'Critical' risk category: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6" y="2664290"/>
            <a:ext cx="5612558" cy="4110920"/>
          </a:xfrm>
          <a:prstGeom prst="rect">
            <a:avLst/>
          </a:prstGeom>
        </p:spPr>
      </p:pic>
      <p:sp>
        <p:nvSpPr>
          <p:cNvPr id="6" name="TextBox 5"/>
          <p:cNvSpPr txBox="1"/>
          <p:nvPr/>
        </p:nvSpPr>
        <p:spPr>
          <a:xfrm>
            <a:off x="5778024" y="3560884"/>
            <a:ext cx="6000750" cy="2862322"/>
          </a:xfrm>
          <a:prstGeom prst="rect">
            <a:avLst/>
          </a:prstGeom>
          <a:noFill/>
        </p:spPr>
        <p:txBody>
          <a:bodyPr wrap="square" rtlCol="0">
            <a:spAutoFit/>
          </a:bodyPr>
          <a:lstStyle/>
          <a:p>
            <a:r>
              <a:rPr lang="en-US" dirty="0"/>
              <a:t>The chart shows a notable increase in the number of patients in the 'Critical' category in older age groups. This finding suggests that elderly individuals are at a higher risk of severe COVID-19 outcomes compared to younger age groups</a:t>
            </a:r>
            <a:r>
              <a:rPr lang="en-US" dirty="0" smtClean="0"/>
              <a:t>.</a:t>
            </a:r>
          </a:p>
          <a:p>
            <a:endParaRPr lang="en-US" dirty="0"/>
          </a:p>
          <a:p>
            <a:r>
              <a:rPr lang="en-US" dirty="0"/>
              <a:t>The visualization reinforces the understanding that age is a significant risk factor for severe COVID-19 cases. As age advances, the likelihood of experiencing critical illness appears to rise.</a:t>
            </a:r>
            <a:endParaRPr lang="en-US" dirty="0"/>
          </a:p>
        </p:txBody>
      </p:sp>
      <p:sp>
        <p:nvSpPr>
          <p:cNvPr id="8" name="TextBox 7"/>
          <p:cNvSpPr txBox="1"/>
          <p:nvPr/>
        </p:nvSpPr>
        <p:spPr>
          <a:xfrm>
            <a:off x="254977" y="817685"/>
            <a:ext cx="5380892"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Impact of Age on Risk</a:t>
            </a:r>
            <a:endParaRPr lang="en-US" dirty="0"/>
          </a:p>
        </p:txBody>
      </p:sp>
    </p:spTree>
    <p:extLst>
      <p:ext uri="{BB962C8B-B14F-4D97-AF65-F5344CB8AC3E}">
        <p14:creationId xmlns:p14="http://schemas.microsoft.com/office/powerpoint/2010/main" val="900898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715" y="96715"/>
            <a:ext cx="8757139"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Role of Pre-existing Conditions</a:t>
            </a:r>
            <a:endParaRPr lang="en-US" dirty="0"/>
          </a:p>
        </p:txBody>
      </p:sp>
      <p:sp>
        <p:nvSpPr>
          <p:cNvPr id="5" name="TextBox 4"/>
          <p:cNvSpPr txBox="1"/>
          <p:nvPr/>
        </p:nvSpPr>
        <p:spPr>
          <a:xfrm>
            <a:off x="228600" y="466047"/>
            <a:ext cx="11465169" cy="923330"/>
          </a:xfrm>
          <a:prstGeom prst="rect">
            <a:avLst/>
          </a:prstGeom>
          <a:noFill/>
        </p:spPr>
        <p:txBody>
          <a:bodyPr wrap="square" rtlCol="0">
            <a:spAutoFit/>
          </a:bodyPr>
          <a:lstStyle/>
          <a:p>
            <a:r>
              <a:rPr lang="en-US" dirty="0"/>
              <a:t>We used a stacked bar chart to visualize the distribution of 'Yes' and 'No' values for each pre-existing condition within the 'Critical' risk category. Each stacked bar represents a pre-existing condition, and the segments within the bars represent the counts of 'Yes' and 'No' responses.</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415" y="1389377"/>
            <a:ext cx="7249537" cy="5125165"/>
          </a:xfrm>
          <a:prstGeom prst="rect">
            <a:avLst/>
          </a:prstGeom>
        </p:spPr>
      </p:pic>
    </p:spTree>
    <p:extLst>
      <p:ext uri="{BB962C8B-B14F-4D97-AF65-F5344CB8AC3E}">
        <p14:creationId xmlns:p14="http://schemas.microsoft.com/office/powerpoint/2010/main" val="257632824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163</TotalTime>
  <Words>1710</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ANALYSIS OF COVID-19 PATIENT RISK</vt:lpstr>
      <vt:lpstr>Table of content</vt:lpstr>
      <vt:lpstr>introduction</vt:lpstr>
      <vt:lpstr>Data visualization</vt:lpstr>
      <vt:lpstr>PowerPoint Presentation</vt:lpstr>
      <vt:lpstr>PowerPoint Presentation</vt:lpstr>
      <vt:lpstr>PowerPoint Presentation</vt:lpstr>
      <vt:lpstr>Key findings</vt:lpstr>
      <vt:lpstr>PowerPoint Presentation</vt:lpstr>
      <vt:lpstr>PowerPoint Presentation</vt:lpstr>
      <vt:lpstr>PowerPoint Presentation</vt:lpstr>
      <vt:lpstr>PowerPoint Presentation</vt:lpstr>
      <vt:lpstr>limitations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COVID-19 PATIENT RISK</dc:title>
  <dc:creator>PC</dc:creator>
  <cp:lastModifiedBy>PC</cp:lastModifiedBy>
  <cp:revision>37</cp:revision>
  <dcterms:created xsi:type="dcterms:W3CDTF">2023-08-04T23:09:41Z</dcterms:created>
  <dcterms:modified xsi:type="dcterms:W3CDTF">2023-08-05T01:53:00Z</dcterms:modified>
</cp:coreProperties>
</file>