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69" r:id="rId5"/>
    <p:sldId id="270" r:id="rId6"/>
    <p:sldId id="260" r:id="rId7"/>
    <p:sldId id="265" r:id="rId8"/>
    <p:sldId id="264" r:id="rId9"/>
    <p:sldId id="262" r:id="rId10"/>
    <p:sldId id="261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BADM 531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Alazar </a:t>
            </a:r>
            <a:r>
              <a:rPr lang="en-US" dirty="0" err="1"/>
              <a:t>Hailemeskel</a:t>
            </a:r>
            <a:endParaRPr dirty="0"/>
          </a:p>
        </p:txBody>
      </p:sp>
      <p:pic>
        <p:nvPicPr>
          <p:cNvPr id="5" name="Picture 4" descr="A close-up of several credit cards&#10;&#10;AI-generated content may be incorrect.">
            <a:extLst>
              <a:ext uri="{FF2B5EF4-FFF2-40B4-BE49-F238E27FC236}">
                <a16:creationId xmlns:a16="http://schemas.microsoft.com/office/drawing/2014/main" id="{58CA827A-1DEA-7122-22FE-CEC24433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1"/>
            <a:ext cx="9143999" cy="50380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A9647CE-AA25-753A-708E-785D01DB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50070"/>
            <a:ext cx="8132379" cy="185573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 Analysis: Visa Inc. (V) &amp; Mastercard Incorporated (MA)</a:t>
            </a:r>
            <a:b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EWU: BADM 531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 Alazar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Hailemeskel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</a:br>
            <a:br>
              <a:rPr lang="en-US" sz="1400" dirty="0"/>
            </a:b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Capital Structure</a:t>
            </a:r>
          </a:p>
        </p:txBody>
      </p:sp>
      <p:pic>
        <p:nvPicPr>
          <p:cNvPr id="5" name="Picture 4" descr="A graph of a graph showing the value of a company's debt&#10;&#10;AI-generated content may be incorrect.">
            <a:extLst>
              <a:ext uri="{FF2B5EF4-FFF2-40B4-BE49-F238E27FC236}">
                <a16:creationId xmlns:a16="http://schemas.microsoft.com/office/drawing/2014/main" id="{68BCA5E7-5043-6ACA-84D4-91D98CA1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30" y="402570"/>
            <a:ext cx="4728338" cy="32152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5192" y="3833199"/>
            <a:ext cx="6249619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Visa - Debt-to-Equity Ratio: 1.25.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Mastercard - Debt-to-Equity Ratio: 4.51.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Visa maintains a more conservative capital structure.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394" y="489507"/>
            <a:ext cx="2318706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Forecasting</a:t>
            </a:r>
          </a:p>
        </p:txBody>
      </p:sp>
      <p:pic>
        <p:nvPicPr>
          <p:cNvPr id="7" name="Picture 6" descr="A person standing on a ladder looking through a telescope&#10;&#10;AI-generated content may be incorrect.">
            <a:extLst>
              <a:ext uri="{FF2B5EF4-FFF2-40B4-BE49-F238E27FC236}">
                <a16:creationId xmlns:a16="http://schemas.microsoft.com/office/drawing/2014/main" id="{7440B96D-CC70-B06D-EDFA-42396345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45" r="18957" b="-1"/>
          <a:stretch/>
        </p:blipFill>
        <p:spPr>
          <a:xfrm>
            <a:off x="20" y="431"/>
            <a:ext cx="6086455" cy="64083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2394" y="2418408"/>
            <a:ext cx="2207110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Visa - Projected revenue growth in 2025: Low double-digit %.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Mastercard - Projected revenue growth in 2025: Low double-digit %.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Visa focuses on expanding digital payment solutions.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Mastercard emphasizes technological advancements.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741"/>
            <a:ext cx="9143997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8742"/>
            <a:ext cx="6086475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394" y="489507"/>
            <a:ext cx="2318706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The Pick: Visa</a:t>
            </a:r>
          </a:p>
        </p:txBody>
      </p:sp>
      <p:pic>
        <p:nvPicPr>
          <p:cNvPr id="6" name="Picture 5" descr="A hand touching a bar graph&#10;&#10;AI-generated content may be incorrect.">
            <a:extLst>
              <a:ext uri="{FF2B5EF4-FFF2-40B4-BE49-F238E27FC236}">
                <a16:creationId xmlns:a16="http://schemas.microsoft.com/office/drawing/2014/main" id="{BB1C973B-E95B-1897-0FDC-EB9F8E60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85" r="18682"/>
          <a:stretch/>
        </p:blipFill>
        <p:spPr>
          <a:xfrm>
            <a:off x="20" y="431"/>
            <a:ext cx="6086455" cy="64083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2394" y="2418408"/>
            <a:ext cx="2207110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Superior profit margins.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More conservative capital structure.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Strong liquidity position.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Consistent revenue growth.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741"/>
            <a:ext cx="9143997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8742"/>
            <a:ext cx="6086475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• Visa Inc. Annual Report 2024.</a:t>
            </a:r>
          </a:p>
          <a:p>
            <a:r>
              <a:t>• Mastercard Inc. Annual Report 2024.</a:t>
            </a:r>
          </a:p>
          <a:p>
            <a:r>
              <a:t>• Market reports from Investors.com, Barron's, and MarketWatch.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Company and Industry 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692" y="2405894"/>
            <a:ext cx="3986392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• Visa Inc. (V): Founded in 1958, operates in over 200 countries.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• Mastercard Inc. (MA): Founded in 1966, operates in over 210 countries.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red and blue rectangular sign with white text&#10;&#10;AI-generated content may be incorrect.">
            <a:extLst>
              <a:ext uri="{FF2B5EF4-FFF2-40B4-BE49-F238E27FC236}">
                <a16:creationId xmlns:a16="http://schemas.microsoft.com/office/drawing/2014/main" id="{9E0F6890-FAB9-57FD-C27C-6EE87C735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2565225"/>
            <a:ext cx="3127897" cy="17594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Financial Ratios Comparison (2024)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78616"/>
              </p:ext>
            </p:extLst>
          </p:nvPr>
        </p:nvGraphicFramePr>
        <p:xfrm>
          <a:off x="3376821" y="822300"/>
          <a:ext cx="5419312" cy="521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369">
                <a:tc>
                  <a:txBody>
                    <a:bodyPr/>
                    <a:lstStyle/>
                    <a:p>
                      <a:r>
                        <a:rPr lang="en-US" sz="2700"/>
                        <a:t>Metric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Visa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Mastercard</a:t>
                      </a:r>
                    </a:p>
                  </a:txBody>
                  <a:tcPr marL="135766" marR="135766" marT="67883" marB="678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666">
                <a:tc>
                  <a:txBody>
                    <a:bodyPr/>
                    <a:lstStyle/>
                    <a:p>
                      <a:r>
                        <a:rPr lang="en-US" sz="2700"/>
                        <a:t>Current Ratio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1.62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1.33</a:t>
                      </a:r>
                    </a:p>
                  </a:txBody>
                  <a:tcPr marL="135766" marR="135766" marT="67883" marB="678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666">
                <a:tc>
                  <a:txBody>
                    <a:bodyPr/>
                    <a:lstStyle/>
                    <a:p>
                      <a:r>
                        <a:rPr lang="en-US" sz="2700"/>
                        <a:t>Debt-to-Equity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1.25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4.51</a:t>
                      </a:r>
                    </a:p>
                  </a:txBody>
                  <a:tcPr marL="135766" marR="135766" marT="67883" marB="678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69">
                <a:tc>
                  <a:txBody>
                    <a:bodyPr/>
                    <a:lstStyle/>
                    <a:p>
                      <a:r>
                        <a:rPr lang="en-US" sz="2700"/>
                        <a:t>ROE (%)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41.5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45.2</a:t>
                      </a:r>
                    </a:p>
                  </a:txBody>
                  <a:tcPr marL="135766" marR="135766" marT="67883" marB="678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666">
                <a:tc>
                  <a:txBody>
                    <a:bodyPr/>
                    <a:lstStyle/>
                    <a:p>
                      <a:r>
                        <a:rPr lang="en-US" sz="2700"/>
                        <a:t>Asset Turnover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0.18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0.20</a:t>
                      </a:r>
                    </a:p>
                  </a:txBody>
                  <a:tcPr marL="135766" marR="135766" marT="67883" marB="678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666">
                <a:tc>
                  <a:txBody>
                    <a:bodyPr/>
                    <a:lstStyle/>
                    <a:p>
                      <a:r>
                        <a:rPr lang="en-US" sz="2700"/>
                        <a:t>Net Profit Margin (%)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55.0</a:t>
                      </a:r>
                    </a:p>
                  </a:txBody>
                  <a:tcPr marL="135766" marR="135766" marT="67883" marB="6788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52.3</a:t>
                      </a:r>
                    </a:p>
                  </a:txBody>
                  <a:tcPr marL="135766" marR="135766" marT="67883" marB="678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Revenue Growth (2021-2024)</a:t>
            </a:r>
          </a:p>
        </p:txBody>
      </p:sp>
      <p:pic>
        <p:nvPicPr>
          <p:cNvPr id="3" name="Picture 2" descr="revenue_grow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803207"/>
            <a:ext cx="5419311" cy="3251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>
            <a:normAutofit/>
          </a:bodyPr>
          <a:lstStyle/>
          <a:p>
            <a:r>
              <a:rPr lang="en-US" sz="2800"/>
              <a:t>Net Income Growth (2021-2024)</a:t>
            </a:r>
          </a:p>
        </p:txBody>
      </p:sp>
      <p:pic>
        <p:nvPicPr>
          <p:cNvPr id="3" name="Picture 2" descr="net_income_growth.png"/>
          <p:cNvPicPr>
            <a:picLocks noChangeAspect="1"/>
          </p:cNvPicPr>
          <p:nvPr/>
        </p:nvPicPr>
        <p:blipFill>
          <a:blip r:embed="rId2"/>
          <a:srcRect r="1" b="1499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Short-Term Liquidity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519" y="2533476"/>
            <a:ext cx="259186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Visa - Current Ratio: 1.62.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Mastercard - Current Ratio: 1.33.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Higher ratio indicates better short-term liquidity.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5" descr="A graph of a chart&#10;&#10;AI-generated content may be incorrect.">
            <a:extLst>
              <a:ext uri="{FF2B5EF4-FFF2-40B4-BE49-F238E27FC236}">
                <a16:creationId xmlns:a16="http://schemas.microsoft.com/office/drawing/2014/main" id="{860B812D-E9C2-B730-9C20-1DD96061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834323"/>
            <a:ext cx="4792009" cy="319866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Stock Analysis</a:t>
            </a:r>
          </a:p>
        </p:txBody>
      </p:sp>
      <p:pic>
        <p:nvPicPr>
          <p:cNvPr id="8" name="Picture 7" descr="A table with numbers and a number of numbers&#10;&#10;AI-generated content may be incorrect.">
            <a:extLst>
              <a:ext uri="{FF2B5EF4-FFF2-40B4-BE49-F238E27FC236}">
                <a16:creationId xmlns:a16="http://schemas.microsoft.com/office/drawing/2014/main" id="{399C4BBA-C503-E735-C999-C36B75CA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8" y="2798607"/>
            <a:ext cx="3423938" cy="1121340"/>
          </a:xfrm>
          <a:prstGeom prst="rect">
            <a:avLst/>
          </a:prstGeom>
        </p:spPr>
      </p:pic>
      <p:pic>
        <p:nvPicPr>
          <p:cNvPr id="6" name="Picture 5" descr="A table with numbers and a red stripe&#10;&#10;AI-generated content may be incorrect.">
            <a:extLst>
              <a:ext uri="{FF2B5EF4-FFF2-40B4-BE49-F238E27FC236}">
                <a16:creationId xmlns:a16="http://schemas.microsoft.com/office/drawing/2014/main" id="{F631A753-23A1-03FE-F365-8D6F7046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53" y="2817831"/>
            <a:ext cx="3450265" cy="11299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8698" y="5070346"/>
            <a:ext cx="7122320" cy="13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Visa - Stock Price: $341.80, P/E Ratio: 33.9.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Mastercard - Stock Price: $555.43, P/E Ratio: 39.99.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Both stocks are performing well, with Mastercard trading at a higher valuation.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Operating Performance &amp; Profitability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number of companies&#10;&#10;AI-generated content may be incorrect.">
            <a:extLst>
              <a:ext uri="{FF2B5EF4-FFF2-40B4-BE49-F238E27FC236}">
                <a16:creationId xmlns:a16="http://schemas.microsoft.com/office/drawing/2014/main" id="{61CE2976-3ED9-54EA-C42E-4274E4A1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1" y="3058859"/>
            <a:ext cx="3862708" cy="26459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4821" y="2599509"/>
            <a:ext cx="3398174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Visa - Net Profit Margin: 55.0%.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Mastercard - Net Profit Margin: 52.3%.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Visa has a slightly higher profit margin.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64189F6E-D092-C6D0-64A6-ACE60585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612319"/>
            <a:ext cx="7406444" cy="23515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084" y="3884452"/>
            <a:ext cx="4292266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Visa - ROE: 41.5%.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Mastercard - ROE: 45.2%.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Both companies exhibit strong returns, with Mastercard slightly leading.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343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Lato</vt:lpstr>
      <vt:lpstr>Office Theme</vt:lpstr>
      <vt:lpstr>Financial Analysis: Visa Inc. (V) &amp; Mastercard Incorporated (MA) EWU: BADM 531 Student Alazar Hailemeskel  </vt:lpstr>
      <vt:lpstr>Company and Industry Background</vt:lpstr>
      <vt:lpstr>Financial Ratios Comparison (2024)</vt:lpstr>
      <vt:lpstr>Revenue Growth (2021-2024)</vt:lpstr>
      <vt:lpstr>Net Income Growth (2021-2024)</vt:lpstr>
      <vt:lpstr>Short-Term Liquidity</vt:lpstr>
      <vt:lpstr>Stock Analysis</vt:lpstr>
      <vt:lpstr>Operating Performance &amp; Profitability</vt:lpstr>
      <vt:lpstr>PowerPoint Presentation</vt:lpstr>
      <vt:lpstr>Capital Structure</vt:lpstr>
      <vt:lpstr>Forecasting</vt:lpstr>
      <vt:lpstr>The Pick: Visa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Hailemeskel, Alazar</cp:lastModifiedBy>
  <cp:revision>2</cp:revision>
  <dcterms:created xsi:type="dcterms:W3CDTF">2013-01-27T09:14:16Z</dcterms:created>
  <dcterms:modified xsi:type="dcterms:W3CDTF">2025-02-03T06:35:28Z</dcterms:modified>
  <cp:category/>
</cp:coreProperties>
</file>