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87" r:id="rId2"/>
    <p:sldMasterId id="2147483700" r:id="rId3"/>
  </p:sldMasterIdLst>
  <p:notesMasterIdLst>
    <p:notesMasterId r:id="rId58"/>
  </p:notesMasterIdLst>
  <p:sldIdLst>
    <p:sldId id="256" r:id="rId4"/>
    <p:sldId id="339" r:id="rId5"/>
    <p:sldId id="257" r:id="rId6"/>
    <p:sldId id="345" r:id="rId7"/>
    <p:sldId id="354" r:id="rId8"/>
    <p:sldId id="346" r:id="rId9"/>
    <p:sldId id="260" r:id="rId10"/>
    <p:sldId id="347" r:id="rId11"/>
    <p:sldId id="262" r:id="rId12"/>
    <p:sldId id="348" r:id="rId13"/>
    <p:sldId id="265" r:id="rId14"/>
    <p:sldId id="302" r:id="rId15"/>
    <p:sldId id="349" r:id="rId16"/>
    <p:sldId id="335" r:id="rId17"/>
    <p:sldId id="350" r:id="rId18"/>
    <p:sldId id="341" r:id="rId19"/>
    <p:sldId id="340" r:id="rId20"/>
    <p:sldId id="351" r:id="rId21"/>
    <p:sldId id="289" r:id="rId22"/>
    <p:sldId id="352" r:id="rId23"/>
    <p:sldId id="344" r:id="rId24"/>
    <p:sldId id="353" r:id="rId25"/>
    <p:sldId id="268" r:id="rId26"/>
    <p:sldId id="269" r:id="rId27"/>
    <p:sldId id="270" r:id="rId28"/>
    <p:sldId id="311" r:id="rId29"/>
    <p:sldId id="355" r:id="rId30"/>
    <p:sldId id="271" r:id="rId31"/>
    <p:sldId id="272" r:id="rId32"/>
    <p:sldId id="273" r:id="rId33"/>
    <p:sldId id="274" r:id="rId34"/>
    <p:sldId id="356" r:id="rId35"/>
    <p:sldId id="300" r:id="rId36"/>
    <p:sldId id="275" r:id="rId37"/>
    <p:sldId id="276" r:id="rId38"/>
    <p:sldId id="277" r:id="rId39"/>
    <p:sldId id="278" r:id="rId40"/>
    <p:sldId id="343" r:id="rId41"/>
    <p:sldId id="304" r:id="rId42"/>
    <p:sldId id="357" r:id="rId43"/>
    <p:sldId id="310" r:id="rId44"/>
    <p:sldId id="286" r:id="rId45"/>
    <p:sldId id="358" r:id="rId46"/>
    <p:sldId id="303" r:id="rId47"/>
    <p:sldId id="342" r:id="rId48"/>
    <p:sldId id="359" r:id="rId49"/>
    <p:sldId id="306" r:id="rId50"/>
    <p:sldId id="308" r:id="rId51"/>
    <p:sldId id="309" r:id="rId52"/>
    <p:sldId id="329" r:id="rId53"/>
    <p:sldId id="360" r:id="rId54"/>
    <p:sldId id="338" r:id="rId55"/>
    <p:sldId id="296" r:id="rId56"/>
    <p:sldId id="295" r:id="rId57"/>
  </p:sldIdLst>
  <p:sldSz cx="9144000" cy="6858000" type="screen4x3"/>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3E"/>
    <a:srgbClr val="390EB2"/>
    <a:srgbClr val="00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45" autoAdjust="0"/>
  </p:normalViewPr>
  <p:slideViewPr>
    <p:cSldViewPr>
      <p:cViewPr>
        <p:scale>
          <a:sx n="100" d="100"/>
          <a:sy n="100" d="100"/>
        </p:scale>
        <p:origin x="-1944" y="-72"/>
      </p:cViewPr>
      <p:guideLst>
        <p:guide orient="horz" pos="2160"/>
        <p:guide pos="2880"/>
      </p:guideLst>
    </p:cSldViewPr>
  </p:slideViewPr>
  <p:notesTextViewPr>
    <p:cViewPr>
      <p:scale>
        <a:sx n="1" d="1"/>
        <a:sy n="1" d="1"/>
      </p:scale>
      <p:origin x="0" y="0"/>
    </p:cViewPr>
  </p:notesTextViewPr>
  <p:notesViewPr>
    <p:cSldViewPr>
      <p:cViewPr varScale="1">
        <p:scale>
          <a:sx n="50" d="100"/>
          <a:sy n="50" d="100"/>
        </p:scale>
        <p:origin x="-2934"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4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4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24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24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249" name="PlaceHolder 6"/>
          <p:cNvSpPr>
            <a:spLocks noGrp="1"/>
          </p:cNvSpPr>
          <p:nvPr>
            <p:ph type="sldNum"/>
          </p:nvPr>
        </p:nvSpPr>
        <p:spPr>
          <a:xfrm>
            <a:off x="4278960" y="10157400"/>
            <a:ext cx="3280680" cy="534240"/>
          </a:xfrm>
          <a:prstGeom prst="rect">
            <a:avLst/>
          </a:prstGeom>
        </p:spPr>
        <p:txBody>
          <a:bodyPr lIns="0" tIns="0" rIns="0" bIns="0" anchor="b"/>
          <a:lstStyle/>
          <a:p>
            <a:pPr algn="r"/>
            <a:fld id="{223916C7-D573-4DC9-B10E-35F3F01B63A2}" type="slidenum">
              <a:rPr lang="en-US" sz="1400" b="0" strike="noStrike" spc="-1">
                <a:latin typeface="Times New Roman"/>
              </a:rPr>
              <a:t>‹Nº›</a:t>
            </a:fld>
            <a:endParaRPr lang="en-US" sz="1400" b="0" strike="noStrike" spc="-1">
              <a:latin typeface="Times New Roman"/>
            </a:endParaRPr>
          </a:p>
        </p:txBody>
      </p:sp>
    </p:spTree>
    <p:extLst>
      <p:ext uri="{BB962C8B-B14F-4D97-AF65-F5344CB8AC3E}">
        <p14:creationId xmlns:p14="http://schemas.microsoft.com/office/powerpoint/2010/main" val="320285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PlaceHolder 1"/>
          <p:cNvSpPr>
            <a:spLocks noGrp="1" noRot="1" noChangeAspect="1"/>
          </p:cNvSpPr>
          <p:nvPr>
            <p:ph type="sldImg"/>
          </p:nvPr>
        </p:nvSpPr>
        <p:spPr>
          <a:xfrm>
            <a:off x="992188" y="768350"/>
            <a:ext cx="5113337" cy="3835400"/>
          </a:xfrm>
          <a:prstGeom prst="rect">
            <a:avLst/>
          </a:prstGeom>
        </p:spPr>
      </p:sp>
      <p:sp>
        <p:nvSpPr>
          <p:cNvPr id="404"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a:latin typeface="Arial"/>
            </a:endParaRPr>
          </a:p>
          <a:p>
            <a:r>
              <a:rPr lang="en-US" sz="1200" kern="1200" dirty="0" smtClean="0">
                <a:solidFill>
                  <a:schemeClr val="tx1"/>
                </a:solidFill>
                <a:effectLst/>
                <a:latin typeface="+mn-lt"/>
                <a:ea typeface="+mn-ea"/>
                <a:cs typeface="+mn-cs"/>
              </a:rPr>
              <a:t>Presentation : I am __ , a Student from the Polytechnic University of Catalonia, who has written his master thesis in this Institute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I’m going to do the presentation of my Master thesis with title ‘ Analysis of Derived Features for the Motion Classification of a Passive Exoskeleton’.</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thesis it is pursued to find </a:t>
            </a:r>
            <a:r>
              <a:rPr lang="en-US" sz="1200" kern="1200" dirty="0" smtClean="0">
                <a:solidFill>
                  <a:schemeClr val="tx1"/>
                </a:solidFill>
                <a:effectLst/>
                <a:latin typeface="+mn-lt"/>
                <a:ea typeface="+mn-ea"/>
                <a:cs typeface="+mn-cs"/>
              </a:rPr>
              <a:t>new MEANINGFUL derived  </a:t>
            </a:r>
            <a:r>
              <a:rPr lang="en-US" sz="1200" kern="1200" dirty="0" smtClean="0">
                <a:solidFill>
                  <a:schemeClr val="tx1"/>
                </a:solidFill>
                <a:effectLst/>
                <a:latin typeface="+mn-lt"/>
                <a:ea typeface="+mn-ea"/>
                <a:cs typeface="+mn-cs"/>
              </a:rPr>
              <a:t>features to do a motion classification for a lower-limb Exoskeleton using Hidden Markov Models </a:t>
            </a:r>
            <a:endParaRPr lang="en-US" sz="2000" b="0" strike="noStrike" spc="-1" dirty="0">
              <a:latin typeface="Arial"/>
            </a:endParaRPr>
          </a:p>
        </p:txBody>
      </p:sp>
      <p:sp>
        <p:nvSpPr>
          <p:cNvPr id="405"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7972B9F9-4829-4572-8E97-0F8B9414B6F3}" type="slidenum">
              <a:rPr lang="en-US" sz="1300" b="0" strike="noStrike" spc="-1">
                <a:solidFill>
                  <a:srgbClr val="000000"/>
                </a:solidFill>
                <a:latin typeface="Arial"/>
                <a:ea typeface="+mn-ea"/>
              </a:rPr>
              <a:t>1</a:t>
            </a:fld>
            <a:endParaRPr lang="en-US" sz="13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noRot="1" noChangeAspect="1"/>
          </p:cNvSpPr>
          <p:nvPr>
            <p:ph type="sldImg"/>
          </p:nvPr>
        </p:nvSpPr>
        <p:spPr>
          <a:xfrm>
            <a:off x="992188" y="768350"/>
            <a:ext cx="5113337" cy="3835400"/>
          </a:xfrm>
          <a:prstGeom prst="rect">
            <a:avLst/>
          </a:prstGeom>
        </p:spPr>
      </p:sp>
      <p:sp>
        <p:nvSpPr>
          <p:cNvPr id="407"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a:latin typeface="Arial"/>
            </a:endParaRPr>
          </a:p>
          <a:p>
            <a:pPr marL="216000" marR="0" indent="-21456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Before testing these new features in the motion classification algorithm, we checked and studied their constitution, pattern and other characteristics by plotting them. </a:t>
            </a:r>
            <a:endParaRPr lang="es-ES" sz="1200" kern="1200" dirty="0" smtClean="0">
              <a:solidFill>
                <a:schemeClr val="tx1"/>
              </a:solidFill>
              <a:effectLst/>
              <a:latin typeface="+mn-lt"/>
              <a:ea typeface="+mn-ea"/>
              <a:cs typeface="+mn-cs"/>
            </a:endParaRPr>
          </a:p>
          <a:p>
            <a:pPr marL="216000" indent="-214560">
              <a:lnSpc>
                <a:spcPct val="100000"/>
              </a:lnSpc>
            </a:pPr>
            <a:endParaRPr lang="en-US" sz="2000" b="0" strike="noStrike" spc="-1" dirty="0">
              <a:latin typeface="Arial"/>
            </a:endParaRPr>
          </a:p>
        </p:txBody>
      </p:sp>
      <p:sp>
        <p:nvSpPr>
          <p:cNvPr id="408"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CABF5078-A9A4-4595-8BC5-75F1A92A3108}" type="slidenum">
              <a:rPr lang="en-US" sz="1300" b="0" strike="noStrike" spc="-1">
                <a:solidFill>
                  <a:srgbClr val="000000"/>
                </a:solidFill>
                <a:latin typeface="Arial"/>
                <a:ea typeface="+mn-ea"/>
              </a:rPr>
              <a:t>10</a:t>
            </a:fld>
            <a:endParaRPr lang="en-US" sz="13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PlaceHolder 1"/>
          <p:cNvSpPr>
            <a:spLocks noGrp="1" noRot="1" noChangeAspect="1"/>
          </p:cNvSpPr>
          <p:nvPr>
            <p:ph type="sldImg"/>
          </p:nvPr>
        </p:nvSpPr>
        <p:spPr>
          <a:xfrm>
            <a:off x="992188" y="768350"/>
            <a:ext cx="5113337" cy="3835400"/>
          </a:xfrm>
          <a:prstGeom prst="rect">
            <a:avLst/>
          </a:prstGeom>
        </p:spPr>
      </p:sp>
      <p:sp>
        <p:nvSpPr>
          <p:cNvPr id="425"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smtClean="0">
              <a:latin typeface="+mn-lt"/>
            </a:endParaRPr>
          </a:p>
          <a:p>
            <a:r>
              <a:rPr lang="en-US" sz="1200" kern="1200" dirty="0" smtClean="0">
                <a:solidFill>
                  <a:schemeClr val="tx1"/>
                </a:solidFill>
                <a:effectLst/>
                <a:latin typeface="+mn-lt"/>
                <a:ea typeface="+mn-ea"/>
                <a:cs typeface="+mn-cs"/>
              </a:rPr>
              <a:t>Concerning the motion features, a resemblance analysis was carried out to check the level of similarity among repetitions of the same subject. To do so, we computed the correlations between pairs of samples for each motion and subject. We created </a:t>
            </a:r>
            <a:r>
              <a:rPr lang="en-US" sz="1200" kern="1200" dirty="0" err="1" smtClean="0">
                <a:solidFill>
                  <a:schemeClr val="tx1"/>
                </a:solidFill>
                <a:effectLst/>
                <a:latin typeface="+mn-lt"/>
                <a:ea typeface="+mn-ea"/>
                <a:cs typeface="+mn-cs"/>
              </a:rPr>
              <a:t>heatmaps</a:t>
            </a:r>
            <a:r>
              <a:rPr lang="en-US" sz="1200" kern="1200" dirty="0" smtClean="0">
                <a:solidFill>
                  <a:schemeClr val="tx1"/>
                </a:solidFill>
                <a:effectLst/>
                <a:latin typeface="+mn-lt"/>
                <a:ea typeface="+mn-ea"/>
                <a:cs typeface="+mn-cs"/>
              </a:rPr>
              <a:t> like this one , that it is for the motion walking forward and the moment´s component about X axis.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the results obtained for each subject. We can appreciate that these two subjects have the highest correlations, which means that they performed the motions more similarly each time that the others</a:t>
            </a:r>
            <a:endParaRPr lang="en-US" sz="2000" b="0" strike="noStrike" spc="-1" dirty="0">
              <a:latin typeface="Arial"/>
            </a:endParaRPr>
          </a:p>
        </p:txBody>
      </p:sp>
      <p:sp>
        <p:nvSpPr>
          <p:cNvPr id="426"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0E325DA0-74AF-4D7E-BC8D-538FEA341F0A}" type="slidenum">
              <a:rPr lang="en-US" sz="1300" b="0" strike="noStrike" spc="-1">
                <a:solidFill>
                  <a:srgbClr val="000000"/>
                </a:solidFill>
                <a:latin typeface="Arial"/>
                <a:ea typeface="+mn-ea"/>
              </a:rPr>
              <a:t>11</a:t>
            </a:fld>
            <a:endParaRPr lang="en-US" sz="13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PlaceHolder 1"/>
          <p:cNvSpPr>
            <a:spLocks noGrp="1" noRot="1" noChangeAspect="1"/>
          </p:cNvSpPr>
          <p:nvPr>
            <p:ph type="sldImg"/>
          </p:nvPr>
        </p:nvSpPr>
        <p:spPr>
          <a:xfrm>
            <a:off x="992188" y="768350"/>
            <a:ext cx="5113337" cy="3835400"/>
          </a:xfrm>
          <a:prstGeom prst="rect">
            <a:avLst/>
          </a:prstGeom>
        </p:spPr>
      </p:sp>
      <p:sp>
        <p:nvSpPr>
          <p:cNvPr id="425"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2000" b="0" strike="noStrike" spc="-1" dirty="0" smtClean="0">
                <a:latin typeface="+mn-lt"/>
                <a:ea typeface="AR PL SungtiL GB"/>
              </a:rPr>
              <a:t> </a:t>
            </a:r>
            <a:endParaRPr lang="en-US" sz="2000" b="0" strike="noStrike" spc="-1" dirty="0" smtClean="0">
              <a:latin typeface="+mn-lt"/>
            </a:endParaRPr>
          </a:p>
          <a:p>
            <a:pPr marL="216000" indent="-214560">
              <a:lnSpc>
                <a:spcPct val="100000"/>
              </a:lnSpc>
            </a:pPr>
            <a:endParaRPr lang="en-US" sz="2000" b="0" strike="noStrike" spc="-1" dirty="0" smtClean="0">
              <a:latin typeface="+mn-lt"/>
            </a:endParaRPr>
          </a:p>
          <a:p>
            <a:r>
              <a:rPr lang="en-US" sz="1200" kern="1200" dirty="0" smtClean="0">
                <a:solidFill>
                  <a:schemeClr val="tx1"/>
                </a:solidFill>
                <a:effectLst/>
                <a:latin typeface="+mn-lt"/>
                <a:ea typeface="+mn-ea"/>
                <a:cs typeface="+mn-cs"/>
              </a:rPr>
              <a:t>Afterwards, it was carried out a similar study but among all the subjects, in order to spot similarities among the way each subject perform each motions (analysis of </a:t>
            </a:r>
            <a:r>
              <a:rPr lang="en-US" sz="1200" b="1" kern="1200" dirty="0" smtClean="0">
                <a:solidFill>
                  <a:schemeClr val="tx1"/>
                </a:solidFill>
                <a:effectLst/>
                <a:latin typeface="+mn-lt"/>
                <a:ea typeface="+mn-ea"/>
                <a:cs typeface="+mn-cs"/>
              </a:rPr>
              <a:t>inter</a:t>
            </a:r>
            <a:r>
              <a:rPr lang="en-US" sz="1200" kern="1200" dirty="0" smtClean="0">
                <a:solidFill>
                  <a:schemeClr val="tx1"/>
                </a:solidFill>
                <a:effectLst/>
                <a:latin typeface="+mn-lt"/>
                <a:ea typeface="+mn-ea"/>
                <a:cs typeface="+mn-cs"/>
              </a:rPr>
              <a:t>-correlations). This </a:t>
            </a:r>
            <a:r>
              <a:rPr lang="en-US" sz="1200" kern="1200" dirty="0" err="1" smtClean="0">
                <a:solidFill>
                  <a:schemeClr val="tx1"/>
                </a:solidFill>
                <a:effectLst/>
                <a:latin typeface="+mn-lt"/>
                <a:ea typeface="+mn-ea"/>
                <a:cs typeface="+mn-cs"/>
              </a:rPr>
              <a:t>heatmap</a:t>
            </a:r>
            <a:r>
              <a:rPr lang="en-US" sz="1200" kern="1200" dirty="0" smtClean="0">
                <a:solidFill>
                  <a:schemeClr val="tx1"/>
                </a:solidFill>
                <a:effectLst/>
                <a:latin typeface="+mn-lt"/>
                <a:ea typeface="+mn-ea"/>
                <a:cs typeface="+mn-cs"/>
              </a:rPr>
              <a:t> presents correlation among pair of subjects for the motion </a:t>
            </a:r>
            <a:r>
              <a:rPr lang="en-US" sz="1200" kern="1200" dirty="0" err="1" smtClean="0">
                <a:solidFill>
                  <a:schemeClr val="tx1"/>
                </a:solidFill>
                <a:effectLst/>
                <a:latin typeface="+mn-lt"/>
                <a:ea typeface="+mn-ea"/>
                <a:cs typeface="+mn-cs"/>
              </a:rPr>
              <a:t>WalkingForward</a:t>
            </a:r>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Click Then global correlations were calculated for each motion and the results on the table were obtained.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Click Taking a look at it, we might say that Stand Up, Sit Down and Lift Object are the motions that are more similarly performed by the subjects, maybe because they are the simplest and shortest in time. </a:t>
            </a:r>
            <a:endParaRPr lang="es-ES" sz="1200" kern="1200" dirty="0" smtClean="0">
              <a:solidFill>
                <a:schemeClr val="tx1"/>
              </a:solidFill>
              <a:effectLst/>
              <a:latin typeface="+mn-lt"/>
              <a:ea typeface="+mn-ea"/>
              <a:cs typeface="+mn-cs"/>
            </a:endParaRPr>
          </a:p>
          <a:p>
            <a:pPr marL="216000" indent="-214560">
              <a:lnSpc>
                <a:spcPct val="100000"/>
              </a:lnSpc>
            </a:pPr>
            <a:endParaRPr lang="en-US" sz="2000" b="0" strike="noStrike" spc="-1" dirty="0">
              <a:latin typeface="Arial"/>
            </a:endParaRPr>
          </a:p>
        </p:txBody>
      </p:sp>
      <p:sp>
        <p:nvSpPr>
          <p:cNvPr id="426"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0E325DA0-74AF-4D7E-BC8D-538FEA341F0A}" type="slidenum">
              <a:rPr lang="en-US" sz="1300" b="0" strike="noStrike" spc="-1">
                <a:solidFill>
                  <a:srgbClr val="000000"/>
                </a:solidFill>
                <a:latin typeface="Arial"/>
                <a:ea typeface="+mn-ea"/>
              </a:rPr>
              <a:t>12</a:t>
            </a:fld>
            <a:endParaRPr lang="en-US" sz="13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noRot="1" noChangeAspect="1"/>
          </p:cNvSpPr>
          <p:nvPr>
            <p:ph type="sldImg"/>
          </p:nvPr>
        </p:nvSpPr>
        <p:spPr>
          <a:xfrm>
            <a:off x="992188" y="768350"/>
            <a:ext cx="5113337" cy="3835400"/>
          </a:xfrm>
          <a:prstGeom prst="rect">
            <a:avLst/>
          </a:prstGeom>
        </p:spPr>
      </p:sp>
      <p:sp>
        <p:nvSpPr>
          <p:cNvPr id="407"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2000" b="0" strike="noStrike" spc="-1" dirty="0" smtClean="0">
                <a:latin typeface="Arial"/>
              </a:rPr>
              <a:t>That’s the</a:t>
            </a:r>
            <a:r>
              <a:rPr lang="en-US" sz="2000" b="0" strike="noStrike" spc="-1" baseline="0" dirty="0" smtClean="0">
                <a:latin typeface="Arial"/>
              </a:rPr>
              <a:t> </a:t>
            </a:r>
            <a:r>
              <a:rPr lang="en-US" sz="2000" b="0" strike="noStrike" spc="-1" baseline="0" dirty="0" err="1" smtClean="0">
                <a:latin typeface="Arial"/>
              </a:rPr>
              <a:t>ouline</a:t>
            </a:r>
            <a:r>
              <a:rPr lang="en-US" sz="2000" b="0" strike="noStrike" spc="-1" baseline="0" dirty="0" smtClean="0">
                <a:latin typeface="Arial"/>
              </a:rPr>
              <a:t> of my presentation / </a:t>
            </a:r>
            <a:r>
              <a:rPr lang="en-US" sz="2000" b="0" strike="noStrike" spc="-1" dirty="0" smtClean="0">
                <a:latin typeface="Arial"/>
              </a:rPr>
              <a:t>My </a:t>
            </a:r>
            <a:r>
              <a:rPr lang="en-US" sz="2000" b="0" strike="noStrike" spc="-1" dirty="0">
                <a:latin typeface="Arial"/>
              </a:rPr>
              <a:t>talk is divided into these parts. </a:t>
            </a:r>
            <a:r>
              <a:rPr lang="en-US" sz="2000" b="0" strike="noStrike" spc="-1" dirty="0" smtClean="0">
                <a:latin typeface="Arial"/>
                <a:sym typeface="Wingdings" panose="05000000000000000000" pitchFamily="2" charset="2"/>
              </a:rPr>
              <a:t> just read</a:t>
            </a:r>
            <a:r>
              <a:rPr lang="en-US" sz="2000" b="0" strike="noStrike" spc="-1" baseline="0" dirty="0" smtClean="0">
                <a:latin typeface="Arial"/>
                <a:sym typeface="Wingdings" panose="05000000000000000000" pitchFamily="2" charset="2"/>
              </a:rPr>
              <a:t> the names  fast / no explain each topic!</a:t>
            </a:r>
            <a:endParaRPr lang="en-US" sz="2000" b="0" strike="noStrike" spc="-1" dirty="0">
              <a:latin typeface="Arial"/>
            </a:endParaRPr>
          </a:p>
          <a:p>
            <a:pPr marL="216000" indent="-214560">
              <a:lnSpc>
                <a:spcPct val="100000"/>
              </a:lnSpc>
            </a:pPr>
            <a:endParaRPr lang="en-US" sz="2000" b="0" strike="noStrike" spc="-1" dirty="0" smtClean="0">
              <a:latin typeface="Arial"/>
            </a:endParaRPr>
          </a:p>
          <a:p>
            <a:pPr marL="216000" indent="-214560">
              <a:lnSpc>
                <a:spcPct val="100000"/>
              </a:lnSpc>
            </a:pPr>
            <a:r>
              <a:rPr lang="en-US" sz="2000" b="0" strike="noStrike" spc="-1" dirty="0" smtClean="0">
                <a:latin typeface="Arial"/>
              </a:rPr>
              <a:t>-----------------------------------------</a:t>
            </a:r>
          </a:p>
          <a:p>
            <a:pPr marL="216000" indent="-214560">
              <a:lnSpc>
                <a:spcPct val="100000"/>
              </a:lnSpc>
            </a:pPr>
            <a:endParaRPr lang="en-US" sz="2000" b="0" strike="noStrike" spc="-1" dirty="0">
              <a:latin typeface="Arial"/>
            </a:endParaRPr>
          </a:p>
          <a:p>
            <a:pPr marL="216000" indent="-214560">
              <a:lnSpc>
                <a:spcPct val="100000"/>
              </a:lnSpc>
            </a:pPr>
            <a:r>
              <a:rPr lang="en-US" sz="2000" b="0" strike="noStrike" spc="-1" dirty="0">
                <a:latin typeface="Arial"/>
              </a:rPr>
              <a:t>First I will begin with the motivation behind the motion classification and I will mention all the work done until now.</a:t>
            </a:r>
          </a:p>
          <a:p>
            <a:pPr marL="216000" indent="-214560">
              <a:lnSpc>
                <a:spcPct val="100000"/>
              </a:lnSpc>
            </a:pPr>
            <a:r>
              <a:rPr lang="en-US" sz="2000" b="0" strike="noStrike" spc="-1" dirty="0">
                <a:latin typeface="Arial"/>
              </a:rPr>
              <a:t>I will also </a:t>
            </a:r>
            <a:r>
              <a:rPr lang="en-US" sz="2000" b="0" strike="noStrike" spc="-1" dirty="0" smtClean="0">
                <a:latin typeface="Arial"/>
              </a:rPr>
              <a:t>speak</a:t>
            </a:r>
            <a:r>
              <a:rPr lang="en-US" sz="2000" b="0" strike="noStrike" spc="-1" baseline="0" dirty="0" smtClean="0">
                <a:latin typeface="Arial"/>
              </a:rPr>
              <a:t> about </a:t>
            </a:r>
            <a:r>
              <a:rPr lang="en-US" sz="2000" b="0" strike="noStrike" spc="-1" dirty="0" smtClean="0">
                <a:latin typeface="Arial"/>
              </a:rPr>
              <a:t>passive </a:t>
            </a:r>
            <a:r>
              <a:rPr lang="en-US" sz="2000" b="0" strike="noStrike" spc="-1" dirty="0">
                <a:latin typeface="Arial"/>
              </a:rPr>
              <a:t>exoskeleton set up and the data </a:t>
            </a:r>
            <a:r>
              <a:rPr lang="en-US" sz="2000" b="0" strike="noStrike" spc="-1" dirty="0" smtClean="0">
                <a:latin typeface="Arial"/>
              </a:rPr>
              <a:t>captured used to test</a:t>
            </a:r>
            <a:r>
              <a:rPr lang="en-US" sz="2000" b="0" strike="noStrike" spc="-1" baseline="0" dirty="0" smtClean="0">
                <a:latin typeface="Arial"/>
              </a:rPr>
              <a:t> the algorithm</a:t>
            </a:r>
            <a:endParaRPr lang="en-US" sz="2000" b="0" strike="noStrike" spc="-1" dirty="0">
              <a:latin typeface="Arial"/>
            </a:endParaRPr>
          </a:p>
          <a:p>
            <a:pPr marL="216000" indent="-214560">
              <a:lnSpc>
                <a:spcPct val="100000"/>
              </a:lnSpc>
            </a:pPr>
            <a:r>
              <a:rPr lang="en-US" sz="2000" b="0" strike="noStrike" spc="-1" dirty="0">
                <a:latin typeface="Arial"/>
              </a:rPr>
              <a:t>Next I will  present the new features employed for the classification, </a:t>
            </a:r>
            <a:r>
              <a:rPr lang="en-US" sz="2000" b="0" strike="noStrike" spc="-1" dirty="0" smtClean="0">
                <a:latin typeface="Arial"/>
              </a:rPr>
              <a:t>how they </a:t>
            </a:r>
            <a:r>
              <a:rPr lang="en-US" sz="2000" b="0" strike="noStrike" spc="-1" dirty="0">
                <a:latin typeface="Arial"/>
              </a:rPr>
              <a:t>were calculated and </a:t>
            </a:r>
            <a:r>
              <a:rPr lang="en-US" sz="2000" b="0" strike="noStrike" spc="-1" dirty="0" smtClean="0">
                <a:latin typeface="Arial"/>
              </a:rPr>
              <a:t>afterwards </a:t>
            </a:r>
            <a:r>
              <a:rPr lang="en-US" sz="2000" b="0" strike="noStrike" spc="-1" dirty="0" err="1" smtClean="0">
                <a:latin typeface="Arial"/>
              </a:rPr>
              <a:t>analysed</a:t>
            </a:r>
            <a:r>
              <a:rPr lang="en-US" sz="2000" b="0" strike="noStrike" spc="-1" dirty="0" smtClean="0">
                <a:latin typeface="Arial"/>
              </a:rPr>
              <a:t>.</a:t>
            </a:r>
            <a:endParaRPr lang="en-US" sz="2000" b="0" strike="noStrike" spc="-1" dirty="0">
              <a:latin typeface="Arial"/>
            </a:endParaRPr>
          </a:p>
          <a:p>
            <a:pPr marL="216000" indent="-214560">
              <a:lnSpc>
                <a:spcPct val="100000"/>
              </a:lnSpc>
            </a:pPr>
            <a:r>
              <a:rPr lang="en-US" sz="2000" b="0" strike="noStrike" spc="-1" dirty="0">
                <a:latin typeface="Arial"/>
              </a:rPr>
              <a:t>Finally I will present the results obtained in the motion classification with these new </a:t>
            </a:r>
            <a:r>
              <a:rPr lang="en-US" sz="2000" b="0" strike="noStrike" spc="-1" dirty="0" smtClean="0">
                <a:latin typeface="Arial"/>
              </a:rPr>
              <a:t>features</a:t>
            </a:r>
            <a:r>
              <a:rPr lang="en-US" sz="2000" b="0" strike="noStrike" spc="-1" baseline="0" dirty="0" smtClean="0">
                <a:latin typeface="Arial"/>
              </a:rPr>
              <a:t> and we will look at the next steps that could be taken. </a:t>
            </a:r>
            <a:endParaRPr lang="en-US" sz="2000" b="0" strike="noStrike" spc="-1" dirty="0">
              <a:latin typeface="Arial"/>
            </a:endParaRPr>
          </a:p>
          <a:p>
            <a:pPr marL="216000" indent="-214560">
              <a:lnSpc>
                <a:spcPct val="100000"/>
              </a:lnSpc>
            </a:pPr>
            <a:r>
              <a:rPr lang="en-US" sz="2000" b="0" strike="noStrike" spc="-1" dirty="0">
                <a:latin typeface="Arial"/>
              </a:rPr>
              <a:t> </a:t>
            </a:r>
            <a:r>
              <a:rPr lang="en-US" sz="2000" b="0" strike="noStrike" spc="-1" dirty="0" smtClean="0">
                <a:latin typeface="Arial"/>
              </a:rPr>
              <a:t>Time </a:t>
            </a:r>
            <a:r>
              <a:rPr lang="en-US" sz="2000" b="0" strike="noStrike" spc="-1" dirty="0" smtClean="0">
                <a:latin typeface="Arial"/>
                <a:sym typeface="Wingdings" panose="05000000000000000000" pitchFamily="2" charset="2"/>
              </a:rPr>
              <a:t> 50’’</a:t>
            </a:r>
            <a:endParaRPr lang="en-US" sz="2000" b="0" strike="noStrike" spc="-1" dirty="0">
              <a:latin typeface="Arial"/>
            </a:endParaRPr>
          </a:p>
          <a:p>
            <a:pPr marL="216000" indent="-214560">
              <a:lnSpc>
                <a:spcPct val="100000"/>
              </a:lnSpc>
            </a:pPr>
            <a:r>
              <a:rPr lang="en-US" sz="2000" b="0" strike="noStrike" spc="-1" dirty="0">
                <a:latin typeface="Arial"/>
              </a:rPr>
              <a:t>----------------------------------------------------------</a:t>
            </a:r>
          </a:p>
          <a:p>
            <a:pPr marL="216000" indent="-214560">
              <a:lnSpc>
                <a:spcPct val="100000"/>
              </a:lnSpc>
            </a:pPr>
            <a:endParaRPr lang="en-US" sz="2000" b="0" strike="noStrike" spc="-1" dirty="0">
              <a:latin typeface="Arial"/>
            </a:endParaRPr>
          </a:p>
          <a:p>
            <a:pPr marL="216000" indent="-214560">
              <a:lnSpc>
                <a:spcPct val="100000"/>
              </a:lnSpc>
            </a:pPr>
            <a:endParaRPr lang="en-US" sz="2000" b="0" strike="noStrike" spc="-1" dirty="0">
              <a:latin typeface="Arial"/>
            </a:endParaRPr>
          </a:p>
        </p:txBody>
      </p:sp>
      <p:sp>
        <p:nvSpPr>
          <p:cNvPr id="408"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CABF5078-A9A4-4595-8BC5-75F1A92A3108}" type="slidenum">
              <a:rPr lang="en-US" sz="1300" b="0" strike="noStrike" spc="-1">
                <a:solidFill>
                  <a:srgbClr val="000000"/>
                </a:solidFill>
                <a:latin typeface="Arial"/>
                <a:ea typeface="+mn-ea"/>
              </a:rPr>
              <a:t>13</a:t>
            </a:fld>
            <a:endParaRPr lang="en-US" sz="13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PlaceHolder 1"/>
          <p:cNvSpPr>
            <a:spLocks noGrp="1" noRot="1" noChangeAspect="1"/>
          </p:cNvSpPr>
          <p:nvPr>
            <p:ph type="sldImg"/>
          </p:nvPr>
        </p:nvSpPr>
        <p:spPr>
          <a:xfrm>
            <a:off x="992188" y="768350"/>
            <a:ext cx="5113337" cy="3835400"/>
          </a:xfrm>
          <a:prstGeom prst="rect">
            <a:avLst/>
          </a:prstGeom>
        </p:spPr>
      </p:sp>
      <p:sp>
        <p:nvSpPr>
          <p:cNvPr id="419" name="PlaceHolder 2"/>
          <p:cNvSpPr>
            <a:spLocks noGrp="1"/>
          </p:cNvSpPr>
          <p:nvPr>
            <p:ph type="body"/>
          </p:nvPr>
        </p:nvSpPr>
        <p:spPr>
          <a:xfrm>
            <a:off x="709920" y="4789440"/>
            <a:ext cx="5677560" cy="4603680"/>
          </a:xfrm>
          <a:prstGeom prst="rect">
            <a:avLst/>
          </a:prstGeom>
        </p:spPr>
        <p:txBody>
          <a:bodyPr lIns="99000" tIns="49680" rIns="99000" bIns="49680"/>
          <a:lstStyle/>
          <a:p>
            <a:r>
              <a:rPr lang="en-US" sz="1200" kern="1200" dirty="0" smtClean="0">
                <a:solidFill>
                  <a:schemeClr val="tx1"/>
                </a:solidFill>
                <a:effectLst/>
                <a:latin typeface="+mn-lt"/>
                <a:ea typeface="+mn-ea"/>
                <a:cs typeface="+mn-cs"/>
              </a:rPr>
              <a:t>This is the global setup of features available: 39 primary features from the sensor data and 6 new derived features calculated from them. In total 35 features </a:t>
            </a:r>
            <a:r>
              <a:rPr lang="en-US" sz="1200" b="1" kern="1200" dirty="0" smtClean="0">
                <a:solidFill>
                  <a:schemeClr val="tx1"/>
                </a:solidFill>
                <a:effectLst/>
                <a:latin typeface="+mn-lt"/>
                <a:ea typeface="+mn-ea"/>
                <a:cs typeface="+mn-cs"/>
              </a:rPr>
              <a:t>to choose from.</a:t>
            </a:r>
            <a:endParaRPr lang="es-E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Also mention that the tests were carried out on all the subjects and on single subjects, with a data window size of 300ms , windows overlapped each 10ms , Fully Connected HMMs of 14 states and using a 5-Fold Cross Validation to prove the results. </a:t>
            </a:r>
            <a:endParaRPr lang="es-ES" sz="1200" kern="1200" dirty="0" smtClean="0">
              <a:solidFill>
                <a:schemeClr val="tx1"/>
              </a:solidFill>
              <a:effectLst/>
              <a:latin typeface="+mn-lt"/>
              <a:ea typeface="+mn-ea"/>
              <a:cs typeface="+mn-cs"/>
            </a:endParaRPr>
          </a:p>
          <a:p>
            <a:pPr marL="216000" indent="-214560">
              <a:lnSpc>
                <a:spcPct val="100000"/>
              </a:lnSpc>
            </a:pPr>
            <a:endParaRPr lang="en-US" sz="2000" b="0" strike="noStrike" spc="-1" dirty="0">
              <a:latin typeface="Arial"/>
            </a:endParaRPr>
          </a:p>
        </p:txBody>
      </p:sp>
      <p:sp>
        <p:nvSpPr>
          <p:cNvPr id="420"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DC3EFC5B-0E80-4049-8CC1-E828116B691D}" type="slidenum">
              <a:rPr lang="en-US" sz="1300" b="0" strike="noStrike" spc="-1">
                <a:solidFill>
                  <a:srgbClr val="000000"/>
                </a:solidFill>
                <a:latin typeface="Arial"/>
                <a:ea typeface="+mn-ea"/>
              </a:rPr>
              <a:t>14</a:t>
            </a:fld>
            <a:endParaRPr lang="en-US" sz="13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noRot="1" noChangeAspect="1"/>
          </p:cNvSpPr>
          <p:nvPr>
            <p:ph type="sldImg"/>
          </p:nvPr>
        </p:nvSpPr>
        <p:spPr>
          <a:xfrm>
            <a:off x="992188" y="768350"/>
            <a:ext cx="5113337" cy="3835400"/>
          </a:xfrm>
          <a:prstGeom prst="rect">
            <a:avLst/>
          </a:prstGeom>
        </p:spPr>
      </p:sp>
      <p:sp>
        <p:nvSpPr>
          <p:cNvPr id="407"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2000" b="0" strike="noStrike" spc="-1" dirty="0" smtClean="0">
                <a:latin typeface="Arial"/>
              </a:rPr>
              <a:t>That’s the</a:t>
            </a:r>
            <a:r>
              <a:rPr lang="en-US" sz="2000" b="0" strike="noStrike" spc="-1" baseline="0" dirty="0" smtClean="0">
                <a:latin typeface="Arial"/>
              </a:rPr>
              <a:t> </a:t>
            </a:r>
            <a:r>
              <a:rPr lang="en-US" sz="2000" b="0" strike="noStrike" spc="-1" baseline="0" dirty="0" err="1" smtClean="0">
                <a:latin typeface="Arial"/>
              </a:rPr>
              <a:t>ouline</a:t>
            </a:r>
            <a:r>
              <a:rPr lang="en-US" sz="2000" b="0" strike="noStrike" spc="-1" baseline="0" dirty="0" smtClean="0">
                <a:latin typeface="Arial"/>
              </a:rPr>
              <a:t> of my presentation / </a:t>
            </a:r>
            <a:r>
              <a:rPr lang="en-US" sz="2000" b="0" strike="noStrike" spc="-1" dirty="0" smtClean="0">
                <a:latin typeface="Arial"/>
              </a:rPr>
              <a:t>My </a:t>
            </a:r>
            <a:r>
              <a:rPr lang="en-US" sz="2000" b="0" strike="noStrike" spc="-1" dirty="0">
                <a:latin typeface="Arial"/>
              </a:rPr>
              <a:t>talk is divided into these parts. </a:t>
            </a:r>
            <a:r>
              <a:rPr lang="en-US" sz="2000" b="0" strike="noStrike" spc="-1" dirty="0" smtClean="0">
                <a:latin typeface="Arial"/>
                <a:sym typeface="Wingdings" panose="05000000000000000000" pitchFamily="2" charset="2"/>
              </a:rPr>
              <a:t> just read</a:t>
            </a:r>
            <a:r>
              <a:rPr lang="en-US" sz="2000" b="0" strike="noStrike" spc="-1" baseline="0" dirty="0" smtClean="0">
                <a:latin typeface="Arial"/>
                <a:sym typeface="Wingdings" panose="05000000000000000000" pitchFamily="2" charset="2"/>
              </a:rPr>
              <a:t> the names  fast / no explain each topic!</a:t>
            </a:r>
            <a:endParaRPr lang="en-US" sz="2000" b="0" strike="noStrike" spc="-1" dirty="0">
              <a:latin typeface="Arial"/>
            </a:endParaRPr>
          </a:p>
          <a:p>
            <a:pPr marL="216000" indent="-214560">
              <a:lnSpc>
                <a:spcPct val="100000"/>
              </a:lnSpc>
            </a:pPr>
            <a:endParaRPr lang="en-US" sz="2000" b="0" strike="noStrike" spc="-1" dirty="0" smtClean="0">
              <a:latin typeface="Arial"/>
            </a:endParaRPr>
          </a:p>
          <a:p>
            <a:pPr marL="216000" indent="-214560">
              <a:lnSpc>
                <a:spcPct val="100000"/>
              </a:lnSpc>
            </a:pPr>
            <a:r>
              <a:rPr lang="en-US" sz="2000" b="0" strike="noStrike" spc="-1" dirty="0" smtClean="0">
                <a:latin typeface="Arial"/>
              </a:rPr>
              <a:t>-----------------------------------------</a:t>
            </a:r>
          </a:p>
          <a:p>
            <a:pPr marL="216000" indent="-214560">
              <a:lnSpc>
                <a:spcPct val="100000"/>
              </a:lnSpc>
            </a:pPr>
            <a:endParaRPr lang="en-US" sz="2000" b="0" strike="noStrike" spc="-1" dirty="0">
              <a:latin typeface="Arial"/>
            </a:endParaRPr>
          </a:p>
          <a:p>
            <a:pPr marL="216000" indent="-214560">
              <a:lnSpc>
                <a:spcPct val="100000"/>
              </a:lnSpc>
            </a:pPr>
            <a:r>
              <a:rPr lang="en-US" sz="2000" b="0" strike="noStrike" spc="-1" dirty="0">
                <a:latin typeface="Arial"/>
              </a:rPr>
              <a:t>First I will begin with the motivation behind the motion classification and I will mention all the work done until now.</a:t>
            </a:r>
          </a:p>
          <a:p>
            <a:pPr marL="216000" indent="-214560">
              <a:lnSpc>
                <a:spcPct val="100000"/>
              </a:lnSpc>
            </a:pPr>
            <a:r>
              <a:rPr lang="en-US" sz="2000" b="0" strike="noStrike" spc="-1" dirty="0">
                <a:latin typeface="Arial"/>
              </a:rPr>
              <a:t>I will also </a:t>
            </a:r>
            <a:r>
              <a:rPr lang="en-US" sz="2000" b="0" strike="noStrike" spc="-1" dirty="0" smtClean="0">
                <a:latin typeface="Arial"/>
              </a:rPr>
              <a:t>speak</a:t>
            </a:r>
            <a:r>
              <a:rPr lang="en-US" sz="2000" b="0" strike="noStrike" spc="-1" baseline="0" dirty="0" smtClean="0">
                <a:latin typeface="Arial"/>
              </a:rPr>
              <a:t> about </a:t>
            </a:r>
            <a:r>
              <a:rPr lang="en-US" sz="2000" b="0" strike="noStrike" spc="-1" dirty="0" smtClean="0">
                <a:latin typeface="Arial"/>
              </a:rPr>
              <a:t>passive </a:t>
            </a:r>
            <a:r>
              <a:rPr lang="en-US" sz="2000" b="0" strike="noStrike" spc="-1" dirty="0">
                <a:latin typeface="Arial"/>
              </a:rPr>
              <a:t>exoskeleton set up and the data </a:t>
            </a:r>
            <a:r>
              <a:rPr lang="en-US" sz="2000" b="0" strike="noStrike" spc="-1" dirty="0" smtClean="0">
                <a:latin typeface="Arial"/>
              </a:rPr>
              <a:t>captured used to test</a:t>
            </a:r>
            <a:r>
              <a:rPr lang="en-US" sz="2000" b="0" strike="noStrike" spc="-1" baseline="0" dirty="0" smtClean="0">
                <a:latin typeface="Arial"/>
              </a:rPr>
              <a:t> the algorithm</a:t>
            </a:r>
            <a:endParaRPr lang="en-US" sz="2000" b="0" strike="noStrike" spc="-1" dirty="0">
              <a:latin typeface="Arial"/>
            </a:endParaRPr>
          </a:p>
          <a:p>
            <a:pPr marL="216000" indent="-214560">
              <a:lnSpc>
                <a:spcPct val="100000"/>
              </a:lnSpc>
            </a:pPr>
            <a:r>
              <a:rPr lang="en-US" sz="2000" b="0" strike="noStrike" spc="-1" dirty="0">
                <a:latin typeface="Arial"/>
              </a:rPr>
              <a:t>Next I will  present the new features employed for the classification, </a:t>
            </a:r>
            <a:r>
              <a:rPr lang="en-US" sz="2000" b="0" strike="noStrike" spc="-1" dirty="0" smtClean="0">
                <a:latin typeface="Arial"/>
              </a:rPr>
              <a:t>how they </a:t>
            </a:r>
            <a:r>
              <a:rPr lang="en-US" sz="2000" b="0" strike="noStrike" spc="-1" dirty="0">
                <a:latin typeface="Arial"/>
              </a:rPr>
              <a:t>were calculated and </a:t>
            </a:r>
            <a:r>
              <a:rPr lang="en-US" sz="2000" b="0" strike="noStrike" spc="-1" dirty="0" smtClean="0">
                <a:latin typeface="Arial"/>
              </a:rPr>
              <a:t>afterwards </a:t>
            </a:r>
            <a:r>
              <a:rPr lang="en-US" sz="2000" b="0" strike="noStrike" spc="-1" dirty="0" err="1" smtClean="0">
                <a:latin typeface="Arial"/>
              </a:rPr>
              <a:t>analysed</a:t>
            </a:r>
            <a:r>
              <a:rPr lang="en-US" sz="2000" b="0" strike="noStrike" spc="-1" dirty="0" smtClean="0">
                <a:latin typeface="Arial"/>
              </a:rPr>
              <a:t>.</a:t>
            </a:r>
            <a:endParaRPr lang="en-US" sz="2000" b="0" strike="noStrike" spc="-1" dirty="0">
              <a:latin typeface="Arial"/>
            </a:endParaRPr>
          </a:p>
          <a:p>
            <a:pPr marL="216000" indent="-214560">
              <a:lnSpc>
                <a:spcPct val="100000"/>
              </a:lnSpc>
            </a:pPr>
            <a:r>
              <a:rPr lang="en-US" sz="2000" b="0" strike="noStrike" spc="-1" dirty="0">
                <a:latin typeface="Arial"/>
              </a:rPr>
              <a:t>Finally I will present the results obtained in the motion classification with these new </a:t>
            </a:r>
            <a:r>
              <a:rPr lang="en-US" sz="2000" b="0" strike="noStrike" spc="-1" dirty="0" smtClean="0">
                <a:latin typeface="Arial"/>
              </a:rPr>
              <a:t>features</a:t>
            </a:r>
            <a:r>
              <a:rPr lang="en-US" sz="2000" b="0" strike="noStrike" spc="-1" baseline="0" dirty="0" smtClean="0">
                <a:latin typeface="Arial"/>
              </a:rPr>
              <a:t> and we will look at the next steps that could be taken. </a:t>
            </a:r>
            <a:endParaRPr lang="en-US" sz="2000" b="0" strike="noStrike" spc="-1" dirty="0">
              <a:latin typeface="Arial"/>
            </a:endParaRPr>
          </a:p>
          <a:p>
            <a:pPr marL="216000" indent="-214560">
              <a:lnSpc>
                <a:spcPct val="100000"/>
              </a:lnSpc>
            </a:pPr>
            <a:r>
              <a:rPr lang="en-US" sz="2000" b="0" strike="noStrike" spc="-1" dirty="0">
                <a:latin typeface="Arial"/>
              </a:rPr>
              <a:t> </a:t>
            </a:r>
            <a:r>
              <a:rPr lang="en-US" sz="2000" b="0" strike="noStrike" spc="-1" dirty="0" smtClean="0">
                <a:latin typeface="Arial"/>
              </a:rPr>
              <a:t>Time </a:t>
            </a:r>
            <a:r>
              <a:rPr lang="en-US" sz="2000" b="0" strike="noStrike" spc="-1" dirty="0" smtClean="0">
                <a:latin typeface="Arial"/>
                <a:sym typeface="Wingdings" panose="05000000000000000000" pitchFamily="2" charset="2"/>
              </a:rPr>
              <a:t> 50’’</a:t>
            </a:r>
            <a:endParaRPr lang="en-US" sz="2000" b="0" strike="noStrike" spc="-1" dirty="0">
              <a:latin typeface="Arial"/>
            </a:endParaRPr>
          </a:p>
          <a:p>
            <a:pPr marL="216000" indent="-214560">
              <a:lnSpc>
                <a:spcPct val="100000"/>
              </a:lnSpc>
            </a:pPr>
            <a:r>
              <a:rPr lang="en-US" sz="2000" b="0" strike="noStrike" spc="-1" dirty="0">
                <a:latin typeface="Arial"/>
              </a:rPr>
              <a:t>----------------------------------------------------------</a:t>
            </a:r>
          </a:p>
          <a:p>
            <a:pPr marL="216000" indent="-214560">
              <a:lnSpc>
                <a:spcPct val="100000"/>
              </a:lnSpc>
            </a:pPr>
            <a:endParaRPr lang="en-US" sz="2000" b="0" strike="noStrike" spc="-1" dirty="0">
              <a:latin typeface="Arial"/>
            </a:endParaRPr>
          </a:p>
          <a:p>
            <a:pPr marL="216000" indent="-214560">
              <a:lnSpc>
                <a:spcPct val="100000"/>
              </a:lnSpc>
            </a:pPr>
            <a:endParaRPr lang="en-US" sz="2000" b="0" strike="noStrike" spc="-1" dirty="0">
              <a:latin typeface="Arial"/>
            </a:endParaRPr>
          </a:p>
        </p:txBody>
      </p:sp>
      <p:sp>
        <p:nvSpPr>
          <p:cNvPr id="408"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CABF5078-A9A4-4595-8BC5-75F1A92A3108}" type="slidenum">
              <a:rPr lang="en-US" sz="1300" b="0" strike="noStrike" spc="-1">
                <a:solidFill>
                  <a:srgbClr val="000000"/>
                </a:solidFill>
                <a:latin typeface="Arial"/>
                <a:ea typeface="+mn-ea"/>
              </a:rPr>
              <a:t>15</a:t>
            </a:fld>
            <a:endParaRPr lang="en-US" sz="13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992188" y="768350"/>
            <a:ext cx="5113337" cy="3835400"/>
          </a:xfrm>
          <a:prstGeom prst="rect">
            <a:avLst/>
          </a:prstGeom>
        </p:spPr>
      </p:sp>
      <p:sp>
        <p:nvSpPr>
          <p:cNvPr id="428" name="PlaceHolder 2"/>
          <p:cNvSpPr>
            <a:spLocks noGrp="1"/>
          </p:cNvSpPr>
          <p:nvPr>
            <p:ph type="body"/>
          </p:nvPr>
        </p:nvSpPr>
        <p:spPr>
          <a:xfrm>
            <a:off x="709920" y="4861440"/>
            <a:ext cx="5677560" cy="4603680"/>
          </a:xfrm>
          <a:prstGeom prst="rect">
            <a:avLst/>
          </a:prstGeom>
        </p:spPr>
        <p:txBody>
          <a:bodyPr lIns="99000" tIns="49680" rIns="99000" bIns="49680"/>
          <a:lstStyle/>
          <a:p>
            <a:r>
              <a:rPr lang="en-US" sz="1200" kern="1200" dirty="0" smtClean="0">
                <a:solidFill>
                  <a:schemeClr val="tx1"/>
                </a:solidFill>
                <a:effectLst/>
                <a:latin typeface="+mn-lt"/>
                <a:ea typeface="+mn-ea"/>
                <a:cs typeface="+mn-cs"/>
              </a:rPr>
              <a:t>First we did a comparison of the new derived features and the features used to calculate them. This table shows Tests results with different setups comparing Moments and the Force values.  As a single feature the norm of the moments is the one that performs better. Only using moments the maximum value obtained is almost 41%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Also highlight that if moments and Forces are used together the results don’t improve in comparison with only using forces, since we are using a redundant set of features. </a:t>
            </a:r>
            <a:endParaRPr lang="es-ES" sz="1200" kern="1200" dirty="0" smtClean="0">
              <a:solidFill>
                <a:schemeClr val="tx1"/>
              </a:solidFill>
              <a:effectLst/>
              <a:latin typeface="+mn-lt"/>
              <a:ea typeface="+mn-ea"/>
              <a:cs typeface="+mn-cs"/>
            </a:endParaRPr>
          </a:p>
          <a:p>
            <a:pPr marL="216000" indent="-214560">
              <a:lnSpc>
                <a:spcPct val="100000"/>
              </a:lnSpc>
            </a:pPr>
            <a:endParaRPr lang="en-US" sz="2000" b="0" strike="noStrike" spc="-1" dirty="0">
              <a:latin typeface="Arial"/>
            </a:endParaRPr>
          </a:p>
        </p:txBody>
      </p:sp>
      <p:sp>
        <p:nvSpPr>
          <p:cNvPr id="429"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893E3C6-13AE-42E3-827D-CE58570B5AB4}" type="slidenum">
              <a:rPr lang="en-US" sz="1300" b="0" strike="noStrike" spc="-1">
                <a:solidFill>
                  <a:srgbClr val="000000"/>
                </a:solidFill>
                <a:latin typeface="Arial"/>
                <a:ea typeface="+mn-ea"/>
              </a:rPr>
              <a:t>16</a:t>
            </a:fld>
            <a:endParaRPr lang="en-US" sz="13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992188" y="768350"/>
            <a:ext cx="5113337" cy="3835400"/>
          </a:xfrm>
          <a:prstGeom prst="rect">
            <a:avLst/>
          </a:prstGeom>
        </p:spPr>
      </p:sp>
      <p:sp>
        <p:nvSpPr>
          <p:cNvPr id="428" name="PlaceHolder 2"/>
          <p:cNvSpPr>
            <a:spLocks noGrp="1"/>
          </p:cNvSpPr>
          <p:nvPr>
            <p:ph type="body"/>
          </p:nvPr>
        </p:nvSpPr>
        <p:spPr>
          <a:xfrm>
            <a:off x="709920" y="4861440"/>
            <a:ext cx="5677560" cy="4603680"/>
          </a:xfrm>
          <a:prstGeom prst="rect">
            <a:avLst/>
          </a:prstGeom>
        </p:spPr>
        <p:txBody>
          <a:bodyPr lIns="99000" tIns="49680" rIns="99000" bIns="49680"/>
          <a:lstStyle/>
          <a:p>
            <a:pPr marL="216000" marR="0" indent="-21456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Same comparison was done between Joint angles and the Euler angles of the IMUS. As a single feature the results obtained are better than in the case of the moments. We obtained the same accuracy with 2 features of the Joint angles as with the three features of the moments. Also , as with the moments if we used these features with their primary features the results don’t improve.</a:t>
            </a:r>
            <a:endParaRPr lang="es-ES" sz="1200" kern="1200" dirty="0" smtClean="0">
              <a:solidFill>
                <a:schemeClr val="tx1"/>
              </a:solidFill>
              <a:effectLst/>
              <a:latin typeface="+mn-lt"/>
              <a:ea typeface="+mn-ea"/>
              <a:cs typeface="+mn-cs"/>
            </a:endParaRPr>
          </a:p>
          <a:p>
            <a:pPr marL="216000" indent="-214560">
              <a:lnSpc>
                <a:spcPct val="100000"/>
              </a:lnSpc>
            </a:pPr>
            <a:endParaRPr lang="en-US" sz="2000" b="0" strike="noStrike" spc="-1" dirty="0">
              <a:latin typeface="Arial"/>
            </a:endParaRPr>
          </a:p>
        </p:txBody>
      </p:sp>
      <p:sp>
        <p:nvSpPr>
          <p:cNvPr id="429"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893E3C6-13AE-42E3-827D-CE58570B5AB4}" type="slidenum">
              <a:rPr lang="en-US" sz="1300" b="0" strike="noStrike" spc="-1">
                <a:solidFill>
                  <a:srgbClr val="000000"/>
                </a:solidFill>
                <a:latin typeface="Arial"/>
                <a:ea typeface="+mn-ea"/>
              </a:rPr>
              <a:t>17</a:t>
            </a:fld>
            <a:endParaRPr lang="en-US" sz="13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noRot="1" noChangeAspect="1"/>
          </p:cNvSpPr>
          <p:nvPr>
            <p:ph type="sldImg"/>
          </p:nvPr>
        </p:nvSpPr>
        <p:spPr>
          <a:xfrm>
            <a:off x="992188" y="768350"/>
            <a:ext cx="5113337" cy="3835400"/>
          </a:xfrm>
          <a:prstGeom prst="rect">
            <a:avLst/>
          </a:prstGeom>
        </p:spPr>
      </p:sp>
      <p:sp>
        <p:nvSpPr>
          <p:cNvPr id="407"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2000" b="0" strike="noStrike" spc="-1" dirty="0" smtClean="0">
                <a:latin typeface="Arial"/>
              </a:rPr>
              <a:t>That’s the</a:t>
            </a:r>
            <a:r>
              <a:rPr lang="en-US" sz="2000" b="0" strike="noStrike" spc="-1" baseline="0" dirty="0" smtClean="0">
                <a:latin typeface="Arial"/>
              </a:rPr>
              <a:t> </a:t>
            </a:r>
            <a:r>
              <a:rPr lang="en-US" sz="2000" b="0" strike="noStrike" spc="-1" baseline="0" dirty="0" err="1" smtClean="0">
                <a:latin typeface="Arial"/>
              </a:rPr>
              <a:t>ouline</a:t>
            </a:r>
            <a:r>
              <a:rPr lang="en-US" sz="2000" b="0" strike="noStrike" spc="-1" baseline="0" dirty="0" smtClean="0">
                <a:latin typeface="Arial"/>
              </a:rPr>
              <a:t> of my presentation / </a:t>
            </a:r>
            <a:r>
              <a:rPr lang="en-US" sz="2000" b="0" strike="noStrike" spc="-1" dirty="0" smtClean="0">
                <a:latin typeface="Arial"/>
              </a:rPr>
              <a:t>My </a:t>
            </a:r>
            <a:r>
              <a:rPr lang="en-US" sz="2000" b="0" strike="noStrike" spc="-1" dirty="0">
                <a:latin typeface="Arial"/>
              </a:rPr>
              <a:t>talk is divided into these parts. </a:t>
            </a:r>
            <a:r>
              <a:rPr lang="en-US" sz="2000" b="0" strike="noStrike" spc="-1" dirty="0" smtClean="0">
                <a:latin typeface="Arial"/>
                <a:sym typeface="Wingdings" panose="05000000000000000000" pitchFamily="2" charset="2"/>
              </a:rPr>
              <a:t> just read</a:t>
            </a:r>
            <a:r>
              <a:rPr lang="en-US" sz="2000" b="0" strike="noStrike" spc="-1" baseline="0" dirty="0" smtClean="0">
                <a:latin typeface="Arial"/>
                <a:sym typeface="Wingdings" panose="05000000000000000000" pitchFamily="2" charset="2"/>
              </a:rPr>
              <a:t> the names  fast / no explain each topic!</a:t>
            </a:r>
            <a:endParaRPr lang="en-US" sz="2000" b="0" strike="noStrike" spc="-1" dirty="0">
              <a:latin typeface="Arial"/>
            </a:endParaRPr>
          </a:p>
          <a:p>
            <a:pPr marL="216000" indent="-214560">
              <a:lnSpc>
                <a:spcPct val="100000"/>
              </a:lnSpc>
            </a:pPr>
            <a:endParaRPr lang="en-US" sz="2000" b="0" strike="noStrike" spc="-1" dirty="0" smtClean="0">
              <a:latin typeface="Arial"/>
            </a:endParaRPr>
          </a:p>
          <a:p>
            <a:pPr marL="216000" indent="-214560">
              <a:lnSpc>
                <a:spcPct val="100000"/>
              </a:lnSpc>
            </a:pPr>
            <a:r>
              <a:rPr lang="en-US" sz="2000" b="0" strike="noStrike" spc="-1" dirty="0" smtClean="0">
                <a:latin typeface="Arial"/>
              </a:rPr>
              <a:t>-----------------------------------------</a:t>
            </a:r>
          </a:p>
          <a:p>
            <a:pPr marL="216000" indent="-214560">
              <a:lnSpc>
                <a:spcPct val="100000"/>
              </a:lnSpc>
            </a:pPr>
            <a:endParaRPr lang="en-US" sz="2000" b="0" strike="noStrike" spc="-1" dirty="0">
              <a:latin typeface="Arial"/>
            </a:endParaRPr>
          </a:p>
          <a:p>
            <a:pPr marL="216000" indent="-214560">
              <a:lnSpc>
                <a:spcPct val="100000"/>
              </a:lnSpc>
            </a:pPr>
            <a:r>
              <a:rPr lang="en-US" sz="2000" b="0" strike="noStrike" spc="-1" dirty="0">
                <a:latin typeface="Arial"/>
              </a:rPr>
              <a:t>First I will begin with the motivation behind the motion classification and I will mention all the work done until now.</a:t>
            </a:r>
          </a:p>
          <a:p>
            <a:pPr marL="216000" indent="-214560">
              <a:lnSpc>
                <a:spcPct val="100000"/>
              </a:lnSpc>
            </a:pPr>
            <a:r>
              <a:rPr lang="en-US" sz="2000" b="0" strike="noStrike" spc="-1" dirty="0">
                <a:latin typeface="Arial"/>
              </a:rPr>
              <a:t>I will also </a:t>
            </a:r>
            <a:r>
              <a:rPr lang="en-US" sz="2000" b="0" strike="noStrike" spc="-1" dirty="0" smtClean="0">
                <a:latin typeface="Arial"/>
              </a:rPr>
              <a:t>speak</a:t>
            </a:r>
            <a:r>
              <a:rPr lang="en-US" sz="2000" b="0" strike="noStrike" spc="-1" baseline="0" dirty="0" smtClean="0">
                <a:latin typeface="Arial"/>
              </a:rPr>
              <a:t> about </a:t>
            </a:r>
            <a:r>
              <a:rPr lang="en-US" sz="2000" b="0" strike="noStrike" spc="-1" dirty="0" smtClean="0">
                <a:latin typeface="Arial"/>
              </a:rPr>
              <a:t>passive </a:t>
            </a:r>
            <a:r>
              <a:rPr lang="en-US" sz="2000" b="0" strike="noStrike" spc="-1" dirty="0">
                <a:latin typeface="Arial"/>
              </a:rPr>
              <a:t>exoskeleton set up and the data </a:t>
            </a:r>
            <a:r>
              <a:rPr lang="en-US" sz="2000" b="0" strike="noStrike" spc="-1" dirty="0" smtClean="0">
                <a:latin typeface="Arial"/>
              </a:rPr>
              <a:t>captured used to test</a:t>
            </a:r>
            <a:r>
              <a:rPr lang="en-US" sz="2000" b="0" strike="noStrike" spc="-1" baseline="0" dirty="0" smtClean="0">
                <a:latin typeface="Arial"/>
              </a:rPr>
              <a:t> the algorithm</a:t>
            </a:r>
            <a:endParaRPr lang="en-US" sz="2000" b="0" strike="noStrike" spc="-1" dirty="0">
              <a:latin typeface="Arial"/>
            </a:endParaRPr>
          </a:p>
          <a:p>
            <a:pPr marL="216000" indent="-214560">
              <a:lnSpc>
                <a:spcPct val="100000"/>
              </a:lnSpc>
            </a:pPr>
            <a:r>
              <a:rPr lang="en-US" sz="2000" b="0" strike="noStrike" spc="-1" dirty="0">
                <a:latin typeface="Arial"/>
              </a:rPr>
              <a:t>Next I will  present the new features employed for the classification, </a:t>
            </a:r>
            <a:r>
              <a:rPr lang="en-US" sz="2000" b="0" strike="noStrike" spc="-1" dirty="0" smtClean="0">
                <a:latin typeface="Arial"/>
              </a:rPr>
              <a:t>how they </a:t>
            </a:r>
            <a:r>
              <a:rPr lang="en-US" sz="2000" b="0" strike="noStrike" spc="-1" dirty="0">
                <a:latin typeface="Arial"/>
              </a:rPr>
              <a:t>were calculated and </a:t>
            </a:r>
            <a:r>
              <a:rPr lang="en-US" sz="2000" b="0" strike="noStrike" spc="-1" dirty="0" smtClean="0">
                <a:latin typeface="Arial"/>
              </a:rPr>
              <a:t>afterwards </a:t>
            </a:r>
            <a:r>
              <a:rPr lang="en-US" sz="2000" b="0" strike="noStrike" spc="-1" dirty="0" err="1" smtClean="0">
                <a:latin typeface="Arial"/>
              </a:rPr>
              <a:t>analysed</a:t>
            </a:r>
            <a:r>
              <a:rPr lang="en-US" sz="2000" b="0" strike="noStrike" spc="-1" dirty="0" smtClean="0">
                <a:latin typeface="Arial"/>
              </a:rPr>
              <a:t>.</a:t>
            </a:r>
            <a:endParaRPr lang="en-US" sz="2000" b="0" strike="noStrike" spc="-1" dirty="0">
              <a:latin typeface="Arial"/>
            </a:endParaRPr>
          </a:p>
          <a:p>
            <a:pPr marL="216000" indent="-214560">
              <a:lnSpc>
                <a:spcPct val="100000"/>
              </a:lnSpc>
            </a:pPr>
            <a:r>
              <a:rPr lang="en-US" sz="2000" b="0" strike="noStrike" spc="-1" dirty="0">
                <a:latin typeface="Arial"/>
              </a:rPr>
              <a:t>Finally I will present the results obtained in the motion classification with these new </a:t>
            </a:r>
            <a:r>
              <a:rPr lang="en-US" sz="2000" b="0" strike="noStrike" spc="-1" dirty="0" smtClean="0">
                <a:latin typeface="Arial"/>
              </a:rPr>
              <a:t>features</a:t>
            </a:r>
            <a:r>
              <a:rPr lang="en-US" sz="2000" b="0" strike="noStrike" spc="-1" baseline="0" dirty="0" smtClean="0">
                <a:latin typeface="Arial"/>
              </a:rPr>
              <a:t> and we will look at the next steps that could be taken. </a:t>
            </a:r>
            <a:endParaRPr lang="en-US" sz="2000" b="0" strike="noStrike" spc="-1" dirty="0">
              <a:latin typeface="Arial"/>
            </a:endParaRPr>
          </a:p>
          <a:p>
            <a:pPr marL="216000" indent="-214560">
              <a:lnSpc>
                <a:spcPct val="100000"/>
              </a:lnSpc>
            </a:pPr>
            <a:r>
              <a:rPr lang="en-US" sz="2000" b="0" strike="noStrike" spc="-1" dirty="0">
                <a:latin typeface="Arial"/>
              </a:rPr>
              <a:t> </a:t>
            </a:r>
            <a:r>
              <a:rPr lang="en-US" sz="2000" b="0" strike="noStrike" spc="-1" dirty="0" smtClean="0">
                <a:latin typeface="Arial"/>
              </a:rPr>
              <a:t>Time </a:t>
            </a:r>
            <a:r>
              <a:rPr lang="en-US" sz="2000" b="0" strike="noStrike" spc="-1" dirty="0" smtClean="0">
                <a:latin typeface="Arial"/>
                <a:sym typeface="Wingdings" panose="05000000000000000000" pitchFamily="2" charset="2"/>
              </a:rPr>
              <a:t> 50’’</a:t>
            </a:r>
            <a:endParaRPr lang="en-US" sz="2000" b="0" strike="noStrike" spc="-1" dirty="0">
              <a:latin typeface="Arial"/>
            </a:endParaRPr>
          </a:p>
          <a:p>
            <a:pPr marL="216000" indent="-214560">
              <a:lnSpc>
                <a:spcPct val="100000"/>
              </a:lnSpc>
            </a:pPr>
            <a:r>
              <a:rPr lang="en-US" sz="2000" b="0" strike="noStrike" spc="-1" dirty="0">
                <a:latin typeface="Arial"/>
              </a:rPr>
              <a:t>----------------------------------------------------------</a:t>
            </a:r>
          </a:p>
          <a:p>
            <a:pPr marL="216000" indent="-214560">
              <a:lnSpc>
                <a:spcPct val="100000"/>
              </a:lnSpc>
            </a:pPr>
            <a:endParaRPr lang="en-US" sz="2000" b="0" strike="noStrike" spc="-1" dirty="0">
              <a:latin typeface="Arial"/>
            </a:endParaRPr>
          </a:p>
          <a:p>
            <a:pPr marL="216000" indent="-214560">
              <a:lnSpc>
                <a:spcPct val="100000"/>
              </a:lnSpc>
            </a:pPr>
            <a:endParaRPr lang="en-US" sz="2000" b="0" strike="noStrike" spc="-1" dirty="0">
              <a:latin typeface="Arial"/>
            </a:endParaRPr>
          </a:p>
        </p:txBody>
      </p:sp>
      <p:sp>
        <p:nvSpPr>
          <p:cNvPr id="408"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CABF5078-A9A4-4595-8BC5-75F1A92A3108}" type="slidenum">
              <a:rPr lang="en-US" sz="1300" b="0" strike="noStrike" spc="-1">
                <a:solidFill>
                  <a:srgbClr val="000000"/>
                </a:solidFill>
                <a:latin typeface="Arial"/>
                <a:ea typeface="+mn-ea"/>
              </a:rPr>
              <a:t>18</a:t>
            </a:fld>
            <a:endParaRPr lang="en-US" sz="13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992188" y="768350"/>
            <a:ext cx="5113337" cy="3835400"/>
          </a:xfrm>
          <a:prstGeom prst="rect">
            <a:avLst/>
          </a:prstGeom>
        </p:spPr>
      </p:sp>
      <p:sp>
        <p:nvSpPr>
          <p:cNvPr id="428" name="PlaceHolder 2"/>
          <p:cNvSpPr>
            <a:spLocks noGrp="1"/>
          </p:cNvSpPr>
          <p:nvPr>
            <p:ph type="body"/>
          </p:nvPr>
        </p:nvSpPr>
        <p:spPr>
          <a:xfrm>
            <a:off x="709920" y="4861440"/>
            <a:ext cx="5677560" cy="4603680"/>
          </a:xfrm>
          <a:prstGeom prst="rect">
            <a:avLst/>
          </a:prstGeom>
        </p:spPr>
        <p:txBody>
          <a:bodyPr lIns="99000" tIns="49680" rIns="99000" bIns="49680"/>
          <a:lstStyle/>
          <a:p>
            <a:r>
              <a:rPr lang="en-US" sz="1200" kern="1200" dirty="0" smtClean="0">
                <a:solidFill>
                  <a:schemeClr val="tx1"/>
                </a:solidFill>
                <a:effectLst/>
                <a:latin typeface="+mn-lt"/>
                <a:ea typeface="+mn-ea"/>
                <a:cs typeface="+mn-cs"/>
              </a:rPr>
              <a:t>Once we compare these new features we tried to filter them in order to soften irregularities and mitigate noise.  A digital low pass filter was tuned and use for the moment data.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Click Here we can compare the results with data that was previously filtered and data that didn’t. For single subjects we have an improvement of around the 7 percent and for tests on all the subjects the improvement is around the 4%.  </a:t>
            </a:r>
            <a:endParaRPr lang="es-ES" sz="1200" kern="1200" dirty="0" smtClean="0">
              <a:solidFill>
                <a:schemeClr val="tx1"/>
              </a:solidFill>
              <a:effectLst/>
              <a:latin typeface="+mn-lt"/>
              <a:ea typeface="+mn-ea"/>
              <a:cs typeface="+mn-cs"/>
            </a:endParaRPr>
          </a:p>
          <a:p>
            <a:pPr marL="216000" indent="-214560">
              <a:lnSpc>
                <a:spcPct val="100000"/>
              </a:lnSpc>
            </a:pPr>
            <a:endParaRPr lang="en-US" sz="2000" b="0" strike="noStrike" spc="-1" dirty="0">
              <a:latin typeface="Arial"/>
            </a:endParaRPr>
          </a:p>
        </p:txBody>
      </p:sp>
      <p:sp>
        <p:nvSpPr>
          <p:cNvPr id="429"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893E3C6-13AE-42E3-827D-CE58570B5AB4}" type="slidenum">
              <a:rPr lang="en-US" sz="1300" b="0" strike="noStrike" spc="-1">
                <a:solidFill>
                  <a:srgbClr val="000000"/>
                </a:solidFill>
                <a:latin typeface="Arial"/>
                <a:ea typeface="+mn-ea"/>
              </a:rPr>
              <a:t>19</a:t>
            </a:fld>
            <a:endParaRPr lang="en-US" sz="13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PlaceHolder 1"/>
          <p:cNvSpPr>
            <a:spLocks noGrp="1" noRot="1" noChangeAspect="1"/>
          </p:cNvSpPr>
          <p:nvPr>
            <p:ph type="sldImg"/>
          </p:nvPr>
        </p:nvSpPr>
        <p:spPr>
          <a:xfrm>
            <a:off x="992188" y="768350"/>
            <a:ext cx="5113337" cy="3835400"/>
          </a:xfrm>
          <a:prstGeom prst="rect">
            <a:avLst/>
          </a:prstGeom>
        </p:spPr>
      </p:sp>
      <p:sp>
        <p:nvSpPr>
          <p:cNvPr id="410"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1400" b="0" strike="noStrike" spc="-1" dirty="0">
              <a:latin typeface="Arial"/>
            </a:endParaRPr>
          </a:p>
          <a:p>
            <a:r>
              <a:rPr lang="en-US" sz="1200" kern="1200" dirty="0" smtClean="0">
                <a:solidFill>
                  <a:schemeClr val="tx1"/>
                </a:solidFill>
                <a:effectLst/>
                <a:latin typeface="+mn-lt"/>
                <a:ea typeface="+mn-ea"/>
                <a:cs typeface="+mn-cs"/>
              </a:rPr>
              <a:t>First</a:t>
            </a:r>
            <a:r>
              <a:rPr lang="en-US" sz="1200" kern="1200" baseline="0" dirty="0" smtClean="0">
                <a:solidFill>
                  <a:schemeClr val="tx1"/>
                </a:solidFill>
                <a:effectLst/>
                <a:latin typeface="+mn-lt"/>
                <a:ea typeface="+mn-ea"/>
                <a:cs typeface="+mn-cs"/>
              </a:rPr>
              <a:t> mention the </a:t>
            </a:r>
            <a:r>
              <a:rPr lang="en-US" sz="1200" kern="1200" dirty="0" smtClean="0">
                <a:solidFill>
                  <a:schemeClr val="tx1"/>
                </a:solidFill>
                <a:effectLst/>
                <a:latin typeface="+mn-lt"/>
                <a:ea typeface="+mn-ea"/>
                <a:cs typeface="+mn-cs"/>
              </a:rPr>
              <a:t>main problem trying to solve behind this </a:t>
            </a:r>
            <a:r>
              <a:rPr lang="en-US" sz="1200" kern="1200" dirty="0" smtClean="0">
                <a:solidFill>
                  <a:schemeClr val="tx1"/>
                </a:solidFill>
                <a:effectLst/>
                <a:latin typeface="+mn-lt"/>
                <a:ea typeface="+mn-ea"/>
                <a:cs typeface="+mn-cs"/>
              </a:rPr>
              <a:t>thesis. </a:t>
            </a:r>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is </a:t>
            </a:r>
            <a:r>
              <a:rPr lang="en-US" sz="1200" kern="1200" dirty="0" smtClean="0">
                <a:solidFill>
                  <a:schemeClr val="tx1"/>
                </a:solidFill>
                <a:effectLst/>
                <a:latin typeface="+mn-lt"/>
                <a:ea typeface="+mn-ea"/>
                <a:cs typeface="+mn-cs"/>
              </a:rPr>
              <a:t>be </a:t>
            </a:r>
            <a:r>
              <a:rPr lang="en-US" sz="1200" kern="1200" dirty="0" smtClean="0">
                <a:solidFill>
                  <a:schemeClr val="tx1"/>
                </a:solidFill>
                <a:effectLst/>
                <a:latin typeface="+mn-lt"/>
                <a:ea typeface="+mn-ea"/>
                <a:cs typeface="+mn-cs"/>
              </a:rPr>
              <a:t>capable of classifying the motion that an exoskeleton wearer wants to perform, short after </a:t>
            </a:r>
            <a:r>
              <a:rPr lang="en-US" sz="1200" kern="1200" dirty="0" smtClean="0">
                <a:solidFill>
                  <a:schemeClr val="tx1"/>
                </a:solidFill>
                <a:effectLst/>
                <a:latin typeface="+mn-lt"/>
                <a:ea typeface="+mn-ea"/>
                <a:cs typeface="+mn-cs"/>
              </a:rPr>
              <a:t>it starts. </a:t>
            </a:r>
            <a:r>
              <a:rPr lang="en-US" sz="1200" kern="1200" dirty="0" smtClean="0">
                <a:solidFill>
                  <a:schemeClr val="tx1"/>
                </a:solidFill>
                <a:effectLst/>
                <a:latin typeface="+mn-lt"/>
                <a:ea typeface="+mn-ea"/>
                <a:cs typeface="+mn-cs"/>
              </a:rPr>
              <a:t>In that way it is possible to </a:t>
            </a:r>
            <a:r>
              <a:rPr lang="en-US" sz="1200" kern="1200" dirty="0" smtClean="0">
                <a:solidFill>
                  <a:schemeClr val="tx1"/>
                </a:solidFill>
                <a:effectLst/>
                <a:latin typeface="+mn-lt"/>
                <a:ea typeface="+mn-ea"/>
                <a:cs typeface="+mn-cs"/>
              </a:rPr>
              <a:t>support online the </a:t>
            </a:r>
            <a:r>
              <a:rPr lang="en-US" sz="1200" kern="1200" dirty="0" smtClean="0">
                <a:solidFill>
                  <a:schemeClr val="tx1"/>
                </a:solidFill>
                <a:effectLst/>
                <a:latin typeface="+mn-lt"/>
                <a:ea typeface="+mn-ea"/>
                <a:cs typeface="+mn-cs"/>
              </a:rPr>
              <a:t>control of an </a:t>
            </a:r>
            <a:r>
              <a:rPr lang="en-US" sz="1200" kern="1200" dirty="0" smtClean="0">
                <a:solidFill>
                  <a:schemeClr val="tx1"/>
                </a:solidFill>
                <a:effectLst/>
                <a:latin typeface="+mn-lt"/>
                <a:ea typeface="+mn-ea"/>
                <a:cs typeface="+mn-cs"/>
              </a:rPr>
              <a:t>exoskeleton</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thesis the problem that is intended to solve deals with the data used to do this classification. We want to use meaningful derived features from the raw data of the exoskeleton’s sensors to classify motions.</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Which challenges does it pose? So, firstly, meaningful derived features should be calculated and extracted from the raw data. For example features that describe a motion </a:t>
            </a:r>
            <a:r>
              <a:rPr lang="en-US" sz="1200" kern="1200" dirty="0" err="1" smtClean="0">
                <a:solidFill>
                  <a:schemeClr val="tx1"/>
                </a:solidFill>
                <a:effectLst/>
                <a:latin typeface="+mn-lt"/>
                <a:ea typeface="+mn-ea"/>
                <a:cs typeface="+mn-cs"/>
              </a:rPr>
              <a:t>kinematically</a:t>
            </a:r>
            <a:r>
              <a:rPr lang="en-US" sz="1200" kern="1200" dirty="0" smtClean="0">
                <a:solidFill>
                  <a:schemeClr val="tx1"/>
                </a:solidFill>
                <a:effectLst/>
                <a:latin typeface="+mn-lt"/>
                <a:ea typeface="+mn-ea"/>
                <a:cs typeface="+mn-cs"/>
              </a:rPr>
              <a:t> (like joint angles or the accelerations of the Center of Mass of some parts of the leg) or in a dynamic way, in that case we would find features like the torque on the articulations or reaction ground forces of the foot to the ground.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why do we want to do so? Because features with a physical connection to a motion, </a:t>
            </a:r>
            <a:r>
              <a:rPr lang="en-US" sz="1200" kern="1200" dirty="0" smtClean="0">
                <a:solidFill>
                  <a:schemeClr val="tx1"/>
                </a:solidFill>
                <a:effectLst/>
                <a:latin typeface="+mn-lt"/>
                <a:ea typeface="+mn-ea"/>
                <a:cs typeface="+mn-cs"/>
              </a:rPr>
              <a:t>it can described </a:t>
            </a:r>
            <a:r>
              <a:rPr lang="en-US" sz="1200" kern="1200" dirty="0" smtClean="0">
                <a:solidFill>
                  <a:schemeClr val="tx1"/>
                </a:solidFill>
                <a:effectLst/>
                <a:latin typeface="+mn-lt"/>
                <a:ea typeface="+mn-ea"/>
                <a:cs typeface="+mn-cs"/>
              </a:rPr>
              <a:t>better. At the same time, extracting derived features from a set of data might suppose a dimensional reduction and consequently a reduction of the training times of the motion algorithm.</a:t>
            </a:r>
            <a:endParaRPr lang="es-ES" sz="1200" kern="1200" dirty="0" smtClean="0">
              <a:solidFill>
                <a:schemeClr val="tx1"/>
              </a:solidFill>
              <a:effectLst/>
              <a:latin typeface="+mn-lt"/>
              <a:ea typeface="+mn-ea"/>
              <a:cs typeface="+mn-cs"/>
            </a:endParaRPr>
          </a:p>
          <a:p>
            <a:pPr marL="216000" indent="-214560">
              <a:lnSpc>
                <a:spcPct val="100000"/>
              </a:lnSpc>
            </a:pPr>
            <a:endParaRPr lang="en-US" sz="1400" b="0" strike="noStrike" spc="-1" dirty="0">
              <a:latin typeface="Arial"/>
            </a:endParaRPr>
          </a:p>
        </p:txBody>
      </p:sp>
      <p:sp>
        <p:nvSpPr>
          <p:cNvPr id="411"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EA7BD4B2-D443-4078-A981-BF66EB73C1D7}" type="slidenum">
              <a:rPr lang="en-US" sz="1300" b="0" strike="noStrike" spc="-1">
                <a:solidFill>
                  <a:srgbClr val="000000"/>
                </a:solidFill>
                <a:latin typeface="Arial"/>
                <a:ea typeface="+mn-ea"/>
              </a:rPr>
              <a:t>2</a:t>
            </a:fld>
            <a:endParaRPr lang="en-US" sz="13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noRot="1" noChangeAspect="1"/>
          </p:cNvSpPr>
          <p:nvPr>
            <p:ph type="sldImg"/>
          </p:nvPr>
        </p:nvSpPr>
        <p:spPr>
          <a:xfrm>
            <a:off x="992188" y="768350"/>
            <a:ext cx="5113337" cy="3835400"/>
          </a:xfrm>
          <a:prstGeom prst="rect">
            <a:avLst/>
          </a:prstGeom>
        </p:spPr>
      </p:sp>
      <p:sp>
        <p:nvSpPr>
          <p:cNvPr id="407"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2000" b="0" strike="noStrike" spc="-1" dirty="0" smtClean="0">
                <a:latin typeface="Arial"/>
              </a:rPr>
              <a:t>That’s the</a:t>
            </a:r>
            <a:r>
              <a:rPr lang="en-US" sz="2000" b="0" strike="noStrike" spc="-1" baseline="0" dirty="0" smtClean="0">
                <a:latin typeface="Arial"/>
              </a:rPr>
              <a:t> </a:t>
            </a:r>
            <a:r>
              <a:rPr lang="en-US" sz="2000" b="0" strike="noStrike" spc="-1" baseline="0" dirty="0" err="1" smtClean="0">
                <a:latin typeface="Arial"/>
              </a:rPr>
              <a:t>ouline</a:t>
            </a:r>
            <a:r>
              <a:rPr lang="en-US" sz="2000" b="0" strike="noStrike" spc="-1" baseline="0" dirty="0" smtClean="0">
                <a:latin typeface="Arial"/>
              </a:rPr>
              <a:t> of my presentation / </a:t>
            </a:r>
            <a:r>
              <a:rPr lang="en-US" sz="2000" b="0" strike="noStrike" spc="-1" dirty="0" smtClean="0">
                <a:latin typeface="Arial"/>
              </a:rPr>
              <a:t>My </a:t>
            </a:r>
            <a:r>
              <a:rPr lang="en-US" sz="2000" b="0" strike="noStrike" spc="-1" dirty="0">
                <a:latin typeface="Arial"/>
              </a:rPr>
              <a:t>talk is divided into these parts. </a:t>
            </a:r>
            <a:r>
              <a:rPr lang="en-US" sz="2000" b="0" strike="noStrike" spc="-1" dirty="0" smtClean="0">
                <a:latin typeface="Arial"/>
                <a:sym typeface="Wingdings" panose="05000000000000000000" pitchFamily="2" charset="2"/>
              </a:rPr>
              <a:t> just read</a:t>
            </a:r>
            <a:r>
              <a:rPr lang="en-US" sz="2000" b="0" strike="noStrike" spc="-1" baseline="0" dirty="0" smtClean="0">
                <a:latin typeface="Arial"/>
                <a:sym typeface="Wingdings" panose="05000000000000000000" pitchFamily="2" charset="2"/>
              </a:rPr>
              <a:t> the names  fast / no explain each topic!</a:t>
            </a:r>
            <a:endParaRPr lang="en-US" sz="2000" b="0" strike="noStrike" spc="-1" dirty="0">
              <a:latin typeface="Arial"/>
            </a:endParaRPr>
          </a:p>
          <a:p>
            <a:pPr marL="216000" indent="-214560">
              <a:lnSpc>
                <a:spcPct val="100000"/>
              </a:lnSpc>
            </a:pPr>
            <a:endParaRPr lang="en-US" sz="2000" b="0" strike="noStrike" spc="-1" dirty="0" smtClean="0">
              <a:latin typeface="Arial"/>
            </a:endParaRPr>
          </a:p>
          <a:p>
            <a:pPr marL="216000" indent="-214560">
              <a:lnSpc>
                <a:spcPct val="100000"/>
              </a:lnSpc>
            </a:pPr>
            <a:r>
              <a:rPr lang="en-US" sz="2000" b="0" strike="noStrike" spc="-1" dirty="0" smtClean="0">
                <a:latin typeface="Arial"/>
              </a:rPr>
              <a:t>-----------------------------------------</a:t>
            </a:r>
          </a:p>
          <a:p>
            <a:pPr marL="216000" indent="-214560">
              <a:lnSpc>
                <a:spcPct val="100000"/>
              </a:lnSpc>
            </a:pPr>
            <a:endParaRPr lang="en-US" sz="2000" b="0" strike="noStrike" spc="-1" dirty="0">
              <a:latin typeface="Arial"/>
            </a:endParaRPr>
          </a:p>
          <a:p>
            <a:pPr marL="216000" indent="-214560">
              <a:lnSpc>
                <a:spcPct val="100000"/>
              </a:lnSpc>
            </a:pPr>
            <a:r>
              <a:rPr lang="en-US" sz="2000" b="0" strike="noStrike" spc="-1" dirty="0">
                <a:latin typeface="Arial"/>
              </a:rPr>
              <a:t>First I will begin with the motivation behind the motion classification and I will mention all the work done until now.</a:t>
            </a:r>
          </a:p>
          <a:p>
            <a:pPr marL="216000" indent="-214560">
              <a:lnSpc>
                <a:spcPct val="100000"/>
              </a:lnSpc>
            </a:pPr>
            <a:r>
              <a:rPr lang="en-US" sz="2000" b="0" strike="noStrike" spc="-1" dirty="0">
                <a:latin typeface="Arial"/>
              </a:rPr>
              <a:t>I will also </a:t>
            </a:r>
            <a:r>
              <a:rPr lang="en-US" sz="2000" b="0" strike="noStrike" spc="-1" dirty="0" smtClean="0">
                <a:latin typeface="Arial"/>
              </a:rPr>
              <a:t>speak</a:t>
            </a:r>
            <a:r>
              <a:rPr lang="en-US" sz="2000" b="0" strike="noStrike" spc="-1" baseline="0" dirty="0" smtClean="0">
                <a:latin typeface="Arial"/>
              </a:rPr>
              <a:t> about </a:t>
            </a:r>
            <a:r>
              <a:rPr lang="en-US" sz="2000" b="0" strike="noStrike" spc="-1" dirty="0" smtClean="0">
                <a:latin typeface="Arial"/>
              </a:rPr>
              <a:t>passive </a:t>
            </a:r>
            <a:r>
              <a:rPr lang="en-US" sz="2000" b="0" strike="noStrike" spc="-1" dirty="0">
                <a:latin typeface="Arial"/>
              </a:rPr>
              <a:t>exoskeleton set up and the data </a:t>
            </a:r>
            <a:r>
              <a:rPr lang="en-US" sz="2000" b="0" strike="noStrike" spc="-1" dirty="0" smtClean="0">
                <a:latin typeface="Arial"/>
              </a:rPr>
              <a:t>captured used to test</a:t>
            </a:r>
            <a:r>
              <a:rPr lang="en-US" sz="2000" b="0" strike="noStrike" spc="-1" baseline="0" dirty="0" smtClean="0">
                <a:latin typeface="Arial"/>
              </a:rPr>
              <a:t> the algorithm</a:t>
            </a:r>
            <a:endParaRPr lang="en-US" sz="2000" b="0" strike="noStrike" spc="-1" dirty="0">
              <a:latin typeface="Arial"/>
            </a:endParaRPr>
          </a:p>
          <a:p>
            <a:pPr marL="216000" indent="-214560">
              <a:lnSpc>
                <a:spcPct val="100000"/>
              </a:lnSpc>
            </a:pPr>
            <a:r>
              <a:rPr lang="en-US" sz="2000" b="0" strike="noStrike" spc="-1" dirty="0">
                <a:latin typeface="Arial"/>
              </a:rPr>
              <a:t>Next I will  present the new features employed for the classification, </a:t>
            </a:r>
            <a:r>
              <a:rPr lang="en-US" sz="2000" b="0" strike="noStrike" spc="-1" dirty="0" smtClean="0">
                <a:latin typeface="Arial"/>
              </a:rPr>
              <a:t>how they </a:t>
            </a:r>
            <a:r>
              <a:rPr lang="en-US" sz="2000" b="0" strike="noStrike" spc="-1" dirty="0">
                <a:latin typeface="Arial"/>
              </a:rPr>
              <a:t>were calculated and </a:t>
            </a:r>
            <a:r>
              <a:rPr lang="en-US" sz="2000" b="0" strike="noStrike" spc="-1" dirty="0" smtClean="0">
                <a:latin typeface="Arial"/>
              </a:rPr>
              <a:t>afterwards </a:t>
            </a:r>
            <a:r>
              <a:rPr lang="en-US" sz="2000" b="0" strike="noStrike" spc="-1" dirty="0" err="1" smtClean="0">
                <a:latin typeface="Arial"/>
              </a:rPr>
              <a:t>analysed</a:t>
            </a:r>
            <a:r>
              <a:rPr lang="en-US" sz="2000" b="0" strike="noStrike" spc="-1" dirty="0" smtClean="0">
                <a:latin typeface="Arial"/>
              </a:rPr>
              <a:t>.</a:t>
            </a:r>
            <a:endParaRPr lang="en-US" sz="2000" b="0" strike="noStrike" spc="-1" dirty="0">
              <a:latin typeface="Arial"/>
            </a:endParaRPr>
          </a:p>
          <a:p>
            <a:pPr marL="216000" indent="-214560">
              <a:lnSpc>
                <a:spcPct val="100000"/>
              </a:lnSpc>
            </a:pPr>
            <a:r>
              <a:rPr lang="en-US" sz="2000" b="0" strike="noStrike" spc="-1" dirty="0">
                <a:latin typeface="Arial"/>
              </a:rPr>
              <a:t>Finally I will present the results obtained in the motion classification with these new </a:t>
            </a:r>
            <a:r>
              <a:rPr lang="en-US" sz="2000" b="0" strike="noStrike" spc="-1" dirty="0" smtClean="0">
                <a:latin typeface="Arial"/>
              </a:rPr>
              <a:t>features</a:t>
            </a:r>
            <a:r>
              <a:rPr lang="en-US" sz="2000" b="0" strike="noStrike" spc="-1" baseline="0" dirty="0" smtClean="0">
                <a:latin typeface="Arial"/>
              </a:rPr>
              <a:t> and we will look at the next steps that could be taken. </a:t>
            </a:r>
            <a:endParaRPr lang="en-US" sz="2000" b="0" strike="noStrike" spc="-1" dirty="0">
              <a:latin typeface="Arial"/>
            </a:endParaRPr>
          </a:p>
          <a:p>
            <a:pPr marL="216000" indent="-214560">
              <a:lnSpc>
                <a:spcPct val="100000"/>
              </a:lnSpc>
            </a:pPr>
            <a:r>
              <a:rPr lang="en-US" sz="2000" b="0" strike="noStrike" spc="-1" dirty="0">
                <a:latin typeface="Arial"/>
              </a:rPr>
              <a:t> </a:t>
            </a:r>
            <a:r>
              <a:rPr lang="en-US" sz="2000" b="0" strike="noStrike" spc="-1" dirty="0" smtClean="0">
                <a:latin typeface="Arial"/>
              </a:rPr>
              <a:t>Time </a:t>
            </a:r>
            <a:r>
              <a:rPr lang="en-US" sz="2000" b="0" strike="noStrike" spc="-1" dirty="0" smtClean="0">
                <a:latin typeface="Arial"/>
                <a:sym typeface="Wingdings" panose="05000000000000000000" pitchFamily="2" charset="2"/>
              </a:rPr>
              <a:t> 50’’</a:t>
            </a:r>
            <a:endParaRPr lang="en-US" sz="2000" b="0" strike="noStrike" spc="-1" dirty="0">
              <a:latin typeface="Arial"/>
            </a:endParaRPr>
          </a:p>
          <a:p>
            <a:pPr marL="216000" indent="-214560">
              <a:lnSpc>
                <a:spcPct val="100000"/>
              </a:lnSpc>
            </a:pPr>
            <a:r>
              <a:rPr lang="en-US" sz="2000" b="0" strike="noStrike" spc="-1" dirty="0">
                <a:latin typeface="Arial"/>
              </a:rPr>
              <a:t>----------------------------------------------------------</a:t>
            </a:r>
          </a:p>
          <a:p>
            <a:pPr marL="216000" indent="-214560">
              <a:lnSpc>
                <a:spcPct val="100000"/>
              </a:lnSpc>
            </a:pPr>
            <a:endParaRPr lang="en-US" sz="2000" b="0" strike="noStrike" spc="-1" dirty="0">
              <a:latin typeface="Arial"/>
            </a:endParaRPr>
          </a:p>
          <a:p>
            <a:pPr marL="216000" indent="-214560">
              <a:lnSpc>
                <a:spcPct val="100000"/>
              </a:lnSpc>
            </a:pPr>
            <a:endParaRPr lang="en-US" sz="2000" b="0" strike="noStrike" spc="-1" dirty="0">
              <a:latin typeface="Arial"/>
            </a:endParaRPr>
          </a:p>
        </p:txBody>
      </p:sp>
      <p:sp>
        <p:nvSpPr>
          <p:cNvPr id="408"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CABF5078-A9A4-4595-8BC5-75F1A92A3108}" type="slidenum">
              <a:rPr lang="en-US" sz="1300" b="0" strike="noStrike" spc="-1">
                <a:solidFill>
                  <a:srgbClr val="000000"/>
                </a:solidFill>
                <a:latin typeface="Arial"/>
                <a:ea typeface="+mn-ea"/>
              </a:rPr>
              <a:t>20</a:t>
            </a:fld>
            <a:endParaRPr lang="en-US" sz="13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992188" y="768350"/>
            <a:ext cx="5113337" cy="3835400"/>
          </a:xfrm>
          <a:prstGeom prst="rect">
            <a:avLst/>
          </a:prstGeom>
        </p:spPr>
      </p:sp>
      <p:sp>
        <p:nvSpPr>
          <p:cNvPr id="428" name="PlaceHolder 2"/>
          <p:cNvSpPr>
            <a:spLocks noGrp="1"/>
          </p:cNvSpPr>
          <p:nvPr>
            <p:ph type="body"/>
          </p:nvPr>
        </p:nvSpPr>
        <p:spPr>
          <a:xfrm>
            <a:off x="709920" y="4861440"/>
            <a:ext cx="5677560" cy="4603680"/>
          </a:xfrm>
          <a:prstGeom prst="rect">
            <a:avLst/>
          </a:prstGeom>
        </p:spPr>
        <p:txBody>
          <a:bodyPr lIns="99000" tIns="49680" rIns="99000" bIns="49680"/>
          <a:lstStyle/>
          <a:p>
            <a:r>
              <a:rPr lang="en-US" sz="1200" kern="1200" dirty="0" smtClean="0">
                <a:solidFill>
                  <a:schemeClr val="tx1"/>
                </a:solidFill>
                <a:effectLst/>
                <a:latin typeface="+mn-lt"/>
                <a:ea typeface="+mn-ea"/>
                <a:cs typeface="+mn-cs"/>
              </a:rPr>
              <a:t>In this last section we present the results obtained looking for the best combinations.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table show results of the best combination set found in previous works with the correspondent compute time.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Table there are results were I used derived features in the test setups.</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combinations are ordered from less to more number of features used. We can notice that the less features we have the lower is the compute time, although the training times don’t decrease a lot.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want to highlight the following results:</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|M|, IMUs gave good results and allowed to reduce all the forces (21 features) in only one value</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|M|,IMUs compared with Moments, IMUs </a:t>
            </a:r>
            <a:r>
              <a:rPr lang="en-US" sz="1200" kern="1200" dirty="0" smtClean="0">
                <a:solidFill>
                  <a:schemeClr val="tx1"/>
                </a:solidFill>
                <a:effectLst/>
                <a:latin typeface="+mn-lt"/>
                <a:ea typeface="+mn-ea"/>
                <a:cs typeface="+mn-cs"/>
                <a:sym typeface="Wingdings"/>
              </a:rPr>
              <a:t></a:t>
            </a:r>
            <a:r>
              <a:rPr lang="en-US" sz="1200" kern="1200" dirty="0" smtClean="0">
                <a:solidFill>
                  <a:schemeClr val="tx1"/>
                </a:solidFill>
                <a:effectLst/>
                <a:latin typeface="+mn-lt"/>
                <a:ea typeface="+mn-ea"/>
                <a:cs typeface="+mn-cs"/>
              </a:rPr>
              <a:t> gave almost the same results and we are using 2 more features</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Leg Angles and Forces </a:t>
            </a:r>
            <a:r>
              <a:rPr lang="en-US" sz="1200" kern="1200" dirty="0" smtClean="0">
                <a:solidFill>
                  <a:schemeClr val="tx1"/>
                </a:solidFill>
                <a:effectLst/>
                <a:latin typeface="+mn-lt"/>
                <a:ea typeface="+mn-ea"/>
                <a:cs typeface="+mn-cs"/>
                <a:sym typeface="Wingdings"/>
              </a:rPr>
              <a:t></a:t>
            </a:r>
            <a:r>
              <a:rPr lang="en-US" sz="1200" kern="1200" dirty="0" smtClean="0">
                <a:solidFill>
                  <a:schemeClr val="tx1"/>
                </a:solidFill>
                <a:effectLst/>
                <a:latin typeface="+mn-lt"/>
                <a:ea typeface="+mn-ea"/>
                <a:cs typeface="+mn-cs"/>
              </a:rPr>
              <a:t> gave a good accuracy and at the same time we are using all Euler angles (9 features) from the IMUs as only two angles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Finally also mention the combination of </a:t>
            </a:r>
            <a:r>
              <a:rPr lang="en-US" sz="1200" kern="1200" dirty="0" err="1" smtClean="0">
                <a:solidFill>
                  <a:schemeClr val="tx1"/>
                </a:solidFill>
                <a:effectLst/>
                <a:latin typeface="+mn-lt"/>
                <a:ea typeface="+mn-ea"/>
                <a:cs typeface="+mn-cs"/>
              </a:rPr>
              <a:t>LegAngles</a:t>
            </a:r>
            <a:r>
              <a:rPr lang="en-US" sz="1200" kern="1200" dirty="0" smtClean="0">
                <a:solidFill>
                  <a:schemeClr val="tx1"/>
                </a:solidFill>
                <a:effectLst/>
                <a:latin typeface="+mn-lt"/>
                <a:ea typeface="+mn-ea"/>
                <a:cs typeface="+mn-cs"/>
              </a:rPr>
              <a:t>, Moments and IMUs than achieve a similar result with this combination of 15 features but without using the acceleration components of the IMUs</a:t>
            </a:r>
            <a:endParaRPr lang="es-ES" sz="1200" kern="1200" dirty="0" smtClean="0">
              <a:solidFill>
                <a:schemeClr val="tx1"/>
              </a:solidFill>
              <a:effectLst/>
              <a:latin typeface="+mn-lt"/>
              <a:ea typeface="+mn-ea"/>
              <a:cs typeface="+mn-cs"/>
            </a:endParaRPr>
          </a:p>
          <a:p>
            <a:pPr marL="216000" indent="-214560">
              <a:lnSpc>
                <a:spcPct val="100000"/>
              </a:lnSpc>
            </a:pPr>
            <a:endParaRPr lang="en-US" sz="2000" b="0" strike="noStrike" spc="-1" dirty="0">
              <a:latin typeface="Arial"/>
            </a:endParaRPr>
          </a:p>
        </p:txBody>
      </p:sp>
      <p:sp>
        <p:nvSpPr>
          <p:cNvPr id="429"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893E3C6-13AE-42E3-827D-CE58570B5AB4}" type="slidenum">
              <a:rPr lang="en-US" sz="1300" b="0" strike="noStrike" spc="-1">
                <a:solidFill>
                  <a:srgbClr val="000000"/>
                </a:solidFill>
                <a:latin typeface="Arial"/>
                <a:ea typeface="+mn-ea"/>
              </a:rPr>
              <a:t>21</a:t>
            </a:fld>
            <a:endParaRPr lang="en-US" sz="13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noRot="1" noChangeAspect="1"/>
          </p:cNvSpPr>
          <p:nvPr>
            <p:ph type="sldImg"/>
          </p:nvPr>
        </p:nvSpPr>
        <p:spPr>
          <a:xfrm>
            <a:off x="992188" y="768350"/>
            <a:ext cx="5113337" cy="3835400"/>
          </a:xfrm>
          <a:prstGeom prst="rect">
            <a:avLst/>
          </a:prstGeom>
        </p:spPr>
      </p:sp>
      <p:sp>
        <p:nvSpPr>
          <p:cNvPr id="407"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a:latin typeface="Arial"/>
            </a:endParaRPr>
          </a:p>
          <a:p>
            <a:pPr marL="216000" indent="-214560">
              <a:lnSpc>
                <a:spcPct val="100000"/>
              </a:lnSpc>
            </a:pPr>
            <a:endParaRPr lang="en-US" sz="2000" b="0" strike="noStrike" spc="-1" dirty="0">
              <a:latin typeface="Arial"/>
            </a:endParaRPr>
          </a:p>
        </p:txBody>
      </p:sp>
      <p:sp>
        <p:nvSpPr>
          <p:cNvPr id="408"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CABF5078-A9A4-4595-8BC5-75F1A92A3108}" type="slidenum">
              <a:rPr lang="en-US" sz="1300" b="0" strike="noStrike" spc="-1">
                <a:solidFill>
                  <a:srgbClr val="000000"/>
                </a:solidFill>
                <a:latin typeface="Arial"/>
                <a:ea typeface="+mn-ea"/>
              </a:rPr>
              <a:t>22</a:t>
            </a:fld>
            <a:endParaRPr lang="en-US" sz="13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PlaceHolder 1"/>
          <p:cNvSpPr>
            <a:spLocks noGrp="1" noRot="1" noChangeAspect="1"/>
          </p:cNvSpPr>
          <p:nvPr>
            <p:ph type="sldImg"/>
          </p:nvPr>
        </p:nvSpPr>
        <p:spPr>
          <a:xfrm>
            <a:off x="992188" y="768350"/>
            <a:ext cx="5113337" cy="3835400"/>
          </a:xfrm>
          <a:prstGeom prst="rect">
            <a:avLst/>
          </a:prstGeom>
        </p:spPr>
      </p:sp>
      <p:sp>
        <p:nvSpPr>
          <p:cNvPr id="431" name="PlaceHolder 2"/>
          <p:cNvSpPr>
            <a:spLocks noGrp="1"/>
          </p:cNvSpPr>
          <p:nvPr>
            <p:ph type="body"/>
          </p:nvPr>
        </p:nvSpPr>
        <p:spPr>
          <a:xfrm>
            <a:off x="709920" y="4861440"/>
            <a:ext cx="5677560" cy="4603680"/>
          </a:xfrm>
          <a:prstGeom prst="rect">
            <a:avLst/>
          </a:prstGeom>
        </p:spPr>
        <p:txBody>
          <a:bodyPr lIns="99000" tIns="49680" rIns="99000" bIns="49680"/>
          <a:lstStyle/>
          <a:p>
            <a:pPr marL="171360" marR="0" indent="-169560" algn="l" defTabSz="914400" rtl="0" eaLnBrk="1" fontAlgn="auto" latinLnBrk="0" hangingPunct="1">
              <a:lnSpc>
                <a:spcPct val="100000"/>
              </a:lnSpc>
              <a:spcBef>
                <a:spcPts val="0"/>
              </a:spcBef>
              <a:spcAft>
                <a:spcPts val="0"/>
              </a:spcAft>
              <a:buClr>
                <a:srgbClr val="000000"/>
              </a:buClr>
              <a:buSzTx/>
              <a:buFont typeface="StarSymbol"/>
              <a:buChar char="-"/>
              <a:tabLst/>
              <a:defRPr/>
            </a:pPr>
            <a:r>
              <a:rPr lang="en-US" sz="1200" kern="1200" dirty="0" smtClean="0">
                <a:solidFill>
                  <a:schemeClr val="tx1"/>
                </a:solidFill>
                <a:effectLst/>
                <a:latin typeface="+mn-lt"/>
                <a:ea typeface="+mn-ea"/>
                <a:cs typeface="+mn-cs"/>
              </a:rPr>
              <a:t>Say that tests changing the topologies of the HMMs have been already carried out, a compute times are reduced significantly meanwhile results are comparable with the ones achieved with full connected topologies. </a:t>
            </a:r>
            <a:endParaRPr lang="es-ES" sz="1200" kern="1200" smtClean="0">
              <a:solidFill>
                <a:schemeClr val="tx1"/>
              </a:solidFill>
              <a:effectLst/>
              <a:latin typeface="+mn-lt"/>
              <a:ea typeface="+mn-ea"/>
              <a:cs typeface="+mn-cs"/>
            </a:endParaRPr>
          </a:p>
          <a:p>
            <a:pPr marL="171360" indent="-169560">
              <a:lnSpc>
                <a:spcPct val="100000"/>
              </a:lnSpc>
              <a:buClr>
                <a:srgbClr val="000000"/>
              </a:buClr>
              <a:buFont typeface="StarSymbol"/>
              <a:buChar char="-"/>
            </a:pPr>
            <a:endParaRPr lang="en-US" sz="2000" b="0" strike="noStrike" spc="-1" dirty="0">
              <a:latin typeface="Arial"/>
            </a:endParaRPr>
          </a:p>
        </p:txBody>
      </p:sp>
      <p:sp>
        <p:nvSpPr>
          <p:cNvPr id="432"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F54613F7-2657-4DE3-B42D-38366CEDB2A7}" type="slidenum">
              <a:rPr lang="en-US" sz="1300" b="0" strike="noStrike" spc="-1">
                <a:solidFill>
                  <a:srgbClr val="000000"/>
                </a:solidFill>
                <a:latin typeface="Arial"/>
                <a:ea typeface="+mn-ea"/>
              </a:rPr>
              <a:t>23</a:t>
            </a:fld>
            <a:endParaRPr lang="en-US" sz="13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PlaceHolder 1"/>
          <p:cNvSpPr>
            <a:spLocks noGrp="1" noRot="1" noChangeAspect="1"/>
          </p:cNvSpPr>
          <p:nvPr>
            <p:ph type="sldImg"/>
          </p:nvPr>
        </p:nvSpPr>
        <p:spPr>
          <a:xfrm>
            <a:off x="992188" y="768350"/>
            <a:ext cx="5113337" cy="3835400"/>
          </a:xfrm>
          <a:prstGeom prst="rect">
            <a:avLst/>
          </a:prstGeom>
        </p:spPr>
      </p:sp>
      <p:sp>
        <p:nvSpPr>
          <p:cNvPr id="434"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2000" b="0" strike="noStrike" spc="-1">
                <a:latin typeface="Arial"/>
              </a:rPr>
              <a:t>That’s the end of the presentation .Thank you for your attention.</a:t>
            </a:r>
          </a:p>
          <a:p>
            <a:pPr marL="216000" indent="-214560">
              <a:lnSpc>
                <a:spcPct val="100000"/>
              </a:lnSpc>
            </a:pPr>
            <a:endParaRPr lang="en-US" sz="2000" b="0" strike="noStrike" spc="-1">
              <a:latin typeface="Arial"/>
            </a:endParaRPr>
          </a:p>
          <a:p>
            <a:pPr marL="216000" indent="-214560">
              <a:lnSpc>
                <a:spcPct val="100000"/>
              </a:lnSpc>
            </a:pPr>
            <a:endParaRPr lang="en-US" sz="2000" b="0" strike="noStrike" spc="-1">
              <a:latin typeface="Arial"/>
            </a:endParaRPr>
          </a:p>
        </p:txBody>
      </p:sp>
      <p:sp>
        <p:nvSpPr>
          <p:cNvPr id="435"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A7BEEC4-195E-4431-AE96-CFDFAC86EE14}" type="slidenum">
              <a:rPr lang="en-US" sz="1300" b="0" strike="noStrike" spc="-1">
                <a:solidFill>
                  <a:srgbClr val="000000"/>
                </a:solidFill>
                <a:latin typeface="Arial"/>
                <a:ea typeface="+mn-ea"/>
              </a:rPr>
              <a:t>24</a:t>
            </a:fld>
            <a:endParaRPr lang="en-US" sz="13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PlaceHolder 1"/>
          <p:cNvSpPr>
            <a:spLocks noGrp="1" noRot="1" noChangeAspect="1"/>
          </p:cNvSpPr>
          <p:nvPr>
            <p:ph type="sldImg"/>
          </p:nvPr>
        </p:nvSpPr>
        <p:spPr>
          <a:xfrm>
            <a:off x="992188" y="768350"/>
            <a:ext cx="5113337" cy="3835400"/>
          </a:xfrm>
          <a:prstGeom prst="rect">
            <a:avLst/>
          </a:prstGeom>
        </p:spPr>
      </p:sp>
      <p:sp>
        <p:nvSpPr>
          <p:cNvPr id="437"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2000" b="0" strike="noStrike" spc="-1" dirty="0">
                <a:latin typeface="Arial"/>
              </a:rPr>
              <a:t>[</a:t>
            </a:r>
            <a:r>
              <a:rPr lang="en-US" sz="2000" b="0" strike="noStrike" spc="-1" dirty="0" err="1">
                <a:latin typeface="Arial"/>
              </a:rPr>
              <a:t>bei</a:t>
            </a:r>
            <a:r>
              <a:rPr lang="en-US" sz="2000" b="0" strike="noStrike" spc="-1" dirty="0">
                <a:latin typeface="Arial"/>
              </a:rPr>
              <a:t> </a:t>
            </a:r>
            <a:r>
              <a:rPr lang="en-US" sz="2000" b="0" strike="noStrike" spc="-1" dirty="0" err="1">
                <a:latin typeface="Arial"/>
              </a:rPr>
              <a:t>Bedarf</a:t>
            </a:r>
            <a:r>
              <a:rPr lang="en-US" sz="2000" b="0" strike="noStrike" spc="-1" dirty="0">
                <a:latin typeface="Arial"/>
              </a:rPr>
              <a:t>:] </a:t>
            </a:r>
            <a:r>
              <a:rPr lang="en-US" sz="2000" b="0" strike="noStrike" spc="-1" dirty="0" err="1">
                <a:latin typeface="Arial"/>
              </a:rPr>
              <a:t>Referenzen</a:t>
            </a:r>
            <a:r>
              <a:rPr lang="en-US" sz="2000" b="0" strike="noStrike" spc="-1" dirty="0">
                <a:latin typeface="Arial"/>
              </a:rPr>
              <a:t>, </a:t>
            </a:r>
            <a:r>
              <a:rPr lang="en-US" sz="2000" b="0" strike="noStrike" spc="-1" dirty="0" err="1">
                <a:latin typeface="Arial"/>
              </a:rPr>
              <a:t>vor</a:t>
            </a:r>
            <a:r>
              <a:rPr lang="en-US" sz="2000" b="0" strike="noStrike" spc="-1" dirty="0">
                <a:latin typeface="Arial"/>
              </a:rPr>
              <a:t> </a:t>
            </a:r>
            <a:r>
              <a:rPr lang="en-US" sz="2000" b="0" strike="noStrike" spc="-1" dirty="0" err="1">
                <a:latin typeface="Arial"/>
              </a:rPr>
              <a:t>allem</a:t>
            </a:r>
            <a:r>
              <a:rPr lang="en-US" sz="2000" b="0" strike="noStrike" spc="-1" dirty="0">
                <a:latin typeface="Arial"/>
              </a:rPr>
              <a:t> </a:t>
            </a:r>
            <a:r>
              <a:rPr lang="en-US" sz="2000" b="0" strike="noStrike" spc="-1" dirty="0" err="1">
                <a:latin typeface="Arial"/>
              </a:rPr>
              <a:t>für</a:t>
            </a:r>
            <a:r>
              <a:rPr lang="en-US" sz="2000" b="0" strike="noStrike" spc="-1" dirty="0">
                <a:latin typeface="Arial"/>
              </a:rPr>
              <a:t> </a:t>
            </a:r>
            <a:r>
              <a:rPr lang="en-US" sz="2000" b="0" strike="noStrike" spc="-1" dirty="0" err="1">
                <a:latin typeface="Arial"/>
              </a:rPr>
              <a:t>Exoskelett-Beispiele</a:t>
            </a:r>
            <a:endParaRPr lang="en-US" sz="2000" b="0" strike="noStrike" spc="-1" dirty="0">
              <a:latin typeface="Arial"/>
            </a:endParaRPr>
          </a:p>
        </p:txBody>
      </p:sp>
      <p:sp>
        <p:nvSpPr>
          <p:cNvPr id="438" name="CustomShape 3"/>
          <p:cNvSpPr/>
          <p:nvPr/>
        </p:nvSpPr>
        <p:spPr>
          <a:xfrm>
            <a:off x="0" y="9721080"/>
            <a:ext cx="3074400" cy="509760"/>
          </a:xfrm>
          <a:prstGeom prst="rect">
            <a:avLst/>
          </a:prstGeom>
          <a:solidFill>
            <a:srgbClr val="000000"/>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400" b="0" strike="noStrike" spc="-1">
                <a:solidFill>
                  <a:srgbClr val="000000"/>
                </a:solidFill>
                <a:latin typeface="Arial"/>
                <a:ea typeface="+mn-ea"/>
              </a:rPr>
              <a:t>Prof. Dr. Max Mustermann | </a:t>
            </a:r>
            <a:r>
              <a:t/>
            </a:r>
            <a:br/>
            <a:r>
              <a:rPr lang="en-US" sz="1400" b="0" strike="noStrike" spc="-1">
                <a:solidFill>
                  <a:srgbClr val="000000"/>
                </a:solidFill>
                <a:latin typeface="Arial"/>
                <a:ea typeface="+mn-ea"/>
              </a:rPr>
              <a:t>Name of Faculty</a:t>
            </a:r>
            <a:endParaRPr lang="en-US" sz="1400" b="0" strike="noStrike" spc="-1">
              <a:latin typeface="Arial"/>
            </a:endParaRPr>
          </a:p>
        </p:txBody>
      </p:sp>
      <p:sp>
        <p:nvSpPr>
          <p:cNvPr id="439" name="CustomShape 4"/>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A0B2675B-245C-409D-BDA1-3C6BAAE07E9A}" type="slidenum">
              <a:rPr lang="en-US" sz="1300" b="0" strike="noStrike" spc="-1">
                <a:solidFill>
                  <a:srgbClr val="000000"/>
                </a:solidFill>
                <a:latin typeface="Arial"/>
                <a:ea typeface="+mn-ea"/>
              </a:rPr>
              <a:t>25</a:t>
            </a:fld>
            <a:endParaRPr lang="en-US" sz="13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PlaceHolder 1"/>
          <p:cNvSpPr>
            <a:spLocks noGrp="1" noRot="1" noChangeAspect="1"/>
          </p:cNvSpPr>
          <p:nvPr>
            <p:ph type="sldImg"/>
          </p:nvPr>
        </p:nvSpPr>
        <p:spPr>
          <a:xfrm>
            <a:off x="992188" y="768350"/>
            <a:ext cx="5113337" cy="3835400"/>
          </a:xfrm>
          <a:prstGeom prst="rect">
            <a:avLst/>
          </a:prstGeom>
        </p:spPr>
      </p:sp>
      <p:sp>
        <p:nvSpPr>
          <p:cNvPr id="434"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2000" b="0" strike="noStrike" spc="-1">
                <a:latin typeface="Arial"/>
              </a:rPr>
              <a:t>That’s the end of the presentation .Thank you for your attention.</a:t>
            </a:r>
          </a:p>
          <a:p>
            <a:pPr marL="216000" indent="-214560">
              <a:lnSpc>
                <a:spcPct val="100000"/>
              </a:lnSpc>
            </a:pPr>
            <a:endParaRPr lang="en-US" sz="2000" b="0" strike="noStrike" spc="-1">
              <a:latin typeface="Arial"/>
            </a:endParaRPr>
          </a:p>
          <a:p>
            <a:pPr marL="216000" indent="-214560">
              <a:lnSpc>
                <a:spcPct val="100000"/>
              </a:lnSpc>
            </a:pPr>
            <a:endParaRPr lang="en-US" sz="2000" b="0" strike="noStrike" spc="-1">
              <a:latin typeface="Arial"/>
            </a:endParaRPr>
          </a:p>
        </p:txBody>
      </p:sp>
      <p:sp>
        <p:nvSpPr>
          <p:cNvPr id="435"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A7BEEC4-195E-4431-AE96-CFDFAC86EE14}" type="slidenum">
              <a:rPr lang="en-US" sz="1300" b="0" strike="noStrike" spc="-1">
                <a:solidFill>
                  <a:srgbClr val="000000"/>
                </a:solidFill>
                <a:latin typeface="Arial"/>
                <a:ea typeface="+mn-ea"/>
              </a:rPr>
              <a:t>26</a:t>
            </a:fld>
            <a:endParaRPr lang="en-US" sz="13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PlaceHolder 1"/>
          <p:cNvSpPr>
            <a:spLocks noGrp="1" noRot="1" noChangeAspect="1"/>
          </p:cNvSpPr>
          <p:nvPr>
            <p:ph type="sldImg"/>
          </p:nvPr>
        </p:nvSpPr>
        <p:spPr>
          <a:xfrm>
            <a:off x="992188" y="768350"/>
            <a:ext cx="5113337" cy="3835400"/>
          </a:xfrm>
          <a:prstGeom prst="rect">
            <a:avLst/>
          </a:prstGeom>
        </p:spPr>
      </p:sp>
      <p:sp>
        <p:nvSpPr>
          <p:cNvPr id="434"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2000" b="0" strike="noStrike" spc="-1">
                <a:latin typeface="Arial"/>
              </a:rPr>
              <a:t>That’s the end of the presentation .Thank you for your attention.</a:t>
            </a:r>
          </a:p>
          <a:p>
            <a:pPr marL="216000" indent="-214560">
              <a:lnSpc>
                <a:spcPct val="100000"/>
              </a:lnSpc>
            </a:pPr>
            <a:endParaRPr lang="en-US" sz="2000" b="0" strike="noStrike" spc="-1">
              <a:latin typeface="Arial"/>
            </a:endParaRPr>
          </a:p>
          <a:p>
            <a:pPr marL="216000" indent="-214560">
              <a:lnSpc>
                <a:spcPct val="100000"/>
              </a:lnSpc>
            </a:pPr>
            <a:endParaRPr lang="en-US" sz="2000" b="0" strike="noStrike" spc="-1">
              <a:latin typeface="Arial"/>
            </a:endParaRPr>
          </a:p>
        </p:txBody>
      </p:sp>
      <p:sp>
        <p:nvSpPr>
          <p:cNvPr id="435"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A7BEEC4-195E-4431-AE96-CFDFAC86EE14}" type="slidenum">
              <a:rPr lang="en-US" sz="1300" b="0" strike="noStrike" spc="-1">
                <a:solidFill>
                  <a:srgbClr val="000000"/>
                </a:solidFill>
                <a:latin typeface="Arial"/>
                <a:ea typeface="+mn-ea"/>
              </a:rPr>
              <a:t>27</a:t>
            </a:fld>
            <a:endParaRPr lang="en-US" sz="13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PlaceHolder 1"/>
          <p:cNvSpPr>
            <a:spLocks noGrp="1" noRot="1" noChangeAspect="1"/>
          </p:cNvSpPr>
          <p:nvPr>
            <p:ph type="sldImg"/>
          </p:nvPr>
        </p:nvSpPr>
        <p:spPr>
          <a:xfrm>
            <a:off x="992188" y="768350"/>
            <a:ext cx="5113337" cy="3835400"/>
          </a:xfrm>
          <a:prstGeom prst="rect">
            <a:avLst/>
          </a:prstGeom>
        </p:spPr>
      </p:sp>
      <p:sp>
        <p:nvSpPr>
          <p:cNvPr id="441" name="PlaceHolder 2"/>
          <p:cNvSpPr>
            <a:spLocks noGrp="1"/>
          </p:cNvSpPr>
          <p:nvPr>
            <p:ph type="body"/>
          </p:nvPr>
        </p:nvSpPr>
        <p:spPr>
          <a:xfrm>
            <a:off x="709920" y="4861440"/>
            <a:ext cx="5677560" cy="4603680"/>
          </a:xfrm>
          <a:prstGeom prst="rect">
            <a:avLst/>
          </a:prstGeom>
        </p:spPr>
        <p:txBody>
          <a:bodyPr lIns="99000" tIns="49680" rIns="99000" bIns="49680"/>
          <a:lstStyle/>
          <a:p>
            <a:endParaRPr lang="en-US" sz="2000" b="0" strike="noStrike" spc="-1">
              <a:latin typeface="Arial"/>
            </a:endParaRPr>
          </a:p>
        </p:txBody>
      </p:sp>
      <p:sp>
        <p:nvSpPr>
          <p:cNvPr id="442" name="CustomShape 3"/>
          <p:cNvSpPr/>
          <p:nvPr/>
        </p:nvSpPr>
        <p:spPr>
          <a:xfrm>
            <a:off x="0" y="9721080"/>
            <a:ext cx="3074400" cy="509760"/>
          </a:xfrm>
          <a:prstGeom prst="rect">
            <a:avLst/>
          </a:prstGeom>
          <a:solidFill>
            <a:srgbClr val="000000"/>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400" b="0" strike="noStrike" spc="-1">
                <a:solidFill>
                  <a:srgbClr val="000000"/>
                </a:solidFill>
                <a:latin typeface="Arial"/>
                <a:ea typeface="+mn-ea"/>
              </a:rPr>
              <a:t>Prof. Dr. Max Mustermann | </a:t>
            </a:r>
            <a:r>
              <a:t/>
            </a:r>
            <a:br/>
            <a:r>
              <a:rPr lang="en-US" sz="1400" b="0" strike="noStrike" spc="-1">
                <a:solidFill>
                  <a:srgbClr val="000000"/>
                </a:solidFill>
                <a:latin typeface="Arial"/>
                <a:ea typeface="+mn-ea"/>
              </a:rPr>
              <a:t>Name of Faculty</a:t>
            </a:r>
            <a:endParaRPr lang="en-US" sz="1400" b="0" strike="noStrike" spc="-1">
              <a:latin typeface="Arial"/>
            </a:endParaRPr>
          </a:p>
        </p:txBody>
      </p:sp>
      <p:sp>
        <p:nvSpPr>
          <p:cNvPr id="443" name="CustomShape 4"/>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9CC23678-6896-4B76-93E8-588B389BB4C9}" type="slidenum">
              <a:rPr lang="en-US" sz="1300" b="0" strike="noStrike" spc="-1">
                <a:solidFill>
                  <a:srgbClr val="000000"/>
                </a:solidFill>
                <a:latin typeface="Arial"/>
                <a:ea typeface="+mn-ea"/>
              </a:rPr>
              <a:t>28</a:t>
            </a:fld>
            <a:endParaRPr lang="en-US" sz="13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PlaceHolder 1"/>
          <p:cNvSpPr>
            <a:spLocks noGrp="1" noRot="1" noChangeAspect="1"/>
          </p:cNvSpPr>
          <p:nvPr>
            <p:ph type="sldImg"/>
          </p:nvPr>
        </p:nvSpPr>
        <p:spPr>
          <a:xfrm>
            <a:off x="992188" y="768350"/>
            <a:ext cx="5113337" cy="3835400"/>
          </a:xfrm>
          <a:prstGeom prst="rect">
            <a:avLst/>
          </a:prstGeom>
        </p:spPr>
      </p:sp>
      <p:sp>
        <p:nvSpPr>
          <p:cNvPr id="445" name="PlaceHolder 2"/>
          <p:cNvSpPr>
            <a:spLocks noGrp="1"/>
          </p:cNvSpPr>
          <p:nvPr>
            <p:ph type="body"/>
          </p:nvPr>
        </p:nvSpPr>
        <p:spPr>
          <a:xfrm>
            <a:off x="709920" y="4861440"/>
            <a:ext cx="5677560" cy="4603680"/>
          </a:xfrm>
          <a:prstGeom prst="rect">
            <a:avLst/>
          </a:prstGeom>
        </p:spPr>
        <p:txBody>
          <a:bodyPr lIns="99000" tIns="49680" rIns="99000" bIns="49680"/>
          <a:lstStyle/>
          <a:p>
            <a:endParaRPr lang="en-US" sz="2000" b="0" strike="noStrike" spc="-1">
              <a:latin typeface="Arial"/>
            </a:endParaRPr>
          </a:p>
        </p:txBody>
      </p:sp>
      <p:sp>
        <p:nvSpPr>
          <p:cNvPr id="446" name="CustomShape 3"/>
          <p:cNvSpPr/>
          <p:nvPr/>
        </p:nvSpPr>
        <p:spPr>
          <a:xfrm>
            <a:off x="0" y="9721080"/>
            <a:ext cx="3074400" cy="509760"/>
          </a:xfrm>
          <a:prstGeom prst="rect">
            <a:avLst/>
          </a:prstGeom>
          <a:solidFill>
            <a:srgbClr val="000000"/>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400" b="0" strike="noStrike" spc="-1">
                <a:solidFill>
                  <a:srgbClr val="000000"/>
                </a:solidFill>
                <a:latin typeface="Arial"/>
                <a:ea typeface="+mn-ea"/>
              </a:rPr>
              <a:t>Prof. Dr. Max Mustermann | </a:t>
            </a:r>
            <a:r>
              <a:t/>
            </a:r>
            <a:br/>
            <a:r>
              <a:rPr lang="en-US" sz="1400" b="0" strike="noStrike" spc="-1">
                <a:solidFill>
                  <a:srgbClr val="000000"/>
                </a:solidFill>
                <a:latin typeface="Arial"/>
                <a:ea typeface="+mn-ea"/>
              </a:rPr>
              <a:t>Name of Faculty</a:t>
            </a:r>
            <a:endParaRPr lang="en-US" sz="1400" b="0" strike="noStrike" spc="-1">
              <a:latin typeface="Arial"/>
            </a:endParaRPr>
          </a:p>
        </p:txBody>
      </p:sp>
      <p:sp>
        <p:nvSpPr>
          <p:cNvPr id="447" name="CustomShape 4"/>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54579D68-DA1D-4977-AEC4-CA32BD198E4D}" type="slidenum">
              <a:rPr lang="en-US" sz="1300" b="0" strike="noStrike" spc="-1">
                <a:solidFill>
                  <a:srgbClr val="000000"/>
                </a:solidFill>
                <a:latin typeface="Arial"/>
                <a:ea typeface="+mn-ea"/>
              </a:rPr>
              <a:t>29</a:t>
            </a:fld>
            <a:endParaRPr lang="en-US" sz="13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noRot="1" noChangeAspect="1"/>
          </p:cNvSpPr>
          <p:nvPr>
            <p:ph type="sldImg"/>
          </p:nvPr>
        </p:nvSpPr>
        <p:spPr>
          <a:xfrm>
            <a:off x="992188" y="768350"/>
            <a:ext cx="5113337" cy="3835400"/>
          </a:xfrm>
          <a:prstGeom prst="rect">
            <a:avLst/>
          </a:prstGeom>
        </p:spPr>
      </p:sp>
      <p:sp>
        <p:nvSpPr>
          <p:cNvPr id="407"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a:latin typeface="Arial"/>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is the outline of my presentation</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 will mention all the work done until now </a:t>
            </a:r>
            <a:r>
              <a:rPr lang="en-US" sz="1200" kern="1200" dirty="0" smtClean="0">
                <a:solidFill>
                  <a:schemeClr val="tx1"/>
                </a:solidFill>
                <a:effectLst/>
                <a:latin typeface="+mn-lt"/>
                <a:ea typeface="+mn-ea"/>
                <a:cs typeface="+mn-cs"/>
              </a:rPr>
              <a:t>about motion classification.</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will also look at the passive exoskeleton set up and the data captured</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I will present the new features employed for the classification, how they were calculated and afterwards an Analysis done among some of them.</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Finally I will present the results obtained in the motion classification in different cases.</a:t>
            </a:r>
            <a:endParaRPr lang="es-ES" sz="1200" kern="1200" dirty="0" smtClean="0">
              <a:solidFill>
                <a:schemeClr val="tx1"/>
              </a:solidFill>
              <a:effectLst/>
              <a:latin typeface="+mn-lt"/>
              <a:ea typeface="+mn-ea"/>
              <a:cs typeface="+mn-cs"/>
            </a:endParaRPr>
          </a:p>
          <a:p>
            <a:pPr marL="216000" indent="-214560">
              <a:lnSpc>
                <a:spcPct val="100000"/>
              </a:lnSpc>
            </a:pPr>
            <a:endParaRPr lang="en-US" sz="2000" b="0" strike="noStrike" spc="-1" dirty="0">
              <a:latin typeface="Arial"/>
            </a:endParaRPr>
          </a:p>
        </p:txBody>
      </p:sp>
      <p:sp>
        <p:nvSpPr>
          <p:cNvPr id="408"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CABF5078-A9A4-4595-8BC5-75F1A92A3108}" type="slidenum">
              <a:rPr lang="en-US" sz="1300" b="0" strike="noStrike" spc="-1">
                <a:solidFill>
                  <a:srgbClr val="000000"/>
                </a:solidFill>
                <a:latin typeface="Arial"/>
                <a:ea typeface="+mn-ea"/>
              </a:rPr>
              <a:t>3</a:t>
            </a:fld>
            <a:endParaRPr lang="en-US" sz="13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PlaceHolder 1"/>
          <p:cNvSpPr>
            <a:spLocks noGrp="1" noRot="1" noChangeAspect="1"/>
          </p:cNvSpPr>
          <p:nvPr>
            <p:ph type="sldImg"/>
          </p:nvPr>
        </p:nvSpPr>
        <p:spPr>
          <a:xfrm>
            <a:off x="992188" y="768350"/>
            <a:ext cx="5113337" cy="3835400"/>
          </a:xfrm>
          <a:prstGeom prst="rect">
            <a:avLst/>
          </a:prstGeom>
        </p:spPr>
      </p:sp>
      <p:sp>
        <p:nvSpPr>
          <p:cNvPr id="449" name="PlaceHolder 2"/>
          <p:cNvSpPr>
            <a:spLocks noGrp="1"/>
          </p:cNvSpPr>
          <p:nvPr>
            <p:ph type="body"/>
          </p:nvPr>
        </p:nvSpPr>
        <p:spPr>
          <a:xfrm>
            <a:off x="709920" y="4861440"/>
            <a:ext cx="5677560" cy="4603680"/>
          </a:xfrm>
          <a:prstGeom prst="rect">
            <a:avLst/>
          </a:prstGeom>
        </p:spPr>
        <p:txBody>
          <a:bodyPr lIns="99000" tIns="49680" rIns="99000" bIns="49680"/>
          <a:lstStyle/>
          <a:p>
            <a:endParaRPr lang="en-US" sz="2000" b="0" strike="noStrike" spc="-1">
              <a:latin typeface="Arial"/>
            </a:endParaRPr>
          </a:p>
        </p:txBody>
      </p:sp>
      <p:sp>
        <p:nvSpPr>
          <p:cNvPr id="450" name="CustomShape 3"/>
          <p:cNvSpPr/>
          <p:nvPr/>
        </p:nvSpPr>
        <p:spPr>
          <a:xfrm>
            <a:off x="0" y="9721080"/>
            <a:ext cx="3074400" cy="509760"/>
          </a:xfrm>
          <a:prstGeom prst="rect">
            <a:avLst/>
          </a:prstGeom>
          <a:solidFill>
            <a:srgbClr val="000000"/>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400" b="0" strike="noStrike" spc="-1">
                <a:solidFill>
                  <a:srgbClr val="000000"/>
                </a:solidFill>
                <a:latin typeface="Arial"/>
                <a:ea typeface="+mn-ea"/>
              </a:rPr>
              <a:t>Prof. Dr. Max Mustermann | </a:t>
            </a:r>
            <a:r>
              <a:t/>
            </a:r>
            <a:br/>
            <a:r>
              <a:rPr lang="en-US" sz="1400" b="0" strike="noStrike" spc="-1">
                <a:solidFill>
                  <a:srgbClr val="000000"/>
                </a:solidFill>
                <a:latin typeface="Arial"/>
                <a:ea typeface="+mn-ea"/>
              </a:rPr>
              <a:t>Name of Faculty</a:t>
            </a:r>
            <a:endParaRPr lang="en-US" sz="1400" b="0" strike="noStrike" spc="-1">
              <a:latin typeface="Arial"/>
            </a:endParaRPr>
          </a:p>
        </p:txBody>
      </p:sp>
      <p:sp>
        <p:nvSpPr>
          <p:cNvPr id="451" name="CustomShape 4"/>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BA810C43-2B74-4BBC-9A16-ED1E77820D4F}" type="slidenum">
              <a:rPr lang="en-US" sz="1300" b="0" strike="noStrike" spc="-1">
                <a:solidFill>
                  <a:srgbClr val="000000"/>
                </a:solidFill>
                <a:latin typeface="Arial"/>
                <a:ea typeface="+mn-ea"/>
              </a:rPr>
              <a:t>30</a:t>
            </a:fld>
            <a:endParaRPr lang="en-US" sz="13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PlaceHolder 1"/>
          <p:cNvSpPr>
            <a:spLocks noGrp="1" noRot="1" noChangeAspect="1"/>
          </p:cNvSpPr>
          <p:nvPr>
            <p:ph type="sldImg"/>
          </p:nvPr>
        </p:nvSpPr>
        <p:spPr>
          <a:xfrm>
            <a:off x="992188" y="768350"/>
            <a:ext cx="5113337" cy="3835400"/>
          </a:xfrm>
          <a:prstGeom prst="rect">
            <a:avLst/>
          </a:prstGeom>
        </p:spPr>
      </p:sp>
      <p:sp>
        <p:nvSpPr>
          <p:cNvPr id="453" name="PlaceHolder 2"/>
          <p:cNvSpPr>
            <a:spLocks noGrp="1"/>
          </p:cNvSpPr>
          <p:nvPr>
            <p:ph type="body"/>
          </p:nvPr>
        </p:nvSpPr>
        <p:spPr>
          <a:xfrm>
            <a:off x="709920" y="4861440"/>
            <a:ext cx="5677560" cy="4603680"/>
          </a:xfrm>
          <a:prstGeom prst="rect">
            <a:avLst/>
          </a:prstGeom>
        </p:spPr>
        <p:txBody>
          <a:bodyPr lIns="99000" tIns="49680" rIns="99000" bIns="49680"/>
          <a:lstStyle/>
          <a:p>
            <a:endParaRPr lang="en-US" sz="2000" b="0" strike="noStrike" spc="-1">
              <a:latin typeface="Arial"/>
            </a:endParaRPr>
          </a:p>
        </p:txBody>
      </p:sp>
      <p:sp>
        <p:nvSpPr>
          <p:cNvPr id="454" name="CustomShape 3"/>
          <p:cNvSpPr/>
          <p:nvPr/>
        </p:nvSpPr>
        <p:spPr>
          <a:xfrm>
            <a:off x="0" y="9721080"/>
            <a:ext cx="3074400" cy="509760"/>
          </a:xfrm>
          <a:prstGeom prst="rect">
            <a:avLst/>
          </a:prstGeom>
          <a:solidFill>
            <a:srgbClr val="000000"/>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400" b="0" strike="noStrike" spc="-1">
                <a:solidFill>
                  <a:srgbClr val="000000"/>
                </a:solidFill>
                <a:latin typeface="Arial"/>
                <a:ea typeface="+mn-ea"/>
              </a:rPr>
              <a:t>Prof. Dr. Max Mustermann | </a:t>
            </a:r>
            <a:r>
              <a:t/>
            </a:r>
            <a:br/>
            <a:r>
              <a:rPr lang="en-US" sz="1400" b="0" strike="noStrike" spc="-1">
                <a:solidFill>
                  <a:srgbClr val="000000"/>
                </a:solidFill>
                <a:latin typeface="Arial"/>
                <a:ea typeface="+mn-ea"/>
              </a:rPr>
              <a:t>Name of Faculty</a:t>
            </a:r>
            <a:endParaRPr lang="en-US" sz="1400" b="0" strike="noStrike" spc="-1">
              <a:latin typeface="Arial"/>
            </a:endParaRPr>
          </a:p>
        </p:txBody>
      </p:sp>
      <p:sp>
        <p:nvSpPr>
          <p:cNvPr id="455" name="CustomShape 4"/>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052F76C5-665D-456A-8A37-2B6D69A4FA51}" type="slidenum">
              <a:rPr lang="en-US" sz="1300" b="0" strike="noStrike" spc="-1">
                <a:solidFill>
                  <a:srgbClr val="000000"/>
                </a:solidFill>
                <a:latin typeface="Arial"/>
                <a:ea typeface="+mn-ea"/>
              </a:rPr>
              <a:t>31</a:t>
            </a:fld>
            <a:endParaRPr lang="en-US" sz="13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PlaceHolder 1"/>
          <p:cNvSpPr>
            <a:spLocks noGrp="1" noRot="1" noChangeAspect="1"/>
          </p:cNvSpPr>
          <p:nvPr>
            <p:ph type="sldImg"/>
          </p:nvPr>
        </p:nvSpPr>
        <p:spPr>
          <a:xfrm>
            <a:off x="992188" y="768350"/>
            <a:ext cx="5113337" cy="3835400"/>
          </a:xfrm>
          <a:prstGeom prst="rect">
            <a:avLst/>
          </a:prstGeom>
        </p:spPr>
      </p:sp>
      <p:sp>
        <p:nvSpPr>
          <p:cNvPr id="434"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2000" b="0" strike="noStrike" spc="-1">
                <a:latin typeface="Arial"/>
              </a:rPr>
              <a:t>That’s the end of the presentation .Thank you for your attention.</a:t>
            </a:r>
          </a:p>
          <a:p>
            <a:pPr marL="216000" indent="-214560">
              <a:lnSpc>
                <a:spcPct val="100000"/>
              </a:lnSpc>
            </a:pPr>
            <a:endParaRPr lang="en-US" sz="2000" b="0" strike="noStrike" spc="-1">
              <a:latin typeface="Arial"/>
            </a:endParaRPr>
          </a:p>
          <a:p>
            <a:pPr marL="216000" indent="-214560">
              <a:lnSpc>
                <a:spcPct val="100000"/>
              </a:lnSpc>
            </a:pPr>
            <a:endParaRPr lang="en-US" sz="2000" b="0" strike="noStrike" spc="-1">
              <a:latin typeface="Arial"/>
            </a:endParaRPr>
          </a:p>
        </p:txBody>
      </p:sp>
      <p:sp>
        <p:nvSpPr>
          <p:cNvPr id="435"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A7BEEC4-195E-4431-AE96-CFDFAC86EE14}" type="slidenum">
              <a:rPr lang="en-US" sz="1300" b="0" strike="noStrike" spc="-1">
                <a:solidFill>
                  <a:srgbClr val="000000"/>
                </a:solidFill>
                <a:latin typeface="Arial"/>
                <a:ea typeface="+mn-ea"/>
              </a:rPr>
              <a:t>32</a:t>
            </a:fld>
            <a:endParaRPr lang="en-US" sz="13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noRot="1" noChangeAspect="1"/>
          </p:cNvSpPr>
          <p:nvPr>
            <p:ph type="sldImg"/>
          </p:nvPr>
        </p:nvSpPr>
        <p:spPr>
          <a:xfrm>
            <a:off x="992188" y="768350"/>
            <a:ext cx="5113337" cy="3835400"/>
          </a:xfrm>
          <a:prstGeom prst="rect">
            <a:avLst/>
          </a:prstGeom>
        </p:spPr>
      </p:sp>
      <p:sp>
        <p:nvSpPr>
          <p:cNvPr id="422"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1200" b="0" strike="noStrike" spc="-1" dirty="0">
                <a:latin typeface="Arial"/>
              </a:rPr>
              <a:t>Once computed all the moments for each subject and motion, it was decided to carry out an analysis to study the </a:t>
            </a:r>
            <a:r>
              <a:rPr lang="en-US" sz="1200" b="0" strike="noStrike" spc="-1" dirty="0" smtClean="0">
                <a:latin typeface="Arial"/>
              </a:rPr>
              <a:t>pattern, the</a:t>
            </a:r>
            <a:r>
              <a:rPr lang="en-US" sz="1200" b="0" strike="noStrike" spc="-1" baseline="0" dirty="0" smtClean="0">
                <a:latin typeface="Arial"/>
              </a:rPr>
              <a:t> </a:t>
            </a:r>
            <a:r>
              <a:rPr lang="en-US" sz="1200" b="0" strike="noStrike" spc="-1" dirty="0" smtClean="0">
                <a:latin typeface="Arial"/>
              </a:rPr>
              <a:t>constitution </a:t>
            </a:r>
            <a:r>
              <a:rPr lang="en-US" sz="1200" b="0" strike="noStrike" spc="-1" dirty="0">
                <a:latin typeface="Arial"/>
              </a:rPr>
              <a:t>and other </a:t>
            </a:r>
            <a:r>
              <a:rPr lang="en-US" sz="1200" b="0" strike="noStrike" spc="-1" dirty="0" smtClean="0">
                <a:latin typeface="+mn-lt"/>
              </a:rPr>
              <a:t>characteristics of these new features. </a:t>
            </a:r>
            <a:endParaRPr lang="en-US" sz="1200" b="0" strike="noStrike" spc="-1" dirty="0">
              <a:latin typeface="Arial"/>
            </a:endParaRPr>
          </a:p>
          <a:p>
            <a:pPr marL="216000" indent="-214560">
              <a:lnSpc>
                <a:spcPct val="100000"/>
              </a:lnSpc>
            </a:pPr>
            <a:r>
              <a:rPr lang="en-US" sz="1200" b="0" strike="noStrike" spc="-1" dirty="0">
                <a:latin typeface="Arial"/>
              </a:rPr>
              <a:t>To do so, </a:t>
            </a:r>
            <a:r>
              <a:rPr lang="en-US" sz="1200" b="0" strike="noStrike" spc="-1" dirty="0" smtClean="0">
                <a:latin typeface="Arial"/>
              </a:rPr>
              <a:t>the motions values were</a:t>
            </a:r>
            <a:r>
              <a:rPr lang="en-US" sz="1200" b="0" strike="noStrike" spc="-1" dirty="0" smtClean="0">
                <a:latin typeface="+mn-lt"/>
              </a:rPr>
              <a:t> plotted and </a:t>
            </a:r>
            <a:r>
              <a:rPr lang="en-US" sz="1200" b="0" strike="noStrike" spc="-1" dirty="0" smtClean="0">
                <a:latin typeface="Arial"/>
              </a:rPr>
              <a:t>the </a:t>
            </a:r>
            <a:r>
              <a:rPr lang="en-US" sz="1200" b="0" strike="noStrike" spc="-1" dirty="0">
                <a:latin typeface="Arial"/>
              </a:rPr>
              <a:t>correlation between pair of </a:t>
            </a:r>
            <a:r>
              <a:rPr lang="en-US" sz="1200" b="0" strike="noStrike" spc="-1" dirty="0" smtClean="0">
                <a:latin typeface="Arial"/>
              </a:rPr>
              <a:t>samples were calculated </a:t>
            </a:r>
            <a:r>
              <a:rPr lang="en-US" sz="1200" b="0" strike="noStrike" spc="-1" dirty="0">
                <a:latin typeface="Arial"/>
              </a:rPr>
              <a:t>with the </a:t>
            </a:r>
            <a:r>
              <a:rPr lang="en-US" sz="1200" b="0" strike="noStrike" spc="-1" dirty="0" smtClean="0">
                <a:latin typeface="Arial"/>
              </a:rPr>
              <a:t>target of quantifying </a:t>
            </a:r>
            <a:r>
              <a:rPr lang="en-US" sz="1200" b="0" strike="noStrike" spc="-1" dirty="0">
                <a:latin typeface="Arial"/>
              </a:rPr>
              <a:t>the similarities and </a:t>
            </a:r>
            <a:r>
              <a:rPr lang="en-US" sz="1200" b="0" strike="noStrike" spc="-1" dirty="0" smtClean="0">
                <a:latin typeface="Arial"/>
              </a:rPr>
              <a:t>spot </a:t>
            </a:r>
            <a:r>
              <a:rPr lang="en-US" sz="1200" b="0" strike="noStrike" spc="-1" dirty="0">
                <a:latin typeface="Arial"/>
              </a:rPr>
              <a:t>irregular events. </a:t>
            </a:r>
          </a:p>
          <a:p>
            <a:pPr marL="216000" indent="-214560">
              <a:lnSpc>
                <a:spcPct val="100000"/>
              </a:lnSpc>
            </a:pPr>
            <a:r>
              <a:rPr lang="en-US" sz="1200" b="0" strike="noStrike" spc="-1" dirty="0">
                <a:latin typeface="Arial"/>
              </a:rPr>
              <a:t>As we can see in this picture, first the data was smoothed using a low-pass filter, and then the two </a:t>
            </a:r>
            <a:r>
              <a:rPr lang="en-US" sz="1200" b="0" strike="noStrike" spc="-1" dirty="0" smtClean="0">
                <a:latin typeface="Arial"/>
              </a:rPr>
              <a:t>samples </a:t>
            </a:r>
            <a:r>
              <a:rPr lang="en-US" sz="1200" b="0" strike="noStrike" spc="-1" dirty="0">
                <a:latin typeface="Arial"/>
              </a:rPr>
              <a:t>were synchronized in time in order to compute the Pearson correlation coefficient.</a:t>
            </a:r>
          </a:p>
          <a:p>
            <a:pPr marL="216000" indent="-214560">
              <a:lnSpc>
                <a:spcPct val="100000"/>
              </a:lnSpc>
            </a:pPr>
            <a:endParaRPr lang="en-US" sz="1200" b="0" strike="noStrike" spc="-1" dirty="0">
              <a:latin typeface="Arial"/>
            </a:endParaRPr>
          </a:p>
          <a:p>
            <a:pPr marL="216000" indent="-214560">
              <a:lnSpc>
                <a:spcPct val="100000"/>
              </a:lnSpc>
            </a:pPr>
            <a:endParaRPr lang="en-US" sz="1200" b="0" strike="noStrike" spc="-1" dirty="0">
              <a:latin typeface="Arial"/>
            </a:endParaRPr>
          </a:p>
          <a:p>
            <a:pPr marL="216000" indent="-214560">
              <a:lnSpc>
                <a:spcPct val="100000"/>
              </a:lnSpc>
            </a:pPr>
            <a:endParaRPr lang="en-US" sz="1200" b="0" strike="noStrike" spc="-1" dirty="0">
              <a:latin typeface="Arial"/>
            </a:endParaRPr>
          </a:p>
          <a:p>
            <a:pPr marL="216000" indent="-214560">
              <a:lnSpc>
                <a:spcPct val="100000"/>
              </a:lnSpc>
            </a:pPr>
            <a:r>
              <a:rPr lang="en-US" sz="2000" b="0" strike="noStrike" spc="-1" baseline="101000" dirty="0">
                <a:latin typeface="Arial"/>
                <a:ea typeface="AR PL SungtiL GB"/>
              </a:rPr>
              <a:t>---------------------------------------------------------------------------------------------------------</a:t>
            </a:r>
            <a:r>
              <a:rPr lang="en-US" sz="2000" b="0" strike="noStrike" spc="-1" dirty="0">
                <a:latin typeface="Arial"/>
                <a:ea typeface="AR PL SungtiL GB"/>
              </a:rPr>
              <a:t> </a:t>
            </a:r>
            <a:endParaRPr lang="en-US" sz="2000" b="0" strike="noStrike" spc="-1" dirty="0">
              <a:latin typeface="Arial"/>
            </a:endParaRPr>
          </a:p>
          <a:p>
            <a:pPr marL="216000" indent="-214560">
              <a:lnSpc>
                <a:spcPct val="100000"/>
              </a:lnSpc>
            </a:pPr>
            <a:endParaRPr lang="en-US" sz="2000" b="0" strike="noStrike" spc="-1" dirty="0">
              <a:latin typeface="Arial"/>
            </a:endParaRPr>
          </a:p>
        </p:txBody>
      </p:sp>
      <p:sp>
        <p:nvSpPr>
          <p:cNvPr id="423"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4075FCDD-3F31-4A63-B99D-32C02D9EBB8F}" type="slidenum">
              <a:rPr lang="en-US" sz="1300" b="0" strike="noStrike" spc="-1">
                <a:solidFill>
                  <a:srgbClr val="000000"/>
                </a:solidFill>
                <a:latin typeface="Arial"/>
                <a:ea typeface="+mn-ea"/>
              </a:rPr>
              <a:t>33</a:t>
            </a:fld>
            <a:endParaRPr lang="en-US" sz="13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PlaceHolder 1"/>
          <p:cNvSpPr>
            <a:spLocks noGrp="1" noRot="1" noChangeAspect="1"/>
          </p:cNvSpPr>
          <p:nvPr>
            <p:ph type="sldImg"/>
          </p:nvPr>
        </p:nvSpPr>
        <p:spPr>
          <a:xfrm>
            <a:off x="992188" y="768350"/>
            <a:ext cx="5113337" cy="3835400"/>
          </a:xfrm>
          <a:prstGeom prst="rect">
            <a:avLst/>
          </a:prstGeom>
        </p:spPr>
      </p:sp>
      <p:sp>
        <p:nvSpPr>
          <p:cNvPr id="457" name="PlaceHolder 2"/>
          <p:cNvSpPr>
            <a:spLocks noGrp="1"/>
          </p:cNvSpPr>
          <p:nvPr>
            <p:ph type="body"/>
          </p:nvPr>
        </p:nvSpPr>
        <p:spPr>
          <a:xfrm>
            <a:off x="709920" y="4861440"/>
            <a:ext cx="5677560" cy="4603680"/>
          </a:xfrm>
          <a:prstGeom prst="rect">
            <a:avLst/>
          </a:prstGeom>
        </p:spPr>
        <p:txBody>
          <a:bodyPr lIns="99000" tIns="49680" rIns="99000" bIns="49680"/>
          <a:lstStyle/>
          <a:p>
            <a:endParaRPr lang="en-US" sz="2000" b="0" strike="noStrike" spc="-1">
              <a:latin typeface="Arial"/>
            </a:endParaRPr>
          </a:p>
        </p:txBody>
      </p:sp>
      <p:sp>
        <p:nvSpPr>
          <p:cNvPr id="458" name="CustomShape 3"/>
          <p:cNvSpPr/>
          <p:nvPr/>
        </p:nvSpPr>
        <p:spPr>
          <a:xfrm>
            <a:off x="0" y="9721080"/>
            <a:ext cx="3074400" cy="509760"/>
          </a:xfrm>
          <a:prstGeom prst="rect">
            <a:avLst/>
          </a:prstGeom>
          <a:solidFill>
            <a:srgbClr val="000000"/>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400" b="0" strike="noStrike" spc="-1">
                <a:solidFill>
                  <a:srgbClr val="000000"/>
                </a:solidFill>
                <a:latin typeface="Arial"/>
                <a:ea typeface="+mn-ea"/>
              </a:rPr>
              <a:t>Prof. Dr. Max Mustermann | </a:t>
            </a:r>
            <a:r>
              <a:t/>
            </a:r>
            <a:br/>
            <a:r>
              <a:rPr lang="en-US" sz="1400" b="0" strike="noStrike" spc="-1">
                <a:solidFill>
                  <a:srgbClr val="000000"/>
                </a:solidFill>
                <a:latin typeface="Arial"/>
                <a:ea typeface="+mn-ea"/>
              </a:rPr>
              <a:t>Name of Faculty</a:t>
            </a:r>
            <a:endParaRPr lang="en-US" sz="1400" b="0" strike="noStrike" spc="-1">
              <a:latin typeface="Arial"/>
            </a:endParaRPr>
          </a:p>
        </p:txBody>
      </p:sp>
      <p:sp>
        <p:nvSpPr>
          <p:cNvPr id="459" name="CustomShape 4"/>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922747DC-DB40-4B76-B51C-B3D2FD0381AD}" type="slidenum">
              <a:rPr lang="en-US" sz="1300" b="0" strike="noStrike" spc="-1">
                <a:solidFill>
                  <a:srgbClr val="000000"/>
                </a:solidFill>
                <a:latin typeface="Arial"/>
                <a:ea typeface="+mn-ea"/>
              </a:rPr>
              <a:t>34</a:t>
            </a:fld>
            <a:endParaRPr lang="en-US" sz="13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PlaceHolder 1"/>
          <p:cNvSpPr>
            <a:spLocks noGrp="1" noRot="1" noChangeAspect="1"/>
          </p:cNvSpPr>
          <p:nvPr>
            <p:ph type="sldImg"/>
          </p:nvPr>
        </p:nvSpPr>
        <p:spPr>
          <a:xfrm>
            <a:off x="992188" y="768350"/>
            <a:ext cx="5113337" cy="3835400"/>
          </a:xfrm>
          <a:prstGeom prst="rect">
            <a:avLst/>
          </a:prstGeom>
        </p:spPr>
      </p:sp>
      <p:sp>
        <p:nvSpPr>
          <p:cNvPr id="461" name="PlaceHolder 2"/>
          <p:cNvSpPr>
            <a:spLocks noGrp="1"/>
          </p:cNvSpPr>
          <p:nvPr>
            <p:ph type="body"/>
          </p:nvPr>
        </p:nvSpPr>
        <p:spPr>
          <a:xfrm>
            <a:off x="709920" y="4861440"/>
            <a:ext cx="5677560" cy="4603680"/>
          </a:xfrm>
          <a:prstGeom prst="rect">
            <a:avLst/>
          </a:prstGeom>
        </p:spPr>
        <p:txBody>
          <a:bodyPr lIns="99000" tIns="49680" rIns="99000" bIns="49680"/>
          <a:lstStyle/>
          <a:p>
            <a:endParaRPr lang="en-US" sz="2000" b="0" strike="noStrike" spc="-1">
              <a:latin typeface="Arial"/>
            </a:endParaRPr>
          </a:p>
        </p:txBody>
      </p:sp>
      <p:sp>
        <p:nvSpPr>
          <p:cNvPr id="462" name="CustomShape 3"/>
          <p:cNvSpPr/>
          <p:nvPr/>
        </p:nvSpPr>
        <p:spPr>
          <a:xfrm>
            <a:off x="0" y="9721080"/>
            <a:ext cx="3074400" cy="509760"/>
          </a:xfrm>
          <a:prstGeom prst="rect">
            <a:avLst/>
          </a:prstGeom>
          <a:solidFill>
            <a:srgbClr val="000000"/>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400" b="0" strike="noStrike" spc="-1">
                <a:solidFill>
                  <a:srgbClr val="000000"/>
                </a:solidFill>
                <a:latin typeface="Arial"/>
                <a:ea typeface="+mn-ea"/>
              </a:rPr>
              <a:t>Prof. Dr. Max Mustermann | </a:t>
            </a:r>
            <a:r>
              <a:t/>
            </a:r>
            <a:br/>
            <a:r>
              <a:rPr lang="en-US" sz="1400" b="0" strike="noStrike" spc="-1">
                <a:solidFill>
                  <a:srgbClr val="000000"/>
                </a:solidFill>
                <a:latin typeface="Arial"/>
                <a:ea typeface="+mn-ea"/>
              </a:rPr>
              <a:t>Name of Faculty</a:t>
            </a:r>
            <a:endParaRPr lang="en-US" sz="1400" b="0" strike="noStrike" spc="-1">
              <a:latin typeface="Arial"/>
            </a:endParaRPr>
          </a:p>
        </p:txBody>
      </p:sp>
      <p:sp>
        <p:nvSpPr>
          <p:cNvPr id="463" name="CustomShape 4"/>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78C20E1E-13A5-4154-A2B7-C099FD4C09C2}" type="slidenum">
              <a:rPr lang="en-US" sz="1300" b="0" strike="noStrike" spc="-1">
                <a:solidFill>
                  <a:srgbClr val="000000"/>
                </a:solidFill>
                <a:latin typeface="Arial"/>
                <a:ea typeface="+mn-ea"/>
              </a:rPr>
              <a:t>35</a:t>
            </a:fld>
            <a:endParaRPr lang="en-US" sz="13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PlaceHolder 1"/>
          <p:cNvSpPr>
            <a:spLocks noGrp="1" noRot="1" noChangeAspect="1"/>
          </p:cNvSpPr>
          <p:nvPr>
            <p:ph type="sldImg"/>
          </p:nvPr>
        </p:nvSpPr>
        <p:spPr>
          <a:xfrm>
            <a:off x="992188" y="768350"/>
            <a:ext cx="5113337" cy="3835400"/>
          </a:xfrm>
          <a:prstGeom prst="rect">
            <a:avLst/>
          </a:prstGeom>
        </p:spPr>
      </p:sp>
      <p:sp>
        <p:nvSpPr>
          <p:cNvPr id="465" name="PlaceHolder 2"/>
          <p:cNvSpPr>
            <a:spLocks noGrp="1"/>
          </p:cNvSpPr>
          <p:nvPr>
            <p:ph type="body"/>
          </p:nvPr>
        </p:nvSpPr>
        <p:spPr>
          <a:xfrm>
            <a:off x="709920" y="4861440"/>
            <a:ext cx="5677560" cy="4603680"/>
          </a:xfrm>
          <a:prstGeom prst="rect">
            <a:avLst/>
          </a:prstGeom>
        </p:spPr>
        <p:txBody>
          <a:bodyPr lIns="99000" tIns="49680" rIns="99000" bIns="49680"/>
          <a:lstStyle/>
          <a:p>
            <a:endParaRPr lang="en-US" sz="2000" b="0" strike="noStrike" spc="-1">
              <a:latin typeface="Arial"/>
            </a:endParaRPr>
          </a:p>
        </p:txBody>
      </p:sp>
      <p:sp>
        <p:nvSpPr>
          <p:cNvPr id="466" name="CustomShape 3"/>
          <p:cNvSpPr/>
          <p:nvPr/>
        </p:nvSpPr>
        <p:spPr>
          <a:xfrm>
            <a:off x="0" y="9721080"/>
            <a:ext cx="3074400" cy="509760"/>
          </a:xfrm>
          <a:prstGeom prst="rect">
            <a:avLst/>
          </a:prstGeom>
          <a:solidFill>
            <a:srgbClr val="000000"/>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400" b="0" strike="noStrike" spc="-1">
                <a:solidFill>
                  <a:srgbClr val="000000"/>
                </a:solidFill>
                <a:latin typeface="Arial"/>
                <a:ea typeface="+mn-ea"/>
              </a:rPr>
              <a:t>Prof. Dr. Max Mustermann | </a:t>
            </a:r>
            <a:r>
              <a:t/>
            </a:r>
            <a:br/>
            <a:r>
              <a:rPr lang="en-US" sz="1400" b="0" strike="noStrike" spc="-1">
                <a:solidFill>
                  <a:srgbClr val="000000"/>
                </a:solidFill>
                <a:latin typeface="Arial"/>
                <a:ea typeface="+mn-ea"/>
              </a:rPr>
              <a:t>Name of Faculty</a:t>
            </a:r>
            <a:endParaRPr lang="en-US" sz="1400" b="0" strike="noStrike" spc="-1">
              <a:latin typeface="Arial"/>
            </a:endParaRPr>
          </a:p>
        </p:txBody>
      </p:sp>
      <p:sp>
        <p:nvSpPr>
          <p:cNvPr id="467" name="CustomShape 4"/>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0183C425-F5C9-453A-99E5-1AE778A4C5AC}" type="slidenum">
              <a:rPr lang="en-US" sz="1300" b="0" strike="noStrike" spc="-1">
                <a:solidFill>
                  <a:srgbClr val="000000"/>
                </a:solidFill>
                <a:latin typeface="Arial"/>
                <a:ea typeface="+mn-ea"/>
              </a:rPr>
              <a:t>36</a:t>
            </a:fld>
            <a:endParaRPr lang="en-US" sz="13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PlaceHolder 1"/>
          <p:cNvSpPr>
            <a:spLocks noGrp="1" noRot="1" noChangeAspect="1"/>
          </p:cNvSpPr>
          <p:nvPr>
            <p:ph type="sldImg"/>
          </p:nvPr>
        </p:nvSpPr>
        <p:spPr>
          <a:xfrm>
            <a:off x="992188" y="768350"/>
            <a:ext cx="5113337" cy="3835400"/>
          </a:xfrm>
          <a:prstGeom prst="rect">
            <a:avLst/>
          </a:prstGeom>
        </p:spPr>
      </p:sp>
      <p:sp>
        <p:nvSpPr>
          <p:cNvPr id="469" name="PlaceHolder 2"/>
          <p:cNvSpPr>
            <a:spLocks noGrp="1"/>
          </p:cNvSpPr>
          <p:nvPr>
            <p:ph type="body"/>
          </p:nvPr>
        </p:nvSpPr>
        <p:spPr>
          <a:xfrm>
            <a:off x="709920" y="4861440"/>
            <a:ext cx="5677560" cy="4603680"/>
          </a:xfrm>
          <a:prstGeom prst="rect">
            <a:avLst/>
          </a:prstGeom>
        </p:spPr>
        <p:txBody>
          <a:bodyPr lIns="99000" tIns="49680" rIns="99000" bIns="49680"/>
          <a:lstStyle/>
          <a:p>
            <a:endParaRPr lang="en-US" sz="2000" b="0" strike="noStrike" spc="-1">
              <a:latin typeface="Arial"/>
            </a:endParaRPr>
          </a:p>
        </p:txBody>
      </p:sp>
      <p:sp>
        <p:nvSpPr>
          <p:cNvPr id="470" name="CustomShape 3"/>
          <p:cNvSpPr/>
          <p:nvPr/>
        </p:nvSpPr>
        <p:spPr>
          <a:xfrm>
            <a:off x="0" y="9721080"/>
            <a:ext cx="3074400" cy="509760"/>
          </a:xfrm>
          <a:prstGeom prst="rect">
            <a:avLst/>
          </a:prstGeom>
          <a:solidFill>
            <a:srgbClr val="000000"/>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400" b="0" strike="noStrike" spc="-1">
                <a:solidFill>
                  <a:srgbClr val="000000"/>
                </a:solidFill>
                <a:latin typeface="Arial"/>
                <a:ea typeface="+mn-ea"/>
              </a:rPr>
              <a:t>Prof. Dr. Max Mustermann | </a:t>
            </a:r>
            <a:r>
              <a:t/>
            </a:r>
            <a:br/>
            <a:r>
              <a:rPr lang="en-US" sz="1400" b="0" strike="noStrike" spc="-1">
                <a:solidFill>
                  <a:srgbClr val="000000"/>
                </a:solidFill>
                <a:latin typeface="Arial"/>
                <a:ea typeface="+mn-ea"/>
              </a:rPr>
              <a:t>Name of Faculty</a:t>
            </a:r>
            <a:endParaRPr lang="en-US" sz="1400" b="0" strike="noStrike" spc="-1">
              <a:latin typeface="Arial"/>
            </a:endParaRPr>
          </a:p>
        </p:txBody>
      </p:sp>
      <p:sp>
        <p:nvSpPr>
          <p:cNvPr id="471" name="CustomShape 4"/>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31EEDC8-9D20-4852-BF13-AC9D21488005}" type="slidenum">
              <a:rPr lang="en-US" sz="1300" b="0" strike="noStrike" spc="-1">
                <a:solidFill>
                  <a:srgbClr val="000000"/>
                </a:solidFill>
                <a:latin typeface="Arial"/>
                <a:ea typeface="+mn-ea"/>
              </a:rPr>
              <a:t>37</a:t>
            </a:fld>
            <a:endParaRPr lang="en-US" sz="13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992188" y="768350"/>
            <a:ext cx="5113337" cy="3835400"/>
          </a:xfrm>
          <a:prstGeom prst="rect">
            <a:avLst/>
          </a:prstGeom>
        </p:spPr>
      </p:sp>
      <p:sp>
        <p:nvSpPr>
          <p:cNvPr id="428"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smtClean="0">
              <a:latin typeface="Arial"/>
            </a:endParaRPr>
          </a:p>
          <a:p>
            <a:pPr marL="216000" indent="-214560">
              <a:lnSpc>
                <a:spcPct val="100000"/>
              </a:lnSpc>
            </a:pPr>
            <a:r>
              <a:rPr lang="en-US" sz="2000" b="0" strike="noStrike" spc="-1" dirty="0" smtClean="0">
                <a:latin typeface="Arial"/>
              </a:rPr>
              <a:t>Picture taken from </a:t>
            </a:r>
            <a:r>
              <a:rPr lang="en-US" sz="2000" b="0" strike="noStrike" spc="-1" dirty="0" smtClean="0">
                <a:latin typeface="+mn-lt"/>
                <a:sym typeface="Wingdings" panose="05000000000000000000" pitchFamily="2" charset="2"/>
              </a:rPr>
              <a:t> https://link.springer.com/chapter/10.1007/978-1-4471-6308-4_8 </a:t>
            </a:r>
            <a:r>
              <a:rPr lang="en-US" sz="2000" b="0" strike="noStrike" spc="-1" baseline="0" dirty="0" smtClean="0">
                <a:latin typeface="+mn-lt"/>
                <a:sym typeface="Wingdings" panose="05000000000000000000" pitchFamily="2" charset="2"/>
              </a:rPr>
              <a:t>     (book)</a:t>
            </a:r>
            <a:endParaRPr lang="en-US" sz="2000" b="0" strike="noStrike" spc="-1" dirty="0">
              <a:latin typeface="Arial"/>
            </a:endParaRPr>
          </a:p>
          <a:p>
            <a:pPr marL="216000" indent="-214560">
              <a:lnSpc>
                <a:spcPct val="100000"/>
              </a:lnSpc>
            </a:pPr>
            <a:r>
              <a:rPr lang="en-US" sz="1400" b="0" strike="noStrike" spc="-1" dirty="0">
                <a:latin typeface="Arial"/>
              </a:rPr>
              <a:t>Finally I would like to present some results about the performance of the new </a:t>
            </a:r>
            <a:r>
              <a:rPr lang="en-US" sz="1400" b="0" strike="noStrike" spc="-1" dirty="0" smtClean="0">
                <a:latin typeface="Arial"/>
              </a:rPr>
              <a:t>features. </a:t>
            </a:r>
            <a:r>
              <a:rPr lang="en-US" sz="1400" b="0" strike="noStrike" spc="-1" dirty="0">
                <a:latin typeface="Arial"/>
              </a:rPr>
              <a:t>(they were tested alone and in combination with the IMUs values) </a:t>
            </a: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Talk about</a:t>
            </a:r>
            <a:r>
              <a:rPr lang="en-US" sz="1400" b="0" strike="noStrike" spc="-1" baseline="0" dirty="0" smtClean="0">
                <a:latin typeface="Arial"/>
              </a:rPr>
              <a:t> the tables:</a:t>
            </a:r>
          </a:p>
          <a:p>
            <a:pPr marL="216000" indent="-214560">
              <a:lnSpc>
                <a:spcPct val="100000"/>
              </a:lnSpc>
            </a:pPr>
            <a:r>
              <a:rPr lang="en-US" sz="1400" b="0" strike="noStrike" spc="-1" baseline="0" dirty="0" smtClean="0">
                <a:latin typeface="Arial"/>
              </a:rPr>
              <a:t>The train and testing of the HMM were done using overlapping windows of 10 milliseconds with a total of 300 milliseconds size  samples and a stratified 5-fold  cross validation</a:t>
            </a:r>
          </a:p>
          <a:p>
            <a:pPr marL="216000" indent="-214560">
              <a:lnSpc>
                <a:spcPct val="100000"/>
              </a:lnSpc>
            </a:pPr>
            <a:r>
              <a:rPr lang="en-US" sz="1400" b="0" strike="noStrike" spc="-1" baseline="0" dirty="0" smtClean="0">
                <a:latin typeface="Arial"/>
              </a:rPr>
              <a:t>The states employed were 14.  And sometimes the data was filtered or the differences among consecutive values was computed. </a:t>
            </a: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Single </a:t>
            </a:r>
            <a:r>
              <a:rPr lang="en-US" sz="1400" b="0" strike="noStrike" spc="-1" dirty="0">
                <a:latin typeface="Arial"/>
              </a:rPr>
              <a:t>motions: </a:t>
            </a:r>
          </a:p>
          <a:p>
            <a:pPr marL="216000" indent="-214560">
              <a:lnSpc>
                <a:spcPct val="100000"/>
              </a:lnSpc>
            </a:pPr>
            <a:r>
              <a:rPr lang="en-US" sz="1400" b="0" strike="noStrike" spc="-1" dirty="0">
                <a:latin typeface="Arial"/>
              </a:rPr>
              <a:t>There is no significant difference comparing the single performance of the sensors → it is logical because all the components of the </a:t>
            </a:r>
            <a:r>
              <a:rPr lang="en-US" sz="1400" b="0" strike="noStrike" spc="-1" dirty="0" smtClean="0">
                <a:latin typeface="Arial"/>
              </a:rPr>
              <a:t>moments </a:t>
            </a:r>
            <a:r>
              <a:rPr lang="en-US" sz="1400" b="0" strike="noStrike" spc="-1" dirty="0">
                <a:latin typeface="Arial"/>
              </a:rPr>
              <a:t>are computed with similar components of the force sensors. </a:t>
            </a:r>
          </a:p>
          <a:p>
            <a:pPr marL="216000" indent="-214560">
              <a:lnSpc>
                <a:spcPct val="100000"/>
              </a:lnSpc>
            </a:pPr>
            <a:r>
              <a:rPr lang="en-US" sz="1400" b="0" strike="noStrike" spc="-1" dirty="0">
                <a:latin typeface="Arial"/>
              </a:rPr>
              <a:t>The use of the filter to avoid noise improves a bit the performance (10% more)</a:t>
            </a:r>
          </a:p>
          <a:p>
            <a:pPr marL="216000" indent="-214560">
              <a:lnSpc>
                <a:spcPct val="100000"/>
              </a:lnSpc>
            </a:pPr>
            <a:endParaRPr lang="en-US" sz="1400" b="0" strike="noStrike" spc="-1" dirty="0">
              <a:latin typeface="Arial"/>
            </a:endParaRPr>
          </a:p>
          <a:p>
            <a:pPr marL="216000" indent="-214560">
              <a:lnSpc>
                <a:spcPct val="100000"/>
              </a:lnSpc>
            </a:pPr>
            <a:r>
              <a:rPr lang="en-US" sz="1400" b="0" strike="noStrike" spc="-1" dirty="0">
                <a:latin typeface="Arial"/>
              </a:rPr>
              <a:t>All subjects</a:t>
            </a:r>
          </a:p>
          <a:p>
            <a:pPr marL="216000" indent="-214560">
              <a:lnSpc>
                <a:spcPct val="100000"/>
              </a:lnSpc>
            </a:pPr>
            <a:r>
              <a:rPr lang="en-US" sz="1400" b="0" strike="noStrike" spc="-1" dirty="0">
                <a:latin typeface="Arial"/>
              </a:rPr>
              <a:t>The use of linear accelerations in all motions gives a lower improvement than the use of Euler angles (using the same number of features)</a:t>
            </a:r>
          </a:p>
          <a:p>
            <a:pPr marL="216000" indent="-214560">
              <a:lnSpc>
                <a:spcPct val="100000"/>
              </a:lnSpc>
            </a:pPr>
            <a:r>
              <a:rPr lang="en-US" sz="1400" b="0" strike="noStrike" spc="-1" dirty="0">
                <a:latin typeface="Arial"/>
              </a:rPr>
              <a:t>Testing on single subjects the results are better, due to there is less variability</a:t>
            </a:r>
          </a:p>
          <a:p>
            <a:pPr marL="216000" indent="-214560">
              <a:lnSpc>
                <a:spcPct val="100000"/>
              </a:lnSpc>
            </a:pPr>
            <a:r>
              <a:rPr lang="en-US" sz="1400" b="0" strike="noStrike" spc="-1" dirty="0">
                <a:latin typeface="Arial"/>
              </a:rPr>
              <a:t>Other: </a:t>
            </a:r>
          </a:p>
          <a:p>
            <a:pPr marL="216000" indent="-214560">
              <a:lnSpc>
                <a:spcPct val="100000"/>
              </a:lnSpc>
            </a:pPr>
            <a:r>
              <a:rPr lang="en-US" sz="1400" b="0" strike="noStrike" spc="-1" dirty="0">
                <a:latin typeface="Arial"/>
              </a:rPr>
              <a:t>Hit rate = right predictions / total predictions</a:t>
            </a:r>
          </a:p>
          <a:p>
            <a:pPr marL="216000" indent="-214560">
              <a:lnSpc>
                <a:spcPct val="100000"/>
              </a:lnSpc>
            </a:pPr>
            <a:r>
              <a:rPr lang="en-US" sz="1400" b="0" strike="noStrike" spc="-1" dirty="0">
                <a:latin typeface="Arial"/>
              </a:rPr>
              <a:t>Talk about errors Euler angles calculation ??</a:t>
            </a:r>
          </a:p>
          <a:p>
            <a:pPr marL="216000" indent="-214560">
              <a:lnSpc>
                <a:spcPct val="100000"/>
              </a:lnSpc>
            </a:pPr>
            <a:r>
              <a:rPr lang="en-US" sz="2000" b="0" strike="noStrike" spc="-1" dirty="0">
                <a:latin typeface="Arial"/>
              </a:rPr>
              <a:t>----------------------------------------------------</a:t>
            </a:r>
          </a:p>
          <a:p>
            <a:pPr marL="216000" indent="-214560">
              <a:lnSpc>
                <a:spcPct val="100000"/>
              </a:lnSpc>
            </a:pPr>
            <a:endParaRPr lang="en-US" sz="2000" b="0" strike="noStrike" spc="-1" dirty="0">
              <a:latin typeface="Arial"/>
            </a:endParaRPr>
          </a:p>
        </p:txBody>
      </p:sp>
      <p:sp>
        <p:nvSpPr>
          <p:cNvPr id="429"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893E3C6-13AE-42E3-827D-CE58570B5AB4}" type="slidenum">
              <a:rPr lang="en-US" sz="1300" b="0" strike="noStrike" spc="-1">
                <a:solidFill>
                  <a:srgbClr val="000000"/>
                </a:solidFill>
                <a:latin typeface="Arial"/>
                <a:ea typeface="+mn-ea"/>
              </a:rPr>
              <a:t>38</a:t>
            </a:fld>
            <a:endParaRPr lang="en-US" sz="13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992188" y="768350"/>
            <a:ext cx="5113337" cy="3835400"/>
          </a:xfrm>
          <a:prstGeom prst="rect">
            <a:avLst/>
          </a:prstGeom>
        </p:spPr>
      </p:sp>
      <p:sp>
        <p:nvSpPr>
          <p:cNvPr id="428"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smtClean="0">
              <a:latin typeface="Arial"/>
            </a:endParaRPr>
          </a:p>
          <a:p>
            <a:pPr marL="216000" indent="-214560">
              <a:lnSpc>
                <a:spcPct val="100000"/>
              </a:lnSpc>
            </a:pPr>
            <a:r>
              <a:rPr lang="en-US" sz="2000" b="0" strike="noStrike" spc="-1" dirty="0" smtClean="0">
                <a:latin typeface="Arial"/>
              </a:rPr>
              <a:t>Picture taken from </a:t>
            </a:r>
            <a:r>
              <a:rPr lang="en-US" sz="2000" b="0" strike="noStrike" spc="-1" dirty="0" smtClean="0">
                <a:latin typeface="+mn-lt"/>
                <a:sym typeface="Wingdings" panose="05000000000000000000" pitchFamily="2" charset="2"/>
              </a:rPr>
              <a:t> https://link.springer.com/chapter/10.1007/978-1-4471-6308-4_8 </a:t>
            </a:r>
            <a:r>
              <a:rPr lang="en-US" sz="2000" b="0" strike="noStrike" spc="-1" baseline="0" dirty="0" smtClean="0">
                <a:latin typeface="+mn-lt"/>
                <a:sym typeface="Wingdings" panose="05000000000000000000" pitchFamily="2" charset="2"/>
              </a:rPr>
              <a:t>     (book)</a:t>
            </a:r>
            <a:endParaRPr lang="en-US" sz="2000" b="0" strike="noStrike" spc="-1" dirty="0">
              <a:latin typeface="Arial"/>
            </a:endParaRPr>
          </a:p>
          <a:p>
            <a:pPr marL="216000" indent="-214560">
              <a:lnSpc>
                <a:spcPct val="100000"/>
              </a:lnSpc>
            </a:pPr>
            <a:r>
              <a:rPr lang="en-US" sz="1400" b="0" strike="noStrike" spc="-1" dirty="0">
                <a:latin typeface="Arial"/>
              </a:rPr>
              <a:t>Finally I would like to present some results about the performance of the new </a:t>
            </a:r>
            <a:r>
              <a:rPr lang="en-US" sz="1400" b="0" strike="noStrike" spc="-1" dirty="0" smtClean="0">
                <a:latin typeface="Arial"/>
              </a:rPr>
              <a:t>features. </a:t>
            </a:r>
            <a:r>
              <a:rPr lang="en-US" sz="1400" b="0" strike="noStrike" spc="-1" dirty="0">
                <a:latin typeface="Arial"/>
              </a:rPr>
              <a:t>(they were tested alone and in combination with the IMUs values) </a:t>
            </a: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Talk about</a:t>
            </a:r>
            <a:r>
              <a:rPr lang="en-US" sz="1400" b="0" strike="noStrike" spc="-1" baseline="0" dirty="0" smtClean="0">
                <a:latin typeface="Arial"/>
              </a:rPr>
              <a:t> the tables:</a:t>
            </a:r>
          </a:p>
          <a:p>
            <a:pPr marL="216000" indent="-214560">
              <a:lnSpc>
                <a:spcPct val="100000"/>
              </a:lnSpc>
            </a:pPr>
            <a:r>
              <a:rPr lang="en-US" sz="1400" b="0" strike="noStrike" spc="-1" baseline="0" dirty="0" smtClean="0">
                <a:latin typeface="Arial"/>
              </a:rPr>
              <a:t>The train and testing of the HMM were done using overlapping windows of 10 milliseconds with a total of 300 milliseconds size  samples and a stratified 5-fold  cross validation</a:t>
            </a:r>
          </a:p>
          <a:p>
            <a:pPr marL="216000" indent="-214560">
              <a:lnSpc>
                <a:spcPct val="100000"/>
              </a:lnSpc>
            </a:pPr>
            <a:r>
              <a:rPr lang="en-US" sz="1400" b="0" strike="noStrike" spc="-1" baseline="0" dirty="0" smtClean="0">
                <a:latin typeface="Arial"/>
              </a:rPr>
              <a:t>The states employed were 14.  And sometimes the data was filtered or the differences among consecutive values was computed. </a:t>
            </a: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Single </a:t>
            </a:r>
            <a:r>
              <a:rPr lang="en-US" sz="1400" b="0" strike="noStrike" spc="-1" dirty="0">
                <a:latin typeface="Arial"/>
              </a:rPr>
              <a:t>motions: </a:t>
            </a:r>
          </a:p>
          <a:p>
            <a:pPr marL="216000" indent="-214560">
              <a:lnSpc>
                <a:spcPct val="100000"/>
              </a:lnSpc>
            </a:pPr>
            <a:r>
              <a:rPr lang="en-US" sz="1400" b="0" strike="noStrike" spc="-1" dirty="0">
                <a:latin typeface="Arial"/>
              </a:rPr>
              <a:t>There is no significant difference comparing the single performance of the sensors → it is logical because all the components of the </a:t>
            </a:r>
            <a:r>
              <a:rPr lang="en-US" sz="1400" b="0" strike="noStrike" spc="-1" dirty="0" smtClean="0">
                <a:latin typeface="Arial"/>
              </a:rPr>
              <a:t>moments </a:t>
            </a:r>
            <a:r>
              <a:rPr lang="en-US" sz="1400" b="0" strike="noStrike" spc="-1" dirty="0">
                <a:latin typeface="Arial"/>
              </a:rPr>
              <a:t>are computed with similar components of the force sensors. </a:t>
            </a:r>
          </a:p>
          <a:p>
            <a:pPr marL="216000" indent="-214560">
              <a:lnSpc>
                <a:spcPct val="100000"/>
              </a:lnSpc>
            </a:pPr>
            <a:r>
              <a:rPr lang="en-US" sz="1400" b="0" strike="noStrike" spc="-1" dirty="0">
                <a:latin typeface="Arial"/>
              </a:rPr>
              <a:t>The use of the filter to avoid noise improves a bit the performance (10% more)</a:t>
            </a:r>
          </a:p>
          <a:p>
            <a:pPr marL="216000" indent="-214560">
              <a:lnSpc>
                <a:spcPct val="100000"/>
              </a:lnSpc>
            </a:pPr>
            <a:endParaRPr lang="en-US" sz="1400" b="0" strike="noStrike" spc="-1" dirty="0">
              <a:latin typeface="Arial"/>
            </a:endParaRPr>
          </a:p>
          <a:p>
            <a:pPr marL="216000" indent="-214560">
              <a:lnSpc>
                <a:spcPct val="100000"/>
              </a:lnSpc>
            </a:pPr>
            <a:r>
              <a:rPr lang="en-US" sz="1400" b="0" strike="noStrike" spc="-1" dirty="0">
                <a:latin typeface="Arial"/>
              </a:rPr>
              <a:t>All subjects</a:t>
            </a:r>
          </a:p>
          <a:p>
            <a:pPr marL="216000" indent="-214560">
              <a:lnSpc>
                <a:spcPct val="100000"/>
              </a:lnSpc>
            </a:pPr>
            <a:r>
              <a:rPr lang="en-US" sz="1400" b="0" strike="noStrike" spc="-1" dirty="0">
                <a:latin typeface="Arial"/>
              </a:rPr>
              <a:t>The use of linear accelerations in all motions gives a lower improvement than the use of Euler angles (using the same number of features)</a:t>
            </a:r>
          </a:p>
          <a:p>
            <a:pPr marL="216000" indent="-214560">
              <a:lnSpc>
                <a:spcPct val="100000"/>
              </a:lnSpc>
            </a:pPr>
            <a:r>
              <a:rPr lang="en-US" sz="1400" b="0" strike="noStrike" spc="-1" dirty="0">
                <a:latin typeface="Arial"/>
              </a:rPr>
              <a:t>Testing on single subjects the results are better, due to there is less variability</a:t>
            </a:r>
          </a:p>
          <a:p>
            <a:pPr marL="216000" indent="-214560">
              <a:lnSpc>
                <a:spcPct val="100000"/>
              </a:lnSpc>
            </a:pPr>
            <a:r>
              <a:rPr lang="en-US" sz="1400" b="0" strike="noStrike" spc="-1" dirty="0">
                <a:latin typeface="Arial"/>
              </a:rPr>
              <a:t>Other: </a:t>
            </a:r>
          </a:p>
          <a:p>
            <a:pPr marL="216000" indent="-214560">
              <a:lnSpc>
                <a:spcPct val="100000"/>
              </a:lnSpc>
            </a:pPr>
            <a:r>
              <a:rPr lang="en-US" sz="1400" b="0" strike="noStrike" spc="-1" dirty="0">
                <a:latin typeface="Arial"/>
              </a:rPr>
              <a:t>Hit rate = right predictions / total predictions</a:t>
            </a:r>
          </a:p>
          <a:p>
            <a:pPr marL="216000" indent="-214560">
              <a:lnSpc>
                <a:spcPct val="100000"/>
              </a:lnSpc>
            </a:pPr>
            <a:r>
              <a:rPr lang="en-US" sz="1400" b="0" strike="noStrike" spc="-1" dirty="0">
                <a:latin typeface="Arial"/>
              </a:rPr>
              <a:t>Talk about errors Euler angles calculation ??</a:t>
            </a:r>
          </a:p>
          <a:p>
            <a:pPr marL="216000" indent="-214560">
              <a:lnSpc>
                <a:spcPct val="100000"/>
              </a:lnSpc>
            </a:pPr>
            <a:r>
              <a:rPr lang="en-US" sz="2000" b="0" strike="noStrike" spc="-1" dirty="0">
                <a:latin typeface="Arial"/>
              </a:rPr>
              <a:t>----------------------------------------------------</a:t>
            </a:r>
          </a:p>
          <a:p>
            <a:pPr marL="216000" indent="-214560">
              <a:lnSpc>
                <a:spcPct val="100000"/>
              </a:lnSpc>
            </a:pPr>
            <a:endParaRPr lang="en-US" sz="2000" b="0" strike="noStrike" spc="-1" dirty="0">
              <a:latin typeface="Arial"/>
            </a:endParaRPr>
          </a:p>
        </p:txBody>
      </p:sp>
      <p:sp>
        <p:nvSpPr>
          <p:cNvPr id="429"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893E3C6-13AE-42E3-827D-CE58570B5AB4}" type="slidenum">
              <a:rPr lang="en-US" sz="1300" b="0" strike="noStrike" spc="-1">
                <a:solidFill>
                  <a:srgbClr val="000000"/>
                </a:solidFill>
                <a:latin typeface="Arial"/>
                <a:ea typeface="+mn-ea"/>
              </a:rPr>
              <a:t>39</a:t>
            </a:fld>
            <a:endParaRPr lang="en-US" sz="13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noRot="1" noChangeAspect="1"/>
          </p:cNvSpPr>
          <p:nvPr>
            <p:ph type="sldImg"/>
          </p:nvPr>
        </p:nvSpPr>
        <p:spPr>
          <a:xfrm>
            <a:off x="992188" y="768350"/>
            <a:ext cx="5113337" cy="3835400"/>
          </a:xfrm>
          <a:prstGeom prst="rect">
            <a:avLst/>
          </a:prstGeom>
        </p:spPr>
      </p:sp>
      <p:sp>
        <p:nvSpPr>
          <p:cNvPr id="407"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a:latin typeface="Arial"/>
            </a:endParaRPr>
          </a:p>
          <a:p>
            <a:pPr marL="216000" indent="-214560">
              <a:lnSpc>
                <a:spcPct val="100000"/>
              </a:lnSpc>
            </a:pPr>
            <a:endParaRPr lang="en-US" sz="2000" b="0" strike="noStrike" spc="-1" dirty="0">
              <a:latin typeface="Arial"/>
            </a:endParaRPr>
          </a:p>
        </p:txBody>
      </p:sp>
      <p:sp>
        <p:nvSpPr>
          <p:cNvPr id="408"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CABF5078-A9A4-4595-8BC5-75F1A92A3108}" type="slidenum">
              <a:rPr lang="en-US" sz="1300" b="0" strike="noStrike" spc="-1">
                <a:solidFill>
                  <a:srgbClr val="000000"/>
                </a:solidFill>
                <a:latin typeface="Arial"/>
                <a:ea typeface="+mn-ea"/>
              </a:rPr>
              <a:t>4</a:t>
            </a:fld>
            <a:endParaRPr lang="en-US" sz="13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PlaceHolder 1"/>
          <p:cNvSpPr>
            <a:spLocks noGrp="1" noRot="1" noChangeAspect="1"/>
          </p:cNvSpPr>
          <p:nvPr>
            <p:ph type="sldImg"/>
          </p:nvPr>
        </p:nvSpPr>
        <p:spPr>
          <a:xfrm>
            <a:off x="992188" y="768350"/>
            <a:ext cx="5113337" cy="3835400"/>
          </a:xfrm>
          <a:prstGeom prst="rect">
            <a:avLst/>
          </a:prstGeom>
        </p:spPr>
      </p:sp>
      <p:sp>
        <p:nvSpPr>
          <p:cNvPr id="434"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2000" b="0" strike="noStrike" spc="-1">
                <a:latin typeface="Arial"/>
              </a:rPr>
              <a:t>That’s the end of the presentation .Thank you for your attention.</a:t>
            </a:r>
          </a:p>
          <a:p>
            <a:pPr marL="216000" indent="-214560">
              <a:lnSpc>
                <a:spcPct val="100000"/>
              </a:lnSpc>
            </a:pPr>
            <a:endParaRPr lang="en-US" sz="2000" b="0" strike="noStrike" spc="-1">
              <a:latin typeface="Arial"/>
            </a:endParaRPr>
          </a:p>
          <a:p>
            <a:pPr marL="216000" indent="-214560">
              <a:lnSpc>
                <a:spcPct val="100000"/>
              </a:lnSpc>
            </a:pPr>
            <a:endParaRPr lang="en-US" sz="2000" b="0" strike="noStrike" spc="-1">
              <a:latin typeface="Arial"/>
            </a:endParaRPr>
          </a:p>
        </p:txBody>
      </p:sp>
      <p:sp>
        <p:nvSpPr>
          <p:cNvPr id="435"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A7BEEC4-195E-4431-AE96-CFDFAC86EE14}" type="slidenum">
              <a:rPr lang="en-US" sz="1300" b="0" strike="noStrike" spc="-1">
                <a:solidFill>
                  <a:srgbClr val="000000"/>
                </a:solidFill>
                <a:latin typeface="Arial"/>
                <a:ea typeface="+mn-ea"/>
              </a:rPr>
              <a:t>40</a:t>
            </a:fld>
            <a:endParaRPr lang="en-US" sz="13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992188" y="768350"/>
            <a:ext cx="5113337" cy="3835400"/>
          </a:xfrm>
          <a:prstGeom prst="rect">
            <a:avLst/>
          </a:prstGeom>
        </p:spPr>
      </p:sp>
      <p:sp>
        <p:nvSpPr>
          <p:cNvPr id="428"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a:latin typeface="Arial"/>
            </a:endParaRPr>
          </a:p>
          <a:p>
            <a:pPr marL="216000" indent="-214560">
              <a:lnSpc>
                <a:spcPct val="100000"/>
              </a:lnSpc>
            </a:pPr>
            <a:r>
              <a:rPr lang="en-US" sz="1400" b="0" strike="noStrike" spc="-1" dirty="0">
                <a:latin typeface="Arial"/>
              </a:rPr>
              <a:t>Finally I would like to present some results about the performance of the new </a:t>
            </a:r>
            <a:r>
              <a:rPr lang="en-US" sz="1400" b="0" strike="noStrike" spc="-1" dirty="0" smtClean="0">
                <a:latin typeface="Arial"/>
              </a:rPr>
              <a:t>features. </a:t>
            </a:r>
            <a:r>
              <a:rPr lang="en-US" sz="1400" b="0" strike="noStrike" spc="-1" dirty="0">
                <a:latin typeface="Arial"/>
              </a:rPr>
              <a:t>(they were tested alone and in combination with the IMUs values) </a:t>
            </a: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Talk about</a:t>
            </a:r>
            <a:r>
              <a:rPr lang="en-US" sz="1400" b="0" strike="noStrike" spc="-1" baseline="0" dirty="0" smtClean="0">
                <a:latin typeface="Arial"/>
              </a:rPr>
              <a:t> the tables:</a:t>
            </a:r>
          </a:p>
          <a:p>
            <a:pPr marL="216000" indent="-214560">
              <a:lnSpc>
                <a:spcPct val="100000"/>
              </a:lnSpc>
            </a:pPr>
            <a:r>
              <a:rPr lang="en-US" sz="1400" b="0" strike="noStrike" spc="-1" baseline="0" dirty="0" smtClean="0">
                <a:latin typeface="Arial"/>
              </a:rPr>
              <a:t>The train and testing of the HMM were done using overlapping windows of 10 milliseconds with a total of 300 milliseconds size  samples and a stratified 5-fold  cross validation</a:t>
            </a:r>
          </a:p>
          <a:p>
            <a:pPr marL="216000" indent="-214560">
              <a:lnSpc>
                <a:spcPct val="100000"/>
              </a:lnSpc>
            </a:pPr>
            <a:r>
              <a:rPr lang="en-US" sz="1400" b="0" strike="noStrike" spc="-1" baseline="0" dirty="0" smtClean="0">
                <a:latin typeface="Arial"/>
              </a:rPr>
              <a:t>The states employed were 14.  And sometimes the data was filtered or the differences among consecutive values was computed. </a:t>
            </a: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Single </a:t>
            </a:r>
            <a:r>
              <a:rPr lang="en-US" sz="1400" b="0" strike="noStrike" spc="-1" dirty="0">
                <a:latin typeface="Arial"/>
              </a:rPr>
              <a:t>motions: </a:t>
            </a:r>
          </a:p>
          <a:p>
            <a:pPr marL="216000" indent="-214560">
              <a:lnSpc>
                <a:spcPct val="100000"/>
              </a:lnSpc>
            </a:pPr>
            <a:r>
              <a:rPr lang="en-US" sz="1400" b="0" strike="noStrike" spc="-1" dirty="0">
                <a:latin typeface="Arial"/>
              </a:rPr>
              <a:t>There is no significant difference comparing the single performance of the sensors → it is logical because all the components of the </a:t>
            </a:r>
            <a:r>
              <a:rPr lang="en-US" sz="1400" b="0" strike="noStrike" spc="-1" dirty="0" smtClean="0">
                <a:latin typeface="Arial"/>
              </a:rPr>
              <a:t>moments </a:t>
            </a:r>
            <a:r>
              <a:rPr lang="en-US" sz="1400" b="0" strike="noStrike" spc="-1" dirty="0">
                <a:latin typeface="Arial"/>
              </a:rPr>
              <a:t>are computed with similar components of the force sensors. </a:t>
            </a:r>
          </a:p>
          <a:p>
            <a:pPr marL="216000" indent="-214560">
              <a:lnSpc>
                <a:spcPct val="100000"/>
              </a:lnSpc>
            </a:pPr>
            <a:r>
              <a:rPr lang="en-US" sz="1400" b="0" strike="noStrike" spc="-1" dirty="0">
                <a:latin typeface="Arial"/>
              </a:rPr>
              <a:t>The use of the filter to avoid noise improves a bit the performance (10% more)</a:t>
            </a:r>
          </a:p>
          <a:p>
            <a:pPr marL="216000" indent="-214560">
              <a:lnSpc>
                <a:spcPct val="100000"/>
              </a:lnSpc>
            </a:pPr>
            <a:endParaRPr lang="en-US" sz="1400" b="0" strike="noStrike" spc="-1" dirty="0">
              <a:latin typeface="Arial"/>
            </a:endParaRPr>
          </a:p>
          <a:p>
            <a:pPr marL="216000" indent="-214560">
              <a:lnSpc>
                <a:spcPct val="100000"/>
              </a:lnSpc>
            </a:pPr>
            <a:r>
              <a:rPr lang="en-US" sz="1400" b="0" strike="noStrike" spc="-1" dirty="0">
                <a:latin typeface="Arial"/>
              </a:rPr>
              <a:t>All subjects</a:t>
            </a:r>
          </a:p>
          <a:p>
            <a:pPr marL="216000" indent="-214560">
              <a:lnSpc>
                <a:spcPct val="100000"/>
              </a:lnSpc>
            </a:pPr>
            <a:r>
              <a:rPr lang="en-US" sz="1400" b="0" strike="noStrike" spc="-1" dirty="0">
                <a:latin typeface="Arial"/>
              </a:rPr>
              <a:t>The use of linear accelerations in all motions gives a lower improvement than the use of Euler angles (using the same number of features)</a:t>
            </a:r>
          </a:p>
          <a:p>
            <a:pPr marL="216000" indent="-214560">
              <a:lnSpc>
                <a:spcPct val="100000"/>
              </a:lnSpc>
            </a:pPr>
            <a:r>
              <a:rPr lang="en-US" sz="1400" b="0" strike="noStrike" spc="-1" dirty="0">
                <a:latin typeface="Arial"/>
              </a:rPr>
              <a:t>Testing on single subjects the results are better, due to there is less variability</a:t>
            </a:r>
          </a:p>
          <a:p>
            <a:pPr marL="216000" indent="-214560">
              <a:lnSpc>
                <a:spcPct val="100000"/>
              </a:lnSpc>
            </a:pPr>
            <a:r>
              <a:rPr lang="en-US" sz="1400" b="0" strike="noStrike" spc="-1" dirty="0">
                <a:latin typeface="Arial"/>
              </a:rPr>
              <a:t>Other: </a:t>
            </a:r>
          </a:p>
          <a:p>
            <a:pPr marL="216000" indent="-214560">
              <a:lnSpc>
                <a:spcPct val="100000"/>
              </a:lnSpc>
            </a:pPr>
            <a:r>
              <a:rPr lang="en-US" sz="1400" b="0" strike="noStrike" spc="-1" dirty="0">
                <a:latin typeface="Arial"/>
              </a:rPr>
              <a:t>Hit rate = right predictions / total predictions</a:t>
            </a:r>
          </a:p>
          <a:p>
            <a:pPr marL="216000" indent="-214560">
              <a:lnSpc>
                <a:spcPct val="100000"/>
              </a:lnSpc>
            </a:pPr>
            <a:r>
              <a:rPr lang="en-US" sz="1400" b="0" strike="noStrike" spc="-1" dirty="0">
                <a:latin typeface="Arial"/>
              </a:rPr>
              <a:t>Talk about errors Euler angles calculation ??</a:t>
            </a:r>
          </a:p>
          <a:p>
            <a:pPr marL="216000" indent="-214560">
              <a:lnSpc>
                <a:spcPct val="100000"/>
              </a:lnSpc>
            </a:pPr>
            <a:r>
              <a:rPr lang="en-US" sz="2000" b="0" strike="noStrike" spc="-1" dirty="0">
                <a:latin typeface="Arial"/>
              </a:rPr>
              <a:t>----------------------------------------------------</a:t>
            </a:r>
          </a:p>
          <a:p>
            <a:pPr marL="216000" indent="-214560">
              <a:lnSpc>
                <a:spcPct val="100000"/>
              </a:lnSpc>
            </a:pPr>
            <a:endParaRPr lang="en-US" sz="2000" b="0" strike="noStrike" spc="-1" dirty="0">
              <a:latin typeface="Arial"/>
            </a:endParaRPr>
          </a:p>
        </p:txBody>
      </p:sp>
      <p:sp>
        <p:nvSpPr>
          <p:cNvPr id="429"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893E3C6-13AE-42E3-827D-CE58570B5AB4}" type="slidenum">
              <a:rPr lang="en-US" sz="1300" b="0" strike="noStrike" spc="-1">
                <a:solidFill>
                  <a:srgbClr val="000000"/>
                </a:solidFill>
                <a:latin typeface="Arial"/>
                <a:ea typeface="+mn-ea"/>
              </a:rPr>
              <a:t>41</a:t>
            </a:fld>
            <a:endParaRPr lang="en-US" sz="13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PlaceHolder 1"/>
          <p:cNvSpPr>
            <a:spLocks noGrp="1" noRot="1" noChangeAspect="1"/>
          </p:cNvSpPr>
          <p:nvPr>
            <p:ph type="sldImg"/>
          </p:nvPr>
        </p:nvSpPr>
        <p:spPr>
          <a:xfrm>
            <a:off x="992188" y="768350"/>
            <a:ext cx="5113337" cy="3835400"/>
          </a:xfrm>
          <a:prstGeom prst="rect">
            <a:avLst/>
          </a:prstGeom>
        </p:spPr>
      </p:sp>
      <p:sp>
        <p:nvSpPr>
          <p:cNvPr id="469" name="PlaceHolder 2"/>
          <p:cNvSpPr>
            <a:spLocks noGrp="1"/>
          </p:cNvSpPr>
          <p:nvPr>
            <p:ph type="body"/>
          </p:nvPr>
        </p:nvSpPr>
        <p:spPr>
          <a:xfrm>
            <a:off x="709920" y="4861440"/>
            <a:ext cx="5677560" cy="4603680"/>
          </a:xfrm>
          <a:prstGeom prst="rect">
            <a:avLst/>
          </a:prstGeom>
        </p:spPr>
        <p:txBody>
          <a:bodyPr lIns="99000" tIns="49680" rIns="99000" bIns="49680"/>
          <a:lstStyle/>
          <a:p>
            <a:r>
              <a:rPr lang="en-US" sz="2000" b="0" strike="noStrike" spc="-1" dirty="0" smtClean="0">
                <a:latin typeface="Arial"/>
              </a:rPr>
              <a:t>Even better when we are talking about single subjects</a:t>
            </a:r>
            <a:endParaRPr lang="en-US" sz="2000" b="0" strike="noStrike" spc="-1" dirty="0">
              <a:latin typeface="Arial"/>
            </a:endParaRPr>
          </a:p>
        </p:txBody>
      </p:sp>
      <p:sp>
        <p:nvSpPr>
          <p:cNvPr id="470" name="CustomShape 3"/>
          <p:cNvSpPr/>
          <p:nvPr/>
        </p:nvSpPr>
        <p:spPr>
          <a:xfrm>
            <a:off x="0" y="9721080"/>
            <a:ext cx="3074400" cy="509760"/>
          </a:xfrm>
          <a:prstGeom prst="rect">
            <a:avLst/>
          </a:prstGeom>
          <a:solidFill>
            <a:srgbClr val="000000"/>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400" b="0" strike="noStrike" spc="-1">
                <a:solidFill>
                  <a:srgbClr val="000000"/>
                </a:solidFill>
                <a:latin typeface="Arial"/>
                <a:ea typeface="+mn-ea"/>
              </a:rPr>
              <a:t>Prof. Dr. Max Mustermann | </a:t>
            </a:r>
            <a:r>
              <a:t/>
            </a:r>
            <a:br/>
            <a:r>
              <a:rPr lang="en-US" sz="1400" b="0" strike="noStrike" spc="-1">
                <a:solidFill>
                  <a:srgbClr val="000000"/>
                </a:solidFill>
                <a:latin typeface="Arial"/>
                <a:ea typeface="+mn-ea"/>
              </a:rPr>
              <a:t>Name of Faculty</a:t>
            </a:r>
            <a:endParaRPr lang="en-US" sz="1400" b="0" strike="noStrike" spc="-1">
              <a:latin typeface="Arial"/>
            </a:endParaRPr>
          </a:p>
        </p:txBody>
      </p:sp>
      <p:sp>
        <p:nvSpPr>
          <p:cNvPr id="471" name="CustomShape 4"/>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31EEDC8-9D20-4852-BF13-AC9D21488005}" type="slidenum">
              <a:rPr lang="en-US" sz="1300" b="0" strike="noStrike" spc="-1">
                <a:solidFill>
                  <a:srgbClr val="000000"/>
                </a:solidFill>
                <a:latin typeface="Arial"/>
                <a:ea typeface="+mn-ea"/>
              </a:rPr>
              <a:t>42</a:t>
            </a:fld>
            <a:endParaRPr lang="en-US" sz="13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PlaceHolder 1"/>
          <p:cNvSpPr>
            <a:spLocks noGrp="1" noRot="1" noChangeAspect="1"/>
          </p:cNvSpPr>
          <p:nvPr>
            <p:ph type="sldImg"/>
          </p:nvPr>
        </p:nvSpPr>
        <p:spPr>
          <a:xfrm>
            <a:off x="992188" y="768350"/>
            <a:ext cx="5113337" cy="3835400"/>
          </a:xfrm>
          <a:prstGeom prst="rect">
            <a:avLst/>
          </a:prstGeom>
        </p:spPr>
      </p:sp>
      <p:sp>
        <p:nvSpPr>
          <p:cNvPr id="434"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2000" b="0" strike="noStrike" spc="-1">
                <a:latin typeface="Arial"/>
              </a:rPr>
              <a:t>That’s the end of the presentation .Thank you for your attention.</a:t>
            </a:r>
          </a:p>
          <a:p>
            <a:pPr marL="216000" indent="-214560">
              <a:lnSpc>
                <a:spcPct val="100000"/>
              </a:lnSpc>
            </a:pPr>
            <a:endParaRPr lang="en-US" sz="2000" b="0" strike="noStrike" spc="-1">
              <a:latin typeface="Arial"/>
            </a:endParaRPr>
          </a:p>
          <a:p>
            <a:pPr marL="216000" indent="-214560">
              <a:lnSpc>
                <a:spcPct val="100000"/>
              </a:lnSpc>
            </a:pPr>
            <a:endParaRPr lang="en-US" sz="2000" b="0" strike="noStrike" spc="-1">
              <a:latin typeface="Arial"/>
            </a:endParaRPr>
          </a:p>
        </p:txBody>
      </p:sp>
      <p:sp>
        <p:nvSpPr>
          <p:cNvPr id="435"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A7BEEC4-195E-4431-AE96-CFDFAC86EE14}" type="slidenum">
              <a:rPr lang="en-US" sz="1300" b="0" strike="noStrike" spc="-1">
                <a:solidFill>
                  <a:srgbClr val="000000"/>
                </a:solidFill>
                <a:latin typeface="Arial"/>
                <a:ea typeface="+mn-ea"/>
              </a:rPr>
              <a:t>43</a:t>
            </a:fld>
            <a:endParaRPr lang="en-US" sz="13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992188" y="768350"/>
            <a:ext cx="5113337" cy="3835400"/>
          </a:xfrm>
          <a:prstGeom prst="rect">
            <a:avLst/>
          </a:prstGeom>
        </p:spPr>
      </p:sp>
      <p:sp>
        <p:nvSpPr>
          <p:cNvPr id="428"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smtClean="0">
              <a:latin typeface="Arial"/>
            </a:endParaRPr>
          </a:p>
          <a:p>
            <a:pPr marL="216000" indent="-214560">
              <a:lnSpc>
                <a:spcPct val="100000"/>
              </a:lnSpc>
            </a:pPr>
            <a:r>
              <a:rPr lang="en-US" sz="2000" b="0" strike="noStrike" spc="-1" dirty="0" smtClean="0">
                <a:latin typeface="Arial"/>
              </a:rPr>
              <a:t>Picture taken from </a:t>
            </a:r>
            <a:r>
              <a:rPr lang="en-US" sz="2000" b="0" strike="noStrike" spc="-1" dirty="0" smtClean="0">
                <a:latin typeface="+mn-lt"/>
                <a:sym typeface="Wingdings" panose="05000000000000000000" pitchFamily="2" charset="2"/>
              </a:rPr>
              <a:t> https://link.springer.com/chapter/10.1007/978-1-4471-6308-4_8 </a:t>
            </a:r>
            <a:r>
              <a:rPr lang="en-US" sz="2000" b="0" strike="noStrike" spc="-1" baseline="0" dirty="0" smtClean="0">
                <a:latin typeface="+mn-lt"/>
                <a:sym typeface="Wingdings" panose="05000000000000000000" pitchFamily="2" charset="2"/>
              </a:rPr>
              <a:t>     (book)</a:t>
            </a:r>
            <a:endParaRPr lang="en-US" sz="2000" b="0" strike="noStrike" spc="-1" dirty="0">
              <a:latin typeface="Arial"/>
            </a:endParaRPr>
          </a:p>
          <a:p>
            <a:pPr marL="216000" indent="-214560">
              <a:lnSpc>
                <a:spcPct val="100000"/>
              </a:lnSpc>
            </a:pPr>
            <a:r>
              <a:rPr lang="en-US" sz="1400" b="0" strike="noStrike" spc="-1" dirty="0">
                <a:latin typeface="Arial"/>
              </a:rPr>
              <a:t>Finally I would like to present some results about the performance of the new </a:t>
            </a:r>
            <a:r>
              <a:rPr lang="en-US" sz="1400" b="0" strike="noStrike" spc="-1" dirty="0" smtClean="0">
                <a:latin typeface="Arial"/>
              </a:rPr>
              <a:t>features. </a:t>
            </a:r>
            <a:r>
              <a:rPr lang="en-US" sz="1400" b="0" strike="noStrike" spc="-1" dirty="0">
                <a:latin typeface="Arial"/>
              </a:rPr>
              <a:t>(they were tested alone and in combination with the IMUs values) </a:t>
            </a: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Talk about</a:t>
            </a:r>
            <a:r>
              <a:rPr lang="en-US" sz="1400" b="0" strike="noStrike" spc="-1" baseline="0" dirty="0" smtClean="0">
                <a:latin typeface="Arial"/>
              </a:rPr>
              <a:t> the tables:</a:t>
            </a:r>
          </a:p>
          <a:p>
            <a:pPr marL="216000" indent="-214560">
              <a:lnSpc>
                <a:spcPct val="100000"/>
              </a:lnSpc>
            </a:pPr>
            <a:r>
              <a:rPr lang="en-US" sz="1400" b="0" strike="noStrike" spc="-1" baseline="0" dirty="0" smtClean="0">
                <a:latin typeface="Arial"/>
              </a:rPr>
              <a:t>The train and testing of the HMM were done using overlapping windows of 10 milliseconds with a total of 300 milliseconds size  samples and a stratified 5-fold  cross validation</a:t>
            </a:r>
          </a:p>
          <a:p>
            <a:pPr marL="216000" indent="-214560">
              <a:lnSpc>
                <a:spcPct val="100000"/>
              </a:lnSpc>
            </a:pPr>
            <a:r>
              <a:rPr lang="en-US" sz="1400" b="0" strike="noStrike" spc="-1" baseline="0" dirty="0" smtClean="0">
                <a:latin typeface="Arial"/>
              </a:rPr>
              <a:t>The states employed were 14.  And sometimes the data was filtered or the differences among consecutive values was computed. </a:t>
            </a: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Single </a:t>
            </a:r>
            <a:r>
              <a:rPr lang="en-US" sz="1400" b="0" strike="noStrike" spc="-1" dirty="0">
                <a:latin typeface="Arial"/>
              </a:rPr>
              <a:t>motions: </a:t>
            </a:r>
          </a:p>
          <a:p>
            <a:pPr marL="216000" indent="-214560">
              <a:lnSpc>
                <a:spcPct val="100000"/>
              </a:lnSpc>
            </a:pPr>
            <a:r>
              <a:rPr lang="en-US" sz="1400" b="0" strike="noStrike" spc="-1" dirty="0">
                <a:latin typeface="Arial"/>
              </a:rPr>
              <a:t>There is no significant difference comparing the single performance of the sensors → it is logical because all the components of the </a:t>
            </a:r>
            <a:r>
              <a:rPr lang="en-US" sz="1400" b="0" strike="noStrike" spc="-1" dirty="0" smtClean="0">
                <a:latin typeface="Arial"/>
              </a:rPr>
              <a:t>moments </a:t>
            </a:r>
            <a:r>
              <a:rPr lang="en-US" sz="1400" b="0" strike="noStrike" spc="-1" dirty="0">
                <a:latin typeface="Arial"/>
              </a:rPr>
              <a:t>are computed with similar components of the force sensors. </a:t>
            </a:r>
          </a:p>
          <a:p>
            <a:pPr marL="216000" indent="-214560">
              <a:lnSpc>
                <a:spcPct val="100000"/>
              </a:lnSpc>
            </a:pPr>
            <a:r>
              <a:rPr lang="en-US" sz="1400" b="0" strike="noStrike" spc="-1" dirty="0">
                <a:latin typeface="Arial"/>
              </a:rPr>
              <a:t>The use of the filter to avoid noise improves a bit the performance (10% more)</a:t>
            </a:r>
          </a:p>
          <a:p>
            <a:pPr marL="216000" indent="-214560">
              <a:lnSpc>
                <a:spcPct val="100000"/>
              </a:lnSpc>
            </a:pPr>
            <a:endParaRPr lang="en-US" sz="1400" b="0" strike="noStrike" spc="-1" dirty="0">
              <a:latin typeface="Arial"/>
            </a:endParaRPr>
          </a:p>
          <a:p>
            <a:pPr marL="216000" indent="-214560">
              <a:lnSpc>
                <a:spcPct val="100000"/>
              </a:lnSpc>
            </a:pPr>
            <a:r>
              <a:rPr lang="en-US" sz="1400" b="0" strike="noStrike" spc="-1" dirty="0">
                <a:latin typeface="Arial"/>
              </a:rPr>
              <a:t>All subjects</a:t>
            </a:r>
          </a:p>
          <a:p>
            <a:pPr marL="216000" indent="-214560">
              <a:lnSpc>
                <a:spcPct val="100000"/>
              </a:lnSpc>
            </a:pPr>
            <a:r>
              <a:rPr lang="en-US" sz="1400" b="0" strike="noStrike" spc="-1" dirty="0">
                <a:latin typeface="Arial"/>
              </a:rPr>
              <a:t>The use of linear accelerations in all motions gives a lower improvement than the use of Euler angles (using the same number of features)</a:t>
            </a:r>
          </a:p>
          <a:p>
            <a:pPr marL="216000" indent="-214560">
              <a:lnSpc>
                <a:spcPct val="100000"/>
              </a:lnSpc>
            </a:pPr>
            <a:r>
              <a:rPr lang="en-US" sz="1400" b="0" strike="noStrike" spc="-1" dirty="0">
                <a:latin typeface="Arial"/>
              </a:rPr>
              <a:t>Testing on single subjects the results are better, due to there is less variability</a:t>
            </a:r>
          </a:p>
          <a:p>
            <a:pPr marL="216000" indent="-214560">
              <a:lnSpc>
                <a:spcPct val="100000"/>
              </a:lnSpc>
            </a:pPr>
            <a:r>
              <a:rPr lang="en-US" sz="1400" b="0" strike="noStrike" spc="-1" dirty="0">
                <a:latin typeface="Arial"/>
              </a:rPr>
              <a:t>Other: </a:t>
            </a:r>
          </a:p>
          <a:p>
            <a:pPr marL="216000" indent="-214560">
              <a:lnSpc>
                <a:spcPct val="100000"/>
              </a:lnSpc>
            </a:pPr>
            <a:r>
              <a:rPr lang="en-US" sz="1400" b="0" strike="noStrike" spc="-1" dirty="0">
                <a:latin typeface="Arial"/>
              </a:rPr>
              <a:t>Hit rate = right predictions / total predictions</a:t>
            </a:r>
          </a:p>
          <a:p>
            <a:pPr marL="216000" indent="-214560">
              <a:lnSpc>
                <a:spcPct val="100000"/>
              </a:lnSpc>
            </a:pPr>
            <a:r>
              <a:rPr lang="en-US" sz="1400" b="0" strike="noStrike" spc="-1" dirty="0">
                <a:latin typeface="Arial"/>
              </a:rPr>
              <a:t>Talk about errors Euler angles calculation ??</a:t>
            </a:r>
          </a:p>
          <a:p>
            <a:pPr marL="216000" indent="-214560">
              <a:lnSpc>
                <a:spcPct val="100000"/>
              </a:lnSpc>
            </a:pPr>
            <a:r>
              <a:rPr lang="en-US" sz="2000" b="0" strike="noStrike" spc="-1" dirty="0">
                <a:latin typeface="Arial"/>
              </a:rPr>
              <a:t>----------------------------------------------------</a:t>
            </a:r>
          </a:p>
          <a:p>
            <a:pPr marL="216000" indent="-214560">
              <a:lnSpc>
                <a:spcPct val="100000"/>
              </a:lnSpc>
            </a:pPr>
            <a:endParaRPr lang="en-US" sz="2000" b="0" strike="noStrike" spc="-1" dirty="0">
              <a:latin typeface="Arial"/>
            </a:endParaRPr>
          </a:p>
        </p:txBody>
      </p:sp>
      <p:sp>
        <p:nvSpPr>
          <p:cNvPr id="429"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893E3C6-13AE-42E3-827D-CE58570B5AB4}" type="slidenum">
              <a:rPr lang="en-US" sz="1300" b="0" strike="noStrike" spc="-1">
                <a:solidFill>
                  <a:srgbClr val="000000"/>
                </a:solidFill>
                <a:latin typeface="Arial"/>
                <a:ea typeface="+mn-ea"/>
              </a:rPr>
              <a:t>44</a:t>
            </a:fld>
            <a:endParaRPr lang="en-US" sz="13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992188" y="768350"/>
            <a:ext cx="5113337" cy="3835400"/>
          </a:xfrm>
          <a:prstGeom prst="rect">
            <a:avLst/>
          </a:prstGeom>
        </p:spPr>
      </p:sp>
      <p:sp>
        <p:nvSpPr>
          <p:cNvPr id="428"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smtClean="0">
              <a:latin typeface="Arial"/>
            </a:endParaRPr>
          </a:p>
          <a:p>
            <a:pPr marL="216000" indent="-214560">
              <a:lnSpc>
                <a:spcPct val="100000"/>
              </a:lnSpc>
            </a:pPr>
            <a:r>
              <a:rPr lang="en-US" sz="2000" b="0" strike="noStrike" spc="-1" dirty="0" smtClean="0">
                <a:latin typeface="Arial"/>
              </a:rPr>
              <a:t>Picture taken from </a:t>
            </a:r>
            <a:r>
              <a:rPr lang="en-US" sz="2000" b="0" strike="noStrike" spc="-1" dirty="0" smtClean="0">
                <a:latin typeface="+mn-lt"/>
                <a:sym typeface="Wingdings" panose="05000000000000000000" pitchFamily="2" charset="2"/>
              </a:rPr>
              <a:t> https://link.springer.com/chapter/10.1007/978-1-4471-6308-4_8 </a:t>
            </a:r>
            <a:r>
              <a:rPr lang="en-US" sz="2000" b="0" strike="noStrike" spc="-1" baseline="0" dirty="0" smtClean="0">
                <a:latin typeface="+mn-lt"/>
                <a:sym typeface="Wingdings" panose="05000000000000000000" pitchFamily="2" charset="2"/>
              </a:rPr>
              <a:t>     (book)</a:t>
            </a:r>
            <a:endParaRPr lang="en-US" sz="2000" b="0" strike="noStrike" spc="-1" dirty="0">
              <a:latin typeface="Arial"/>
            </a:endParaRPr>
          </a:p>
          <a:p>
            <a:pPr marL="216000" indent="-214560">
              <a:lnSpc>
                <a:spcPct val="100000"/>
              </a:lnSpc>
            </a:pPr>
            <a:r>
              <a:rPr lang="en-US" sz="1400" b="0" strike="noStrike" spc="-1" dirty="0">
                <a:latin typeface="Arial"/>
              </a:rPr>
              <a:t>Finally I would like to present some results about the performance of the new </a:t>
            </a:r>
            <a:r>
              <a:rPr lang="en-US" sz="1400" b="0" strike="noStrike" spc="-1" dirty="0" smtClean="0">
                <a:latin typeface="Arial"/>
              </a:rPr>
              <a:t>features. </a:t>
            </a:r>
            <a:r>
              <a:rPr lang="en-US" sz="1400" b="0" strike="noStrike" spc="-1" dirty="0">
                <a:latin typeface="Arial"/>
              </a:rPr>
              <a:t>(they were tested alone and in combination with the IMUs values) </a:t>
            </a: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Talk about</a:t>
            </a:r>
            <a:r>
              <a:rPr lang="en-US" sz="1400" b="0" strike="noStrike" spc="-1" baseline="0" dirty="0" smtClean="0">
                <a:latin typeface="Arial"/>
              </a:rPr>
              <a:t> the tables:</a:t>
            </a:r>
          </a:p>
          <a:p>
            <a:pPr marL="216000" indent="-214560">
              <a:lnSpc>
                <a:spcPct val="100000"/>
              </a:lnSpc>
            </a:pPr>
            <a:r>
              <a:rPr lang="en-US" sz="1400" b="0" strike="noStrike" spc="-1" baseline="0" dirty="0" smtClean="0">
                <a:latin typeface="Arial"/>
              </a:rPr>
              <a:t>The train and testing of the HMM were done using overlapping windows of 10 milliseconds with a total of 300 milliseconds size  samples and a stratified 5-fold  cross validation</a:t>
            </a:r>
          </a:p>
          <a:p>
            <a:pPr marL="216000" indent="-214560">
              <a:lnSpc>
                <a:spcPct val="100000"/>
              </a:lnSpc>
            </a:pPr>
            <a:r>
              <a:rPr lang="en-US" sz="1400" b="0" strike="noStrike" spc="-1" baseline="0" dirty="0" smtClean="0">
                <a:latin typeface="Arial"/>
              </a:rPr>
              <a:t>The states employed were 14.  And sometimes the data was filtered or the differences among consecutive values was computed. </a:t>
            </a: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Single </a:t>
            </a:r>
            <a:r>
              <a:rPr lang="en-US" sz="1400" b="0" strike="noStrike" spc="-1" dirty="0">
                <a:latin typeface="Arial"/>
              </a:rPr>
              <a:t>motions: </a:t>
            </a:r>
          </a:p>
          <a:p>
            <a:pPr marL="216000" indent="-214560">
              <a:lnSpc>
                <a:spcPct val="100000"/>
              </a:lnSpc>
            </a:pPr>
            <a:r>
              <a:rPr lang="en-US" sz="1400" b="0" strike="noStrike" spc="-1" dirty="0">
                <a:latin typeface="Arial"/>
              </a:rPr>
              <a:t>There is no significant difference comparing the single performance of the sensors → it is logical because all the components of the </a:t>
            </a:r>
            <a:r>
              <a:rPr lang="en-US" sz="1400" b="0" strike="noStrike" spc="-1" dirty="0" smtClean="0">
                <a:latin typeface="Arial"/>
              </a:rPr>
              <a:t>moments </a:t>
            </a:r>
            <a:r>
              <a:rPr lang="en-US" sz="1400" b="0" strike="noStrike" spc="-1" dirty="0">
                <a:latin typeface="Arial"/>
              </a:rPr>
              <a:t>are computed with similar components of the force sensors. </a:t>
            </a:r>
          </a:p>
          <a:p>
            <a:pPr marL="216000" indent="-214560">
              <a:lnSpc>
                <a:spcPct val="100000"/>
              </a:lnSpc>
            </a:pPr>
            <a:r>
              <a:rPr lang="en-US" sz="1400" b="0" strike="noStrike" spc="-1" dirty="0">
                <a:latin typeface="Arial"/>
              </a:rPr>
              <a:t>The use of the filter to avoid noise improves a bit the performance (10% more)</a:t>
            </a:r>
          </a:p>
          <a:p>
            <a:pPr marL="216000" indent="-214560">
              <a:lnSpc>
                <a:spcPct val="100000"/>
              </a:lnSpc>
            </a:pPr>
            <a:endParaRPr lang="en-US" sz="1400" b="0" strike="noStrike" spc="-1" dirty="0">
              <a:latin typeface="Arial"/>
            </a:endParaRPr>
          </a:p>
          <a:p>
            <a:pPr marL="216000" indent="-214560">
              <a:lnSpc>
                <a:spcPct val="100000"/>
              </a:lnSpc>
            </a:pPr>
            <a:r>
              <a:rPr lang="en-US" sz="1400" b="0" strike="noStrike" spc="-1" dirty="0">
                <a:latin typeface="Arial"/>
              </a:rPr>
              <a:t>All subjects</a:t>
            </a:r>
          </a:p>
          <a:p>
            <a:pPr marL="216000" indent="-214560">
              <a:lnSpc>
                <a:spcPct val="100000"/>
              </a:lnSpc>
            </a:pPr>
            <a:r>
              <a:rPr lang="en-US" sz="1400" b="0" strike="noStrike" spc="-1" dirty="0">
                <a:latin typeface="Arial"/>
              </a:rPr>
              <a:t>The use of linear accelerations in all motions gives a lower improvement than the use of Euler angles (using the same number of features)</a:t>
            </a:r>
          </a:p>
          <a:p>
            <a:pPr marL="216000" indent="-214560">
              <a:lnSpc>
                <a:spcPct val="100000"/>
              </a:lnSpc>
            </a:pPr>
            <a:r>
              <a:rPr lang="en-US" sz="1400" b="0" strike="noStrike" spc="-1" dirty="0">
                <a:latin typeface="Arial"/>
              </a:rPr>
              <a:t>Testing on single subjects the results are better, due to there is less variability</a:t>
            </a:r>
          </a:p>
          <a:p>
            <a:pPr marL="216000" indent="-214560">
              <a:lnSpc>
                <a:spcPct val="100000"/>
              </a:lnSpc>
            </a:pPr>
            <a:r>
              <a:rPr lang="en-US" sz="1400" b="0" strike="noStrike" spc="-1" dirty="0">
                <a:latin typeface="Arial"/>
              </a:rPr>
              <a:t>Other: </a:t>
            </a:r>
          </a:p>
          <a:p>
            <a:pPr marL="216000" indent="-214560">
              <a:lnSpc>
                <a:spcPct val="100000"/>
              </a:lnSpc>
            </a:pPr>
            <a:r>
              <a:rPr lang="en-US" sz="1400" b="0" strike="noStrike" spc="-1" dirty="0">
                <a:latin typeface="Arial"/>
              </a:rPr>
              <a:t>Hit rate = right predictions / total predictions</a:t>
            </a:r>
          </a:p>
          <a:p>
            <a:pPr marL="216000" indent="-214560">
              <a:lnSpc>
                <a:spcPct val="100000"/>
              </a:lnSpc>
            </a:pPr>
            <a:r>
              <a:rPr lang="en-US" sz="1400" b="0" strike="noStrike" spc="-1" dirty="0">
                <a:latin typeface="Arial"/>
              </a:rPr>
              <a:t>Talk about errors Euler angles calculation ??</a:t>
            </a:r>
          </a:p>
          <a:p>
            <a:pPr marL="216000" indent="-214560">
              <a:lnSpc>
                <a:spcPct val="100000"/>
              </a:lnSpc>
            </a:pPr>
            <a:r>
              <a:rPr lang="en-US" sz="2000" b="0" strike="noStrike" spc="-1" dirty="0">
                <a:latin typeface="Arial"/>
              </a:rPr>
              <a:t>----------------------------------------------------</a:t>
            </a:r>
          </a:p>
          <a:p>
            <a:pPr marL="216000" indent="-214560">
              <a:lnSpc>
                <a:spcPct val="100000"/>
              </a:lnSpc>
            </a:pPr>
            <a:endParaRPr lang="en-US" sz="2000" b="0" strike="noStrike" spc="-1" dirty="0">
              <a:latin typeface="Arial"/>
            </a:endParaRPr>
          </a:p>
        </p:txBody>
      </p:sp>
      <p:sp>
        <p:nvSpPr>
          <p:cNvPr id="429"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893E3C6-13AE-42E3-827D-CE58570B5AB4}" type="slidenum">
              <a:rPr lang="en-US" sz="1300" b="0" strike="noStrike" spc="-1">
                <a:solidFill>
                  <a:srgbClr val="000000"/>
                </a:solidFill>
                <a:latin typeface="Arial"/>
                <a:ea typeface="+mn-ea"/>
              </a:rPr>
              <a:t>45</a:t>
            </a:fld>
            <a:endParaRPr lang="en-US" sz="13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PlaceHolder 1"/>
          <p:cNvSpPr>
            <a:spLocks noGrp="1" noRot="1" noChangeAspect="1"/>
          </p:cNvSpPr>
          <p:nvPr>
            <p:ph type="sldImg"/>
          </p:nvPr>
        </p:nvSpPr>
        <p:spPr>
          <a:xfrm>
            <a:off x="992188" y="768350"/>
            <a:ext cx="5113337" cy="3835400"/>
          </a:xfrm>
          <a:prstGeom prst="rect">
            <a:avLst/>
          </a:prstGeom>
        </p:spPr>
      </p:sp>
      <p:sp>
        <p:nvSpPr>
          <p:cNvPr id="434"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2000" b="0" strike="noStrike" spc="-1">
                <a:latin typeface="Arial"/>
              </a:rPr>
              <a:t>That’s the end of the presentation .Thank you for your attention.</a:t>
            </a:r>
          </a:p>
          <a:p>
            <a:pPr marL="216000" indent="-214560">
              <a:lnSpc>
                <a:spcPct val="100000"/>
              </a:lnSpc>
            </a:pPr>
            <a:endParaRPr lang="en-US" sz="2000" b="0" strike="noStrike" spc="-1">
              <a:latin typeface="Arial"/>
            </a:endParaRPr>
          </a:p>
          <a:p>
            <a:pPr marL="216000" indent="-214560">
              <a:lnSpc>
                <a:spcPct val="100000"/>
              </a:lnSpc>
            </a:pPr>
            <a:endParaRPr lang="en-US" sz="2000" b="0" strike="noStrike" spc="-1">
              <a:latin typeface="Arial"/>
            </a:endParaRPr>
          </a:p>
        </p:txBody>
      </p:sp>
      <p:sp>
        <p:nvSpPr>
          <p:cNvPr id="435"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A7BEEC4-195E-4431-AE96-CFDFAC86EE14}" type="slidenum">
              <a:rPr lang="en-US" sz="1300" b="0" strike="noStrike" spc="-1">
                <a:solidFill>
                  <a:srgbClr val="000000"/>
                </a:solidFill>
                <a:latin typeface="Arial"/>
                <a:ea typeface="+mn-ea"/>
              </a:rPr>
              <a:t>46</a:t>
            </a:fld>
            <a:endParaRPr lang="en-US" sz="13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992188" y="768350"/>
            <a:ext cx="5113337" cy="3835400"/>
          </a:xfrm>
          <a:prstGeom prst="rect">
            <a:avLst/>
          </a:prstGeom>
        </p:spPr>
      </p:sp>
      <p:sp>
        <p:nvSpPr>
          <p:cNvPr id="428"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smtClean="0">
              <a:latin typeface="Arial"/>
            </a:endParaRPr>
          </a:p>
          <a:p>
            <a:pPr marL="216000" indent="-214560">
              <a:lnSpc>
                <a:spcPct val="100000"/>
              </a:lnSpc>
            </a:pPr>
            <a:r>
              <a:rPr lang="en-US" sz="2000" b="0" strike="noStrike" spc="-1" dirty="0" smtClean="0">
                <a:latin typeface="Arial"/>
              </a:rPr>
              <a:t>Picture taken from </a:t>
            </a:r>
            <a:r>
              <a:rPr lang="en-US" sz="2000" b="0" strike="noStrike" spc="-1" dirty="0" smtClean="0">
                <a:latin typeface="+mn-lt"/>
                <a:sym typeface="Wingdings" panose="05000000000000000000" pitchFamily="2" charset="2"/>
              </a:rPr>
              <a:t> https://link.springer.com/chapter/10.1007/978-1-4471-6308-4_8 </a:t>
            </a:r>
            <a:r>
              <a:rPr lang="en-US" sz="2000" b="0" strike="noStrike" spc="-1" baseline="0" dirty="0" smtClean="0">
                <a:latin typeface="+mn-lt"/>
                <a:sym typeface="Wingdings" panose="05000000000000000000" pitchFamily="2" charset="2"/>
              </a:rPr>
              <a:t>     (book)</a:t>
            </a:r>
            <a:endParaRPr lang="en-US" sz="2000" b="0" strike="noStrike" spc="-1" dirty="0">
              <a:latin typeface="Arial"/>
            </a:endParaRPr>
          </a:p>
          <a:p>
            <a:pPr marL="216000" indent="-214560">
              <a:lnSpc>
                <a:spcPct val="100000"/>
              </a:lnSpc>
            </a:pPr>
            <a:r>
              <a:rPr lang="en-US" sz="1400" b="0" strike="noStrike" spc="-1" dirty="0">
                <a:latin typeface="Arial"/>
              </a:rPr>
              <a:t>Finally I would like to present some results about the performance of the new </a:t>
            </a:r>
            <a:r>
              <a:rPr lang="en-US" sz="1400" b="0" strike="noStrike" spc="-1" dirty="0" smtClean="0">
                <a:latin typeface="Arial"/>
              </a:rPr>
              <a:t>features. </a:t>
            </a:r>
            <a:r>
              <a:rPr lang="en-US" sz="1400" b="0" strike="noStrike" spc="-1" dirty="0">
                <a:latin typeface="Arial"/>
              </a:rPr>
              <a:t>(they were tested alone and in combination with the IMUs values) </a:t>
            </a: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Talk about</a:t>
            </a:r>
            <a:r>
              <a:rPr lang="en-US" sz="1400" b="0" strike="noStrike" spc="-1" baseline="0" dirty="0" smtClean="0">
                <a:latin typeface="Arial"/>
              </a:rPr>
              <a:t> the tables:</a:t>
            </a:r>
          </a:p>
          <a:p>
            <a:pPr marL="216000" indent="-214560">
              <a:lnSpc>
                <a:spcPct val="100000"/>
              </a:lnSpc>
            </a:pPr>
            <a:r>
              <a:rPr lang="en-US" sz="1400" b="0" strike="noStrike" spc="-1" baseline="0" dirty="0" smtClean="0">
                <a:latin typeface="Arial"/>
              </a:rPr>
              <a:t>The train and testing of the HMM were done using overlapping windows of 10 milliseconds with a total of 300 milliseconds size  samples and a stratified 5-fold  cross validation</a:t>
            </a:r>
          </a:p>
          <a:p>
            <a:pPr marL="216000" indent="-214560">
              <a:lnSpc>
                <a:spcPct val="100000"/>
              </a:lnSpc>
            </a:pPr>
            <a:r>
              <a:rPr lang="en-US" sz="1400" b="0" strike="noStrike" spc="-1" baseline="0" dirty="0" smtClean="0">
                <a:latin typeface="Arial"/>
              </a:rPr>
              <a:t>The states employed were 14.  And sometimes the data was filtered or the differences among consecutive values was computed. </a:t>
            </a: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Single </a:t>
            </a:r>
            <a:r>
              <a:rPr lang="en-US" sz="1400" b="0" strike="noStrike" spc="-1" dirty="0">
                <a:latin typeface="Arial"/>
              </a:rPr>
              <a:t>motions: </a:t>
            </a:r>
          </a:p>
          <a:p>
            <a:pPr marL="216000" indent="-214560">
              <a:lnSpc>
                <a:spcPct val="100000"/>
              </a:lnSpc>
            </a:pPr>
            <a:r>
              <a:rPr lang="en-US" sz="1400" b="0" strike="noStrike" spc="-1" dirty="0">
                <a:latin typeface="Arial"/>
              </a:rPr>
              <a:t>There is no significant difference comparing the single performance of the sensors → it is logical because all the components of the </a:t>
            </a:r>
            <a:r>
              <a:rPr lang="en-US" sz="1400" b="0" strike="noStrike" spc="-1" dirty="0" smtClean="0">
                <a:latin typeface="Arial"/>
              </a:rPr>
              <a:t>moments </a:t>
            </a:r>
            <a:r>
              <a:rPr lang="en-US" sz="1400" b="0" strike="noStrike" spc="-1" dirty="0">
                <a:latin typeface="Arial"/>
              </a:rPr>
              <a:t>are computed with similar components of the force sensors. </a:t>
            </a:r>
          </a:p>
          <a:p>
            <a:pPr marL="216000" indent="-214560">
              <a:lnSpc>
                <a:spcPct val="100000"/>
              </a:lnSpc>
            </a:pPr>
            <a:r>
              <a:rPr lang="en-US" sz="1400" b="0" strike="noStrike" spc="-1" dirty="0">
                <a:latin typeface="Arial"/>
              </a:rPr>
              <a:t>The use of the filter to avoid noise improves a bit the performance (10% more)</a:t>
            </a:r>
          </a:p>
          <a:p>
            <a:pPr marL="216000" indent="-214560">
              <a:lnSpc>
                <a:spcPct val="100000"/>
              </a:lnSpc>
            </a:pPr>
            <a:endParaRPr lang="en-US" sz="1400" b="0" strike="noStrike" spc="-1" dirty="0">
              <a:latin typeface="Arial"/>
            </a:endParaRPr>
          </a:p>
          <a:p>
            <a:pPr marL="216000" indent="-214560">
              <a:lnSpc>
                <a:spcPct val="100000"/>
              </a:lnSpc>
            </a:pPr>
            <a:r>
              <a:rPr lang="en-US" sz="1400" b="0" strike="noStrike" spc="-1" dirty="0">
                <a:latin typeface="Arial"/>
              </a:rPr>
              <a:t>All subjects</a:t>
            </a:r>
          </a:p>
          <a:p>
            <a:pPr marL="216000" indent="-214560">
              <a:lnSpc>
                <a:spcPct val="100000"/>
              </a:lnSpc>
            </a:pPr>
            <a:r>
              <a:rPr lang="en-US" sz="1400" b="0" strike="noStrike" spc="-1" dirty="0">
                <a:latin typeface="Arial"/>
              </a:rPr>
              <a:t>The use of linear accelerations in all motions gives a lower improvement than the use of Euler angles (using the same number of features)</a:t>
            </a:r>
          </a:p>
          <a:p>
            <a:pPr marL="216000" indent="-214560">
              <a:lnSpc>
                <a:spcPct val="100000"/>
              </a:lnSpc>
            </a:pPr>
            <a:r>
              <a:rPr lang="en-US" sz="1400" b="0" strike="noStrike" spc="-1" dirty="0">
                <a:latin typeface="Arial"/>
              </a:rPr>
              <a:t>Testing on single subjects the results are better, due to there is less variability</a:t>
            </a:r>
          </a:p>
          <a:p>
            <a:pPr marL="216000" indent="-214560">
              <a:lnSpc>
                <a:spcPct val="100000"/>
              </a:lnSpc>
            </a:pPr>
            <a:r>
              <a:rPr lang="en-US" sz="1400" b="0" strike="noStrike" spc="-1" dirty="0">
                <a:latin typeface="Arial"/>
              </a:rPr>
              <a:t>Other: </a:t>
            </a:r>
          </a:p>
          <a:p>
            <a:pPr marL="216000" indent="-214560">
              <a:lnSpc>
                <a:spcPct val="100000"/>
              </a:lnSpc>
            </a:pPr>
            <a:r>
              <a:rPr lang="en-US" sz="1400" b="0" strike="noStrike" spc="-1" dirty="0">
                <a:latin typeface="Arial"/>
              </a:rPr>
              <a:t>Hit rate = right predictions / total predictions</a:t>
            </a:r>
          </a:p>
          <a:p>
            <a:pPr marL="216000" indent="-214560">
              <a:lnSpc>
                <a:spcPct val="100000"/>
              </a:lnSpc>
            </a:pPr>
            <a:r>
              <a:rPr lang="en-US" sz="1400" b="0" strike="noStrike" spc="-1" dirty="0">
                <a:latin typeface="Arial"/>
              </a:rPr>
              <a:t>Talk about errors Euler angles calculation ??</a:t>
            </a:r>
          </a:p>
          <a:p>
            <a:pPr marL="216000" indent="-214560">
              <a:lnSpc>
                <a:spcPct val="100000"/>
              </a:lnSpc>
            </a:pPr>
            <a:r>
              <a:rPr lang="en-US" sz="2000" b="0" strike="noStrike" spc="-1" dirty="0">
                <a:latin typeface="Arial"/>
              </a:rPr>
              <a:t>----------------------------------------------------</a:t>
            </a:r>
          </a:p>
          <a:p>
            <a:pPr marL="216000" indent="-214560">
              <a:lnSpc>
                <a:spcPct val="100000"/>
              </a:lnSpc>
            </a:pPr>
            <a:endParaRPr lang="en-US" sz="2000" b="0" strike="noStrike" spc="-1" dirty="0">
              <a:latin typeface="Arial"/>
            </a:endParaRPr>
          </a:p>
        </p:txBody>
      </p:sp>
      <p:sp>
        <p:nvSpPr>
          <p:cNvPr id="429"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893E3C6-13AE-42E3-827D-CE58570B5AB4}" type="slidenum">
              <a:rPr lang="en-US" sz="1300" b="0" strike="noStrike" spc="-1">
                <a:solidFill>
                  <a:srgbClr val="000000"/>
                </a:solidFill>
                <a:latin typeface="Arial"/>
                <a:ea typeface="+mn-ea"/>
              </a:rPr>
              <a:t>47</a:t>
            </a:fld>
            <a:endParaRPr lang="en-US" sz="13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992188" y="768350"/>
            <a:ext cx="5113337" cy="3835400"/>
          </a:xfrm>
          <a:prstGeom prst="rect">
            <a:avLst/>
          </a:prstGeom>
        </p:spPr>
      </p:sp>
      <p:sp>
        <p:nvSpPr>
          <p:cNvPr id="428"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a:latin typeface="Arial"/>
            </a:endParaRPr>
          </a:p>
          <a:p>
            <a:pPr marL="216000" indent="-214560">
              <a:lnSpc>
                <a:spcPct val="100000"/>
              </a:lnSpc>
            </a:pPr>
            <a:r>
              <a:rPr lang="en-US" sz="1400" b="0" strike="noStrike" spc="-1" dirty="0">
                <a:latin typeface="Arial"/>
              </a:rPr>
              <a:t>Finally I would like to present some results about the performance of the new </a:t>
            </a:r>
            <a:r>
              <a:rPr lang="en-US" sz="1400" b="0" strike="noStrike" spc="-1" dirty="0" smtClean="0">
                <a:latin typeface="Arial"/>
              </a:rPr>
              <a:t>features. </a:t>
            </a:r>
            <a:r>
              <a:rPr lang="en-US" sz="1400" b="0" strike="noStrike" spc="-1" dirty="0">
                <a:latin typeface="Arial"/>
              </a:rPr>
              <a:t>(they were tested alone and in combination with the IMUs values) </a:t>
            </a: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Talk about</a:t>
            </a:r>
            <a:r>
              <a:rPr lang="en-US" sz="1400" b="0" strike="noStrike" spc="-1" baseline="0" dirty="0" smtClean="0">
                <a:latin typeface="Arial"/>
              </a:rPr>
              <a:t> the tables:</a:t>
            </a:r>
          </a:p>
          <a:p>
            <a:pPr marL="216000" indent="-214560">
              <a:lnSpc>
                <a:spcPct val="100000"/>
              </a:lnSpc>
            </a:pPr>
            <a:r>
              <a:rPr lang="en-US" sz="1400" b="0" strike="noStrike" spc="-1" baseline="0" dirty="0" smtClean="0">
                <a:latin typeface="Arial"/>
              </a:rPr>
              <a:t>The train and testing of the HMM were done using overlapping windows of 10 milliseconds with a total of 300 milliseconds size  samples and a stratified 5-fold  cross validation</a:t>
            </a:r>
          </a:p>
          <a:p>
            <a:pPr marL="216000" indent="-214560">
              <a:lnSpc>
                <a:spcPct val="100000"/>
              </a:lnSpc>
            </a:pPr>
            <a:r>
              <a:rPr lang="en-US" sz="1400" b="0" strike="noStrike" spc="-1" baseline="0" dirty="0" smtClean="0">
                <a:latin typeface="Arial"/>
              </a:rPr>
              <a:t>The states employed were 14.  And sometimes the data was filtered or the differences among consecutive values was computed. </a:t>
            </a: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Single </a:t>
            </a:r>
            <a:r>
              <a:rPr lang="en-US" sz="1400" b="0" strike="noStrike" spc="-1" dirty="0">
                <a:latin typeface="Arial"/>
              </a:rPr>
              <a:t>motions: </a:t>
            </a:r>
          </a:p>
          <a:p>
            <a:pPr marL="216000" indent="-214560">
              <a:lnSpc>
                <a:spcPct val="100000"/>
              </a:lnSpc>
            </a:pPr>
            <a:r>
              <a:rPr lang="en-US" sz="1400" b="0" strike="noStrike" spc="-1" dirty="0">
                <a:latin typeface="Arial"/>
              </a:rPr>
              <a:t>There is no significant difference comparing the single performance of the sensors → it is logical because all the components of the </a:t>
            </a:r>
            <a:r>
              <a:rPr lang="en-US" sz="1400" b="0" strike="noStrike" spc="-1" dirty="0" smtClean="0">
                <a:latin typeface="Arial"/>
              </a:rPr>
              <a:t>moments </a:t>
            </a:r>
            <a:r>
              <a:rPr lang="en-US" sz="1400" b="0" strike="noStrike" spc="-1" dirty="0">
                <a:latin typeface="Arial"/>
              </a:rPr>
              <a:t>are computed with similar components of the force sensors. </a:t>
            </a:r>
          </a:p>
          <a:p>
            <a:pPr marL="216000" indent="-214560">
              <a:lnSpc>
                <a:spcPct val="100000"/>
              </a:lnSpc>
            </a:pPr>
            <a:r>
              <a:rPr lang="en-US" sz="1400" b="0" strike="noStrike" spc="-1" dirty="0">
                <a:latin typeface="Arial"/>
              </a:rPr>
              <a:t>The use of the filter to avoid noise improves a bit the performance (10% more)</a:t>
            </a:r>
          </a:p>
          <a:p>
            <a:pPr marL="216000" indent="-214560">
              <a:lnSpc>
                <a:spcPct val="100000"/>
              </a:lnSpc>
            </a:pPr>
            <a:endParaRPr lang="en-US" sz="1400" b="0" strike="noStrike" spc="-1" dirty="0">
              <a:latin typeface="Arial"/>
            </a:endParaRPr>
          </a:p>
          <a:p>
            <a:pPr marL="216000" indent="-214560">
              <a:lnSpc>
                <a:spcPct val="100000"/>
              </a:lnSpc>
            </a:pPr>
            <a:r>
              <a:rPr lang="en-US" sz="1400" b="0" strike="noStrike" spc="-1" dirty="0">
                <a:latin typeface="Arial"/>
              </a:rPr>
              <a:t>All subjects</a:t>
            </a:r>
          </a:p>
          <a:p>
            <a:pPr marL="216000" indent="-214560">
              <a:lnSpc>
                <a:spcPct val="100000"/>
              </a:lnSpc>
            </a:pPr>
            <a:r>
              <a:rPr lang="en-US" sz="1400" b="0" strike="noStrike" spc="-1" dirty="0">
                <a:latin typeface="Arial"/>
              </a:rPr>
              <a:t>The use of linear accelerations in all motions gives a lower improvement than the use of Euler angles (using the same number of features)</a:t>
            </a:r>
          </a:p>
          <a:p>
            <a:pPr marL="216000" indent="-214560">
              <a:lnSpc>
                <a:spcPct val="100000"/>
              </a:lnSpc>
            </a:pPr>
            <a:r>
              <a:rPr lang="en-US" sz="1400" b="0" strike="noStrike" spc="-1" dirty="0">
                <a:latin typeface="Arial"/>
              </a:rPr>
              <a:t>Testing on single subjects the results are better, due to there is less variability</a:t>
            </a:r>
          </a:p>
          <a:p>
            <a:pPr marL="216000" indent="-214560">
              <a:lnSpc>
                <a:spcPct val="100000"/>
              </a:lnSpc>
            </a:pPr>
            <a:r>
              <a:rPr lang="en-US" sz="1400" b="0" strike="noStrike" spc="-1" dirty="0">
                <a:latin typeface="Arial"/>
              </a:rPr>
              <a:t>Other: </a:t>
            </a:r>
          </a:p>
          <a:p>
            <a:pPr marL="216000" indent="-214560">
              <a:lnSpc>
                <a:spcPct val="100000"/>
              </a:lnSpc>
            </a:pPr>
            <a:r>
              <a:rPr lang="en-US" sz="1400" b="0" strike="noStrike" spc="-1" dirty="0">
                <a:latin typeface="Arial"/>
              </a:rPr>
              <a:t>Hit rate = right predictions / total predictions</a:t>
            </a:r>
          </a:p>
          <a:p>
            <a:pPr marL="216000" indent="-214560">
              <a:lnSpc>
                <a:spcPct val="100000"/>
              </a:lnSpc>
            </a:pPr>
            <a:r>
              <a:rPr lang="en-US" sz="1400" b="0" strike="noStrike" spc="-1" dirty="0">
                <a:latin typeface="Arial"/>
              </a:rPr>
              <a:t>Talk about errors Euler angles calculation ??</a:t>
            </a:r>
          </a:p>
          <a:p>
            <a:pPr marL="216000" indent="-214560">
              <a:lnSpc>
                <a:spcPct val="100000"/>
              </a:lnSpc>
            </a:pPr>
            <a:r>
              <a:rPr lang="en-US" sz="2000" b="0" strike="noStrike" spc="-1" dirty="0">
                <a:latin typeface="Arial"/>
              </a:rPr>
              <a:t>----------------------------------------------------</a:t>
            </a:r>
          </a:p>
          <a:p>
            <a:pPr marL="216000" indent="-214560">
              <a:lnSpc>
                <a:spcPct val="100000"/>
              </a:lnSpc>
            </a:pPr>
            <a:endParaRPr lang="en-US" sz="2000" b="0" strike="noStrike" spc="-1" dirty="0">
              <a:latin typeface="Arial"/>
            </a:endParaRPr>
          </a:p>
        </p:txBody>
      </p:sp>
      <p:sp>
        <p:nvSpPr>
          <p:cNvPr id="429"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893E3C6-13AE-42E3-827D-CE58570B5AB4}" type="slidenum">
              <a:rPr lang="en-US" sz="1300" b="0" strike="noStrike" spc="-1">
                <a:solidFill>
                  <a:srgbClr val="000000"/>
                </a:solidFill>
                <a:latin typeface="Arial"/>
                <a:ea typeface="+mn-ea"/>
              </a:rPr>
              <a:t>48</a:t>
            </a:fld>
            <a:endParaRPr lang="en-US" sz="13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992188" y="768350"/>
            <a:ext cx="5113337" cy="3835400"/>
          </a:xfrm>
          <a:prstGeom prst="rect">
            <a:avLst/>
          </a:prstGeom>
        </p:spPr>
      </p:sp>
      <p:sp>
        <p:nvSpPr>
          <p:cNvPr id="428"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a:latin typeface="Arial"/>
            </a:endParaRPr>
          </a:p>
          <a:p>
            <a:pPr marL="216000" indent="-214560">
              <a:lnSpc>
                <a:spcPct val="100000"/>
              </a:lnSpc>
            </a:pPr>
            <a:r>
              <a:rPr lang="en-US" sz="1400" b="0" strike="noStrike" spc="-1" dirty="0">
                <a:latin typeface="Arial"/>
              </a:rPr>
              <a:t>Finally I would like to present some results about the performance of the new </a:t>
            </a:r>
            <a:r>
              <a:rPr lang="en-US" sz="1400" b="0" strike="noStrike" spc="-1" dirty="0" smtClean="0">
                <a:latin typeface="Arial"/>
              </a:rPr>
              <a:t>features. </a:t>
            </a:r>
            <a:r>
              <a:rPr lang="en-US" sz="1400" b="0" strike="noStrike" spc="-1" dirty="0">
                <a:latin typeface="Arial"/>
              </a:rPr>
              <a:t>(they were tested alone and in combination with the IMUs values) </a:t>
            </a: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Talk about</a:t>
            </a:r>
            <a:r>
              <a:rPr lang="en-US" sz="1400" b="0" strike="noStrike" spc="-1" baseline="0" dirty="0" smtClean="0">
                <a:latin typeface="Arial"/>
              </a:rPr>
              <a:t> the tables:</a:t>
            </a:r>
          </a:p>
          <a:p>
            <a:pPr marL="216000" indent="-214560">
              <a:lnSpc>
                <a:spcPct val="100000"/>
              </a:lnSpc>
            </a:pPr>
            <a:r>
              <a:rPr lang="en-US" sz="1400" b="0" strike="noStrike" spc="-1" baseline="0" dirty="0" smtClean="0">
                <a:latin typeface="Arial"/>
              </a:rPr>
              <a:t>The train and testing of the HMM were done using overlapping windows of 10 milliseconds with a total of 300 milliseconds size  samples and a stratified 5-fold  cross validation</a:t>
            </a:r>
          </a:p>
          <a:p>
            <a:pPr marL="216000" indent="-214560">
              <a:lnSpc>
                <a:spcPct val="100000"/>
              </a:lnSpc>
            </a:pPr>
            <a:r>
              <a:rPr lang="en-US" sz="1400" b="0" strike="noStrike" spc="-1" baseline="0" dirty="0" smtClean="0">
                <a:latin typeface="Arial"/>
              </a:rPr>
              <a:t>The states employed were 14.  And sometimes the data was filtered or the differences among consecutive values was computed. </a:t>
            </a: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Single </a:t>
            </a:r>
            <a:r>
              <a:rPr lang="en-US" sz="1400" b="0" strike="noStrike" spc="-1" dirty="0">
                <a:latin typeface="Arial"/>
              </a:rPr>
              <a:t>motions: </a:t>
            </a:r>
          </a:p>
          <a:p>
            <a:pPr marL="216000" indent="-214560">
              <a:lnSpc>
                <a:spcPct val="100000"/>
              </a:lnSpc>
            </a:pPr>
            <a:r>
              <a:rPr lang="en-US" sz="1400" b="0" strike="noStrike" spc="-1" dirty="0">
                <a:latin typeface="Arial"/>
              </a:rPr>
              <a:t>There is no significant difference comparing the single performance of the sensors → it is logical because all the components of the </a:t>
            </a:r>
            <a:r>
              <a:rPr lang="en-US" sz="1400" b="0" strike="noStrike" spc="-1" dirty="0" smtClean="0">
                <a:latin typeface="Arial"/>
              </a:rPr>
              <a:t>moments </a:t>
            </a:r>
            <a:r>
              <a:rPr lang="en-US" sz="1400" b="0" strike="noStrike" spc="-1" dirty="0">
                <a:latin typeface="Arial"/>
              </a:rPr>
              <a:t>are computed with similar components of the force sensors. </a:t>
            </a:r>
          </a:p>
          <a:p>
            <a:pPr marL="216000" indent="-214560">
              <a:lnSpc>
                <a:spcPct val="100000"/>
              </a:lnSpc>
            </a:pPr>
            <a:r>
              <a:rPr lang="en-US" sz="1400" b="0" strike="noStrike" spc="-1" dirty="0">
                <a:latin typeface="Arial"/>
              </a:rPr>
              <a:t>The use of the filter to avoid noise improves a bit the performance (10% more)</a:t>
            </a:r>
          </a:p>
          <a:p>
            <a:pPr marL="216000" indent="-214560">
              <a:lnSpc>
                <a:spcPct val="100000"/>
              </a:lnSpc>
            </a:pPr>
            <a:endParaRPr lang="en-US" sz="1400" b="0" strike="noStrike" spc="-1" dirty="0">
              <a:latin typeface="Arial"/>
            </a:endParaRPr>
          </a:p>
          <a:p>
            <a:pPr marL="216000" indent="-214560">
              <a:lnSpc>
                <a:spcPct val="100000"/>
              </a:lnSpc>
            </a:pPr>
            <a:r>
              <a:rPr lang="en-US" sz="1400" b="0" strike="noStrike" spc="-1" dirty="0">
                <a:latin typeface="Arial"/>
              </a:rPr>
              <a:t>All subjects</a:t>
            </a:r>
          </a:p>
          <a:p>
            <a:pPr marL="216000" indent="-214560">
              <a:lnSpc>
                <a:spcPct val="100000"/>
              </a:lnSpc>
            </a:pPr>
            <a:r>
              <a:rPr lang="en-US" sz="1400" b="0" strike="noStrike" spc="-1" dirty="0">
                <a:latin typeface="Arial"/>
              </a:rPr>
              <a:t>The use of linear accelerations in all motions gives a lower improvement than the use of Euler angles (using the same number of features)</a:t>
            </a:r>
          </a:p>
          <a:p>
            <a:pPr marL="216000" indent="-214560">
              <a:lnSpc>
                <a:spcPct val="100000"/>
              </a:lnSpc>
            </a:pPr>
            <a:r>
              <a:rPr lang="en-US" sz="1400" b="0" strike="noStrike" spc="-1" dirty="0">
                <a:latin typeface="Arial"/>
              </a:rPr>
              <a:t>Testing on single subjects the results are better, due to there is less variability</a:t>
            </a:r>
          </a:p>
          <a:p>
            <a:pPr marL="216000" indent="-214560">
              <a:lnSpc>
                <a:spcPct val="100000"/>
              </a:lnSpc>
            </a:pPr>
            <a:r>
              <a:rPr lang="en-US" sz="1400" b="0" strike="noStrike" spc="-1" dirty="0">
                <a:latin typeface="Arial"/>
              </a:rPr>
              <a:t>Other: </a:t>
            </a:r>
          </a:p>
          <a:p>
            <a:pPr marL="216000" indent="-214560">
              <a:lnSpc>
                <a:spcPct val="100000"/>
              </a:lnSpc>
            </a:pPr>
            <a:r>
              <a:rPr lang="en-US" sz="1400" b="0" strike="noStrike" spc="-1" dirty="0">
                <a:latin typeface="Arial"/>
              </a:rPr>
              <a:t>Hit rate = right predictions / total predictions</a:t>
            </a:r>
          </a:p>
          <a:p>
            <a:pPr marL="216000" indent="-214560">
              <a:lnSpc>
                <a:spcPct val="100000"/>
              </a:lnSpc>
            </a:pPr>
            <a:r>
              <a:rPr lang="en-US" sz="1400" b="0" strike="noStrike" spc="-1" dirty="0">
                <a:latin typeface="Arial"/>
              </a:rPr>
              <a:t>Talk about errors Euler angles calculation ??</a:t>
            </a:r>
          </a:p>
          <a:p>
            <a:pPr marL="216000" indent="-214560">
              <a:lnSpc>
                <a:spcPct val="100000"/>
              </a:lnSpc>
            </a:pPr>
            <a:r>
              <a:rPr lang="en-US" sz="2000" b="0" strike="noStrike" spc="-1" dirty="0">
                <a:latin typeface="Arial"/>
              </a:rPr>
              <a:t>----------------------------------------------------</a:t>
            </a:r>
          </a:p>
          <a:p>
            <a:pPr marL="216000" indent="-214560">
              <a:lnSpc>
                <a:spcPct val="100000"/>
              </a:lnSpc>
            </a:pPr>
            <a:endParaRPr lang="en-US" sz="2000" b="0" strike="noStrike" spc="-1" dirty="0">
              <a:latin typeface="Arial"/>
            </a:endParaRPr>
          </a:p>
        </p:txBody>
      </p:sp>
      <p:sp>
        <p:nvSpPr>
          <p:cNvPr id="429"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893E3C6-13AE-42E3-827D-CE58570B5AB4}" type="slidenum">
              <a:rPr lang="en-US" sz="1300" b="0" strike="noStrike" spc="-1">
                <a:solidFill>
                  <a:srgbClr val="000000"/>
                </a:solidFill>
                <a:latin typeface="Arial"/>
                <a:ea typeface="+mn-ea"/>
              </a:rPr>
              <a:t>49</a:t>
            </a:fld>
            <a:endParaRPr lang="en-US" sz="13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PlaceHolder 1"/>
          <p:cNvSpPr>
            <a:spLocks noGrp="1" noRot="1" noChangeAspect="1"/>
          </p:cNvSpPr>
          <p:nvPr>
            <p:ph type="sldImg"/>
          </p:nvPr>
        </p:nvSpPr>
        <p:spPr>
          <a:xfrm>
            <a:off x="992188" y="768350"/>
            <a:ext cx="5113337" cy="3835400"/>
          </a:xfrm>
          <a:prstGeom prst="rect">
            <a:avLst/>
          </a:prstGeom>
        </p:spPr>
      </p:sp>
      <p:sp>
        <p:nvSpPr>
          <p:cNvPr id="413" name="PlaceHolder 2"/>
          <p:cNvSpPr>
            <a:spLocks noGrp="1"/>
          </p:cNvSpPr>
          <p:nvPr>
            <p:ph type="body"/>
          </p:nvPr>
        </p:nvSpPr>
        <p:spPr>
          <a:xfrm>
            <a:off x="709920" y="4861440"/>
            <a:ext cx="5677560" cy="4603680"/>
          </a:xfrm>
          <a:prstGeom prst="rect">
            <a:avLst/>
          </a:prstGeom>
        </p:spPr>
        <p:txBody>
          <a:bodyPr lIns="99000" tIns="49680" rIns="99000" bIns="49680"/>
          <a:lstStyle/>
          <a:p>
            <a:r>
              <a:rPr lang="en-US" sz="1200" kern="1200" dirty="0" smtClean="0">
                <a:solidFill>
                  <a:schemeClr val="tx1"/>
                </a:solidFill>
                <a:effectLst/>
                <a:latin typeface="+mn-lt"/>
                <a:ea typeface="+mn-ea"/>
                <a:cs typeface="+mn-cs"/>
              </a:rPr>
              <a:t>About all the work done until now in motions classification, I want to mention some publications related to it.</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first article, a </a:t>
            </a:r>
            <a:r>
              <a:rPr lang="en-US" sz="1200" kern="1200" dirty="0" smtClean="0">
                <a:solidFill>
                  <a:schemeClr val="tx1"/>
                </a:solidFill>
                <a:effectLst/>
                <a:latin typeface="+mn-lt"/>
                <a:ea typeface="+mn-ea"/>
                <a:cs typeface="+mn-cs"/>
              </a:rPr>
              <a:t>classifier based on a </a:t>
            </a:r>
            <a:r>
              <a:rPr lang="en-US" sz="1200" kern="1200" dirty="0" err="1" smtClean="0">
                <a:solidFill>
                  <a:schemeClr val="tx1"/>
                </a:solidFill>
                <a:effectLst/>
                <a:latin typeface="+mn-lt"/>
                <a:ea typeface="+mn-ea"/>
                <a:cs typeface="+mn-cs"/>
              </a:rPr>
              <a:t>bynary</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tree algorithm </a:t>
            </a:r>
            <a:r>
              <a:rPr lang="en-US" sz="1200" kern="1200" dirty="0" smtClean="0">
                <a:solidFill>
                  <a:schemeClr val="tx1"/>
                </a:solidFill>
                <a:effectLst/>
                <a:latin typeface="+mn-lt"/>
                <a:ea typeface="+mn-ea"/>
                <a:cs typeface="+mn-cs"/>
              </a:rPr>
              <a:t>used to recognize hand gestures using 8 EMG sensors placed around the arm, that record the electrical activity of the muscles. Last column shows the results.</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second one, it is used one IMU sensor mounted on the chest. Five classes of activity were considered and one HMM with 5 states that represent each one.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third article they use also HMMs to </a:t>
            </a:r>
            <a:r>
              <a:rPr lang="en-US" sz="1200" kern="1200" dirty="0" err="1" smtClean="0">
                <a:solidFill>
                  <a:schemeClr val="tx1"/>
                </a:solidFill>
                <a:effectLst/>
                <a:latin typeface="+mn-lt"/>
                <a:ea typeface="+mn-ea"/>
                <a:cs typeface="+mn-cs"/>
              </a:rPr>
              <a:t>recognise</a:t>
            </a:r>
            <a:r>
              <a:rPr lang="en-US" sz="1200" kern="1200" dirty="0" smtClean="0">
                <a:solidFill>
                  <a:schemeClr val="tx1"/>
                </a:solidFill>
                <a:effectLst/>
                <a:latin typeface="+mn-lt"/>
                <a:ea typeface="+mn-ea"/>
                <a:cs typeface="+mn-cs"/>
              </a:rPr>
              <a:t> human actions using a depth camera and inertial sensors (2 accelerometers)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three </a:t>
            </a:r>
            <a:r>
              <a:rPr lang="en-US" sz="1200" kern="1200" dirty="0" smtClean="0">
                <a:solidFill>
                  <a:schemeClr val="tx1"/>
                </a:solidFill>
                <a:effectLst/>
                <a:latin typeface="+mn-lt"/>
                <a:ea typeface="+mn-ea"/>
                <a:cs typeface="+mn-cs"/>
              </a:rPr>
              <a:t>last papers is the work done in this institute about this area.</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fourth row) In this last paper,  it was done a feature space dimensionality reduction for the recognition of hole-body human actions from data of markers </a:t>
            </a:r>
            <a:r>
              <a:rPr lang="en-US" sz="1200" kern="1200" dirty="0" smtClean="0">
                <a:solidFill>
                  <a:schemeClr val="tx1"/>
                </a:solidFill>
                <a:effectLst/>
                <a:latin typeface="+mn-lt"/>
                <a:ea typeface="+mn-ea"/>
                <a:cs typeface="+mn-cs"/>
              </a:rPr>
              <a:t>that give coordinates</a:t>
            </a:r>
            <a:r>
              <a:rPr lang="en-US" sz="1200" kern="1200" baseline="0" dirty="0" smtClean="0">
                <a:solidFill>
                  <a:schemeClr val="tx1"/>
                </a:solidFill>
                <a:effectLst/>
                <a:latin typeface="+mn-lt"/>
                <a:ea typeface="+mn-ea"/>
                <a:cs typeface="+mn-cs"/>
              </a:rPr>
              <a:t> of different points of the body</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from which meaningful features like joint angles, the velocity of the Centre of Mass or the angular momentums were calculated</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(fifth row) In this paper the basics, the set </a:t>
            </a:r>
            <a:r>
              <a:rPr lang="en-US" sz="1200" kern="1200" dirty="0" smtClean="0">
                <a:solidFill>
                  <a:schemeClr val="tx1"/>
                </a:solidFill>
                <a:effectLst/>
                <a:latin typeface="+mn-lt"/>
                <a:ea typeface="+mn-ea"/>
                <a:cs typeface="+mn-cs"/>
              </a:rPr>
              <a:t>up of the </a:t>
            </a:r>
            <a:r>
              <a:rPr lang="en-US" sz="1200" kern="1200" dirty="0" err="1" smtClean="0">
                <a:solidFill>
                  <a:schemeClr val="tx1"/>
                </a:solidFill>
                <a:effectLst/>
                <a:latin typeface="+mn-lt"/>
                <a:ea typeface="+mn-ea"/>
                <a:cs typeface="+mn-cs"/>
              </a:rPr>
              <a:t>senssors</a:t>
            </a:r>
            <a:r>
              <a:rPr lang="en-US" sz="1200" kern="1200" dirty="0" smtClean="0">
                <a:solidFill>
                  <a:schemeClr val="tx1"/>
                </a:solidFill>
                <a:effectLst/>
                <a:latin typeface="+mn-lt"/>
                <a:ea typeface="+mn-ea"/>
                <a:cs typeface="+mn-cs"/>
              </a:rPr>
              <a:t> and the Lower Limb Exoskeleton are presented </a:t>
            </a:r>
            <a:r>
              <a:rPr lang="en-US" sz="1200" kern="1200" dirty="0" smtClean="0">
                <a:solidFill>
                  <a:schemeClr val="tx1"/>
                </a:solidFill>
                <a:effectLst/>
                <a:latin typeface="+mn-lt"/>
                <a:ea typeface="+mn-ea"/>
                <a:cs typeface="+mn-cs"/>
              </a:rPr>
              <a:t>and the performance of the HMM classification is exposed. </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(sixth row) In this last paper it was pursued a dimensionality reduction , trying to find a trade-off between the minimum subset of features and the highest classification efficacy. With 4 sensors (2 IMUs and 2 Force Sensors), this </a:t>
            </a:r>
            <a:r>
              <a:rPr lang="en-US" sz="1200" kern="1200" dirty="0" smtClean="0">
                <a:solidFill>
                  <a:schemeClr val="tx1"/>
                </a:solidFill>
                <a:effectLst/>
                <a:latin typeface="+mn-lt"/>
                <a:ea typeface="+mn-ea"/>
                <a:cs typeface="+mn-cs"/>
              </a:rPr>
              <a:t>accuracy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was </a:t>
            </a:r>
            <a:r>
              <a:rPr lang="en-US" sz="1200" kern="1200" dirty="0" smtClean="0">
                <a:solidFill>
                  <a:schemeClr val="tx1"/>
                </a:solidFill>
                <a:effectLst/>
                <a:latin typeface="+mn-lt"/>
                <a:ea typeface="+mn-ea"/>
                <a:cs typeface="+mn-cs"/>
              </a:rPr>
              <a:t>obtained. </a:t>
            </a:r>
            <a:endParaRPr lang="es-ES" sz="1200" kern="1200" dirty="0" smtClean="0">
              <a:solidFill>
                <a:schemeClr val="tx1"/>
              </a:solidFill>
              <a:effectLst/>
              <a:latin typeface="+mn-lt"/>
              <a:ea typeface="+mn-ea"/>
              <a:cs typeface="+mn-cs"/>
            </a:endParaRPr>
          </a:p>
          <a:p>
            <a:pPr marL="216000" indent="-215640">
              <a:lnSpc>
                <a:spcPct val="100000"/>
              </a:lnSpc>
            </a:pPr>
            <a:endParaRPr lang="en-US" sz="2000" b="0" strike="noStrike" spc="-1" dirty="0">
              <a:latin typeface="Arial"/>
            </a:endParaRPr>
          </a:p>
        </p:txBody>
      </p:sp>
      <p:sp>
        <p:nvSpPr>
          <p:cNvPr id="414"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57538479-EF1F-4F7D-BA47-77388172168C}" type="slidenum">
              <a:rPr lang="en-US" sz="1300" b="0" strike="noStrike" spc="-1">
                <a:solidFill>
                  <a:srgbClr val="000000"/>
                </a:solidFill>
                <a:latin typeface="Arial"/>
                <a:ea typeface="+mn-ea"/>
              </a:rPr>
              <a:t>5</a:t>
            </a:fld>
            <a:endParaRPr lang="en-US" sz="13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PlaceHolder 1"/>
          <p:cNvSpPr>
            <a:spLocks noGrp="1" noRot="1" noChangeAspect="1"/>
          </p:cNvSpPr>
          <p:nvPr>
            <p:ph type="sldImg"/>
          </p:nvPr>
        </p:nvSpPr>
        <p:spPr>
          <a:xfrm>
            <a:off x="992188" y="768350"/>
            <a:ext cx="5113337" cy="3835400"/>
          </a:xfrm>
          <a:prstGeom prst="rect">
            <a:avLst/>
          </a:prstGeom>
        </p:spPr>
      </p:sp>
      <p:sp>
        <p:nvSpPr>
          <p:cNvPr id="434"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2000" b="0" strike="noStrike" spc="-1">
                <a:latin typeface="Arial"/>
              </a:rPr>
              <a:t>That’s the end of the presentation .Thank you for your attention.</a:t>
            </a:r>
          </a:p>
          <a:p>
            <a:pPr marL="216000" indent="-214560">
              <a:lnSpc>
                <a:spcPct val="100000"/>
              </a:lnSpc>
            </a:pPr>
            <a:endParaRPr lang="en-US" sz="2000" b="0" strike="noStrike" spc="-1">
              <a:latin typeface="Arial"/>
            </a:endParaRPr>
          </a:p>
          <a:p>
            <a:pPr marL="216000" indent="-214560">
              <a:lnSpc>
                <a:spcPct val="100000"/>
              </a:lnSpc>
            </a:pPr>
            <a:endParaRPr lang="en-US" sz="2000" b="0" strike="noStrike" spc="-1">
              <a:latin typeface="Arial"/>
            </a:endParaRPr>
          </a:p>
        </p:txBody>
      </p:sp>
      <p:sp>
        <p:nvSpPr>
          <p:cNvPr id="435"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A7BEEC4-195E-4431-AE96-CFDFAC86EE14}" type="slidenum">
              <a:rPr lang="en-US" sz="1300" b="0" strike="noStrike" spc="-1">
                <a:solidFill>
                  <a:srgbClr val="000000"/>
                </a:solidFill>
                <a:latin typeface="Arial"/>
                <a:ea typeface="+mn-ea"/>
              </a:rPr>
              <a:t>51</a:t>
            </a:fld>
            <a:endParaRPr lang="en-US" sz="13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992188" y="768350"/>
            <a:ext cx="5113337" cy="3835400"/>
          </a:xfrm>
          <a:prstGeom prst="rect">
            <a:avLst/>
          </a:prstGeom>
        </p:spPr>
      </p:sp>
      <p:sp>
        <p:nvSpPr>
          <p:cNvPr id="428"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a:latin typeface="Arial"/>
            </a:endParaRPr>
          </a:p>
          <a:p>
            <a:pPr marL="216000" indent="-214560">
              <a:lnSpc>
                <a:spcPct val="100000"/>
              </a:lnSpc>
            </a:pPr>
            <a:r>
              <a:rPr lang="en-US" sz="1400" b="0" strike="noStrike" spc="-1" dirty="0">
                <a:latin typeface="Arial"/>
              </a:rPr>
              <a:t>Finally I would like to present some results about the performance of the new </a:t>
            </a:r>
            <a:r>
              <a:rPr lang="en-US" sz="1400" b="0" strike="noStrike" spc="-1" dirty="0" smtClean="0">
                <a:latin typeface="Arial"/>
              </a:rPr>
              <a:t>features. </a:t>
            </a:r>
            <a:r>
              <a:rPr lang="en-US" sz="1400" b="0" strike="noStrike" spc="-1" dirty="0">
                <a:latin typeface="Arial"/>
              </a:rPr>
              <a:t>(they were tested alone and in combination with the IMUs values) </a:t>
            </a: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Talk about</a:t>
            </a:r>
            <a:r>
              <a:rPr lang="en-US" sz="1400" b="0" strike="noStrike" spc="-1" baseline="0" dirty="0" smtClean="0">
                <a:latin typeface="Arial"/>
              </a:rPr>
              <a:t> the tables:</a:t>
            </a:r>
          </a:p>
          <a:p>
            <a:pPr marL="216000" indent="-214560">
              <a:lnSpc>
                <a:spcPct val="100000"/>
              </a:lnSpc>
            </a:pPr>
            <a:r>
              <a:rPr lang="en-US" sz="1400" b="0" strike="noStrike" spc="-1" baseline="0" dirty="0" smtClean="0">
                <a:latin typeface="Arial"/>
              </a:rPr>
              <a:t>The train and testing of the HMM were done using overlapping windows of 10 milliseconds with a total of 300 milliseconds size  samples and a stratified 5-fold  cross validation</a:t>
            </a:r>
          </a:p>
          <a:p>
            <a:pPr marL="216000" indent="-214560">
              <a:lnSpc>
                <a:spcPct val="100000"/>
              </a:lnSpc>
            </a:pPr>
            <a:r>
              <a:rPr lang="en-US" sz="1400" b="0" strike="noStrike" spc="-1" baseline="0" dirty="0" smtClean="0">
                <a:latin typeface="Arial"/>
              </a:rPr>
              <a:t>The states employed were 14.  And sometimes the data was filtered or the differences among consecutive values was computed. </a:t>
            </a: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endParaRPr lang="en-US" sz="1400" b="0" strike="noStrike" spc="-1" dirty="0" smtClean="0">
              <a:latin typeface="Arial"/>
            </a:endParaRPr>
          </a:p>
          <a:p>
            <a:pPr marL="216000" indent="-214560">
              <a:lnSpc>
                <a:spcPct val="100000"/>
              </a:lnSpc>
            </a:pPr>
            <a:r>
              <a:rPr lang="en-US" sz="1400" b="0" strike="noStrike" spc="-1" dirty="0" smtClean="0">
                <a:latin typeface="Arial"/>
              </a:rPr>
              <a:t>Single </a:t>
            </a:r>
            <a:r>
              <a:rPr lang="en-US" sz="1400" b="0" strike="noStrike" spc="-1" dirty="0">
                <a:latin typeface="Arial"/>
              </a:rPr>
              <a:t>motions: </a:t>
            </a:r>
          </a:p>
          <a:p>
            <a:pPr marL="216000" indent="-214560">
              <a:lnSpc>
                <a:spcPct val="100000"/>
              </a:lnSpc>
            </a:pPr>
            <a:r>
              <a:rPr lang="en-US" sz="1400" b="0" strike="noStrike" spc="-1" dirty="0">
                <a:latin typeface="Arial"/>
              </a:rPr>
              <a:t>There is no significant difference comparing the single performance of the sensors → it is logical because all the components of the </a:t>
            </a:r>
            <a:r>
              <a:rPr lang="en-US" sz="1400" b="0" strike="noStrike" spc="-1" dirty="0" smtClean="0">
                <a:latin typeface="Arial"/>
              </a:rPr>
              <a:t>moments </a:t>
            </a:r>
            <a:r>
              <a:rPr lang="en-US" sz="1400" b="0" strike="noStrike" spc="-1" dirty="0">
                <a:latin typeface="Arial"/>
              </a:rPr>
              <a:t>are computed with similar components of the force sensors. </a:t>
            </a:r>
          </a:p>
          <a:p>
            <a:pPr marL="216000" indent="-214560">
              <a:lnSpc>
                <a:spcPct val="100000"/>
              </a:lnSpc>
            </a:pPr>
            <a:r>
              <a:rPr lang="en-US" sz="1400" b="0" strike="noStrike" spc="-1" dirty="0">
                <a:latin typeface="Arial"/>
              </a:rPr>
              <a:t>The use of the filter to avoid noise improves a bit the performance (10% more)</a:t>
            </a:r>
          </a:p>
          <a:p>
            <a:pPr marL="216000" indent="-214560">
              <a:lnSpc>
                <a:spcPct val="100000"/>
              </a:lnSpc>
            </a:pPr>
            <a:endParaRPr lang="en-US" sz="1400" b="0" strike="noStrike" spc="-1" dirty="0">
              <a:latin typeface="Arial"/>
            </a:endParaRPr>
          </a:p>
          <a:p>
            <a:pPr marL="216000" indent="-214560">
              <a:lnSpc>
                <a:spcPct val="100000"/>
              </a:lnSpc>
            </a:pPr>
            <a:r>
              <a:rPr lang="en-US" sz="1400" b="0" strike="noStrike" spc="-1" dirty="0">
                <a:latin typeface="Arial"/>
              </a:rPr>
              <a:t>All subjects</a:t>
            </a:r>
          </a:p>
          <a:p>
            <a:pPr marL="216000" indent="-214560">
              <a:lnSpc>
                <a:spcPct val="100000"/>
              </a:lnSpc>
            </a:pPr>
            <a:r>
              <a:rPr lang="en-US" sz="1400" b="0" strike="noStrike" spc="-1" dirty="0">
                <a:latin typeface="Arial"/>
              </a:rPr>
              <a:t>The use of linear accelerations in all motions gives a lower improvement than the use of Euler angles (using the same number of features)</a:t>
            </a:r>
          </a:p>
          <a:p>
            <a:pPr marL="216000" indent="-214560">
              <a:lnSpc>
                <a:spcPct val="100000"/>
              </a:lnSpc>
            </a:pPr>
            <a:r>
              <a:rPr lang="en-US" sz="1400" b="0" strike="noStrike" spc="-1" dirty="0">
                <a:latin typeface="Arial"/>
              </a:rPr>
              <a:t>Testing on single subjects the results are better, due to there is less variability</a:t>
            </a:r>
          </a:p>
          <a:p>
            <a:pPr marL="216000" indent="-214560">
              <a:lnSpc>
                <a:spcPct val="100000"/>
              </a:lnSpc>
            </a:pPr>
            <a:r>
              <a:rPr lang="en-US" sz="1400" b="0" strike="noStrike" spc="-1" dirty="0">
                <a:latin typeface="Arial"/>
              </a:rPr>
              <a:t>Other: </a:t>
            </a:r>
          </a:p>
          <a:p>
            <a:pPr marL="216000" indent="-214560">
              <a:lnSpc>
                <a:spcPct val="100000"/>
              </a:lnSpc>
            </a:pPr>
            <a:r>
              <a:rPr lang="en-US" sz="1400" b="0" strike="noStrike" spc="-1" dirty="0">
                <a:latin typeface="Arial"/>
              </a:rPr>
              <a:t>Hit rate = right predictions / total predictions</a:t>
            </a:r>
          </a:p>
          <a:p>
            <a:pPr marL="216000" indent="-214560">
              <a:lnSpc>
                <a:spcPct val="100000"/>
              </a:lnSpc>
            </a:pPr>
            <a:r>
              <a:rPr lang="en-US" sz="1400" b="0" strike="noStrike" spc="-1" dirty="0">
                <a:latin typeface="Arial"/>
              </a:rPr>
              <a:t>Talk about errors Euler angles calculation ??</a:t>
            </a:r>
          </a:p>
          <a:p>
            <a:pPr marL="216000" indent="-214560">
              <a:lnSpc>
                <a:spcPct val="100000"/>
              </a:lnSpc>
            </a:pPr>
            <a:r>
              <a:rPr lang="en-US" sz="2000" b="0" strike="noStrike" spc="-1" dirty="0">
                <a:latin typeface="Arial"/>
              </a:rPr>
              <a:t>----------------------------------------------------</a:t>
            </a:r>
          </a:p>
          <a:p>
            <a:pPr marL="216000" indent="-214560">
              <a:lnSpc>
                <a:spcPct val="100000"/>
              </a:lnSpc>
            </a:pPr>
            <a:endParaRPr lang="en-US" sz="2000" b="0" strike="noStrike" spc="-1" dirty="0">
              <a:latin typeface="Arial"/>
            </a:endParaRPr>
          </a:p>
        </p:txBody>
      </p:sp>
      <p:sp>
        <p:nvSpPr>
          <p:cNvPr id="429"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893E3C6-13AE-42E3-827D-CE58570B5AB4}" type="slidenum">
              <a:rPr lang="en-US" sz="1300" b="0" strike="noStrike" spc="-1">
                <a:solidFill>
                  <a:srgbClr val="000000"/>
                </a:solidFill>
                <a:latin typeface="Arial"/>
                <a:ea typeface="+mn-ea"/>
              </a:rPr>
              <a:t>52</a:t>
            </a:fld>
            <a:endParaRPr lang="en-US" sz="13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992188" y="768350"/>
            <a:ext cx="5113337" cy="3835400"/>
          </a:xfrm>
          <a:prstGeom prst="rect">
            <a:avLst/>
          </a:prstGeom>
        </p:spPr>
      </p:sp>
      <p:sp>
        <p:nvSpPr>
          <p:cNvPr id="428"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2000" b="0" strike="noStrike" spc="-1" dirty="0" err="1" smtClean="0">
                <a:latin typeface="Arial"/>
              </a:rPr>
              <a:t>Highligh</a:t>
            </a:r>
            <a:r>
              <a:rPr lang="en-US" sz="2000" b="0" strike="noStrike" spc="-1" dirty="0" smtClean="0">
                <a:latin typeface="Arial"/>
              </a:rPr>
              <a:t> that here the feature of the moment</a:t>
            </a:r>
            <a:r>
              <a:rPr lang="en-US" sz="2000" b="0" strike="noStrike" spc="-1" baseline="0" dirty="0" smtClean="0">
                <a:latin typeface="Arial"/>
              </a:rPr>
              <a:t> normalized appears</a:t>
            </a:r>
            <a:endParaRPr lang="en-US" sz="1400" b="0" strike="noStrike" spc="-1" dirty="0">
              <a:latin typeface="Arial"/>
            </a:endParaRPr>
          </a:p>
          <a:p>
            <a:pPr marL="216000" indent="-214560">
              <a:lnSpc>
                <a:spcPct val="100000"/>
              </a:lnSpc>
            </a:pPr>
            <a:endParaRPr lang="en-US" sz="1400" b="0" strike="noStrike" spc="-1" dirty="0">
              <a:latin typeface="Arial"/>
            </a:endParaRPr>
          </a:p>
          <a:p>
            <a:pPr marL="216000" indent="-214560">
              <a:lnSpc>
                <a:spcPct val="100000"/>
              </a:lnSpc>
            </a:pPr>
            <a:r>
              <a:rPr lang="en-US" sz="1400" b="0" strike="noStrike" spc="-1" dirty="0">
                <a:latin typeface="Arial"/>
              </a:rPr>
              <a:t>All subjects</a:t>
            </a:r>
          </a:p>
          <a:p>
            <a:pPr marL="216000" indent="-214560">
              <a:lnSpc>
                <a:spcPct val="100000"/>
              </a:lnSpc>
            </a:pPr>
            <a:r>
              <a:rPr lang="en-US" sz="1400" b="0" strike="noStrike" spc="-1" dirty="0">
                <a:latin typeface="Arial"/>
              </a:rPr>
              <a:t>The use of linear accelerations in all motions gives a lower improvement than the use of Euler angles (using the same number of features)</a:t>
            </a:r>
          </a:p>
          <a:p>
            <a:pPr marL="216000" indent="-214560">
              <a:lnSpc>
                <a:spcPct val="100000"/>
              </a:lnSpc>
            </a:pPr>
            <a:r>
              <a:rPr lang="en-US" sz="1400" b="0" strike="noStrike" spc="-1" dirty="0">
                <a:latin typeface="Arial"/>
              </a:rPr>
              <a:t>Testing on single subjects the results are better, due to there is less variability</a:t>
            </a:r>
          </a:p>
          <a:p>
            <a:pPr marL="216000" indent="-214560">
              <a:lnSpc>
                <a:spcPct val="100000"/>
              </a:lnSpc>
            </a:pPr>
            <a:r>
              <a:rPr lang="en-US" sz="1400" b="0" strike="noStrike" spc="-1" dirty="0">
                <a:latin typeface="Arial"/>
              </a:rPr>
              <a:t>Other: </a:t>
            </a:r>
          </a:p>
          <a:p>
            <a:pPr marL="216000" indent="-214560">
              <a:lnSpc>
                <a:spcPct val="100000"/>
              </a:lnSpc>
            </a:pPr>
            <a:r>
              <a:rPr lang="en-US" sz="1400" b="0" strike="noStrike" spc="-1" dirty="0">
                <a:latin typeface="Arial"/>
              </a:rPr>
              <a:t>Hit rate = right predictions / total predictions</a:t>
            </a:r>
          </a:p>
          <a:p>
            <a:pPr marL="216000" indent="-214560">
              <a:lnSpc>
                <a:spcPct val="100000"/>
              </a:lnSpc>
            </a:pPr>
            <a:r>
              <a:rPr lang="en-US" sz="1400" b="0" strike="noStrike" spc="-1" dirty="0">
                <a:latin typeface="Arial"/>
              </a:rPr>
              <a:t>Talk about errors Euler angles calculation ??</a:t>
            </a:r>
          </a:p>
          <a:p>
            <a:pPr marL="216000" indent="-214560">
              <a:lnSpc>
                <a:spcPct val="100000"/>
              </a:lnSpc>
            </a:pPr>
            <a:r>
              <a:rPr lang="en-US" sz="2000" b="0" strike="noStrike" spc="-1" dirty="0">
                <a:latin typeface="Arial"/>
              </a:rPr>
              <a:t>----------------------------------------------------</a:t>
            </a:r>
          </a:p>
          <a:p>
            <a:pPr marL="216000" indent="-214560">
              <a:lnSpc>
                <a:spcPct val="100000"/>
              </a:lnSpc>
            </a:pPr>
            <a:endParaRPr lang="en-US" sz="2000" b="0" strike="noStrike" spc="-1" dirty="0">
              <a:latin typeface="Arial"/>
            </a:endParaRPr>
          </a:p>
        </p:txBody>
      </p:sp>
      <p:sp>
        <p:nvSpPr>
          <p:cNvPr id="429"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893E3C6-13AE-42E3-827D-CE58570B5AB4}" type="slidenum">
              <a:rPr lang="en-US" sz="1300" b="0" strike="noStrike" spc="-1">
                <a:solidFill>
                  <a:srgbClr val="000000"/>
                </a:solidFill>
                <a:latin typeface="Arial"/>
                <a:ea typeface="+mn-ea"/>
              </a:rPr>
              <a:t>53</a:t>
            </a:fld>
            <a:endParaRPr lang="en-US" sz="13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992188" y="768350"/>
            <a:ext cx="5113337" cy="3835400"/>
          </a:xfrm>
          <a:prstGeom prst="rect">
            <a:avLst/>
          </a:prstGeom>
        </p:spPr>
      </p:sp>
      <p:sp>
        <p:nvSpPr>
          <p:cNvPr id="428"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r>
              <a:rPr lang="en-US" sz="2000" b="0" strike="noStrike" spc="-1" dirty="0" smtClean="0">
                <a:latin typeface="Arial"/>
              </a:rPr>
              <a:t>in a red rectangle the best result appears</a:t>
            </a:r>
            <a:endParaRPr lang="en-US" sz="2000" b="0" strike="noStrike" spc="-1" dirty="0">
              <a:latin typeface="Arial"/>
            </a:endParaRPr>
          </a:p>
          <a:p>
            <a:pPr marL="216000" indent="-214560">
              <a:lnSpc>
                <a:spcPct val="100000"/>
              </a:lnSpc>
            </a:pPr>
            <a:endParaRPr lang="en-US" sz="2000" b="0" strike="noStrike" spc="-1" dirty="0">
              <a:latin typeface="Arial"/>
            </a:endParaRPr>
          </a:p>
        </p:txBody>
      </p:sp>
      <p:sp>
        <p:nvSpPr>
          <p:cNvPr id="429"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8893E3C6-13AE-42E3-827D-CE58570B5AB4}" type="slidenum">
              <a:rPr lang="en-US" sz="1300" b="0" strike="noStrike" spc="-1">
                <a:solidFill>
                  <a:srgbClr val="000000"/>
                </a:solidFill>
                <a:latin typeface="Arial"/>
                <a:ea typeface="+mn-ea"/>
              </a:rPr>
              <a:t>54</a:t>
            </a:fld>
            <a:endParaRPr lang="en-US" sz="13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noRot="1" noChangeAspect="1"/>
          </p:cNvSpPr>
          <p:nvPr>
            <p:ph type="sldImg"/>
          </p:nvPr>
        </p:nvSpPr>
        <p:spPr>
          <a:xfrm>
            <a:off x="992188" y="768350"/>
            <a:ext cx="5113337" cy="3835400"/>
          </a:xfrm>
          <a:prstGeom prst="rect">
            <a:avLst/>
          </a:prstGeom>
        </p:spPr>
      </p:sp>
      <p:sp>
        <p:nvSpPr>
          <p:cNvPr id="407"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a:latin typeface="Arial"/>
            </a:endParaRPr>
          </a:p>
          <a:p>
            <a:pPr marL="216000" indent="-214560">
              <a:lnSpc>
                <a:spcPct val="100000"/>
              </a:lnSpc>
            </a:pPr>
            <a:endParaRPr lang="en-US" sz="2000" b="0" strike="noStrike" spc="-1" dirty="0">
              <a:latin typeface="Arial"/>
            </a:endParaRPr>
          </a:p>
        </p:txBody>
      </p:sp>
      <p:sp>
        <p:nvSpPr>
          <p:cNvPr id="408"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CABF5078-A9A4-4595-8BC5-75F1A92A3108}" type="slidenum">
              <a:rPr lang="en-US" sz="1300" b="0" strike="noStrike" spc="-1">
                <a:solidFill>
                  <a:srgbClr val="000000"/>
                </a:solidFill>
                <a:latin typeface="Arial"/>
                <a:ea typeface="+mn-ea"/>
              </a:rPr>
              <a:t>6</a:t>
            </a:fld>
            <a:endParaRPr lang="en-US" sz="13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PlaceHolder 1"/>
          <p:cNvSpPr>
            <a:spLocks noGrp="1" noRot="1" noChangeAspect="1"/>
          </p:cNvSpPr>
          <p:nvPr>
            <p:ph type="sldImg"/>
          </p:nvPr>
        </p:nvSpPr>
        <p:spPr>
          <a:xfrm>
            <a:off x="992188" y="768350"/>
            <a:ext cx="5113337" cy="3835400"/>
          </a:xfrm>
          <a:prstGeom prst="rect">
            <a:avLst/>
          </a:prstGeom>
        </p:spPr>
      </p:sp>
      <p:sp>
        <p:nvSpPr>
          <p:cNvPr id="416"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1200" b="0" strike="noStrike" spc="-1" dirty="0">
              <a:latin typeface="Arial"/>
            </a:endParaRPr>
          </a:p>
          <a:p>
            <a:r>
              <a:rPr lang="en-US" sz="1200" kern="1200" dirty="0" smtClean="0">
                <a:solidFill>
                  <a:schemeClr val="tx1"/>
                </a:solidFill>
                <a:effectLst/>
                <a:latin typeface="+mn-lt"/>
                <a:ea typeface="+mn-ea"/>
                <a:cs typeface="+mn-cs"/>
              </a:rPr>
              <a:t>The passive exoskeleton employed to do all the recordings, includes 3 IMUs with which linear accelerations and angles are measured, and 7 force sensors, each one giving a force vector in the Cartesian coordinate system.</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picture we can see the location of the 10 sensors.</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whole data available consists of recordings of different common motions, like </a:t>
            </a:r>
            <a:r>
              <a:rPr lang="en-US" sz="1200" kern="1200" dirty="0" err="1" smtClean="0">
                <a:solidFill>
                  <a:schemeClr val="tx1"/>
                </a:solidFill>
                <a:effectLst/>
                <a:latin typeface="+mn-lt"/>
                <a:ea typeface="+mn-ea"/>
                <a:cs typeface="+mn-cs"/>
              </a:rPr>
              <a:t>WalkingForwad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GoingUpStairs</a:t>
            </a:r>
            <a:r>
              <a:rPr lang="en-US" sz="1200" kern="1200" dirty="0" smtClean="0">
                <a:solidFill>
                  <a:schemeClr val="tx1"/>
                </a:solidFill>
                <a:effectLst/>
                <a:latin typeface="+mn-lt"/>
                <a:ea typeface="+mn-ea"/>
                <a:cs typeface="+mn-cs"/>
              </a:rPr>
              <a:t>,, sit down , stand up... carried out by 10 subjects, each one repeated 10 times.</a:t>
            </a:r>
            <a:endParaRPr lang="es-E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table shows results obtained in previous work, where a maximum accuracy is reached with 9 sensors and it is almost 93%</a:t>
            </a:r>
            <a:endParaRPr lang="es-ES" sz="1200" kern="1200" dirty="0" smtClean="0">
              <a:solidFill>
                <a:schemeClr val="tx1"/>
              </a:solidFill>
              <a:effectLst/>
              <a:latin typeface="+mn-lt"/>
              <a:ea typeface="+mn-ea"/>
              <a:cs typeface="+mn-cs"/>
            </a:endParaRPr>
          </a:p>
          <a:p>
            <a:pPr marL="216000" indent="-214560">
              <a:lnSpc>
                <a:spcPct val="100000"/>
              </a:lnSpc>
            </a:pPr>
            <a:endParaRPr lang="en-US" sz="1200" b="0" strike="noStrike" spc="-1" dirty="0">
              <a:latin typeface="Arial"/>
            </a:endParaRPr>
          </a:p>
        </p:txBody>
      </p:sp>
      <p:sp>
        <p:nvSpPr>
          <p:cNvPr id="417"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FB924F0D-B137-4D6D-BF4B-CA2E70A3C20D}" type="slidenum">
              <a:rPr lang="en-US" sz="1300" b="0" strike="noStrike" spc="-1">
                <a:solidFill>
                  <a:srgbClr val="000000"/>
                </a:solidFill>
                <a:latin typeface="Arial"/>
                <a:ea typeface="+mn-ea"/>
              </a:rPr>
              <a:t>7</a:t>
            </a:fld>
            <a:endParaRPr lang="en-US" sz="13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noRot="1" noChangeAspect="1"/>
          </p:cNvSpPr>
          <p:nvPr>
            <p:ph type="sldImg"/>
          </p:nvPr>
        </p:nvSpPr>
        <p:spPr>
          <a:xfrm>
            <a:off x="992188" y="768350"/>
            <a:ext cx="5113337" cy="3835400"/>
          </a:xfrm>
          <a:prstGeom prst="rect">
            <a:avLst/>
          </a:prstGeom>
        </p:spPr>
      </p:sp>
      <p:sp>
        <p:nvSpPr>
          <p:cNvPr id="407" name="PlaceHolder 2"/>
          <p:cNvSpPr>
            <a:spLocks noGrp="1"/>
          </p:cNvSpPr>
          <p:nvPr>
            <p:ph type="body"/>
          </p:nvPr>
        </p:nvSpPr>
        <p:spPr>
          <a:xfrm>
            <a:off x="709920" y="4861440"/>
            <a:ext cx="5677560" cy="4603680"/>
          </a:xfrm>
          <a:prstGeom prst="rect">
            <a:avLst/>
          </a:prstGeom>
        </p:spPr>
        <p:txBody>
          <a:bodyPr lIns="99000" tIns="49680" rIns="99000" bIns="49680"/>
          <a:lstStyle/>
          <a:p>
            <a:pPr marL="216000" indent="-214560">
              <a:lnSpc>
                <a:spcPct val="100000"/>
              </a:lnSpc>
            </a:pPr>
            <a:endParaRPr lang="en-US" sz="2000" b="0" strike="noStrike" spc="-1" dirty="0">
              <a:latin typeface="Arial"/>
            </a:endParaRPr>
          </a:p>
          <a:p>
            <a:pPr marL="216000" indent="-214560">
              <a:lnSpc>
                <a:spcPct val="100000"/>
              </a:lnSpc>
            </a:pPr>
            <a:endParaRPr lang="en-US" sz="2000" b="0" strike="noStrike" spc="-1" dirty="0">
              <a:latin typeface="Arial"/>
            </a:endParaRPr>
          </a:p>
        </p:txBody>
      </p:sp>
      <p:sp>
        <p:nvSpPr>
          <p:cNvPr id="408"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CABF5078-A9A4-4595-8BC5-75F1A92A3108}" type="slidenum">
              <a:rPr lang="en-US" sz="1300" b="0" strike="noStrike" spc="-1">
                <a:solidFill>
                  <a:srgbClr val="000000"/>
                </a:solidFill>
                <a:latin typeface="Arial"/>
                <a:ea typeface="+mn-ea"/>
              </a:rPr>
              <a:t>8</a:t>
            </a:fld>
            <a:endParaRPr lang="en-US" sz="13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PlaceHolder 1"/>
          <p:cNvSpPr>
            <a:spLocks noGrp="1" noRot="1" noChangeAspect="1"/>
          </p:cNvSpPr>
          <p:nvPr>
            <p:ph type="sldImg"/>
          </p:nvPr>
        </p:nvSpPr>
        <p:spPr>
          <a:xfrm>
            <a:off x="992188" y="768350"/>
            <a:ext cx="5113337" cy="3835400"/>
          </a:xfrm>
          <a:prstGeom prst="rect">
            <a:avLst/>
          </a:prstGeom>
        </p:spPr>
      </p:sp>
      <p:sp>
        <p:nvSpPr>
          <p:cNvPr id="419" name="PlaceHolder 2"/>
          <p:cNvSpPr>
            <a:spLocks noGrp="1"/>
          </p:cNvSpPr>
          <p:nvPr>
            <p:ph type="body"/>
          </p:nvPr>
        </p:nvSpPr>
        <p:spPr>
          <a:xfrm>
            <a:off x="709920" y="4789440"/>
            <a:ext cx="5677560" cy="4603680"/>
          </a:xfrm>
          <a:prstGeom prst="rect">
            <a:avLst/>
          </a:prstGeom>
        </p:spPr>
        <p:txBody>
          <a:bodyPr lIns="99000" tIns="49680" rIns="99000" bIns="49680"/>
          <a:lstStyle/>
          <a:p>
            <a:pPr marL="216000" indent="-214560">
              <a:lnSpc>
                <a:spcPct val="100000"/>
              </a:lnSpc>
            </a:pPr>
            <a:endParaRPr lang="en-US" sz="2000" b="0" strike="noStrike" spc="-1" dirty="0">
              <a:latin typeface="Arial"/>
            </a:endParaRPr>
          </a:p>
          <a:p>
            <a:pPr marL="216000" indent="-214560">
              <a:lnSpc>
                <a:spcPct val="100000"/>
              </a:lnSpc>
            </a:pPr>
            <a:endParaRPr lang="en-US" sz="2000" b="0" strike="noStrike" spc="-1" dirty="0">
              <a:latin typeface="Arial"/>
            </a:endParaRPr>
          </a:p>
          <a:p>
            <a:pPr marL="216000" marR="0" indent="-21456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 two new derived features are the knee Moments and the joint angles of the leg (on the knee and on the ankle). The first feature was calculated from the data of the force sensors values and with this features we try to describe a motion in  dynamic </a:t>
            </a:r>
            <a:r>
              <a:rPr lang="en-US" sz="1200" kern="1200" dirty="0" err="1" smtClean="0">
                <a:solidFill>
                  <a:schemeClr val="tx1"/>
                </a:solidFill>
                <a:effectLst/>
                <a:latin typeface="+mn-lt"/>
                <a:ea typeface="+mn-ea"/>
                <a:cs typeface="+mn-cs"/>
              </a:rPr>
              <a:t>way.In</a:t>
            </a:r>
            <a:r>
              <a:rPr lang="en-US" sz="1200" kern="1200" dirty="0" smtClean="0">
                <a:solidFill>
                  <a:schemeClr val="tx1"/>
                </a:solidFill>
                <a:effectLst/>
                <a:latin typeface="+mn-lt"/>
                <a:ea typeface="+mn-ea"/>
                <a:cs typeface="+mn-cs"/>
              </a:rPr>
              <a:t> total we have 4 new features ( 3 about the 3 coordination axes and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one that is the norm that vector. On the other hand we have the joint angles, with which we are using the Euler angles gathered from the IMUs sensors to calculate them and they give Kinematic information of the motions. </a:t>
            </a:r>
            <a:endParaRPr lang="es-ES" sz="1200" kern="1200" dirty="0" smtClean="0">
              <a:solidFill>
                <a:schemeClr val="tx1"/>
              </a:solidFill>
              <a:effectLst/>
              <a:latin typeface="+mn-lt"/>
              <a:ea typeface="+mn-ea"/>
              <a:cs typeface="+mn-cs"/>
            </a:endParaRPr>
          </a:p>
          <a:p>
            <a:pPr marL="216000" indent="-214560">
              <a:lnSpc>
                <a:spcPct val="100000"/>
              </a:lnSpc>
            </a:pPr>
            <a:endParaRPr lang="en-US" sz="2000" b="0" strike="noStrike" spc="-1" dirty="0">
              <a:latin typeface="Arial"/>
            </a:endParaRPr>
          </a:p>
        </p:txBody>
      </p:sp>
      <p:sp>
        <p:nvSpPr>
          <p:cNvPr id="420" name="CustomShape 3"/>
          <p:cNvSpPr/>
          <p:nvPr/>
        </p:nvSpPr>
        <p:spPr>
          <a:xfrm>
            <a:off x="4021200" y="9721080"/>
            <a:ext cx="3074400" cy="509760"/>
          </a:xfrm>
          <a:prstGeom prst="rect">
            <a:avLst/>
          </a:prstGeom>
          <a:noFill/>
          <a:ln w="9360">
            <a:noFill/>
          </a:ln>
        </p:spPr>
        <p:style>
          <a:lnRef idx="0">
            <a:scrgbClr r="0" g="0" b="0"/>
          </a:lnRef>
          <a:fillRef idx="0">
            <a:scrgbClr r="0" g="0" b="0"/>
          </a:fillRef>
          <a:effectRef idx="0">
            <a:scrgbClr r="0" g="0" b="0"/>
          </a:effectRef>
          <a:fontRef idx="minor"/>
        </p:style>
        <p:txBody>
          <a:bodyPr lIns="99000" tIns="49680" rIns="99000" bIns="49680" anchor="b"/>
          <a:lstStyle/>
          <a:p>
            <a:pPr algn="r">
              <a:lnSpc>
                <a:spcPct val="100000"/>
              </a:lnSpc>
            </a:pPr>
            <a:fld id="{DC3EFC5B-0E80-4049-8CC1-E828116B691D}" type="slidenum">
              <a:rPr lang="en-US" sz="1300" b="0" strike="noStrike" spc="-1">
                <a:solidFill>
                  <a:srgbClr val="000000"/>
                </a:solidFill>
                <a:latin typeface="Arial"/>
                <a:ea typeface="+mn-ea"/>
              </a:rPr>
              <a:t>9</a:t>
            </a:fld>
            <a:endParaRPr lang="en-US" sz="13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8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9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9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9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9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9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9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9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9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268516142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7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7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8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8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8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8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9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9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9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9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9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9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9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9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9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8569975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1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1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22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2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3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3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3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3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3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23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3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23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24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24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24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24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7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7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8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8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1.png"/><Relationship Id="rId3" Type="http://schemas.openxmlformats.org/officeDocument/2006/relationships/slideLayout" Target="../slideLayouts/slideLayout15.xml"/><Relationship Id="rId21" Type="http://schemas.openxmlformats.org/officeDocument/2006/relationships/image" Target="../media/image8.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5.png"/><Relationship Id="rId2" Type="http://schemas.openxmlformats.org/officeDocument/2006/relationships/slideLayout" Target="../slideLayouts/slideLayout14.xml"/><Relationship Id="rId16" Type="http://schemas.openxmlformats.org/officeDocument/2006/relationships/image" Target="../media/image4.jpeg"/><Relationship Id="rId20"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10.png"/><Relationship Id="rId5" Type="http://schemas.openxmlformats.org/officeDocument/2006/relationships/slideLayout" Target="../slideLayouts/slideLayout17.xml"/><Relationship Id="rId15" Type="http://schemas.openxmlformats.org/officeDocument/2006/relationships/theme" Target="../theme/theme2.xml"/><Relationship Id="rId23" Type="http://schemas.openxmlformats.org/officeDocument/2006/relationships/image" Target="../media/image2.png"/><Relationship Id="rId10" Type="http://schemas.openxmlformats.org/officeDocument/2006/relationships/slideLayout" Target="../slideLayouts/slideLayout22.xml"/><Relationship Id="rId19" Type="http://schemas.openxmlformats.org/officeDocument/2006/relationships/image" Target="../media/image6.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3.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2.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6" name="Picture 9"/>
          <p:cNvPicPr/>
          <p:nvPr/>
        </p:nvPicPr>
        <p:blipFill>
          <a:blip r:embed="rId14"/>
          <a:stretch/>
        </p:blipFill>
        <p:spPr>
          <a:xfrm>
            <a:off x="0" y="0"/>
            <a:ext cx="9142200" cy="6856200"/>
          </a:xfrm>
          <a:prstGeom prst="rect">
            <a:avLst/>
          </a:prstGeom>
          <a:ln w="9360">
            <a:noFill/>
          </a:ln>
        </p:spPr>
      </p:pic>
      <p:pic>
        <p:nvPicPr>
          <p:cNvPr id="57" name="Picture 9"/>
          <p:cNvPicPr/>
          <p:nvPr/>
        </p:nvPicPr>
        <p:blipFill>
          <a:blip r:embed="rId15"/>
          <a:stretch/>
        </p:blipFill>
        <p:spPr>
          <a:xfrm>
            <a:off x="7667640" y="341280"/>
            <a:ext cx="1082520" cy="493560"/>
          </a:xfrm>
          <a:prstGeom prst="rect">
            <a:avLst/>
          </a:prstGeom>
          <a:ln w="9360">
            <a:noFill/>
          </a:ln>
        </p:spPr>
      </p:pic>
      <p:pic>
        <p:nvPicPr>
          <p:cNvPr id="58" name="Picture 4"/>
          <p:cNvPicPr/>
          <p:nvPr/>
        </p:nvPicPr>
        <p:blipFill>
          <a:blip r:embed="rId16"/>
          <a:stretch/>
        </p:blipFill>
        <p:spPr>
          <a:xfrm>
            <a:off x="7787520" y="6369480"/>
            <a:ext cx="969120" cy="474840"/>
          </a:xfrm>
          <a:prstGeom prst="rect">
            <a:avLst/>
          </a:prstGeom>
          <a:ln>
            <a:noFill/>
          </a:ln>
        </p:spPr>
      </p:pic>
      <p:sp>
        <p:nvSpPr>
          <p:cNvPr id="59" name="CustomShape 1"/>
          <p:cNvSpPr/>
          <p:nvPr/>
        </p:nvSpPr>
        <p:spPr>
          <a:xfrm>
            <a:off x="1507320" y="6453360"/>
            <a:ext cx="6127560" cy="35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pPr>
            <a:r>
              <a:rPr lang="en-US" sz="900" b="0" strike="noStrike" spc="-1" dirty="0">
                <a:solidFill>
                  <a:srgbClr val="000000"/>
                </a:solidFill>
                <a:latin typeface="Calibri"/>
                <a:ea typeface="DejaVu Sans"/>
              </a:rPr>
              <a:t>Albert </a:t>
            </a:r>
            <a:r>
              <a:rPr lang="en-US" sz="900" b="0" strike="noStrike" spc="-1" dirty="0" smtClean="0">
                <a:solidFill>
                  <a:srgbClr val="000000"/>
                </a:solidFill>
                <a:latin typeface="Calibri"/>
                <a:ea typeface="DejaVu Sans"/>
              </a:rPr>
              <a:t>Costa Ruiz</a:t>
            </a:r>
            <a:endParaRPr lang="en-US" sz="900" b="0" strike="noStrike" spc="-1" dirty="0">
              <a:latin typeface="Arial"/>
            </a:endParaRPr>
          </a:p>
          <a:p>
            <a:pPr algn="ctr">
              <a:lnSpc>
                <a:spcPct val="100000"/>
              </a:lnSpc>
            </a:pPr>
            <a:r>
              <a:rPr lang="en-US" sz="900" b="0" strike="noStrike" spc="-1" dirty="0">
                <a:solidFill>
                  <a:srgbClr val="000000"/>
                </a:solidFill>
                <a:latin typeface="Calibri"/>
                <a:ea typeface="DejaVu Sans"/>
              </a:rPr>
              <a:t> </a:t>
            </a:r>
            <a:endParaRPr lang="en-US" sz="900" b="0" strike="noStrike" spc="-1" dirty="0">
              <a:latin typeface="Arial"/>
            </a:endParaRPr>
          </a:p>
        </p:txBody>
      </p:sp>
      <p:sp>
        <p:nvSpPr>
          <p:cNvPr id="60" name="CustomShape 2"/>
          <p:cNvSpPr/>
          <p:nvPr/>
        </p:nvSpPr>
        <p:spPr>
          <a:xfrm>
            <a:off x="545040" y="6485760"/>
            <a:ext cx="861840" cy="358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900" b="0" strike="noStrike" spc="-1" dirty="0" smtClean="0">
                <a:solidFill>
                  <a:srgbClr val="000000"/>
                </a:solidFill>
                <a:latin typeface="Arial"/>
                <a:ea typeface="DejaVu Sans"/>
              </a:rPr>
              <a:t>17.09.2019</a:t>
            </a:r>
            <a:endParaRPr lang="en-US" sz="900" b="0" strike="noStrike" spc="-1" dirty="0">
              <a:latin typeface="Arial"/>
            </a:endParaRPr>
          </a:p>
        </p:txBody>
      </p:sp>
      <p:sp>
        <p:nvSpPr>
          <p:cNvPr id="61" name="CustomShape 3"/>
          <p:cNvSpPr/>
          <p:nvPr/>
        </p:nvSpPr>
        <p:spPr>
          <a:xfrm>
            <a:off x="250920" y="6485760"/>
            <a:ext cx="323640" cy="2142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451"/>
              </a:spcBef>
            </a:pPr>
            <a:fld id="{F17A909B-5B06-4F9F-8447-D9375BF5C6D3}" type="slidenum">
              <a:rPr lang="en-US" sz="900" b="1" strike="noStrike" spc="-1">
                <a:solidFill>
                  <a:srgbClr val="000000"/>
                </a:solidFill>
                <a:latin typeface="Arial"/>
                <a:ea typeface="DejaVu Sans"/>
              </a:rPr>
              <a:t>‹Nº›</a:t>
            </a:fld>
            <a:endParaRPr lang="en-US" sz="900" b="0" strike="noStrike" spc="-1">
              <a:latin typeface="Arial"/>
            </a:endParaRPr>
          </a:p>
        </p:txBody>
      </p:sp>
      <p:sp>
        <p:nvSpPr>
          <p:cNvPr id="62" name="PlaceHolder 4"/>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63"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0" name="Grafik 18"/>
          <p:cNvPicPr/>
          <p:nvPr/>
        </p:nvPicPr>
        <p:blipFill>
          <a:blip r:embed="rId16"/>
          <a:stretch/>
        </p:blipFill>
        <p:spPr>
          <a:xfrm>
            <a:off x="0" y="24840"/>
            <a:ext cx="9142200" cy="2752920"/>
          </a:xfrm>
          <a:prstGeom prst="rect">
            <a:avLst/>
          </a:prstGeom>
          <a:ln>
            <a:noFill/>
          </a:ln>
        </p:spPr>
      </p:pic>
      <p:pic>
        <p:nvPicPr>
          <p:cNvPr id="153" name="Picture 9"/>
          <p:cNvPicPr/>
          <p:nvPr/>
        </p:nvPicPr>
        <p:blipFill>
          <a:blip r:embed="rId17"/>
          <a:stretch/>
        </p:blipFill>
        <p:spPr>
          <a:xfrm>
            <a:off x="-22498" y="24840"/>
            <a:ext cx="9142200" cy="6868800"/>
          </a:xfrm>
          <a:prstGeom prst="rect">
            <a:avLst/>
          </a:prstGeom>
          <a:ln w="9360">
            <a:noFill/>
          </a:ln>
        </p:spPr>
      </p:pic>
      <p:pic>
        <p:nvPicPr>
          <p:cNvPr id="144" name="Picture 9"/>
          <p:cNvPicPr/>
          <p:nvPr/>
        </p:nvPicPr>
        <p:blipFill>
          <a:blip r:embed="rId18"/>
          <a:stretch/>
        </p:blipFill>
        <p:spPr>
          <a:xfrm>
            <a:off x="0" y="12600"/>
            <a:ext cx="9142200" cy="6856200"/>
          </a:xfrm>
          <a:prstGeom prst="rect">
            <a:avLst/>
          </a:prstGeom>
          <a:ln w="9360">
            <a:noFill/>
          </a:ln>
        </p:spPr>
      </p:pic>
      <p:sp>
        <p:nvSpPr>
          <p:cNvPr id="154" name="CustomShape 4"/>
          <p:cNvSpPr/>
          <p:nvPr/>
        </p:nvSpPr>
        <p:spPr>
          <a:xfrm>
            <a:off x="109440" y="3228840"/>
            <a:ext cx="8932680" cy="455400"/>
          </a:xfrm>
          <a:prstGeom prst="rect">
            <a:avLst/>
          </a:prstGeom>
          <a:solidFill>
            <a:schemeClr val="bg1">
              <a:lumMod val="50000"/>
            </a:schemeClr>
          </a:solidFill>
          <a:ln>
            <a:noFill/>
          </a:ln>
        </p:spPr>
        <p:style>
          <a:lnRef idx="0">
            <a:scrgbClr r="0" g="0" b="0"/>
          </a:lnRef>
          <a:fillRef idx="0">
            <a:scrgbClr r="0" g="0" b="0"/>
          </a:fillRef>
          <a:effectRef idx="0">
            <a:scrgbClr r="0" g="0" b="0"/>
          </a:effectRef>
          <a:fontRef idx="minor"/>
        </p:style>
      </p:sp>
      <p:pic>
        <p:nvPicPr>
          <p:cNvPr id="1026" name="Picture 2"/>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t="2507" b="2659"/>
          <a:stretch/>
        </p:blipFill>
        <p:spPr bwMode="auto">
          <a:xfrm>
            <a:off x="3918483" y="3718892"/>
            <a:ext cx="1229698" cy="2567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92772" y="3718892"/>
            <a:ext cx="1883148" cy="2558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7" name="CustomShape 1" hidden="1"/>
          <p:cNvSpPr/>
          <p:nvPr/>
        </p:nvSpPr>
        <p:spPr>
          <a:xfrm>
            <a:off x="1507320" y="6453360"/>
            <a:ext cx="6127560" cy="35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pPr>
            <a:r>
              <a:rPr lang="en-US" sz="900" b="0" strike="noStrike" spc="-1">
                <a:solidFill>
                  <a:srgbClr val="000000"/>
                </a:solidFill>
                <a:latin typeface="Calibri"/>
                <a:ea typeface="DejaVu Sans"/>
              </a:rPr>
              <a:t>Tilman Daab</a:t>
            </a:r>
            <a:endParaRPr lang="en-US" sz="900" b="0" strike="noStrike" spc="-1">
              <a:latin typeface="Arial"/>
            </a:endParaRPr>
          </a:p>
          <a:p>
            <a:pPr algn="ctr">
              <a:lnSpc>
                <a:spcPct val="100000"/>
              </a:lnSpc>
            </a:pPr>
            <a:r>
              <a:rPr lang="en-US" sz="900" b="0" strike="noStrike" spc="-1">
                <a:solidFill>
                  <a:srgbClr val="000000"/>
                </a:solidFill>
                <a:latin typeface="Calibri"/>
                <a:ea typeface="DejaVu Sans"/>
              </a:rPr>
              <a:t> </a:t>
            </a:r>
            <a:endParaRPr lang="en-US" sz="900" b="0" strike="noStrike" spc="-1">
              <a:latin typeface="Arial"/>
            </a:endParaRPr>
          </a:p>
        </p:txBody>
      </p:sp>
      <p:sp>
        <p:nvSpPr>
          <p:cNvPr id="148" name="CustomShape 2" hidden="1"/>
          <p:cNvSpPr/>
          <p:nvPr/>
        </p:nvSpPr>
        <p:spPr>
          <a:xfrm>
            <a:off x="545040" y="6485760"/>
            <a:ext cx="861840" cy="358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900" b="0" strike="noStrike" spc="-1">
                <a:solidFill>
                  <a:srgbClr val="000000"/>
                </a:solidFill>
                <a:latin typeface="Arial"/>
                <a:ea typeface="DejaVu Sans"/>
              </a:rPr>
              <a:t>01.03.2019</a:t>
            </a:r>
            <a:endParaRPr lang="en-US" sz="900" b="0" strike="noStrike" spc="-1">
              <a:latin typeface="Arial"/>
            </a:endParaRPr>
          </a:p>
        </p:txBody>
      </p:sp>
      <p:sp>
        <p:nvSpPr>
          <p:cNvPr id="149" name="CustomShape 3" hidden="1"/>
          <p:cNvSpPr/>
          <p:nvPr/>
        </p:nvSpPr>
        <p:spPr>
          <a:xfrm>
            <a:off x="250920" y="6485760"/>
            <a:ext cx="323640" cy="2142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451"/>
              </a:spcBef>
            </a:pPr>
            <a:fld id="{0931D6B4-DEB8-4EF6-AF7F-B9D00D0501BD}" type="slidenum">
              <a:rPr lang="en-US" sz="900" b="1" strike="noStrike" spc="-1">
                <a:solidFill>
                  <a:srgbClr val="000000"/>
                </a:solidFill>
                <a:latin typeface="Arial"/>
                <a:ea typeface="DejaVu Sans"/>
              </a:rPr>
              <a:t>‹Nº›</a:t>
            </a:fld>
            <a:endParaRPr lang="en-US" sz="900" b="0" strike="noStrike" spc="-1">
              <a:latin typeface="Arial"/>
            </a:endParaRPr>
          </a:p>
        </p:txBody>
      </p:sp>
      <p:sp>
        <p:nvSpPr>
          <p:cNvPr id="155" name="CustomShape 5"/>
          <p:cNvSpPr/>
          <p:nvPr/>
        </p:nvSpPr>
        <p:spPr>
          <a:xfrm>
            <a:off x="396720" y="6525360"/>
            <a:ext cx="3668400" cy="1206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800" b="0" strike="noStrike" spc="-1">
                <a:solidFill>
                  <a:srgbClr val="000000"/>
                </a:solidFill>
                <a:latin typeface="Arial"/>
                <a:ea typeface="DejaVu Sans"/>
              </a:rPr>
              <a:t>KIT –  The Research University in the Helmholtz Association </a:t>
            </a:r>
            <a:endParaRPr lang="en-US" sz="800" b="0" strike="noStrike" spc="-1">
              <a:latin typeface="Arial"/>
            </a:endParaRPr>
          </a:p>
        </p:txBody>
      </p:sp>
      <p:sp>
        <p:nvSpPr>
          <p:cNvPr id="156" name="CustomShape 6"/>
          <p:cNvSpPr/>
          <p:nvPr/>
        </p:nvSpPr>
        <p:spPr>
          <a:xfrm>
            <a:off x="385920" y="3366360"/>
            <a:ext cx="5696640" cy="1515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1000" b="0" strike="noStrike" spc="-1">
                <a:solidFill>
                  <a:srgbClr val="FFFFFF"/>
                </a:solidFill>
                <a:latin typeface="Arial"/>
                <a:ea typeface="DejaVu Sans"/>
              </a:rPr>
              <a:t>Institute for Anthropomatics and Robotics (IAR), High Performance Humanoid Technologies (H</a:t>
            </a:r>
            <a:r>
              <a:rPr lang="en-US" sz="1000" b="0" strike="noStrike" spc="-1" baseline="30000">
                <a:solidFill>
                  <a:srgbClr val="FFFFFF"/>
                </a:solidFill>
                <a:latin typeface="Arial"/>
                <a:ea typeface="DejaVu Sans"/>
              </a:rPr>
              <a:t>2</a:t>
            </a:r>
            <a:r>
              <a:rPr lang="en-US" sz="1000" b="0" strike="noStrike" spc="-1">
                <a:solidFill>
                  <a:srgbClr val="FFFFFF"/>
                </a:solidFill>
                <a:latin typeface="Arial"/>
                <a:ea typeface="DejaVu Sans"/>
              </a:rPr>
              <a:t>T)</a:t>
            </a:r>
            <a:endParaRPr lang="en-US" sz="1000" b="0" strike="noStrike" spc="-1">
              <a:latin typeface="Arial"/>
            </a:endParaRPr>
          </a:p>
        </p:txBody>
      </p:sp>
      <p:sp>
        <p:nvSpPr>
          <p:cNvPr id="157" name="CustomShape 7"/>
          <p:cNvSpPr/>
          <p:nvPr/>
        </p:nvSpPr>
        <p:spPr>
          <a:xfrm>
            <a:off x="7318440" y="6497640"/>
            <a:ext cx="1725480" cy="242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1600" b="1" strike="noStrike" spc="-1" dirty="0">
                <a:solidFill>
                  <a:srgbClr val="FFFFFF"/>
                </a:solidFill>
                <a:latin typeface="Arial"/>
                <a:ea typeface="DejaVu Sans"/>
              </a:rPr>
              <a:t>www.kit.edu</a:t>
            </a:r>
            <a:endParaRPr lang="en-US" sz="1600" b="0" strike="noStrike" spc="-1" dirty="0">
              <a:latin typeface="Arial"/>
            </a:endParaRPr>
          </a:p>
        </p:txBody>
      </p:sp>
      <p:pic>
        <p:nvPicPr>
          <p:cNvPr id="158" name="Grafik 1"/>
          <p:cNvPicPr/>
          <p:nvPr/>
        </p:nvPicPr>
        <p:blipFill>
          <a:blip r:embed="rId21"/>
          <a:stretch/>
        </p:blipFill>
        <p:spPr>
          <a:xfrm>
            <a:off x="7225200" y="6354000"/>
            <a:ext cx="502200" cy="502200"/>
          </a:xfrm>
          <a:prstGeom prst="rect">
            <a:avLst/>
          </a:prstGeom>
          <a:ln>
            <a:noFill/>
          </a:ln>
        </p:spPr>
      </p:pic>
      <p:pic>
        <p:nvPicPr>
          <p:cNvPr id="159" name="Grafik 2"/>
          <p:cNvPicPr/>
          <p:nvPr/>
        </p:nvPicPr>
        <p:blipFill>
          <a:blip r:embed="rId22"/>
          <a:stretch/>
        </p:blipFill>
        <p:spPr>
          <a:xfrm>
            <a:off x="7236360" y="245880"/>
            <a:ext cx="1469880" cy="833400"/>
          </a:xfrm>
          <a:prstGeom prst="rect">
            <a:avLst/>
          </a:prstGeom>
          <a:ln>
            <a:noFill/>
          </a:ln>
        </p:spPr>
      </p:pic>
      <p:pic>
        <p:nvPicPr>
          <p:cNvPr id="160" name="Picture 10"/>
          <p:cNvPicPr/>
          <p:nvPr/>
        </p:nvPicPr>
        <p:blipFill>
          <a:blip r:embed="rId23"/>
          <a:stretch/>
        </p:blipFill>
        <p:spPr>
          <a:xfrm>
            <a:off x="385920" y="333360"/>
            <a:ext cx="1618200" cy="738360"/>
          </a:xfrm>
          <a:prstGeom prst="rect">
            <a:avLst/>
          </a:prstGeom>
          <a:ln w="9360">
            <a:noFill/>
          </a:ln>
        </p:spPr>
      </p:pic>
      <p:sp>
        <p:nvSpPr>
          <p:cNvPr id="162" name="PlaceHolder 8"/>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pic>
        <p:nvPicPr>
          <p:cNvPr id="3" name="Picture 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39794" y="3884171"/>
            <a:ext cx="1957292" cy="2310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8" r:id="rId1"/>
    <p:sldLayoutId id="2147483713"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14" r:id="rId14"/>
  </p:sldLayoutIdLst>
  <p:timing>
    <p:tnLst>
      <p:par>
        <p:cTn id="1" dur="indefinite" restart="never" nodeType="tmRoot"/>
      </p:par>
    </p:tnLst>
  </p:timing>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0" name="Picture 9"/>
          <p:cNvPicPr/>
          <p:nvPr/>
        </p:nvPicPr>
        <p:blipFill>
          <a:blip r:embed="rId14"/>
          <a:stretch/>
        </p:blipFill>
        <p:spPr>
          <a:xfrm>
            <a:off x="0" y="0"/>
            <a:ext cx="9142200" cy="6856200"/>
          </a:xfrm>
          <a:prstGeom prst="rect">
            <a:avLst/>
          </a:prstGeom>
          <a:ln w="9360">
            <a:noFill/>
          </a:ln>
        </p:spPr>
      </p:pic>
      <p:pic>
        <p:nvPicPr>
          <p:cNvPr id="201" name="Picture 9"/>
          <p:cNvPicPr/>
          <p:nvPr/>
        </p:nvPicPr>
        <p:blipFill>
          <a:blip r:embed="rId15"/>
          <a:stretch/>
        </p:blipFill>
        <p:spPr>
          <a:xfrm>
            <a:off x="7667640" y="341280"/>
            <a:ext cx="1082520" cy="493560"/>
          </a:xfrm>
          <a:prstGeom prst="rect">
            <a:avLst/>
          </a:prstGeom>
          <a:ln w="9360">
            <a:noFill/>
          </a:ln>
        </p:spPr>
      </p:pic>
      <p:pic>
        <p:nvPicPr>
          <p:cNvPr id="202" name="Picture 4"/>
          <p:cNvPicPr/>
          <p:nvPr/>
        </p:nvPicPr>
        <p:blipFill>
          <a:blip r:embed="rId16"/>
          <a:stretch/>
        </p:blipFill>
        <p:spPr>
          <a:xfrm>
            <a:off x="7787520" y="6369480"/>
            <a:ext cx="969120" cy="474840"/>
          </a:xfrm>
          <a:prstGeom prst="rect">
            <a:avLst/>
          </a:prstGeom>
          <a:ln>
            <a:noFill/>
          </a:ln>
        </p:spPr>
      </p:pic>
      <p:sp>
        <p:nvSpPr>
          <p:cNvPr id="203" name="CustomShape 1"/>
          <p:cNvSpPr/>
          <p:nvPr/>
        </p:nvSpPr>
        <p:spPr>
          <a:xfrm>
            <a:off x="1507320" y="6453360"/>
            <a:ext cx="6127560" cy="35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pPr>
            <a:r>
              <a:rPr lang="en-US" sz="900" b="0" strike="noStrike" spc="-1">
                <a:solidFill>
                  <a:srgbClr val="000000"/>
                </a:solidFill>
                <a:latin typeface="Calibri"/>
                <a:ea typeface="DejaVu Sans"/>
              </a:rPr>
              <a:t>Albert Costa</a:t>
            </a:r>
            <a:endParaRPr lang="en-US" sz="900" b="0" strike="noStrike" spc="-1">
              <a:latin typeface="Arial"/>
            </a:endParaRPr>
          </a:p>
          <a:p>
            <a:pPr algn="ctr">
              <a:lnSpc>
                <a:spcPct val="100000"/>
              </a:lnSpc>
            </a:pPr>
            <a:r>
              <a:rPr lang="en-US" sz="900" b="0" strike="noStrike" spc="-1">
                <a:solidFill>
                  <a:srgbClr val="000000"/>
                </a:solidFill>
                <a:latin typeface="Calibri"/>
                <a:ea typeface="DejaVu Sans"/>
              </a:rPr>
              <a:t> </a:t>
            </a:r>
            <a:endParaRPr lang="en-US" sz="900" b="0" strike="noStrike" spc="-1">
              <a:latin typeface="Arial"/>
            </a:endParaRPr>
          </a:p>
        </p:txBody>
      </p:sp>
      <p:sp>
        <p:nvSpPr>
          <p:cNvPr id="204" name="CustomShape 2"/>
          <p:cNvSpPr/>
          <p:nvPr/>
        </p:nvSpPr>
        <p:spPr>
          <a:xfrm>
            <a:off x="545040" y="6485760"/>
            <a:ext cx="861840" cy="358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900" b="0" strike="noStrike" spc="-1" dirty="0" smtClean="0">
                <a:solidFill>
                  <a:srgbClr val="000000"/>
                </a:solidFill>
                <a:latin typeface="Arial"/>
                <a:ea typeface="DejaVu Sans"/>
              </a:rPr>
              <a:t>17.09.2019</a:t>
            </a:r>
            <a:endParaRPr lang="en-US" sz="900" b="0" strike="noStrike" spc="-1" dirty="0">
              <a:latin typeface="Arial"/>
            </a:endParaRPr>
          </a:p>
        </p:txBody>
      </p:sp>
      <p:sp>
        <p:nvSpPr>
          <p:cNvPr id="205" name="CustomShape 3"/>
          <p:cNvSpPr/>
          <p:nvPr/>
        </p:nvSpPr>
        <p:spPr>
          <a:xfrm>
            <a:off x="250920" y="6485760"/>
            <a:ext cx="323640" cy="2142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451"/>
              </a:spcBef>
            </a:pPr>
            <a:fld id="{5641E711-9201-4DE6-9521-072A3613FF48}" type="slidenum">
              <a:rPr lang="en-US" sz="900" b="1" strike="noStrike" spc="-1">
                <a:solidFill>
                  <a:srgbClr val="000000"/>
                </a:solidFill>
                <a:latin typeface="Arial"/>
                <a:ea typeface="DejaVu Sans"/>
              </a:rPr>
              <a:t>‹Nº›</a:t>
            </a:fld>
            <a:endParaRPr lang="en-US" sz="900" b="0" strike="noStrike" spc="-1">
              <a:latin typeface="Arial"/>
            </a:endParaRPr>
          </a:p>
        </p:txBody>
      </p:sp>
      <p:sp>
        <p:nvSpPr>
          <p:cNvPr id="206" name="PlaceHolder 4"/>
          <p:cNvSpPr>
            <a:spLocks noGrp="1"/>
          </p:cNvSpPr>
          <p:nvPr>
            <p:ph type="title"/>
          </p:nvPr>
        </p:nvSpPr>
        <p:spPr>
          <a:xfrm>
            <a:off x="457200" y="273600"/>
            <a:ext cx="8228880" cy="1144440"/>
          </a:xfrm>
          <a:prstGeom prst="rect">
            <a:avLst/>
          </a:prstGeom>
        </p:spPr>
        <p:txBody>
          <a:bodyPr lIns="0" tIns="0" rIns="0" bIns="0" anchor="ctr"/>
          <a:lstStyle/>
          <a:p>
            <a:r>
              <a:rPr lang="en-US" sz="4400" b="0" strike="noStrike" spc="-1">
                <a:solidFill>
                  <a:srgbClr val="000000"/>
                </a:solidFill>
                <a:latin typeface="Arial"/>
              </a:rPr>
              <a:t>Click to edit the title text format</a:t>
            </a:r>
          </a:p>
        </p:txBody>
      </p:sp>
      <p:sp>
        <p:nvSpPr>
          <p:cNvPr id="207"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iming>
    <p:tnLst>
      <p:par>
        <p:cTn id="1" dur="indefinite" restart="never" nodeType="tmRoot"/>
      </p:par>
    </p:tnLst>
  </p:timing>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emf"/><Relationship Id="rId4" Type="http://schemas.openxmlformats.org/officeDocument/2006/relationships/image" Target="../media/image35.emf"/></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1.png"/><Relationship Id="rId7"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51.emf"/><Relationship Id="rId4" Type="http://schemas.openxmlformats.org/officeDocument/2006/relationships/image" Target="../media/image50.emf"/></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52.emf"/></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53.e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1.xml"/><Relationship Id="rId5" Type="http://schemas.openxmlformats.org/officeDocument/2006/relationships/image" Target="../media/image1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371760" y="1268760"/>
            <a:ext cx="8388000" cy="1155296"/>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90000"/>
              </a:lnSpc>
            </a:pPr>
            <a:endParaRPr lang="en-US" sz="1800" b="0" strike="noStrike" spc="-1" dirty="0">
              <a:latin typeface="Arial"/>
            </a:endParaRPr>
          </a:p>
          <a:p>
            <a:pPr>
              <a:lnSpc>
                <a:spcPct val="90000"/>
              </a:lnSpc>
            </a:pPr>
            <a:endParaRPr lang="en-US" sz="1800" b="0" strike="noStrike" spc="-1" dirty="0">
              <a:latin typeface="Arial"/>
            </a:endParaRPr>
          </a:p>
          <a:p>
            <a:pPr>
              <a:lnSpc>
                <a:spcPct val="90000"/>
              </a:lnSpc>
            </a:pPr>
            <a:endParaRPr lang="en-US" sz="1800" b="0" strike="noStrike" spc="-1" dirty="0">
              <a:latin typeface="Arial"/>
            </a:endParaRPr>
          </a:p>
          <a:p>
            <a:pPr>
              <a:lnSpc>
                <a:spcPct val="90000"/>
              </a:lnSpc>
            </a:pPr>
            <a:endParaRPr lang="en-US" sz="1800" b="0" strike="noStrike" spc="-1" dirty="0">
              <a:latin typeface="Arial"/>
            </a:endParaRPr>
          </a:p>
          <a:p>
            <a:pPr>
              <a:lnSpc>
                <a:spcPct val="90000"/>
              </a:lnSpc>
            </a:pPr>
            <a:endParaRPr lang="en-US" sz="1800" b="0" strike="noStrike" spc="-1" dirty="0">
              <a:latin typeface="Arial"/>
            </a:endParaRPr>
          </a:p>
          <a:p>
            <a:pPr>
              <a:lnSpc>
                <a:spcPct val="90000"/>
              </a:lnSpc>
            </a:pPr>
            <a:endParaRPr lang="en-US" sz="1800" b="0" strike="noStrike" spc="-1" dirty="0">
              <a:latin typeface="Arial"/>
            </a:endParaRPr>
          </a:p>
          <a:p>
            <a:pPr>
              <a:lnSpc>
                <a:spcPct val="90000"/>
              </a:lnSpc>
            </a:pPr>
            <a:r>
              <a:rPr lang="en-US" sz="2800" spc="-1" dirty="0" smtClean="0">
                <a:solidFill>
                  <a:srgbClr val="000000"/>
                </a:solidFill>
                <a:latin typeface="+mj-lt"/>
                <a:ea typeface="DejaVu Sans"/>
              </a:rPr>
              <a:t>Analysis </a:t>
            </a:r>
            <a:r>
              <a:rPr lang="en-US" sz="2800" spc="-1" dirty="0">
                <a:solidFill>
                  <a:srgbClr val="000000"/>
                </a:solidFill>
                <a:latin typeface="+mj-lt"/>
                <a:ea typeface="DejaVu Sans"/>
              </a:rPr>
              <a:t>of Derived Features for the Motion Classification of a Passive </a:t>
            </a:r>
            <a:r>
              <a:rPr lang="en-US" sz="2800" spc="-1" dirty="0" smtClean="0">
                <a:solidFill>
                  <a:srgbClr val="000000"/>
                </a:solidFill>
                <a:latin typeface="+mj-lt"/>
                <a:ea typeface="DejaVu Sans"/>
              </a:rPr>
              <a:t>Lower </a:t>
            </a:r>
            <a:r>
              <a:rPr lang="en-US" sz="2800" spc="-1" dirty="0">
                <a:solidFill>
                  <a:srgbClr val="000000"/>
                </a:solidFill>
                <a:latin typeface="+mj-lt"/>
                <a:ea typeface="DejaVu Sans"/>
              </a:rPr>
              <a:t>Limb Exoskeleton</a:t>
            </a:r>
          </a:p>
        </p:txBody>
      </p:sp>
      <p:sp>
        <p:nvSpPr>
          <p:cNvPr id="251" name="CustomShape 2"/>
          <p:cNvSpPr/>
          <p:nvPr/>
        </p:nvSpPr>
        <p:spPr>
          <a:xfrm>
            <a:off x="395280" y="2564904"/>
            <a:ext cx="8368920" cy="560616"/>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600" b="1" strike="noStrike" spc="-1" dirty="0">
                <a:solidFill>
                  <a:srgbClr val="000000"/>
                </a:solidFill>
                <a:uFillTx/>
                <a:latin typeface="Arial"/>
                <a:ea typeface="DejaVu Sans"/>
              </a:rPr>
              <a:t>Albert </a:t>
            </a:r>
            <a:r>
              <a:rPr lang="en-US" sz="1600" b="1" strike="noStrike" spc="-1" dirty="0" smtClean="0">
                <a:solidFill>
                  <a:srgbClr val="000000"/>
                </a:solidFill>
                <a:uFillTx/>
                <a:latin typeface="Arial"/>
                <a:ea typeface="DejaVu Sans"/>
              </a:rPr>
              <a:t>Costa Ruiz</a:t>
            </a:r>
          </a:p>
          <a:p>
            <a:pPr>
              <a:lnSpc>
                <a:spcPct val="100000"/>
              </a:lnSpc>
            </a:pPr>
            <a:r>
              <a:rPr lang="en-US" sz="1600" b="1" spc="-1" dirty="0" smtClean="0">
                <a:solidFill>
                  <a:srgbClr val="000000"/>
                </a:solidFill>
                <a:latin typeface="Arial"/>
                <a:ea typeface="DejaVu Sans"/>
              </a:rPr>
              <a:t>Supervisors:</a:t>
            </a:r>
            <a:r>
              <a:rPr lang="en-US" sz="1600" b="1" strike="noStrike" spc="-1" dirty="0" smtClean="0">
                <a:solidFill>
                  <a:srgbClr val="000000"/>
                </a:solidFill>
                <a:latin typeface="Arial"/>
                <a:ea typeface="DejaVu Sans"/>
              </a:rPr>
              <a:t> </a:t>
            </a:r>
            <a:r>
              <a:rPr lang="en-US" sz="1600" b="1" strike="noStrike" spc="-1" dirty="0">
                <a:solidFill>
                  <a:srgbClr val="000000"/>
                </a:solidFill>
                <a:latin typeface="Arial"/>
                <a:ea typeface="DejaVu Sans"/>
              </a:rPr>
              <a:t>Isabel </a:t>
            </a:r>
            <a:r>
              <a:rPr lang="en-US" sz="1600" b="1" strike="noStrike" spc="-1" dirty="0" err="1">
                <a:solidFill>
                  <a:srgbClr val="000000"/>
                </a:solidFill>
                <a:latin typeface="Arial"/>
                <a:ea typeface="DejaVu Sans"/>
              </a:rPr>
              <a:t>Patzer</a:t>
            </a:r>
            <a:r>
              <a:rPr lang="en-US" sz="1600" b="1" strike="noStrike" spc="-1" dirty="0">
                <a:solidFill>
                  <a:srgbClr val="000000"/>
                </a:solidFill>
                <a:latin typeface="Arial"/>
                <a:ea typeface="DejaVu Sans"/>
              </a:rPr>
              <a:t>, Jonas </a:t>
            </a:r>
            <a:r>
              <a:rPr lang="en-US" sz="1600" b="1" strike="noStrike" spc="-1" dirty="0" err="1">
                <a:solidFill>
                  <a:srgbClr val="000000"/>
                </a:solidFill>
                <a:latin typeface="Arial"/>
                <a:ea typeface="DejaVu Sans"/>
              </a:rPr>
              <a:t>Beil</a:t>
            </a:r>
            <a:r>
              <a:rPr lang="en-US" sz="1600" b="1" strike="noStrike" spc="-1" dirty="0">
                <a:solidFill>
                  <a:srgbClr val="000000"/>
                </a:solidFill>
                <a:latin typeface="Arial"/>
                <a:ea typeface="DejaVu Sans"/>
              </a:rPr>
              <a:t> and </a:t>
            </a:r>
            <a:r>
              <a:rPr lang="en-US" sz="1600" b="1" strike="noStrike" spc="-1" dirty="0" err="1">
                <a:solidFill>
                  <a:srgbClr val="000000"/>
                </a:solidFill>
                <a:latin typeface="Arial"/>
                <a:ea typeface="DejaVu Sans"/>
              </a:rPr>
              <a:t>Tamim</a:t>
            </a:r>
            <a:r>
              <a:rPr lang="en-US" sz="1600" b="1" strike="noStrike" spc="-1" dirty="0">
                <a:solidFill>
                  <a:srgbClr val="000000"/>
                </a:solidFill>
                <a:latin typeface="Arial"/>
                <a:ea typeface="DejaVu Sans"/>
              </a:rPr>
              <a:t> </a:t>
            </a:r>
            <a:r>
              <a:rPr lang="en-US" sz="1600" b="1" strike="noStrike" spc="-1" dirty="0" err="1">
                <a:solidFill>
                  <a:srgbClr val="000000"/>
                </a:solidFill>
                <a:latin typeface="Arial"/>
                <a:ea typeface="DejaVu Sans"/>
              </a:rPr>
              <a:t>Asfour</a:t>
            </a:r>
            <a:endParaRPr lang="en-US" sz="1600" b="0" strike="noStrike" spc="-1" dirty="0">
              <a:latin typeface="Arial"/>
            </a:endParaRPr>
          </a:p>
        </p:txBody>
      </p:sp>
      <p:sp>
        <p:nvSpPr>
          <p:cNvPr id="2" name="1 Título"/>
          <p:cNvSpPr>
            <a:spLocks noGrp="1"/>
          </p:cNvSpPr>
          <p:nvPr>
            <p:ph type="title"/>
          </p:nvPr>
        </p:nvSpPr>
        <p:spPr/>
        <p:txBody>
          <a:bodyPr/>
          <a:lstStyle/>
          <a:p>
            <a:endParaRPr lang="es-ES"/>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
          <p:cNvPicPr/>
          <p:nvPr/>
        </p:nvPicPr>
        <p:blipFill>
          <a:blip r:embed="rId3"/>
          <a:srcRect l="29372" t="62396" r="27122"/>
          <a:stretch/>
        </p:blipFill>
        <p:spPr>
          <a:xfrm>
            <a:off x="396000" y="3667680"/>
            <a:ext cx="1113120" cy="812160"/>
          </a:xfrm>
          <a:prstGeom prst="rect">
            <a:avLst/>
          </a:prstGeom>
          <a:ln>
            <a:noFill/>
          </a:ln>
        </p:spPr>
      </p:pic>
      <p:pic>
        <p:nvPicPr>
          <p:cNvPr id="253" name="152 Imagen"/>
          <p:cNvPicPr/>
          <p:nvPr/>
        </p:nvPicPr>
        <p:blipFill>
          <a:blip r:embed="rId4"/>
          <a:srcRect l="2546" t="23403" r="2415" b="2160"/>
          <a:stretch/>
        </p:blipFill>
        <p:spPr>
          <a:xfrm>
            <a:off x="395640" y="1065240"/>
            <a:ext cx="1113120" cy="741240"/>
          </a:xfrm>
          <a:prstGeom prst="rect">
            <a:avLst/>
          </a:prstGeom>
          <a:ln>
            <a:noFill/>
          </a:ln>
        </p:spPr>
      </p:pic>
      <p:pic>
        <p:nvPicPr>
          <p:cNvPr id="254" name="153 Imagen"/>
          <p:cNvPicPr/>
          <p:nvPr/>
        </p:nvPicPr>
        <p:blipFill>
          <a:blip r:embed="rId5"/>
          <a:srcRect l="8519" r="12673" b="-186"/>
          <a:stretch/>
        </p:blipFill>
        <p:spPr>
          <a:xfrm>
            <a:off x="395280" y="5406840"/>
            <a:ext cx="1113120" cy="741240"/>
          </a:xfrm>
          <a:prstGeom prst="rect">
            <a:avLst/>
          </a:prstGeom>
          <a:ln>
            <a:noFill/>
          </a:ln>
        </p:spPr>
      </p:pic>
      <p:pic>
        <p:nvPicPr>
          <p:cNvPr id="255" name="Picture 5"/>
          <p:cNvPicPr/>
          <p:nvPr/>
        </p:nvPicPr>
        <p:blipFill>
          <a:blip r:embed="rId6"/>
          <a:srcRect l="14207" t="9080" r="33718" b="44639"/>
          <a:stretch/>
        </p:blipFill>
        <p:spPr>
          <a:xfrm>
            <a:off x="395640" y="4534920"/>
            <a:ext cx="1113120" cy="741240"/>
          </a:xfrm>
          <a:prstGeom prst="rect">
            <a:avLst/>
          </a:prstGeom>
          <a:ln>
            <a:noFill/>
          </a:ln>
        </p:spPr>
      </p:pic>
      <p:pic>
        <p:nvPicPr>
          <p:cNvPr id="256" name="159 Imagen"/>
          <p:cNvPicPr/>
          <p:nvPr/>
        </p:nvPicPr>
        <p:blipFill>
          <a:blip r:embed="rId7"/>
          <a:srcRect t="20073" r="4404" b="50934"/>
          <a:stretch/>
        </p:blipFill>
        <p:spPr>
          <a:xfrm>
            <a:off x="395640" y="2800080"/>
            <a:ext cx="1113120" cy="741240"/>
          </a:xfrm>
          <a:prstGeom prst="rect">
            <a:avLst/>
          </a:prstGeom>
          <a:ln>
            <a:solidFill>
              <a:schemeClr val="tx1"/>
            </a:solidFill>
          </a:ln>
        </p:spPr>
      </p:pic>
      <p:sp>
        <p:nvSpPr>
          <p:cNvPr id="257"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Outline</a:t>
            </a:r>
            <a:endParaRPr lang="en-US" sz="2400" b="0" strike="noStrike" spc="-1">
              <a:latin typeface="Arial"/>
            </a:endParaRPr>
          </a:p>
        </p:txBody>
      </p:sp>
      <p:sp>
        <p:nvSpPr>
          <p:cNvPr id="258" name="CustomShape 2"/>
          <p:cNvSpPr/>
          <p:nvPr/>
        </p:nvSpPr>
        <p:spPr>
          <a:xfrm>
            <a:off x="1763640" y="1253382"/>
            <a:ext cx="4678560" cy="4490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Aft>
                <a:spcPts val="3382"/>
              </a:spcAft>
              <a:buBlip>
                <a:blip r:embed="rId8"/>
              </a:buBlip>
            </a:pPr>
            <a:r>
              <a:rPr lang="en-US" sz="2000" spc="-1" dirty="0">
                <a:solidFill>
                  <a:schemeClr val="bg1">
                    <a:lumMod val="65000"/>
                  </a:schemeClr>
                </a:solidFill>
                <a:latin typeface="Calibri"/>
                <a:ea typeface="DejaVu Sans"/>
              </a:rPr>
              <a:t>State of the Art </a:t>
            </a:r>
          </a:p>
          <a:p>
            <a:pPr marL="314280" indent="-312480">
              <a:lnSpc>
                <a:spcPct val="100000"/>
              </a:lnSpc>
              <a:spcAft>
                <a:spcPts val="3382"/>
              </a:spcAft>
              <a:buBlip>
                <a:blip r:embed="rId8"/>
              </a:buBlip>
            </a:pPr>
            <a:r>
              <a:rPr lang="en-US" sz="2000" spc="-1" dirty="0">
                <a:solidFill>
                  <a:schemeClr val="bg1">
                    <a:lumMod val="65000"/>
                  </a:schemeClr>
                </a:solidFill>
                <a:latin typeface="Calibri"/>
                <a:ea typeface="DejaVu Sans"/>
              </a:rPr>
              <a:t>H²T Passive Exoskeleton and Motion Data</a:t>
            </a:r>
          </a:p>
          <a:p>
            <a:pPr marL="314280" indent="-312480">
              <a:spcAft>
                <a:spcPts val="3382"/>
              </a:spcAft>
              <a:buBlip>
                <a:blip r:embed="rId8"/>
              </a:buBlip>
            </a:pPr>
            <a:r>
              <a:rPr lang="en-US" sz="2000" spc="-1" dirty="0">
                <a:solidFill>
                  <a:schemeClr val="bg1">
                    <a:lumMod val="65000"/>
                  </a:schemeClr>
                </a:solidFill>
                <a:latin typeface="Calibri"/>
                <a:ea typeface="DejaVu Sans"/>
              </a:rPr>
              <a:t>Derived Features</a:t>
            </a:r>
          </a:p>
          <a:p>
            <a:pPr marL="314280" indent="-312480">
              <a:spcAft>
                <a:spcPts val="3382"/>
              </a:spcAft>
              <a:buBlip>
                <a:blip r:embed="rId8"/>
              </a:buBlip>
            </a:pPr>
            <a:r>
              <a:rPr lang="en-US" sz="2000" b="1" spc="-1" dirty="0">
                <a:solidFill>
                  <a:srgbClr val="000000"/>
                </a:solidFill>
                <a:latin typeface="Calibri"/>
              </a:rPr>
              <a:t>Resemblance </a:t>
            </a:r>
            <a:r>
              <a:rPr lang="en-US" sz="2000" b="1" spc="-1" dirty="0" smtClean="0">
                <a:solidFill>
                  <a:srgbClr val="000000"/>
                </a:solidFill>
                <a:latin typeface="Calibri"/>
                <a:ea typeface="DejaVu Sans"/>
              </a:rPr>
              <a:t>Analysis</a:t>
            </a:r>
            <a:endParaRPr lang="en-US" sz="2000" b="1" spc="-1" dirty="0">
              <a:solidFill>
                <a:srgbClr val="000000"/>
              </a:solidFill>
              <a:latin typeface="Calibri"/>
              <a:ea typeface="DejaVu Sans"/>
            </a:endParaRPr>
          </a:p>
          <a:p>
            <a:pPr marL="314280" indent="-312480">
              <a:spcAft>
                <a:spcPts val="3382"/>
              </a:spcAft>
              <a:buBlip>
                <a:blip r:embed="rId8"/>
              </a:buBlip>
            </a:pPr>
            <a:r>
              <a:rPr lang="en-US" sz="2000" spc="-1" dirty="0">
                <a:solidFill>
                  <a:schemeClr val="bg1">
                    <a:lumMod val="65000"/>
                  </a:schemeClr>
                </a:solidFill>
                <a:latin typeface="Calibri"/>
                <a:ea typeface="DejaVu Sans"/>
              </a:rPr>
              <a:t>HMM Classification Results</a:t>
            </a:r>
          </a:p>
          <a:p>
            <a:pPr marL="314280" indent="-312480">
              <a:spcAft>
                <a:spcPts val="3382"/>
              </a:spcAft>
              <a:buBlip>
                <a:blip r:embed="rId8"/>
              </a:buBlip>
            </a:pPr>
            <a:r>
              <a:rPr lang="en-US" sz="2000" spc="-1" dirty="0" smtClean="0">
                <a:solidFill>
                  <a:schemeClr val="bg1">
                    <a:lumMod val="65000"/>
                  </a:schemeClr>
                </a:solidFill>
                <a:latin typeface="Calibri"/>
                <a:ea typeface="DejaVu Sans"/>
              </a:rPr>
              <a:t>Conclusions </a:t>
            </a:r>
            <a:r>
              <a:rPr lang="en-US" sz="2000" spc="-1" dirty="0">
                <a:solidFill>
                  <a:schemeClr val="bg1">
                    <a:lumMod val="65000"/>
                  </a:schemeClr>
                </a:solidFill>
                <a:latin typeface="Calibri"/>
                <a:ea typeface="DejaVu Sans"/>
              </a:rPr>
              <a:t>and Outlook</a:t>
            </a:r>
          </a:p>
        </p:txBody>
      </p:sp>
      <p:pic>
        <p:nvPicPr>
          <p:cNvPr id="259" name="Picture 2"/>
          <p:cNvPicPr/>
          <p:nvPr/>
        </p:nvPicPr>
        <p:blipFill>
          <a:blip r:embed="rId9"/>
          <a:srcRect l="35696" t="18380" r="2274" b="50559"/>
          <a:stretch/>
        </p:blipFill>
        <p:spPr>
          <a:xfrm>
            <a:off x="395640" y="1932840"/>
            <a:ext cx="1107000" cy="736920"/>
          </a:xfrm>
          <a:prstGeom prst="rect">
            <a:avLst/>
          </a:prstGeom>
          <a:ln>
            <a:noFill/>
          </a:ln>
        </p:spPr>
      </p:pic>
      <p:sp>
        <p:nvSpPr>
          <p:cNvPr id="260" name="CustomShape 3"/>
          <p:cNvSpPr/>
          <p:nvPr/>
        </p:nvSpPr>
        <p:spPr>
          <a:xfrm>
            <a:off x="395640" y="10652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1" name="CustomShape 4"/>
          <p:cNvSpPr/>
          <p:nvPr/>
        </p:nvSpPr>
        <p:spPr>
          <a:xfrm>
            <a:off x="395640" y="1932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2" name="CustomShape 5"/>
          <p:cNvSpPr/>
          <p:nvPr/>
        </p:nvSpPr>
        <p:spPr>
          <a:xfrm>
            <a:off x="395640" y="28000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3" name="CustomShape 6"/>
          <p:cNvSpPr/>
          <p:nvPr/>
        </p:nvSpPr>
        <p:spPr>
          <a:xfrm>
            <a:off x="395640" y="36676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4" name="CustomShape 7"/>
          <p:cNvSpPr/>
          <p:nvPr/>
        </p:nvSpPr>
        <p:spPr>
          <a:xfrm>
            <a:off x="395640" y="453492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5" name="CustomShape 8"/>
          <p:cNvSpPr/>
          <p:nvPr/>
        </p:nvSpPr>
        <p:spPr>
          <a:xfrm>
            <a:off x="394920" y="5406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4350465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390600" y="333360"/>
            <a:ext cx="698796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smtClean="0">
                <a:solidFill>
                  <a:srgbClr val="000000"/>
                </a:solidFill>
                <a:latin typeface="Calibri"/>
                <a:ea typeface="DejaVu Sans"/>
              </a:rPr>
              <a:t>Resemblance Analysis - Moments</a:t>
            </a:r>
            <a:endParaRPr lang="en-US" sz="2400" b="0" strike="noStrike" spc="-1" dirty="0">
              <a:latin typeface="Arial"/>
            </a:endParaRPr>
          </a:p>
        </p:txBody>
      </p:sp>
      <p:pic>
        <p:nvPicPr>
          <p:cNvPr id="332" name="Picture 5"/>
          <p:cNvPicPr/>
          <p:nvPr/>
        </p:nvPicPr>
        <p:blipFill rotWithShape="1">
          <a:blip r:embed="rId3"/>
          <a:srcRect l="6151" t="4791" r="3006"/>
          <a:stretch/>
        </p:blipFill>
        <p:spPr>
          <a:xfrm>
            <a:off x="3080792" y="1867104"/>
            <a:ext cx="5256584" cy="4434212"/>
          </a:xfrm>
          <a:prstGeom prst="rect">
            <a:avLst/>
          </a:prstGeom>
          <a:ln>
            <a:noFill/>
          </a:ln>
        </p:spPr>
      </p:pic>
      <p:sp>
        <p:nvSpPr>
          <p:cNvPr id="329" name="CustomShape 2"/>
          <p:cNvSpPr/>
          <p:nvPr/>
        </p:nvSpPr>
        <p:spPr>
          <a:xfrm>
            <a:off x="392040" y="1023840"/>
            <a:ext cx="8500440" cy="50670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4"/>
              </a:buBlip>
            </a:pPr>
            <a:r>
              <a:rPr lang="en-US" b="0" strike="noStrike" spc="-1" dirty="0" smtClean="0">
                <a:solidFill>
                  <a:srgbClr val="000000"/>
                </a:solidFill>
                <a:latin typeface="Calibri"/>
                <a:ea typeface="DejaVu Sans"/>
              </a:rPr>
              <a:t>Motion analysis using knee moments.</a:t>
            </a:r>
          </a:p>
          <a:p>
            <a:pPr marL="314280" indent="-312480">
              <a:lnSpc>
                <a:spcPct val="100000"/>
              </a:lnSpc>
              <a:spcBef>
                <a:spcPts val="400"/>
              </a:spcBef>
              <a:buBlip>
                <a:blip r:embed="rId4"/>
              </a:buBlip>
            </a:pPr>
            <a:r>
              <a:rPr lang="en-GB" b="0" strike="noStrike" spc="-1" dirty="0" smtClean="0">
                <a:solidFill>
                  <a:srgbClr val="000000"/>
                </a:solidFill>
                <a:latin typeface="Calibri"/>
                <a:ea typeface="DejaVu Sans"/>
              </a:rPr>
              <a:t>Analyse the constitution of this new feature.</a:t>
            </a:r>
          </a:p>
        </p:txBody>
      </p:sp>
      <p:sp>
        <p:nvSpPr>
          <p:cNvPr id="333" name="CustomShape 3"/>
          <p:cNvSpPr/>
          <p:nvPr/>
        </p:nvSpPr>
        <p:spPr>
          <a:xfrm>
            <a:off x="2987824" y="5968676"/>
            <a:ext cx="5112568"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dirty="0">
                <a:solidFill>
                  <a:srgbClr val="000000"/>
                </a:solidFill>
                <a:latin typeface="Calibri"/>
                <a:ea typeface="DejaVu Sans"/>
              </a:rPr>
              <a:t>Subject ID1717, Motion Walking Forward </a:t>
            </a:r>
            <a:r>
              <a:rPr lang="en-US" sz="1400" b="0" strike="noStrike" spc="-1" dirty="0" smtClean="0">
                <a:solidFill>
                  <a:srgbClr val="000000"/>
                </a:solidFill>
                <a:latin typeface="Calibri"/>
                <a:ea typeface="DejaVu Sans"/>
              </a:rPr>
              <a:t>and </a:t>
            </a:r>
            <a:r>
              <a:rPr lang="en-US" sz="1400" b="0" strike="noStrike" spc="-1" dirty="0" err="1" smtClean="0">
                <a:solidFill>
                  <a:srgbClr val="000000"/>
                </a:solidFill>
                <a:latin typeface="Calibri"/>
                <a:ea typeface="DejaVu Sans"/>
              </a:rPr>
              <a:t>Mx</a:t>
            </a:r>
            <a:endParaRPr lang="en-US" sz="1400" b="0" strike="noStrike" spc="-1" dirty="0">
              <a:latin typeface="Arial"/>
            </a:endParaRPr>
          </a:p>
        </p:txBody>
      </p:sp>
      <p:sp>
        <p:nvSpPr>
          <p:cNvPr id="335" name="CustomShape 5"/>
          <p:cNvSpPr/>
          <p:nvPr/>
        </p:nvSpPr>
        <p:spPr>
          <a:xfrm>
            <a:off x="384176" y="3051200"/>
            <a:ext cx="2880320" cy="10330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0" strike="noStrike" spc="-1" dirty="0" smtClean="0">
                <a:solidFill>
                  <a:srgbClr val="000000"/>
                </a:solidFill>
                <a:latin typeface="Calibri"/>
                <a:ea typeface="DejaVu Sans"/>
              </a:rPr>
              <a:t>Heat map of correlations among repetitions of the same subject.</a:t>
            </a:r>
            <a:endParaRPr lang="en-US" b="0" strike="noStrike" spc="-1" dirty="0">
              <a:latin typeface="Arial"/>
            </a:endParaRPr>
          </a:p>
        </p:txBody>
      </p:sp>
      <p:graphicFrame>
        <p:nvGraphicFramePr>
          <p:cNvPr id="7" name="6 Tabla"/>
          <p:cNvGraphicFramePr>
            <a:graphicFrameLocks noGrp="1"/>
          </p:cNvGraphicFramePr>
          <p:nvPr>
            <p:extLst>
              <p:ext uri="{D42A27DB-BD31-4B8C-83A1-F6EECF244321}">
                <p14:modId xmlns:p14="http://schemas.microsoft.com/office/powerpoint/2010/main" val="3120634678"/>
              </p:ext>
            </p:extLst>
          </p:nvPr>
        </p:nvGraphicFramePr>
        <p:xfrm>
          <a:off x="4642260" y="1867104"/>
          <a:ext cx="2703854" cy="4136110"/>
        </p:xfrm>
        <a:graphic>
          <a:graphicData uri="http://schemas.openxmlformats.org/drawingml/2006/table">
            <a:tbl>
              <a:tblPr firstRow="1">
                <a:tableStyleId>{3C2FFA5D-87B4-456A-9821-1D502468CF0F}</a:tableStyleId>
              </a:tblPr>
              <a:tblGrid>
                <a:gridCol w="1351927"/>
                <a:gridCol w="1351927"/>
              </a:tblGrid>
              <a:tr h="376010">
                <a:tc>
                  <a:txBody>
                    <a:bodyPr/>
                    <a:lstStyle/>
                    <a:p>
                      <a:pPr algn="ctr" fontAlgn="b"/>
                      <a:r>
                        <a:rPr lang="es-ES" sz="2000" b="1" u="none" strike="noStrike" dirty="0" err="1">
                          <a:effectLst/>
                        </a:rPr>
                        <a:t>Subject</a:t>
                      </a:r>
                      <a:endParaRPr lang="es-ES" sz="2000" b="1" i="0" u="none" strike="noStrike" dirty="0">
                        <a:solidFill>
                          <a:srgbClr val="FFFFFF"/>
                        </a:solidFill>
                        <a:effectLst/>
                        <a:latin typeface="Liberation Sans"/>
                      </a:endParaRPr>
                    </a:p>
                  </a:txBody>
                  <a:tcPr marL="9525" marR="9525" marT="9525" marB="0" anchor="b"/>
                </a:tc>
                <a:tc>
                  <a:txBody>
                    <a:bodyPr/>
                    <a:lstStyle/>
                    <a:p>
                      <a:pPr algn="ctr" fontAlgn="b"/>
                      <a:r>
                        <a:rPr lang="es-ES" sz="2000" b="1" u="none" strike="noStrike" dirty="0">
                          <a:effectLst/>
                        </a:rPr>
                        <a:t>Global  </a:t>
                      </a:r>
                      <a:r>
                        <a:rPr lang="el-GR" sz="2000" b="1" u="none" strike="noStrike" dirty="0">
                          <a:effectLst/>
                        </a:rPr>
                        <a:t>ρ</a:t>
                      </a:r>
                      <a:endParaRPr lang="el-GR" sz="2000" b="1" i="0" u="none" strike="noStrike" dirty="0">
                        <a:solidFill>
                          <a:srgbClr val="FFFFFF"/>
                        </a:solidFill>
                        <a:effectLst/>
                        <a:latin typeface="Liberation Sans"/>
                      </a:endParaRPr>
                    </a:p>
                  </a:txBody>
                  <a:tcPr marL="9525" marR="9525" marT="9525" marB="0" anchor="b"/>
                </a:tc>
              </a:tr>
              <a:tr h="376010">
                <a:tc>
                  <a:txBody>
                    <a:bodyPr/>
                    <a:lstStyle/>
                    <a:p>
                      <a:pPr algn="ctr" fontAlgn="b"/>
                      <a:r>
                        <a:rPr lang="es-ES" sz="2000" b="1" u="none" strike="noStrike" dirty="0">
                          <a:effectLst/>
                        </a:rPr>
                        <a:t>ID1717</a:t>
                      </a:r>
                      <a:endParaRPr lang="es-ES" sz="2000" b="1" i="0" u="none" strike="noStrike" dirty="0">
                        <a:solidFill>
                          <a:srgbClr val="000000"/>
                        </a:solidFill>
                        <a:effectLst/>
                        <a:latin typeface="Liberation Sans"/>
                      </a:endParaRPr>
                    </a:p>
                  </a:txBody>
                  <a:tcPr marL="9525" marR="9525" marT="9525" marB="0" anchor="b"/>
                </a:tc>
                <a:tc>
                  <a:txBody>
                    <a:bodyPr/>
                    <a:lstStyle/>
                    <a:p>
                      <a:pPr algn="ctr" fontAlgn="b"/>
                      <a:r>
                        <a:rPr lang="es-ES" sz="2000" u="none" strike="noStrike" dirty="0" smtClean="0">
                          <a:effectLst/>
                        </a:rPr>
                        <a:t>86,39%</a:t>
                      </a:r>
                      <a:endParaRPr lang="es-ES" sz="2000" b="0" i="0" u="none" strike="noStrike" dirty="0">
                        <a:solidFill>
                          <a:srgbClr val="000000"/>
                        </a:solidFill>
                        <a:effectLst/>
                        <a:latin typeface="Liberation Sans"/>
                      </a:endParaRPr>
                    </a:p>
                  </a:txBody>
                  <a:tcPr marL="9525" marR="9525" marT="9525" marB="0" anchor="b"/>
                </a:tc>
              </a:tr>
              <a:tr h="376010">
                <a:tc>
                  <a:txBody>
                    <a:bodyPr/>
                    <a:lstStyle/>
                    <a:p>
                      <a:pPr algn="ctr" fontAlgn="b"/>
                      <a:r>
                        <a:rPr lang="es-ES" sz="2000" b="1" u="none" strike="noStrike" dirty="0">
                          <a:effectLst/>
                        </a:rPr>
                        <a:t>ID1718</a:t>
                      </a:r>
                      <a:endParaRPr lang="es-ES" sz="2000" b="1" i="0" u="none" strike="noStrike" dirty="0">
                        <a:solidFill>
                          <a:srgbClr val="000000"/>
                        </a:solidFill>
                        <a:effectLst/>
                        <a:latin typeface="Liberation Sans"/>
                      </a:endParaRPr>
                    </a:p>
                  </a:txBody>
                  <a:tcPr marL="9525" marR="9525" marT="9525" marB="0" anchor="b"/>
                </a:tc>
                <a:tc>
                  <a:txBody>
                    <a:bodyPr/>
                    <a:lstStyle/>
                    <a:p>
                      <a:pPr algn="ctr" fontAlgn="b"/>
                      <a:r>
                        <a:rPr lang="es-ES" sz="2000" u="none" strike="noStrike" dirty="0" smtClean="0">
                          <a:effectLst/>
                        </a:rPr>
                        <a:t>72,59%</a:t>
                      </a:r>
                      <a:endParaRPr lang="es-ES" sz="2000" b="0" i="0" u="none" strike="noStrike" dirty="0">
                        <a:solidFill>
                          <a:srgbClr val="000000"/>
                        </a:solidFill>
                        <a:effectLst/>
                        <a:latin typeface="Liberation Sans"/>
                      </a:endParaRPr>
                    </a:p>
                  </a:txBody>
                  <a:tcPr marL="9525" marR="9525" marT="9525" marB="0" anchor="b"/>
                </a:tc>
              </a:tr>
              <a:tr h="376010">
                <a:tc>
                  <a:txBody>
                    <a:bodyPr/>
                    <a:lstStyle/>
                    <a:p>
                      <a:pPr algn="ctr" fontAlgn="b"/>
                      <a:r>
                        <a:rPr lang="es-ES" sz="2000" b="1" u="none" strike="noStrike" dirty="0">
                          <a:effectLst/>
                        </a:rPr>
                        <a:t>ID1719</a:t>
                      </a:r>
                      <a:endParaRPr lang="es-ES" sz="2000" b="1" i="0" u="none" strike="noStrike" dirty="0">
                        <a:solidFill>
                          <a:srgbClr val="000000"/>
                        </a:solidFill>
                        <a:effectLst/>
                        <a:latin typeface="Liberation Sans"/>
                      </a:endParaRPr>
                    </a:p>
                  </a:txBody>
                  <a:tcPr marL="9525" marR="9525" marT="9525" marB="0" anchor="b"/>
                </a:tc>
                <a:tc>
                  <a:txBody>
                    <a:bodyPr/>
                    <a:lstStyle/>
                    <a:p>
                      <a:pPr algn="ctr" fontAlgn="b"/>
                      <a:r>
                        <a:rPr lang="es-ES" sz="2000" u="none" strike="noStrike" dirty="0" smtClean="0">
                          <a:effectLst/>
                        </a:rPr>
                        <a:t>85,50%</a:t>
                      </a:r>
                      <a:endParaRPr lang="es-ES" sz="2000" b="0" i="0" u="none" strike="noStrike" dirty="0">
                        <a:solidFill>
                          <a:srgbClr val="000000"/>
                        </a:solidFill>
                        <a:effectLst/>
                        <a:latin typeface="Liberation Sans"/>
                      </a:endParaRPr>
                    </a:p>
                  </a:txBody>
                  <a:tcPr marL="9525" marR="9525" marT="9525" marB="0" anchor="b"/>
                </a:tc>
              </a:tr>
              <a:tr h="376010">
                <a:tc>
                  <a:txBody>
                    <a:bodyPr/>
                    <a:lstStyle/>
                    <a:p>
                      <a:pPr algn="ctr" fontAlgn="b"/>
                      <a:r>
                        <a:rPr lang="es-ES" sz="2000" b="1" u="none" strike="noStrike" dirty="0">
                          <a:effectLst/>
                        </a:rPr>
                        <a:t>ID1720</a:t>
                      </a:r>
                      <a:endParaRPr lang="es-ES" sz="2000" b="1" i="0" u="none" strike="noStrike" dirty="0">
                        <a:solidFill>
                          <a:srgbClr val="000000"/>
                        </a:solidFill>
                        <a:effectLst/>
                        <a:latin typeface="Liberation Sans"/>
                      </a:endParaRPr>
                    </a:p>
                  </a:txBody>
                  <a:tcPr marL="9525" marR="9525" marT="9525" marB="0" anchor="b"/>
                </a:tc>
                <a:tc>
                  <a:txBody>
                    <a:bodyPr/>
                    <a:lstStyle/>
                    <a:p>
                      <a:pPr algn="ctr" fontAlgn="b"/>
                      <a:r>
                        <a:rPr lang="es-ES" sz="2000" u="none" strike="noStrike" dirty="0" smtClean="0">
                          <a:effectLst/>
                        </a:rPr>
                        <a:t>82,33%</a:t>
                      </a:r>
                      <a:endParaRPr lang="es-ES" sz="2000" b="0" i="0" u="none" strike="noStrike" dirty="0">
                        <a:solidFill>
                          <a:srgbClr val="000000"/>
                        </a:solidFill>
                        <a:effectLst/>
                        <a:latin typeface="Liberation Sans"/>
                      </a:endParaRPr>
                    </a:p>
                  </a:txBody>
                  <a:tcPr marL="9525" marR="9525" marT="9525" marB="0" anchor="b"/>
                </a:tc>
              </a:tr>
              <a:tr h="376010">
                <a:tc>
                  <a:txBody>
                    <a:bodyPr/>
                    <a:lstStyle/>
                    <a:p>
                      <a:pPr algn="ctr" fontAlgn="b"/>
                      <a:r>
                        <a:rPr lang="es-ES" sz="2000" b="1" u="none" strike="noStrike" dirty="0">
                          <a:effectLst/>
                        </a:rPr>
                        <a:t>ID1722</a:t>
                      </a:r>
                      <a:endParaRPr lang="es-ES" sz="2000" b="1" i="0" u="none" strike="noStrike" dirty="0">
                        <a:solidFill>
                          <a:srgbClr val="000000"/>
                        </a:solidFill>
                        <a:effectLst/>
                        <a:latin typeface="Liberation Sans"/>
                      </a:endParaRPr>
                    </a:p>
                  </a:txBody>
                  <a:tcPr marL="9525" marR="9525" marT="9525" marB="0" anchor="b"/>
                </a:tc>
                <a:tc>
                  <a:txBody>
                    <a:bodyPr/>
                    <a:lstStyle/>
                    <a:p>
                      <a:pPr algn="ctr" fontAlgn="b"/>
                      <a:r>
                        <a:rPr lang="es-ES" sz="2000" u="none" strike="noStrike" dirty="0" smtClean="0">
                          <a:effectLst/>
                        </a:rPr>
                        <a:t>76,54%</a:t>
                      </a:r>
                      <a:endParaRPr lang="es-ES" sz="2000" b="0" i="0" u="none" strike="noStrike" dirty="0">
                        <a:solidFill>
                          <a:srgbClr val="000000"/>
                        </a:solidFill>
                        <a:effectLst/>
                        <a:latin typeface="Liberation Sans"/>
                      </a:endParaRPr>
                    </a:p>
                  </a:txBody>
                  <a:tcPr marL="9525" marR="9525" marT="9525" marB="0" anchor="b"/>
                </a:tc>
              </a:tr>
              <a:tr h="376010">
                <a:tc>
                  <a:txBody>
                    <a:bodyPr/>
                    <a:lstStyle/>
                    <a:p>
                      <a:pPr algn="ctr" fontAlgn="b"/>
                      <a:r>
                        <a:rPr lang="es-ES" sz="2000" b="1" u="none" strike="noStrike" dirty="0">
                          <a:effectLst/>
                        </a:rPr>
                        <a:t>ID1723</a:t>
                      </a:r>
                      <a:endParaRPr lang="es-ES" sz="2000" b="1" i="0" u="none" strike="noStrike" dirty="0">
                        <a:solidFill>
                          <a:srgbClr val="000000"/>
                        </a:solidFill>
                        <a:effectLst/>
                        <a:latin typeface="Liberation Sans"/>
                      </a:endParaRPr>
                    </a:p>
                  </a:txBody>
                  <a:tcPr marL="9525" marR="9525" marT="9525" marB="0" anchor="b"/>
                </a:tc>
                <a:tc>
                  <a:txBody>
                    <a:bodyPr/>
                    <a:lstStyle/>
                    <a:p>
                      <a:pPr algn="ctr" fontAlgn="b"/>
                      <a:r>
                        <a:rPr lang="es-ES" sz="2000" u="none" strike="noStrike" dirty="0" smtClean="0">
                          <a:effectLst/>
                        </a:rPr>
                        <a:t>79,75%</a:t>
                      </a:r>
                      <a:endParaRPr lang="es-ES" sz="2000" b="0" i="0" u="none" strike="noStrike" dirty="0">
                        <a:solidFill>
                          <a:srgbClr val="000000"/>
                        </a:solidFill>
                        <a:effectLst/>
                        <a:latin typeface="Liberation Sans"/>
                      </a:endParaRPr>
                    </a:p>
                  </a:txBody>
                  <a:tcPr marL="9525" marR="9525" marT="9525" marB="0" anchor="b"/>
                </a:tc>
              </a:tr>
              <a:tr h="376010">
                <a:tc>
                  <a:txBody>
                    <a:bodyPr/>
                    <a:lstStyle/>
                    <a:p>
                      <a:pPr algn="ctr" fontAlgn="b"/>
                      <a:r>
                        <a:rPr lang="es-ES" sz="2000" b="1" u="none" strike="noStrike" dirty="0">
                          <a:effectLst/>
                        </a:rPr>
                        <a:t>ID1724</a:t>
                      </a:r>
                      <a:endParaRPr lang="es-ES" sz="2000" b="1" i="0" u="none" strike="noStrike" dirty="0">
                        <a:solidFill>
                          <a:srgbClr val="000000"/>
                        </a:solidFill>
                        <a:effectLst/>
                        <a:latin typeface="Liberation Sans"/>
                      </a:endParaRPr>
                    </a:p>
                  </a:txBody>
                  <a:tcPr marL="9525" marR="9525" marT="9525" marB="0" anchor="b"/>
                </a:tc>
                <a:tc>
                  <a:txBody>
                    <a:bodyPr/>
                    <a:lstStyle/>
                    <a:p>
                      <a:pPr algn="ctr" fontAlgn="b"/>
                      <a:r>
                        <a:rPr lang="es-ES" sz="2000" u="none" strike="noStrike" dirty="0" smtClean="0">
                          <a:effectLst/>
                        </a:rPr>
                        <a:t>81,16%</a:t>
                      </a:r>
                      <a:endParaRPr lang="es-ES" sz="2000" b="0" i="0" u="none" strike="noStrike" dirty="0">
                        <a:solidFill>
                          <a:srgbClr val="000000"/>
                        </a:solidFill>
                        <a:effectLst/>
                        <a:latin typeface="Liberation Sans"/>
                      </a:endParaRPr>
                    </a:p>
                  </a:txBody>
                  <a:tcPr marL="9525" marR="9525" marT="9525" marB="0" anchor="b"/>
                </a:tc>
              </a:tr>
              <a:tr h="376010">
                <a:tc>
                  <a:txBody>
                    <a:bodyPr/>
                    <a:lstStyle/>
                    <a:p>
                      <a:pPr algn="ctr" fontAlgn="b"/>
                      <a:r>
                        <a:rPr lang="es-ES" sz="2000" b="1" u="none" strike="noStrike" dirty="0">
                          <a:effectLst/>
                        </a:rPr>
                        <a:t>ID1725</a:t>
                      </a:r>
                      <a:endParaRPr lang="es-ES" sz="2000" b="1" i="0" u="none" strike="noStrike" dirty="0">
                        <a:solidFill>
                          <a:srgbClr val="000000"/>
                        </a:solidFill>
                        <a:effectLst/>
                        <a:latin typeface="Liberation Sans"/>
                      </a:endParaRPr>
                    </a:p>
                  </a:txBody>
                  <a:tcPr marL="9525" marR="9525" marT="9525" marB="0" anchor="b"/>
                </a:tc>
                <a:tc>
                  <a:txBody>
                    <a:bodyPr/>
                    <a:lstStyle/>
                    <a:p>
                      <a:pPr algn="ctr" fontAlgn="b"/>
                      <a:r>
                        <a:rPr lang="es-ES" sz="2000" u="none" strike="noStrike" dirty="0" smtClean="0">
                          <a:effectLst/>
                        </a:rPr>
                        <a:t>81,84%</a:t>
                      </a:r>
                      <a:endParaRPr lang="es-ES" sz="2000" b="0" i="0" u="none" strike="noStrike" dirty="0">
                        <a:solidFill>
                          <a:srgbClr val="000000"/>
                        </a:solidFill>
                        <a:effectLst/>
                        <a:latin typeface="Liberation Sans"/>
                      </a:endParaRPr>
                    </a:p>
                  </a:txBody>
                  <a:tcPr marL="9525" marR="9525" marT="9525" marB="0" anchor="b"/>
                </a:tc>
              </a:tr>
              <a:tr h="376010">
                <a:tc>
                  <a:txBody>
                    <a:bodyPr/>
                    <a:lstStyle/>
                    <a:p>
                      <a:pPr algn="ctr" fontAlgn="b"/>
                      <a:r>
                        <a:rPr lang="es-ES" sz="2000" b="1" u="none" strike="noStrike" dirty="0">
                          <a:effectLst/>
                        </a:rPr>
                        <a:t>ID674</a:t>
                      </a:r>
                      <a:endParaRPr lang="es-ES" sz="2000" b="1" i="0" u="none" strike="noStrike" dirty="0">
                        <a:solidFill>
                          <a:srgbClr val="000000"/>
                        </a:solidFill>
                        <a:effectLst/>
                        <a:latin typeface="Liberation Sans"/>
                      </a:endParaRPr>
                    </a:p>
                  </a:txBody>
                  <a:tcPr marL="9525" marR="9525" marT="9525" marB="0" anchor="b"/>
                </a:tc>
                <a:tc>
                  <a:txBody>
                    <a:bodyPr/>
                    <a:lstStyle/>
                    <a:p>
                      <a:pPr algn="ctr" fontAlgn="b"/>
                      <a:r>
                        <a:rPr lang="es-ES" sz="2000" u="none" strike="noStrike" dirty="0" smtClean="0">
                          <a:effectLst/>
                        </a:rPr>
                        <a:t>83,25%</a:t>
                      </a:r>
                      <a:endParaRPr lang="es-ES" sz="2000" b="0" i="0" u="none" strike="noStrike" dirty="0">
                        <a:solidFill>
                          <a:srgbClr val="000000"/>
                        </a:solidFill>
                        <a:effectLst/>
                        <a:latin typeface="Liberation Sans"/>
                      </a:endParaRPr>
                    </a:p>
                  </a:txBody>
                  <a:tcPr marL="9525" marR="9525" marT="9525" marB="0" anchor="b"/>
                </a:tc>
              </a:tr>
              <a:tr h="376010">
                <a:tc>
                  <a:txBody>
                    <a:bodyPr/>
                    <a:lstStyle/>
                    <a:p>
                      <a:pPr algn="ctr" fontAlgn="b"/>
                      <a:r>
                        <a:rPr lang="es-ES" sz="2000" b="1" u="none" strike="noStrike" dirty="0">
                          <a:effectLst/>
                        </a:rPr>
                        <a:t>ID917</a:t>
                      </a:r>
                      <a:endParaRPr lang="es-ES" sz="2000" b="1" i="0" u="none" strike="noStrike" dirty="0">
                        <a:solidFill>
                          <a:srgbClr val="000000"/>
                        </a:solidFill>
                        <a:effectLst/>
                        <a:latin typeface="Liberation Sans"/>
                      </a:endParaRPr>
                    </a:p>
                  </a:txBody>
                  <a:tcPr marL="9525" marR="9525" marT="9525" marB="0" anchor="b"/>
                </a:tc>
                <a:tc>
                  <a:txBody>
                    <a:bodyPr/>
                    <a:lstStyle/>
                    <a:p>
                      <a:pPr algn="ctr" fontAlgn="b"/>
                      <a:r>
                        <a:rPr lang="es-ES" sz="2000" u="none" strike="noStrike" dirty="0" smtClean="0">
                          <a:effectLst/>
                        </a:rPr>
                        <a:t>79,69%</a:t>
                      </a:r>
                      <a:endParaRPr lang="es-ES" sz="2000" b="0" i="0" u="none" strike="noStrike" dirty="0">
                        <a:solidFill>
                          <a:srgbClr val="000000"/>
                        </a:solidFill>
                        <a:effectLst/>
                        <a:latin typeface="Liberation Sans"/>
                      </a:endParaRPr>
                    </a:p>
                  </a:txBody>
                  <a:tcPr marL="9525" marR="9525" marT="9525" marB="0" anchor="b"/>
                </a:tc>
              </a:tr>
            </a:tbl>
          </a:graphicData>
        </a:graphic>
      </p:graphicFrame>
      <p:sp>
        <p:nvSpPr>
          <p:cNvPr id="2" name="1 Rectángulo"/>
          <p:cNvSpPr/>
          <p:nvPr/>
        </p:nvSpPr>
        <p:spPr>
          <a:xfrm>
            <a:off x="241265" y="2708920"/>
            <a:ext cx="2773548" cy="400110"/>
          </a:xfrm>
          <a:prstGeom prst="rect">
            <a:avLst/>
          </a:prstGeom>
        </p:spPr>
        <p:txBody>
          <a:bodyPr wrap="square">
            <a:spAutoFit/>
          </a:bodyPr>
          <a:lstStyle/>
          <a:p>
            <a:pPr>
              <a:lnSpc>
                <a:spcPct val="100000"/>
              </a:lnSpc>
            </a:pPr>
            <a:r>
              <a:rPr lang="en-US" sz="2000" b="1" spc="-1" dirty="0">
                <a:solidFill>
                  <a:srgbClr val="000000"/>
                </a:solidFill>
                <a:latin typeface="Calibri"/>
              </a:rPr>
              <a:t>Analysis </a:t>
            </a:r>
            <a:r>
              <a:rPr lang="en-US" sz="2000" b="1" spc="-1" dirty="0" smtClean="0">
                <a:solidFill>
                  <a:srgbClr val="000000"/>
                </a:solidFill>
                <a:latin typeface="Calibri"/>
              </a:rPr>
              <a:t>Intra-Subjects:</a:t>
            </a:r>
            <a:endParaRPr lang="en-US" spc="-1" dirty="0"/>
          </a:p>
        </p:txBody>
      </p:sp>
      <p:sp>
        <p:nvSpPr>
          <p:cNvPr id="10" name="CustomShape 5"/>
          <p:cNvSpPr/>
          <p:nvPr/>
        </p:nvSpPr>
        <p:spPr>
          <a:xfrm>
            <a:off x="390600" y="3040835"/>
            <a:ext cx="2880320" cy="10330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0" strike="noStrike" spc="-1" dirty="0" smtClean="0">
                <a:solidFill>
                  <a:srgbClr val="000000"/>
                </a:solidFill>
                <a:latin typeface="Calibri"/>
                <a:ea typeface="DejaVu Sans"/>
              </a:rPr>
              <a:t>Mean of Intr</a:t>
            </a:r>
            <a:r>
              <a:rPr lang="en-US" spc="-1" dirty="0" smtClean="0">
                <a:solidFill>
                  <a:srgbClr val="000000"/>
                </a:solidFill>
                <a:latin typeface="Calibri"/>
                <a:ea typeface="DejaVu Sans"/>
              </a:rPr>
              <a:t>a-correlations for each subject.</a:t>
            </a:r>
            <a:endParaRPr lang="en-US" b="0" strike="noStrike" spc="-1" dirty="0">
              <a:latin typeface="Arial"/>
            </a:endParaRPr>
          </a:p>
        </p:txBody>
      </p:sp>
      <p:sp>
        <p:nvSpPr>
          <p:cNvPr id="11" name="10 Rectángulo"/>
          <p:cNvSpPr/>
          <p:nvPr/>
        </p:nvSpPr>
        <p:spPr>
          <a:xfrm>
            <a:off x="4642260" y="2276872"/>
            <a:ext cx="2715280" cy="36004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sp>
        <p:nvSpPr>
          <p:cNvPr id="12" name="11 Rectángulo"/>
          <p:cNvSpPr/>
          <p:nvPr/>
        </p:nvSpPr>
        <p:spPr>
          <a:xfrm>
            <a:off x="4644008" y="2996952"/>
            <a:ext cx="2713532" cy="36004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32"/>
                                        </p:tgtEl>
                                        <p:attrNameLst>
                                          <p:attrName>ppt_x</p:attrName>
                                        </p:attrNameLst>
                                      </p:cBhvr>
                                      <p:tavLst>
                                        <p:tav tm="0">
                                          <p:val>
                                            <p:strVal val="ppt_x"/>
                                          </p:val>
                                        </p:tav>
                                        <p:tav tm="100000">
                                          <p:val>
                                            <p:strVal val="ppt_x"/>
                                          </p:val>
                                        </p:tav>
                                      </p:tavLst>
                                    </p:anim>
                                    <p:anim calcmode="lin" valueType="num">
                                      <p:cBhvr additive="base">
                                        <p:cTn id="7" dur="500"/>
                                        <p:tgtEl>
                                          <p:spTgt spid="332"/>
                                        </p:tgtEl>
                                        <p:attrNameLst>
                                          <p:attrName>ppt_y</p:attrName>
                                        </p:attrNameLst>
                                      </p:cBhvr>
                                      <p:tavLst>
                                        <p:tav tm="0">
                                          <p:val>
                                            <p:strVal val="ppt_y"/>
                                          </p:val>
                                        </p:tav>
                                        <p:tav tm="100000">
                                          <p:val>
                                            <p:strVal val="1+ppt_h/2"/>
                                          </p:val>
                                        </p:tav>
                                      </p:tavLst>
                                    </p:anim>
                                    <p:set>
                                      <p:cBhvr>
                                        <p:cTn id="8" dur="1" fill="hold">
                                          <p:stCondLst>
                                            <p:cond delay="499"/>
                                          </p:stCondLst>
                                        </p:cTn>
                                        <p:tgtEl>
                                          <p:spTgt spid="332"/>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xit" presetSubtype="4" fill="hold" grpId="0" nodeType="withEffect">
                                  <p:stCondLst>
                                    <p:cond delay="0"/>
                                  </p:stCondLst>
                                  <p:childTnLst>
                                    <p:anim calcmode="lin" valueType="num">
                                      <p:cBhvr additive="base">
                                        <p:cTn id="14" dur="500"/>
                                        <p:tgtEl>
                                          <p:spTgt spid="333"/>
                                        </p:tgtEl>
                                        <p:attrNameLst>
                                          <p:attrName>ppt_x</p:attrName>
                                        </p:attrNameLst>
                                      </p:cBhvr>
                                      <p:tavLst>
                                        <p:tav tm="0">
                                          <p:val>
                                            <p:strVal val="ppt_x"/>
                                          </p:val>
                                        </p:tav>
                                        <p:tav tm="100000">
                                          <p:val>
                                            <p:strVal val="ppt_x"/>
                                          </p:val>
                                        </p:tav>
                                      </p:tavLst>
                                    </p:anim>
                                    <p:anim calcmode="lin" valueType="num">
                                      <p:cBhvr additive="base">
                                        <p:cTn id="15" dur="500"/>
                                        <p:tgtEl>
                                          <p:spTgt spid="333"/>
                                        </p:tgtEl>
                                        <p:attrNameLst>
                                          <p:attrName>ppt_y</p:attrName>
                                        </p:attrNameLst>
                                      </p:cBhvr>
                                      <p:tavLst>
                                        <p:tav tm="0">
                                          <p:val>
                                            <p:strVal val="ppt_y"/>
                                          </p:val>
                                        </p:tav>
                                        <p:tav tm="100000">
                                          <p:val>
                                            <p:strVal val="1+ppt_h/2"/>
                                          </p:val>
                                        </p:tav>
                                      </p:tavLst>
                                    </p:anim>
                                    <p:set>
                                      <p:cBhvr>
                                        <p:cTn id="16" dur="1" fill="hold">
                                          <p:stCondLst>
                                            <p:cond delay="499"/>
                                          </p:stCondLst>
                                        </p:cTn>
                                        <p:tgtEl>
                                          <p:spTgt spid="333"/>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335"/>
                                        </p:tgtEl>
                                        <p:attrNameLst>
                                          <p:attrName>ppt_x</p:attrName>
                                        </p:attrNameLst>
                                      </p:cBhvr>
                                      <p:tavLst>
                                        <p:tav tm="0">
                                          <p:val>
                                            <p:strVal val="ppt_x"/>
                                          </p:val>
                                        </p:tav>
                                        <p:tav tm="100000">
                                          <p:val>
                                            <p:strVal val="ppt_x"/>
                                          </p:val>
                                        </p:tav>
                                      </p:tavLst>
                                    </p:anim>
                                    <p:anim calcmode="lin" valueType="num">
                                      <p:cBhvr additive="base">
                                        <p:cTn id="19" dur="500"/>
                                        <p:tgtEl>
                                          <p:spTgt spid="335"/>
                                        </p:tgtEl>
                                        <p:attrNameLst>
                                          <p:attrName>ppt_y</p:attrName>
                                        </p:attrNameLst>
                                      </p:cBhvr>
                                      <p:tavLst>
                                        <p:tav tm="0">
                                          <p:val>
                                            <p:strVal val="ppt_y"/>
                                          </p:val>
                                        </p:tav>
                                        <p:tav tm="100000">
                                          <p:val>
                                            <p:strVal val="1+ppt_h/2"/>
                                          </p:val>
                                        </p:tav>
                                      </p:tavLst>
                                    </p:anim>
                                    <p:set>
                                      <p:cBhvr>
                                        <p:cTn id="20" dur="1" fill="hold">
                                          <p:stCondLst>
                                            <p:cond delay="499"/>
                                          </p:stCondLst>
                                        </p:cTn>
                                        <p:tgtEl>
                                          <p:spTgt spid="335"/>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0"/>
      <p:bldP spid="335" grpId="0"/>
      <p:bldP spid="10" grpId="0"/>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9 Imagen"/>
          <p:cNvPicPr/>
          <p:nvPr/>
        </p:nvPicPr>
        <p:blipFill rotWithShape="1">
          <a:blip r:embed="rId3"/>
          <a:srcRect l="2648" r="4226"/>
          <a:stretch/>
        </p:blipFill>
        <p:spPr>
          <a:xfrm>
            <a:off x="3442181" y="1412776"/>
            <a:ext cx="5304739" cy="4549452"/>
          </a:xfrm>
          <a:prstGeom prst="rect">
            <a:avLst/>
          </a:prstGeom>
          <a:ln>
            <a:noFill/>
          </a:ln>
        </p:spPr>
      </p:pic>
      <p:sp>
        <p:nvSpPr>
          <p:cNvPr id="328" name="CustomShape 1"/>
          <p:cNvSpPr/>
          <p:nvPr/>
        </p:nvSpPr>
        <p:spPr>
          <a:xfrm>
            <a:off x="390600" y="333360"/>
            <a:ext cx="698796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pc="-1" dirty="0">
                <a:solidFill>
                  <a:srgbClr val="000000"/>
                </a:solidFill>
                <a:latin typeface="Calibri"/>
              </a:rPr>
              <a:t>Resemblance </a:t>
            </a:r>
            <a:r>
              <a:rPr lang="en-US" sz="2400" b="1" spc="-1" dirty="0" smtClean="0">
                <a:solidFill>
                  <a:srgbClr val="000000"/>
                </a:solidFill>
                <a:latin typeface="Calibri"/>
              </a:rPr>
              <a:t>Analysis - Moments</a:t>
            </a:r>
            <a:endParaRPr lang="en-US" sz="2400" spc="-1" dirty="0"/>
          </a:p>
        </p:txBody>
      </p:sp>
      <p:sp>
        <p:nvSpPr>
          <p:cNvPr id="329" name="CustomShape 2"/>
          <p:cNvSpPr/>
          <p:nvPr/>
        </p:nvSpPr>
        <p:spPr>
          <a:xfrm>
            <a:off x="392040" y="1023840"/>
            <a:ext cx="8354880" cy="50670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4"/>
              </a:buBlip>
            </a:pPr>
            <a:r>
              <a:rPr lang="en-US" b="0" strike="noStrike" spc="-1" dirty="0" smtClean="0">
                <a:solidFill>
                  <a:srgbClr val="000000"/>
                </a:solidFill>
                <a:latin typeface="Calibri"/>
                <a:ea typeface="DejaVu Sans"/>
              </a:rPr>
              <a:t>Analysis inter-subjects: correlations </a:t>
            </a:r>
            <a:r>
              <a:rPr lang="en-US" b="0" strike="noStrike" spc="-1" dirty="0">
                <a:solidFill>
                  <a:srgbClr val="000000"/>
                </a:solidFill>
                <a:latin typeface="Calibri"/>
                <a:ea typeface="DejaVu Sans"/>
              </a:rPr>
              <a:t>of the motions among </a:t>
            </a:r>
            <a:r>
              <a:rPr lang="en-US" b="0" strike="noStrike" spc="-1" dirty="0" smtClean="0">
                <a:solidFill>
                  <a:srgbClr val="000000"/>
                </a:solidFill>
                <a:latin typeface="Calibri"/>
                <a:ea typeface="DejaVu Sans"/>
              </a:rPr>
              <a:t>subjects</a:t>
            </a:r>
          </a:p>
          <a:p>
            <a:pPr marL="314280" indent="-312480">
              <a:lnSpc>
                <a:spcPct val="100000"/>
              </a:lnSpc>
              <a:spcBef>
                <a:spcPts val="400"/>
              </a:spcBef>
              <a:buBlip>
                <a:blip r:embed="rId4"/>
              </a:buBlip>
            </a:pPr>
            <a:r>
              <a:rPr lang="en-US" spc="-1" dirty="0" smtClean="0">
                <a:solidFill>
                  <a:srgbClr val="000000"/>
                </a:solidFill>
                <a:latin typeface="Calibri"/>
              </a:rPr>
              <a:t>Spot motions that are easier to repeat in a similar way. </a:t>
            </a:r>
            <a:endParaRPr lang="en-US" b="0" strike="noStrike" spc="-1" dirty="0">
              <a:latin typeface="Arial"/>
            </a:endParaRPr>
          </a:p>
        </p:txBody>
      </p:sp>
      <p:sp>
        <p:nvSpPr>
          <p:cNvPr id="12" name="CustomShape 3"/>
          <p:cNvSpPr/>
          <p:nvPr/>
        </p:nvSpPr>
        <p:spPr>
          <a:xfrm>
            <a:off x="3995936" y="5949280"/>
            <a:ext cx="4750984" cy="49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smtClean="0">
                <a:solidFill>
                  <a:srgbClr val="000000"/>
                </a:solidFill>
                <a:latin typeface="Calibri" panose="020F0502020204030204" pitchFamily="34" charset="0"/>
                <a:ea typeface="DejaVu Sans"/>
                <a:cs typeface="Calibri" panose="020F0502020204030204" pitchFamily="34" charset="0"/>
              </a:rPr>
              <a:t>Motion resemblance among subjects. Motion Walking Forward</a:t>
            </a:r>
            <a:endParaRPr lang="en-US" sz="1400" b="0" strike="noStrike" spc="-1" dirty="0" smtClean="0">
              <a:latin typeface="Calibri" panose="020F0502020204030204" pitchFamily="34" charset="0"/>
              <a:cs typeface="Calibri" panose="020F0502020204030204" pitchFamily="34" charset="0"/>
            </a:endParaRPr>
          </a:p>
          <a:p>
            <a:pPr>
              <a:lnSpc>
                <a:spcPct val="100000"/>
              </a:lnSpc>
            </a:pPr>
            <a:endParaRPr lang="en-US" sz="1600" b="0" strike="noStrike" spc="-1" dirty="0">
              <a:latin typeface="Arial"/>
            </a:endParaRPr>
          </a:p>
        </p:txBody>
      </p:sp>
      <p:sp>
        <p:nvSpPr>
          <p:cNvPr id="6" name="CustomShape 5"/>
          <p:cNvSpPr/>
          <p:nvPr/>
        </p:nvSpPr>
        <p:spPr>
          <a:xfrm>
            <a:off x="251520" y="2716799"/>
            <a:ext cx="2880320" cy="168108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dirty="0" smtClean="0">
                <a:solidFill>
                  <a:srgbClr val="000000"/>
                </a:solidFill>
                <a:latin typeface="Calibri"/>
                <a:ea typeface="DejaVu Sans"/>
              </a:rPr>
              <a:t>Analysis Inter-Subjects</a:t>
            </a:r>
            <a:r>
              <a:rPr lang="en-US" b="1" strike="noStrike" spc="-1" dirty="0" smtClean="0">
                <a:solidFill>
                  <a:srgbClr val="000000"/>
                </a:solidFill>
                <a:latin typeface="Calibri"/>
                <a:ea typeface="DejaVu Sans"/>
              </a:rPr>
              <a:t>:</a:t>
            </a:r>
            <a:endParaRPr lang="en-US" b="0" strike="noStrike" spc="-1" dirty="0">
              <a:latin typeface="Arial"/>
            </a:endParaRPr>
          </a:p>
        </p:txBody>
      </p:sp>
      <p:graphicFrame>
        <p:nvGraphicFramePr>
          <p:cNvPr id="8" name="7 Tabla"/>
          <p:cNvGraphicFramePr>
            <a:graphicFrameLocks noGrp="1"/>
          </p:cNvGraphicFramePr>
          <p:nvPr>
            <p:extLst>
              <p:ext uri="{D42A27DB-BD31-4B8C-83A1-F6EECF244321}">
                <p14:modId xmlns:p14="http://schemas.microsoft.com/office/powerpoint/2010/main" val="3049023855"/>
              </p:ext>
            </p:extLst>
          </p:nvPr>
        </p:nvGraphicFramePr>
        <p:xfrm>
          <a:off x="4186326" y="1860019"/>
          <a:ext cx="3816448" cy="4102209"/>
        </p:xfrm>
        <a:graphic>
          <a:graphicData uri="http://schemas.openxmlformats.org/drawingml/2006/table">
            <a:tbl>
              <a:tblPr firstRow="1">
                <a:tableStyleId>{3C2FFA5D-87B4-456A-9821-1D502468CF0F}</a:tableStyleId>
              </a:tblPr>
              <a:tblGrid>
                <a:gridCol w="2266331"/>
                <a:gridCol w="1550117"/>
              </a:tblGrid>
              <a:tr h="314539">
                <a:tc>
                  <a:txBody>
                    <a:bodyPr/>
                    <a:lstStyle/>
                    <a:p>
                      <a:pPr algn="ctr" fontAlgn="b"/>
                      <a:r>
                        <a:rPr lang="es-ES" sz="2000" b="1" u="none" strike="noStrike" dirty="0" err="1" smtClean="0">
                          <a:effectLst/>
                        </a:rPr>
                        <a:t>Motion</a:t>
                      </a:r>
                      <a:endParaRPr lang="es-ES" sz="2000" b="1" i="0" u="none" strike="noStrike" dirty="0">
                        <a:solidFill>
                          <a:srgbClr val="FFFFFF"/>
                        </a:solidFill>
                        <a:effectLst/>
                        <a:latin typeface="Liberation Sans"/>
                      </a:endParaRPr>
                    </a:p>
                  </a:txBody>
                  <a:tcPr marL="9525" marR="9525" marT="9525" marB="0" anchor="b"/>
                </a:tc>
                <a:tc>
                  <a:txBody>
                    <a:bodyPr/>
                    <a:lstStyle/>
                    <a:p>
                      <a:pPr algn="ctr" fontAlgn="b"/>
                      <a:r>
                        <a:rPr lang="es-ES" sz="2000" b="1" u="none" strike="noStrike" dirty="0">
                          <a:effectLst/>
                        </a:rPr>
                        <a:t>Global  </a:t>
                      </a:r>
                      <a:r>
                        <a:rPr lang="el-GR" sz="2000" b="1" u="none" strike="noStrike" dirty="0">
                          <a:effectLst/>
                        </a:rPr>
                        <a:t>ρ</a:t>
                      </a:r>
                      <a:endParaRPr lang="el-GR" sz="2000" b="1" i="0" u="none" strike="noStrike" dirty="0">
                        <a:solidFill>
                          <a:srgbClr val="FFFFFF"/>
                        </a:solidFill>
                        <a:effectLst/>
                        <a:latin typeface="Liberation Sans"/>
                      </a:endParaRPr>
                    </a:p>
                  </a:txBody>
                  <a:tcPr marL="9525" marR="9525" marT="9525" marB="0" anchor="b"/>
                </a:tc>
              </a:tr>
              <a:tr h="314539">
                <a:tc>
                  <a:txBody>
                    <a:bodyPr/>
                    <a:lstStyle/>
                    <a:p>
                      <a:pPr algn="ctr" fontAlgn="b"/>
                      <a:r>
                        <a:rPr lang="es-ES" sz="1800" b="1" i="0" u="none" strike="noStrike" dirty="0" err="1">
                          <a:effectLst/>
                          <a:latin typeface="Arial"/>
                        </a:rPr>
                        <a:t>Walking</a:t>
                      </a:r>
                      <a:r>
                        <a:rPr lang="es-ES" sz="1800" b="1" i="0" u="none" strike="noStrike" dirty="0">
                          <a:effectLst/>
                          <a:latin typeface="Arial"/>
                        </a:rPr>
                        <a:t> Forward</a:t>
                      </a:r>
                    </a:p>
                  </a:txBody>
                  <a:tcPr marL="9525" marR="9525" marT="9525" marB="0" anchor="b"/>
                </a:tc>
                <a:tc>
                  <a:txBody>
                    <a:bodyPr/>
                    <a:lstStyle/>
                    <a:p>
                      <a:pPr algn="ctr" fontAlgn="b"/>
                      <a:r>
                        <a:rPr lang="es-ES" sz="1800" b="0" i="0" u="none" strike="noStrike" dirty="0" smtClean="0">
                          <a:effectLst/>
                          <a:latin typeface="Arial"/>
                        </a:rPr>
                        <a:t>65,96%</a:t>
                      </a:r>
                      <a:endParaRPr lang="es-ES" sz="1800" b="0" i="0" u="none" strike="noStrike" dirty="0">
                        <a:effectLst/>
                        <a:latin typeface="Arial"/>
                      </a:endParaRPr>
                    </a:p>
                  </a:txBody>
                  <a:tcPr marL="9525" marR="9525" marT="9525" marB="0" anchor="b"/>
                </a:tc>
              </a:tr>
              <a:tr h="359257">
                <a:tc>
                  <a:txBody>
                    <a:bodyPr/>
                    <a:lstStyle/>
                    <a:p>
                      <a:pPr algn="ctr" fontAlgn="b"/>
                      <a:r>
                        <a:rPr lang="es-ES" sz="1800" b="1" i="0" u="none" strike="noStrike" dirty="0" err="1" smtClean="0">
                          <a:effectLst/>
                          <a:latin typeface="Arial"/>
                        </a:rPr>
                        <a:t>Walking</a:t>
                      </a:r>
                      <a:r>
                        <a:rPr lang="es-ES" sz="1800" b="1" i="0" u="none" strike="noStrike" dirty="0" smtClean="0">
                          <a:effectLst/>
                          <a:latin typeface="Arial"/>
                        </a:rPr>
                        <a:t> </a:t>
                      </a:r>
                      <a:r>
                        <a:rPr lang="es-ES" sz="1800" b="1" i="0" u="none" strike="noStrike" dirty="0" err="1" smtClean="0">
                          <a:effectLst/>
                          <a:latin typeface="Arial"/>
                        </a:rPr>
                        <a:t>Backward</a:t>
                      </a:r>
                      <a:endParaRPr lang="es-ES" sz="1800" b="1" i="0" u="none" strike="noStrike" dirty="0">
                        <a:effectLst/>
                        <a:latin typeface="Arial"/>
                      </a:endParaRPr>
                    </a:p>
                  </a:txBody>
                  <a:tcPr marL="9525" marR="9525" marT="9525" marB="0" anchor="b"/>
                </a:tc>
                <a:tc>
                  <a:txBody>
                    <a:bodyPr/>
                    <a:lstStyle/>
                    <a:p>
                      <a:pPr algn="ctr" fontAlgn="b"/>
                      <a:r>
                        <a:rPr lang="es-ES" sz="1800" b="0" i="0" u="none" strike="noStrike" dirty="0" smtClean="0">
                          <a:effectLst/>
                          <a:latin typeface="Arial"/>
                        </a:rPr>
                        <a:t>60,16%</a:t>
                      </a:r>
                      <a:endParaRPr lang="es-ES" sz="1800" b="0" i="0" u="none" strike="noStrike" dirty="0">
                        <a:effectLst/>
                        <a:latin typeface="Arial"/>
                      </a:endParaRPr>
                    </a:p>
                  </a:txBody>
                  <a:tcPr marL="9525" marR="9525" marT="9525" marB="0" anchor="b"/>
                </a:tc>
              </a:tr>
              <a:tr h="314539">
                <a:tc>
                  <a:txBody>
                    <a:bodyPr/>
                    <a:lstStyle/>
                    <a:p>
                      <a:pPr algn="ctr" fontAlgn="b"/>
                      <a:r>
                        <a:rPr lang="es-ES" sz="1800" b="1" i="0" u="none" strike="noStrike" dirty="0" err="1">
                          <a:effectLst/>
                          <a:latin typeface="Arial"/>
                        </a:rPr>
                        <a:t>Turn</a:t>
                      </a:r>
                      <a:r>
                        <a:rPr lang="es-ES" sz="1800" b="1" i="0" u="none" strike="noStrike" dirty="0">
                          <a:effectLst/>
                          <a:latin typeface="Arial"/>
                        </a:rPr>
                        <a:t> </a:t>
                      </a:r>
                      <a:r>
                        <a:rPr lang="es-ES" sz="1800" b="1" i="0" u="none" strike="noStrike" dirty="0" err="1">
                          <a:effectLst/>
                          <a:latin typeface="Arial"/>
                        </a:rPr>
                        <a:t>Right</a:t>
                      </a:r>
                      <a:endParaRPr lang="es-ES" sz="1800" b="1" i="0" u="none" strike="noStrike" dirty="0">
                        <a:effectLst/>
                        <a:latin typeface="Arial"/>
                      </a:endParaRPr>
                    </a:p>
                  </a:txBody>
                  <a:tcPr marL="9525" marR="9525" marT="9525" marB="0" anchor="b"/>
                </a:tc>
                <a:tc>
                  <a:txBody>
                    <a:bodyPr/>
                    <a:lstStyle/>
                    <a:p>
                      <a:pPr algn="ctr" fontAlgn="b"/>
                      <a:r>
                        <a:rPr lang="es-ES" sz="1800" b="0" i="0" u="none" strike="noStrike" dirty="0" smtClean="0">
                          <a:effectLst/>
                          <a:latin typeface="Arial"/>
                        </a:rPr>
                        <a:t>56,80%</a:t>
                      </a:r>
                      <a:endParaRPr lang="es-ES" sz="1800" b="0" i="0" u="none" strike="noStrike" dirty="0">
                        <a:effectLst/>
                        <a:latin typeface="Arial"/>
                      </a:endParaRPr>
                    </a:p>
                  </a:txBody>
                  <a:tcPr marL="9525" marR="9525" marT="9525" marB="0" anchor="b"/>
                </a:tc>
              </a:tr>
              <a:tr h="314539">
                <a:tc>
                  <a:txBody>
                    <a:bodyPr/>
                    <a:lstStyle/>
                    <a:p>
                      <a:pPr algn="ctr" fontAlgn="b"/>
                      <a:r>
                        <a:rPr lang="es-ES" sz="1800" b="1" i="0" u="none" strike="noStrike">
                          <a:effectLst/>
                          <a:latin typeface="Arial"/>
                        </a:rPr>
                        <a:t>Turn Left</a:t>
                      </a:r>
                    </a:p>
                  </a:txBody>
                  <a:tcPr marL="9525" marR="9525" marT="9525" marB="0" anchor="b"/>
                </a:tc>
                <a:tc>
                  <a:txBody>
                    <a:bodyPr/>
                    <a:lstStyle/>
                    <a:p>
                      <a:pPr algn="ctr" fontAlgn="b"/>
                      <a:r>
                        <a:rPr lang="es-ES" sz="1800" b="0" i="0" u="none" strike="noStrike" dirty="0" smtClean="0">
                          <a:effectLst/>
                          <a:latin typeface="Arial"/>
                        </a:rPr>
                        <a:t>65,52%</a:t>
                      </a:r>
                      <a:endParaRPr lang="es-ES" sz="1800" b="0" i="0" u="none" strike="noStrike" dirty="0">
                        <a:effectLst/>
                        <a:latin typeface="Arial"/>
                      </a:endParaRPr>
                    </a:p>
                  </a:txBody>
                  <a:tcPr marL="9525" marR="9525" marT="9525" marB="0" anchor="b"/>
                </a:tc>
              </a:tr>
              <a:tr h="314539">
                <a:tc>
                  <a:txBody>
                    <a:bodyPr/>
                    <a:lstStyle/>
                    <a:p>
                      <a:pPr algn="ctr" fontAlgn="b"/>
                      <a:r>
                        <a:rPr lang="es-ES" sz="1800" b="1" i="0" u="none" strike="noStrike" dirty="0" err="1">
                          <a:effectLst/>
                          <a:latin typeface="Arial"/>
                        </a:rPr>
                        <a:t>Going</a:t>
                      </a:r>
                      <a:r>
                        <a:rPr lang="es-ES" sz="1800" b="1" i="0" u="none" strike="noStrike" dirty="0">
                          <a:effectLst/>
                          <a:latin typeface="Arial"/>
                        </a:rPr>
                        <a:t> </a:t>
                      </a:r>
                      <a:r>
                        <a:rPr lang="es-ES" sz="1800" b="1" i="0" u="none" strike="noStrike" dirty="0" err="1">
                          <a:effectLst/>
                          <a:latin typeface="Arial"/>
                        </a:rPr>
                        <a:t>Upstairs</a:t>
                      </a:r>
                      <a:endParaRPr lang="es-ES" sz="1800" b="1" i="0" u="none" strike="noStrike" dirty="0">
                        <a:effectLst/>
                        <a:latin typeface="Arial"/>
                      </a:endParaRPr>
                    </a:p>
                  </a:txBody>
                  <a:tcPr marL="9525" marR="9525" marT="9525" marB="0" anchor="b"/>
                </a:tc>
                <a:tc>
                  <a:txBody>
                    <a:bodyPr/>
                    <a:lstStyle/>
                    <a:p>
                      <a:pPr algn="ctr" fontAlgn="b"/>
                      <a:r>
                        <a:rPr lang="es-ES" sz="1800" b="0" i="0" u="none" strike="noStrike" dirty="0" smtClean="0">
                          <a:effectLst/>
                          <a:latin typeface="Arial"/>
                        </a:rPr>
                        <a:t>57,82%</a:t>
                      </a:r>
                      <a:endParaRPr lang="es-ES" sz="1800" b="0" i="0" u="none" strike="noStrike" dirty="0">
                        <a:effectLst/>
                        <a:latin typeface="Arial"/>
                      </a:endParaRPr>
                    </a:p>
                  </a:txBody>
                  <a:tcPr marL="9525" marR="9525" marT="9525" marB="0" anchor="b"/>
                </a:tc>
              </a:tr>
              <a:tr h="314539">
                <a:tc>
                  <a:txBody>
                    <a:bodyPr/>
                    <a:lstStyle/>
                    <a:p>
                      <a:pPr algn="ctr" fontAlgn="b"/>
                      <a:r>
                        <a:rPr lang="es-ES" sz="1800" b="1" i="0" u="none" strike="noStrike">
                          <a:effectLst/>
                          <a:latin typeface="Arial"/>
                        </a:rPr>
                        <a:t>Stand Up</a:t>
                      </a:r>
                    </a:p>
                  </a:txBody>
                  <a:tcPr marL="9525" marR="9525" marT="9525" marB="0" anchor="b"/>
                </a:tc>
                <a:tc>
                  <a:txBody>
                    <a:bodyPr/>
                    <a:lstStyle/>
                    <a:p>
                      <a:pPr algn="ctr" fontAlgn="b"/>
                      <a:r>
                        <a:rPr lang="es-ES" sz="1800" b="0" i="0" u="none" strike="noStrike" dirty="0" smtClean="0">
                          <a:effectLst/>
                          <a:latin typeface="Arial"/>
                        </a:rPr>
                        <a:t>77,35%</a:t>
                      </a:r>
                      <a:endParaRPr lang="es-ES" sz="1800" b="0" i="0" u="none" strike="noStrike" dirty="0">
                        <a:effectLst/>
                        <a:latin typeface="Arial"/>
                      </a:endParaRPr>
                    </a:p>
                  </a:txBody>
                  <a:tcPr marL="9525" marR="9525" marT="9525" marB="0" anchor="b"/>
                </a:tc>
              </a:tr>
              <a:tr h="314539">
                <a:tc>
                  <a:txBody>
                    <a:bodyPr/>
                    <a:lstStyle/>
                    <a:p>
                      <a:pPr algn="ctr" fontAlgn="b"/>
                      <a:r>
                        <a:rPr lang="es-ES" sz="1800" b="1" i="0" u="none" strike="noStrike" dirty="0" err="1">
                          <a:effectLst/>
                          <a:latin typeface="Arial"/>
                        </a:rPr>
                        <a:t>Sit</a:t>
                      </a:r>
                      <a:r>
                        <a:rPr lang="es-ES" sz="1800" b="1" i="0" u="none" strike="noStrike" dirty="0">
                          <a:effectLst/>
                          <a:latin typeface="Arial"/>
                        </a:rPr>
                        <a:t> Down</a:t>
                      </a:r>
                    </a:p>
                  </a:txBody>
                  <a:tcPr marL="9525" marR="9525" marT="9525" marB="0" anchor="b"/>
                </a:tc>
                <a:tc>
                  <a:txBody>
                    <a:bodyPr/>
                    <a:lstStyle/>
                    <a:p>
                      <a:pPr algn="ctr" fontAlgn="b"/>
                      <a:r>
                        <a:rPr lang="es-ES" sz="1800" b="0" i="0" u="none" strike="noStrike" dirty="0" smtClean="0">
                          <a:effectLst/>
                          <a:latin typeface="Arial"/>
                        </a:rPr>
                        <a:t>74,27%</a:t>
                      </a:r>
                      <a:endParaRPr lang="es-ES" sz="1800" b="0" i="0" u="none" strike="noStrike" dirty="0">
                        <a:effectLst/>
                        <a:latin typeface="Arial"/>
                      </a:endParaRPr>
                    </a:p>
                  </a:txBody>
                  <a:tcPr marL="9525" marR="9525" marT="9525" marB="0" anchor="b"/>
                </a:tc>
              </a:tr>
              <a:tr h="313717">
                <a:tc>
                  <a:txBody>
                    <a:bodyPr/>
                    <a:lstStyle/>
                    <a:p>
                      <a:pPr algn="ctr" fontAlgn="b"/>
                      <a:r>
                        <a:rPr lang="es-ES" sz="1800" b="1" i="0" u="none" strike="noStrike">
                          <a:effectLst/>
                          <a:latin typeface="Arial"/>
                        </a:rPr>
                        <a:t>Side Step Right</a:t>
                      </a:r>
                    </a:p>
                  </a:txBody>
                  <a:tcPr marL="9525" marR="9525" marT="9525" marB="0" anchor="b"/>
                </a:tc>
                <a:tc>
                  <a:txBody>
                    <a:bodyPr/>
                    <a:lstStyle/>
                    <a:p>
                      <a:pPr algn="ctr" fontAlgn="b"/>
                      <a:r>
                        <a:rPr lang="es-ES" sz="1800" b="0" i="0" u="none" strike="noStrike" dirty="0" smtClean="0">
                          <a:effectLst/>
                          <a:latin typeface="Arial"/>
                        </a:rPr>
                        <a:t>55,62%</a:t>
                      </a:r>
                      <a:endParaRPr lang="es-ES" sz="1800" b="0" i="0" u="none" strike="noStrike" dirty="0">
                        <a:effectLst/>
                        <a:latin typeface="Arial"/>
                      </a:endParaRPr>
                    </a:p>
                  </a:txBody>
                  <a:tcPr marL="9525" marR="9525" marT="9525" marB="0" anchor="b"/>
                </a:tc>
              </a:tr>
              <a:tr h="314539">
                <a:tc>
                  <a:txBody>
                    <a:bodyPr/>
                    <a:lstStyle/>
                    <a:p>
                      <a:pPr algn="ctr" fontAlgn="b"/>
                      <a:r>
                        <a:rPr lang="es-ES" sz="1800" b="1" i="0" u="none" strike="noStrike">
                          <a:effectLst/>
                          <a:latin typeface="Arial"/>
                        </a:rPr>
                        <a:t>Side Step Left</a:t>
                      </a:r>
                    </a:p>
                  </a:txBody>
                  <a:tcPr marL="9525" marR="9525" marT="9525" marB="0" anchor="b"/>
                </a:tc>
                <a:tc>
                  <a:txBody>
                    <a:bodyPr/>
                    <a:lstStyle/>
                    <a:p>
                      <a:pPr algn="ctr" fontAlgn="b"/>
                      <a:r>
                        <a:rPr lang="es-ES" sz="1800" b="0" i="0" u="none" strike="noStrike" dirty="0" smtClean="0">
                          <a:effectLst/>
                          <a:latin typeface="Arial"/>
                        </a:rPr>
                        <a:t>55,54%</a:t>
                      </a:r>
                      <a:endParaRPr lang="es-ES" sz="1800" b="0" i="0" u="none" strike="noStrike" dirty="0">
                        <a:effectLst/>
                        <a:latin typeface="Arial"/>
                      </a:endParaRPr>
                    </a:p>
                  </a:txBody>
                  <a:tcPr marL="9525" marR="9525" marT="9525" marB="0" anchor="b"/>
                </a:tc>
              </a:tr>
              <a:tr h="314539">
                <a:tc>
                  <a:txBody>
                    <a:bodyPr/>
                    <a:lstStyle/>
                    <a:p>
                      <a:pPr algn="ctr" fontAlgn="b"/>
                      <a:r>
                        <a:rPr lang="es-ES" sz="1800" b="1" i="0" u="none" strike="noStrike">
                          <a:effectLst/>
                          <a:latin typeface="Arial"/>
                        </a:rPr>
                        <a:t>Lift Object</a:t>
                      </a:r>
                    </a:p>
                  </a:txBody>
                  <a:tcPr marL="9525" marR="9525" marT="9525" marB="0" anchor="b"/>
                </a:tc>
                <a:tc>
                  <a:txBody>
                    <a:bodyPr/>
                    <a:lstStyle/>
                    <a:p>
                      <a:pPr algn="ctr" fontAlgn="b"/>
                      <a:r>
                        <a:rPr lang="es-ES" sz="1800" b="0" i="0" u="none" strike="noStrike" dirty="0" smtClean="0">
                          <a:effectLst/>
                          <a:latin typeface="Arial"/>
                        </a:rPr>
                        <a:t>72,14%</a:t>
                      </a:r>
                      <a:endParaRPr lang="es-ES" sz="1800" b="0" i="0" u="none" strike="noStrike" dirty="0">
                        <a:effectLst/>
                        <a:latin typeface="Arial"/>
                      </a:endParaRPr>
                    </a:p>
                  </a:txBody>
                  <a:tcPr marL="9525" marR="9525" marT="9525" marB="0" anchor="b"/>
                </a:tc>
              </a:tr>
              <a:tr h="314539">
                <a:tc>
                  <a:txBody>
                    <a:bodyPr/>
                    <a:lstStyle/>
                    <a:p>
                      <a:pPr algn="ctr" fontAlgn="b"/>
                      <a:r>
                        <a:rPr lang="es-ES" sz="1800" b="1" i="0" u="none" strike="noStrike">
                          <a:effectLst/>
                          <a:latin typeface="Arial"/>
                        </a:rPr>
                        <a:t>Drop Object</a:t>
                      </a:r>
                    </a:p>
                  </a:txBody>
                  <a:tcPr marL="9525" marR="9525" marT="9525" marB="0" anchor="b"/>
                </a:tc>
                <a:tc>
                  <a:txBody>
                    <a:bodyPr/>
                    <a:lstStyle/>
                    <a:p>
                      <a:pPr algn="ctr" fontAlgn="b"/>
                      <a:r>
                        <a:rPr lang="es-ES" sz="1800" b="0" i="0" u="none" strike="noStrike" dirty="0" smtClean="0">
                          <a:effectLst/>
                          <a:latin typeface="Arial"/>
                        </a:rPr>
                        <a:t>67,98%</a:t>
                      </a:r>
                      <a:endParaRPr lang="es-ES" sz="1800" b="0" i="0" u="none" strike="noStrike" dirty="0">
                        <a:effectLst/>
                        <a:latin typeface="Arial"/>
                      </a:endParaRPr>
                    </a:p>
                  </a:txBody>
                  <a:tcPr marL="9525" marR="9525" marT="9525" marB="0" anchor="b"/>
                </a:tc>
              </a:tr>
              <a:tr h="269640">
                <a:tc>
                  <a:txBody>
                    <a:bodyPr/>
                    <a:lstStyle/>
                    <a:p>
                      <a:pPr algn="ctr" fontAlgn="b"/>
                      <a:r>
                        <a:rPr lang="es-ES" sz="1800" b="1" i="0" u="none" strike="noStrike" dirty="0" err="1" smtClean="0">
                          <a:effectLst/>
                          <a:latin typeface="Arial"/>
                        </a:rPr>
                        <a:t>Going</a:t>
                      </a:r>
                      <a:r>
                        <a:rPr lang="es-ES" sz="1800" b="1" i="0" u="none" strike="noStrike" dirty="0" smtClean="0">
                          <a:effectLst/>
                          <a:latin typeface="Arial"/>
                        </a:rPr>
                        <a:t> </a:t>
                      </a:r>
                      <a:r>
                        <a:rPr lang="es-ES" sz="1800" b="1" i="0" u="none" strike="noStrike" dirty="0" err="1" smtClean="0">
                          <a:effectLst/>
                          <a:latin typeface="Arial"/>
                        </a:rPr>
                        <a:t>Downstars</a:t>
                      </a:r>
                      <a:endParaRPr lang="es-ES" sz="1800" b="1" i="0" u="none" strike="noStrike" dirty="0">
                        <a:effectLst/>
                        <a:latin typeface="Arial"/>
                      </a:endParaRPr>
                    </a:p>
                  </a:txBody>
                  <a:tcPr marL="9525" marR="9525" marT="9525" marB="0" anchor="b"/>
                </a:tc>
                <a:tc>
                  <a:txBody>
                    <a:bodyPr/>
                    <a:lstStyle/>
                    <a:p>
                      <a:pPr algn="ctr" fontAlgn="b"/>
                      <a:r>
                        <a:rPr lang="es-ES" sz="1800" b="0" i="0" u="none" strike="noStrike" dirty="0" smtClean="0">
                          <a:effectLst/>
                          <a:latin typeface="Arial"/>
                        </a:rPr>
                        <a:t>55,08%</a:t>
                      </a:r>
                      <a:endParaRPr lang="es-ES" sz="1800" b="0" i="0" u="none" strike="noStrike" dirty="0">
                        <a:effectLst/>
                        <a:latin typeface="Arial"/>
                      </a:endParaRPr>
                    </a:p>
                  </a:txBody>
                  <a:tcPr marL="9525" marR="9525" marT="9525" marB="0" anchor="b"/>
                </a:tc>
              </a:tr>
            </a:tbl>
          </a:graphicData>
        </a:graphic>
      </p:graphicFrame>
      <p:sp>
        <p:nvSpPr>
          <p:cNvPr id="9" name="CustomShape 5"/>
          <p:cNvSpPr/>
          <p:nvPr/>
        </p:nvSpPr>
        <p:spPr>
          <a:xfrm>
            <a:off x="379984" y="3068960"/>
            <a:ext cx="2880320" cy="168108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0" strike="noStrike" spc="-1" dirty="0" smtClean="0">
                <a:solidFill>
                  <a:srgbClr val="000000"/>
                </a:solidFill>
                <a:latin typeface="Calibri"/>
                <a:ea typeface="DejaVu Sans"/>
              </a:rPr>
              <a:t>Heat </a:t>
            </a:r>
            <a:r>
              <a:rPr lang="en-US" b="0" strike="noStrike" spc="-1" dirty="0">
                <a:solidFill>
                  <a:srgbClr val="000000"/>
                </a:solidFill>
                <a:latin typeface="Calibri"/>
                <a:ea typeface="DejaVu Sans"/>
              </a:rPr>
              <a:t>map of correlations among </a:t>
            </a:r>
            <a:r>
              <a:rPr lang="en-US" b="0" strike="noStrike" spc="-1" dirty="0" smtClean="0">
                <a:solidFill>
                  <a:srgbClr val="000000"/>
                </a:solidFill>
                <a:latin typeface="Calibri"/>
                <a:ea typeface="DejaVu Sans"/>
              </a:rPr>
              <a:t>different subjects. </a:t>
            </a:r>
            <a:endParaRPr lang="en-US" b="0" strike="noStrike" spc="-1" dirty="0">
              <a:latin typeface="Arial"/>
            </a:endParaRPr>
          </a:p>
        </p:txBody>
      </p:sp>
      <p:sp>
        <p:nvSpPr>
          <p:cNvPr id="11" name="CustomShape 5"/>
          <p:cNvSpPr/>
          <p:nvPr/>
        </p:nvSpPr>
        <p:spPr>
          <a:xfrm>
            <a:off x="392040" y="3068960"/>
            <a:ext cx="2880320" cy="168108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0" strike="noStrike" spc="-1" dirty="0" smtClean="0">
                <a:solidFill>
                  <a:srgbClr val="000000"/>
                </a:solidFill>
                <a:latin typeface="Calibri"/>
                <a:ea typeface="DejaVu Sans"/>
              </a:rPr>
              <a:t>Global correlations for each motion </a:t>
            </a:r>
            <a:endParaRPr lang="en-US" b="0" strike="noStrike" spc="-1" dirty="0">
              <a:latin typeface="Arial"/>
            </a:endParaRPr>
          </a:p>
        </p:txBody>
      </p:sp>
      <p:sp>
        <p:nvSpPr>
          <p:cNvPr id="14" name="13 Rectángulo"/>
          <p:cNvSpPr/>
          <p:nvPr/>
        </p:nvSpPr>
        <p:spPr>
          <a:xfrm>
            <a:off x="4196587" y="3789040"/>
            <a:ext cx="3796793" cy="32419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sp>
        <p:nvSpPr>
          <p:cNvPr id="15" name="14 Rectángulo"/>
          <p:cNvSpPr/>
          <p:nvPr/>
        </p:nvSpPr>
        <p:spPr>
          <a:xfrm>
            <a:off x="4196586" y="4113238"/>
            <a:ext cx="3796793" cy="32419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sp>
        <p:nvSpPr>
          <p:cNvPr id="16" name="15 Rectángulo"/>
          <p:cNvSpPr/>
          <p:nvPr/>
        </p:nvSpPr>
        <p:spPr>
          <a:xfrm>
            <a:off x="4196587" y="5013176"/>
            <a:ext cx="3831798" cy="36004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spTree>
    <p:extLst>
      <p:ext uri="{BB962C8B-B14F-4D97-AF65-F5344CB8AC3E}">
        <p14:creationId xmlns:p14="http://schemas.microsoft.com/office/powerpoint/2010/main" val="221240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xit" presetSubtype="4" fill="hold" grpId="0" nodeType="withEffect">
                                  <p:stCondLst>
                                    <p:cond delay="0"/>
                                  </p:stCondLst>
                                  <p:childTnLst>
                                    <p:anim calcmode="lin" valueType="num">
                                      <p:cBhvr additive="base">
                                        <p:cTn id="18" dur="500"/>
                                        <p:tgtEl>
                                          <p:spTgt spid="9"/>
                                        </p:tgtEl>
                                        <p:attrNameLst>
                                          <p:attrName>ppt_x</p:attrName>
                                        </p:attrNameLst>
                                      </p:cBhvr>
                                      <p:tavLst>
                                        <p:tav tm="0">
                                          <p:val>
                                            <p:strVal val="ppt_x"/>
                                          </p:val>
                                        </p:tav>
                                        <p:tav tm="100000">
                                          <p:val>
                                            <p:strVal val="ppt_x"/>
                                          </p:val>
                                        </p:tav>
                                      </p:tavLst>
                                    </p:anim>
                                    <p:anim calcmode="lin" valueType="num">
                                      <p:cBhvr additive="base">
                                        <p:cTn id="19" dur="500"/>
                                        <p:tgtEl>
                                          <p:spTgt spid="9"/>
                                        </p:tgtEl>
                                        <p:attrNameLst>
                                          <p:attrName>ppt_y</p:attrName>
                                        </p:attrNameLst>
                                      </p:cBhvr>
                                      <p:tavLst>
                                        <p:tav tm="0">
                                          <p:val>
                                            <p:strVal val="ppt_y"/>
                                          </p:val>
                                        </p:tav>
                                        <p:tav tm="100000">
                                          <p:val>
                                            <p:strVal val="1+ppt_h/2"/>
                                          </p:val>
                                        </p:tav>
                                      </p:tavLst>
                                    </p:anim>
                                    <p:set>
                                      <p:cBhvr>
                                        <p:cTn id="20" dur="1" fill="hold">
                                          <p:stCondLst>
                                            <p:cond delay="499"/>
                                          </p:stCondLst>
                                        </p:cTn>
                                        <p:tgtEl>
                                          <p:spTgt spid="9"/>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2"/>
                                        </p:tgtEl>
                                        <p:attrNameLst>
                                          <p:attrName>ppt_x</p:attrName>
                                        </p:attrNameLst>
                                      </p:cBhvr>
                                      <p:tavLst>
                                        <p:tav tm="0">
                                          <p:val>
                                            <p:strVal val="ppt_x"/>
                                          </p:val>
                                        </p:tav>
                                        <p:tav tm="100000">
                                          <p:val>
                                            <p:strVal val="ppt_x"/>
                                          </p:val>
                                        </p:tav>
                                      </p:tavLst>
                                    </p:anim>
                                    <p:anim calcmode="lin" valueType="num">
                                      <p:cBhvr additive="base">
                                        <p:cTn id="23" dur="500"/>
                                        <p:tgtEl>
                                          <p:spTgt spid="12"/>
                                        </p:tgtEl>
                                        <p:attrNameLst>
                                          <p:attrName>ppt_y</p:attrName>
                                        </p:attrNameLst>
                                      </p:cBhvr>
                                      <p:tavLst>
                                        <p:tav tm="0">
                                          <p:val>
                                            <p:strVal val="ppt_y"/>
                                          </p:val>
                                        </p:tav>
                                        <p:tav tm="100000">
                                          <p:val>
                                            <p:strVal val="1+ppt_h/2"/>
                                          </p:val>
                                        </p:tav>
                                      </p:tavLst>
                                    </p:anim>
                                    <p:set>
                                      <p:cBhvr>
                                        <p:cTn id="24" dur="1" fill="hold">
                                          <p:stCondLst>
                                            <p:cond delay="499"/>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11" grpId="0"/>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
          <p:cNvPicPr/>
          <p:nvPr/>
        </p:nvPicPr>
        <p:blipFill>
          <a:blip r:embed="rId3"/>
          <a:srcRect l="29372" t="62396" r="27122"/>
          <a:stretch/>
        </p:blipFill>
        <p:spPr>
          <a:xfrm>
            <a:off x="396000" y="3667680"/>
            <a:ext cx="1113120" cy="812160"/>
          </a:xfrm>
          <a:prstGeom prst="rect">
            <a:avLst/>
          </a:prstGeom>
          <a:ln>
            <a:noFill/>
          </a:ln>
        </p:spPr>
      </p:pic>
      <p:pic>
        <p:nvPicPr>
          <p:cNvPr id="253" name="152 Imagen"/>
          <p:cNvPicPr/>
          <p:nvPr/>
        </p:nvPicPr>
        <p:blipFill>
          <a:blip r:embed="rId4"/>
          <a:srcRect l="2546" t="23403" r="2415" b="2160"/>
          <a:stretch/>
        </p:blipFill>
        <p:spPr>
          <a:xfrm>
            <a:off x="395640" y="1065240"/>
            <a:ext cx="1113120" cy="741240"/>
          </a:xfrm>
          <a:prstGeom prst="rect">
            <a:avLst/>
          </a:prstGeom>
          <a:ln>
            <a:noFill/>
          </a:ln>
        </p:spPr>
      </p:pic>
      <p:pic>
        <p:nvPicPr>
          <p:cNvPr id="254" name="153 Imagen"/>
          <p:cNvPicPr/>
          <p:nvPr/>
        </p:nvPicPr>
        <p:blipFill>
          <a:blip r:embed="rId5"/>
          <a:srcRect l="8519" r="12673" b="-186"/>
          <a:stretch/>
        </p:blipFill>
        <p:spPr>
          <a:xfrm>
            <a:off x="395280" y="5406840"/>
            <a:ext cx="1113120" cy="741240"/>
          </a:xfrm>
          <a:prstGeom prst="rect">
            <a:avLst/>
          </a:prstGeom>
          <a:ln>
            <a:noFill/>
          </a:ln>
        </p:spPr>
      </p:pic>
      <p:pic>
        <p:nvPicPr>
          <p:cNvPr id="255" name="Picture 5"/>
          <p:cNvPicPr/>
          <p:nvPr/>
        </p:nvPicPr>
        <p:blipFill>
          <a:blip r:embed="rId6"/>
          <a:srcRect l="14207" t="9080" r="33718" b="44639"/>
          <a:stretch/>
        </p:blipFill>
        <p:spPr>
          <a:xfrm>
            <a:off x="395640" y="4534920"/>
            <a:ext cx="1113120" cy="741240"/>
          </a:xfrm>
          <a:prstGeom prst="rect">
            <a:avLst/>
          </a:prstGeom>
          <a:ln>
            <a:noFill/>
          </a:ln>
        </p:spPr>
      </p:pic>
      <p:pic>
        <p:nvPicPr>
          <p:cNvPr id="256" name="159 Imagen"/>
          <p:cNvPicPr/>
          <p:nvPr/>
        </p:nvPicPr>
        <p:blipFill>
          <a:blip r:embed="rId7"/>
          <a:srcRect t="20073" r="4404" b="50934"/>
          <a:stretch/>
        </p:blipFill>
        <p:spPr>
          <a:xfrm>
            <a:off x="395640" y="2800080"/>
            <a:ext cx="1113120" cy="741240"/>
          </a:xfrm>
          <a:prstGeom prst="rect">
            <a:avLst/>
          </a:prstGeom>
          <a:ln>
            <a:solidFill>
              <a:schemeClr val="tx1"/>
            </a:solidFill>
          </a:ln>
        </p:spPr>
      </p:pic>
      <p:sp>
        <p:nvSpPr>
          <p:cNvPr id="257"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Outline</a:t>
            </a:r>
            <a:endParaRPr lang="en-US" sz="2400" b="0" strike="noStrike" spc="-1">
              <a:latin typeface="Arial"/>
            </a:endParaRPr>
          </a:p>
        </p:txBody>
      </p:sp>
      <p:sp>
        <p:nvSpPr>
          <p:cNvPr id="258" name="CustomShape 2"/>
          <p:cNvSpPr/>
          <p:nvPr/>
        </p:nvSpPr>
        <p:spPr>
          <a:xfrm>
            <a:off x="1763640" y="1253382"/>
            <a:ext cx="4678560" cy="4490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Aft>
                <a:spcPts val="3382"/>
              </a:spcAft>
              <a:buBlip>
                <a:blip r:embed="rId8"/>
              </a:buBlip>
            </a:pPr>
            <a:r>
              <a:rPr lang="en-US" sz="2000" spc="-1" dirty="0">
                <a:solidFill>
                  <a:schemeClr val="bg1">
                    <a:lumMod val="65000"/>
                  </a:schemeClr>
                </a:solidFill>
                <a:latin typeface="Calibri"/>
                <a:ea typeface="DejaVu Sans"/>
              </a:rPr>
              <a:t>State of the Art </a:t>
            </a:r>
          </a:p>
          <a:p>
            <a:pPr marL="314280" indent="-312480">
              <a:lnSpc>
                <a:spcPct val="100000"/>
              </a:lnSpc>
              <a:spcAft>
                <a:spcPts val="3382"/>
              </a:spcAft>
              <a:buBlip>
                <a:blip r:embed="rId8"/>
              </a:buBlip>
            </a:pPr>
            <a:r>
              <a:rPr lang="en-US" sz="2000" spc="-1" dirty="0">
                <a:solidFill>
                  <a:schemeClr val="bg1">
                    <a:lumMod val="65000"/>
                  </a:schemeClr>
                </a:solidFill>
                <a:latin typeface="Calibri"/>
                <a:ea typeface="DejaVu Sans"/>
              </a:rPr>
              <a:t>H²T Passive Exoskeleton and Motion Data</a:t>
            </a:r>
          </a:p>
          <a:p>
            <a:pPr marL="314280" indent="-312480">
              <a:spcAft>
                <a:spcPts val="3382"/>
              </a:spcAft>
              <a:buBlip>
                <a:blip r:embed="rId8"/>
              </a:buBlip>
            </a:pPr>
            <a:r>
              <a:rPr lang="en-US" sz="2000" spc="-1" dirty="0">
                <a:solidFill>
                  <a:schemeClr val="bg1">
                    <a:lumMod val="65000"/>
                  </a:schemeClr>
                </a:solidFill>
                <a:latin typeface="Calibri"/>
                <a:ea typeface="DejaVu Sans"/>
              </a:rPr>
              <a:t>Derived Features</a:t>
            </a:r>
          </a:p>
          <a:p>
            <a:pPr marL="314280" indent="-312480">
              <a:spcAft>
                <a:spcPts val="3382"/>
              </a:spcAft>
              <a:buBlip>
                <a:blip r:embed="rId8"/>
              </a:buBlip>
            </a:pPr>
            <a:r>
              <a:rPr lang="en-US" sz="2000" spc="-1" dirty="0">
                <a:solidFill>
                  <a:schemeClr val="bg1">
                    <a:lumMod val="65000"/>
                  </a:schemeClr>
                </a:solidFill>
                <a:latin typeface="Calibri"/>
              </a:rPr>
              <a:t>Resemblance</a:t>
            </a:r>
            <a:r>
              <a:rPr lang="en-US" sz="2000" b="1" spc="-1" dirty="0">
                <a:solidFill>
                  <a:srgbClr val="000000"/>
                </a:solidFill>
                <a:latin typeface="Calibri"/>
              </a:rPr>
              <a:t> </a:t>
            </a:r>
            <a:r>
              <a:rPr lang="en-US" sz="2000" spc="-1" dirty="0" smtClean="0">
                <a:solidFill>
                  <a:schemeClr val="bg1">
                    <a:lumMod val="65000"/>
                  </a:schemeClr>
                </a:solidFill>
                <a:latin typeface="Calibri"/>
                <a:ea typeface="DejaVu Sans"/>
              </a:rPr>
              <a:t>Analysis</a:t>
            </a:r>
            <a:endParaRPr lang="en-US" sz="2000" spc="-1" dirty="0">
              <a:solidFill>
                <a:schemeClr val="bg1">
                  <a:lumMod val="65000"/>
                </a:schemeClr>
              </a:solidFill>
              <a:latin typeface="Calibri"/>
              <a:ea typeface="DejaVu Sans"/>
            </a:endParaRPr>
          </a:p>
          <a:p>
            <a:pPr marL="314280" indent="-312480">
              <a:spcAft>
                <a:spcPts val="3382"/>
              </a:spcAft>
              <a:buBlip>
                <a:blip r:embed="rId8"/>
              </a:buBlip>
            </a:pPr>
            <a:r>
              <a:rPr lang="en-US" sz="2000" b="1" spc="-1" dirty="0">
                <a:solidFill>
                  <a:srgbClr val="000000"/>
                </a:solidFill>
                <a:latin typeface="Calibri"/>
                <a:ea typeface="DejaVu Sans"/>
              </a:rPr>
              <a:t>HMM Classification Results</a:t>
            </a:r>
          </a:p>
          <a:p>
            <a:pPr marL="314280" indent="-312480">
              <a:spcAft>
                <a:spcPts val="3382"/>
              </a:spcAft>
              <a:buBlip>
                <a:blip r:embed="rId8"/>
              </a:buBlip>
            </a:pPr>
            <a:r>
              <a:rPr lang="en-US" sz="2000" spc="-1" dirty="0" smtClean="0">
                <a:solidFill>
                  <a:schemeClr val="bg1">
                    <a:lumMod val="65000"/>
                  </a:schemeClr>
                </a:solidFill>
                <a:latin typeface="Calibri"/>
                <a:ea typeface="DejaVu Sans"/>
              </a:rPr>
              <a:t>Conclusions </a:t>
            </a:r>
            <a:r>
              <a:rPr lang="en-US" sz="2000" spc="-1" dirty="0">
                <a:solidFill>
                  <a:schemeClr val="bg1">
                    <a:lumMod val="65000"/>
                  </a:schemeClr>
                </a:solidFill>
                <a:latin typeface="Calibri"/>
                <a:ea typeface="DejaVu Sans"/>
              </a:rPr>
              <a:t>and Outlook</a:t>
            </a:r>
          </a:p>
        </p:txBody>
      </p:sp>
      <p:pic>
        <p:nvPicPr>
          <p:cNvPr id="259" name="Picture 2"/>
          <p:cNvPicPr/>
          <p:nvPr/>
        </p:nvPicPr>
        <p:blipFill>
          <a:blip r:embed="rId9"/>
          <a:srcRect l="35696" t="18380" r="2274" b="50559"/>
          <a:stretch/>
        </p:blipFill>
        <p:spPr>
          <a:xfrm>
            <a:off x="395640" y="1932840"/>
            <a:ext cx="1107000" cy="736920"/>
          </a:xfrm>
          <a:prstGeom prst="rect">
            <a:avLst/>
          </a:prstGeom>
          <a:ln>
            <a:noFill/>
          </a:ln>
        </p:spPr>
      </p:pic>
      <p:sp>
        <p:nvSpPr>
          <p:cNvPr id="260" name="CustomShape 3"/>
          <p:cNvSpPr/>
          <p:nvPr/>
        </p:nvSpPr>
        <p:spPr>
          <a:xfrm>
            <a:off x="395640" y="10652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1" name="CustomShape 4"/>
          <p:cNvSpPr/>
          <p:nvPr/>
        </p:nvSpPr>
        <p:spPr>
          <a:xfrm>
            <a:off x="395640" y="1932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2" name="CustomShape 5"/>
          <p:cNvSpPr/>
          <p:nvPr/>
        </p:nvSpPr>
        <p:spPr>
          <a:xfrm>
            <a:off x="395640" y="28000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3" name="CustomShape 6"/>
          <p:cNvSpPr/>
          <p:nvPr/>
        </p:nvSpPr>
        <p:spPr>
          <a:xfrm>
            <a:off x="395640" y="36676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4" name="CustomShape 7"/>
          <p:cNvSpPr/>
          <p:nvPr/>
        </p:nvSpPr>
        <p:spPr>
          <a:xfrm>
            <a:off x="395640" y="453492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5" name="CustomShape 8"/>
          <p:cNvSpPr/>
          <p:nvPr/>
        </p:nvSpPr>
        <p:spPr>
          <a:xfrm>
            <a:off x="394920" y="5406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16" name="15 Rectángulo"/>
          <p:cNvSpPr/>
          <p:nvPr/>
        </p:nvSpPr>
        <p:spPr>
          <a:xfrm>
            <a:off x="5176945" y="3498702"/>
            <a:ext cx="3018468" cy="400110"/>
          </a:xfrm>
          <a:prstGeom prst="rect">
            <a:avLst/>
          </a:prstGeom>
          <a:solidFill>
            <a:schemeClr val="bg1"/>
          </a:solidFill>
          <a:ln w="28575">
            <a:solidFill>
              <a:srgbClr val="008A3E"/>
            </a:solidFill>
          </a:ln>
        </p:spPr>
        <p:txBody>
          <a:bodyPr wrap="square">
            <a:spAutoFit/>
          </a:bodyPr>
          <a:lstStyle/>
          <a:p>
            <a:pPr marL="459000" lvl="1">
              <a:spcAft>
                <a:spcPts val="3382"/>
              </a:spcAft>
            </a:pPr>
            <a:r>
              <a:rPr lang="en-US" sz="2000" b="1" spc="-1" dirty="0">
                <a:solidFill>
                  <a:srgbClr val="000000"/>
                </a:solidFill>
                <a:latin typeface="Calibri"/>
                <a:ea typeface="DejaVu Sans"/>
              </a:rPr>
              <a:t>Available Features</a:t>
            </a:r>
          </a:p>
        </p:txBody>
      </p:sp>
      <p:sp>
        <p:nvSpPr>
          <p:cNvPr id="17" name="16 Rectángulo"/>
          <p:cNvSpPr/>
          <p:nvPr/>
        </p:nvSpPr>
        <p:spPr>
          <a:xfrm>
            <a:off x="5162316" y="4024237"/>
            <a:ext cx="3018468" cy="400110"/>
          </a:xfrm>
          <a:prstGeom prst="rect">
            <a:avLst/>
          </a:prstGeom>
          <a:solidFill>
            <a:schemeClr val="bg1"/>
          </a:solidFill>
          <a:ln w="28575">
            <a:solidFill>
              <a:srgbClr val="008A3E"/>
            </a:solidFill>
          </a:ln>
        </p:spPr>
        <p:txBody>
          <a:bodyPr wrap="square">
            <a:spAutoFit/>
          </a:bodyPr>
          <a:lstStyle/>
          <a:p>
            <a:pPr marL="459000" lvl="1">
              <a:spcAft>
                <a:spcPts val="3382"/>
              </a:spcAft>
            </a:pPr>
            <a:r>
              <a:rPr lang="en-US" sz="2000" spc="-1" dirty="0">
                <a:solidFill>
                  <a:schemeClr val="bg1">
                    <a:lumMod val="65000"/>
                  </a:schemeClr>
                </a:solidFill>
                <a:latin typeface="Calibri"/>
                <a:ea typeface="DejaVu Sans"/>
              </a:rPr>
              <a:t>Direct Comparison</a:t>
            </a:r>
          </a:p>
        </p:txBody>
      </p:sp>
      <p:sp>
        <p:nvSpPr>
          <p:cNvPr id="18" name="17 Rectángulo"/>
          <p:cNvSpPr/>
          <p:nvPr/>
        </p:nvSpPr>
        <p:spPr>
          <a:xfrm>
            <a:off x="5162316" y="4548967"/>
            <a:ext cx="3018468" cy="400110"/>
          </a:xfrm>
          <a:prstGeom prst="rect">
            <a:avLst/>
          </a:prstGeom>
          <a:solidFill>
            <a:schemeClr val="bg1"/>
          </a:solidFill>
          <a:ln w="28575">
            <a:solidFill>
              <a:srgbClr val="008A3E"/>
            </a:solidFill>
          </a:ln>
        </p:spPr>
        <p:txBody>
          <a:bodyPr wrap="square">
            <a:spAutoFit/>
          </a:bodyPr>
          <a:lstStyle/>
          <a:p>
            <a:pPr marL="459000" lvl="1">
              <a:spcAft>
                <a:spcPts val="3382"/>
              </a:spcAft>
            </a:pPr>
            <a:r>
              <a:rPr lang="en-US" sz="2000" spc="-1" dirty="0">
                <a:solidFill>
                  <a:schemeClr val="bg1">
                    <a:lumMod val="65000"/>
                  </a:schemeClr>
                </a:solidFill>
                <a:latin typeface="Calibri"/>
                <a:ea typeface="DejaVu Sans"/>
              </a:rPr>
              <a:t>Data Filtering</a:t>
            </a:r>
          </a:p>
        </p:txBody>
      </p:sp>
      <p:sp>
        <p:nvSpPr>
          <p:cNvPr id="19" name="18 Rectángulo"/>
          <p:cNvSpPr/>
          <p:nvPr/>
        </p:nvSpPr>
        <p:spPr>
          <a:xfrm>
            <a:off x="5166240" y="5037508"/>
            <a:ext cx="3018468" cy="400110"/>
          </a:xfrm>
          <a:prstGeom prst="rect">
            <a:avLst/>
          </a:prstGeom>
          <a:solidFill>
            <a:schemeClr val="bg1"/>
          </a:solidFill>
          <a:ln w="28575">
            <a:solidFill>
              <a:srgbClr val="008A3E"/>
            </a:solidFill>
          </a:ln>
        </p:spPr>
        <p:txBody>
          <a:bodyPr wrap="square">
            <a:spAutoFit/>
          </a:bodyPr>
          <a:lstStyle/>
          <a:p>
            <a:pPr marL="459000" lvl="1">
              <a:spcAft>
                <a:spcPts val="3382"/>
              </a:spcAft>
            </a:pPr>
            <a:r>
              <a:rPr lang="en-US" sz="2000" spc="-1" dirty="0">
                <a:solidFill>
                  <a:schemeClr val="bg1">
                    <a:lumMod val="65000"/>
                  </a:schemeClr>
                </a:solidFill>
                <a:latin typeface="Calibri"/>
                <a:ea typeface="DejaVu Sans"/>
              </a:rPr>
              <a:t>Final Results</a:t>
            </a:r>
          </a:p>
        </p:txBody>
      </p:sp>
    </p:spTree>
    <p:extLst>
      <p:ext uri="{BB962C8B-B14F-4D97-AF65-F5344CB8AC3E}">
        <p14:creationId xmlns:p14="http://schemas.microsoft.com/office/powerpoint/2010/main" val="372546243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pc="-1" dirty="0">
                <a:solidFill>
                  <a:srgbClr val="000000"/>
                </a:solidFill>
                <a:latin typeface="Calibri"/>
              </a:rPr>
              <a:t>HMM </a:t>
            </a:r>
            <a:r>
              <a:rPr lang="en-US" sz="2400" b="1" spc="-1" dirty="0" smtClean="0">
                <a:solidFill>
                  <a:srgbClr val="000000"/>
                </a:solidFill>
                <a:latin typeface="Calibri"/>
              </a:rPr>
              <a:t>Classification – Available Features</a:t>
            </a:r>
            <a:endParaRPr lang="en-US" sz="2400" b="0" strike="noStrike" spc="-1" dirty="0">
              <a:latin typeface="Arial"/>
            </a:endParaRPr>
          </a:p>
        </p:txBody>
      </p:sp>
      <p:sp>
        <p:nvSpPr>
          <p:cNvPr id="308" name="CustomShape 2"/>
          <p:cNvSpPr/>
          <p:nvPr/>
        </p:nvSpPr>
        <p:spPr>
          <a:xfrm>
            <a:off x="3516268" y="1580201"/>
            <a:ext cx="3168352" cy="2487103"/>
          </a:xfrm>
          <a:prstGeom prst="rect">
            <a:avLst/>
          </a:prstGeom>
          <a:noFill/>
          <a:ln w="9360">
            <a:solidFill>
              <a:srgbClr val="008A3E"/>
            </a:solid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US" sz="2000" spc="-1" dirty="0" smtClean="0">
                <a:solidFill>
                  <a:srgbClr val="000000"/>
                </a:solidFill>
                <a:latin typeface="Calibri"/>
              </a:rPr>
              <a:t>Knee Moments</a:t>
            </a:r>
          </a:p>
          <a:p>
            <a:pPr marL="771480" lvl="1" indent="-312480">
              <a:spcBef>
                <a:spcPts val="400"/>
              </a:spcBef>
              <a:buBlip>
                <a:blip r:embed="rId3"/>
              </a:buBlip>
            </a:pPr>
            <a:r>
              <a:rPr lang="en-US" sz="2000" spc="-1" dirty="0" err="1" smtClean="0">
                <a:solidFill>
                  <a:srgbClr val="000000"/>
                </a:solidFill>
                <a:latin typeface="Calibri"/>
              </a:rPr>
              <a:t>Mx</a:t>
            </a:r>
            <a:r>
              <a:rPr lang="en-US" sz="2000" spc="-1" dirty="0" smtClean="0">
                <a:solidFill>
                  <a:srgbClr val="000000"/>
                </a:solidFill>
                <a:latin typeface="Calibri"/>
              </a:rPr>
              <a:t>, My, </a:t>
            </a:r>
            <a:r>
              <a:rPr lang="en-US" sz="2000" spc="-1" dirty="0" err="1" smtClean="0">
                <a:solidFill>
                  <a:srgbClr val="000000"/>
                </a:solidFill>
                <a:latin typeface="Calibri"/>
              </a:rPr>
              <a:t>Mz</a:t>
            </a:r>
            <a:r>
              <a:rPr lang="en-US" sz="2000" spc="-1" dirty="0" smtClean="0">
                <a:solidFill>
                  <a:srgbClr val="000000"/>
                </a:solidFill>
                <a:latin typeface="Calibri"/>
              </a:rPr>
              <a:t> and |M|</a:t>
            </a:r>
          </a:p>
          <a:p>
            <a:pPr marL="771480" lvl="1" indent="-312480">
              <a:spcBef>
                <a:spcPts val="400"/>
              </a:spcBef>
              <a:buBlip>
                <a:blip r:embed="rId3"/>
              </a:buBlip>
            </a:pPr>
            <a:r>
              <a:rPr lang="en-US" sz="2000" spc="-1" dirty="0" smtClean="0">
                <a:solidFill>
                  <a:srgbClr val="000000"/>
                </a:solidFill>
                <a:latin typeface="Calibri"/>
              </a:rPr>
              <a:t>Based on force sensors </a:t>
            </a:r>
          </a:p>
          <a:p>
            <a:pPr marL="314280" indent="-312480">
              <a:lnSpc>
                <a:spcPct val="100000"/>
              </a:lnSpc>
              <a:spcBef>
                <a:spcPts val="400"/>
              </a:spcBef>
              <a:buBlip>
                <a:blip r:embed="rId3"/>
              </a:buBlip>
            </a:pPr>
            <a:r>
              <a:rPr lang="en-US" sz="2000" spc="-1" dirty="0" smtClean="0">
                <a:solidFill>
                  <a:srgbClr val="000000"/>
                </a:solidFill>
                <a:latin typeface="Calibri"/>
              </a:rPr>
              <a:t>Joint Angles</a:t>
            </a:r>
            <a:endParaRPr lang="en-US" sz="2000" spc="-1" dirty="0">
              <a:solidFill>
                <a:srgbClr val="000000"/>
              </a:solidFill>
              <a:latin typeface="Calibri"/>
            </a:endParaRPr>
          </a:p>
          <a:p>
            <a:pPr marL="771480" lvl="1" indent="-312480">
              <a:spcBef>
                <a:spcPts val="400"/>
              </a:spcBef>
              <a:buBlip>
                <a:blip r:embed="rId3"/>
              </a:buBlip>
            </a:pPr>
            <a:r>
              <a:rPr lang="el-GR" sz="2000" dirty="0" smtClean="0"/>
              <a:t>Φ</a:t>
            </a:r>
            <a:r>
              <a:rPr lang="en-US" sz="2000" spc="-1" dirty="0" smtClean="0">
                <a:solidFill>
                  <a:srgbClr val="000000"/>
                </a:solidFill>
                <a:latin typeface="Calibri"/>
              </a:rPr>
              <a:t>knee , </a:t>
            </a:r>
            <a:r>
              <a:rPr lang="el-GR" sz="2000" dirty="0" smtClean="0"/>
              <a:t>Φ</a:t>
            </a:r>
            <a:r>
              <a:rPr lang="es-ES" sz="2000" spc="-1" dirty="0" err="1" smtClean="0">
                <a:solidFill>
                  <a:srgbClr val="000000"/>
                </a:solidFill>
                <a:latin typeface="Calibri"/>
              </a:rPr>
              <a:t>ankle</a:t>
            </a:r>
            <a:endParaRPr lang="es-ES" sz="2000" spc="-1" dirty="0" smtClean="0">
              <a:solidFill>
                <a:srgbClr val="000000"/>
              </a:solidFill>
              <a:latin typeface="Calibri"/>
            </a:endParaRPr>
          </a:p>
          <a:p>
            <a:pPr marL="771480" lvl="1" indent="-312480">
              <a:spcBef>
                <a:spcPts val="400"/>
              </a:spcBef>
              <a:buBlip>
                <a:blip r:embed="rId3"/>
              </a:buBlip>
            </a:pPr>
            <a:r>
              <a:rPr lang="es-ES" sz="2000" spc="-1" dirty="0" err="1" smtClean="0">
                <a:solidFill>
                  <a:srgbClr val="000000"/>
                </a:solidFill>
                <a:latin typeface="Calibri"/>
              </a:rPr>
              <a:t>Based</a:t>
            </a:r>
            <a:r>
              <a:rPr lang="es-ES" sz="2000" spc="-1" dirty="0" smtClean="0">
                <a:solidFill>
                  <a:srgbClr val="000000"/>
                </a:solidFill>
                <a:latin typeface="Calibri"/>
              </a:rPr>
              <a:t> </a:t>
            </a:r>
            <a:r>
              <a:rPr lang="es-ES" sz="2000" spc="-1" dirty="0" err="1" smtClean="0">
                <a:solidFill>
                  <a:srgbClr val="000000"/>
                </a:solidFill>
                <a:latin typeface="Calibri"/>
              </a:rPr>
              <a:t>on</a:t>
            </a:r>
            <a:r>
              <a:rPr lang="es-ES" sz="2000" spc="-1" dirty="0" smtClean="0">
                <a:solidFill>
                  <a:srgbClr val="000000"/>
                </a:solidFill>
                <a:latin typeface="Calibri"/>
              </a:rPr>
              <a:t> Euler </a:t>
            </a:r>
            <a:r>
              <a:rPr lang="es-ES" sz="2000" spc="-1" dirty="0" err="1">
                <a:solidFill>
                  <a:srgbClr val="000000"/>
                </a:solidFill>
                <a:latin typeface="Calibri"/>
              </a:rPr>
              <a:t>a</a:t>
            </a:r>
            <a:r>
              <a:rPr lang="es-ES" sz="2000" spc="-1" dirty="0" err="1" smtClean="0">
                <a:solidFill>
                  <a:srgbClr val="000000"/>
                </a:solidFill>
                <a:latin typeface="Calibri"/>
              </a:rPr>
              <a:t>ngles</a:t>
            </a:r>
            <a:endParaRPr lang="en-US" sz="2000" spc="-1" dirty="0" smtClean="0">
              <a:solidFill>
                <a:srgbClr val="000000"/>
              </a:solidFill>
              <a:latin typeface="Calibri"/>
            </a:endParaRPr>
          </a:p>
          <a:p>
            <a:pPr marL="459000" lvl="1">
              <a:spcBef>
                <a:spcPts val="400"/>
              </a:spcBef>
            </a:pPr>
            <a:endParaRPr lang="en-US" sz="2000" spc="-1" dirty="0">
              <a:solidFill>
                <a:srgbClr val="000000"/>
              </a:solidFill>
              <a:latin typeface="Calibri"/>
            </a:endParaRPr>
          </a:p>
          <a:p>
            <a:pPr>
              <a:lnSpc>
                <a:spcPct val="100000"/>
              </a:lnSpc>
              <a:spcBef>
                <a:spcPts val="201"/>
              </a:spcBef>
            </a:pPr>
            <a:endParaRPr lang="en-US" sz="2000" spc="-1" dirty="0">
              <a:solidFill>
                <a:srgbClr val="000000"/>
              </a:solidFill>
              <a:latin typeface="Calibri"/>
            </a:endParaRPr>
          </a:p>
          <a:p>
            <a:pPr>
              <a:spcBef>
                <a:spcPts val="201"/>
              </a:spcBef>
            </a:pPr>
            <a:endParaRPr lang="en-US" sz="2000" b="0" strike="noStrike" spc="-1" dirty="0" smtClean="0">
              <a:latin typeface="Arial"/>
            </a:endParaRPr>
          </a:p>
          <a:p>
            <a:pPr>
              <a:spcBef>
                <a:spcPts val="201"/>
              </a:spcBef>
            </a:pPr>
            <a:endParaRPr lang="en-US" sz="2000" spc="-1" dirty="0">
              <a:latin typeface="Arial"/>
            </a:endParaRPr>
          </a:p>
          <a:p>
            <a:pPr>
              <a:spcBef>
                <a:spcPts val="201"/>
              </a:spcBef>
            </a:pP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201"/>
              </a:spcBef>
            </a:pPr>
            <a:endParaRPr lang="en-US" sz="2000" b="0" strike="noStrike" spc="-1" dirty="0">
              <a:latin typeface="Arial"/>
            </a:endParaRPr>
          </a:p>
          <a:p>
            <a:pPr>
              <a:lnSpc>
                <a:spcPct val="100000"/>
              </a:lnSpc>
              <a:spcBef>
                <a:spcPts val="360"/>
              </a:spcBef>
            </a:pPr>
            <a:endParaRPr lang="en-US" sz="2000" b="0" strike="noStrike" spc="-1" dirty="0">
              <a:latin typeface="Arial"/>
            </a:endParaRPr>
          </a:p>
        </p:txBody>
      </p:sp>
      <p:sp>
        <p:nvSpPr>
          <p:cNvPr id="19" name="CustomShape 2"/>
          <p:cNvSpPr/>
          <p:nvPr/>
        </p:nvSpPr>
        <p:spPr>
          <a:xfrm>
            <a:off x="827587" y="1580201"/>
            <a:ext cx="2688681" cy="2487103"/>
          </a:xfrm>
          <a:prstGeom prst="rect">
            <a:avLst/>
          </a:prstGeom>
          <a:noFill/>
          <a:ln w="9360">
            <a:solidFill>
              <a:srgbClr val="008A3E"/>
            </a:solid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US" sz="2000" spc="-1" dirty="0" smtClean="0">
                <a:solidFill>
                  <a:srgbClr val="000000"/>
                </a:solidFill>
                <a:latin typeface="Calibri"/>
              </a:rPr>
              <a:t>Forces</a:t>
            </a:r>
          </a:p>
          <a:p>
            <a:pPr marL="771480" lvl="1" indent="-312480">
              <a:spcBef>
                <a:spcPts val="400"/>
              </a:spcBef>
              <a:buBlip>
                <a:blip r:embed="rId3"/>
              </a:buBlip>
            </a:pPr>
            <a:r>
              <a:rPr lang="en-US" sz="2000" spc="-1" dirty="0" err="1">
                <a:solidFill>
                  <a:srgbClr val="000000"/>
                </a:solidFill>
                <a:latin typeface="Calibri"/>
              </a:rPr>
              <a:t>F</a:t>
            </a:r>
            <a:r>
              <a:rPr lang="en-US" sz="2000" spc="-1" dirty="0" err="1" smtClean="0">
                <a:solidFill>
                  <a:srgbClr val="000000"/>
                </a:solidFill>
                <a:latin typeface="Calibri"/>
              </a:rPr>
              <a:t>x</a:t>
            </a:r>
            <a:r>
              <a:rPr lang="en-US" sz="2000" spc="-1" dirty="0" smtClean="0">
                <a:solidFill>
                  <a:srgbClr val="000000"/>
                </a:solidFill>
                <a:latin typeface="Calibri"/>
              </a:rPr>
              <a:t>, </a:t>
            </a:r>
            <a:r>
              <a:rPr lang="en-US" sz="2000" spc="-1" dirty="0" err="1" smtClean="0">
                <a:solidFill>
                  <a:srgbClr val="000000"/>
                </a:solidFill>
                <a:latin typeface="Calibri"/>
              </a:rPr>
              <a:t>Fy</a:t>
            </a:r>
            <a:r>
              <a:rPr lang="en-US" sz="2000" spc="-1" dirty="0" smtClean="0">
                <a:solidFill>
                  <a:srgbClr val="000000"/>
                </a:solidFill>
                <a:latin typeface="Calibri"/>
              </a:rPr>
              <a:t> and </a:t>
            </a:r>
            <a:r>
              <a:rPr lang="en-US" sz="2000" spc="-1" dirty="0" err="1">
                <a:solidFill>
                  <a:srgbClr val="000000"/>
                </a:solidFill>
                <a:latin typeface="Calibri"/>
              </a:rPr>
              <a:t>F</a:t>
            </a:r>
            <a:r>
              <a:rPr lang="en-US" sz="2000" spc="-1" dirty="0" err="1" smtClean="0">
                <a:solidFill>
                  <a:srgbClr val="000000"/>
                </a:solidFill>
                <a:latin typeface="Calibri"/>
              </a:rPr>
              <a:t>z</a:t>
            </a:r>
            <a:r>
              <a:rPr lang="en-US" sz="2000" spc="-1" dirty="0" smtClean="0">
                <a:solidFill>
                  <a:srgbClr val="000000"/>
                </a:solidFill>
                <a:latin typeface="Calibri"/>
              </a:rPr>
              <a:t> </a:t>
            </a:r>
          </a:p>
          <a:p>
            <a:pPr marL="314280" indent="-312480">
              <a:spcBef>
                <a:spcPts val="400"/>
              </a:spcBef>
              <a:buBlip>
                <a:blip r:embed="rId3"/>
              </a:buBlip>
            </a:pPr>
            <a:r>
              <a:rPr lang="en-US" sz="2000" spc="-1" dirty="0" smtClean="0">
                <a:solidFill>
                  <a:srgbClr val="000000"/>
                </a:solidFill>
                <a:latin typeface="Calibri"/>
              </a:rPr>
              <a:t>Euler angles</a:t>
            </a:r>
            <a:endParaRPr lang="en-US" sz="2000" spc="-1" dirty="0">
              <a:solidFill>
                <a:srgbClr val="000000"/>
              </a:solidFill>
              <a:latin typeface="Calibri"/>
            </a:endParaRPr>
          </a:p>
          <a:p>
            <a:pPr marL="771480" lvl="1" indent="-312480">
              <a:spcBef>
                <a:spcPts val="400"/>
              </a:spcBef>
              <a:buBlip>
                <a:blip r:embed="rId3"/>
              </a:buBlip>
            </a:pPr>
            <a:r>
              <a:rPr lang="el-GR" sz="2000" dirty="0" smtClean="0"/>
              <a:t>Φ</a:t>
            </a:r>
            <a:r>
              <a:rPr lang="en-US" sz="2000" spc="-1" dirty="0" smtClean="0">
                <a:solidFill>
                  <a:srgbClr val="000000"/>
                </a:solidFill>
                <a:latin typeface="Calibri"/>
              </a:rPr>
              <a:t>x, </a:t>
            </a:r>
            <a:r>
              <a:rPr lang="el-GR" sz="2000" dirty="0" smtClean="0"/>
              <a:t>Φ</a:t>
            </a:r>
            <a:r>
              <a:rPr lang="es-ES" sz="2000" spc="-1" dirty="0" smtClean="0">
                <a:solidFill>
                  <a:srgbClr val="000000"/>
                </a:solidFill>
                <a:latin typeface="Calibri"/>
              </a:rPr>
              <a:t>y and </a:t>
            </a:r>
            <a:r>
              <a:rPr lang="el-GR" sz="2000" dirty="0" smtClean="0"/>
              <a:t>Φ</a:t>
            </a:r>
            <a:r>
              <a:rPr lang="es-ES" sz="2000" spc="-1" dirty="0">
                <a:solidFill>
                  <a:srgbClr val="000000"/>
                </a:solidFill>
                <a:latin typeface="Calibri"/>
              </a:rPr>
              <a:t>z</a:t>
            </a:r>
            <a:r>
              <a:rPr lang="es-ES" sz="2000" spc="-1" dirty="0" smtClean="0">
                <a:solidFill>
                  <a:srgbClr val="000000"/>
                </a:solidFill>
                <a:latin typeface="Calibri"/>
              </a:rPr>
              <a:t> </a:t>
            </a:r>
          </a:p>
          <a:p>
            <a:pPr marL="314280" indent="-312480">
              <a:spcBef>
                <a:spcPts val="400"/>
              </a:spcBef>
              <a:buBlip>
                <a:blip r:embed="rId3"/>
              </a:buBlip>
            </a:pPr>
            <a:r>
              <a:rPr lang="es-ES" sz="2000" spc="-1" dirty="0" smtClean="0">
                <a:solidFill>
                  <a:srgbClr val="000000"/>
                </a:solidFill>
                <a:latin typeface="Calibri"/>
              </a:rPr>
              <a:t>Linear </a:t>
            </a:r>
            <a:r>
              <a:rPr lang="es-ES" sz="2000" spc="-1" dirty="0" err="1" smtClean="0">
                <a:solidFill>
                  <a:srgbClr val="000000"/>
                </a:solidFill>
                <a:latin typeface="Calibri"/>
              </a:rPr>
              <a:t>accelerations</a:t>
            </a:r>
            <a:endParaRPr lang="es-ES" sz="2000" spc="-1" dirty="0" smtClean="0">
              <a:solidFill>
                <a:srgbClr val="000000"/>
              </a:solidFill>
              <a:latin typeface="Calibri"/>
            </a:endParaRPr>
          </a:p>
          <a:p>
            <a:pPr marL="771480" lvl="1" indent="-312480">
              <a:spcBef>
                <a:spcPts val="400"/>
              </a:spcBef>
              <a:buBlip>
                <a:blip r:embed="rId3"/>
              </a:buBlip>
            </a:pPr>
            <a:r>
              <a:rPr lang="es-ES" sz="2000" spc="-1" dirty="0" err="1" smtClean="0">
                <a:solidFill>
                  <a:srgbClr val="000000"/>
                </a:solidFill>
                <a:latin typeface="Calibri"/>
              </a:rPr>
              <a:t>ax</a:t>
            </a:r>
            <a:r>
              <a:rPr lang="es-ES" sz="2000" spc="-1" dirty="0" smtClean="0">
                <a:solidFill>
                  <a:srgbClr val="000000"/>
                </a:solidFill>
                <a:latin typeface="Calibri"/>
              </a:rPr>
              <a:t>, ay and </a:t>
            </a:r>
            <a:r>
              <a:rPr lang="es-ES" sz="2000" spc="-1" dirty="0" err="1" smtClean="0">
                <a:solidFill>
                  <a:srgbClr val="000000"/>
                </a:solidFill>
                <a:latin typeface="Calibri"/>
              </a:rPr>
              <a:t>az</a:t>
            </a:r>
            <a:endParaRPr lang="en-US" sz="2000" spc="-1" dirty="0" smtClean="0">
              <a:solidFill>
                <a:srgbClr val="000000"/>
              </a:solidFill>
              <a:latin typeface="Calibri"/>
            </a:endParaRPr>
          </a:p>
          <a:p>
            <a:pPr marL="459000" lvl="1">
              <a:spcBef>
                <a:spcPts val="400"/>
              </a:spcBef>
            </a:pPr>
            <a:endParaRPr lang="en-US" sz="2000" spc="-1" dirty="0">
              <a:solidFill>
                <a:srgbClr val="000000"/>
              </a:solidFill>
              <a:latin typeface="Calibri"/>
            </a:endParaRPr>
          </a:p>
          <a:p>
            <a:pPr>
              <a:lnSpc>
                <a:spcPct val="100000"/>
              </a:lnSpc>
              <a:spcBef>
                <a:spcPts val="201"/>
              </a:spcBef>
            </a:pPr>
            <a:endParaRPr lang="en-US" sz="2000" spc="-1" dirty="0">
              <a:solidFill>
                <a:srgbClr val="000000"/>
              </a:solidFill>
              <a:latin typeface="Calibri"/>
            </a:endParaRPr>
          </a:p>
          <a:p>
            <a:pPr>
              <a:lnSpc>
                <a:spcPct val="100000"/>
              </a:lnSpc>
              <a:spcBef>
                <a:spcPts val="201"/>
              </a:spcBef>
            </a:pPr>
            <a:endParaRPr lang="en-US" sz="2000" b="0" strike="noStrike" spc="-1" dirty="0" smtClean="0">
              <a:solidFill>
                <a:srgbClr val="000000"/>
              </a:solidFill>
              <a:latin typeface="Calibri"/>
            </a:endParaRPr>
          </a:p>
          <a:p>
            <a:pPr>
              <a:spcBef>
                <a:spcPts val="201"/>
              </a:spcBef>
            </a:pPr>
            <a:endParaRPr lang="en-US" sz="2000" b="0" strike="noStrike" spc="-1" dirty="0" smtClean="0">
              <a:latin typeface="Arial"/>
            </a:endParaRPr>
          </a:p>
          <a:p>
            <a:pPr>
              <a:spcBef>
                <a:spcPts val="201"/>
              </a:spcBef>
            </a:pPr>
            <a:endParaRPr lang="en-US" sz="2000" spc="-1" dirty="0">
              <a:latin typeface="Arial"/>
            </a:endParaRPr>
          </a:p>
          <a:p>
            <a:pPr>
              <a:spcBef>
                <a:spcPts val="201"/>
              </a:spcBef>
            </a:pP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201"/>
              </a:spcBef>
            </a:pPr>
            <a:endParaRPr lang="en-US" sz="2000" b="0" strike="noStrike" spc="-1" dirty="0">
              <a:latin typeface="Arial"/>
            </a:endParaRPr>
          </a:p>
          <a:p>
            <a:pPr>
              <a:lnSpc>
                <a:spcPct val="100000"/>
              </a:lnSpc>
              <a:spcBef>
                <a:spcPts val="360"/>
              </a:spcBef>
            </a:pPr>
            <a:endParaRPr lang="en-US" sz="2000" b="0" strike="noStrike" spc="-1" dirty="0">
              <a:latin typeface="Arial"/>
            </a:endParaRPr>
          </a:p>
        </p:txBody>
      </p:sp>
      <p:sp>
        <p:nvSpPr>
          <p:cNvPr id="4" name="3 Rectángulo"/>
          <p:cNvSpPr/>
          <p:nvPr/>
        </p:nvSpPr>
        <p:spPr>
          <a:xfrm>
            <a:off x="3522619" y="1144585"/>
            <a:ext cx="3162002" cy="435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6 </a:t>
            </a:r>
            <a:r>
              <a:rPr lang="es-ES" b="1" dirty="0" err="1" smtClean="0"/>
              <a:t>Derived</a:t>
            </a:r>
            <a:r>
              <a:rPr lang="es-ES" b="1" dirty="0" smtClean="0"/>
              <a:t> </a:t>
            </a:r>
            <a:r>
              <a:rPr lang="es-ES" b="1" dirty="0" err="1" smtClean="0"/>
              <a:t>Features</a:t>
            </a:r>
            <a:r>
              <a:rPr lang="es-ES" b="1" dirty="0" smtClean="0"/>
              <a:t> </a:t>
            </a:r>
            <a:endParaRPr lang="es-ES" b="1" dirty="0"/>
          </a:p>
        </p:txBody>
      </p:sp>
      <p:sp>
        <p:nvSpPr>
          <p:cNvPr id="24" name="23 Rectángulo"/>
          <p:cNvSpPr/>
          <p:nvPr/>
        </p:nvSpPr>
        <p:spPr>
          <a:xfrm>
            <a:off x="827587" y="1144586"/>
            <a:ext cx="2688681" cy="435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39 </a:t>
            </a:r>
            <a:r>
              <a:rPr lang="es-ES" b="1" dirty="0" err="1" smtClean="0"/>
              <a:t>Primary</a:t>
            </a:r>
            <a:r>
              <a:rPr lang="es-ES" b="1" dirty="0" smtClean="0"/>
              <a:t> </a:t>
            </a:r>
            <a:r>
              <a:rPr lang="es-ES" b="1" dirty="0" err="1" smtClean="0"/>
              <a:t>Features</a:t>
            </a:r>
            <a:r>
              <a:rPr lang="es-ES" b="1" dirty="0" smtClean="0"/>
              <a:t> </a:t>
            </a:r>
            <a:endParaRPr lang="es-ES" b="1" dirty="0"/>
          </a:p>
        </p:txBody>
      </p:sp>
      <p:sp>
        <p:nvSpPr>
          <p:cNvPr id="25" name="24 Rectángulo"/>
          <p:cNvSpPr/>
          <p:nvPr/>
        </p:nvSpPr>
        <p:spPr>
          <a:xfrm>
            <a:off x="6876256" y="2224655"/>
            <a:ext cx="1750301" cy="435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45 </a:t>
            </a:r>
            <a:r>
              <a:rPr lang="es-ES" b="1" dirty="0" err="1" smtClean="0"/>
              <a:t>Features</a:t>
            </a:r>
            <a:r>
              <a:rPr lang="es-ES" b="1" dirty="0" smtClean="0"/>
              <a:t> </a:t>
            </a:r>
            <a:endParaRPr lang="es-ES" b="1" dirty="0"/>
          </a:p>
        </p:txBody>
      </p:sp>
      <p:sp>
        <p:nvSpPr>
          <p:cNvPr id="2" name="1 Rectángulo"/>
          <p:cNvSpPr/>
          <p:nvPr/>
        </p:nvSpPr>
        <p:spPr>
          <a:xfrm>
            <a:off x="827587" y="4293096"/>
            <a:ext cx="5857034" cy="1836400"/>
          </a:xfrm>
          <a:prstGeom prst="rect">
            <a:avLst/>
          </a:prstGeom>
          <a:ln>
            <a:solidFill>
              <a:srgbClr val="008A3E"/>
            </a:solidFill>
          </a:ln>
        </p:spPr>
        <p:txBody>
          <a:bodyPr wrap="square">
            <a:spAutoFit/>
          </a:bodyPr>
          <a:lstStyle/>
          <a:p>
            <a:pPr marL="314280" indent="-312480">
              <a:spcBef>
                <a:spcPts val="400"/>
              </a:spcBef>
              <a:buBlip>
                <a:blip r:embed="rId3"/>
              </a:buBlip>
            </a:pPr>
            <a:r>
              <a:rPr lang="es-ES" sz="2000" spc="-1" dirty="0" err="1" smtClean="0">
                <a:solidFill>
                  <a:srgbClr val="000000"/>
                </a:solidFill>
                <a:latin typeface="Calibri"/>
              </a:rPr>
              <a:t>Tests</a:t>
            </a:r>
            <a:r>
              <a:rPr lang="es-ES" sz="2000" spc="-1" dirty="0" smtClean="0">
                <a:solidFill>
                  <a:srgbClr val="000000"/>
                </a:solidFill>
                <a:latin typeface="Calibri"/>
              </a:rPr>
              <a:t> </a:t>
            </a:r>
            <a:r>
              <a:rPr lang="es-ES" sz="2000" spc="-1" dirty="0" err="1" smtClean="0">
                <a:solidFill>
                  <a:srgbClr val="000000"/>
                </a:solidFill>
                <a:latin typeface="Calibri"/>
              </a:rPr>
              <a:t>considering</a:t>
            </a:r>
            <a:r>
              <a:rPr lang="es-ES" sz="2000" spc="-1" dirty="0" smtClean="0">
                <a:solidFill>
                  <a:srgbClr val="000000"/>
                </a:solidFill>
                <a:latin typeface="Calibri"/>
              </a:rPr>
              <a:t>  single </a:t>
            </a:r>
            <a:r>
              <a:rPr lang="es-ES" sz="2000" spc="-1" dirty="0" err="1" smtClean="0">
                <a:solidFill>
                  <a:srgbClr val="000000"/>
                </a:solidFill>
                <a:latin typeface="Calibri"/>
              </a:rPr>
              <a:t>subjects</a:t>
            </a:r>
            <a:r>
              <a:rPr lang="es-ES" sz="2000" spc="-1" dirty="0" smtClean="0">
                <a:solidFill>
                  <a:srgbClr val="000000"/>
                </a:solidFill>
                <a:latin typeface="Calibri"/>
              </a:rPr>
              <a:t> and </a:t>
            </a:r>
            <a:r>
              <a:rPr lang="es-ES" sz="2000" spc="-1" dirty="0" err="1" smtClean="0">
                <a:solidFill>
                  <a:srgbClr val="000000"/>
                </a:solidFill>
                <a:latin typeface="Calibri"/>
              </a:rPr>
              <a:t>all</a:t>
            </a:r>
            <a:r>
              <a:rPr lang="es-ES" sz="2000" spc="-1" dirty="0" smtClean="0">
                <a:solidFill>
                  <a:srgbClr val="000000"/>
                </a:solidFill>
                <a:latin typeface="Calibri"/>
              </a:rPr>
              <a:t> </a:t>
            </a:r>
            <a:r>
              <a:rPr lang="es-ES" sz="2000" spc="-1" dirty="0" err="1" smtClean="0">
                <a:solidFill>
                  <a:srgbClr val="000000"/>
                </a:solidFill>
                <a:latin typeface="Calibri"/>
              </a:rPr>
              <a:t>subjects</a:t>
            </a:r>
            <a:r>
              <a:rPr lang="es-ES" sz="2000" spc="-1" dirty="0" smtClean="0">
                <a:solidFill>
                  <a:srgbClr val="000000"/>
                </a:solidFill>
                <a:latin typeface="Calibri"/>
              </a:rPr>
              <a:t>.</a:t>
            </a:r>
          </a:p>
          <a:p>
            <a:pPr marL="314280" indent="-312480">
              <a:spcBef>
                <a:spcPts val="400"/>
              </a:spcBef>
              <a:buBlip>
                <a:blip r:embed="rId3"/>
              </a:buBlip>
            </a:pPr>
            <a:r>
              <a:rPr lang="es-ES" sz="2000" spc="-1" dirty="0" err="1" smtClean="0">
                <a:solidFill>
                  <a:srgbClr val="000000"/>
                </a:solidFill>
                <a:latin typeface="Calibri"/>
              </a:rPr>
              <a:t>Window</a:t>
            </a:r>
            <a:r>
              <a:rPr lang="es-ES" sz="2000" spc="-1" dirty="0" smtClean="0">
                <a:solidFill>
                  <a:srgbClr val="000000"/>
                </a:solidFill>
                <a:latin typeface="Calibri"/>
              </a:rPr>
              <a:t> </a:t>
            </a:r>
            <a:r>
              <a:rPr lang="es-ES" sz="2000" spc="-1" dirty="0" err="1" smtClean="0">
                <a:solidFill>
                  <a:srgbClr val="000000"/>
                </a:solidFill>
                <a:latin typeface="Calibri"/>
              </a:rPr>
              <a:t>size</a:t>
            </a:r>
            <a:r>
              <a:rPr lang="es-ES" sz="2000" spc="-1" dirty="0" smtClean="0">
                <a:solidFill>
                  <a:srgbClr val="000000"/>
                </a:solidFill>
                <a:latin typeface="Calibri"/>
              </a:rPr>
              <a:t> 300 ms.</a:t>
            </a:r>
          </a:p>
          <a:p>
            <a:pPr marL="314280" indent="-312480">
              <a:spcBef>
                <a:spcPts val="400"/>
              </a:spcBef>
              <a:buBlip>
                <a:blip r:embed="rId3"/>
              </a:buBlip>
            </a:pPr>
            <a:r>
              <a:rPr lang="es-ES" sz="2000" spc="-1" dirty="0" err="1" smtClean="0">
                <a:solidFill>
                  <a:srgbClr val="000000"/>
                </a:solidFill>
                <a:latin typeface="Calibri"/>
              </a:rPr>
              <a:t>Window</a:t>
            </a:r>
            <a:r>
              <a:rPr lang="es-ES" sz="2000" spc="-1" dirty="0" smtClean="0">
                <a:solidFill>
                  <a:srgbClr val="000000"/>
                </a:solidFill>
                <a:latin typeface="Calibri"/>
              </a:rPr>
              <a:t> </a:t>
            </a:r>
            <a:r>
              <a:rPr lang="es-ES" sz="2000" spc="-1" dirty="0" err="1" smtClean="0">
                <a:solidFill>
                  <a:srgbClr val="000000"/>
                </a:solidFill>
                <a:latin typeface="Calibri"/>
              </a:rPr>
              <a:t>overlapping</a:t>
            </a:r>
            <a:r>
              <a:rPr lang="es-ES" sz="2000" spc="-1" dirty="0" smtClean="0">
                <a:solidFill>
                  <a:srgbClr val="000000"/>
                </a:solidFill>
                <a:latin typeface="Calibri"/>
              </a:rPr>
              <a:t> 10 ms.</a:t>
            </a:r>
          </a:p>
          <a:p>
            <a:pPr marL="314280" indent="-312480">
              <a:spcBef>
                <a:spcPts val="400"/>
              </a:spcBef>
              <a:buBlip>
                <a:blip r:embed="rId3"/>
              </a:buBlip>
            </a:pPr>
            <a:r>
              <a:rPr lang="es-ES" sz="2000" spc="-1" dirty="0" err="1" smtClean="0">
                <a:solidFill>
                  <a:srgbClr val="000000"/>
                </a:solidFill>
                <a:latin typeface="Calibri"/>
              </a:rPr>
              <a:t>Fully</a:t>
            </a:r>
            <a:r>
              <a:rPr lang="es-ES" sz="2000" spc="-1" dirty="0" smtClean="0">
                <a:solidFill>
                  <a:srgbClr val="000000"/>
                </a:solidFill>
                <a:latin typeface="Calibri"/>
              </a:rPr>
              <a:t> </a:t>
            </a:r>
            <a:r>
              <a:rPr lang="es-ES" sz="2000" spc="-1" dirty="0" err="1" smtClean="0">
                <a:solidFill>
                  <a:srgbClr val="000000"/>
                </a:solidFill>
                <a:latin typeface="Calibri"/>
              </a:rPr>
              <a:t>Connected</a:t>
            </a:r>
            <a:r>
              <a:rPr lang="es-ES" sz="2000" spc="-1" dirty="0" smtClean="0">
                <a:solidFill>
                  <a:srgbClr val="000000"/>
                </a:solidFill>
                <a:latin typeface="Calibri"/>
              </a:rPr>
              <a:t> </a:t>
            </a:r>
            <a:r>
              <a:rPr lang="es-ES" sz="2000" spc="-1" dirty="0" err="1" smtClean="0">
                <a:solidFill>
                  <a:srgbClr val="000000"/>
                </a:solidFill>
                <a:latin typeface="Calibri"/>
              </a:rPr>
              <a:t>HMMs</a:t>
            </a:r>
            <a:r>
              <a:rPr lang="es-ES" sz="2000" spc="-1" dirty="0" smtClean="0">
                <a:solidFill>
                  <a:srgbClr val="000000"/>
                </a:solidFill>
                <a:latin typeface="Calibri"/>
              </a:rPr>
              <a:t> </a:t>
            </a:r>
            <a:r>
              <a:rPr lang="es-ES" sz="2000" spc="-1" dirty="0" err="1" smtClean="0">
                <a:solidFill>
                  <a:srgbClr val="000000"/>
                </a:solidFill>
                <a:latin typeface="Calibri"/>
              </a:rPr>
              <a:t>with</a:t>
            </a:r>
            <a:r>
              <a:rPr lang="es-ES" sz="2000" spc="-1" dirty="0" smtClean="0">
                <a:solidFill>
                  <a:srgbClr val="000000"/>
                </a:solidFill>
                <a:latin typeface="Calibri"/>
              </a:rPr>
              <a:t> 14 </a:t>
            </a:r>
            <a:r>
              <a:rPr lang="es-ES" sz="2000" spc="-1" dirty="0" err="1" smtClean="0">
                <a:solidFill>
                  <a:srgbClr val="000000"/>
                </a:solidFill>
                <a:latin typeface="Calibri"/>
              </a:rPr>
              <a:t>states</a:t>
            </a:r>
            <a:r>
              <a:rPr lang="es-ES" sz="2000" spc="-1" dirty="0" smtClean="0">
                <a:solidFill>
                  <a:srgbClr val="000000"/>
                </a:solidFill>
                <a:latin typeface="Calibri"/>
              </a:rPr>
              <a:t>. </a:t>
            </a:r>
          </a:p>
          <a:p>
            <a:pPr marL="314280" indent="-312480">
              <a:spcBef>
                <a:spcPts val="400"/>
              </a:spcBef>
              <a:buBlip>
                <a:blip r:embed="rId3"/>
              </a:buBlip>
            </a:pPr>
            <a:r>
              <a:rPr lang="es-ES" sz="2000" spc="-1" dirty="0" smtClean="0">
                <a:solidFill>
                  <a:srgbClr val="000000"/>
                </a:solidFill>
                <a:latin typeface="Calibri"/>
              </a:rPr>
              <a:t>5 - </a:t>
            </a:r>
            <a:r>
              <a:rPr lang="es-ES" sz="2000" spc="-1" dirty="0" err="1" smtClean="0">
                <a:solidFill>
                  <a:srgbClr val="000000"/>
                </a:solidFill>
                <a:latin typeface="Calibri"/>
              </a:rPr>
              <a:t>Fold</a:t>
            </a:r>
            <a:r>
              <a:rPr lang="es-ES" sz="2000" spc="-1" dirty="0" smtClean="0">
                <a:solidFill>
                  <a:srgbClr val="000000"/>
                </a:solidFill>
                <a:latin typeface="Calibri"/>
              </a:rPr>
              <a:t> Cross </a:t>
            </a:r>
            <a:r>
              <a:rPr lang="es-ES" sz="2000" spc="-1" dirty="0" err="1" smtClean="0">
                <a:solidFill>
                  <a:srgbClr val="000000"/>
                </a:solidFill>
                <a:latin typeface="Calibri"/>
              </a:rPr>
              <a:t>Validation</a:t>
            </a:r>
            <a:r>
              <a:rPr lang="es-ES" sz="2000" spc="-1" dirty="0" smtClean="0">
                <a:solidFill>
                  <a:srgbClr val="000000"/>
                </a:solidFill>
                <a:latin typeface="Calibri"/>
              </a:rPr>
              <a:t>.</a:t>
            </a:r>
          </a:p>
        </p:txBody>
      </p:sp>
    </p:spTree>
    <p:extLst>
      <p:ext uri="{BB962C8B-B14F-4D97-AF65-F5344CB8AC3E}">
        <p14:creationId xmlns:p14="http://schemas.microsoft.com/office/powerpoint/2010/main" val="245410920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
          <p:cNvPicPr/>
          <p:nvPr/>
        </p:nvPicPr>
        <p:blipFill>
          <a:blip r:embed="rId3"/>
          <a:srcRect l="29372" t="62396" r="27122"/>
          <a:stretch/>
        </p:blipFill>
        <p:spPr>
          <a:xfrm>
            <a:off x="396000" y="3667680"/>
            <a:ext cx="1113120" cy="812160"/>
          </a:xfrm>
          <a:prstGeom prst="rect">
            <a:avLst/>
          </a:prstGeom>
          <a:ln>
            <a:noFill/>
          </a:ln>
        </p:spPr>
      </p:pic>
      <p:pic>
        <p:nvPicPr>
          <p:cNvPr id="253" name="152 Imagen"/>
          <p:cNvPicPr/>
          <p:nvPr/>
        </p:nvPicPr>
        <p:blipFill>
          <a:blip r:embed="rId4"/>
          <a:srcRect l="2546" t="23403" r="2415" b="2160"/>
          <a:stretch/>
        </p:blipFill>
        <p:spPr>
          <a:xfrm>
            <a:off x="395640" y="1065240"/>
            <a:ext cx="1113120" cy="741240"/>
          </a:xfrm>
          <a:prstGeom prst="rect">
            <a:avLst/>
          </a:prstGeom>
          <a:ln>
            <a:noFill/>
          </a:ln>
        </p:spPr>
      </p:pic>
      <p:pic>
        <p:nvPicPr>
          <p:cNvPr id="254" name="153 Imagen"/>
          <p:cNvPicPr/>
          <p:nvPr/>
        </p:nvPicPr>
        <p:blipFill>
          <a:blip r:embed="rId5"/>
          <a:srcRect l="8519" r="12673" b="-186"/>
          <a:stretch/>
        </p:blipFill>
        <p:spPr>
          <a:xfrm>
            <a:off x="395280" y="5406840"/>
            <a:ext cx="1113120" cy="741240"/>
          </a:xfrm>
          <a:prstGeom prst="rect">
            <a:avLst/>
          </a:prstGeom>
          <a:ln>
            <a:noFill/>
          </a:ln>
        </p:spPr>
      </p:pic>
      <p:pic>
        <p:nvPicPr>
          <p:cNvPr id="255" name="Picture 5"/>
          <p:cNvPicPr/>
          <p:nvPr/>
        </p:nvPicPr>
        <p:blipFill>
          <a:blip r:embed="rId6"/>
          <a:srcRect l="14207" t="9080" r="33718" b="44639"/>
          <a:stretch/>
        </p:blipFill>
        <p:spPr>
          <a:xfrm>
            <a:off x="395640" y="4534920"/>
            <a:ext cx="1113120" cy="741240"/>
          </a:xfrm>
          <a:prstGeom prst="rect">
            <a:avLst/>
          </a:prstGeom>
          <a:ln>
            <a:noFill/>
          </a:ln>
        </p:spPr>
      </p:pic>
      <p:pic>
        <p:nvPicPr>
          <p:cNvPr id="256" name="159 Imagen"/>
          <p:cNvPicPr/>
          <p:nvPr/>
        </p:nvPicPr>
        <p:blipFill>
          <a:blip r:embed="rId7"/>
          <a:srcRect t="20073" r="4404" b="50934"/>
          <a:stretch/>
        </p:blipFill>
        <p:spPr>
          <a:xfrm>
            <a:off x="395640" y="2800080"/>
            <a:ext cx="1113120" cy="741240"/>
          </a:xfrm>
          <a:prstGeom prst="rect">
            <a:avLst/>
          </a:prstGeom>
          <a:ln>
            <a:solidFill>
              <a:schemeClr val="tx1"/>
            </a:solidFill>
          </a:ln>
        </p:spPr>
      </p:pic>
      <p:sp>
        <p:nvSpPr>
          <p:cNvPr id="257"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Outline</a:t>
            </a:r>
            <a:endParaRPr lang="en-US" sz="2400" b="0" strike="noStrike" spc="-1">
              <a:latin typeface="Arial"/>
            </a:endParaRPr>
          </a:p>
        </p:txBody>
      </p:sp>
      <p:sp>
        <p:nvSpPr>
          <p:cNvPr id="258" name="CustomShape 2"/>
          <p:cNvSpPr/>
          <p:nvPr/>
        </p:nvSpPr>
        <p:spPr>
          <a:xfrm>
            <a:off x="1763640" y="1253382"/>
            <a:ext cx="4678560" cy="4490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Aft>
                <a:spcPts val="3382"/>
              </a:spcAft>
              <a:buBlip>
                <a:blip r:embed="rId8"/>
              </a:buBlip>
            </a:pPr>
            <a:r>
              <a:rPr lang="en-US" sz="2000" spc="-1" dirty="0">
                <a:solidFill>
                  <a:schemeClr val="bg1">
                    <a:lumMod val="65000"/>
                  </a:schemeClr>
                </a:solidFill>
                <a:latin typeface="Calibri"/>
                <a:ea typeface="DejaVu Sans"/>
              </a:rPr>
              <a:t>State of the Art </a:t>
            </a:r>
          </a:p>
          <a:p>
            <a:pPr marL="314280" indent="-312480">
              <a:lnSpc>
                <a:spcPct val="100000"/>
              </a:lnSpc>
              <a:spcAft>
                <a:spcPts val="3382"/>
              </a:spcAft>
              <a:buBlip>
                <a:blip r:embed="rId8"/>
              </a:buBlip>
            </a:pPr>
            <a:r>
              <a:rPr lang="en-US" sz="2000" spc="-1" dirty="0">
                <a:solidFill>
                  <a:schemeClr val="bg1">
                    <a:lumMod val="65000"/>
                  </a:schemeClr>
                </a:solidFill>
                <a:latin typeface="Calibri"/>
                <a:ea typeface="DejaVu Sans"/>
              </a:rPr>
              <a:t>H²T Passive Exoskeleton and Motion Data</a:t>
            </a:r>
          </a:p>
          <a:p>
            <a:pPr marL="314280" indent="-312480">
              <a:spcAft>
                <a:spcPts val="3382"/>
              </a:spcAft>
              <a:buBlip>
                <a:blip r:embed="rId8"/>
              </a:buBlip>
            </a:pPr>
            <a:r>
              <a:rPr lang="en-US" sz="2000" spc="-1" dirty="0">
                <a:solidFill>
                  <a:schemeClr val="bg1">
                    <a:lumMod val="65000"/>
                  </a:schemeClr>
                </a:solidFill>
                <a:latin typeface="Calibri"/>
                <a:ea typeface="DejaVu Sans"/>
              </a:rPr>
              <a:t>Derived Features</a:t>
            </a:r>
          </a:p>
          <a:p>
            <a:pPr marL="314280" indent="-312480">
              <a:spcAft>
                <a:spcPts val="3382"/>
              </a:spcAft>
              <a:buBlip>
                <a:blip r:embed="rId8"/>
              </a:buBlip>
            </a:pPr>
            <a:r>
              <a:rPr lang="en-US" sz="2000" spc="-1" dirty="0">
                <a:solidFill>
                  <a:schemeClr val="bg1">
                    <a:lumMod val="65000"/>
                  </a:schemeClr>
                </a:solidFill>
                <a:latin typeface="Calibri"/>
              </a:rPr>
              <a:t>Resemblance</a:t>
            </a:r>
            <a:r>
              <a:rPr lang="en-US" sz="2000" b="1" spc="-1" dirty="0">
                <a:solidFill>
                  <a:srgbClr val="000000"/>
                </a:solidFill>
                <a:latin typeface="Calibri"/>
              </a:rPr>
              <a:t> </a:t>
            </a:r>
            <a:r>
              <a:rPr lang="en-US" sz="2000" spc="-1" dirty="0" smtClean="0">
                <a:solidFill>
                  <a:schemeClr val="bg1">
                    <a:lumMod val="65000"/>
                  </a:schemeClr>
                </a:solidFill>
                <a:latin typeface="Calibri"/>
                <a:ea typeface="DejaVu Sans"/>
              </a:rPr>
              <a:t>Analysis</a:t>
            </a:r>
            <a:endParaRPr lang="en-US" sz="2000" spc="-1" dirty="0">
              <a:solidFill>
                <a:schemeClr val="bg1">
                  <a:lumMod val="65000"/>
                </a:schemeClr>
              </a:solidFill>
              <a:latin typeface="Calibri"/>
              <a:ea typeface="DejaVu Sans"/>
            </a:endParaRPr>
          </a:p>
          <a:p>
            <a:pPr marL="314280" indent="-312480">
              <a:spcAft>
                <a:spcPts val="3382"/>
              </a:spcAft>
              <a:buBlip>
                <a:blip r:embed="rId8"/>
              </a:buBlip>
            </a:pPr>
            <a:r>
              <a:rPr lang="en-US" sz="2000" b="1" spc="-1" dirty="0">
                <a:solidFill>
                  <a:srgbClr val="000000"/>
                </a:solidFill>
                <a:latin typeface="Calibri"/>
                <a:ea typeface="DejaVu Sans"/>
              </a:rPr>
              <a:t>HMM Classification Results</a:t>
            </a:r>
          </a:p>
          <a:p>
            <a:pPr marL="314280" indent="-312480">
              <a:spcAft>
                <a:spcPts val="3382"/>
              </a:spcAft>
              <a:buBlip>
                <a:blip r:embed="rId8"/>
              </a:buBlip>
            </a:pPr>
            <a:r>
              <a:rPr lang="en-US" sz="2000" spc="-1" dirty="0" smtClean="0">
                <a:solidFill>
                  <a:schemeClr val="bg1">
                    <a:lumMod val="65000"/>
                  </a:schemeClr>
                </a:solidFill>
                <a:latin typeface="Calibri"/>
                <a:ea typeface="DejaVu Sans"/>
              </a:rPr>
              <a:t>Conclusions </a:t>
            </a:r>
            <a:r>
              <a:rPr lang="en-US" sz="2000" spc="-1" dirty="0">
                <a:solidFill>
                  <a:schemeClr val="bg1">
                    <a:lumMod val="65000"/>
                  </a:schemeClr>
                </a:solidFill>
                <a:latin typeface="Calibri"/>
                <a:ea typeface="DejaVu Sans"/>
              </a:rPr>
              <a:t>and Outlook</a:t>
            </a:r>
          </a:p>
        </p:txBody>
      </p:sp>
      <p:pic>
        <p:nvPicPr>
          <p:cNvPr id="259" name="Picture 2"/>
          <p:cNvPicPr/>
          <p:nvPr/>
        </p:nvPicPr>
        <p:blipFill>
          <a:blip r:embed="rId9"/>
          <a:srcRect l="35696" t="18380" r="2274" b="50559"/>
          <a:stretch/>
        </p:blipFill>
        <p:spPr>
          <a:xfrm>
            <a:off x="395640" y="1932840"/>
            <a:ext cx="1107000" cy="736920"/>
          </a:xfrm>
          <a:prstGeom prst="rect">
            <a:avLst/>
          </a:prstGeom>
          <a:ln>
            <a:noFill/>
          </a:ln>
        </p:spPr>
      </p:pic>
      <p:sp>
        <p:nvSpPr>
          <p:cNvPr id="260" name="CustomShape 3"/>
          <p:cNvSpPr/>
          <p:nvPr/>
        </p:nvSpPr>
        <p:spPr>
          <a:xfrm>
            <a:off x="395640" y="10652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1" name="CustomShape 4"/>
          <p:cNvSpPr/>
          <p:nvPr/>
        </p:nvSpPr>
        <p:spPr>
          <a:xfrm>
            <a:off x="395640" y="1932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2" name="CustomShape 5"/>
          <p:cNvSpPr/>
          <p:nvPr/>
        </p:nvSpPr>
        <p:spPr>
          <a:xfrm>
            <a:off x="395640" y="28000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3" name="CustomShape 6"/>
          <p:cNvSpPr/>
          <p:nvPr/>
        </p:nvSpPr>
        <p:spPr>
          <a:xfrm>
            <a:off x="395640" y="36676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4" name="CustomShape 7"/>
          <p:cNvSpPr/>
          <p:nvPr/>
        </p:nvSpPr>
        <p:spPr>
          <a:xfrm>
            <a:off x="395640" y="453492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5" name="CustomShape 8"/>
          <p:cNvSpPr/>
          <p:nvPr/>
        </p:nvSpPr>
        <p:spPr>
          <a:xfrm>
            <a:off x="394920" y="5406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16" name="15 Rectángulo"/>
          <p:cNvSpPr/>
          <p:nvPr/>
        </p:nvSpPr>
        <p:spPr>
          <a:xfrm>
            <a:off x="5176945" y="3498702"/>
            <a:ext cx="3018468" cy="400110"/>
          </a:xfrm>
          <a:prstGeom prst="rect">
            <a:avLst/>
          </a:prstGeom>
          <a:solidFill>
            <a:schemeClr val="bg1"/>
          </a:solidFill>
          <a:ln w="28575">
            <a:solidFill>
              <a:srgbClr val="008A3E"/>
            </a:solidFill>
          </a:ln>
        </p:spPr>
        <p:txBody>
          <a:bodyPr wrap="square">
            <a:spAutoFit/>
          </a:bodyPr>
          <a:lstStyle/>
          <a:p>
            <a:pPr marL="459000" lvl="1">
              <a:spcAft>
                <a:spcPts val="3382"/>
              </a:spcAft>
            </a:pPr>
            <a:r>
              <a:rPr lang="en-US" sz="2000" spc="-1" dirty="0">
                <a:solidFill>
                  <a:schemeClr val="bg1">
                    <a:lumMod val="65000"/>
                  </a:schemeClr>
                </a:solidFill>
                <a:latin typeface="Calibri"/>
                <a:ea typeface="DejaVu Sans"/>
              </a:rPr>
              <a:t>Available Features</a:t>
            </a:r>
          </a:p>
        </p:txBody>
      </p:sp>
      <p:sp>
        <p:nvSpPr>
          <p:cNvPr id="17" name="16 Rectángulo"/>
          <p:cNvSpPr/>
          <p:nvPr/>
        </p:nvSpPr>
        <p:spPr>
          <a:xfrm>
            <a:off x="5162316" y="4024237"/>
            <a:ext cx="3018468" cy="400110"/>
          </a:xfrm>
          <a:prstGeom prst="rect">
            <a:avLst/>
          </a:prstGeom>
          <a:solidFill>
            <a:schemeClr val="bg1"/>
          </a:solidFill>
          <a:ln w="28575">
            <a:solidFill>
              <a:srgbClr val="008A3E"/>
            </a:solidFill>
          </a:ln>
        </p:spPr>
        <p:txBody>
          <a:bodyPr wrap="square">
            <a:spAutoFit/>
          </a:bodyPr>
          <a:lstStyle/>
          <a:p>
            <a:pPr marL="459000" lvl="1">
              <a:spcAft>
                <a:spcPts val="3382"/>
              </a:spcAft>
            </a:pPr>
            <a:r>
              <a:rPr lang="en-US" sz="2000" b="1" spc="-1" dirty="0">
                <a:solidFill>
                  <a:srgbClr val="000000"/>
                </a:solidFill>
                <a:latin typeface="Calibri"/>
                <a:ea typeface="DejaVu Sans"/>
              </a:rPr>
              <a:t>Direct Comparison</a:t>
            </a:r>
          </a:p>
        </p:txBody>
      </p:sp>
      <p:sp>
        <p:nvSpPr>
          <p:cNvPr id="18" name="17 Rectángulo"/>
          <p:cNvSpPr/>
          <p:nvPr/>
        </p:nvSpPr>
        <p:spPr>
          <a:xfrm>
            <a:off x="5162316" y="4548967"/>
            <a:ext cx="3018468" cy="400110"/>
          </a:xfrm>
          <a:prstGeom prst="rect">
            <a:avLst/>
          </a:prstGeom>
          <a:solidFill>
            <a:schemeClr val="bg1"/>
          </a:solidFill>
          <a:ln w="28575">
            <a:solidFill>
              <a:srgbClr val="008A3E"/>
            </a:solidFill>
          </a:ln>
        </p:spPr>
        <p:txBody>
          <a:bodyPr wrap="square">
            <a:spAutoFit/>
          </a:bodyPr>
          <a:lstStyle/>
          <a:p>
            <a:pPr marL="459000" lvl="1">
              <a:spcAft>
                <a:spcPts val="3382"/>
              </a:spcAft>
            </a:pPr>
            <a:r>
              <a:rPr lang="en-US" sz="2000" spc="-1" dirty="0">
                <a:solidFill>
                  <a:schemeClr val="bg1">
                    <a:lumMod val="65000"/>
                  </a:schemeClr>
                </a:solidFill>
                <a:latin typeface="Calibri"/>
                <a:ea typeface="DejaVu Sans"/>
              </a:rPr>
              <a:t>Data Filtering</a:t>
            </a:r>
          </a:p>
        </p:txBody>
      </p:sp>
      <p:sp>
        <p:nvSpPr>
          <p:cNvPr id="19" name="18 Rectángulo"/>
          <p:cNvSpPr/>
          <p:nvPr/>
        </p:nvSpPr>
        <p:spPr>
          <a:xfrm>
            <a:off x="5166240" y="5037508"/>
            <a:ext cx="3018468" cy="400110"/>
          </a:xfrm>
          <a:prstGeom prst="rect">
            <a:avLst/>
          </a:prstGeom>
          <a:solidFill>
            <a:schemeClr val="bg1"/>
          </a:solidFill>
          <a:ln w="28575">
            <a:solidFill>
              <a:srgbClr val="008A3E"/>
            </a:solidFill>
          </a:ln>
        </p:spPr>
        <p:txBody>
          <a:bodyPr wrap="square">
            <a:spAutoFit/>
          </a:bodyPr>
          <a:lstStyle/>
          <a:p>
            <a:pPr marL="459000" lvl="1">
              <a:spcAft>
                <a:spcPts val="3382"/>
              </a:spcAft>
            </a:pPr>
            <a:r>
              <a:rPr lang="en-US" sz="2000" spc="-1" dirty="0">
                <a:solidFill>
                  <a:schemeClr val="bg1">
                    <a:lumMod val="65000"/>
                  </a:schemeClr>
                </a:solidFill>
                <a:latin typeface="Calibri"/>
                <a:ea typeface="DejaVu Sans"/>
              </a:rPr>
              <a:t>Final Results</a:t>
            </a:r>
          </a:p>
        </p:txBody>
      </p:sp>
    </p:spTree>
    <p:extLst>
      <p:ext uri="{BB962C8B-B14F-4D97-AF65-F5344CB8AC3E}">
        <p14:creationId xmlns:p14="http://schemas.microsoft.com/office/powerpoint/2010/main" val="251671927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90600" y="333360"/>
            <a:ext cx="7349752"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a:solidFill>
                  <a:srgbClr val="000000"/>
                </a:solidFill>
                <a:latin typeface="Calibri"/>
                <a:ea typeface="DejaVu Sans"/>
              </a:rPr>
              <a:t>HMM </a:t>
            </a:r>
            <a:r>
              <a:rPr lang="en-US" sz="2400" b="1" strike="noStrike" spc="-1" dirty="0" smtClean="0">
                <a:solidFill>
                  <a:srgbClr val="000000"/>
                </a:solidFill>
                <a:latin typeface="Calibri"/>
                <a:ea typeface="DejaVu Sans"/>
              </a:rPr>
              <a:t>Classification –</a:t>
            </a:r>
            <a:r>
              <a:rPr lang="en-US" b="1" strike="noStrike" spc="-1" dirty="0" smtClean="0">
                <a:solidFill>
                  <a:srgbClr val="000000"/>
                </a:solidFill>
                <a:latin typeface="Calibri"/>
                <a:ea typeface="DejaVu Sans"/>
              </a:rPr>
              <a:t> </a:t>
            </a:r>
            <a:r>
              <a:rPr lang="en-US" sz="2400" b="1" strike="noStrike" spc="-1" dirty="0" smtClean="0">
                <a:solidFill>
                  <a:srgbClr val="000000"/>
                </a:solidFill>
                <a:latin typeface="Calibri"/>
                <a:ea typeface="DejaVu Sans"/>
              </a:rPr>
              <a:t>Direc</a:t>
            </a:r>
            <a:r>
              <a:rPr lang="en-US" sz="2400" b="1" spc="-1" dirty="0" smtClean="0">
                <a:solidFill>
                  <a:srgbClr val="000000"/>
                </a:solidFill>
                <a:latin typeface="Calibri"/>
                <a:ea typeface="DejaVu Sans"/>
              </a:rPr>
              <a:t>t Comparison</a:t>
            </a:r>
            <a:endParaRPr lang="en-US" sz="2400" b="0" strike="noStrike" spc="-1" dirty="0">
              <a:latin typeface="Arial"/>
            </a:endParaRPr>
          </a:p>
        </p:txBody>
      </p:sp>
      <p:sp>
        <p:nvSpPr>
          <p:cNvPr id="339" name="CustomShape 2"/>
          <p:cNvSpPr/>
          <p:nvPr/>
        </p:nvSpPr>
        <p:spPr>
          <a:xfrm>
            <a:off x="365760" y="1005840"/>
            <a:ext cx="8570520" cy="4727416"/>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US" sz="1600" spc="-1" dirty="0" smtClean="0">
                <a:solidFill>
                  <a:srgbClr val="000000"/>
                </a:solidFill>
                <a:ea typeface="DejaVu Sans"/>
              </a:rPr>
              <a:t>Comparison: derived </a:t>
            </a:r>
            <a:r>
              <a:rPr lang="en-US" sz="1600" spc="-1" dirty="0">
                <a:solidFill>
                  <a:srgbClr val="000000"/>
                </a:solidFill>
                <a:ea typeface="DejaVu Sans"/>
              </a:rPr>
              <a:t>f</a:t>
            </a:r>
            <a:r>
              <a:rPr lang="en-US" sz="1600" spc="-1" dirty="0" smtClean="0">
                <a:solidFill>
                  <a:srgbClr val="000000"/>
                </a:solidFill>
                <a:ea typeface="DejaVu Sans"/>
              </a:rPr>
              <a:t>eatures vs primary </a:t>
            </a:r>
            <a:r>
              <a:rPr lang="en-US" sz="1600" spc="-1" dirty="0">
                <a:solidFill>
                  <a:srgbClr val="000000"/>
                </a:solidFill>
                <a:ea typeface="DejaVu Sans"/>
              </a:rPr>
              <a:t>f</a:t>
            </a:r>
            <a:r>
              <a:rPr lang="en-US" sz="1600" spc="-1" dirty="0" smtClean="0">
                <a:solidFill>
                  <a:srgbClr val="000000"/>
                </a:solidFill>
                <a:ea typeface="DejaVu Sans"/>
              </a:rPr>
              <a:t>eatures (from where they are calculated)</a:t>
            </a:r>
            <a:endParaRPr lang="en-US" sz="1600" b="0" strike="noStrike" spc="-1" dirty="0" smtClean="0">
              <a:solidFill>
                <a:srgbClr val="000000"/>
              </a:solidFill>
              <a:ea typeface="DejaVu Sans"/>
            </a:endParaRPr>
          </a:p>
          <a:p>
            <a:pPr marL="314280" indent="-312480">
              <a:spcBef>
                <a:spcPts val="400"/>
              </a:spcBef>
              <a:buBlip>
                <a:blip r:embed="rId3"/>
              </a:buBlip>
            </a:pPr>
            <a:r>
              <a:rPr lang="en-US" sz="1600" spc="-1" dirty="0" smtClean="0">
                <a:solidFill>
                  <a:srgbClr val="000000"/>
                </a:solidFill>
              </a:rPr>
              <a:t>Use </a:t>
            </a:r>
            <a:r>
              <a:rPr lang="en-US" sz="1600" spc="-1" dirty="0">
                <a:solidFill>
                  <a:srgbClr val="000000"/>
                </a:solidFill>
              </a:rPr>
              <a:t>of derived and primary features </a:t>
            </a:r>
            <a:r>
              <a:rPr lang="en-US" sz="1600" spc="-1" dirty="0" smtClean="0">
                <a:solidFill>
                  <a:srgbClr val="000000"/>
                </a:solidFill>
              </a:rPr>
              <a:t>together </a:t>
            </a:r>
            <a:r>
              <a:rPr lang="en-US" sz="1600" spc="-1" dirty="0" smtClean="0">
                <a:solidFill>
                  <a:srgbClr val="000000"/>
                </a:solidFill>
                <a:sym typeface="Wingdings" panose="05000000000000000000" pitchFamily="2" charset="2"/>
              </a:rPr>
              <a:t> Results get worse  Redundant set </a:t>
            </a:r>
            <a:r>
              <a:rPr lang="en-US" sz="1600" spc="-1" dirty="0">
                <a:solidFill>
                  <a:srgbClr val="000000"/>
                </a:solidFill>
                <a:sym typeface="Wingdings" panose="05000000000000000000" pitchFamily="2" charset="2"/>
              </a:rPr>
              <a:t>of features </a:t>
            </a:r>
            <a:r>
              <a:rPr lang="en-US" sz="1600" spc="-1" dirty="0" smtClean="0">
                <a:solidFill>
                  <a:srgbClr val="000000"/>
                </a:solidFill>
                <a:sym typeface="Wingdings" panose="05000000000000000000" pitchFamily="2" charset="2"/>
              </a:rPr>
              <a:t>and overfitting problem.</a:t>
            </a:r>
            <a:endParaRPr lang="en-US" sz="1600" spc="-1" dirty="0">
              <a:solidFill>
                <a:srgbClr val="000000"/>
              </a:solidFill>
              <a:sym typeface="Wingdings" panose="05000000000000000000" pitchFamily="2" charset="2"/>
            </a:endParaRPr>
          </a:p>
          <a:p>
            <a:pPr marL="314280" indent="-312480">
              <a:lnSpc>
                <a:spcPct val="100000"/>
              </a:lnSpc>
              <a:spcBef>
                <a:spcPts val="400"/>
              </a:spcBef>
              <a:buBlip>
                <a:blip r:embed="rId3"/>
              </a:buBlip>
            </a:pPr>
            <a:endParaRPr lang="en-US" sz="1600" spc="-1" dirty="0">
              <a:solidFill>
                <a:srgbClr val="000000"/>
              </a:solidFill>
            </a:endParaRPr>
          </a:p>
          <a:p>
            <a:pPr marL="1800">
              <a:lnSpc>
                <a:spcPct val="100000"/>
              </a:lnSpc>
              <a:spcBef>
                <a:spcPts val="400"/>
              </a:spcBef>
            </a:pPr>
            <a:endParaRPr lang="en-US" sz="1600" b="0" strike="noStrike" spc="-1" dirty="0">
              <a:latin typeface="Arial"/>
            </a:endParaRPr>
          </a:p>
          <a:p>
            <a:pPr>
              <a:lnSpc>
                <a:spcPct val="100000"/>
              </a:lnSpc>
              <a:spcBef>
                <a:spcPts val="400"/>
              </a:spcBef>
            </a:pPr>
            <a:endParaRPr lang="en-US" sz="1600" b="0" strike="noStrike" spc="-1" dirty="0">
              <a:latin typeface="Arial"/>
            </a:endParaRPr>
          </a:p>
        </p:txBody>
      </p:sp>
      <p:sp>
        <p:nvSpPr>
          <p:cNvPr id="340" name="CustomShape 3"/>
          <p:cNvSpPr/>
          <p:nvPr/>
        </p:nvSpPr>
        <p:spPr>
          <a:xfrm>
            <a:off x="323640" y="2565000"/>
            <a:ext cx="2662560" cy="911880"/>
          </a:xfrm>
          <a:prstGeom prst="rect">
            <a:avLst/>
          </a:prstGeom>
          <a:noFill/>
          <a:ln>
            <a:noFill/>
          </a:ln>
        </p:spPr>
        <p:style>
          <a:lnRef idx="0">
            <a:scrgbClr r="0" g="0" b="0"/>
          </a:lnRef>
          <a:fillRef idx="0">
            <a:scrgbClr r="0" g="0" b="0"/>
          </a:fillRef>
          <a:effectRef idx="0">
            <a:scrgbClr r="0" g="0" b="0"/>
          </a:effectRef>
          <a:fontRef idx="minor"/>
        </p:style>
      </p:sp>
      <p:graphicFrame>
        <p:nvGraphicFramePr>
          <p:cNvPr id="13" name="12 Tabla"/>
          <p:cNvGraphicFramePr>
            <a:graphicFrameLocks noGrp="1"/>
          </p:cNvGraphicFramePr>
          <p:nvPr>
            <p:extLst>
              <p:ext uri="{D42A27DB-BD31-4B8C-83A1-F6EECF244321}">
                <p14:modId xmlns:p14="http://schemas.microsoft.com/office/powerpoint/2010/main" val="1215811323"/>
              </p:ext>
            </p:extLst>
          </p:nvPr>
        </p:nvGraphicFramePr>
        <p:xfrm>
          <a:off x="1654920" y="2289583"/>
          <a:ext cx="5581377" cy="3669464"/>
        </p:xfrm>
        <a:graphic>
          <a:graphicData uri="http://schemas.openxmlformats.org/drawingml/2006/table">
            <a:tbl>
              <a:tblPr firstRow="1">
                <a:tableStyleId>{3C2FFA5D-87B4-456A-9821-1D502468CF0F}</a:tableStyleId>
              </a:tblPr>
              <a:tblGrid>
                <a:gridCol w="1120821"/>
                <a:gridCol w="1989867"/>
                <a:gridCol w="950330"/>
                <a:gridCol w="1520359"/>
              </a:tblGrid>
              <a:tr h="243597">
                <a:tc gridSpan="4">
                  <a:txBody>
                    <a:bodyPr/>
                    <a:lstStyle/>
                    <a:p>
                      <a:pPr algn="ctr" fontAlgn="ctr"/>
                      <a:r>
                        <a:rPr lang="en-US" sz="1600" b="1" u="none" strike="noStrike" dirty="0" smtClean="0">
                          <a:effectLst/>
                        </a:rPr>
                        <a:t>All subjects</a:t>
                      </a:r>
                      <a:r>
                        <a:rPr lang="en-US" sz="1600" b="1" u="none" strike="noStrike" dirty="0">
                          <a:effectLst/>
                        </a:rPr>
                        <a:t>, all motions, W300 and S14</a:t>
                      </a:r>
                      <a:endParaRPr lang="en-US" sz="1600" b="1" i="0" u="none" strike="noStrike" dirty="0">
                        <a:solidFill>
                          <a:srgbClr val="FFFFFF"/>
                        </a:solidFill>
                        <a:effectLst/>
                        <a:latin typeface="Liberation Sans"/>
                      </a:endParaRPr>
                    </a:p>
                  </a:txBody>
                  <a:tcPr marL="9525" marR="9525" marT="9525" marB="0" anchor="ctr"/>
                </a:tc>
                <a:tc hMerge="1">
                  <a:txBody>
                    <a:bodyPr/>
                    <a:lstStyle/>
                    <a:p>
                      <a:endParaRPr lang="es-ES"/>
                    </a:p>
                  </a:txBody>
                  <a:tcPr/>
                </a:tc>
                <a:tc hMerge="1">
                  <a:txBody>
                    <a:bodyPr/>
                    <a:lstStyle/>
                    <a:p>
                      <a:endParaRPr lang="es-ES"/>
                    </a:p>
                  </a:txBody>
                  <a:tcPr/>
                </a:tc>
                <a:tc hMerge="1">
                  <a:txBody>
                    <a:bodyPr/>
                    <a:lstStyle/>
                    <a:p>
                      <a:endParaRPr lang="es-ES"/>
                    </a:p>
                  </a:txBody>
                  <a:tcPr/>
                </a:tc>
              </a:tr>
              <a:tr h="310222">
                <a:tc>
                  <a:txBody>
                    <a:bodyPr/>
                    <a:lstStyle/>
                    <a:p>
                      <a:pPr algn="ctr" fontAlgn="b"/>
                      <a:r>
                        <a:rPr lang="es-ES" sz="1800" b="1" u="none" strike="noStrike" dirty="0" err="1" smtClean="0">
                          <a:effectLst/>
                        </a:rPr>
                        <a:t>Diff</a:t>
                      </a:r>
                      <a:r>
                        <a:rPr lang="es-ES" sz="1800" b="1" u="none" strike="noStrike" dirty="0" smtClean="0">
                          <a:effectLst/>
                        </a:rPr>
                        <a:t>.</a:t>
                      </a:r>
                      <a:endParaRPr lang="es-ES" sz="1800" b="1" i="0" u="none" strike="noStrike" dirty="0">
                        <a:solidFill>
                          <a:srgbClr val="FFFFFF"/>
                        </a:solidFill>
                        <a:effectLst/>
                        <a:latin typeface="Liberation Sans"/>
                      </a:endParaRPr>
                    </a:p>
                  </a:txBody>
                  <a:tcPr marL="9525" marR="9525" marT="9525" marB="0" anchor="b"/>
                </a:tc>
                <a:tc>
                  <a:txBody>
                    <a:bodyPr/>
                    <a:lstStyle/>
                    <a:p>
                      <a:pPr algn="ctr" fontAlgn="b"/>
                      <a:r>
                        <a:rPr lang="es-ES" sz="1800" b="1" u="none" strike="noStrike" dirty="0" err="1">
                          <a:effectLst/>
                        </a:rPr>
                        <a:t>Features</a:t>
                      </a:r>
                      <a:endParaRPr lang="es-ES" sz="1800" b="1" i="0" u="none" strike="noStrike" dirty="0">
                        <a:solidFill>
                          <a:srgbClr val="FFFFFF"/>
                        </a:solidFill>
                        <a:effectLst/>
                        <a:latin typeface="Liberation Sans"/>
                      </a:endParaRPr>
                    </a:p>
                  </a:txBody>
                  <a:tcPr marL="9525" marR="9525" marT="9525" marB="0" anchor="b"/>
                </a:tc>
                <a:tc>
                  <a:txBody>
                    <a:bodyPr/>
                    <a:lstStyle/>
                    <a:p>
                      <a:pPr algn="ctr" fontAlgn="b"/>
                      <a:r>
                        <a:rPr lang="es-ES" sz="1800" b="1" u="none" strike="noStrike" dirty="0" err="1" smtClean="0">
                          <a:effectLst/>
                        </a:rPr>
                        <a:t>Num</a:t>
                      </a:r>
                      <a:r>
                        <a:rPr lang="es-ES" sz="1800" b="1" u="none" strike="noStrike" dirty="0" smtClean="0">
                          <a:effectLst/>
                        </a:rPr>
                        <a:t>. </a:t>
                      </a:r>
                      <a:endParaRPr lang="es-ES" sz="1800" b="1" i="0" u="none" strike="noStrike" dirty="0">
                        <a:solidFill>
                          <a:srgbClr val="FFFFFF"/>
                        </a:solidFill>
                        <a:effectLst/>
                        <a:latin typeface="Liberation Sans"/>
                      </a:endParaRPr>
                    </a:p>
                  </a:txBody>
                  <a:tcPr marL="9525" marR="9525" marT="9525" marB="0" anchor="b"/>
                </a:tc>
                <a:tc>
                  <a:txBody>
                    <a:bodyPr/>
                    <a:lstStyle/>
                    <a:p>
                      <a:pPr algn="ctr" fontAlgn="b"/>
                      <a:r>
                        <a:rPr lang="es-ES" sz="1800" b="1" u="none" strike="noStrike" dirty="0" err="1" smtClean="0">
                          <a:effectLst/>
                        </a:rPr>
                        <a:t>Accuracy</a:t>
                      </a:r>
                      <a:r>
                        <a:rPr lang="es-ES" sz="1800" b="1" u="none" strike="noStrike" dirty="0" smtClean="0">
                          <a:effectLst/>
                        </a:rPr>
                        <a:t>(%)</a:t>
                      </a:r>
                      <a:endParaRPr lang="es-ES" sz="1800" b="1" i="0" u="none" strike="noStrike" dirty="0">
                        <a:solidFill>
                          <a:srgbClr val="FFFFFF"/>
                        </a:solidFill>
                        <a:effectLst/>
                        <a:latin typeface="Liberation Sans"/>
                      </a:endParaRPr>
                    </a:p>
                  </a:txBody>
                  <a:tcPr marL="9525" marR="9525" marT="9525" marB="0" anchor="b"/>
                </a:tc>
              </a:tr>
              <a:tr h="310222">
                <a:tc>
                  <a:txBody>
                    <a:bodyPr/>
                    <a:lstStyle/>
                    <a:p>
                      <a:pPr algn="ctr"/>
                      <a:r>
                        <a:rPr lang="es-ES" dirty="0" smtClean="0"/>
                        <a:t>No</a:t>
                      </a:r>
                      <a:endParaRPr lang="es-ES" dirty="0"/>
                    </a:p>
                  </a:txBody>
                  <a:tcPr marL="9525" marR="9525" marT="9525" marB="0" anchor="b"/>
                </a:tc>
                <a:tc>
                  <a:txBody>
                    <a:bodyPr/>
                    <a:lstStyle/>
                    <a:p>
                      <a:pPr algn="ctr"/>
                      <a:r>
                        <a:rPr lang="es-ES" dirty="0" smtClean="0"/>
                        <a:t>Mx</a:t>
                      </a:r>
                      <a:endParaRPr lang="es-ES" dirty="0"/>
                    </a:p>
                  </a:txBody>
                  <a:tcPr marL="9525" marR="9525" marT="9525" marB="0" anchor="b"/>
                </a:tc>
                <a:tc>
                  <a:txBody>
                    <a:bodyPr/>
                    <a:lstStyle/>
                    <a:p>
                      <a:pPr algn="ctr"/>
                      <a:r>
                        <a:rPr lang="es-ES" dirty="0" smtClean="0"/>
                        <a:t>1</a:t>
                      </a:r>
                      <a:endParaRPr lang="es-ES" dirty="0"/>
                    </a:p>
                  </a:txBody>
                  <a:tcPr marL="9525" marR="9525" marT="9525" marB="0" anchor="b"/>
                </a:tc>
                <a:tc>
                  <a:txBody>
                    <a:bodyPr/>
                    <a:lstStyle/>
                    <a:p>
                      <a:pPr algn="ctr"/>
                      <a:r>
                        <a:rPr lang="es-ES" dirty="0" smtClean="0"/>
                        <a:t>17,64</a:t>
                      </a:r>
                      <a:endParaRPr lang="es-ES" dirty="0"/>
                    </a:p>
                  </a:txBody>
                  <a:tcPr marL="9525" marR="9525" marT="9525" marB="0" anchor="b"/>
                </a:tc>
              </a:tr>
              <a:tr h="310222">
                <a:tc>
                  <a:txBody>
                    <a:bodyPr/>
                    <a:lstStyle/>
                    <a:p>
                      <a:pPr algn="ctr"/>
                      <a:r>
                        <a:rPr lang="es-ES" dirty="0" smtClean="0"/>
                        <a:t>No</a:t>
                      </a:r>
                      <a:endParaRPr lang="es-ES" dirty="0"/>
                    </a:p>
                  </a:txBody>
                  <a:tcPr marL="9525" marR="9525" marT="9525" marB="0" anchor="b"/>
                </a:tc>
                <a:tc>
                  <a:txBody>
                    <a:bodyPr/>
                    <a:lstStyle/>
                    <a:p>
                      <a:pPr algn="ctr"/>
                      <a:r>
                        <a:rPr lang="es-ES" dirty="0" err="1" smtClean="0"/>
                        <a:t>My</a:t>
                      </a:r>
                      <a:endParaRPr lang="es-ES" dirty="0"/>
                    </a:p>
                  </a:txBody>
                  <a:tcPr marL="9525" marR="9525" marT="9525" marB="0" anchor="b"/>
                </a:tc>
                <a:tc>
                  <a:txBody>
                    <a:bodyPr/>
                    <a:lstStyle/>
                    <a:p>
                      <a:pPr algn="ctr"/>
                      <a:r>
                        <a:rPr lang="es-ES" dirty="0" smtClean="0"/>
                        <a:t>1</a:t>
                      </a:r>
                      <a:endParaRPr lang="es-ES" dirty="0"/>
                    </a:p>
                  </a:txBody>
                  <a:tcPr marL="9525" marR="9525" marT="9525" marB="0" anchor="b"/>
                </a:tc>
                <a:tc>
                  <a:txBody>
                    <a:bodyPr/>
                    <a:lstStyle/>
                    <a:p>
                      <a:pPr algn="ctr"/>
                      <a:r>
                        <a:rPr lang="es-ES" dirty="0" smtClean="0"/>
                        <a:t>16,88</a:t>
                      </a:r>
                      <a:endParaRPr lang="es-ES" dirty="0"/>
                    </a:p>
                  </a:txBody>
                  <a:tcPr marL="9525" marR="9525" marT="9525" marB="0" anchor="b"/>
                </a:tc>
              </a:tr>
              <a:tr h="310222">
                <a:tc>
                  <a:txBody>
                    <a:bodyPr/>
                    <a:lstStyle/>
                    <a:p>
                      <a:pPr algn="ctr"/>
                      <a:r>
                        <a:rPr lang="es-ES" dirty="0" smtClean="0"/>
                        <a:t>No</a:t>
                      </a:r>
                      <a:endParaRPr lang="es-ES" dirty="0"/>
                    </a:p>
                  </a:txBody>
                  <a:tcPr marL="9525" marR="9525" marT="9525" marB="0" anchor="b"/>
                </a:tc>
                <a:tc>
                  <a:txBody>
                    <a:bodyPr/>
                    <a:lstStyle/>
                    <a:p>
                      <a:pPr algn="ctr"/>
                      <a:r>
                        <a:rPr lang="es-ES" dirty="0" err="1" smtClean="0"/>
                        <a:t>Mz</a:t>
                      </a:r>
                      <a:endParaRPr lang="es-ES" dirty="0"/>
                    </a:p>
                  </a:txBody>
                  <a:tcPr marL="9525" marR="9525" marT="9525" marB="0" anchor="b"/>
                </a:tc>
                <a:tc>
                  <a:txBody>
                    <a:bodyPr/>
                    <a:lstStyle/>
                    <a:p>
                      <a:pPr algn="ctr"/>
                      <a:r>
                        <a:rPr lang="es-ES" dirty="0" smtClean="0"/>
                        <a:t>1</a:t>
                      </a:r>
                      <a:endParaRPr lang="es-ES" dirty="0"/>
                    </a:p>
                  </a:txBody>
                  <a:tcPr marL="9525" marR="9525" marT="9525" marB="0" anchor="b"/>
                </a:tc>
                <a:tc>
                  <a:txBody>
                    <a:bodyPr/>
                    <a:lstStyle/>
                    <a:p>
                      <a:pPr algn="ctr"/>
                      <a:r>
                        <a:rPr lang="es-ES" dirty="0" smtClean="0"/>
                        <a:t>16,31</a:t>
                      </a:r>
                      <a:endParaRPr lang="es-ES" dirty="0"/>
                    </a:p>
                  </a:txBody>
                  <a:tcPr marL="9525" marR="9525" marT="9525" marB="0" anchor="b"/>
                </a:tc>
              </a:tr>
              <a:tr h="310222">
                <a:tc>
                  <a:txBody>
                    <a:bodyPr/>
                    <a:lstStyle/>
                    <a:p>
                      <a:pPr algn="ctr"/>
                      <a:r>
                        <a:rPr lang="es-ES" dirty="0" smtClean="0"/>
                        <a:t>No</a:t>
                      </a:r>
                      <a:endParaRPr lang="es-ES" dirty="0"/>
                    </a:p>
                  </a:txBody>
                  <a:tcPr marL="9525" marR="9525" marT="9525" marB="0" anchor="b"/>
                </a:tc>
                <a:tc>
                  <a:txBody>
                    <a:bodyPr/>
                    <a:lstStyle/>
                    <a:p>
                      <a:pPr algn="ctr"/>
                      <a:r>
                        <a:rPr lang="es-ES" dirty="0" smtClean="0"/>
                        <a:t>|M|</a:t>
                      </a:r>
                      <a:endParaRPr lang="es-ES" dirty="0"/>
                    </a:p>
                  </a:txBody>
                  <a:tcPr marL="9525" marR="9525" marT="9525" marB="0" anchor="b"/>
                </a:tc>
                <a:tc>
                  <a:txBody>
                    <a:bodyPr/>
                    <a:lstStyle/>
                    <a:p>
                      <a:pPr algn="ctr"/>
                      <a:r>
                        <a:rPr lang="es-ES" dirty="0" smtClean="0"/>
                        <a:t>1</a:t>
                      </a:r>
                      <a:endParaRPr lang="es-ES" dirty="0"/>
                    </a:p>
                  </a:txBody>
                  <a:tcPr marL="9525" marR="9525" marT="9525" marB="0" anchor="b"/>
                </a:tc>
                <a:tc>
                  <a:txBody>
                    <a:bodyPr/>
                    <a:lstStyle/>
                    <a:p>
                      <a:pPr algn="ctr"/>
                      <a:r>
                        <a:rPr lang="es-ES" dirty="0" smtClean="0">
                          <a:solidFill>
                            <a:schemeClr val="dk1"/>
                          </a:solidFill>
                          <a:latin typeface="+mn-lt"/>
                          <a:ea typeface="+mn-ea"/>
                          <a:cs typeface="+mn-cs"/>
                        </a:rPr>
                        <a:t>20,35</a:t>
                      </a:r>
                      <a:endParaRPr lang="es-ES" dirty="0">
                        <a:solidFill>
                          <a:schemeClr val="dk1"/>
                        </a:solidFill>
                        <a:latin typeface="+mn-lt"/>
                        <a:ea typeface="+mn-ea"/>
                        <a:cs typeface="+mn-cs"/>
                      </a:endParaRPr>
                    </a:p>
                  </a:txBody>
                  <a:tcPr marL="9525" marR="9525" marT="9525" marB="0" anchor="b"/>
                </a:tc>
              </a:tr>
              <a:tr h="310222">
                <a:tc>
                  <a:txBody>
                    <a:bodyPr/>
                    <a:lstStyle/>
                    <a:p>
                      <a:pPr algn="ctr"/>
                      <a:r>
                        <a:rPr lang="es-ES" dirty="0" smtClean="0"/>
                        <a:t>No</a:t>
                      </a:r>
                      <a:endParaRPr lang="es-ES" dirty="0"/>
                    </a:p>
                  </a:txBody>
                  <a:tcPr marL="9525" marR="9525" marT="9525" marB="0" anchor="b"/>
                </a:tc>
                <a:tc>
                  <a:txBody>
                    <a:bodyPr/>
                    <a:lstStyle/>
                    <a:p>
                      <a:pPr algn="ctr"/>
                      <a:r>
                        <a:rPr lang="es-ES" dirty="0" err="1" smtClean="0"/>
                        <a:t>Moments</a:t>
                      </a:r>
                      <a:endParaRPr lang="es-ES" dirty="0"/>
                    </a:p>
                  </a:txBody>
                  <a:tcPr marL="9525" marR="9525" marT="9525" marB="0" anchor="b"/>
                </a:tc>
                <a:tc>
                  <a:txBody>
                    <a:bodyPr/>
                    <a:lstStyle/>
                    <a:p>
                      <a:pPr algn="ctr"/>
                      <a:r>
                        <a:rPr lang="es-ES" dirty="0" smtClean="0"/>
                        <a:t>3</a:t>
                      </a:r>
                      <a:endParaRPr lang="es-ES" dirty="0"/>
                    </a:p>
                  </a:txBody>
                  <a:tcPr marL="9525" marR="9525" marT="9525" marB="0" anchor="b"/>
                </a:tc>
                <a:tc>
                  <a:txBody>
                    <a:bodyPr/>
                    <a:lstStyle/>
                    <a:p>
                      <a:pPr algn="ctr"/>
                      <a:r>
                        <a:rPr lang="es-ES" dirty="0" smtClean="0">
                          <a:solidFill>
                            <a:schemeClr val="dk1"/>
                          </a:solidFill>
                          <a:latin typeface="+mn-lt"/>
                          <a:ea typeface="+mn-ea"/>
                          <a:cs typeface="+mn-cs"/>
                        </a:rPr>
                        <a:t>37,60</a:t>
                      </a:r>
                      <a:endParaRPr lang="es-ES" dirty="0">
                        <a:solidFill>
                          <a:schemeClr val="dk1"/>
                        </a:solidFill>
                        <a:latin typeface="+mn-lt"/>
                        <a:ea typeface="+mn-ea"/>
                        <a:cs typeface="+mn-cs"/>
                      </a:endParaRPr>
                    </a:p>
                  </a:txBody>
                  <a:tcPr marL="9525" marR="9525" marT="9525" marB="0" anchor="b"/>
                </a:tc>
              </a:tr>
              <a:tr h="310222">
                <a:tc>
                  <a:txBody>
                    <a:bodyPr/>
                    <a:lstStyle/>
                    <a:p>
                      <a:pPr algn="ctr"/>
                      <a:r>
                        <a:rPr lang="es-ES" dirty="0" smtClean="0"/>
                        <a:t>Yes</a:t>
                      </a:r>
                      <a:endParaRPr lang="es-ES" dirty="0"/>
                    </a:p>
                  </a:txBody>
                  <a:tcPr marL="9525" marR="9525" marT="9525" marB="0" anchor="b"/>
                </a:tc>
                <a:tc>
                  <a:txBody>
                    <a:bodyPr/>
                    <a:lstStyle/>
                    <a:p>
                      <a:pPr algn="ctr"/>
                      <a:r>
                        <a:rPr lang="es-ES" dirty="0" err="1" smtClean="0"/>
                        <a:t>Moments</a:t>
                      </a:r>
                      <a:endParaRPr lang="es-ES" dirty="0"/>
                    </a:p>
                  </a:txBody>
                  <a:tcPr marL="9525" marR="9525" marT="9525" marB="0" anchor="b"/>
                </a:tc>
                <a:tc>
                  <a:txBody>
                    <a:bodyPr/>
                    <a:lstStyle/>
                    <a:p>
                      <a:pPr algn="ctr"/>
                      <a:r>
                        <a:rPr lang="es-ES" dirty="0" smtClean="0"/>
                        <a:t>3</a:t>
                      </a:r>
                      <a:endParaRPr lang="es-ES" dirty="0"/>
                    </a:p>
                  </a:txBody>
                  <a:tcPr marL="9525" marR="9525" marT="9525" marB="0" anchor="b"/>
                </a:tc>
                <a:tc>
                  <a:txBody>
                    <a:bodyPr/>
                    <a:lstStyle/>
                    <a:p>
                      <a:pPr algn="ctr"/>
                      <a:r>
                        <a:rPr lang="es-ES" dirty="0" smtClean="0"/>
                        <a:t>36,42</a:t>
                      </a:r>
                    </a:p>
                  </a:txBody>
                  <a:tcPr marL="9525" marR="9525" marT="9525" marB="0" anchor="b"/>
                </a:tc>
              </a:tr>
              <a:tr h="310222">
                <a:tc>
                  <a:txBody>
                    <a:bodyPr/>
                    <a:lstStyle/>
                    <a:p>
                      <a:pPr algn="ctr"/>
                      <a:r>
                        <a:rPr lang="es-ES" dirty="0" smtClean="0"/>
                        <a:t>No</a:t>
                      </a:r>
                      <a:endParaRPr lang="es-ES" dirty="0"/>
                    </a:p>
                  </a:txBody>
                  <a:tcPr marL="9525" marR="9525" marT="9525" marB="0" anchor="b"/>
                </a:tc>
                <a:tc>
                  <a:txBody>
                    <a:bodyPr/>
                    <a:lstStyle/>
                    <a:p>
                      <a:pPr algn="ctr"/>
                      <a:r>
                        <a:rPr lang="es-ES" dirty="0" err="1" smtClean="0"/>
                        <a:t>Forces</a:t>
                      </a:r>
                      <a:endParaRPr lang="es-ES" dirty="0"/>
                    </a:p>
                  </a:txBody>
                  <a:tcPr marL="9525" marR="9525" marT="9525" marB="0" anchor="b"/>
                </a:tc>
                <a:tc>
                  <a:txBody>
                    <a:bodyPr/>
                    <a:lstStyle/>
                    <a:p>
                      <a:pPr algn="ctr"/>
                      <a:r>
                        <a:rPr lang="es-ES" dirty="0" smtClean="0"/>
                        <a:t>18</a:t>
                      </a:r>
                      <a:endParaRPr lang="es-ES" dirty="0"/>
                    </a:p>
                  </a:txBody>
                  <a:tcPr marL="9525" marR="9525" marT="9525" marB="0" anchor="b"/>
                </a:tc>
                <a:tc>
                  <a:txBody>
                    <a:bodyPr/>
                    <a:lstStyle/>
                    <a:p>
                      <a:pPr algn="ctr"/>
                      <a:r>
                        <a:rPr lang="es-ES" dirty="0" smtClean="0"/>
                        <a:t>81,78</a:t>
                      </a:r>
                      <a:endParaRPr lang="es-ES" dirty="0"/>
                    </a:p>
                  </a:txBody>
                  <a:tcPr marL="9525" marR="9525" marT="9525" marB="0" anchor="b"/>
                </a:tc>
              </a:tr>
              <a:tr h="310222">
                <a:tc>
                  <a:txBody>
                    <a:bodyPr/>
                    <a:lstStyle/>
                    <a:p>
                      <a:pPr algn="ctr"/>
                      <a:r>
                        <a:rPr lang="es-ES" dirty="0" smtClean="0"/>
                        <a:t>Yes</a:t>
                      </a:r>
                      <a:endParaRPr lang="es-ES" dirty="0"/>
                    </a:p>
                  </a:txBody>
                  <a:tcPr marL="9525" marR="9525" marT="9525" marB="0" anchor="b"/>
                </a:tc>
                <a:tc>
                  <a:txBody>
                    <a:bodyPr/>
                    <a:lstStyle/>
                    <a:p>
                      <a:pPr algn="ctr"/>
                      <a:r>
                        <a:rPr lang="es-ES" dirty="0" err="1" smtClean="0"/>
                        <a:t>Forces</a:t>
                      </a:r>
                      <a:endParaRPr lang="es-ES" dirty="0"/>
                    </a:p>
                  </a:txBody>
                  <a:tcPr marL="9525" marR="9525" marT="9525" marB="0" anchor="b"/>
                </a:tc>
                <a:tc>
                  <a:txBody>
                    <a:bodyPr/>
                    <a:lstStyle/>
                    <a:p>
                      <a:pPr algn="ctr"/>
                      <a:r>
                        <a:rPr lang="es-ES" dirty="0" smtClean="0"/>
                        <a:t>18</a:t>
                      </a:r>
                      <a:endParaRPr lang="es-ES" dirty="0"/>
                    </a:p>
                  </a:txBody>
                  <a:tcPr marL="9525" marR="9525" marT="9525" marB="0" anchor="b"/>
                </a:tc>
                <a:tc>
                  <a:txBody>
                    <a:bodyPr/>
                    <a:lstStyle/>
                    <a:p>
                      <a:pPr algn="ctr"/>
                      <a:r>
                        <a:rPr lang="es-ES" dirty="0" smtClean="0"/>
                        <a:t>82,32</a:t>
                      </a:r>
                      <a:endParaRPr lang="es-ES" dirty="0"/>
                    </a:p>
                  </a:txBody>
                  <a:tcPr marL="9525" marR="9525" marT="9525" marB="0" anchor="b"/>
                </a:tc>
              </a:tr>
              <a:tr h="310222">
                <a:tc>
                  <a:txBody>
                    <a:bodyPr/>
                    <a:lstStyle/>
                    <a:p>
                      <a:pPr algn="ctr"/>
                      <a:r>
                        <a:rPr lang="es-ES" dirty="0" smtClean="0"/>
                        <a:t>No</a:t>
                      </a:r>
                      <a:endParaRPr lang="es-ES" dirty="0"/>
                    </a:p>
                  </a:txBody>
                  <a:tcPr marL="9525" marR="9525" marT="9525" marB="0" anchor="b"/>
                </a:tc>
                <a:tc>
                  <a:txBody>
                    <a:bodyPr/>
                    <a:lstStyle/>
                    <a:p>
                      <a:pPr algn="ctr"/>
                      <a:r>
                        <a:rPr lang="es-ES" dirty="0" err="1" smtClean="0"/>
                        <a:t>Moments</a:t>
                      </a:r>
                      <a:r>
                        <a:rPr lang="es-ES" dirty="0" smtClean="0"/>
                        <a:t>, </a:t>
                      </a:r>
                      <a:r>
                        <a:rPr lang="es-ES" dirty="0" err="1" smtClean="0"/>
                        <a:t>Forces</a:t>
                      </a:r>
                      <a:endParaRPr lang="es-ES" dirty="0"/>
                    </a:p>
                  </a:txBody>
                  <a:tcPr marL="9525" marR="9525" marT="9525" marB="0" anchor="b"/>
                </a:tc>
                <a:tc>
                  <a:txBody>
                    <a:bodyPr/>
                    <a:lstStyle/>
                    <a:p>
                      <a:pPr algn="ctr"/>
                      <a:r>
                        <a:rPr lang="es-ES" dirty="0" smtClean="0"/>
                        <a:t>21</a:t>
                      </a:r>
                      <a:endParaRPr lang="es-ES" dirty="0"/>
                    </a:p>
                  </a:txBody>
                  <a:tcPr marL="9525" marR="9525" marT="9525" marB="0" anchor="b"/>
                </a:tc>
                <a:tc>
                  <a:txBody>
                    <a:bodyPr/>
                    <a:lstStyle/>
                    <a:p>
                      <a:pPr algn="ctr"/>
                      <a:r>
                        <a:rPr lang="es-ES" dirty="0" smtClean="0"/>
                        <a:t>81,43</a:t>
                      </a:r>
                      <a:endParaRPr lang="es-ES" dirty="0"/>
                    </a:p>
                  </a:txBody>
                  <a:tcPr marL="9525" marR="9525" marT="9525" marB="0" anchor="b"/>
                </a:tc>
              </a:tr>
              <a:tr h="313879">
                <a:tc>
                  <a:txBody>
                    <a:bodyPr/>
                    <a:lstStyle/>
                    <a:p>
                      <a:pPr algn="ctr"/>
                      <a:r>
                        <a:rPr lang="es-ES" dirty="0" smtClean="0"/>
                        <a:t>Yes</a:t>
                      </a:r>
                      <a:endParaRPr lang="es-ES" dirty="0"/>
                    </a:p>
                  </a:txBody>
                  <a:tcPr marL="9525" marR="9525" marT="9525" marB="0" anchor="b"/>
                </a:tc>
                <a:tc>
                  <a:txBody>
                    <a:bodyPr/>
                    <a:lstStyle/>
                    <a:p>
                      <a:pPr algn="ctr"/>
                      <a:r>
                        <a:rPr lang="es-ES" dirty="0" err="1" smtClean="0"/>
                        <a:t>Moments</a:t>
                      </a:r>
                      <a:r>
                        <a:rPr lang="es-ES" dirty="0" smtClean="0"/>
                        <a:t>,</a:t>
                      </a:r>
                      <a:r>
                        <a:rPr lang="es-ES" baseline="0" dirty="0" smtClean="0"/>
                        <a:t> </a:t>
                      </a:r>
                      <a:r>
                        <a:rPr lang="es-ES" baseline="0" dirty="0" err="1" smtClean="0"/>
                        <a:t>Forces</a:t>
                      </a:r>
                      <a:endParaRPr lang="es-ES" dirty="0"/>
                    </a:p>
                  </a:txBody>
                  <a:tcPr marL="9525" marR="9525" marT="9525" marB="0" anchor="b"/>
                </a:tc>
                <a:tc>
                  <a:txBody>
                    <a:bodyPr/>
                    <a:lstStyle/>
                    <a:p>
                      <a:pPr algn="ctr"/>
                      <a:r>
                        <a:rPr lang="es-ES" dirty="0" smtClean="0"/>
                        <a:t>21</a:t>
                      </a:r>
                      <a:endParaRPr lang="es-ES" dirty="0"/>
                    </a:p>
                  </a:txBody>
                  <a:tcPr marL="9525" marR="9525" marT="9525" marB="0" anchor="b"/>
                </a:tc>
                <a:tc>
                  <a:txBody>
                    <a:bodyPr/>
                    <a:lstStyle/>
                    <a:p>
                      <a:pPr algn="ctr"/>
                      <a:r>
                        <a:rPr lang="es-ES" dirty="0" smtClean="0"/>
                        <a:t>81,31</a:t>
                      </a:r>
                      <a:endParaRPr lang="es-ES" dirty="0"/>
                    </a:p>
                  </a:txBody>
                  <a:tcPr marL="9525" marR="9525" marT="9525" marB="0" anchor="b"/>
                </a:tc>
              </a:tr>
            </a:tbl>
          </a:graphicData>
        </a:graphic>
      </p:graphicFrame>
      <p:sp>
        <p:nvSpPr>
          <p:cNvPr id="15" name="CustomShape 5"/>
          <p:cNvSpPr/>
          <p:nvPr/>
        </p:nvSpPr>
        <p:spPr>
          <a:xfrm>
            <a:off x="3131840" y="1844824"/>
            <a:ext cx="2880320" cy="44475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dirty="0" smtClean="0">
                <a:solidFill>
                  <a:srgbClr val="000000"/>
                </a:solidFill>
                <a:latin typeface="Calibri"/>
                <a:ea typeface="DejaVu Sans"/>
              </a:rPr>
              <a:t>Moments and Forces</a:t>
            </a:r>
            <a:endParaRPr lang="en-US" b="0" strike="noStrike" spc="-1" dirty="0">
              <a:latin typeface="Arial"/>
            </a:endParaRPr>
          </a:p>
        </p:txBody>
      </p:sp>
      <p:sp>
        <p:nvSpPr>
          <p:cNvPr id="8" name="7 Rectángulo"/>
          <p:cNvSpPr/>
          <p:nvPr/>
        </p:nvSpPr>
        <p:spPr>
          <a:xfrm>
            <a:off x="2752623" y="5013176"/>
            <a:ext cx="4483673" cy="32419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sp>
        <p:nvSpPr>
          <p:cNvPr id="9" name="8 Rectángulo"/>
          <p:cNvSpPr/>
          <p:nvPr/>
        </p:nvSpPr>
        <p:spPr>
          <a:xfrm>
            <a:off x="2752623" y="5631062"/>
            <a:ext cx="4483673" cy="32419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sp>
        <p:nvSpPr>
          <p:cNvPr id="11" name="10 CuadroTexto"/>
          <p:cNvSpPr txBox="1"/>
          <p:nvPr/>
        </p:nvSpPr>
        <p:spPr>
          <a:xfrm>
            <a:off x="8028384" y="5315780"/>
            <a:ext cx="727584" cy="307777"/>
          </a:xfrm>
          <a:prstGeom prst="rect">
            <a:avLst/>
          </a:prstGeom>
          <a:noFill/>
        </p:spPr>
        <p:txBody>
          <a:bodyPr wrap="square" rtlCol="0">
            <a:spAutoFit/>
          </a:bodyPr>
          <a:lstStyle/>
          <a:p>
            <a:r>
              <a:rPr lang="es-ES" sz="1400" dirty="0" smtClean="0"/>
              <a:t>≈ </a:t>
            </a:r>
            <a:endParaRPr lang="es-ES" sz="1400" dirty="0"/>
          </a:p>
        </p:txBody>
      </p:sp>
      <p:cxnSp>
        <p:nvCxnSpPr>
          <p:cNvPr id="12" name="11 Conector recto"/>
          <p:cNvCxnSpPr/>
          <p:nvPr/>
        </p:nvCxnSpPr>
        <p:spPr>
          <a:xfrm>
            <a:off x="7229852" y="5213410"/>
            <a:ext cx="5525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7229852" y="5717466"/>
            <a:ext cx="552548"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16 Cerrar llave"/>
          <p:cNvSpPr/>
          <p:nvPr/>
        </p:nvSpPr>
        <p:spPr>
          <a:xfrm>
            <a:off x="7760844" y="5213410"/>
            <a:ext cx="221444" cy="504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319505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90600" y="333360"/>
            <a:ext cx="7349752"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a:solidFill>
                  <a:srgbClr val="000000"/>
                </a:solidFill>
                <a:latin typeface="Calibri"/>
                <a:ea typeface="DejaVu Sans"/>
              </a:rPr>
              <a:t>HMM </a:t>
            </a:r>
            <a:r>
              <a:rPr lang="en-US" sz="2400" b="1" strike="noStrike" spc="-1" dirty="0" smtClean="0">
                <a:solidFill>
                  <a:srgbClr val="000000"/>
                </a:solidFill>
                <a:latin typeface="Calibri"/>
                <a:ea typeface="DejaVu Sans"/>
              </a:rPr>
              <a:t>Classification –</a:t>
            </a:r>
            <a:r>
              <a:rPr lang="en-US" b="1" strike="noStrike" spc="-1" dirty="0" smtClean="0">
                <a:solidFill>
                  <a:srgbClr val="000000"/>
                </a:solidFill>
                <a:latin typeface="Calibri"/>
                <a:ea typeface="DejaVu Sans"/>
              </a:rPr>
              <a:t> </a:t>
            </a:r>
            <a:r>
              <a:rPr lang="en-US" sz="2400" b="1" strike="noStrike" spc="-1" dirty="0" smtClean="0">
                <a:solidFill>
                  <a:srgbClr val="000000"/>
                </a:solidFill>
                <a:latin typeface="Calibri"/>
                <a:ea typeface="DejaVu Sans"/>
              </a:rPr>
              <a:t>Direc</a:t>
            </a:r>
            <a:r>
              <a:rPr lang="en-US" sz="2400" b="1" spc="-1" dirty="0" smtClean="0">
                <a:solidFill>
                  <a:srgbClr val="000000"/>
                </a:solidFill>
                <a:latin typeface="Calibri"/>
                <a:ea typeface="DejaVu Sans"/>
              </a:rPr>
              <a:t>t Comparison</a:t>
            </a:r>
            <a:endParaRPr lang="en-US" sz="2400" b="0" strike="noStrike" spc="-1" dirty="0">
              <a:latin typeface="Arial"/>
            </a:endParaRPr>
          </a:p>
        </p:txBody>
      </p:sp>
      <p:sp>
        <p:nvSpPr>
          <p:cNvPr id="339" name="CustomShape 2"/>
          <p:cNvSpPr/>
          <p:nvPr/>
        </p:nvSpPr>
        <p:spPr>
          <a:xfrm>
            <a:off x="365760" y="1005840"/>
            <a:ext cx="8570520" cy="4727416"/>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US" sz="1600" spc="-1" dirty="0" smtClean="0">
                <a:solidFill>
                  <a:srgbClr val="000000"/>
                </a:solidFill>
                <a:ea typeface="DejaVu Sans"/>
              </a:rPr>
              <a:t>Comparison: derived features vs primary features (from where they are calculated)</a:t>
            </a:r>
            <a:endParaRPr lang="en-US" sz="1600" b="0" strike="noStrike" spc="-1" dirty="0" smtClean="0">
              <a:solidFill>
                <a:srgbClr val="000000"/>
              </a:solidFill>
              <a:ea typeface="DejaVu Sans"/>
            </a:endParaRPr>
          </a:p>
          <a:p>
            <a:pPr marL="314280" indent="-312480">
              <a:spcBef>
                <a:spcPts val="400"/>
              </a:spcBef>
              <a:buBlip>
                <a:blip r:embed="rId3"/>
              </a:buBlip>
            </a:pPr>
            <a:r>
              <a:rPr lang="en-US" sz="1600" spc="-1" dirty="0" smtClean="0">
                <a:solidFill>
                  <a:srgbClr val="000000"/>
                </a:solidFill>
              </a:rPr>
              <a:t>Use of derived </a:t>
            </a:r>
            <a:r>
              <a:rPr lang="en-US" sz="1600" spc="-1" dirty="0">
                <a:solidFill>
                  <a:srgbClr val="000000"/>
                </a:solidFill>
              </a:rPr>
              <a:t>and primary features </a:t>
            </a:r>
            <a:r>
              <a:rPr lang="en-US" sz="1600" spc="-1" dirty="0" smtClean="0">
                <a:solidFill>
                  <a:srgbClr val="000000"/>
                </a:solidFill>
              </a:rPr>
              <a:t>together </a:t>
            </a:r>
            <a:r>
              <a:rPr lang="en-US" sz="1600" spc="-1" dirty="0" smtClean="0">
                <a:solidFill>
                  <a:srgbClr val="000000"/>
                </a:solidFill>
                <a:sym typeface="Wingdings" panose="05000000000000000000" pitchFamily="2" charset="2"/>
              </a:rPr>
              <a:t> Results get worse  Redundant set </a:t>
            </a:r>
            <a:r>
              <a:rPr lang="en-US" sz="1600" spc="-1" dirty="0">
                <a:solidFill>
                  <a:srgbClr val="000000"/>
                </a:solidFill>
                <a:sym typeface="Wingdings" panose="05000000000000000000" pitchFamily="2" charset="2"/>
              </a:rPr>
              <a:t>of features </a:t>
            </a:r>
            <a:r>
              <a:rPr lang="en-US" sz="1600" spc="-1" dirty="0" smtClean="0">
                <a:solidFill>
                  <a:srgbClr val="000000"/>
                </a:solidFill>
                <a:sym typeface="Wingdings" panose="05000000000000000000" pitchFamily="2" charset="2"/>
              </a:rPr>
              <a:t>and overfitting problem.</a:t>
            </a:r>
            <a:endParaRPr lang="en-US" sz="1600" spc="-1" dirty="0">
              <a:solidFill>
                <a:srgbClr val="000000"/>
              </a:solidFill>
              <a:sym typeface="Wingdings" panose="05000000000000000000" pitchFamily="2" charset="2"/>
            </a:endParaRPr>
          </a:p>
          <a:p>
            <a:pPr marL="314280" indent="-312480">
              <a:lnSpc>
                <a:spcPct val="100000"/>
              </a:lnSpc>
              <a:spcBef>
                <a:spcPts val="400"/>
              </a:spcBef>
              <a:buBlip>
                <a:blip r:embed="rId3"/>
              </a:buBlip>
            </a:pPr>
            <a:endParaRPr lang="en-US" sz="1600" spc="-1" dirty="0">
              <a:solidFill>
                <a:srgbClr val="000000"/>
              </a:solidFill>
            </a:endParaRPr>
          </a:p>
          <a:p>
            <a:pPr marL="1800">
              <a:lnSpc>
                <a:spcPct val="100000"/>
              </a:lnSpc>
              <a:spcBef>
                <a:spcPts val="400"/>
              </a:spcBef>
            </a:pPr>
            <a:endParaRPr lang="en-US" sz="1600" b="0" strike="noStrike" spc="-1" dirty="0">
              <a:latin typeface="Arial"/>
            </a:endParaRPr>
          </a:p>
          <a:p>
            <a:pPr>
              <a:lnSpc>
                <a:spcPct val="100000"/>
              </a:lnSpc>
              <a:spcBef>
                <a:spcPts val="400"/>
              </a:spcBef>
            </a:pPr>
            <a:endParaRPr lang="en-US" sz="1600" b="0" strike="noStrike" spc="-1" dirty="0">
              <a:latin typeface="Arial"/>
            </a:endParaRPr>
          </a:p>
        </p:txBody>
      </p:sp>
      <p:sp>
        <p:nvSpPr>
          <p:cNvPr id="340" name="CustomShape 3"/>
          <p:cNvSpPr/>
          <p:nvPr/>
        </p:nvSpPr>
        <p:spPr>
          <a:xfrm>
            <a:off x="323640" y="2565000"/>
            <a:ext cx="2662560" cy="911880"/>
          </a:xfrm>
          <a:prstGeom prst="rect">
            <a:avLst/>
          </a:prstGeom>
          <a:noFill/>
          <a:ln>
            <a:noFill/>
          </a:ln>
        </p:spPr>
        <p:style>
          <a:lnRef idx="0">
            <a:scrgbClr r="0" g="0" b="0"/>
          </a:lnRef>
          <a:fillRef idx="0">
            <a:scrgbClr r="0" g="0" b="0"/>
          </a:fillRef>
          <a:effectRef idx="0">
            <a:scrgbClr r="0" g="0" b="0"/>
          </a:effectRef>
          <a:fontRef idx="minor"/>
        </p:style>
      </p:sp>
      <p:sp>
        <p:nvSpPr>
          <p:cNvPr id="15" name="CustomShape 5"/>
          <p:cNvSpPr/>
          <p:nvPr/>
        </p:nvSpPr>
        <p:spPr>
          <a:xfrm>
            <a:off x="2339752" y="1988840"/>
            <a:ext cx="4536504" cy="44475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dirty="0" smtClean="0">
                <a:solidFill>
                  <a:srgbClr val="000000"/>
                </a:solidFill>
                <a:latin typeface="Calibri"/>
                <a:ea typeface="DejaVu Sans"/>
              </a:rPr>
              <a:t>Joint Angles and Euler Angles (IMUs)</a:t>
            </a:r>
            <a:endParaRPr lang="en-US" b="0" strike="noStrike" spc="-1" dirty="0">
              <a:latin typeface="Arial"/>
            </a:endParaRPr>
          </a:p>
        </p:txBody>
      </p:sp>
      <p:graphicFrame>
        <p:nvGraphicFramePr>
          <p:cNvPr id="16" name="15 Tabla"/>
          <p:cNvGraphicFramePr>
            <a:graphicFrameLocks noGrp="1"/>
          </p:cNvGraphicFramePr>
          <p:nvPr>
            <p:extLst>
              <p:ext uri="{D42A27DB-BD31-4B8C-83A1-F6EECF244321}">
                <p14:modId xmlns:p14="http://schemas.microsoft.com/office/powerpoint/2010/main" val="4074754644"/>
              </p:ext>
            </p:extLst>
          </p:nvPr>
        </p:nvGraphicFramePr>
        <p:xfrm>
          <a:off x="1475656" y="2433599"/>
          <a:ext cx="6085432" cy="3083631"/>
        </p:xfrm>
        <a:graphic>
          <a:graphicData uri="http://schemas.openxmlformats.org/drawingml/2006/table">
            <a:tbl>
              <a:tblPr firstRow="1">
                <a:tableStyleId>{3C2FFA5D-87B4-456A-9821-1D502468CF0F}</a:tableStyleId>
              </a:tblPr>
              <a:tblGrid>
                <a:gridCol w="1222043"/>
                <a:gridCol w="2169572"/>
                <a:gridCol w="1036155"/>
                <a:gridCol w="1657662"/>
              </a:tblGrid>
              <a:tr h="288060">
                <a:tc gridSpan="4">
                  <a:txBody>
                    <a:bodyPr/>
                    <a:lstStyle/>
                    <a:p>
                      <a:pPr algn="ctr" fontAlgn="ctr"/>
                      <a:r>
                        <a:rPr lang="en-US" sz="1600" b="1" u="none" strike="noStrike" dirty="0" smtClean="0">
                          <a:effectLst/>
                        </a:rPr>
                        <a:t>All subjects</a:t>
                      </a:r>
                      <a:r>
                        <a:rPr lang="en-US" sz="1600" b="1" u="none" strike="noStrike" dirty="0">
                          <a:effectLst/>
                        </a:rPr>
                        <a:t>, all motions, W300 and S14</a:t>
                      </a:r>
                      <a:endParaRPr lang="en-US" sz="1600" b="1" i="0" u="none" strike="noStrike" dirty="0">
                        <a:solidFill>
                          <a:srgbClr val="FFFFFF"/>
                        </a:solidFill>
                        <a:effectLst/>
                        <a:latin typeface="Liberation Sans"/>
                      </a:endParaRPr>
                    </a:p>
                  </a:txBody>
                  <a:tcPr marL="9525" marR="9525" marT="9525" marB="0" anchor="ctr"/>
                </a:tc>
                <a:tc hMerge="1">
                  <a:txBody>
                    <a:bodyPr/>
                    <a:lstStyle/>
                    <a:p>
                      <a:endParaRPr lang="es-ES"/>
                    </a:p>
                  </a:txBody>
                  <a:tcPr/>
                </a:tc>
                <a:tc hMerge="1">
                  <a:txBody>
                    <a:bodyPr/>
                    <a:lstStyle/>
                    <a:p>
                      <a:endParaRPr lang="es-ES"/>
                    </a:p>
                  </a:txBody>
                  <a:tcPr/>
                </a:tc>
                <a:tc hMerge="1">
                  <a:txBody>
                    <a:bodyPr/>
                    <a:lstStyle/>
                    <a:p>
                      <a:endParaRPr lang="es-ES"/>
                    </a:p>
                  </a:txBody>
                  <a:tcPr/>
                </a:tc>
              </a:tr>
              <a:tr h="310619">
                <a:tc>
                  <a:txBody>
                    <a:bodyPr/>
                    <a:lstStyle/>
                    <a:p>
                      <a:pPr algn="ctr" fontAlgn="b"/>
                      <a:r>
                        <a:rPr lang="es-ES" sz="1800" b="1" u="none" strike="noStrike" dirty="0" err="1" smtClean="0">
                          <a:effectLst/>
                        </a:rPr>
                        <a:t>Diff</a:t>
                      </a:r>
                      <a:r>
                        <a:rPr lang="es-ES" sz="1800" b="1" u="none" strike="noStrike" dirty="0" smtClean="0">
                          <a:effectLst/>
                        </a:rPr>
                        <a:t>.</a:t>
                      </a:r>
                      <a:endParaRPr lang="es-ES" sz="1800" b="1" i="0" u="none" strike="noStrike" dirty="0">
                        <a:solidFill>
                          <a:srgbClr val="FFFFFF"/>
                        </a:solidFill>
                        <a:effectLst/>
                        <a:latin typeface="Liberation Sans"/>
                      </a:endParaRPr>
                    </a:p>
                  </a:txBody>
                  <a:tcPr marL="9525" marR="9525" marT="9525" marB="0" anchor="b"/>
                </a:tc>
                <a:tc>
                  <a:txBody>
                    <a:bodyPr/>
                    <a:lstStyle/>
                    <a:p>
                      <a:pPr algn="ctr" fontAlgn="b"/>
                      <a:r>
                        <a:rPr lang="es-ES" sz="1800" b="1" u="none" strike="noStrike" dirty="0" err="1">
                          <a:effectLst/>
                        </a:rPr>
                        <a:t>Features</a:t>
                      </a:r>
                      <a:endParaRPr lang="es-ES" sz="1800" b="1" i="0" u="none" strike="noStrike" dirty="0">
                        <a:solidFill>
                          <a:srgbClr val="FFFFFF"/>
                        </a:solidFill>
                        <a:effectLst/>
                        <a:latin typeface="Liberation Sans"/>
                      </a:endParaRPr>
                    </a:p>
                  </a:txBody>
                  <a:tcPr marL="9525" marR="9525" marT="9525" marB="0" anchor="b"/>
                </a:tc>
                <a:tc>
                  <a:txBody>
                    <a:bodyPr/>
                    <a:lstStyle/>
                    <a:p>
                      <a:pPr algn="ctr" fontAlgn="b"/>
                      <a:r>
                        <a:rPr lang="es-ES" sz="1800" b="1" u="none" strike="noStrike" dirty="0" err="1" smtClean="0">
                          <a:effectLst/>
                        </a:rPr>
                        <a:t>Num</a:t>
                      </a:r>
                      <a:r>
                        <a:rPr lang="es-ES" sz="1800" b="1" u="none" strike="noStrike" dirty="0" smtClean="0">
                          <a:effectLst/>
                        </a:rPr>
                        <a:t>. </a:t>
                      </a:r>
                      <a:endParaRPr lang="es-ES" sz="1800" b="1" i="0" u="none" strike="noStrike" dirty="0">
                        <a:solidFill>
                          <a:srgbClr val="FFFFFF"/>
                        </a:solidFill>
                        <a:effectLst/>
                        <a:latin typeface="Liberation Sans"/>
                      </a:endParaRPr>
                    </a:p>
                  </a:txBody>
                  <a:tcPr marL="9525" marR="9525" marT="9525" marB="0" anchor="b"/>
                </a:tc>
                <a:tc>
                  <a:txBody>
                    <a:bodyPr/>
                    <a:lstStyle/>
                    <a:p>
                      <a:pPr algn="ctr" fontAlgn="b"/>
                      <a:r>
                        <a:rPr lang="es-ES" sz="1800" b="1" u="none" strike="noStrike" dirty="0" err="1" smtClean="0">
                          <a:effectLst/>
                        </a:rPr>
                        <a:t>Accuracy</a:t>
                      </a:r>
                      <a:r>
                        <a:rPr lang="es-ES" sz="1800" b="1" u="none" strike="noStrike" dirty="0" smtClean="0">
                          <a:effectLst/>
                        </a:rPr>
                        <a:t>(%)</a:t>
                      </a:r>
                      <a:endParaRPr lang="es-ES" sz="1800" b="1" i="0" u="none" strike="noStrike" dirty="0">
                        <a:solidFill>
                          <a:srgbClr val="FFFFFF"/>
                        </a:solidFill>
                        <a:effectLst/>
                        <a:latin typeface="Liberation Sans"/>
                      </a:endParaRPr>
                    </a:p>
                  </a:txBody>
                  <a:tcPr marL="9525" marR="9525" marT="9525" marB="0" anchor="b"/>
                </a:tc>
              </a:tr>
              <a:tr h="310619">
                <a:tc>
                  <a:txBody>
                    <a:bodyPr/>
                    <a:lstStyle/>
                    <a:p>
                      <a:pPr algn="ctr"/>
                      <a:r>
                        <a:rPr lang="es-ES" dirty="0" smtClean="0"/>
                        <a:t>No</a:t>
                      </a:r>
                      <a:endParaRPr lang="es-ES" dirty="0"/>
                    </a:p>
                  </a:txBody>
                  <a:tcPr marL="9525" marR="9525" marT="9525" marB="0" anchor="b"/>
                </a:tc>
                <a:tc>
                  <a:txBody>
                    <a:bodyPr/>
                    <a:lstStyle/>
                    <a:p>
                      <a:pPr algn="ctr"/>
                      <a:r>
                        <a:rPr lang="es-ES" dirty="0" err="1" smtClean="0"/>
                        <a:t>Knee</a:t>
                      </a:r>
                      <a:r>
                        <a:rPr lang="es-ES" dirty="0" smtClean="0"/>
                        <a:t> </a:t>
                      </a:r>
                      <a:r>
                        <a:rPr lang="es-ES" dirty="0" err="1" smtClean="0"/>
                        <a:t>angle</a:t>
                      </a:r>
                      <a:endParaRPr lang="es-ES" dirty="0"/>
                    </a:p>
                  </a:txBody>
                  <a:tcPr marL="9525" marR="9525" marT="9525" marB="0" anchor="b"/>
                </a:tc>
                <a:tc>
                  <a:txBody>
                    <a:bodyPr/>
                    <a:lstStyle/>
                    <a:p>
                      <a:pPr algn="ctr"/>
                      <a:r>
                        <a:rPr lang="es-ES" dirty="0" smtClean="0"/>
                        <a:t>1</a:t>
                      </a:r>
                      <a:endParaRPr lang="es-ES" dirty="0"/>
                    </a:p>
                  </a:txBody>
                  <a:tcPr marL="9525" marR="9525" marT="9525" marB="0" anchor="b"/>
                </a:tc>
                <a:tc>
                  <a:txBody>
                    <a:bodyPr/>
                    <a:lstStyle/>
                    <a:p>
                      <a:pPr algn="ctr"/>
                      <a:r>
                        <a:rPr lang="es-ES" dirty="0" smtClean="0"/>
                        <a:t>21,32</a:t>
                      </a:r>
                      <a:endParaRPr lang="es-ES" dirty="0"/>
                    </a:p>
                  </a:txBody>
                  <a:tcPr marL="9525" marR="9525" marT="9525" marB="0" anchor="b"/>
                </a:tc>
              </a:tr>
              <a:tr h="310619">
                <a:tc>
                  <a:txBody>
                    <a:bodyPr/>
                    <a:lstStyle/>
                    <a:p>
                      <a:pPr algn="ctr"/>
                      <a:r>
                        <a:rPr lang="es-ES" dirty="0" smtClean="0"/>
                        <a:t>No</a:t>
                      </a:r>
                      <a:endParaRPr lang="es-ES" dirty="0"/>
                    </a:p>
                  </a:txBody>
                  <a:tcPr marL="9525" marR="9525" marT="9525" marB="0" anchor="b"/>
                </a:tc>
                <a:tc>
                  <a:txBody>
                    <a:bodyPr/>
                    <a:lstStyle/>
                    <a:p>
                      <a:pPr algn="ctr"/>
                      <a:r>
                        <a:rPr lang="es-ES" dirty="0" err="1" smtClean="0"/>
                        <a:t>Ankle</a:t>
                      </a:r>
                      <a:r>
                        <a:rPr lang="es-ES" dirty="0" smtClean="0"/>
                        <a:t> </a:t>
                      </a:r>
                      <a:r>
                        <a:rPr lang="es-ES" dirty="0" err="1" smtClean="0"/>
                        <a:t>angle</a:t>
                      </a:r>
                      <a:endParaRPr lang="es-ES" dirty="0"/>
                    </a:p>
                  </a:txBody>
                  <a:tcPr marL="9525" marR="9525" marT="9525" marB="0" anchor="b"/>
                </a:tc>
                <a:tc>
                  <a:txBody>
                    <a:bodyPr/>
                    <a:lstStyle/>
                    <a:p>
                      <a:pPr algn="ctr"/>
                      <a:r>
                        <a:rPr lang="es-ES" dirty="0" smtClean="0"/>
                        <a:t>1</a:t>
                      </a:r>
                      <a:endParaRPr lang="es-ES" dirty="0"/>
                    </a:p>
                  </a:txBody>
                  <a:tcPr marL="9525" marR="9525" marT="9525" marB="0" anchor="b"/>
                </a:tc>
                <a:tc>
                  <a:txBody>
                    <a:bodyPr/>
                    <a:lstStyle/>
                    <a:p>
                      <a:pPr algn="ctr"/>
                      <a:r>
                        <a:rPr lang="es-ES" dirty="0" smtClean="0"/>
                        <a:t>24,22</a:t>
                      </a:r>
                      <a:endParaRPr lang="es-ES" dirty="0"/>
                    </a:p>
                  </a:txBody>
                  <a:tcPr marL="9525" marR="9525" marT="9525" marB="0" anchor="b"/>
                </a:tc>
              </a:tr>
              <a:tr h="310619">
                <a:tc>
                  <a:txBody>
                    <a:bodyPr/>
                    <a:lstStyle/>
                    <a:p>
                      <a:pPr algn="ctr"/>
                      <a:r>
                        <a:rPr lang="es-ES" dirty="0" smtClean="0"/>
                        <a:t>No</a:t>
                      </a:r>
                      <a:endParaRPr lang="es-ES" dirty="0"/>
                    </a:p>
                  </a:txBody>
                  <a:tcPr marL="9525" marR="9525" marT="9525" marB="0" anchor="b"/>
                </a:tc>
                <a:tc>
                  <a:txBody>
                    <a:bodyPr/>
                    <a:lstStyle/>
                    <a:p>
                      <a:pPr algn="ctr"/>
                      <a:r>
                        <a:rPr lang="es-ES" dirty="0" err="1" smtClean="0"/>
                        <a:t>Joint</a:t>
                      </a:r>
                      <a:r>
                        <a:rPr lang="es-ES" baseline="0" dirty="0" smtClean="0"/>
                        <a:t> </a:t>
                      </a:r>
                      <a:r>
                        <a:rPr lang="es-ES" baseline="0" dirty="0" err="1" smtClean="0"/>
                        <a:t>angles</a:t>
                      </a:r>
                      <a:endParaRPr lang="es-ES" dirty="0"/>
                    </a:p>
                  </a:txBody>
                  <a:tcPr marL="9525" marR="9525" marT="9525" marB="0" anchor="b"/>
                </a:tc>
                <a:tc>
                  <a:txBody>
                    <a:bodyPr/>
                    <a:lstStyle/>
                    <a:p>
                      <a:pPr algn="ctr"/>
                      <a:r>
                        <a:rPr lang="es-ES" dirty="0" smtClean="0"/>
                        <a:t>2</a:t>
                      </a:r>
                      <a:endParaRPr lang="es-ES" dirty="0"/>
                    </a:p>
                  </a:txBody>
                  <a:tcPr marL="9525" marR="9525" marT="9525" marB="0" anchor="b"/>
                </a:tc>
                <a:tc>
                  <a:txBody>
                    <a:bodyPr/>
                    <a:lstStyle/>
                    <a:p>
                      <a:pPr algn="ctr"/>
                      <a:r>
                        <a:rPr lang="es-ES" dirty="0" smtClean="0"/>
                        <a:t>41,92</a:t>
                      </a:r>
                      <a:endParaRPr lang="es-ES" dirty="0"/>
                    </a:p>
                  </a:txBody>
                  <a:tcPr marL="9525" marR="9525" marT="9525" marB="0" anchor="b"/>
                </a:tc>
              </a:tr>
              <a:tr h="310619">
                <a:tc>
                  <a:txBody>
                    <a:bodyPr/>
                    <a:lstStyle/>
                    <a:p>
                      <a:pPr algn="ctr"/>
                      <a:r>
                        <a:rPr lang="es-ES" dirty="0" smtClean="0"/>
                        <a:t>Yes</a:t>
                      </a:r>
                      <a:endParaRPr lang="es-ES" dirty="0"/>
                    </a:p>
                  </a:txBody>
                  <a:tcPr marL="9525" marR="9525" marT="9525" marB="0" anchor="b"/>
                </a:tc>
                <a:tc>
                  <a:txBody>
                    <a:bodyPr/>
                    <a:lstStyle/>
                    <a:p>
                      <a:pPr algn="ctr"/>
                      <a:r>
                        <a:rPr lang="es-ES" dirty="0" err="1" smtClean="0"/>
                        <a:t>Joint</a:t>
                      </a:r>
                      <a:r>
                        <a:rPr lang="es-ES" dirty="0" smtClean="0"/>
                        <a:t> </a:t>
                      </a:r>
                      <a:r>
                        <a:rPr lang="es-ES" dirty="0" err="1" smtClean="0"/>
                        <a:t>angles</a:t>
                      </a:r>
                      <a:endParaRPr lang="es-ES" dirty="0"/>
                    </a:p>
                  </a:txBody>
                  <a:tcPr marL="9525" marR="9525" marT="9525" marB="0" anchor="b"/>
                </a:tc>
                <a:tc>
                  <a:txBody>
                    <a:bodyPr/>
                    <a:lstStyle/>
                    <a:p>
                      <a:pPr algn="ctr"/>
                      <a:r>
                        <a:rPr lang="es-ES" dirty="0" smtClean="0"/>
                        <a:t>2</a:t>
                      </a:r>
                      <a:endParaRPr lang="es-ES" dirty="0"/>
                    </a:p>
                  </a:txBody>
                  <a:tcPr marL="9525" marR="9525" marT="9525" marB="0" anchor="b"/>
                </a:tc>
                <a:tc>
                  <a:txBody>
                    <a:bodyPr/>
                    <a:lstStyle/>
                    <a:p>
                      <a:pPr algn="ctr"/>
                      <a:r>
                        <a:rPr lang="es-ES" dirty="0" smtClean="0"/>
                        <a:t>29,43</a:t>
                      </a:r>
                      <a:endParaRPr lang="es-ES" dirty="0"/>
                    </a:p>
                  </a:txBody>
                  <a:tcPr marL="9525" marR="9525" marT="9525" marB="0" anchor="b"/>
                </a:tc>
              </a:tr>
              <a:tr h="310619">
                <a:tc>
                  <a:txBody>
                    <a:bodyPr/>
                    <a:lstStyle/>
                    <a:p>
                      <a:pPr algn="ctr"/>
                      <a:r>
                        <a:rPr lang="es-ES" dirty="0" smtClean="0"/>
                        <a:t>No</a:t>
                      </a:r>
                      <a:endParaRPr lang="es-ES" dirty="0"/>
                    </a:p>
                  </a:txBody>
                  <a:tcPr marL="9525" marR="9525" marT="9525" marB="0" anchor="b"/>
                </a:tc>
                <a:tc>
                  <a:txBody>
                    <a:bodyPr/>
                    <a:lstStyle/>
                    <a:p>
                      <a:pPr algn="ctr"/>
                      <a:r>
                        <a:rPr lang="es-ES" dirty="0" smtClean="0"/>
                        <a:t>IMU(e)</a:t>
                      </a:r>
                      <a:endParaRPr lang="es-ES" dirty="0"/>
                    </a:p>
                  </a:txBody>
                  <a:tcPr marL="9525" marR="9525" marT="9525" marB="0" anchor="b"/>
                </a:tc>
                <a:tc>
                  <a:txBody>
                    <a:bodyPr/>
                    <a:lstStyle/>
                    <a:p>
                      <a:pPr algn="ctr"/>
                      <a:r>
                        <a:rPr lang="es-ES" dirty="0" smtClean="0"/>
                        <a:t>9</a:t>
                      </a:r>
                      <a:endParaRPr lang="es-ES" dirty="0"/>
                    </a:p>
                  </a:txBody>
                  <a:tcPr marL="9525" marR="9525" marT="9525" marB="0" anchor="b"/>
                </a:tc>
                <a:tc>
                  <a:txBody>
                    <a:bodyPr/>
                    <a:lstStyle/>
                    <a:p>
                      <a:pPr algn="ctr"/>
                      <a:r>
                        <a:rPr lang="es-ES" dirty="0" smtClean="0"/>
                        <a:t>81,22</a:t>
                      </a:r>
                      <a:endParaRPr lang="es-ES" dirty="0"/>
                    </a:p>
                  </a:txBody>
                  <a:tcPr marL="9525" marR="9525" marT="9525" marB="0" anchor="b"/>
                </a:tc>
              </a:tr>
              <a:tr h="310619">
                <a:tc>
                  <a:txBody>
                    <a:bodyPr/>
                    <a:lstStyle/>
                    <a:p>
                      <a:pPr algn="ctr"/>
                      <a:r>
                        <a:rPr lang="es-ES" dirty="0" smtClean="0"/>
                        <a:t>Yes</a:t>
                      </a:r>
                      <a:endParaRPr lang="es-ES" dirty="0"/>
                    </a:p>
                  </a:txBody>
                  <a:tcPr marL="9525" marR="9525" marT="9525" marB="0" anchor="b"/>
                </a:tc>
                <a:tc>
                  <a:txBody>
                    <a:bodyPr/>
                    <a:lstStyle/>
                    <a:p>
                      <a:pPr algn="ctr"/>
                      <a:r>
                        <a:rPr lang="es-ES" dirty="0" smtClean="0"/>
                        <a:t>IMU(e)</a:t>
                      </a:r>
                      <a:endParaRPr lang="es-ES" dirty="0"/>
                    </a:p>
                  </a:txBody>
                  <a:tcPr marL="9525" marR="9525" marT="9525" marB="0" anchor="b"/>
                </a:tc>
                <a:tc>
                  <a:txBody>
                    <a:bodyPr/>
                    <a:lstStyle/>
                    <a:p>
                      <a:pPr algn="ctr"/>
                      <a:r>
                        <a:rPr lang="es-ES" dirty="0" smtClean="0"/>
                        <a:t>9</a:t>
                      </a:r>
                      <a:endParaRPr lang="es-ES" dirty="0"/>
                    </a:p>
                  </a:txBody>
                  <a:tcPr marL="9525" marR="9525" marT="9525" marB="0" anchor="b"/>
                </a:tc>
                <a:tc>
                  <a:txBody>
                    <a:bodyPr/>
                    <a:lstStyle/>
                    <a:p>
                      <a:pPr algn="ctr"/>
                      <a:r>
                        <a:rPr lang="es-ES" dirty="0" smtClean="0"/>
                        <a:t>87,00</a:t>
                      </a:r>
                      <a:endParaRPr lang="es-ES" dirty="0"/>
                    </a:p>
                  </a:txBody>
                  <a:tcPr marL="9525" marR="9525" marT="9525" marB="0" anchor="b"/>
                </a:tc>
              </a:tr>
              <a:tr h="310619">
                <a:tc>
                  <a:txBody>
                    <a:bodyPr/>
                    <a:lstStyle/>
                    <a:p>
                      <a:pPr algn="ctr"/>
                      <a:r>
                        <a:rPr lang="es-ES" dirty="0" smtClean="0"/>
                        <a:t>No</a:t>
                      </a:r>
                      <a:endParaRPr lang="es-ES" dirty="0"/>
                    </a:p>
                  </a:txBody>
                  <a:tcPr marL="9525" marR="9525" marT="9525" marB="0" anchor="b"/>
                </a:tc>
                <a:tc>
                  <a:txBody>
                    <a:bodyPr/>
                    <a:lstStyle/>
                    <a:p>
                      <a:pPr algn="ctr"/>
                      <a:r>
                        <a:rPr lang="es-ES" dirty="0" err="1" smtClean="0"/>
                        <a:t>Joint</a:t>
                      </a:r>
                      <a:r>
                        <a:rPr lang="es-ES" baseline="0" dirty="0" smtClean="0"/>
                        <a:t> </a:t>
                      </a:r>
                      <a:r>
                        <a:rPr lang="es-ES" baseline="0" dirty="0" err="1" smtClean="0"/>
                        <a:t>angles</a:t>
                      </a:r>
                      <a:r>
                        <a:rPr lang="es-ES" baseline="0" dirty="0" smtClean="0"/>
                        <a:t>, IMU(e)</a:t>
                      </a:r>
                      <a:endParaRPr lang="es-ES" dirty="0"/>
                    </a:p>
                  </a:txBody>
                  <a:tcPr marL="9525" marR="9525" marT="9525" marB="0" anchor="b"/>
                </a:tc>
                <a:tc>
                  <a:txBody>
                    <a:bodyPr/>
                    <a:lstStyle/>
                    <a:p>
                      <a:pPr algn="ctr"/>
                      <a:r>
                        <a:rPr lang="es-ES" dirty="0" smtClean="0"/>
                        <a:t>11</a:t>
                      </a:r>
                      <a:endParaRPr lang="es-ES" dirty="0"/>
                    </a:p>
                  </a:txBody>
                  <a:tcPr marL="9525" marR="9525" marT="9525" marB="0" anchor="b"/>
                </a:tc>
                <a:tc>
                  <a:txBody>
                    <a:bodyPr/>
                    <a:lstStyle/>
                    <a:p>
                      <a:pPr algn="ctr"/>
                      <a:r>
                        <a:rPr lang="es-ES" dirty="0" smtClean="0"/>
                        <a:t>80,36</a:t>
                      </a:r>
                      <a:endParaRPr lang="es-ES" dirty="0"/>
                    </a:p>
                  </a:txBody>
                  <a:tcPr marL="9525" marR="9525" marT="9525" marB="0" anchor="b"/>
                </a:tc>
              </a:tr>
              <a:tr h="310619">
                <a:tc>
                  <a:txBody>
                    <a:bodyPr/>
                    <a:lstStyle/>
                    <a:p>
                      <a:pPr algn="ctr"/>
                      <a:r>
                        <a:rPr lang="es-ES" dirty="0" smtClean="0"/>
                        <a:t>Yes</a:t>
                      </a:r>
                      <a:endParaRPr lang="es-ES" dirty="0"/>
                    </a:p>
                  </a:txBody>
                  <a:tcPr marL="9525" marR="9525" marT="9525" marB="0" anchor="b"/>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ES" dirty="0" err="1" smtClean="0"/>
                        <a:t>Joint</a:t>
                      </a:r>
                      <a:r>
                        <a:rPr lang="es-ES" baseline="0" dirty="0" smtClean="0"/>
                        <a:t> </a:t>
                      </a:r>
                      <a:r>
                        <a:rPr lang="es-ES" baseline="0" dirty="0" err="1" smtClean="0"/>
                        <a:t>angles</a:t>
                      </a:r>
                      <a:r>
                        <a:rPr lang="es-ES" baseline="0" dirty="0" smtClean="0"/>
                        <a:t>, IMU(e)</a:t>
                      </a:r>
                      <a:endParaRPr lang="es-ES" dirty="0" smtClean="0"/>
                    </a:p>
                  </a:txBody>
                  <a:tcPr marL="9525" marR="9525" marT="9525" marB="0" anchor="b"/>
                </a:tc>
                <a:tc>
                  <a:txBody>
                    <a:bodyPr/>
                    <a:lstStyle/>
                    <a:p>
                      <a:pPr algn="ctr"/>
                      <a:r>
                        <a:rPr lang="es-ES" dirty="0" smtClean="0"/>
                        <a:t>11</a:t>
                      </a:r>
                      <a:endParaRPr lang="es-ES" dirty="0"/>
                    </a:p>
                  </a:txBody>
                  <a:tcPr marL="9525" marR="9525" marT="9525" marB="0" anchor="b"/>
                </a:tc>
                <a:tc>
                  <a:txBody>
                    <a:bodyPr/>
                    <a:lstStyle/>
                    <a:p>
                      <a:pPr algn="ctr"/>
                      <a:r>
                        <a:rPr lang="es-ES" dirty="0" smtClean="0"/>
                        <a:t>86,11</a:t>
                      </a:r>
                      <a:endParaRPr lang="es-ES" dirty="0"/>
                    </a:p>
                  </a:txBody>
                  <a:tcPr marL="9525" marR="9525" marT="9525" marB="0" anchor="b"/>
                </a:tc>
              </a:tr>
            </a:tbl>
          </a:graphicData>
        </a:graphic>
      </p:graphicFrame>
      <p:sp>
        <p:nvSpPr>
          <p:cNvPr id="17" name="16 Rectángulo"/>
          <p:cNvSpPr/>
          <p:nvPr/>
        </p:nvSpPr>
        <p:spPr>
          <a:xfrm>
            <a:off x="2699792" y="4581128"/>
            <a:ext cx="4859039" cy="32419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sp>
        <p:nvSpPr>
          <p:cNvPr id="23" name="22 Rectángulo"/>
          <p:cNvSpPr/>
          <p:nvPr/>
        </p:nvSpPr>
        <p:spPr>
          <a:xfrm>
            <a:off x="2699792" y="5221932"/>
            <a:ext cx="4859039"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sp>
        <p:nvSpPr>
          <p:cNvPr id="25" name="24 CuadroTexto"/>
          <p:cNvSpPr txBox="1"/>
          <p:nvPr/>
        </p:nvSpPr>
        <p:spPr>
          <a:xfrm>
            <a:off x="8350600" y="4879501"/>
            <a:ext cx="727584" cy="307777"/>
          </a:xfrm>
          <a:prstGeom prst="rect">
            <a:avLst/>
          </a:prstGeom>
          <a:noFill/>
        </p:spPr>
        <p:txBody>
          <a:bodyPr wrap="square" rtlCol="0">
            <a:spAutoFit/>
          </a:bodyPr>
          <a:lstStyle/>
          <a:p>
            <a:r>
              <a:rPr lang="es-ES" sz="1400" dirty="0" smtClean="0"/>
              <a:t>≈ </a:t>
            </a:r>
            <a:endParaRPr lang="es-ES" sz="1400" dirty="0"/>
          </a:p>
        </p:txBody>
      </p:sp>
      <p:cxnSp>
        <p:nvCxnSpPr>
          <p:cNvPr id="26" name="25 Conector recto"/>
          <p:cNvCxnSpPr/>
          <p:nvPr/>
        </p:nvCxnSpPr>
        <p:spPr>
          <a:xfrm>
            <a:off x="7566216" y="4781362"/>
            <a:ext cx="5525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7566216" y="5285418"/>
            <a:ext cx="55254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29 Cerrar llave"/>
          <p:cNvSpPr/>
          <p:nvPr/>
        </p:nvSpPr>
        <p:spPr>
          <a:xfrm>
            <a:off x="8097208" y="4781362"/>
            <a:ext cx="221444" cy="504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87226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25" grpId="0"/>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
          <p:cNvPicPr/>
          <p:nvPr/>
        </p:nvPicPr>
        <p:blipFill>
          <a:blip r:embed="rId3"/>
          <a:srcRect l="29372" t="62396" r="27122"/>
          <a:stretch/>
        </p:blipFill>
        <p:spPr>
          <a:xfrm>
            <a:off x="396000" y="3667680"/>
            <a:ext cx="1113120" cy="812160"/>
          </a:xfrm>
          <a:prstGeom prst="rect">
            <a:avLst/>
          </a:prstGeom>
          <a:ln>
            <a:noFill/>
          </a:ln>
        </p:spPr>
      </p:pic>
      <p:pic>
        <p:nvPicPr>
          <p:cNvPr id="253" name="152 Imagen"/>
          <p:cNvPicPr/>
          <p:nvPr/>
        </p:nvPicPr>
        <p:blipFill>
          <a:blip r:embed="rId4"/>
          <a:srcRect l="2546" t="23403" r="2415" b="2160"/>
          <a:stretch/>
        </p:blipFill>
        <p:spPr>
          <a:xfrm>
            <a:off x="395640" y="1065240"/>
            <a:ext cx="1113120" cy="741240"/>
          </a:xfrm>
          <a:prstGeom prst="rect">
            <a:avLst/>
          </a:prstGeom>
          <a:ln>
            <a:noFill/>
          </a:ln>
        </p:spPr>
      </p:pic>
      <p:pic>
        <p:nvPicPr>
          <p:cNvPr id="254" name="153 Imagen"/>
          <p:cNvPicPr/>
          <p:nvPr/>
        </p:nvPicPr>
        <p:blipFill>
          <a:blip r:embed="rId5"/>
          <a:srcRect l="8519" r="12673" b="-186"/>
          <a:stretch/>
        </p:blipFill>
        <p:spPr>
          <a:xfrm>
            <a:off x="395280" y="5406840"/>
            <a:ext cx="1113120" cy="741240"/>
          </a:xfrm>
          <a:prstGeom prst="rect">
            <a:avLst/>
          </a:prstGeom>
          <a:ln>
            <a:noFill/>
          </a:ln>
        </p:spPr>
      </p:pic>
      <p:pic>
        <p:nvPicPr>
          <p:cNvPr id="255" name="Picture 5"/>
          <p:cNvPicPr/>
          <p:nvPr/>
        </p:nvPicPr>
        <p:blipFill>
          <a:blip r:embed="rId6"/>
          <a:srcRect l="14207" t="9080" r="33718" b="44639"/>
          <a:stretch/>
        </p:blipFill>
        <p:spPr>
          <a:xfrm>
            <a:off x="395640" y="4534920"/>
            <a:ext cx="1113120" cy="741240"/>
          </a:xfrm>
          <a:prstGeom prst="rect">
            <a:avLst/>
          </a:prstGeom>
          <a:ln>
            <a:noFill/>
          </a:ln>
        </p:spPr>
      </p:pic>
      <p:pic>
        <p:nvPicPr>
          <p:cNvPr id="256" name="159 Imagen"/>
          <p:cNvPicPr/>
          <p:nvPr/>
        </p:nvPicPr>
        <p:blipFill>
          <a:blip r:embed="rId7"/>
          <a:srcRect t="20073" r="4404" b="50934"/>
          <a:stretch/>
        </p:blipFill>
        <p:spPr>
          <a:xfrm>
            <a:off x="395640" y="2800080"/>
            <a:ext cx="1113120" cy="741240"/>
          </a:xfrm>
          <a:prstGeom prst="rect">
            <a:avLst/>
          </a:prstGeom>
          <a:ln>
            <a:solidFill>
              <a:schemeClr val="tx1"/>
            </a:solidFill>
          </a:ln>
        </p:spPr>
      </p:pic>
      <p:sp>
        <p:nvSpPr>
          <p:cNvPr id="257"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Outline</a:t>
            </a:r>
            <a:endParaRPr lang="en-US" sz="2400" b="0" strike="noStrike" spc="-1">
              <a:latin typeface="Arial"/>
            </a:endParaRPr>
          </a:p>
        </p:txBody>
      </p:sp>
      <p:sp>
        <p:nvSpPr>
          <p:cNvPr id="258" name="CustomShape 2"/>
          <p:cNvSpPr/>
          <p:nvPr/>
        </p:nvSpPr>
        <p:spPr>
          <a:xfrm>
            <a:off x="1763640" y="1253382"/>
            <a:ext cx="4678560" cy="4490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Aft>
                <a:spcPts val="3382"/>
              </a:spcAft>
              <a:buBlip>
                <a:blip r:embed="rId8"/>
              </a:buBlip>
            </a:pPr>
            <a:r>
              <a:rPr lang="en-US" sz="2000" spc="-1" dirty="0">
                <a:solidFill>
                  <a:schemeClr val="bg1">
                    <a:lumMod val="65000"/>
                  </a:schemeClr>
                </a:solidFill>
                <a:latin typeface="Calibri"/>
                <a:ea typeface="DejaVu Sans"/>
              </a:rPr>
              <a:t>State of the Art </a:t>
            </a:r>
          </a:p>
          <a:p>
            <a:pPr marL="314280" indent="-312480">
              <a:lnSpc>
                <a:spcPct val="100000"/>
              </a:lnSpc>
              <a:spcAft>
                <a:spcPts val="3382"/>
              </a:spcAft>
              <a:buBlip>
                <a:blip r:embed="rId8"/>
              </a:buBlip>
            </a:pPr>
            <a:r>
              <a:rPr lang="en-US" sz="2000" spc="-1" dirty="0">
                <a:solidFill>
                  <a:schemeClr val="bg1">
                    <a:lumMod val="65000"/>
                  </a:schemeClr>
                </a:solidFill>
                <a:latin typeface="Calibri"/>
                <a:ea typeface="DejaVu Sans"/>
              </a:rPr>
              <a:t>H²T Passive Exoskeleton and Motion Data</a:t>
            </a:r>
          </a:p>
          <a:p>
            <a:pPr marL="314280" indent="-312480">
              <a:spcAft>
                <a:spcPts val="3382"/>
              </a:spcAft>
              <a:buBlip>
                <a:blip r:embed="rId8"/>
              </a:buBlip>
            </a:pPr>
            <a:r>
              <a:rPr lang="en-US" sz="2000" spc="-1" dirty="0">
                <a:solidFill>
                  <a:schemeClr val="bg1">
                    <a:lumMod val="65000"/>
                  </a:schemeClr>
                </a:solidFill>
                <a:latin typeface="Calibri"/>
                <a:ea typeface="DejaVu Sans"/>
              </a:rPr>
              <a:t>Derived Features</a:t>
            </a:r>
          </a:p>
          <a:p>
            <a:pPr marL="314280" indent="-312480">
              <a:spcAft>
                <a:spcPts val="3382"/>
              </a:spcAft>
              <a:buBlip>
                <a:blip r:embed="rId8"/>
              </a:buBlip>
            </a:pPr>
            <a:r>
              <a:rPr lang="en-US" sz="2000" spc="-1" dirty="0">
                <a:solidFill>
                  <a:schemeClr val="bg1">
                    <a:lumMod val="65000"/>
                  </a:schemeClr>
                </a:solidFill>
                <a:latin typeface="Calibri"/>
              </a:rPr>
              <a:t>Resemblance</a:t>
            </a:r>
            <a:r>
              <a:rPr lang="en-US" sz="2000" b="1" spc="-1" dirty="0">
                <a:solidFill>
                  <a:srgbClr val="000000"/>
                </a:solidFill>
                <a:latin typeface="Calibri"/>
              </a:rPr>
              <a:t> </a:t>
            </a:r>
            <a:r>
              <a:rPr lang="en-US" sz="2000" spc="-1" dirty="0" smtClean="0">
                <a:solidFill>
                  <a:schemeClr val="bg1">
                    <a:lumMod val="65000"/>
                  </a:schemeClr>
                </a:solidFill>
                <a:latin typeface="Calibri"/>
                <a:ea typeface="DejaVu Sans"/>
              </a:rPr>
              <a:t>Analysis</a:t>
            </a:r>
            <a:endParaRPr lang="en-US" sz="2000" spc="-1" dirty="0">
              <a:solidFill>
                <a:schemeClr val="bg1">
                  <a:lumMod val="65000"/>
                </a:schemeClr>
              </a:solidFill>
              <a:latin typeface="Calibri"/>
              <a:ea typeface="DejaVu Sans"/>
            </a:endParaRPr>
          </a:p>
          <a:p>
            <a:pPr marL="314280" indent="-312480">
              <a:spcAft>
                <a:spcPts val="3382"/>
              </a:spcAft>
              <a:buBlip>
                <a:blip r:embed="rId8"/>
              </a:buBlip>
            </a:pPr>
            <a:r>
              <a:rPr lang="en-US" sz="2000" b="1" spc="-1" dirty="0">
                <a:solidFill>
                  <a:srgbClr val="000000"/>
                </a:solidFill>
                <a:latin typeface="Calibri"/>
                <a:ea typeface="DejaVu Sans"/>
              </a:rPr>
              <a:t>HMM Classification Results</a:t>
            </a:r>
          </a:p>
          <a:p>
            <a:pPr marL="314280" indent="-312480">
              <a:spcAft>
                <a:spcPts val="3382"/>
              </a:spcAft>
              <a:buBlip>
                <a:blip r:embed="rId8"/>
              </a:buBlip>
            </a:pPr>
            <a:r>
              <a:rPr lang="en-US" sz="2000" spc="-1" dirty="0" smtClean="0">
                <a:solidFill>
                  <a:schemeClr val="bg1">
                    <a:lumMod val="65000"/>
                  </a:schemeClr>
                </a:solidFill>
                <a:latin typeface="Calibri"/>
                <a:ea typeface="DejaVu Sans"/>
              </a:rPr>
              <a:t>Conclusions </a:t>
            </a:r>
            <a:r>
              <a:rPr lang="en-US" sz="2000" spc="-1" dirty="0">
                <a:solidFill>
                  <a:schemeClr val="bg1">
                    <a:lumMod val="65000"/>
                  </a:schemeClr>
                </a:solidFill>
                <a:latin typeface="Calibri"/>
                <a:ea typeface="DejaVu Sans"/>
              </a:rPr>
              <a:t>and Outlook</a:t>
            </a:r>
          </a:p>
        </p:txBody>
      </p:sp>
      <p:pic>
        <p:nvPicPr>
          <p:cNvPr id="259" name="Picture 2"/>
          <p:cNvPicPr/>
          <p:nvPr/>
        </p:nvPicPr>
        <p:blipFill>
          <a:blip r:embed="rId9"/>
          <a:srcRect l="35696" t="18380" r="2274" b="50559"/>
          <a:stretch/>
        </p:blipFill>
        <p:spPr>
          <a:xfrm>
            <a:off x="395640" y="1932840"/>
            <a:ext cx="1107000" cy="736920"/>
          </a:xfrm>
          <a:prstGeom prst="rect">
            <a:avLst/>
          </a:prstGeom>
          <a:ln>
            <a:noFill/>
          </a:ln>
        </p:spPr>
      </p:pic>
      <p:sp>
        <p:nvSpPr>
          <p:cNvPr id="260" name="CustomShape 3"/>
          <p:cNvSpPr/>
          <p:nvPr/>
        </p:nvSpPr>
        <p:spPr>
          <a:xfrm>
            <a:off x="395640" y="10652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1" name="CustomShape 4"/>
          <p:cNvSpPr/>
          <p:nvPr/>
        </p:nvSpPr>
        <p:spPr>
          <a:xfrm>
            <a:off x="395640" y="1932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2" name="CustomShape 5"/>
          <p:cNvSpPr/>
          <p:nvPr/>
        </p:nvSpPr>
        <p:spPr>
          <a:xfrm>
            <a:off x="395640" y="28000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3" name="CustomShape 6"/>
          <p:cNvSpPr/>
          <p:nvPr/>
        </p:nvSpPr>
        <p:spPr>
          <a:xfrm>
            <a:off x="395640" y="36676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4" name="CustomShape 7"/>
          <p:cNvSpPr/>
          <p:nvPr/>
        </p:nvSpPr>
        <p:spPr>
          <a:xfrm>
            <a:off x="395640" y="453492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5" name="CustomShape 8"/>
          <p:cNvSpPr/>
          <p:nvPr/>
        </p:nvSpPr>
        <p:spPr>
          <a:xfrm>
            <a:off x="394920" y="5406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16" name="15 Rectángulo"/>
          <p:cNvSpPr/>
          <p:nvPr/>
        </p:nvSpPr>
        <p:spPr>
          <a:xfrm>
            <a:off x="5176945" y="3498702"/>
            <a:ext cx="3018468" cy="400110"/>
          </a:xfrm>
          <a:prstGeom prst="rect">
            <a:avLst/>
          </a:prstGeom>
          <a:solidFill>
            <a:schemeClr val="bg1"/>
          </a:solidFill>
          <a:ln w="28575">
            <a:solidFill>
              <a:srgbClr val="008A3E"/>
            </a:solidFill>
          </a:ln>
        </p:spPr>
        <p:txBody>
          <a:bodyPr wrap="square">
            <a:spAutoFit/>
          </a:bodyPr>
          <a:lstStyle/>
          <a:p>
            <a:pPr marL="459000" lvl="1">
              <a:spcAft>
                <a:spcPts val="3382"/>
              </a:spcAft>
            </a:pPr>
            <a:r>
              <a:rPr lang="en-US" sz="2000" spc="-1" dirty="0">
                <a:solidFill>
                  <a:schemeClr val="bg1">
                    <a:lumMod val="65000"/>
                  </a:schemeClr>
                </a:solidFill>
                <a:latin typeface="Calibri"/>
                <a:ea typeface="DejaVu Sans"/>
              </a:rPr>
              <a:t>Available Features</a:t>
            </a:r>
          </a:p>
        </p:txBody>
      </p:sp>
      <p:sp>
        <p:nvSpPr>
          <p:cNvPr id="17" name="16 Rectángulo"/>
          <p:cNvSpPr/>
          <p:nvPr/>
        </p:nvSpPr>
        <p:spPr>
          <a:xfrm>
            <a:off x="5162316" y="4024237"/>
            <a:ext cx="3018468" cy="400110"/>
          </a:xfrm>
          <a:prstGeom prst="rect">
            <a:avLst/>
          </a:prstGeom>
          <a:solidFill>
            <a:schemeClr val="bg1"/>
          </a:solidFill>
          <a:ln w="28575">
            <a:solidFill>
              <a:srgbClr val="008A3E"/>
            </a:solidFill>
          </a:ln>
        </p:spPr>
        <p:txBody>
          <a:bodyPr wrap="square">
            <a:spAutoFit/>
          </a:bodyPr>
          <a:lstStyle/>
          <a:p>
            <a:pPr marL="459000" lvl="1">
              <a:spcAft>
                <a:spcPts val="3382"/>
              </a:spcAft>
            </a:pPr>
            <a:r>
              <a:rPr lang="en-US" sz="2000" spc="-1" dirty="0">
                <a:solidFill>
                  <a:schemeClr val="bg1">
                    <a:lumMod val="65000"/>
                  </a:schemeClr>
                </a:solidFill>
                <a:latin typeface="Calibri"/>
                <a:ea typeface="DejaVu Sans"/>
              </a:rPr>
              <a:t>Direct Comparison</a:t>
            </a:r>
          </a:p>
        </p:txBody>
      </p:sp>
      <p:sp>
        <p:nvSpPr>
          <p:cNvPr id="18" name="17 Rectángulo"/>
          <p:cNvSpPr/>
          <p:nvPr/>
        </p:nvSpPr>
        <p:spPr>
          <a:xfrm>
            <a:off x="5162316" y="4548967"/>
            <a:ext cx="3018468" cy="400110"/>
          </a:xfrm>
          <a:prstGeom prst="rect">
            <a:avLst/>
          </a:prstGeom>
          <a:solidFill>
            <a:schemeClr val="bg1"/>
          </a:solidFill>
          <a:ln w="28575">
            <a:solidFill>
              <a:srgbClr val="008A3E"/>
            </a:solidFill>
          </a:ln>
        </p:spPr>
        <p:txBody>
          <a:bodyPr wrap="square">
            <a:spAutoFit/>
          </a:bodyPr>
          <a:lstStyle/>
          <a:p>
            <a:pPr marL="459000" lvl="1">
              <a:spcAft>
                <a:spcPts val="3382"/>
              </a:spcAft>
            </a:pPr>
            <a:r>
              <a:rPr lang="en-US" sz="2000" b="1" spc="-1" dirty="0">
                <a:solidFill>
                  <a:srgbClr val="000000"/>
                </a:solidFill>
                <a:latin typeface="Calibri"/>
                <a:ea typeface="DejaVu Sans"/>
              </a:rPr>
              <a:t>Data Filtering</a:t>
            </a:r>
          </a:p>
        </p:txBody>
      </p:sp>
      <p:sp>
        <p:nvSpPr>
          <p:cNvPr id="19" name="18 Rectángulo"/>
          <p:cNvSpPr/>
          <p:nvPr/>
        </p:nvSpPr>
        <p:spPr>
          <a:xfrm>
            <a:off x="5166240" y="5037508"/>
            <a:ext cx="3018468" cy="400110"/>
          </a:xfrm>
          <a:prstGeom prst="rect">
            <a:avLst/>
          </a:prstGeom>
          <a:solidFill>
            <a:schemeClr val="bg1"/>
          </a:solidFill>
          <a:ln w="28575">
            <a:solidFill>
              <a:srgbClr val="008A3E"/>
            </a:solidFill>
          </a:ln>
        </p:spPr>
        <p:txBody>
          <a:bodyPr wrap="square">
            <a:spAutoFit/>
          </a:bodyPr>
          <a:lstStyle/>
          <a:p>
            <a:pPr marL="459000" lvl="1">
              <a:spcAft>
                <a:spcPts val="3382"/>
              </a:spcAft>
            </a:pPr>
            <a:r>
              <a:rPr lang="en-US" sz="2000" spc="-1" dirty="0">
                <a:solidFill>
                  <a:schemeClr val="bg1">
                    <a:lumMod val="65000"/>
                  </a:schemeClr>
                </a:solidFill>
                <a:latin typeface="Calibri"/>
                <a:ea typeface="DejaVu Sans"/>
              </a:rPr>
              <a:t>Final Results</a:t>
            </a:r>
          </a:p>
        </p:txBody>
      </p:sp>
    </p:spTree>
    <p:extLst>
      <p:ext uri="{BB962C8B-B14F-4D97-AF65-F5344CB8AC3E}">
        <p14:creationId xmlns:p14="http://schemas.microsoft.com/office/powerpoint/2010/main" val="7916701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a:solidFill>
                  <a:srgbClr val="000000"/>
                </a:solidFill>
                <a:latin typeface="Calibri"/>
                <a:ea typeface="DejaVu Sans"/>
              </a:rPr>
              <a:t>HMM </a:t>
            </a:r>
            <a:r>
              <a:rPr lang="en-US" sz="2400" b="1" strike="noStrike" spc="-1" dirty="0" smtClean="0">
                <a:solidFill>
                  <a:srgbClr val="000000"/>
                </a:solidFill>
                <a:latin typeface="Calibri"/>
                <a:ea typeface="DejaVu Sans"/>
              </a:rPr>
              <a:t>Classification – Data Filtering</a:t>
            </a:r>
            <a:endParaRPr lang="en-US" sz="2400" b="0" strike="noStrike" spc="-1" dirty="0">
              <a:latin typeface="Arial"/>
            </a:endParaRPr>
          </a:p>
        </p:txBody>
      </p:sp>
      <p:sp>
        <p:nvSpPr>
          <p:cNvPr id="339" name="CustomShape 2"/>
          <p:cNvSpPr/>
          <p:nvPr/>
        </p:nvSpPr>
        <p:spPr>
          <a:xfrm>
            <a:off x="323640" y="1005840"/>
            <a:ext cx="8570520" cy="1292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US" sz="1600" b="0" strike="noStrike" spc="-1" dirty="0" smtClean="0">
                <a:solidFill>
                  <a:srgbClr val="000000"/>
                </a:solidFill>
                <a:ea typeface="DejaVu Sans"/>
              </a:rPr>
              <a:t>Moment data was filtered to </a:t>
            </a:r>
            <a:r>
              <a:rPr lang="en-US" sz="1600" spc="-1" dirty="0" smtClean="0">
                <a:solidFill>
                  <a:srgbClr val="000000"/>
                </a:solidFill>
              </a:rPr>
              <a:t>soften </a:t>
            </a:r>
            <a:r>
              <a:rPr lang="en-US" sz="1600" spc="-1" dirty="0">
                <a:solidFill>
                  <a:srgbClr val="000000"/>
                </a:solidFill>
              </a:rPr>
              <a:t>irregularities and mitigate </a:t>
            </a:r>
            <a:r>
              <a:rPr lang="en-US" sz="1600" spc="-1" dirty="0" smtClean="0">
                <a:solidFill>
                  <a:srgbClr val="000000"/>
                </a:solidFill>
              </a:rPr>
              <a:t>noise</a:t>
            </a:r>
            <a:r>
              <a:rPr lang="en-US" sz="1600" b="0" strike="noStrike" spc="-1" dirty="0" smtClean="0">
                <a:solidFill>
                  <a:srgbClr val="000000"/>
                </a:solidFill>
                <a:ea typeface="DejaVu Sans"/>
              </a:rPr>
              <a:t>. </a:t>
            </a:r>
          </a:p>
          <a:p>
            <a:pPr marL="314280" indent="-312480">
              <a:lnSpc>
                <a:spcPct val="100000"/>
              </a:lnSpc>
              <a:spcBef>
                <a:spcPts val="400"/>
              </a:spcBef>
              <a:buBlip>
                <a:blip r:embed="rId3"/>
              </a:buBlip>
            </a:pPr>
            <a:r>
              <a:rPr lang="en-US" sz="1600" b="0" strike="noStrike" spc="-1" dirty="0" smtClean="0">
                <a:solidFill>
                  <a:srgbClr val="000000"/>
                </a:solidFill>
                <a:ea typeface="DejaVu Sans"/>
              </a:rPr>
              <a:t>Digital low </a:t>
            </a:r>
            <a:r>
              <a:rPr lang="en-US" sz="1600" spc="-1" dirty="0">
                <a:solidFill>
                  <a:srgbClr val="000000"/>
                </a:solidFill>
                <a:ea typeface="DejaVu Sans"/>
              </a:rPr>
              <a:t>p</a:t>
            </a:r>
            <a:r>
              <a:rPr lang="en-US" sz="1600" b="0" strike="noStrike" spc="-1" dirty="0" smtClean="0">
                <a:solidFill>
                  <a:srgbClr val="000000"/>
                </a:solidFill>
                <a:ea typeface="DejaVu Sans"/>
              </a:rPr>
              <a:t>ass </a:t>
            </a:r>
            <a:r>
              <a:rPr lang="en-US" sz="1600" spc="-1" dirty="0">
                <a:solidFill>
                  <a:srgbClr val="000000"/>
                </a:solidFill>
                <a:ea typeface="DejaVu Sans"/>
              </a:rPr>
              <a:t>f</a:t>
            </a:r>
            <a:r>
              <a:rPr lang="en-US" sz="1600" b="0" strike="noStrike" spc="-1" dirty="0" smtClean="0">
                <a:solidFill>
                  <a:srgbClr val="000000"/>
                </a:solidFill>
                <a:ea typeface="DejaVu Sans"/>
              </a:rPr>
              <a:t>ilter applied forward and backward.</a:t>
            </a:r>
          </a:p>
          <a:p>
            <a:pPr marL="1800">
              <a:lnSpc>
                <a:spcPct val="100000"/>
              </a:lnSpc>
              <a:spcBef>
                <a:spcPts val="400"/>
              </a:spcBef>
            </a:pPr>
            <a:endParaRPr lang="en-US" sz="1600" b="0" strike="noStrike" spc="-1" dirty="0">
              <a:latin typeface="Arial"/>
            </a:endParaRPr>
          </a:p>
          <a:p>
            <a:pPr>
              <a:lnSpc>
                <a:spcPct val="100000"/>
              </a:lnSpc>
              <a:spcBef>
                <a:spcPts val="400"/>
              </a:spcBef>
            </a:pPr>
            <a:endParaRPr lang="en-US" sz="1600" b="0" strike="noStrike" spc="-1" dirty="0">
              <a:latin typeface="Arial"/>
            </a:endParaRPr>
          </a:p>
        </p:txBody>
      </p:sp>
      <p:sp>
        <p:nvSpPr>
          <p:cNvPr id="2" name="1 Flecha abajo"/>
          <p:cNvSpPr/>
          <p:nvPr/>
        </p:nvSpPr>
        <p:spPr>
          <a:xfrm rot="10800000">
            <a:off x="7732759" y="3021663"/>
            <a:ext cx="120407" cy="329016"/>
          </a:xfrm>
          <a:prstGeom prst="downArrow">
            <a:avLst/>
          </a:prstGeom>
          <a:solidFill>
            <a:srgbClr val="00D600"/>
          </a:solidFill>
          <a:ln>
            <a:solidFill>
              <a:srgbClr val="00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FF0000"/>
              </a:solidFill>
            </a:endParaRPr>
          </a:p>
        </p:txBody>
      </p:sp>
      <p:sp>
        <p:nvSpPr>
          <p:cNvPr id="3" name="2 CuadroTexto"/>
          <p:cNvSpPr txBox="1"/>
          <p:nvPr/>
        </p:nvSpPr>
        <p:spPr>
          <a:xfrm>
            <a:off x="7770887" y="3018853"/>
            <a:ext cx="811077" cy="307777"/>
          </a:xfrm>
          <a:prstGeom prst="rect">
            <a:avLst/>
          </a:prstGeom>
          <a:noFill/>
        </p:spPr>
        <p:txBody>
          <a:bodyPr wrap="square" rtlCol="0">
            <a:spAutoFit/>
          </a:bodyPr>
          <a:lstStyle/>
          <a:p>
            <a:r>
              <a:rPr lang="es-ES" sz="1400" dirty="0" smtClean="0"/>
              <a:t>≈7%</a:t>
            </a:r>
            <a:endParaRPr lang="es-ES" sz="1400" dirty="0"/>
          </a:p>
        </p:txBody>
      </p:sp>
      <p:sp>
        <p:nvSpPr>
          <p:cNvPr id="23" name="22 CuadroTexto"/>
          <p:cNvSpPr txBox="1"/>
          <p:nvPr/>
        </p:nvSpPr>
        <p:spPr>
          <a:xfrm>
            <a:off x="7687904" y="5095665"/>
            <a:ext cx="811077" cy="307777"/>
          </a:xfrm>
          <a:prstGeom prst="rect">
            <a:avLst/>
          </a:prstGeom>
          <a:noFill/>
        </p:spPr>
        <p:txBody>
          <a:bodyPr wrap="square" rtlCol="0">
            <a:spAutoFit/>
          </a:bodyPr>
          <a:lstStyle/>
          <a:p>
            <a:r>
              <a:rPr lang="es-ES" sz="1400" dirty="0" smtClean="0"/>
              <a:t>≈4%</a:t>
            </a:r>
            <a:endParaRPr lang="es-ES" sz="1400" dirty="0"/>
          </a:p>
        </p:txBody>
      </p:sp>
      <p:graphicFrame>
        <p:nvGraphicFramePr>
          <p:cNvPr id="4" name="3 Tabla"/>
          <p:cNvGraphicFramePr>
            <a:graphicFrameLocks noGrp="1"/>
          </p:cNvGraphicFramePr>
          <p:nvPr>
            <p:extLst>
              <p:ext uri="{D42A27DB-BD31-4B8C-83A1-F6EECF244321}">
                <p14:modId xmlns:p14="http://schemas.microsoft.com/office/powerpoint/2010/main" val="2240286877"/>
              </p:ext>
            </p:extLst>
          </p:nvPr>
        </p:nvGraphicFramePr>
        <p:xfrm>
          <a:off x="1664289" y="1851323"/>
          <a:ext cx="5345969" cy="1791456"/>
        </p:xfrm>
        <a:graphic>
          <a:graphicData uri="http://schemas.openxmlformats.org/drawingml/2006/table">
            <a:tbl>
              <a:tblPr firstRow="1">
                <a:tableStyleId>{3C2FFA5D-87B4-456A-9821-1D502468CF0F}</a:tableStyleId>
              </a:tblPr>
              <a:tblGrid>
                <a:gridCol w="740696"/>
                <a:gridCol w="630962"/>
                <a:gridCol w="1207058"/>
                <a:gridCol w="891578"/>
                <a:gridCol w="1875675"/>
              </a:tblGrid>
              <a:tr h="308872">
                <a:tc gridSpan="5">
                  <a:txBody>
                    <a:bodyPr/>
                    <a:lstStyle/>
                    <a:p>
                      <a:pPr algn="ctr" fontAlgn="ctr"/>
                      <a:r>
                        <a:rPr lang="en-US" sz="1600" b="1" u="none" strike="noStrike" dirty="0">
                          <a:effectLst/>
                        </a:rPr>
                        <a:t>Single subjects, all motions, W300 and S14</a:t>
                      </a:r>
                      <a:endParaRPr lang="en-US" sz="1600" b="1" i="0" u="none" strike="noStrike" dirty="0">
                        <a:solidFill>
                          <a:srgbClr val="FFFFFF"/>
                        </a:solidFill>
                        <a:effectLst/>
                        <a:latin typeface="Liberation Sans"/>
                      </a:endParaRPr>
                    </a:p>
                  </a:txBody>
                  <a:tcPr marL="9525" marR="9525" marT="9525"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08872">
                <a:tc>
                  <a:txBody>
                    <a:bodyPr/>
                    <a:lstStyle/>
                    <a:p>
                      <a:pPr algn="ctr" fontAlgn="b"/>
                      <a:r>
                        <a:rPr lang="es-ES" sz="1600" b="1" u="none" strike="noStrike" dirty="0" err="1" smtClean="0">
                          <a:effectLst/>
                        </a:rPr>
                        <a:t>Diff</a:t>
                      </a:r>
                      <a:r>
                        <a:rPr lang="es-ES" sz="1600" b="1" u="none" strike="noStrike" dirty="0" smtClean="0">
                          <a:effectLst/>
                        </a:rPr>
                        <a:t>.</a:t>
                      </a:r>
                      <a:endParaRPr lang="es-ES" sz="1600" b="1" i="0" u="none" strike="noStrike" dirty="0">
                        <a:solidFill>
                          <a:srgbClr val="FFFFFF"/>
                        </a:solidFill>
                        <a:effectLst/>
                        <a:latin typeface="Liberation Sans"/>
                      </a:endParaRPr>
                    </a:p>
                  </a:txBody>
                  <a:tcPr marL="9525" marR="9525" marT="9525" marB="0" anchor="b"/>
                </a:tc>
                <a:tc>
                  <a:txBody>
                    <a:bodyPr/>
                    <a:lstStyle/>
                    <a:p>
                      <a:pPr algn="ctr" fontAlgn="b"/>
                      <a:r>
                        <a:rPr lang="es-ES" sz="1600" b="1" u="none" strike="noStrike" dirty="0" err="1" smtClean="0">
                          <a:effectLst/>
                        </a:rPr>
                        <a:t>Filt</a:t>
                      </a:r>
                      <a:r>
                        <a:rPr lang="es-ES" sz="1600" b="1" u="none" strike="noStrike" dirty="0" smtClean="0">
                          <a:effectLst/>
                        </a:rPr>
                        <a:t>.</a:t>
                      </a:r>
                      <a:endParaRPr lang="es-ES" sz="1600" b="1" i="0" u="none" strike="noStrike" dirty="0">
                        <a:solidFill>
                          <a:srgbClr val="FFFFFF"/>
                        </a:solidFill>
                        <a:effectLst/>
                        <a:latin typeface="Liberation Sans"/>
                      </a:endParaRPr>
                    </a:p>
                  </a:txBody>
                  <a:tcPr marL="9525" marR="9525" marT="9525" marB="0" anchor="b"/>
                </a:tc>
                <a:tc>
                  <a:txBody>
                    <a:bodyPr/>
                    <a:lstStyle/>
                    <a:p>
                      <a:pPr algn="ctr" fontAlgn="b"/>
                      <a:r>
                        <a:rPr lang="es-ES" sz="1600" b="1" u="none" strike="noStrike" dirty="0" err="1">
                          <a:effectLst/>
                        </a:rPr>
                        <a:t>Features</a:t>
                      </a:r>
                      <a:endParaRPr lang="es-ES" sz="1600" b="1" i="0" u="none" strike="noStrike" dirty="0">
                        <a:solidFill>
                          <a:srgbClr val="FFFFFF"/>
                        </a:solidFill>
                        <a:effectLst/>
                        <a:latin typeface="Liberation Sans"/>
                      </a:endParaRPr>
                    </a:p>
                  </a:txBody>
                  <a:tcPr marL="9525" marR="9525" marT="9525" marB="0" anchor="b"/>
                </a:tc>
                <a:tc>
                  <a:txBody>
                    <a:bodyPr/>
                    <a:lstStyle/>
                    <a:p>
                      <a:pPr algn="ctr" fontAlgn="b"/>
                      <a:r>
                        <a:rPr lang="es-ES" sz="1600" b="1" u="none" strike="noStrike" dirty="0" err="1" smtClean="0">
                          <a:effectLst/>
                        </a:rPr>
                        <a:t>Num</a:t>
                      </a:r>
                      <a:r>
                        <a:rPr lang="es-ES" sz="1600" b="1" u="none" strike="noStrike" dirty="0" smtClean="0">
                          <a:effectLst/>
                        </a:rPr>
                        <a:t>. </a:t>
                      </a:r>
                      <a:endParaRPr lang="es-ES" sz="1600" b="1" i="0" u="none" strike="noStrike" dirty="0">
                        <a:solidFill>
                          <a:srgbClr val="FFFFFF"/>
                        </a:solidFill>
                        <a:effectLst/>
                        <a:latin typeface="Liberation Sans"/>
                      </a:endParaRPr>
                    </a:p>
                  </a:txBody>
                  <a:tcPr marL="9525" marR="9525" marT="9525" marB="0" anchor="b"/>
                </a:tc>
                <a:tc>
                  <a:txBody>
                    <a:bodyPr/>
                    <a:lstStyle/>
                    <a:p>
                      <a:pPr algn="ctr" fontAlgn="b"/>
                      <a:r>
                        <a:rPr lang="en-GB" sz="1600" b="1" u="none" strike="noStrike" noProof="0" dirty="0" smtClean="0">
                          <a:effectLst/>
                        </a:rPr>
                        <a:t>Avg. Accuracy (%)</a:t>
                      </a:r>
                      <a:endParaRPr lang="en-GB" sz="1600" b="1" i="0" u="none" strike="noStrike" noProof="0" dirty="0">
                        <a:solidFill>
                          <a:srgbClr val="FFFFFF"/>
                        </a:solidFill>
                        <a:effectLst/>
                        <a:latin typeface="Liberation Sans"/>
                      </a:endParaRPr>
                    </a:p>
                  </a:txBody>
                  <a:tcPr marL="9525" marR="9525" marT="9525" marB="0" anchor="b"/>
                </a:tc>
              </a:tr>
              <a:tr h="293428">
                <a:tc>
                  <a:txBody>
                    <a:bodyPr/>
                    <a:lstStyle/>
                    <a:p>
                      <a:pPr algn="ctr" fontAlgn="b"/>
                      <a:r>
                        <a:rPr lang="es-ES" sz="1600" u="none" strike="noStrike" dirty="0">
                          <a:effectLst/>
                        </a:rPr>
                        <a:t>Yes</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a:effectLst/>
                        </a:rPr>
                        <a:t>No</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err="1">
                          <a:effectLst/>
                        </a:rPr>
                        <a:t>Moments</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a:effectLst/>
                        </a:rPr>
                        <a:t>3</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a:effectLst/>
                        </a:rPr>
                        <a:t>75,27</a:t>
                      </a:r>
                      <a:endParaRPr lang="es-ES" sz="1600" b="0" i="0" u="none" strike="noStrike" dirty="0">
                        <a:solidFill>
                          <a:srgbClr val="000000"/>
                        </a:solidFill>
                        <a:effectLst/>
                        <a:latin typeface="Liberation Sans"/>
                      </a:endParaRPr>
                    </a:p>
                  </a:txBody>
                  <a:tcPr marL="9525" marR="9525" marT="9525" marB="0" anchor="b"/>
                </a:tc>
              </a:tr>
              <a:tr h="293428">
                <a:tc>
                  <a:txBody>
                    <a:bodyPr/>
                    <a:lstStyle/>
                    <a:p>
                      <a:pPr algn="ctr" fontAlgn="b"/>
                      <a:r>
                        <a:rPr lang="es-ES" sz="1600" u="none" strike="noStrike" dirty="0">
                          <a:effectLst/>
                        </a:rPr>
                        <a:t>No</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a:effectLst/>
                        </a:rPr>
                        <a:t>No</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err="1">
                          <a:effectLst/>
                        </a:rPr>
                        <a:t>Moments</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a:effectLst/>
                        </a:rPr>
                        <a:t>3</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b="1" u="none" strike="noStrike" dirty="0">
                          <a:effectLst/>
                        </a:rPr>
                        <a:t>75,74</a:t>
                      </a:r>
                      <a:endParaRPr lang="es-ES" sz="1600" b="1" i="0" u="none" strike="noStrike" dirty="0">
                        <a:solidFill>
                          <a:srgbClr val="000000"/>
                        </a:solidFill>
                        <a:effectLst/>
                        <a:latin typeface="Liberation Sans"/>
                      </a:endParaRPr>
                    </a:p>
                  </a:txBody>
                  <a:tcPr marL="9525" marR="9525" marT="9525" marB="0" anchor="b"/>
                </a:tc>
              </a:tr>
              <a:tr h="293428">
                <a:tc>
                  <a:txBody>
                    <a:bodyPr/>
                    <a:lstStyle/>
                    <a:p>
                      <a:pPr algn="ctr" fontAlgn="b"/>
                      <a:r>
                        <a:rPr lang="es-ES" sz="1600" u="none" strike="noStrike">
                          <a:effectLst/>
                        </a:rPr>
                        <a:t>Yes</a:t>
                      </a:r>
                      <a:endParaRPr lang="es-ES" sz="1600" b="0" i="0" u="none" strike="noStrike">
                        <a:solidFill>
                          <a:srgbClr val="000000"/>
                        </a:solidFill>
                        <a:effectLst/>
                        <a:latin typeface="Liberation Sans"/>
                      </a:endParaRPr>
                    </a:p>
                  </a:txBody>
                  <a:tcPr marL="9525" marR="9525" marT="9525" marB="0" anchor="b"/>
                </a:tc>
                <a:tc>
                  <a:txBody>
                    <a:bodyPr/>
                    <a:lstStyle/>
                    <a:p>
                      <a:pPr algn="ctr" fontAlgn="b"/>
                      <a:r>
                        <a:rPr lang="es-ES" sz="1600" u="none" strike="noStrike" dirty="0">
                          <a:effectLst/>
                        </a:rPr>
                        <a:t>Yes</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err="1">
                          <a:effectLst/>
                        </a:rPr>
                        <a:t>Moments</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a:effectLst/>
                        </a:rPr>
                        <a:t>3</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a:effectLst/>
                        </a:rPr>
                        <a:t>71,74</a:t>
                      </a:r>
                      <a:endParaRPr lang="es-ES" sz="1600" b="0" i="0" u="none" strike="noStrike" dirty="0">
                        <a:solidFill>
                          <a:srgbClr val="000000"/>
                        </a:solidFill>
                        <a:effectLst/>
                        <a:latin typeface="Liberation Sans"/>
                      </a:endParaRPr>
                    </a:p>
                  </a:txBody>
                  <a:tcPr marL="9525" marR="9525" marT="9525" marB="0" anchor="b"/>
                </a:tc>
              </a:tr>
              <a:tr h="293428">
                <a:tc>
                  <a:txBody>
                    <a:bodyPr/>
                    <a:lstStyle/>
                    <a:p>
                      <a:pPr algn="ctr" fontAlgn="b"/>
                      <a:r>
                        <a:rPr lang="es-ES" sz="1600" u="none" strike="noStrike">
                          <a:effectLst/>
                        </a:rPr>
                        <a:t>No</a:t>
                      </a:r>
                      <a:endParaRPr lang="es-ES" sz="1600" b="0" i="0" u="none" strike="noStrike">
                        <a:solidFill>
                          <a:srgbClr val="000000"/>
                        </a:solidFill>
                        <a:effectLst/>
                        <a:latin typeface="Liberation Sans"/>
                      </a:endParaRPr>
                    </a:p>
                  </a:txBody>
                  <a:tcPr marL="9525" marR="9525" marT="9525" marB="0" anchor="b"/>
                </a:tc>
                <a:tc>
                  <a:txBody>
                    <a:bodyPr/>
                    <a:lstStyle/>
                    <a:p>
                      <a:pPr algn="ctr" fontAlgn="b"/>
                      <a:r>
                        <a:rPr lang="es-ES" sz="1600" u="none" strike="noStrike" dirty="0">
                          <a:effectLst/>
                        </a:rPr>
                        <a:t>Yes</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err="1">
                          <a:effectLst/>
                        </a:rPr>
                        <a:t>Moments</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a:effectLst/>
                        </a:rPr>
                        <a:t>3</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b="1" u="none" strike="noStrike" dirty="0">
                          <a:effectLst/>
                        </a:rPr>
                        <a:t>82,42</a:t>
                      </a:r>
                      <a:endParaRPr lang="es-ES" sz="1600" b="1" i="0" u="none" strike="noStrike" dirty="0">
                        <a:solidFill>
                          <a:srgbClr val="000000"/>
                        </a:solidFill>
                        <a:effectLst/>
                        <a:latin typeface="Liberation Sans"/>
                      </a:endParaRPr>
                    </a:p>
                  </a:txBody>
                  <a:tcPr marL="9525" marR="9525" marT="9525" marB="0" anchor="b"/>
                </a:tc>
              </a:tr>
            </a:tbl>
          </a:graphicData>
        </a:graphic>
      </p:graphicFrame>
      <p:cxnSp>
        <p:nvCxnSpPr>
          <p:cNvPr id="6" name="5 Conector recto"/>
          <p:cNvCxnSpPr>
            <a:stCxn id="21" idx="3"/>
          </p:cNvCxnSpPr>
          <p:nvPr/>
        </p:nvCxnSpPr>
        <p:spPr>
          <a:xfrm>
            <a:off x="7010259" y="2926370"/>
            <a:ext cx="483064" cy="1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7018620" y="3506701"/>
            <a:ext cx="50706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Cerrar llave"/>
          <p:cNvSpPr/>
          <p:nvPr/>
        </p:nvSpPr>
        <p:spPr>
          <a:xfrm>
            <a:off x="7476931" y="2924944"/>
            <a:ext cx="247012" cy="581758"/>
          </a:xfrm>
          <a:prstGeom prst="rightBrace">
            <a:avLst>
              <a:gd name="adj1" fmla="val 2016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aphicFrame>
        <p:nvGraphicFramePr>
          <p:cNvPr id="15" name="14 Tabla"/>
          <p:cNvGraphicFramePr>
            <a:graphicFrameLocks noGrp="1"/>
          </p:cNvGraphicFramePr>
          <p:nvPr>
            <p:extLst>
              <p:ext uri="{D42A27DB-BD31-4B8C-83A1-F6EECF244321}">
                <p14:modId xmlns:p14="http://schemas.microsoft.com/office/powerpoint/2010/main" val="3820328061"/>
              </p:ext>
            </p:extLst>
          </p:nvPr>
        </p:nvGraphicFramePr>
        <p:xfrm>
          <a:off x="1654017" y="3884861"/>
          <a:ext cx="5356241" cy="1737298"/>
        </p:xfrm>
        <a:graphic>
          <a:graphicData uri="http://schemas.openxmlformats.org/drawingml/2006/table">
            <a:tbl>
              <a:tblPr firstRow="1">
                <a:tableStyleId>{3C2FFA5D-87B4-456A-9821-1D502468CF0F}</a:tableStyleId>
              </a:tblPr>
              <a:tblGrid>
                <a:gridCol w="882204"/>
                <a:gridCol w="850697"/>
                <a:gridCol w="1276047"/>
                <a:gridCol w="960973"/>
                <a:gridCol w="1386320"/>
              </a:tblGrid>
              <a:tr h="299535">
                <a:tc gridSpan="5">
                  <a:txBody>
                    <a:bodyPr/>
                    <a:lstStyle/>
                    <a:p>
                      <a:pPr algn="ctr" fontAlgn="ctr"/>
                      <a:r>
                        <a:rPr lang="en-US" sz="1600" b="1" u="none" strike="noStrike" dirty="0" smtClean="0">
                          <a:effectLst/>
                        </a:rPr>
                        <a:t>All subjects, all motions, W300 and S14</a:t>
                      </a:r>
                      <a:endParaRPr lang="en-US" sz="1600" b="1" i="0" u="none" strike="noStrike" dirty="0">
                        <a:solidFill>
                          <a:srgbClr val="FFFFFF"/>
                        </a:solidFill>
                        <a:effectLst/>
                        <a:latin typeface="Liberation Sans"/>
                      </a:endParaRPr>
                    </a:p>
                  </a:txBody>
                  <a:tcPr marL="9525" marR="9525" marT="9525"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99535">
                <a:tc>
                  <a:txBody>
                    <a:bodyPr/>
                    <a:lstStyle/>
                    <a:p>
                      <a:pPr algn="ctr" fontAlgn="b"/>
                      <a:r>
                        <a:rPr lang="es-ES" sz="1600" b="1" u="none" strike="noStrike" dirty="0" err="1" smtClean="0">
                          <a:effectLst/>
                        </a:rPr>
                        <a:t>Diff</a:t>
                      </a:r>
                      <a:r>
                        <a:rPr lang="es-ES" sz="1600" b="1" u="none" strike="noStrike" dirty="0" smtClean="0">
                          <a:effectLst/>
                        </a:rPr>
                        <a:t>.</a:t>
                      </a:r>
                      <a:endParaRPr lang="es-ES" sz="1600" b="1" i="0" u="none" strike="noStrike" dirty="0">
                        <a:solidFill>
                          <a:srgbClr val="FFFFFF"/>
                        </a:solidFill>
                        <a:effectLst/>
                        <a:latin typeface="Liberation Sans"/>
                      </a:endParaRPr>
                    </a:p>
                  </a:txBody>
                  <a:tcPr marL="9525" marR="9525" marT="9525" marB="0" anchor="b"/>
                </a:tc>
                <a:tc>
                  <a:txBody>
                    <a:bodyPr/>
                    <a:lstStyle/>
                    <a:p>
                      <a:pPr algn="ctr" fontAlgn="b"/>
                      <a:r>
                        <a:rPr lang="es-ES" sz="1600" b="1" u="none" strike="noStrike" dirty="0" err="1" smtClean="0">
                          <a:effectLst/>
                        </a:rPr>
                        <a:t>Filt</a:t>
                      </a:r>
                      <a:r>
                        <a:rPr lang="es-ES" sz="1600" b="1" u="none" strike="noStrike" dirty="0" smtClean="0">
                          <a:effectLst/>
                        </a:rPr>
                        <a:t>.</a:t>
                      </a:r>
                      <a:endParaRPr lang="es-ES" sz="1600" b="1" i="0" u="none" strike="noStrike" dirty="0">
                        <a:solidFill>
                          <a:srgbClr val="FFFFFF"/>
                        </a:solidFill>
                        <a:effectLst/>
                        <a:latin typeface="Liberation Sans"/>
                      </a:endParaRPr>
                    </a:p>
                  </a:txBody>
                  <a:tcPr marL="9525" marR="9525" marT="9525" marB="0" anchor="b"/>
                </a:tc>
                <a:tc>
                  <a:txBody>
                    <a:bodyPr/>
                    <a:lstStyle/>
                    <a:p>
                      <a:pPr algn="ctr" fontAlgn="b"/>
                      <a:r>
                        <a:rPr lang="es-ES" sz="1600" b="1" u="none" strike="noStrike" dirty="0" err="1">
                          <a:effectLst/>
                        </a:rPr>
                        <a:t>Features</a:t>
                      </a:r>
                      <a:endParaRPr lang="es-ES" sz="1600" b="1" i="0" u="none" strike="noStrike" dirty="0">
                        <a:solidFill>
                          <a:srgbClr val="FFFFFF"/>
                        </a:solidFill>
                        <a:effectLst/>
                        <a:latin typeface="Liberation Sans"/>
                      </a:endParaRPr>
                    </a:p>
                  </a:txBody>
                  <a:tcPr marL="9525" marR="9525" marT="9525" marB="0" anchor="b"/>
                </a:tc>
                <a:tc>
                  <a:txBody>
                    <a:bodyPr/>
                    <a:lstStyle/>
                    <a:p>
                      <a:pPr algn="ctr" fontAlgn="b"/>
                      <a:r>
                        <a:rPr lang="es-ES" sz="1600" b="1" u="none" strike="noStrike" dirty="0" err="1" smtClean="0">
                          <a:effectLst/>
                        </a:rPr>
                        <a:t>Num</a:t>
                      </a:r>
                      <a:r>
                        <a:rPr lang="es-ES" sz="1600" b="1" u="none" strike="noStrike" dirty="0" smtClean="0">
                          <a:effectLst/>
                        </a:rPr>
                        <a:t>. </a:t>
                      </a:r>
                      <a:endParaRPr lang="es-ES" sz="1600" b="1" i="0" u="none" strike="noStrike" dirty="0">
                        <a:solidFill>
                          <a:srgbClr val="FFFFFF"/>
                        </a:solidFill>
                        <a:effectLst/>
                        <a:latin typeface="Liberation Sans"/>
                      </a:endParaRPr>
                    </a:p>
                  </a:txBody>
                  <a:tcPr marL="9525" marR="9525" marT="9525" marB="0" anchor="b"/>
                </a:tc>
                <a:tc>
                  <a:txBody>
                    <a:bodyPr/>
                    <a:lstStyle/>
                    <a:p>
                      <a:pPr algn="ctr" fontAlgn="b"/>
                      <a:r>
                        <a:rPr lang="es-ES" sz="1600" b="1" u="none" strike="noStrike" dirty="0" err="1" smtClean="0">
                          <a:effectLst/>
                        </a:rPr>
                        <a:t>Accuracy</a:t>
                      </a:r>
                      <a:r>
                        <a:rPr lang="es-ES" sz="1600" b="1" u="none" strike="noStrike" baseline="0" dirty="0" smtClean="0">
                          <a:effectLst/>
                        </a:rPr>
                        <a:t> </a:t>
                      </a:r>
                      <a:r>
                        <a:rPr lang="es-ES" sz="1600" b="1" u="none" strike="noStrike" dirty="0" smtClean="0">
                          <a:effectLst/>
                        </a:rPr>
                        <a:t>(%)</a:t>
                      </a:r>
                      <a:endParaRPr lang="es-ES" sz="1600" b="1" i="0" u="none" strike="noStrike" dirty="0">
                        <a:solidFill>
                          <a:srgbClr val="FFFFFF"/>
                        </a:solidFill>
                        <a:effectLst/>
                        <a:latin typeface="Liberation Sans"/>
                      </a:endParaRPr>
                    </a:p>
                  </a:txBody>
                  <a:tcPr marL="9525" marR="9525" marT="9525" marB="0" anchor="b"/>
                </a:tc>
              </a:tr>
              <a:tr h="284557">
                <a:tc>
                  <a:txBody>
                    <a:bodyPr/>
                    <a:lstStyle/>
                    <a:p>
                      <a:pPr algn="ctr" fontAlgn="b"/>
                      <a:r>
                        <a:rPr lang="es-ES" sz="1600" u="none" strike="noStrike">
                          <a:effectLst/>
                        </a:rPr>
                        <a:t>Yes</a:t>
                      </a:r>
                      <a:endParaRPr lang="es-ES" sz="1600" b="0" i="0" u="none" strike="noStrike">
                        <a:solidFill>
                          <a:srgbClr val="000000"/>
                        </a:solidFill>
                        <a:effectLst/>
                        <a:latin typeface="Liberation Sans"/>
                      </a:endParaRPr>
                    </a:p>
                  </a:txBody>
                  <a:tcPr marL="9525" marR="9525" marT="9525" marB="0" anchor="b"/>
                </a:tc>
                <a:tc>
                  <a:txBody>
                    <a:bodyPr/>
                    <a:lstStyle/>
                    <a:p>
                      <a:pPr algn="ctr" fontAlgn="b"/>
                      <a:r>
                        <a:rPr lang="es-ES" sz="1600" u="none" strike="noStrike">
                          <a:effectLst/>
                        </a:rPr>
                        <a:t>No</a:t>
                      </a:r>
                      <a:endParaRPr lang="es-ES" sz="1600" b="0" i="0" u="none" strike="noStrike">
                        <a:solidFill>
                          <a:srgbClr val="000000"/>
                        </a:solidFill>
                        <a:effectLst/>
                        <a:latin typeface="Liberation Sans"/>
                      </a:endParaRPr>
                    </a:p>
                  </a:txBody>
                  <a:tcPr marL="9525" marR="9525" marT="9525" marB="0" anchor="b"/>
                </a:tc>
                <a:tc>
                  <a:txBody>
                    <a:bodyPr/>
                    <a:lstStyle/>
                    <a:p>
                      <a:pPr algn="ctr" fontAlgn="b"/>
                      <a:r>
                        <a:rPr lang="es-ES" sz="1600" u="none" strike="noStrike" dirty="0" err="1">
                          <a:effectLst/>
                        </a:rPr>
                        <a:t>Moments</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a:effectLst/>
                        </a:rPr>
                        <a:t>3</a:t>
                      </a:r>
                      <a:endParaRPr lang="es-ES" sz="1600" b="0" i="0" u="none" strike="noStrike">
                        <a:solidFill>
                          <a:srgbClr val="000000"/>
                        </a:solidFill>
                        <a:effectLst/>
                        <a:latin typeface="Liberation Sans"/>
                      </a:endParaRPr>
                    </a:p>
                  </a:txBody>
                  <a:tcPr marL="9525" marR="9525" marT="9525" marB="0" anchor="b"/>
                </a:tc>
                <a:tc>
                  <a:txBody>
                    <a:bodyPr/>
                    <a:lstStyle/>
                    <a:p>
                      <a:pPr algn="ctr" fontAlgn="b"/>
                      <a:r>
                        <a:rPr lang="es-ES" sz="1600" u="none" strike="noStrike" dirty="0" smtClean="0">
                          <a:effectLst/>
                        </a:rPr>
                        <a:t>36,42</a:t>
                      </a:r>
                      <a:endParaRPr lang="es-ES" sz="1600" b="0" i="0" u="none" strike="noStrike" dirty="0">
                        <a:solidFill>
                          <a:srgbClr val="000000"/>
                        </a:solidFill>
                        <a:effectLst/>
                        <a:latin typeface="Liberation Sans"/>
                      </a:endParaRPr>
                    </a:p>
                  </a:txBody>
                  <a:tcPr marL="9525" marR="9525" marT="9525" marB="0" anchor="b"/>
                </a:tc>
              </a:tr>
              <a:tr h="284557">
                <a:tc>
                  <a:txBody>
                    <a:bodyPr/>
                    <a:lstStyle/>
                    <a:p>
                      <a:pPr algn="ctr" fontAlgn="b"/>
                      <a:r>
                        <a:rPr lang="es-ES" sz="1600" u="none" strike="noStrike">
                          <a:effectLst/>
                        </a:rPr>
                        <a:t>No</a:t>
                      </a:r>
                      <a:endParaRPr lang="es-ES" sz="1600" b="0" i="0" u="none" strike="noStrike">
                        <a:solidFill>
                          <a:srgbClr val="000000"/>
                        </a:solidFill>
                        <a:effectLst/>
                        <a:latin typeface="Liberation Sans"/>
                      </a:endParaRPr>
                    </a:p>
                  </a:txBody>
                  <a:tcPr marL="9525" marR="9525" marT="9525" marB="0" anchor="b"/>
                </a:tc>
                <a:tc>
                  <a:txBody>
                    <a:bodyPr/>
                    <a:lstStyle/>
                    <a:p>
                      <a:pPr algn="ctr" fontAlgn="b"/>
                      <a:r>
                        <a:rPr lang="es-ES" sz="1600" u="none" strike="noStrike" dirty="0">
                          <a:effectLst/>
                        </a:rPr>
                        <a:t>No</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err="1" smtClean="0">
                          <a:effectLst/>
                        </a:rPr>
                        <a:t>Moments</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a:effectLst/>
                        </a:rPr>
                        <a:t>3</a:t>
                      </a:r>
                      <a:endParaRPr lang="es-ES" sz="1600" b="0" i="0" u="none" strike="noStrike">
                        <a:solidFill>
                          <a:srgbClr val="000000"/>
                        </a:solidFill>
                        <a:effectLst/>
                        <a:latin typeface="Liberation Sans"/>
                      </a:endParaRPr>
                    </a:p>
                  </a:txBody>
                  <a:tcPr marL="9525" marR="9525" marT="9525" marB="0" anchor="b"/>
                </a:tc>
                <a:tc>
                  <a:txBody>
                    <a:bodyPr/>
                    <a:lstStyle/>
                    <a:p>
                      <a:pPr algn="ctr" fontAlgn="b"/>
                      <a:r>
                        <a:rPr lang="es-ES" sz="1600" b="1" u="none" strike="noStrike" dirty="0" smtClean="0">
                          <a:effectLst/>
                        </a:rPr>
                        <a:t>37,60</a:t>
                      </a:r>
                      <a:endParaRPr lang="es-ES" sz="1600" b="1" i="0" u="none" strike="noStrike" dirty="0">
                        <a:solidFill>
                          <a:srgbClr val="000000"/>
                        </a:solidFill>
                        <a:effectLst/>
                        <a:latin typeface="Liberation Sans"/>
                      </a:endParaRPr>
                    </a:p>
                  </a:txBody>
                  <a:tcPr marL="9525" marR="9525" marT="9525" marB="0" anchor="b"/>
                </a:tc>
              </a:tr>
              <a:tr h="284557">
                <a:tc>
                  <a:txBody>
                    <a:bodyPr/>
                    <a:lstStyle/>
                    <a:p>
                      <a:pPr algn="ctr" fontAlgn="b"/>
                      <a:r>
                        <a:rPr lang="es-ES" sz="1600" u="none" strike="noStrike">
                          <a:effectLst/>
                        </a:rPr>
                        <a:t>Yes</a:t>
                      </a:r>
                      <a:endParaRPr lang="es-ES" sz="1600" b="0" i="0" u="none" strike="noStrike">
                        <a:solidFill>
                          <a:srgbClr val="000000"/>
                        </a:solidFill>
                        <a:effectLst/>
                        <a:latin typeface="Liberation Sans"/>
                      </a:endParaRPr>
                    </a:p>
                  </a:txBody>
                  <a:tcPr marL="9525" marR="9525" marT="9525" marB="0" anchor="b"/>
                </a:tc>
                <a:tc>
                  <a:txBody>
                    <a:bodyPr/>
                    <a:lstStyle/>
                    <a:p>
                      <a:pPr algn="ctr" fontAlgn="b"/>
                      <a:r>
                        <a:rPr lang="es-ES" sz="1600" u="none" strike="noStrike">
                          <a:effectLst/>
                        </a:rPr>
                        <a:t>Yes</a:t>
                      </a:r>
                      <a:endParaRPr lang="es-ES" sz="1600" b="0" i="0" u="none" strike="noStrike">
                        <a:solidFill>
                          <a:srgbClr val="000000"/>
                        </a:solidFill>
                        <a:effectLst/>
                        <a:latin typeface="Liberation Sans"/>
                      </a:endParaRPr>
                    </a:p>
                  </a:txBody>
                  <a:tcPr marL="9525" marR="9525" marT="9525" marB="0" anchor="b"/>
                </a:tc>
                <a:tc>
                  <a:txBody>
                    <a:bodyPr/>
                    <a:lstStyle/>
                    <a:p>
                      <a:pPr algn="ctr" fontAlgn="b"/>
                      <a:r>
                        <a:rPr lang="es-ES" sz="1600" u="none" strike="noStrike" dirty="0" err="1">
                          <a:effectLst/>
                        </a:rPr>
                        <a:t>Moments</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a:effectLst/>
                        </a:rPr>
                        <a:t>3</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smtClean="0">
                          <a:effectLst/>
                        </a:rPr>
                        <a:t>34,50</a:t>
                      </a:r>
                      <a:endParaRPr lang="es-ES" sz="1600" b="0" i="0" u="none" strike="noStrike" dirty="0">
                        <a:solidFill>
                          <a:srgbClr val="000000"/>
                        </a:solidFill>
                        <a:effectLst/>
                        <a:latin typeface="Liberation Sans"/>
                      </a:endParaRPr>
                    </a:p>
                  </a:txBody>
                  <a:tcPr marL="9525" marR="9525" marT="9525" marB="0" anchor="b"/>
                </a:tc>
              </a:tr>
              <a:tr h="284557">
                <a:tc>
                  <a:txBody>
                    <a:bodyPr/>
                    <a:lstStyle/>
                    <a:p>
                      <a:pPr algn="ctr" fontAlgn="b"/>
                      <a:r>
                        <a:rPr lang="es-ES" sz="1600" u="none" strike="noStrike">
                          <a:effectLst/>
                        </a:rPr>
                        <a:t>No</a:t>
                      </a:r>
                      <a:endParaRPr lang="es-ES" sz="1600" b="0" i="0" u="none" strike="noStrike">
                        <a:solidFill>
                          <a:srgbClr val="000000"/>
                        </a:solidFill>
                        <a:effectLst/>
                        <a:latin typeface="Liberation Sans"/>
                      </a:endParaRPr>
                    </a:p>
                  </a:txBody>
                  <a:tcPr marL="9525" marR="9525" marT="9525" marB="0" anchor="b"/>
                </a:tc>
                <a:tc>
                  <a:txBody>
                    <a:bodyPr/>
                    <a:lstStyle/>
                    <a:p>
                      <a:pPr algn="ctr" fontAlgn="b"/>
                      <a:r>
                        <a:rPr lang="es-ES" sz="1600" u="none" strike="noStrike" dirty="0">
                          <a:effectLst/>
                        </a:rPr>
                        <a:t>Yes</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err="1">
                          <a:effectLst/>
                        </a:rPr>
                        <a:t>Moments</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u="none" strike="noStrike" dirty="0">
                          <a:effectLst/>
                        </a:rPr>
                        <a:t>3</a:t>
                      </a:r>
                      <a:endParaRPr lang="es-ES" sz="1600" b="0" i="0" u="none" strike="noStrike" dirty="0">
                        <a:solidFill>
                          <a:srgbClr val="000000"/>
                        </a:solidFill>
                        <a:effectLst/>
                        <a:latin typeface="Liberation Sans"/>
                      </a:endParaRPr>
                    </a:p>
                  </a:txBody>
                  <a:tcPr marL="9525" marR="9525" marT="9525" marB="0" anchor="b"/>
                </a:tc>
                <a:tc>
                  <a:txBody>
                    <a:bodyPr/>
                    <a:lstStyle/>
                    <a:p>
                      <a:pPr algn="ctr" fontAlgn="b"/>
                      <a:r>
                        <a:rPr lang="es-ES" sz="1600" b="1" u="none" strike="noStrike" dirty="0" smtClean="0">
                          <a:effectLst/>
                        </a:rPr>
                        <a:t>41,13</a:t>
                      </a:r>
                      <a:endParaRPr lang="es-ES" sz="1600" b="1" i="0" u="none" strike="noStrike" dirty="0">
                        <a:solidFill>
                          <a:srgbClr val="000000"/>
                        </a:solidFill>
                        <a:effectLst/>
                        <a:latin typeface="Liberation Sans"/>
                      </a:endParaRPr>
                    </a:p>
                  </a:txBody>
                  <a:tcPr marL="9525" marR="9525" marT="9525" marB="0" anchor="b"/>
                </a:tc>
              </a:tr>
            </a:tbl>
          </a:graphicData>
        </a:graphic>
      </p:graphicFrame>
      <p:sp>
        <p:nvSpPr>
          <p:cNvPr id="24" name="23 Flecha abajo"/>
          <p:cNvSpPr/>
          <p:nvPr/>
        </p:nvSpPr>
        <p:spPr>
          <a:xfrm rot="10800000">
            <a:off x="7650990" y="5072344"/>
            <a:ext cx="120407" cy="329016"/>
          </a:xfrm>
          <a:prstGeom prst="downArrow">
            <a:avLst/>
          </a:prstGeom>
          <a:solidFill>
            <a:srgbClr val="00D600"/>
          </a:solidFill>
          <a:ln>
            <a:solidFill>
              <a:srgbClr val="00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FF0000"/>
              </a:solidFill>
            </a:endParaRPr>
          </a:p>
        </p:txBody>
      </p:sp>
      <p:cxnSp>
        <p:nvCxnSpPr>
          <p:cNvPr id="25" name="24 Conector recto"/>
          <p:cNvCxnSpPr>
            <a:stCxn id="30" idx="3"/>
          </p:cNvCxnSpPr>
          <p:nvPr/>
        </p:nvCxnSpPr>
        <p:spPr>
          <a:xfrm>
            <a:off x="7010258" y="4925654"/>
            <a:ext cx="407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7016112" y="5491025"/>
            <a:ext cx="426173"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26 Cerrar llave"/>
          <p:cNvSpPr/>
          <p:nvPr/>
        </p:nvSpPr>
        <p:spPr>
          <a:xfrm>
            <a:off x="7417531" y="4925655"/>
            <a:ext cx="224641" cy="5653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1" name="20 Rectángulo"/>
          <p:cNvSpPr/>
          <p:nvPr/>
        </p:nvSpPr>
        <p:spPr>
          <a:xfrm>
            <a:off x="5148065" y="2780927"/>
            <a:ext cx="1862194" cy="29088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sp>
        <p:nvSpPr>
          <p:cNvPr id="22" name="21 Rectángulo"/>
          <p:cNvSpPr/>
          <p:nvPr/>
        </p:nvSpPr>
        <p:spPr>
          <a:xfrm>
            <a:off x="5148066" y="3350679"/>
            <a:ext cx="1879510" cy="29412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sp>
        <p:nvSpPr>
          <p:cNvPr id="30" name="29 Rectángulo"/>
          <p:cNvSpPr/>
          <p:nvPr/>
        </p:nvSpPr>
        <p:spPr>
          <a:xfrm>
            <a:off x="5652120" y="4778964"/>
            <a:ext cx="1358138" cy="29338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sp>
        <p:nvSpPr>
          <p:cNvPr id="31" name="30 Rectángulo"/>
          <p:cNvSpPr/>
          <p:nvPr/>
        </p:nvSpPr>
        <p:spPr>
          <a:xfrm>
            <a:off x="5652120" y="5336716"/>
            <a:ext cx="1346728" cy="30854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spTree>
    <p:extLst>
      <p:ext uri="{BB962C8B-B14F-4D97-AF65-F5344CB8AC3E}">
        <p14:creationId xmlns:p14="http://schemas.microsoft.com/office/powerpoint/2010/main" val="171201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23" grpId="0"/>
      <p:bldP spid="14" grpId="0" animBg="1"/>
      <p:bldP spid="24" grpId="0" animBg="1"/>
      <p:bldP spid="27" grpId="0" animBg="1"/>
      <p:bldP spid="21" grpId="0" animBg="1"/>
      <p:bldP spid="22" grpId="0" animBg="1"/>
      <p:bldP spid="30"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Motivation</a:t>
            </a:r>
            <a:endParaRPr lang="en-US" sz="2400" b="0" strike="noStrike" spc="-1">
              <a:latin typeface="Arial"/>
            </a:endParaRPr>
          </a:p>
        </p:txBody>
      </p:sp>
      <p:sp>
        <p:nvSpPr>
          <p:cNvPr id="267" name="CustomShape 2"/>
          <p:cNvSpPr/>
          <p:nvPr/>
        </p:nvSpPr>
        <p:spPr>
          <a:xfrm>
            <a:off x="406800" y="1052736"/>
            <a:ext cx="8354880" cy="5038104"/>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US" sz="2000" b="1" spc="-1" dirty="0" smtClean="0">
                <a:solidFill>
                  <a:srgbClr val="000000"/>
                </a:solidFill>
                <a:latin typeface="Calibri"/>
                <a:ea typeface="DejaVu Sans"/>
              </a:rPr>
              <a:t>Main problem:  </a:t>
            </a:r>
            <a:r>
              <a:rPr lang="en-US" sz="2000" spc="-1" dirty="0" smtClean="0">
                <a:solidFill>
                  <a:srgbClr val="000000"/>
                </a:solidFill>
                <a:latin typeface="Calibri"/>
                <a:ea typeface="DejaVu Sans"/>
              </a:rPr>
              <a:t>achieve online motion classification for a lower limb exoskeleton to improve support. </a:t>
            </a:r>
          </a:p>
          <a:p>
            <a:pPr marL="1800">
              <a:lnSpc>
                <a:spcPct val="100000"/>
              </a:lnSpc>
              <a:spcBef>
                <a:spcPts val="400"/>
              </a:spcBef>
            </a:pPr>
            <a:endParaRPr lang="en-US" sz="2000" spc="-1" dirty="0">
              <a:solidFill>
                <a:srgbClr val="000000"/>
              </a:solidFill>
              <a:latin typeface="Calibri"/>
              <a:ea typeface="DejaVu Sans"/>
            </a:endParaRPr>
          </a:p>
          <a:p>
            <a:pPr marL="314280" indent="-312480">
              <a:lnSpc>
                <a:spcPct val="100000"/>
              </a:lnSpc>
              <a:spcBef>
                <a:spcPts val="400"/>
              </a:spcBef>
              <a:buBlip>
                <a:blip r:embed="rId3"/>
              </a:buBlip>
            </a:pPr>
            <a:r>
              <a:rPr lang="en-US" sz="2000" b="1" strike="noStrike" spc="-1" dirty="0" smtClean="0">
                <a:solidFill>
                  <a:srgbClr val="000000"/>
                </a:solidFill>
                <a:latin typeface="Calibri"/>
                <a:ea typeface="DejaVu Sans"/>
              </a:rPr>
              <a:t>Which is our problem? </a:t>
            </a:r>
          </a:p>
          <a:p>
            <a:pPr marL="771480" lvl="1" indent="-312480">
              <a:spcBef>
                <a:spcPts val="400"/>
              </a:spcBef>
              <a:buBlip>
                <a:blip r:embed="rId3"/>
              </a:buBlip>
            </a:pPr>
            <a:r>
              <a:rPr lang="en-US" sz="2000" b="0" strike="noStrike" spc="-1" dirty="0" smtClean="0">
                <a:solidFill>
                  <a:srgbClr val="000000"/>
                </a:solidFill>
                <a:latin typeface="Calibri"/>
                <a:ea typeface="DejaVu Sans"/>
              </a:rPr>
              <a:t>Search meaningful derived features to classify data captured by exoskeleton’s sensors. </a:t>
            </a:r>
          </a:p>
          <a:p>
            <a:pPr marL="314280" indent="-312480">
              <a:lnSpc>
                <a:spcPct val="100000"/>
              </a:lnSpc>
              <a:spcBef>
                <a:spcPts val="400"/>
              </a:spcBef>
              <a:buBlip>
                <a:blip r:embed="rId3"/>
              </a:buBlip>
            </a:pPr>
            <a:r>
              <a:rPr lang="en-US" sz="2000" b="1" spc="-1" dirty="0" smtClean="0">
                <a:solidFill>
                  <a:srgbClr val="000000"/>
                </a:solidFill>
                <a:latin typeface="Calibri"/>
              </a:rPr>
              <a:t>Which challenges does it pose?</a:t>
            </a:r>
          </a:p>
          <a:p>
            <a:pPr marL="771480" lvl="1" indent="-312480">
              <a:spcBef>
                <a:spcPts val="400"/>
              </a:spcBef>
              <a:buBlip>
                <a:blip r:embed="rId3"/>
              </a:buBlip>
            </a:pPr>
            <a:r>
              <a:rPr lang="en-US" sz="2000" spc="-1" dirty="0" smtClean="0">
                <a:solidFill>
                  <a:srgbClr val="000000"/>
                </a:solidFill>
                <a:latin typeface="Calibri"/>
                <a:ea typeface="DejaVu Sans"/>
              </a:rPr>
              <a:t>Find features </a:t>
            </a:r>
            <a:r>
              <a:rPr lang="es-ES" sz="2000" spc="-1" dirty="0" err="1">
                <a:solidFill>
                  <a:srgbClr val="000000"/>
                </a:solidFill>
                <a:latin typeface="Calibri"/>
              </a:rPr>
              <a:t>physically</a:t>
            </a:r>
            <a:r>
              <a:rPr lang="es-ES" sz="2000" spc="-1" dirty="0">
                <a:solidFill>
                  <a:srgbClr val="000000"/>
                </a:solidFill>
                <a:latin typeface="Calibri"/>
              </a:rPr>
              <a:t> </a:t>
            </a:r>
            <a:r>
              <a:rPr lang="en-US" sz="2000" spc="-1" dirty="0" smtClean="0">
                <a:solidFill>
                  <a:srgbClr val="000000"/>
                </a:solidFill>
                <a:latin typeface="Calibri"/>
              </a:rPr>
              <a:t>connected to the motion</a:t>
            </a:r>
          </a:p>
          <a:p>
            <a:pPr marL="1228680" lvl="2" indent="-312480">
              <a:spcBef>
                <a:spcPts val="400"/>
              </a:spcBef>
              <a:buBlip>
                <a:blip r:embed="rId3"/>
              </a:buBlip>
            </a:pPr>
            <a:r>
              <a:rPr lang="en-US" sz="2000" spc="-1" dirty="0" smtClean="0">
                <a:solidFill>
                  <a:srgbClr val="000000"/>
                </a:solidFill>
                <a:latin typeface="Calibri"/>
              </a:rPr>
              <a:t>Kinematic ( e.g. joint angles , acceleration of the </a:t>
            </a:r>
            <a:r>
              <a:rPr lang="en-US" sz="2000" spc="-1" dirty="0" err="1" smtClean="0">
                <a:solidFill>
                  <a:srgbClr val="000000"/>
                </a:solidFill>
                <a:latin typeface="Calibri"/>
              </a:rPr>
              <a:t>CoM</a:t>
            </a:r>
            <a:r>
              <a:rPr lang="en-US" sz="2000" spc="-1" dirty="0" smtClean="0">
                <a:solidFill>
                  <a:srgbClr val="000000"/>
                </a:solidFill>
                <a:latin typeface="Calibri"/>
              </a:rPr>
              <a:t>)</a:t>
            </a:r>
          </a:p>
          <a:p>
            <a:pPr marL="1228680" lvl="2" indent="-312480">
              <a:spcBef>
                <a:spcPts val="400"/>
              </a:spcBef>
              <a:buBlip>
                <a:blip r:embed="rId3"/>
              </a:buBlip>
            </a:pPr>
            <a:r>
              <a:rPr lang="en-US" sz="2000" spc="-1" dirty="0" smtClean="0">
                <a:solidFill>
                  <a:srgbClr val="000000"/>
                </a:solidFill>
                <a:latin typeface="Calibri"/>
              </a:rPr>
              <a:t>Dynamic  (e.g.  torques on articulations,  reaction ground force)</a:t>
            </a:r>
          </a:p>
          <a:p>
            <a:pPr marL="771480" lvl="1" indent="-312480">
              <a:spcBef>
                <a:spcPts val="400"/>
              </a:spcBef>
              <a:buBlip>
                <a:blip r:embed="rId3"/>
              </a:buBlip>
            </a:pPr>
            <a:r>
              <a:rPr lang="en-US" sz="2000" spc="-1" dirty="0" smtClean="0">
                <a:solidFill>
                  <a:srgbClr val="000000"/>
                </a:solidFill>
                <a:latin typeface="Calibri"/>
              </a:rPr>
              <a:t>Improve current classification setup</a:t>
            </a:r>
          </a:p>
          <a:p>
            <a:pPr marL="314280" indent="-312480">
              <a:lnSpc>
                <a:spcPct val="100000"/>
              </a:lnSpc>
              <a:spcBef>
                <a:spcPts val="400"/>
              </a:spcBef>
              <a:buBlip>
                <a:blip r:embed="rId3"/>
              </a:buBlip>
            </a:pPr>
            <a:r>
              <a:rPr lang="en-US" sz="2000" b="1" strike="noStrike" spc="-1" dirty="0" smtClean="0">
                <a:solidFill>
                  <a:srgbClr val="000000"/>
                </a:solidFill>
                <a:latin typeface="Calibri"/>
                <a:ea typeface="DejaVu Sans"/>
              </a:rPr>
              <a:t>Why is the problem important to solve?</a:t>
            </a:r>
            <a:endParaRPr lang="en-US" sz="2000" b="1" strike="noStrike" spc="-1" dirty="0">
              <a:latin typeface="Arial"/>
            </a:endParaRPr>
          </a:p>
          <a:p>
            <a:pPr marL="790560" lvl="1" indent="-312480">
              <a:lnSpc>
                <a:spcPct val="100000"/>
              </a:lnSpc>
              <a:spcBef>
                <a:spcPts val="360"/>
              </a:spcBef>
              <a:buBlip>
                <a:blip r:embed="rId4"/>
              </a:buBlip>
            </a:pPr>
            <a:r>
              <a:rPr lang="en-US" sz="1800" b="0" strike="noStrike" spc="-1" dirty="0" smtClean="0">
                <a:solidFill>
                  <a:srgbClr val="000000"/>
                </a:solidFill>
                <a:latin typeface="Calibri"/>
                <a:ea typeface="DejaVu Sans"/>
              </a:rPr>
              <a:t>Physical meaningful </a:t>
            </a:r>
            <a:r>
              <a:rPr lang="en-US" spc="-1" dirty="0">
                <a:solidFill>
                  <a:srgbClr val="000000"/>
                </a:solidFill>
                <a:latin typeface="Calibri"/>
              </a:rPr>
              <a:t>features </a:t>
            </a:r>
            <a:r>
              <a:rPr lang="en-US" spc="-1" dirty="0" smtClean="0">
                <a:solidFill>
                  <a:srgbClr val="000000"/>
                </a:solidFill>
                <a:latin typeface="Calibri"/>
              </a:rPr>
              <a:t>describe better </a:t>
            </a:r>
            <a:r>
              <a:rPr lang="en-US" spc="-1" dirty="0">
                <a:solidFill>
                  <a:srgbClr val="000000"/>
                </a:solidFill>
                <a:latin typeface="Calibri"/>
              </a:rPr>
              <a:t>a </a:t>
            </a:r>
            <a:r>
              <a:rPr lang="en-US" sz="1800" b="0" strike="noStrike" spc="-1" dirty="0" smtClean="0">
                <a:solidFill>
                  <a:srgbClr val="000000"/>
                </a:solidFill>
                <a:latin typeface="Calibri"/>
                <a:ea typeface="DejaVu Sans"/>
              </a:rPr>
              <a:t>motion</a:t>
            </a:r>
            <a:endParaRPr lang="en-US" sz="1800" b="0" strike="noStrike" spc="-1" dirty="0">
              <a:latin typeface="Arial"/>
            </a:endParaRPr>
          </a:p>
          <a:p>
            <a:pPr marL="790560" lvl="1" indent="-312480">
              <a:lnSpc>
                <a:spcPct val="100000"/>
              </a:lnSpc>
              <a:spcBef>
                <a:spcPts val="360"/>
              </a:spcBef>
              <a:buBlip>
                <a:blip r:embed="rId4"/>
              </a:buBlip>
            </a:pPr>
            <a:r>
              <a:rPr lang="en-US" sz="1800" b="0" strike="noStrike" spc="-1" dirty="0" smtClean="0">
                <a:solidFill>
                  <a:srgbClr val="000000"/>
                </a:solidFill>
                <a:latin typeface="Calibri"/>
                <a:ea typeface="DejaVu Sans"/>
              </a:rPr>
              <a:t>Decrease the amount of features </a:t>
            </a:r>
            <a:r>
              <a:rPr lang="en-US" sz="1800" b="0" strike="noStrike" spc="-1" dirty="0" smtClean="0">
                <a:solidFill>
                  <a:srgbClr val="000000"/>
                </a:solidFill>
                <a:latin typeface="Calibri"/>
                <a:ea typeface="DejaVu Sans"/>
                <a:sym typeface="Wingdings" panose="05000000000000000000" pitchFamily="2" charset="2"/>
              </a:rPr>
              <a:t> Reduction of compute time </a:t>
            </a:r>
            <a:endParaRPr lang="en-US" sz="1800" b="0" strike="noStrike" spc="-1" dirty="0">
              <a:latin typeface="Arial"/>
            </a:endParaRPr>
          </a:p>
          <a:p>
            <a:pPr marL="476280">
              <a:lnSpc>
                <a:spcPct val="100000"/>
              </a:lnSpc>
              <a:spcBef>
                <a:spcPts val="360"/>
              </a:spcBef>
            </a:pPr>
            <a:endParaRPr lang="en-US" sz="1800" b="0" strike="noStrike" spc="-1" dirty="0">
              <a:latin typeface="Arial"/>
            </a:endParaRPr>
          </a:p>
          <a:p>
            <a:pPr>
              <a:lnSpc>
                <a:spcPct val="100000"/>
              </a:lnSpc>
            </a:pPr>
            <a:endParaRPr lang="en-US" sz="1800" b="0" strike="noStrike" spc="-1" dirty="0">
              <a:latin typeface="Arial"/>
            </a:endParaRPr>
          </a:p>
        </p:txBody>
      </p:sp>
      <p:sp>
        <p:nvSpPr>
          <p:cNvPr id="269" name="CustomShape 3"/>
          <p:cNvSpPr/>
          <p:nvPr/>
        </p:nvSpPr>
        <p:spPr>
          <a:xfrm>
            <a:off x="6035760" y="5184720"/>
            <a:ext cx="1919520" cy="54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Calibri"/>
                <a:ea typeface="DejaVu Sans"/>
              </a:rPr>
              <a:t>  </a:t>
            </a:r>
            <a:endParaRPr lang="en-US" sz="1600" b="0" strike="noStrike" spc="-1">
              <a:latin typeface="Arial"/>
            </a:endParaRPr>
          </a:p>
        </p:txBody>
      </p:sp>
      <p:sp>
        <p:nvSpPr>
          <p:cNvPr id="270" name="TextShape 4"/>
          <p:cNvSpPr txBox="1"/>
          <p:nvPr/>
        </p:nvSpPr>
        <p:spPr>
          <a:xfrm>
            <a:off x="6718319" y="5505423"/>
            <a:ext cx="499320" cy="293400"/>
          </a:xfrm>
          <a:prstGeom prst="rect">
            <a:avLst/>
          </a:prstGeom>
          <a:noFill/>
          <a:ln>
            <a:noFill/>
          </a:ln>
        </p:spPr>
        <p:txBody>
          <a:bodyPr lIns="90000" tIns="45000" rIns="90000" bIns="45000"/>
          <a:lstStyle/>
          <a:p>
            <a:r>
              <a:rPr lang="en-US" sz="1600" b="0" strike="noStrike" spc="-1" dirty="0">
                <a:solidFill>
                  <a:srgbClr val="000000"/>
                </a:solidFill>
                <a:latin typeface="Calibri"/>
                <a:ea typeface="DejaVu Sans"/>
              </a:rPr>
              <a:t>  </a:t>
            </a:r>
            <a:endParaRPr lang="en-US" sz="1600" b="0" strike="noStrike" spc="-1" dirty="0">
              <a:latin typeface="Arial"/>
            </a:endParaRPr>
          </a:p>
        </p:txBody>
      </p:sp>
    </p:spTree>
    <p:extLst>
      <p:ext uri="{BB962C8B-B14F-4D97-AF65-F5344CB8AC3E}">
        <p14:creationId xmlns:p14="http://schemas.microsoft.com/office/powerpoint/2010/main" val="182171866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
          <p:cNvPicPr/>
          <p:nvPr/>
        </p:nvPicPr>
        <p:blipFill>
          <a:blip r:embed="rId3"/>
          <a:srcRect l="29372" t="62396" r="27122"/>
          <a:stretch/>
        </p:blipFill>
        <p:spPr>
          <a:xfrm>
            <a:off x="396000" y="3667680"/>
            <a:ext cx="1113120" cy="812160"/>
          </a:xfrm>
          <a:prstGeom prst="rect">
            <a:avLst/>
          </a:prstGeom>
          <a:ln>
            <a:noFill/>
          </a:ln>
        </p:spPr>
      </p:pic>
      <p:pic>
        <p:nvPicPr>
          <p:cNvPr id="253" name="152 Imagen"/>
          <p:cNvPicPr/>
          <p:nvPr/>
        </p:nvPicPr>
        <p:blipFill>
          <a:blip r:embed="rId4"/>
          <a:srcRect l="2546" t="23403" r="2415" b="2160"/>
          <a:stretch/>
        </p:blipFill>
        <p:spPr>
          <a:xfrm>
            <a:off x="395640" y="1065240"/>
            <a:ext cx="1113120" cy="741240"/>
          </a:xfrm>
          <a:prstGeom prst="rect">
            <a:avLst/>
          </a:prstGeom>
          <a:ln>
            <a:noFill/>
          </a:ln>
        </p:spPr>
      </p:pic>
      <p:pic>
        <p:nvPicPr>
          <p:cNvPr id="254" name="153 Imagen"/>
          <p:cNvPicPr/>
          <p:nvPr/>
        </p:nvPicPr>
        <p:blipFill>
          <a:blip r:embed="rId5"/>
          <a:srcRect l="8519" r="12673" b="-186"/>
          <a:stretch/>
        </p:blipFill>
        <p:spPr>
          <a:xfrm>
            <a:off x="395280" y="5406840"/>
            <a:ext cx="1113120" cy="741240"/>
          </a:xfrm>
          <a:prstGeom prst="rect">
            <a:avLst/>
          </a:prstGeom>
          <a:ln>
            <a:noFill/>
          </a:ln>
        </p:spPr>
      </p:pic>
      <p:pic>
        <p:nvPicPr>
          <p:cNvPr id="255" name="Picture 5"/>
          <p:cNvPicPr/>
          <p:nvPr/>
        </p:nvPicPr>
        <p:blipFill>
          <a:blip r:embed="rId6"/>
          <a:srcRect l="14207" t="9080" r="33718" b="44639"/>
          <a:stretch/>
        </p:blipFill>
        <p:spPr>
          <a:xfrm>
            <a:off x="395640" y="4534920"/>
            <a:ext cx="1113120" cy="741240"/>
          </a:xfrm>
          <a:prstGeom prst="rect">
            <a:avLst/>
          </a:prstGeom>
          <a:ln>
            <a:noFill/>
          </a:ln>
        </p:spPr>
      </p:pic>
      <p:pic>
        <p:nvPicPr>
          <p:cNvPr id="256" name="159 Imagen"/>
          <p:cNvPicPr/>
          <p:nvPr/>
        </p:nvPicPr>
        <p:blipFill>
          <a:blip r:embed="rId7"/>
          <a:srcRect t="20073" r="4404" b="50934"/>
          <a:stretch/>
        </p:blipFill>
        <p:spPr>
          <a:xfrm>
            <a:off x="395640" y="2800080"/>
            <a:ext cx="1113120" cy="741240"/>
          </a:xfrm>
          <a:prstGeom prst="rect">
            <a:avLst/>
          </a:prstGeom>
          <a:ln>
            <a:solidFill>
              <a:schemeClr val="tx1"/>
            </a:solidFill>
          </a:ln>
        </p:spPr>
      </p:pic>
      <p:sp>
        <p:nvSpPr>
          <p:cNvPr id="257"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Outline</a:t>
            </a:r>
            <a:endParaRPr lang="en-US" sz="2400" b="0" strike="noStrike" spc="-1">
              <a:latin typeface="Arial"/>
            </a:endParaRPr>
          </a:p>
        </p:txBody>
      </p:sp>
      <p:sp>
        <p:nvSpPr>
          <p:cNvPr id="258" name="CustomShape 2"/>
          <p:cNvSpPr/>
          <p:nvPr/>
        </p:nvSpPr>
        <p:spPr>
          <a:xfrm>
            <a:off x="1763640" y="1253382"/>
            <a:ext cx="4678560" cy="4490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Aft>
                <a:spcPts val="3382"/>
              </a:spcAft>
              <a:buBlip>
                <a:blip r:embed="rId8"/>
              </a:buBlip>
            </a:pPr>
            <a:r>
              <a:rPr lang="en-US" sz="2000" spc="-1" dirty="0">
                <a:solidFill>
                  <a:schemeClr val="bg1">
                    <a:lumMod val="65000"/>
                  </a:schemeClr>
                </a:solidFill>
                <a:latin typeface="Calibri"/>
                <a:ea typeface="DejaVu Sans"/>
              </a:rPr>
              <a:t>State of the Art </a:t>
            </a:r>
          </a:p>
          <a:p>
            <a:pPr marL="314280" indent="-312480">
              <a:lnSpc>
                <a:spcPct val="100000"/>
              </a:lnSpc>
              <a:spcAft>
                <a:spcPts val="3382"/>
              </a:spcAft>
              <a:buBlip>
                <a:blip r:embed="rId8"/>
              </a:buBlip>
            </a:pPr>
            <a:r>
              <a:rPr lang="en-US" sz="2000" spc="-1" dirty="0">
                <a:solidFill>
                  <a:schemeClr val="bg1">
                    <a:lumMod val="65000"/>
                  </a:schemeClr>
                </a:solidFill>
                <a:latin typeface="Calibri"/>
                <a:ea typeface="DejaVu Sans"/>
              </a:rPr>
              <a:t>H²T Passive Exoskeleton and Motion Data</a:t>
            </a:r>
          </a:p>
          <a:p>
            <a:pPr marL="314280" indent="-312480">
              <a:spcAft>
                <a:spcPts val="3382"/>
              </a:spcAft>
              <a:buBlip>
                <a:blip r:embed="rId8"/>
              </a:buBlip>
            </a:pPr>
            <a:r>
              <a:rPr lang="en-US" sz="2000" spc="-1" dirty="0">
                <a:solidFill>
                  <a:schemeClr val="bg1">
                    <a:lumMod val="65000"/>
                  </a:schemeClr>
                </a:solidFill>
                <a:latin typeface="Calibri"/>
                <a:ea typeface="DejaVu Sans"/>
              </a:rPr>
              <a:t>Derived Features</a:t>
            </a:r>
          </a:p>
          <a:p>
            <a:pPr marL="314280" indent="-312480">
              <a:spcAft>
                <a:spcPts val="3382"/>
              </a:spcAft>
              <a:buBlip>
                <a:blip r:embed="rId8"/>
              </a:buBlip>
            </a:pPr>
            <a:r>
              <a:rPr lang="en-US" sz="2000" spc="-1" dirty="0">
                <a:solidFill>
                  <a:schemeClr val="bg1">
                    <a:lumMod val="65000"/>
                  </a:schemeClr>
                </a:solidFill>
                <a:latin typeface="Calibri"/>
              </a:rPr>
              <a:t>Resemblance</a:t>
            </a:r>
            <a:r>
              <a:rPr lang="en-US" sz="2000" b="1" spc="-1" dirty="0">
                <a:solidFill>
                  <a:srgbClr val="000000"/>
                </a:solidFill>
                <a:latin typeface="Calibri"/>
              </a:rPr>
              <a:t> </a:t>
            </a:r>
            <a:r>
              <a:rPr lang="en-US" sz="2000" spc="-1" dirty="0" smtClean="0">
                <a:solidFill>
                  <a:schemeClr val="bg1">
                    <a:lumMod val="65000"/>
                  </a:schemeClr>
                </a:solidFill>
                <a:latin typeface="Calibri"/>
                <a:ea typeface="DejaVu Sans"/>
              </a:rPr>
              <a:t>Analysis</a:t>
            </a:r>
            <a:endParaRPr lang="en-US" sz="2000" spc="-1" dirty="0">
              <a:solidFill>
                <a:schemeClr val="bg1">
                  <a:lumMod val="65000"/>
                </a:schemeClr>
              </a:solidFill>
              <a:latin typeface="Calibri"/>
              <a:ea typeface="DejaVu Sans"/>
            </a:endParaRPr>
          </a:p>
          <a:p>
            <a:pPr marL="314280" indent="-312480">
              <a:spcAft>
                <a:spcPts val="3382"/>
              </a:spcAft>
              <a:buBlip>
                <a:blip r:embed="rId8"/>
              </a:buBlip>
            </a:pPr>
            <a:r>
              <a:rPr lang="en-US" sz="2000" b="1" spc="-1" dirty="0">
                <a:solidFill>
                  <a:srgbClr val="000000"/>
                </a:solidFill>
                <a:latin typeface="Calibri"/>
                <a:ea typeface="DejaVu Sans"/>
              </a:rPr>
              <a:t>HMM Classification Results</a:t>
            </a:r>
          </a:p>
          <a:p>
            <a:pPr marL="314280" indent="-312480">
              <a:spcAft>
                <a:spcPts val="3382"/>
              </a:spcAft>
              <a:buBlip>
                <a:blip r:embed="rId8"/>
              </a:buBlip>
            </a:pPr>
            <a:r>
              <a:rPr lang="en-US" sz="2000" spc="-1" dirty="0" smtClean="0">
                <a:solidFill>
                  <a:schemeClr val="bg1">
                    <a:lumMod val="65000"/>
                  </a:schemeClr>
                </a:solidFill>
                <a:latin typeface="Calibri"/>
                <a:ea typeface="DejaVu Sans"/>
              </a:rPr>
              <a:t>Conclusions </a:t>
            </a:r>
            <a:r>
              <a:rPr lang="en-US" sz="2000" spc="-1" dirty="0">
                <a:solidFill>
                  <a:schemeClr val="bg1">
                    <a:lumMod val="65000"/>
                  </a:schemeClr>
                </a:solidFill>
                <a:latin typeface="Calibri"/>
                <a:ea typeface="DejaVu Sans"/>
              </a:rPr>
              <a:t>and Outlook</a:t>
            </a:r>
          </a:p>
        </p:txBody>
      </p:sp>
      <p:pic>
        <p:nvPicPr>
          <p:cNvPr id="259" name="Picture 2"/>
          <p:cNvPicPr/>
          <p:nvPr/>
        </p:nvPicPr>
        <p:blipFill>
          <a:blip r:embed="rId9"/>
          <a:srcRect l="35696" t="18380" r="2274" b="50559"/>
          <a:stretch/>
        </p:blipFill>
        <p:spPr>
          <a:xfrm>
            <a:off x="395640" y="1932840"/>
            <a:ext cx="1107000" cy="736920"/>
          </a:xfrm>
          <a:prstGeom prst="rect">
            <a:avLst/>
          </a:prstGeom>
          <a:ln>
            <a:noFill/>
          </a:ln>
        </p:spPr>
      </p:pic>
      <p:sp>
        <p:nvSpPr>
          <p:cNvPr id="260" name="CustomShape 3"/>
          <p:cNvSpPr/>
          <p:nvPr/>
        </p:nvSpPr>
        <p:spPr>
          <a:xfrm>
            <a:off x="395640" y="10652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1" name="CustomShape 4"/>
          <p:cNvSpPr/>
          <p:nvPr/>
        </p:nvSpPr>
        <p:spPr>
          <a:xfrm>
            <a:off x="395640" y="1932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2" name="CustomShape 5"/>
          <p:cNvSpPr/>
          <p:nvPr/>
        </p:nvSpPr>
        <p:spPr>
          <a:xfrm>
            <a:off x="395640" y="28000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3" name="CustomShape 6"/>
          <p:cNvSpPr/>
          <p:nvPr/>
        </p:nvSpPr>
        <p:spPr>
          <a:xfrm>
            <a:off x="395640" y="36676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4" name="CustomShape 7"/>
          <p:cNvSpPr/>
          <p:nvPr/>
        </p:nvSpPr>
        <p:spPr>
          <a:xfrm>
            <a:off x="395640" y="453492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5" name="CustomShape 8"/>
          <p:cNvSpPr/>
          <p:nvPr/>
        </p:nvSpPr>
        <p:spPr>
          <a:xfrm>
            <a:off x="394920" y="5406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16" name="15 Rectángulo"/>
          <p:cNvSpPr/>
          <p:nvPr/>
        </p:nvSpPr>
        <p:spPr>
          <a:xfrm>
            <a:off x="5176945" y="3498702"/>
            <a:ext cx="3018468" cy="400110"/>
          </a:xfrm>
          <a:prstGeom prst="rect">
            <a:avLst/>
          </a:prstGeom>
          <a:solidFill>
            <a:schemeClr val="bg1"/>
          </a:solidFill>
          <a:ln w="28575">
            <a:solidFill>
              <a:srgbClr val="008A3E"/>
            </a:solidFill>
          </a:ln>
        </p:spPr>
        <p:txBody>
          <a:bodyPr wrap="square">
            <a:spAutoFit/>
          </a:bodyPr>
          <a:lstStyle/>
          <a:p>
            <a:pPr marL="459000" lvl="1">
              <a:spcAft>
                <a:spcPts val="3382"/>
              </a:spcAft>
            </a:pPr>
            <a:r>
              <a:rPr lang="en-US" sz="2000" spc="-1" dirty="0">
                <a:solidFill>
                  <a:schemeClr val="bg1">
                    <a:lumMod val="65000"/>
                  </a:schemeClr>
                </a:solidFill>
                <a:latin typeface="Calibri"/>
                <a:ea typeface="DejaVu Sans"/>
              </a:rPr>
              <a:t>Available Features</a:t>
            </a:r>
          </a:p>
        </p:txBody>
      </p:sp>
      <p:sp>
        <p:nvSpPr>
          <p:cNvPr id="17" name="16 Rectángulo"/>
          <p:cNvSpPr/>
          <p:nvPr/>
        </p:nvSpPr>
        <p:spPr>
          <a:xfrm>
            <a:off x="5162316" y="4024237"/>
            <a:ext cx="3018468" cy="400110"/>
          </a:xfrm>
          <a:prstGeom prst="rect">
            <a:avLst/>
          </a:prstGeom>
          <a:solidFill>
            <a:schemeClr val="bg1"/>
          </a:solidFill>
          <a:ln w="28575">
            <a:solidFill>
              <a:srgbClr val="008A3E"/>
            </a:solidFill>
          </a:ln>
        </p:spPr>
        <p:txBody>
          <a:bodyPr wrap="square">
            <a:spAutoFit/>
          </a:bodyPr>
          <a:lstStyle/>
          <a:p>
            <a:pPr marL="459000" lvl="1">
              <a:spcAft>
                <a:spcPts val="3382"/>
              </a:spcAft>
            </a:pPr>
            <a:r>
              <a:rPr lang="en-US" sz="2000" spc="-1" dirty="0">
                <a:solidFill>
                  <a:schemeClr val="bg1">
                    <a:lumMod val="65000"/>
                  </a:schemeClr>
                </a:solidFill>
                <a:latin typeface="Calibri"/>
                <a:ea typeface="DejaVu Sans"/>
              </a:rPr>
              <a:t>Direct Comparison</a:t>
            </a:r>
          </a:p>
        </p:txBody>
      </p:sp>
      <p:sp>
        <p:nvSpPr>
          <p:cNvPr id="18" name="17 Rectángulo"/>
          <p:cNvSpPr/>
          <p:nvPr/>
        </p:nvSpPr>
        <p:spPr>
          <a:xfrm>
            <a:off x="5162316" y="4548967"/>
            <a:ext cx="3018468" cy="400110"/>
          </a:xfrm>
          <a:prstGeom prst="rect">
            <a:avLst/>
          </a:prstGeom>
          <a:solidFill>
            <a:schemeClr val="bg1"/>
          </a:solidFill>
          <a:ln w="28575">
            <a:solidFill>
              <a:srgbClr val="008A3E"/>
            </a:solidFill>
          </a:ln>
        </p:spPr>
        <p:txBody>
          <a:bodyPr wrap="square">
            <a:spAutoFit/>
          </a:bodyPr>
          <a:lstStyle/>
          <a:p>
            <a:pPr marL="459000" lvl="1">
              <a:spcAft>
                <a:spcPts val="3382"/>
              </a:spcAft>
            </a:pPr>
            <a:r>
              <a:rPr lang="en-US" sz="2000" spc="-1" dirty="0">
                <a:solidFill>
                  <a:schemeClr val="bg1">
                    <a:lumMod val="65000"/>
                  </a:schemeClr>
                </a:solidFill>
                <a:latin typeface="Calibri"/>
                <a:ea typeface="DejaVu Sans"/>
              </a:rPr>
              <a:t>Data Filtering</a:t>
            </a:r>
          </a:p>
        </p:txBody>
      </p:sp>
      <p:sp>
        <p:nvSpPr>
          <p:cNvPr id="19" name="18 Rectángulo"/>
          <p:cNvSpPr/>
          <p:nvPr/>
        </p:nvSpPr>
        <p:spPr>
          <a:xfrm>
            <a:off x="5166240" y="5037508"/>
            <a:ext cx="3018468" cy="400110"/>
          </a:xfrm>
          <a:prstGeom prst="rect">
            <a:avLst/>
          </a:prstGeom>
          <a:solidFill>
            <a:schemeClr val="bg1"/>
          </a:solidFill>
          <a:ln w="28575">
            <a:solidFill>
              <a:srgbClr val="008A3E"/>
            </a:solidFill>
          </a:ln>
        </p:spPr>
        <p:txBody>
          <a:bodyPr wrap="square">
            <a:spAutoFit/>
          </a:bodyPr>
          <a:lstStyle/>
          <a:p>
            <a:pPr marL="459000" lvl="1">
              <a:spcAft>
                <a:spcPts val="3382"/>
              </a:spcAft>
            </a:pPr>
            <a:r>
              <a:rPr lang="en-US" sz="2000" b="1" spc="-1" dirty="0">
                <a:solidFill>
                  <a:srgbClr val="000000"/>
                </a:solidFill>
                <a:latin typeface="Calibri"/>
                <a:ea typeface="DejaVu Sans"/>
              </a:rPr>
              <a:t>Final Results</a:t>
            </a:r>
          </a:p>
        </p:txBody>
      </p:sp>
    </p:spTree>
    <p:extLst>
      <p:ext uri="{BB962C8B-B14F-4D97-AF65-F5344CB8AC3E}">
        <p14:creationId xmlns:p14="http://schemas.microsoft.com/office/powerpoint/2010/main" val="164796304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a:solidFill>
                  <a:srgbClr val="000000"/>
                </a:solidFill>
                <a:latin typeface="Calibri"/>
                <a:ea typeface="DejaVu Sans"/>
              </a:rPr>
              <a:t>HMM </a:t>
            </a:r>
            <a:r>
              <a:rPr lang="en-US" sz="2400" b="1" strike="noStrike" spc="-1" dirty="0" smtClean="0">
                <a:solidFill>
                  <a:srgbClr val="000000"/>
                </a:solidFill>
                <a:latin typeface="Calibri"/>
                <a:ea typeface="DejaVu Sans"/>
              </a:rPr>
              <a:t>Classification – Final Results</a:t>
            </a:r>
            <a:endParaRPr lang="en-US" sz="2400" b="0" strike="noStrike" spc="-1" dirty="0">
              <a:latin typeface="Arial"/>
            </a:endParaRPr>
          </a:p>
        </p:txBody>
      </p:sp>
      <p:graphicFrame>
        <p:nvGraphicFramePr>
          <p:cNvPr id="28" name="27 Tabla"/>
          <p:cNvGraphicFramePr>
            <a:graphicFrameLocks noGrp="1"/>
          </p:cNvGraphicFramePr>
          <p:nvPr>
            <p:extLst>
              <p:ext uri="{D42A27DB-BD31-4B8C-83A1-F6EECF244321}">
                <p14:modId xmlns:p14="http://schemas.microsoft.com/office/powerpoint/2010/main" val="4182610551"/>
              </p:ext>
            </p:extLst>
          </p:nvPr>
        </p:nvGraphicFramePr>
        <p:xfrm>
          <a:off x="889335" y="1268599"/>
          <a:ext cx="6877519" cy="1944023"/>
        </p:xfrm>
        <a:graphic>
          <a:graphicData uri="http://schemas.openxmlformats.org/drawingml/2006/table">
            <a:tbl>
              <a:tblPr firstRow="1">
                <a:tableStyleId>{3C2FFA5D-87B4-456A-9821-1D502468CF0F}</a:tableStyleId>
              </a:tblPr>
              <a:tblGrid>
                <a:gridCol w="539289"/>
                <a:gridCol w="2116190"/>
                <a:gridCol w="1040786"/>
                <a:gridCol w="996444"/>
                <a:gridCol w="1138929"/>
                <a:gridCol w="1045881"/>
              </a:tblGrid>
              <a:tr h="262223">
                <a:tc gridSpan="6">
                  <a:txBody>
                    <a:bodyPr/>
                    <a:lstStyle/>
                    <a:p>
                      <a:pPr algn="ctr" fontAlgn="ctr"/>
                      <a:r>
                        <a:rPr lang="en-US" sz="1400" b="1" u="none" strike="noStrike" dirty="0">
                          <a:effectLst/>
                        </a:rPr>
                        <a:t>All subjects, all motions, W300 and S14</a:t>
                      </a:r>
                      <a:endParaRPr lang="en-US" sz="1400" b="1" i="0" u="none" strike="noStrike" dirty="0">
                        <a:solidFill>
                          <a:srgbClr val="FFFFFF"/>
                        </a:solidFill>
                        <a:effectLst/>
                        <a:latin typeface="Liberation Sans"/>
                      </a:endParaRPr>
                    </a:p>
                  </a:txBody>
                  <a:tcPr marL="9525" marR="9525" marT="9525"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pPr algn="ctr" fontAlgn="ctr"/>
                      <a:endParaRPr lang="en-US" sz="1400" b="1" i="0" u="none" strike="noStrike" dirty="0">
                        <a:solidFill>
                          <a:srgbClr val="FFFFFF"/>
                        </a:solidFill>
                        <a:effectLst/>
                        <a:latin typeface="Liberation Sans"/>
                      </a:endParaRPr>
                    </a:p>
                  </a:txBody>
                  <a:tcPr marL="9525" marR="9525" marT="9525" marB="0" anchor="ctr"/>
                </a:tc>
              </a:tr>
              <a:tr h="378334">
                <a:tc>
                  <a:txBody>
                    <a:bodyPr/>
                    <a:lstStyle/>
                    <a:p>
                      <a:pPr algn="ctr" fontAlgn="b"/>
                      <a:r>
                        <a:rPr lang="es-ES" sz="1400" b="1" u="none" strike="noStrike" dirty="0" err="1" smtClean="0">
                          <a:effectLst/>
                        </a:rPr>
                        <a:t>Diff</a:t>
                      </a:r>
                      <a:r>
                        <a:rPr lang="es-ES" sz="1400" b="1" u="none" strike="noStrike" dirty="0" smtClean="0">
                          <a:effectLst/>
                        </a:rPr>
                        <a:t>.</a:t>
                      </a:r>
                      <a:endParaRPr lang="es-ES" sz="1400" b="1" i="0" u="none" strike="noStrike" dirty="0">
                        <a:solidFill>
                          <a:srgbClr val="FFFFFF"/>
                        </a:solidFill>
                        <a:effectLst/>
                        <a:latin typeface="Liberation Sans"/>
                      </a:endParaRPr>
                    </a:p>
                  </a:txBody>
                  <a:tcPr marL="9525" marR="9525" marT="9525" marB="0" anchor="ctr"/>
                </a:tc>
                <a:tc>
                  <a:txBody>
                    <a:bodyPr/>
                    <a:lstStyle/>
                    <a:p>
                      <a:pPr algn="ctr" fontAlgn="b"/>
                      <a:r>
                        <a:rPr lang="es-ES" sz="1400" b="1" u="none" strike="noStrike" dirty="0" err="1">
                          <a:effectLst/>
                        </a:rPr>
                        <a:t>Features</a:t>
                      </a:r>
                      <a:endParaRPr lang="es-ES" sz="1400" b="1" i="0" u="none" strike="noStrike" dirty="0">
                        <a:solidFill>
                          <a:srgbClr val="FFFFFF"/>
                        </a:solidFill>
                        <a:effectLst/>
                        <a:latin typeface="Liberation Sans"/>
                      </a:endParaRPr>
                    </a:p>
                  </a:txBody>
                  <a:tcPr marL="9525" marR="9525" marT="9525" marB="0" anchor="ctr"/>
                </a:tc>
                <a:tc>
                  <a:txBody>
                    <a:bodyPr/>
                    <a:lstStyle/>
                    <a:p>
                      <a:pPr algn="ctr" fontAlgn="b"/>
                      <a:r>
                        <a:rPr lang="es-ES" sz="1400" b="1" u="none" strike="noStrike" dirty="0" err="1" smtClean="0">
                          <a:effectLst/>
                        </a:rPr>
                        <a:t>Num</a:t>
                      </a:r>
                      <a:r>
                        <a:rPr lang="es-ES" sz="1400" b="1" u="none" strike="noStrike" dirty="0" smtClean="0">
                          <a:effectLst/>
                        </a:rPr>
                        <a:t>. </a:t>
                      </a:r>
                      <a:r>
                        <a:rPr lang="es-ES" sz="1400" b="1" u="none" strike="noStrike" dirty="0" err="1" smtClean="0">
                          <a:effectLst/>
                        </a:rPr>
                        <a:t>Features</a:t>
                      </a:r>
                      <a:r>
                        <a:rPr lang="es-ES" sz="1400" b="1" u="none" strike="noStrike" dirty="0" smtClean="0">
                          <a:effectLst/>
                        </a:rPr>
                        <a:t> </a:t>
                      </a:r>
                      <a:endParaRPr lang="es-ES" sz="1400" b="1" i="0" u="none" strike="noStrike" dirty="0">
                        <a:solidFill>
                          <a:srgbClr val="FFFFFF"/>
                        </a:solidFill>
                        <a:effectLst/>
                        <a:latin typeface="Liberation Sans"/>
                      </a:endParaRPr>
                    </a:p>
                  </a:txBody>
                  <a:tcPr marL="9525" marR="9525" marT="9525" marB="0" anchor="ctr"/>
                </a:tc>
                <a:tc>
                  <a:txBody>
                    <a:bodyPr/>
                    <a:lstStyle/>
                    <a:p>
                      <a:pPr algn="ctr" fontAlgn="b"/>
                      <a:r>
                        <a:rPr lang="es-ES" sz="1400" b="1" i="0" u="none" strike="noStrike" dirty="0" err="1" smtClean="0">
                          <a:solidFill>
                            <a:schemeClr val="tx1"/>
                          </a:solidFill>
                          <a:effectLst/>
                          <a:latin typeface="Liberation Sans"/>
                        </a:rPr>
                        <a:t>Num</a:t>
                      </a:r>
                      <a:r>
                        <a:rPr lang="es-ES" sz="1400" b="1" i="0" u="none" strike="noStrike" dirty="0" smtClean="0">
                          <a:solidFill>
                            <a:schemeClr val="tx1"/>
                          </a:solidFill>
                          <a:effectLst/>
                          <a:latin typeface="Liberation Sans"/>
                        </a:rPr>
                        <a:t>. </a:t>
                      </a:r>
                      <a:r>
                        <a:rPr lang="es-ES" sz="1400" b="1" i="0" u="none" strike="noStrike" dirty="0" err="1" smtClean="0">
                          <a:solidFill>
                            <a:schemeClr val="tx1"/>
                          </a:solidFill>
                          <a:effectLst/>
                          <a:latin typeface="Liberation Sans"/>
                        </a:rPr>
                        <a:t>Sensors</a:t>
                      </a:r>
                      <a:endParaRPr lang="es-ES" sz="1400" b="1" i="0" u="none" strike="noStrike" dirty="0">
                        <a:solidFill>
                          <a:schemeClr val="tx1"/>
                        </a:solidFill>
                        <a:effectLst/>
                        <a:latin typeface="Liberation Sans"/>
                      </a:endParaRPr>
                    </a:p>
                  </a:txBody>
                  <a:tcPr marL="9525" marR="9525" marT="9525" marB="0" anchor="ctr"/>
                </a:tc>
                <a:tc>
                  <a:txBody>
                    <a:bodyPr/>
                    <a:lstStyle/>
                    <a:p>
                      <a:pPr algn="ctr" fontAlgn="b"/>
                      <a:r>
                        <a:rPr lang="es-ES" sz="1400" b="1" u="none" strike="noStrike" dirty="0" err="1" smtClean="0">
                          <a:effectLst/>
                        </a:rPr>
                        <a:t>Accuracy</a:t>
                      </a:r>
                      <a:r>
                        <a:rPr lang="es-ES" sz="1400" b="1" u="none" strike="noStrike" dirty="0" smtClean="0">
                          <a:effectLst/>
                        </a:rPr>
                        <a:t>(%)</a:t>
                      </a:r>
                      <a:endParaRPr lang="es-ES" sz="1400" b="1" i="0" u="none" strike="noStrike" dirty="0">
                        <a:solidFill>
                          <a:srgbClr val="FFFFFF"/>
                        </a:solidFill>
                        <a:effectLst/>
                        <a:latin typeface="Liberation Sans"/>
                      </a:endParaRPr>
                    </a:p>
                  </a:txBody>
                  <a:tcPr marL="9525" marR="9525" marT="9525" marB="0" anchor="ctr"/>
                </a:tc>
                <a:tc>
                  <a:txBody>
                    <a:bodyPr/>
                    <a:lstStyle/>
                    <a:p>
                      <a:pPr algn="ctr" fontAlgn="b"/>
                      <a:r>
                        <a:rPr lang="es-ES" sz="1400" b="1" i="0" u="none" strike="noStrike" dirty="0" smtClean="0">
                          <a:solidFill>
                            <a:schemeClr val="tx1"/>
                          </a:solidFill>
                          <a:effectLst/>
                          <a:latin typeface="Liberation Sans"/>
                        </a:rPr>
                        <a:t>Time[min]</a:t>
                      </a:r>
                      <a:endParaRPr lang="es-ES" sz="1400" b="1" i="0" u="none" strike="noStrike" dirty="0">
                        <a:solidFill>
                          <a:schemeClr val="tx1"/>
                        </a:solidFill>
                        <a:effectLst/>
                        <a:latin typeface="Liberation Sans"/>
                      </a:endParaRPr>
                    </a:p>
                  </a:txBody>
                  <a:tcPr marL="9525" marR="9525" marT="9525" marB="0" anchor="ctr"/>
                </a:tc>
              </a:tr>
              <a:tr h="249111">
                <a:tc>
                  <a:txBody>
                    <a:bodyPr/>
                    <a:lstStyle/>
                    <a:p>
                      <a:pPr algn="ctr" fontAlgn="b"/>
                      <a:r>
                        <a:rPr lang="es-ES" sz="1400" b="0" i="0" u="none" strike="noStrike" dirty="0" smtClean="0">
                          <a:solidFill>
                            <a:schemeClr val="dk1"/>
                          </a:solidFill>
                          <a:effectLst/>
                          <a:latin typeface="+mn-lt"/>
                        </a:rPr>
                        <a:t>Yes</a:t>
                      </a:r>
                      <a:endParaRPr lang="es-ES" sz="1400" b="0" i="0" u="none" strike="noStrike" dirty="0">
                        <a:solidFill>
                          <a:srgbClr val="000000"/>
                        </a:solidFill>
                        <a:effectLst/>
                        <a:latin typeface="Liberation Sans"/>
                      </a:endParaRPr>
                    </a:p>
                  </a:txBody>
                  <a:tcPr marL="9525" marR="9525" marT="9525" marB="0" anchor="b"/>
                </a:tc>
                <a:tc>
                  <a:txBody>
                    <a:bodyPr/>
                    <a:lstStyle/>
                    <a:p>
                      <a:pPr algn="ctr"/>
                      <a:r>
                        <a:rPr lang="es-ES" sz="1400" u="none" strike="noStrike" dirty="0" smtClean="0">
                          <a:solidFill>
                            <a:schemeClr val="dk1"/>
                          </a:solidFill>
                          <a:effectLst/>
                          <a:latin typeface="+mn-lt"/>
                          <a:ea typeface="+mn-ea"/>
                          <a:cs typeface="+mn-cs"/>
                        </a:rPr>
                        <a:t>IMU1,IMU3</a:t>
                      </a:r>
                      <a:endParaRPr lang="es-ES" sz="1400" u="none" strike="noStrike" dirty="0">
                        <a:solidFill>
                          <a:schemeClr val="dk1"/>
                        </a:solidFill>
                        <a:effectLst/>
                        <a:latin typeface="+mn-lt"/>
                        <a:ea typeface="+mn-ea"/>
                        <a:cs typeface="+mn-c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ea typeface="+mn-ea"/>
                          <a:cs typeface="+mn-cs"/>
                        </a:rPr>
                        <a:t>12</a:t>
                      </a:r>
                      <a:endParaRPr lang="es-ES" sz="1400" b="0" i="0" u="none" strike="noStrike" dirty="0">
                        <a:solidFill>
                          <a:srgbClr val="000000"/>
                        </a:solidFill>
                        <a:effectLst/>
                        <a:latin typeface="Liberation Sans"/>
                        <a:ea typeface="+mn-ea"/>
                        <a:cs typeface="+mn-c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ea typeface="+mn-ea"/>
                          <a:cs typeface="+mn-cs"/>
                        </a:rPr>
                        <a:t>2</a:t>
                      </a:r>
                      <a:endParaRPr lang="es-ES" sz="1400" b="0" i="0" u="none" strike="noStrike" dirty="0">
                        <a:solidFill>
                          <a:srgbClr val="000000"/>
                        </a:solidFill>
                        <a:effectLst/>
                        <a:latin typeface="Liberation Sans"/>
                        <a:ea typeface="+mn-ea"/>
                        <a:cs typeface="+mn-c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ea typeface="+mn-ea"/>
                          <a:cs typeface="+mn-cs"/>
                        </a:rPr>
                        <a:t>86,99</a:t>
                      </a:r>
                      <a:endParaRPr lang="es-ES" sz="1400" b="0" i="0" u="none" strike="noStrike" dirty="0">
                        <a:solidFill>
                          <a:srgbClr val="000000"/>
                        </a:solidFill>
                        <a:effectLst/>
                        <a:latin typeface="Liberation Sans"/>
                        <a:ea typeface="+mn-ea"/>
                        <a:cs typeface="+mn-cs"/>
                      </a:endParaRPr>
                    </a:p>
                  </a:txBody>
                  <a:tcPr marL="9525" marR="9525" marT="9525" marB="0" anchor="b"/>
                </a:tc>
                <a:tc>
                  <a:txBody>
                    <a:bodyPr/>
                    <a:lstStyle/>
                    <a:p>
                      <a:pPr algn="ctr"/>
                      <a:r>
                        <a:rPr lang="es-ES" sz="1400" b="0" i="0" u="none" strike="noStrike" dirty="0" smtClean="0">
                          <a:solidFill>
                            <a:srgbClr val="000000"/>
                          </a:solidFill>
                          <a:effectLst/>
                          <a:latin typeface="Liberation Sans"/>
                          <a:ea typeface="+mn-ea"/>
                          <a:cs typeface="+mn-cs"/>
                        </a:rPr>
                        <a:t>236,69</a:t>
                      </a:r>
                      <a:endParaRPr lang="es-ES" sz="1400" b="0" i="0" u="none" strike="noStrike" dirty="0">
                        <a:solidFill>
                          <a:srgbClr val="000000"/>
                        </a:solidFill>
                        <a:effectLst/>
                        <a:latin typeface="Liberation Sans"/>
                        <a:ea typeface="+mn-ea"/>
                        <a:cs typeface="+mn-cs"/>
                      </a:endParaRPr>
                    </a:p>
                  </a:txBody>
                  <a:tcPr marL="9525" marR="9525" marT="9525" marB="0" anchor="b"/>
                </a:tc>
              </a:tr>
              <a:tr h="249111">
                <a:tc>
                  <a:txBody>
                    <a:bodyPr/>
                    <a:lstStyle/>
                    <a:p>
                      <a:pPr algn="ctr" fontAlgn="b"/>
                      <a:r>
                        <a:rPr lang="es-ES" sz="1400" b="0" i="0" u="none" strike="noStrike" dirty="0" smtClean="0">
                          <a:solidFill>
                            <a:schemeClr val="dk1"/>
                          </a:solidFill>
                          <a:effectLst/>
                          <a:latin typeface="+mn-lt"/>
                        </a:rPr>
                        <a:t>Yes</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smtClean="0">
                          <a:solidFill>
                            <a:schemeClr val="dk1"/>
                          </a:solidFill>
                          <a:effectLst/>
                          <a:latin typeface="+mn-lt"/>
                          <a:ea typeface="+mn-ea"/>
                          <a:cs typeface="+mn-cs"/>
                        </a:rPr>
                        <a:t>FS5,IMU1,IMU</a:t>
                      </a:r>
                      <a:r>
                        <a:rPr lang="es-ES" sz="1400" b="0" i="0" u="none" strike="noStrike" dirty="0" smtClean="0">
                          <a:solidFill>
                            <a:srgbClr val="000000"/>
                          </a:solidFill>
                          <a:effectLst/>
                          <a:latin typeface="Liberation Sans"/>
                        </a:rPr>
                        <a:t>3</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15</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3</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89,71</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244,98</a:t>
                      </a:r>
                      <a:endParaRPr lang="es-ES" sz="1400" b="0" i="0" u="none" strike="noStrike" dirty="0">
                        <a:solidFill>
                          <a:srgbClr val="000000"/>
                        </a:solidFill>
                        <a:effectLst/>
                        <a:latin typeface="Liberation Sans"/>
                      </a:endParaRPr>
                    </a:p>
                  </a:txBody>
                  <a:tcPr marL="9525" marR="9525" marT="9525" marB="0" anchor="b"/>
                </a:tc>
              </a:tr>
              <a:tr h="249111">
                <a:tc>
                  <a:txBody>
                    <a:bodyPr/>
                    <a:lstStyle/>
                    <a:p>
                      <a:pPr algn="ctr" fontAlgn="b"/>
                      <a:r>
                        <a:rPr lang="es-ES" sz="1400" b="0" i="0" u="none" strike="noStrike" dirty="0" smtClean="0">
                          <a:solidFill>
                            <a:schemeClr val="dk1"/>
                          </a:solidFill>
                          <a:effectLst/>
                          <a:latin typeface="+mn-lt"/>
                        </a:rPr>
                        <a:t>Yes</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smtClean="0">
                          <a:effectLst/>
                        </a:rPr>
                        <a:t>FS6,FS7,IMU1,IMU3</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18</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4</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smtClean="0">
                          <a:effectLst/>
                        </a:rPr>
                        <a:t>90,76</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250,83</a:t>
                      </a:r>
                      <a:endParaRPr lang="es-ES" sz="1400" b="0" i="0" u="none" strike="noStrike" dirty="0">
                        <a:solidFill>
                          <a:srgbClr val="000000"/>
                        </a:solidFill>
                        <a:effectLst/>
                        <a:latin typeface="Liberation Sans"/>
                      </a:endParaRPr>
                    </a:p>
                  </a:txBody>
                  <a:tcPr marL="9525" marR="9525" marT="9525" marB="0" anchor="b"/>
                </a:tc>
              </a:tr>
              <a:tr h="249111">
                <a:tc>
                  <a:txBody>
                    <a:bodyPr/>
                    <a:lstStyle/>
                    <a:p>
                      <a:pPr algn="ctr" fontAlgn="b"/>
                      <a:r>
                        <a:rPr lang="es-ES" sz="1400" b="0" i="0" u="none" strike="noStrike" dirty="0" smtClean="0">
                          <a:solidFill>
                            <a:schemeClr val="dk1"/>
                          </a:solidFill>
                          <a:effectLst/>
                          <a:latin typeface="+mn-lt"/>
                        </a:rPr>
                        <a:t>Yes</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FS3,FS5,IMUs</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24</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5</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91,17</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266,78</a:t>
                      </a:r>
                      <a:endParaRPr lang="es-ES" sz="1400" b="0" i="0" u="none" strike="noStrike" dirty="0">
                        <a:solidFill>
                          <a:srgbClr val="000000"/>
                        </a:solidFill>
                        <a:effectLst/>
                        <a:latin typeface="Liberation Sans"/>
                      </a:endParaRPr>
                    </a:p>
                  </a:txBody>
                  <a:tcPr marL="9525" marR="9525" marT="9525" marB="0" anchor="b"/>
                </a:tc>
              </a:tr>
              <a:tr h="249111">
                <a:tc>
                  <a:txBody>
                    <a:bodyPr/>
                    <a:lstStyle/>
                    <a:p>
                      <a:pPr algn="ctr" fontAlgn="b"/>
                      <a:r>
                        <a:rPr lang="es-ES" sz="1400" b="0" i="0" u="none" strike="noStrike" dirty="0" smtClean="0">
                          <a:solidFill>
                            <a:srgbClr val="000000"/>
                          </a:solidFill>
                          <a:effectLst/>
                          <a:latin typeface="Liberation Sans"/>
                        </a:rPr>
                        <a:t>Yes</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FS:1,2,3,5,6,7</a:t>
                      </a:r>
                      <a:r>
                        <a:rPr lang="es-ES" sz="1400" b="0" i="0" u="none" strike="noStrike" baseline="0" dirty="0" smtClean="0">
                          <a:solidFill>
                            <a:srgbClr val="000000"/>
                          </a:solidFill>
                          <a:effectLst/>
                          <a:latin typeface="Liberation Sans"/>
                        </a:rPr>
                        <a:t> </a:t>
                      </a:r>
                      <a:r>
                        <a:rPr lang="es-ES" sz="1400" b="0" i="0" u="none" strike="noStrike" baseline="0" dirty="0" err="1" smtClean="0">
                          <a:solidFill>
                            <a:srgbClr val="000000"/>
                          </a:solidFill>
                          <a:effectLst/>
                          <a:latin typeface="Liberation Sans"/>
                        </a:rPr>
                        <a:t>IMUs</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36</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9</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92,77</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303,34</a:t>
                      </a:r>
                      <a:endParaRPr lang="es-ES" sz="1400" b="0" i="0" u="none" strike="noStrike" dirty="0">
                        <a:solidFill>
                          <a:srgbClr val="000000"/>
                        </a:solidFill>
                        <a:effectLst/>
                        <a:latin typeface="Liberation Sans"/>
                      </a:endParaRPr>
                    </a:p>
                  </a:txBody>
                  <a:tcPr marL="9525" marR="9525" marT="9525" marB="0" anchor="b"/>
                </a:tc>
              </a:tr>
            </a:tbl>
          </a:graphicData>
        </a:graphic>
      </p:graphicFrame>
      <p:sp>
        <p:nvSpPr>
          <p:cNvPr id="5" name="4 CuadroTexto"/>
          <p:cNvSpPr txBox="1"/>
          <p:nvPr/>
        </p:nvSpPr>
        <p:spPr>
          <a:xfrm>
            <a:off x="2987824" y="893520"/>
            <a:ext cx="4536504" cy="400110"/>
          </a:xfrm>
          <a:prstGeom prst="rect">
            <a:avLst/>
          </a:prstGeom>
          <a:noFill/>
        </p:spPr>
        <p:txBody>
          <a:bodyPr wrap="square" rtlCol="0">
            <a:spAutoFit/>
          </a:bodyPr>
          <a:lstStyle/>
          <a:p>
            <a:r>
              <a:rPr lang="es-ES" sz="2000" b="1" spc="-1" dirty="0" err="1" smtClean="0">
                <a:solidFill>
                  <a:srgbClr val="000000"/>
                </a:solidFill>
                <a:latin typeface="Calibri"/>
                <a:ea typeface="DejaVu Sans"/>
              </a:rPr>
              <a:t>Primary</a:t>
            </a:r>
            <a:r>
              <a:rPr lang="es-ES" sz="2000" b="1" spc="-1" dirty="0" smtClean="0">
                <a:solidFill>
                  <a:srgbClr val="000000"/>
                </a:solidFill>
                <a:latin typeface="Calibri"/>
                <a:ea typeface="DejaVu Sans"/>
              </a:rPr>
              <a:t> </a:t>
            </a:r>
            <a:r>
              <a:rPr lang="es-ES" sz="2000" b="1" spc="-1" dirty="0" err="1">
                <a:solidFill>
                  <a:srgbClr val="000000"/>
                </a:solidFill>
                <a:latin typeface="Calibri"/>
                <a:ea typeface="DejaVu Sans"/>
              </a:rPr>
              <a:t>Features</a:t>
            </a:r>
            <a:endParaRPr lang="es-ES" sz="2000" b="1" spc="-1" dirty="0">
              <a:solidFill>
                <a:srgbClr val="000000"/>
              </a:solidFill>
              <a:latin typeface="Calibri"/>
              <a:ea typeface="DejaVu Sans"/>
            </a:endParaRPr>
          </a:p>
        </p:txBody>
      </p:sp>
      <p:graphicFrame>
        <p:nvGraphicFramePr>
          <p:cNvPr id="29" name="28 Tabla"/>
          <p:cNvGraphicFramePr>
            <a:graphicFrameLocks noGrp="1"/>
          </p:cNvGraphicFramePr>
          <p:nvPr>
            <p:extLst>
              <p:ext uri="{D42A27DB-BD31-4B8C-83A1-F6EECF244321}">
                <p14:modId xmlns:p14="http://schemas.microsoft.com/office/powerpoint/2010/main" val="3556917432"/>
              </p:ext>
            </p:extLst>
          </p:nvPr>
        </p:nvGraphicFramePr>
        <p:xfrm>
          <a:off x="966889" y="3737096"/>
          <a:ext cx="6805511" cy="2442245"/>
        </p:xfrm>
        <a:graphic>
          <a:graphicData uri="http://schemas.openxmlformats.org/drawingml/2006/table">
            <a:tbl>
              <a:tblPr firstRow="1">
                <a:tableStyleId>{3C2FFA5D-87B4-456A-9821-1D502468CF0F}</a:tableStyleId>
              </a:tblPr>
              <a:tblGrid>
                <a:gridCol w="467281"/>
                <a:gridCol w="2345742"/>
                <a:gridCol w="936104"/>
                <a:gridCol w="871574"/>
                <a:gridCol w="1138929"/>
                <a:gridCol w="1045881"/>
              </a:tblGrid>
              <a:tr h="262223">
                <a:tc gridSpan="6">
                  <a:txBody>
                    <a:bodyPr/>
                    <a:lstStyle/>
                    <a:p>
                      <a:pPr algn="ctr" fontAlgn="ctr"/>
                      <a:r>
                        <a:rPr lang="en-US" sz="1400" b="1" u="none" strike="noStrike" dirty="0">
                          <a:effectLst/>
                        </a:rPr>
                        <a:t>All subjects, all motions, W300 and S14</a:t>
                      </a:r>
                      <a:endParaRPr lang="en-US" sz="1400" b="1" i="0" u="none" strike="noStrike" dirty="0">
                        <a:solidFill>
                          <a:srgbClr val="FFFFFF"/>
                        </a:solidFill>
                        <a:effectLst/>
                        <a:latin typeface="Liberation Sans"/>
                      </a:endParaRPr>
                    </a:p>
                  </a:txBody>
                  <a:tcPr marL="9525" marR="9525" marT="9525"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pPr algn="ctr" fontAlgn="ctr"/>
                      <a:endParaRPr lang="en-US" sz="1400" b="1" i="0" u="none" strike="noStrike" dirty="0">
                        <a:solidFill>
                          <a:srgbClr val="FFFFFF"/>
                        </a:solidFill>
                        <a:effectLst/>
                        <a:latin typeface="Liberation Sans"/>
                      </a:endParaRPr>
                    </a:p>
                  </a:txBody>
                  <a:tcPr marL="9525" marR="9525" marT="9525" marB="0" anchor="ctr"/>
                </a:tc>
              </a:tr>
              <a:tr h="378334">
                <a:tc>
                  <a:txBody>
                    <a:bodyPr/>
                    <a:lstStyle/>
                    <a:p>
                      <a:pPr algn="ctr" fontAlgn="b"/>
                      <a:r>
                        <a:rPr lang="es-ES" sz="1400" b="1" u="none" strike="noStrike" dirty="0" err="1" smtClean="0">
                          <a:effectLst/>
                        </a:rPr>
                        <a:t>Diff</a:t>
                      </a:r>
                      <a:r>
                        <a:rPr lang="es-ES" sz="1400" b="1" u="none" strike="noStrike" dirty="0" smtClean="0">
                          <a:effectLst/>
                        </a:rPr>
                        <a:t>.</a:t>
                      </a:r>
                      <a:endParaRPr lang="es-ES" sz="1400" b="1" i="0" u="none" strike="noStrike" dirty="0">
                        <a:solidFill>
                          <a:srgbClr val="FFFFFF"/>
                        </a:solidFill>
                        <a:effectLst/>
                        <a:latin typeface="Liberation Sans"/>
                      </a:endParaRPr>
                    </a:p>
                  </a:txBody>
                  <a:tcPr marL="9525" marR="9525" marT="9525" marB="0" anchor="ctr"/>
                </a:tc>
                <a:tc>
                  <a:txBody>
                    <a:bodyPr/>
                    <a:lstStyle/>
                    <a:p>
                      <a:pPr algn="ctr" fontAlgn="b"/>
                      <a:r>
                        <a:rPr lang="es-ES" sz="1400" b="1" u="none" strike="noStrike" dirty="0" err="1">
                          <a:effectLst/>
                        </a:rPr>
                        <a:t>Features</a:t>
                      </a:r>
                      <a:endParaRPr lang="es-ES" sz="1400" b="1" i="0" u="none" strike="noStrike" dirty="0">
                        <a:solidFill>
                          <a:srgbClr val="FFFFFF"/>
                        </a:solidFill>
                        <a:effectLst/>
                        <a:latin typeface="Liberation Sans"/>
                      </a:endParaRPr>
                    </a:p>
                  </a:txBody>
                  <a:tcPr marL="9525" marR="9525" marT="9525" marB="0" anchor="ctr"/>
                </a:tc>
                <a:tc>
                  <a:txBody>
                    <a:bodyPr/>
                    <a:lstStyle/>
                    <a:p>
                      <a:pPr algn="ctr" fontAlgn="b"/>
                      <a:r>
                        <a:rPr lang="es-ES" sz="1400" b="1" u="none" strike="noStrike" dirty="0" err="1" smtClean="0">
                          <a:effectLst/>
                        </a:rPr>
                        <a:t>Num</a:t>
                      </a:r>
                      <a:r>
                        <a:rPr lang="es-ES" sz="1400" b="1" u="none" strike="noStrike" dirty="0" smtClean="0">
                          <a:effectLst/>
                        </a:rPr>
                        <a:t>. </a:t>
                      </a:r>
                      <a:r>
                        <a:rPr lang="es-ES" sz="1400" b="1" u="none" strike="noStrike" dirty="0" err="1" smtClean="0">
                          <a:effectLst/>
                        </a:rPr>
                        <a:t>Features</a:t>
                      </a:r>
                      <a:r>
                        <a:rPr lang="es-ES" sz="1400" b="1" u="none" strike="noStrike" dirty="0" smtClean="0">
                          <a:effectLst/>
                        </a:rPr>
                        <a:t> </a:t>
                      </a:r>
                      <a:endParaRPr lang="es-ES" sz="1400" b="1" i="0" u="none" strike="noStrike" dirty="0">
                        <a:solidFill>
                          <a:srgbClr val="FFFFFF"/>
                        </a:solidFill>
                        <a:effectLst/>
                        <a:latin typeface="Liberation Sans"/>
                      </a:endParaRPr>
                    </a:p>
                  </a:txBody>
                  <a:tcPr marL="9525" marR="9525" marT="9525" marB="0" anchor="ctr"/>
                </a:tc>
                <a:tc>
                  <a:txBody>
                    <a:bodyPr/>
                    <a:lstStyle/>
                    <a:p>
                      <a:pPr algn="ctr" fontAlgn="b"/>
                      <a:r>
                        <a:rPr lang="es-ES" sz="1400" b="1" i="0" u="none" strike="noStrike" dirty="0" err="1" smtClean="0">
                          <a:solidFill>
                            <a:schemeClr val="tx1"/>
                          </a:solidFill>
                          <a:effectLst/>
                          <a:latin typeface="Liberation Sans"/>
                        </a:rPr>
                        <a:t>Num</a:t>
                      </a:r>
                      <a:r>
                        <a:rPr lang="es-ES" sz="1400" b="1" i="0" u="none" strike="noStrike" dirty="0" smtClean="0">
                          <a:solidFill>
                            <a:schemeClr val="tx1"/>
                          </a:solidFill>
                          <a:effectLst/>
                          <a:latin typeface="Liberation Sans"/>
                        </a:rPr>
                        <a:t>. </a:t>
                      </a:r>
                      <a:r>
                        <a:rPr lang="es-ES" sz="1400" b="1" i="0" u="none" strike="noStrike" dirty="0" err="1" smtClean="0">
                          <a:solidFill>
                            <a:schemeClr val="tx1"/>
                          </a:solidFill>
                          <a:effectLst/>
                          <a:latin typeface="Liberation Sans"/>
                        </a:rPr>
                        <a:t>Sensors</a:t>
                      </a:r>
                      <a:endParaRPr lang="es-ES" sz="1400" b="1" i="0" u="none" strike="noStrike" dirty="0">
                        <a:solidFill>
                          <a:schemeClr val="tx1"/>
                        </a:solidFill>
                        <a:effectLst/>
                        <a:latin typeface="Liberation Sans"/>
                      </a:endParaRPr>
                    </a:p>
                  </a:txBody>
                  <a:tcPr marL="9525" marR="9525" marT="9525" marB="0" anchor="ctr"/>
                </a:tc>
                <a:tc>
                  <a:txBody>
                    <a:bodyPr/>
                    <a:lstStyle/>
                    <a:p>
                      <a:pPr algn="ctr" fontAlgn="b"/>
                      <a:r>
                        <a:rPr lang="es-ES" sz="1400" b="1" u="none" strike="noStrike" dirty="0" err="1" smtClean="0">
                          <a:effectLst/>
                        </a:rPr>
                        <a:t>Accuracy</a:t>
                      </a:r>
                      <a:r>
                        <a:rPr lang="es-ES" sz="1400" b="1" u="none" strike="noStrike" dirty="0" smtClean="0">
                          <a:effectLst/>
                        </a:rPr>
                        <a:t>(%)</a:t>
                      </a:r>
                      <a:endParaRPr lang="es-ES" sz="1400" b="1" i="0" u="none" strike="noStrike" dirty="0">
                        <a:solidFill>
                          <a:srgbClr val="FFFFFF"/>
                        </a:solidFill>
                        <a:effectLst/>
                        <a:latin typeface="Liberation Sans"/>
                      </a:endParaRPr>
                    </a:p>
                  </a:txBody>
                  <a:tcPr marL="9525" marR="9525" marT="9525" marB="0" anchor="ctr"/>
                </a:tc>
                <a:tc>
                  <a:txBody>
                    <a:bodyPr/>
                    <a:lstStyle/>
                    <a:p>
                      <a:pPr algn="ctr" fontAlgn="b"/>
                      <a:r>
                        <a:rPr lang="es-ES" sz="1400" b="1" i="0" u="none" strike="noStrike" dirty="0" smtClean="0">
                          <a:solidFill>
                            <a:schemeClr val="tx1"/>
                          </a:solidFill>
                          <a:effectLst/>
                          <a:latin typeface="Liberation Sans"/>
                        </a:rPr>
                        <a:t>Time[min]</a:t>
                      </a:r>
                      <a:endParaRPr lang="es-ES" sz="1400" b="1" i="0" u="none" strike="noStrike" dirty="0">
                        <a:solidFill>
                          <a:schemeClr val="tx1"/>
                        </a:solidFill>
                        <a:effectLst/>
                        <a:latin typeface="Liberation Sans"/>
                      </a:endParaRPr>
                    </a:p>
                  </a:txBody>
                  <a:tcPr marL="9525" marR="9525" marT="9525" marB="0" anchor="ctr"/>
                </a:tc>
              </a:tr>
              <a:tr h="249111">
                <a:tc>
                  <a:txBody>
                    <a:bodyPr/>
                    <a:lstStyle/>
                    <a:p>
                      <a:pPr algn="ctr" fontAlgn="b"/>
                      <a:r>
                        <a:rPr lang="es-ES" sz="1400" u="none" strike="noStrike" dirty="0" smtClean="0">
                          <a:solidFill>
                            <a:schemeClr val="dk1"/>
                          </a:solidFill>
                          <a:effectLst/>
                          <a:latin typeface="+mn-lt"/>
                          <a:ea typeface="+mn-ea"/>
                          <a:cs typeface="+mn-cs"/>
                        </a:rPr>
                        <a:t>No</a:t>
                      </a:r>
                      <a:endParaRPr lang="es-ES" sz="1400" u="none" strike="noStrike" dirty="0">
                        <a:solidFill>
                          <a:schemeClr val="dk1"/>
                        </a:solidFill>
                        <a:effectLst/>
                        <a:latin typeface="+mn-lt"/>
                        <a:ea typeface="+mn-ea"/>
                        <a:cs typeface="+mn-cs"/>
                      </a:endParaRPr>
                    </a:p>
                  </a:txBody>
                  <a:tcPr marL="9525" marR="9525" marT="9525" marB="0" anchor="b"/>
                </a:tc>
                <a:tc>
                  <a:txBody>
                    <a:bodyPr/>
                    <a:lstStyle/>
                    <a:p>
                      <a:pPr algn="ctr" fontAlgn="b"/>
                      <a:r>
                        <a:rPr lang="es-ES" sz="1400" u="none" strike="noStrike" dirty="0" err="1" smtClean="0">
                          <a:solidFill>
                            <a:schemeClr val="dk1"/>
                          </a:solidFill>
                          <a:effectLst/>
                          <a:latin typeface="+mn-lt"/>
                          <a:ea typeface="+mn-ea"/>
                          <a:cs typeface="+mn-cs"/>
                        </a:rPr>
                        <a:t>Leg</a:t>
                      </a:r>
                      <a:r>
                        <a:rPr lang="es-ES" sz="1400" u="none" strike="noStrike" dirty="0" smtClean="0">
                          <a:solidFill>
                            <a:schemeClr val="dk1"/>
                          </a:solidFill>
                          <a:effectLst/>
                          <a:latin typeface="+mn-lt"/>
                          <a:ea typeface="+mn-ea"/>
                          <a:cs typeface="+mn-cs"/>
                        </a:rPr>
                        <a:t> </a:t>
                      </a:r>
                      <a:r>
                        <a:rPr lang="es-ES" sz="1400" u="none" strike="noStrike" dirty="0" err="1" smtClean="0">
                          <a:solidFill>
                            <a:schemeClr val="dk1"/>
                          </a:solidFill>
                          <a:effectLst/>
                          <a:latin typeface="+mn-lt"/>
                          <a:ea typeface="+mn-ea"/>
                          <a:cs typeface="+mn-cs"/>
                        </a:rPr>
                        <a:t>Angles</a:t>
                      </a:r>
                      <a:r>
                        <a:rPr lang="es-ES" sz="1400" u="none" strike="noStrike" dirty="0" smtClean="0">
                          <a:solidFill>
                            <a:schemeClr val="dk1"/>
                          </a:solidFill>
                          <a:effectLst/>
                          <a:latin typeface="+mn-lt"/>
                          <a:ea typeface="+mn-ea"/>
                          <a:cs typeface="+mn-cs"/>
                        </a:rPr>
                        <a:t>, </a:t>
                      </a:r>
                      <a:r>
                        <a:rPr lang="es-ES" sz="1400" u="none" strike="noStrike" dirty="0" err="1" smtClean="0">
                          <a:solidFill>
                            <a:schemeClr val="dk1"/>
                          </a:solidFill>
                          <a:effectLst/>
                          <a:latin typeface="+mn-lt"/>
                          <a:ea typeface="+mn-ea"/>
                          <a:cs typeface="+mn-cs"/>
                        </a:rPr>
                        <a:t>Moments</a:t>
                      </a:r>
                      <a:endParaRPr lang="es-ES" sz="1400" u="none" strike="noStrike" dirty="0">
                        <a:solidFill>
                          <a:schemeClr val="dk1"/>
                        </a:solidFill>
                        <a:effectLst/>
                        <a:latin typeface="+mn-lt"/>
                        <a:ea typeface="+mn-ea"/>
                        <a:cs typeface="+mn-cs"/>
                      </a:endParaRPr>
                    </a:p>
                  </a:txBody>
                  <a:tcPr marL="9525" marR="9525" marT="9525" marB="0" anchor="b"/>
                </a:tc>
                <a:tc>
                  <a:txBody>
                    <a:bodyPr/>
                    <a:lstStyle/>
                    <a:p>
                      <a:pPr algn="ctr" fontAlgn="b"/>
                      <a:r>
                        <a:rPr lang="es-ES" sz="1400" b="0" u="none" strike="noStrike" dirty="0" smtClean="0">
                          <a:solidFill>
                            <a:schemeClr val="dk1"/>
                          </a:solidFill>
                          <a:effectLst/>
                          <a:latin typeface="+mn-lt"/>
                          <a:ea typeface="+mn-ea"/>
                          <a:cs typeface="+mn-cs"/>
                        </a:rPr>
                        <a:t>5</a:t>
                      </a:r>
                      <a:endParaRPr lang="es-ES" sz="1400" b="0" u="none" strike="noStrike" dirty="0">
                        <a:solidFill>
                          <a:schemeClr val="dk1"/>
                        </a:solidFill>
                        <a:effectLst/>
                        <a:latin typeface="+mn-lt"/>
                        <a:ea typeface="+mn-ea"/>
                        <a:cs typeface="+mn-cs"/>
                      </a:endParaRPr>
                    </a:p>
                  </a:txBody>
                  <a:tcPr marL="9525" marR="9525" marT="9525" marB="0" anchor="b"/>
                </a:tc>
                <a:tc>
                  <a:txBody>
                    <a:bodyPr/>
                    <a:lstStyle/>
                    <a:p>
                      <a:pPr algn="ctr" fontAlgn="b"/>
                      <a:r>
                        <a:rPr lang="es-ES" sz="1400" u="none" strike="noStrike" dirty="0" smtClean="0">
                          <a:solidFill>
                            <a:schemeClr val="dk1"/>
                          </a:solidFill>
                          <a:effectLst/>
                          <a:latin typeface="+mn-lt"/>
                          <a:ea typeface="+mn-ea"/>
                          <a:cs typeface="+mn-cs"/>
                        </a:rPr>
                        <a:t>9</a:t>
                      </a:r>
                      <a:endParaRPr lang="es-ES" sz="1400" u="none" strike="noStrike" dirty="0">
                        <a:solidFill>
                          <a:schemeClr val="dk1"/>
                        </a:solidFill>
                        <a:effectLst/>
                        <a:latin typeface="+mn-lt"/>
                        <a:ea typeface="+mn-ea"/>
                        <a:cs typeface="+mn-cs"/>
                      </a:endParaRPr>
                    </a:p>
                  </a:txBody>
                  <a:tcPr marL="9525" marR="9525" marT="9525" marB="0" anchor="b"/>
                </a:tc>
                <a:tc>
                  <a:txBody>
                    <a:bodyPr/>
                    <a:lstStyle/>
                    <a:p>
                      <a:pPr algn="ctr" fontAlgn="b"/>
                      <a:r>
                        <a:rPr lang="es-ES" sz="1400" u="none" strike="noStrike" dirty="0" smtClean="0">
                          <a:solidFill>
                            <a:schemeClr val="dk1"/>
                          </a:solidFill>
                          <a:effectLst/>
                          <a:latin typeface="+mn-lt"/>
                          <a:ea typeface="+mn-ea"/>
                          <a:cs typeface="+mn-cs"/>
                        </a:rPr>
                        <a:t>78,43</a:t>
                      </a:r>
                      <a:endParaRPr lang="es-ES" sz="1400" u="none" strike="noStrike" dirty="0">
                        <a:solidFill>
                          <a:schemeClr val="dk1"/>
                        </a:solidFill>
                        <a:effectLst/>
                        <a:latin typeface="+mn-lt"/>
                        <a:ea typeface="+mn-ea"/>
                        <a:cs typeface="+mn-cs"/>
                      </a:endParaRPr>
                    </a:p>
                  </a:txBody>
                  <a:tcPr marL="9525" marR="9525" marT="9525" marB="0" anchor="b"/>
                </a:tc>
                <a:tc>
                  <a:txBody>
                    <a:bodyPr/>
                    <a:lstStyle/>
                    <a:p>
                      <a:pPr algn="ctr" fontAlgn="b"/>
                      <a:r>
                        <a:rPr lang="es-ES" sz="1400" u="none" strike="noStrike" dirty="0" smtClean="0">
                          <a:solidFill>
                            <a:schemeClr val="dk1"/>
                          </a:solidFill>
                          <a:effectLst/>
                          <a:latin typeface="+mn-lt"/>
                          <a:ea typeface="+mn-ea"/>
                          <a:cs typeface="+mn-cs"/>
                        </a:rPr>
                        <a:t>211,47</a:t>
                      </a:r>
                      <a:endParaRPr lang="es-ES" sz="1400" u="none" strike="noStrike" dirty="0">
                        <a:solidFill>
                          <a:schemeClr val="dk1"/>
                        </a:solidFill>
                        <a:effectLst/>
                        <a:latin typeface="+mn-lt"/>
                        <a:ea typeface="+mn-ea"/>
                        <a:cs typeface="+mn-cs"/>
                      </a:endParaRPr>
                    </a:p>
                  </a:txBody>
                  <a:tcPr marL="9525" marR="9525" marT="9525" marB="0" anchor="b"/>
                </a:tc>
              </a:tr>
              <a:tr h="249111">
                <a:tc>
                  <a:txBody>
                    <a:bodyPr/>
                    <a:lstStyle/>
                    <a:p>
                      <a:pPr algn="ctr" fontAlgn="b"/>
                      <a:r>
                        <a:rPr lang="es-ES" sz="1400" b="0" i="0" u="none" strike="noStrike" dirty="0" smtClean="0">
                          <a:solidFill>
                            <a:srgbClr val="000000"/>
                          </a:solidFill>
                          <a:effectLst/>
                          <a:latin typeface="Liberation Sans"/>
                        </a:rPr>
                        <a:t>No</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err="1" smtClean="0">
                          <a:solidFill>
                            <a:srgbClr val="000000"/>
                          </a:solidFill>
                          <a:effectLst/>
                          <a:latin typeface="Liberation Sans"/>
                          <a:ea typeface="+mn-ea"/>
                          <a:cs typeface="+mn-cs"/>
                        </a:rPr>
                        <a:t>Leg</a:t>
                      </a:r>
                      <a:r>
                        <a:rPr lang="es-ES" sz="1400" b="0" i="0" u="none" strike="noStrike" dirty="0" smtClean="0">
                          <a:solidFill>
                            <a:srgbClr val="000000"/>
                          </a:solidFill>
                          <a:effectLst/>
                          <a:latin typeface="Liberation Sans"/>
                          <a:ea typeface="+mn-ea"/>
                          <a:cs typeface="+mn-cs"/>
                        </a:rPr>
                        <a:t> </a:t>
                      </a:r>
                      <a:r>
                        <a:rPr lang="es-ES" sz="1400" b="0" i="0" u="none" strike="noStrike" dirty="0" err="1" smtClean="0">
                          <a:solidFill>
                            <a:srgbClr val="000000"/>
                          </a:solidFill>
                          <a:effectLst/>
                          <a:latin typeface="Liberation Sans"/>
                          <a:ea typeface="+mn-ea"/>
                          <a:cs typeface="+mn-cs"/>
                        </a:rPr>
                        <a:t>Angles</a:t>
                      </a:r>
                      <a:r>
                        <a:rPr lang="es-ES" sz="1400" b="0" i="0" u="none" strike="noStrike" dirty="0" smtClean="0">
                          <a:solidFill>
                            <a:srgbClr val="000000"/>
                          </a:solidFill>
                          <a:effectLst/>
                          <a:latin typeface="Liberation Sans"/>
                          <a:ea typeface="+mn-ea"/>
                          <a:cs typeface="+mn-cs"/>
                        </a:rPr>
                        <a:t>, </a:t>
                      </a:r>
                      <a:r>
                        <a:rPr lang="es-ES" sz="1400" b="0" i="0" u="none" strike="noStrike" dirty="0" err="1" smtClean="0">
                          <a:solidFill>
                            <a:srgbClr val="000000"/>
                          </a:solidFill>
                          <a:effectLst/>
                          <a:latin typeface="Liberation Sans"/>
                          <a:ea typeface="+mn-ea"/>
                          <a:cs typeface="+mn-cs"/>
                        </a:rPr>
                        <a:t>IMUs</a:t>
                      </a:r>
                      <a:r>
                        <a:rPr lang="es-ES" sz="1400" b="0" i="0" u="none" strike="noStrike" dirty="0" smtClean="0">
                          <a:solidFill>
                            <a:srgbClr val="000000"/>
                          </a:solidFill>
                          <a:effectLst/>
                          <a:latin typeface="Liberation Sans"/>
                          <a:ea typeface="+mn-ea"/>
                          <a:cs typeface="+mn-cs"/>
                        </a:rPr>
                        <a:t>(l)</a:t>
                      </a:r>
                      <a:endParaRPr lang="es-ES" sz="1400" b="0" i="0" u="none" strike="noStrike" dirty="0">
                        <a:solidFill>
                          <a:srgbClr val="000000"/>
                        </a:solidFill>
                        <a:effectLst/>
                        <a:latin typeface="Liberation Sans"/>
                        <a:ea typeface="+mn-ea"/>
                        <a:cs typeface="+mn-c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ea typeface="+mn-ea"/>
                          <a:cs typeface="+mn-cs"/>
                        </a:rPr>
                        <a:t>11</a:t>
                      </a:r>
                      <a:endParaRPr lang="es-ES" sz="1400" b="0" i="0" u="none" strike="noStrike" dirty="0">
                        <a:solidFill>
                          <a:srgbClr val="000000"/>
                        </a:solidFill>
                        <a:effectLst/>
                        <a:latin typeface="Liberation Sans"/>
                        <a:ea typeface="+mn-ea"/>
                        <a:cs typeface="+mn-c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ea typeface="+mn-ea"/>
                          <a:cs typeface="+mn-cs"/>
                        </a:rPr>
                        <a:t>3</a:t>
                      </a:r>
                      <a:endParaRPr lang="es-ES" sz="1400" b="0" i="0" u="none" strike="noStrike" dirty="0">
                        <a:solidFill>
                          <a:srgbClr val="000000"/>
                        </a:solidFill>
                        <a:effectLst/>
                        <a:latin typeface="Liberation Sans"/>
                        <a:ea typeface="+mn-ea"/>
                        <a:cs typeface="+mn-c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ea typeface="+mn-ea"/>
                          <a:cs typeface="+mn-cs"/>
                        </a:rPr>
                        <a:t>84,94</a:t>
                      </a:r>
                      <a:endParaRPr lang="es-ES" sz="1400" b="0" i="0" u="none" strike="noStrike" dirty="0">
                        <a:solidFill>
                          <a:srgbClr val="000000"/>
                        </a:solidFill>
                        <a:effectLst/>
                        <a:latin typeface="Liberation Sans"/>
                        <a:ea typeface="+mn-ea"/>
                        <a:cs typeface="+mn-c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ea typeface="+mn-ea"/>
                          <a:cs typeface="+mn-cs"/>
                        </a:rPr>
                        <a:t>227,98</a:t>
                      </a:r>
                      <a:endParaRPr lang="es-ES" sz="1400" b="0" i="0" u="none" strike="noStrike" dirty="0">
                        <a:solidFill>
                          <a:srgbClr val="000000"/>
                        </a:solidFill>
                        <a:effectLst/>
                        <a:latin typeface="Liberation Sans"/>
                        <a:ea typeface="+mn-ea"/>
                        <a:cs typeface="+mn-cs"/>
                      </a:endParaRPr>
                    </a:p>
                  </a:txBody>
                  <a:tcPr marL="9525" marR="9525" marT="9525" marB="0" anchor="b"/>
                </a:tc>
              </a:tr>
              <a:tr h="249111">
                <a:tc>
                  <a:txBody>
                    <a:bodyPr/>
                    <a:lstStyle/>
                    <a:p>
                      <a:pPr algn="ctr" fontAlgn="b"/>
                      <a:r>
                        <a:rPr lang="es-ES" sz="1400" b="0" i="0" u="none" strike="noStrike" dirty="0" smtClean="0">
                          <a:solidFill>
                            <a:srgbClr val="000000"/>
                          </a:solidFill>
                          <a:effectLst/>
                          <a:latin typeface="Liberation Sans"/>
                        </a:rPr>
                        <a:t>No</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err="1" smtClean="0">
                          <a:solidFill>
                            <a:srgbClr val="000000"/>
                          </a:solidFill>
                          <a:effectLst/>
                          <a:latin typeface="Liberation Sans"/>
                          <a:ea typeface="+mn-ea"/>
                          <a:cs typeface="+mn-cs"/>
                        </a:rPr>
                        <a:t>Moments</a:t>
                      </a:r>
                      <a:r>
                        <a:rPr lang="es-ES" sz="1400" b="0" i="0" u="none" strike="noStrike" dirty="0" smtClean="0">
                          <a:solidFill>
                            <a:srgbClr val="000000"/>
                          </a:solidFill>
                          <a:effectLst/>
                          <a:latin typeface="Liberation Sans"/>
                          <a:ea typeface="+mn-ea"/>
                          <a:cs typeface="+mn-cs"/>
                        </a:rPr>
                        <a:t>, </a:t>
                      </a:r>
                      <a:r>
                        <a:rPr lang="es-ES" sz="1400" b="0" i="0" u="none" strike="noStrike" dirty="0" err="1" smtClean="0">
                          <a:solidFill>
                            <a:srgbClr val="000000"/>
                          </a:solidFill>
                          <a:effectLst/>
                          <a:latin typeface="Liberation Sans"/>
                          <a:ea typeface="+mn-ea"/>
                          <a:cs typeface="+mn-cs"/>
                        </a:rPr>
                        <a:t>IMUs</a:t>
                      </a:r>
                      <a:r>
                        <a:rPr lang="es-ES" sz="1400" b="0" i="0" u="none" strike="noStrike" dirty="0" smtClean="0">
                          <a:solidFill>
                            <a:srgbClr val="000000"/>
                          </a:solidFill>
                          <a:effectLst/>
                          <a:latin typeface="Liberation Sans"/>
                          <a:ea typeface="+mn-ea"/>
                          <a:cs typeface="+mn-cs"/>
                        </a:rPr>
                        <a:t>(l)</a:t>
                      </a:r>
                      <a:endParaRPr lang="es-ES" sz="1400" b="0" i="0" u="none" strike="noStrike" dirty="0">
                        <a:solidFill>
                          <a:srgbClr val="000000"/>
                        </a:solidFill>
                        <a:effectLst/>
                        <a:latin typeface="Liberation Sans"/>
                        <a:ea typeface="+mn-ea"/>
                        <a:cs typeface="+mn-c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ea typeface="+mn-ea"/>
                          <a:cs typeface="+mn-cs"/>
                        </a:rPr>
                        <a:t>12</a:t>
                      </a:r>
                      <a:endParaRPr lang="es-ES" sz="1400" b="0" i="0" u="none" strike="noStrike" dirty="0">
                        <a:solidFill>
                          <a:srgbClr val="000000"/>
                        </a:solidFill>
                        <a:effectLst/>
                        <a:latin typeface="Liberation Sans"/>
                        <a:ea typeface="+mn-ea"/>
                        <a:cs typeface="+mn-c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ea typeface="+mn-ea"/>
                          <a:cs typeface="+mn-cs"/>
                        </a:rPr>
                        <a:t>9</a:t>
                      </a:r>
                      <a:endParaRPr lang="es-ES" sz="1400" b="0" i="0" u="none" strike="noStrike" dirty="0">
                        <a:solidFill>
                          <a:srgbClr val="000000"/>
                        </a:solidFill>
                        <a:effectLst/>
                        <a:latin typeface="Liberation Sans"/>
                        <a:ea typeface="+mn-ea"/>
                        <a:cs typeface="+mn-c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ea typeface="+mn-ea"/>
                          <a:cs typeface="+mn-cs"/>
                        </a:rPr>
                        <a:t>83,90</a:t>
                      </a:r>
                      <a:endParaRPr lang="es-ES" sz="1400" b="0" i="0" u="none" strike="noStrike" dirty="0">
                        <a:solidFill>
                          <a:srgbClr val="000000"/>
                        </a:solidFill>
                        <a:effectLst/>
                        <a:latin typeface="Liberation Sans"/>
                        <a:ea typeface="+mn-ea"/>
                        <a:cs typeface="+mn-c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ea typeface="+mn-ea"/>
                          <a:cs typeface="+mn-cs"/>
                        </a:rPr>
                        <a:t>233,53</a:t>
                      </a:r>
                      <a:endParaRPr lang="es-ES" sz="1400" b="0" i="0" u="none" strike="noStrike" dirty="0">
                        <a:solidFill>
                          <a:srgbClr val="000000"/>
                        </a:solidFill>
                        <a:effectLst/>
                        <a:latin typeface="Liberation Sans"/>
                        <a:ea typeface="+mn-ea"/>
                        <a:cs typeface="+mn-cs"/>
                      </a:endParaRPr>
                    </a:p>
                  </a:txBody>
                  <a:tcPr marL="9525" marR="9525" marT="9525" marB="0" anchor="b"/>
                </a:tc>
              </a:tr>
              <a:tr h="249111">
                <a:tc>
                  <a:txBody>
                    <a:bodyPr/>
                    <a:lstStyle/>
                    <a:p>
                      <a:pPr algn="ctr" fontAlgn="b"/>
                      <a:r>
                        <a:rPr lang="es-ES" sz="1400" b="0" i="0" u="none" strike="noStrike" dirty="0" smtClean="0">
                          <a:solidFill>
                            <a:srgbClr val="000000"/>
                          </a:solidFill>
                          <a:effectLst/>
                          <a:latin typeface="Liberation Sans"/>
                        </a:rPr>
                        <a:t>No</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err="1" smtClean="0">
                          <a:solidFill>
                            <a:srgbClr val="000000"/>
                          </a:solidFill>
                          <a:effectLst/>
                          <a:latin typeface="Liberation Sans"/>
                        </a:rPr>
                        <a:t>Leg</a:t>
                      </a:r>
                      <a:r>
                        <a:rPr lang="es-ES" sz="1400" b="0" i="0" u="none" strike="noStrike" dirty="0" smtClean="0">
                          <a:solidFill>
                            <a:srgbClr val="000000"/>
                          </a:solidFill>
                          <a:effectLst/>
                          <a:latin typeface="Liberation Sans"/>
                        </a:rPr>
                        <a:t> </a:t>
                      </a:r>
                      <a:r>
                        <a:rPr lang="es-ES" sz="1400" b="0" i="0" u="none" strike="noStrike" dirty="0" err="1" smtClean="0">
                          <a:solidFill>
                            <a:srgbClr val="000000"/>
                          </a:solidFill>
                          <a:effectLst/>
                          <a:latin typeface="Liberation Sans"/>
                        </a:rPr>
                        <a:t>Angles,Moments,IMUs</a:t>
                      </a:r>
                      <a:r>
                        <a:rPr lang="es-ES" sz="1400" b="0" i="0" u="none" strike="noStrike" dirty="0" smtClean="0">
                          <a:solidFill>
                            <a:srgbClr val="000000"/>
                          </a:solidFill>
                          <a:effectLst/>
                          <a:latin typeface="Liberation Sans"/>
                        </a:rPr>
                        <a:t>(l)</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14</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9</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88,93</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241,75</a:t>
                      </a:r>
                      <a:endParaRPr lang="es-ES" sz="1400" b="0" i="0" u="none" strike="noStrike" dirty="0">
                        <a:solidFill>
                          <a:srgbClr val="000000"/>
                        </a:solidFill>
                        <a:effectLst/>
                        <a:latin typeface="Liberation Sans"/>
                      </a:endParaRPr>
                    </a:p>
                  </a:txBody>
                  <a:tcPr marL="9525" marR="9525" marT="9525" marB="0" anchor="b"/>
                </a:tc>
              </a:tr>
              <a:tr h="249111">
                <a:tc>
                  <a:txBody>
                    <a:bodyPr/>
                    <a:lstStyle/>
                    <a:p>
                      <a:pPr algn="ctr" fontAlgn="b"/>
                      <a:r>
                        <a:rPr lang="es-ES" sz="1400" u="none" strike="noStrike" dirty="0" smtClean="0">
                          <a:effectLst/>
                        </a:rPr>
                        <a:t>No</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smtClean="0">
                          <a:effectLst/>
                        </a:rPr>
                        <a:t>|M|, </a:t>
                      </a:r>
                      <a:r>
                        <a:rPr lang="es-ES" sz="1400" u="none" strike="noStrike" dirty="0" err="1" smtClean="0">
                          <a:effectLst/>
                        </a:rPr>
                        <a:t>IMUs</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19</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9</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smtClean="0">
                          <a:effectLst/>
                        </a:rPr>
                        <a:t>89,39</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247,17</a:t>
                      </a:r>
                      <a:endParaRPr lang="es-ES" sz="1400" b="0" i="0" u="none" strike="noStrike" dirty="0">
                        <a:solidFill>
                          <a:srgbClr val="000000"/>
                        </a:solidFill>
                        <a:effectLst/>
                        <a:latin typeface="Liberation Sans"/>
                      </a:endParaRPr>
                    </a:p>
                  </a:txBody>
                  <a:tcPr marL="9525" marR="9525" marT="9525" marB="0" anchor="b"/>
                </a:tc>
              </a:tr>
              <a:tr h="249111">
                <a:tc>
                  <a:txBody>
                    <a:bodyPr/>
                    <a:lstStyle/>
                    <a:p>
                      <a:pPr algn="ctr" fontAlgn="b"/>
                      <a:r>
                        <a:rPr lang="es-ES" sz="1400" u="none" strike="noStrike" dirty="0" smtClean="0">
                          <a:effectLst/>
                        </a:rPr>
                        <a:t>Yes</a:t>
                      </a:r>
                      <a:endParaRPr lang="es-ES" sz="1400" b="0" i="0" u="none" strike="noStrike" dirty="0">
                        <a:solidFill>
                          <a:srgbClr val="000000"/>
                        </a:solidFill>
                        <a:effectLst/>
                        <a:latin typeface="Liberation Sans"/>
                      </a:endParaRPr>
                    </a:p>
                  </a:txBody>
                  <a:tcPr marL="9525" marR="9525" marT="9525" marB="0" anchor="b"/>
                </a:tc>
                <a:tc>
                  <a:txBody>
                    <a:bodyPr/>
                    <a:lstStyle/>
                    <a:p>
                      <a:pPr algn="ctr"/>
                      <a:r>
                        <a:rPr lang="es-ES" sz="1400" u="none" strike="noStrike" dirty="0" smtClean="0">
                          <a:solidFill>
                            <a:schemeClr val="dk1"/>
                          </a:solidFill>
                          <a:effectLst/>
                          <a:latin typeface="+mn-lt"/>
                          <a:ea typeface="+mn-ea"/>
                          <a:cs typeface="+mn-cs"/>
                        </a:rPr>
                        <a:t> </a:t>
                      </a:r>
                      <a:r>
                        <a:rPr lang="es-ES" sz="1400" u="none" strike="noStrike" dirty="0" err="1" smtClean="0">
                          <a:solidFill>
                            <a:schemeClr val="dk1"/>
                          </a:solidFill>
                          <a:effectLst/>
                          <a:latin typeface="+mn-lt"/>
                          <a:ea typeface="+mn-ea"/>
                          <a:cs typeface="+mn-cs"/>
                        </a:rPr>
                        <a:t>Leg</a:t>
                      </a:r>
                      <a:r>
                        <a:rPr lang="es-ES" sz="1400" u="none" strike="noStrike" dirty="0" smtClean="0">
                          <a:solidFill>
                            <a:schemeClr val="dk1"/>
                          </a:solidFill>
                          <a:effectLst/>
                          <a:latin typeface="+mn-lt"/>
                          <a:ea typeface="+mn-ea"/>
                          <a:cs typeface="+mn-cs"/>
                        </a:rPr>
                        <a:t> </a:t>
                      </a:r>
                      <a:r>
                        <a:rPr lang="es-ES" sz="1400" u="none" strike="noStrike" dirty="0" err="1" smtClean="0">
                          <a:solidFill>
                            <a:schemeClr val="dk1"/>
                          </a:solidFill>
                          <a:effectLst/>
                          <a:latin typeface="+mn-lt"/>
                          <a:ea typeface="+mn-ea"/>
                          <a:cs typeface="+mn-cs"/>
                        </a:rPr>
                        <a:t>Angles</a:t>
                      </a:r>
                      <a:r>
                        <a:rPr lang="es-ES" sz="1400" u="none" strike="noStrike" dirty="0" smtClean="0">
                          <a:solidFill>
                            <a:schemeClr val="dk1"/>
                          </a:solidFill>
                          <a:effectLst/>
                          <a:latin typeface="+mn-lt"/>
                          <a:ea typeface="+mn-ea"/>
                          <a:cs typeface="+mn-cs"/>
                        </a:rPr>
                        <a:t>, </a:t>
                      </a:r>
                      <a:r>
                        <a:rPr lang="es-ES" sz="1400" u="none" strike="noStrike" dirty="0" err="1" smtClean="0">
                          <a:solidFill>
                            <a:schemeClr val="dk1"/>
                          </a:solidFill>
                          <a:effectLst/>
                          <a:latin typeface="+mn-lt"/>
                          <a:ea typeface="+mn-ea"/>
                          <a:cs typeface="+mn-cs"/>
                        </a:rPr>
                        <a:t>Forces</a:t>
                      </a:r>
                      <a:endParaRPr lang="es-ES" sz="1400" u="none" strike="noStrike" dirty="0">
                        <a:solidFill>
                          <a:schemeClr val="dk1"/>
                        </a:solidFill>
                        <a:effectLst/>
                        <a:latin typeface="+mn-lt"/>
                        <a:ea typeface="+mn-ea"/>
                        <a:cs typeface="+mn-cs"/>
                      </a:endParaRPr>
                    </a:p>
                  </a:txBody>
                  <a:tcPr marL="9525" marR="9525" marT="9525" marB="0" anchor="b"/>
                </a:tc>
                <a:tc>
                  <a:txBody>
                    <a:bodyPr/>
                    <a:lstStyle/>
                    <a:p>
                      <a:pPr algn="ctr"/>
                      <a:r>
                        <a:rPr lang="es-ES" sz="1400" b="0" u="none" strike="noStrike" dirty="0" smtClean="0">
                          <a:solidFill>
                            <a:schemeClr val="dk1"/>
                          </a:solidFill>
                          <a:effectLst/>
                          <a:latin typeface="+mn-lt"/>
                          <a:ea typeface="+mn-ea"/>
                          <a:cs typeface="+mn-cs"/>
                        </a:rPr>
                        <a:t>20</a:t>
                      </a:r>
                      <a:endParaRPr lang="es-ES" sz="1400" b="0" u="none" strike="noStrike" dirty="0">
                        <a:solidFill>
                          <a:schemeClr val="dk1"/>
                        </a:solidFill>
                        <a:effectLst/>
                        <a:latin typeface="+mn-lt"/>
                        <a:ea typeface="+mn-ea"/>
                        <a:cs typeface="+mn-cs"/>
                      </a:endParaRPr>
                    </a:p>
                  </a:txBody>
                  <a:tcPr marL="9525" marR="9525" marT="9525" marB="0" anchor="b"/>
                </a:tc>
                <a:tc>
                  <a:txBody>
                    <a:bodyPr/>
                    <a:lstStyle/>
                    <a:p>
                      <a:pPr algn="ctr"/>
                      <a:r>
                        <a:rPr lang="es-ES" sz="1400" u="none" strike="noStrike" dirty="0" smtClean="0">
                          <a:solidFill>
                            <a:schemeClr val="dk1"/>
                          </a:solidFill>
                          <a:effectLst/>
                          <a:latin typeface="+mn-lt"/>
                          <a:ea typeface="+mn-ea"/>
                          <a:cs typeface="+mn-cs"/>
                        </a:rPr>
                        <a:t>9</a:t>
                      </a:r>
                      <a:endParaRPr lang="es-ES" sz="1400" u="none" strike="noStrike" dirty="0">
                        <a:solidFill>
                          <a:schemeClr val="dk1"/>
                        </a:solidFill>
                        <a:effectLst/>
                        <a:latin typeface="+mn-lt"/>
                        <a:ea typeface="+mn-ea"/>
                        <a:cs typeface="+mn-cs"/>
                      </a:endParaRPr>
                    </a:p>
                  </a:txBody>
                  <a:tcPr marL="9525" marR="9525" marT="9525" marB="0" anchor="b"/>
                </a:tc>
                <a:tc>
                  <a:txBody>
                    <a:bodyPr/>
                    <a:lstStyle/>
                    <a:p>
                      <a:pPr algn="ctr"/>
                      <a:r>
                        <a:rPr lang="es-ES" sz="1400" u="none" strike="noStrike" dirty="0" smtClean="0">
                          <a:solidFill>
                            <a:schemeClr val="dk1"/>
                          </a:solidFill>
                          <a:effectLst/>
                          <a:latin typeface="+mn-lt"/>
                          <a:ea typeface="+mn-ea"/>
                          <a:cs typeface="+mn-cs"/>
                        </a:rPr>
                        <a:t>88,27</a:t>
                      </a:r>
                      <a:endParaRPr lang="es-ES" sz="1400" u="none" strike="noStrike" dirty="0">
                        <a:solidFill>
                          <a:schemeClr val="dk1"/>
                        </a:solidFill>
                        <a:effectLst/>
                        <a:latin typeface="+mn-lt"/>
                        <a:ea typeface="+mn-ea"/>
                        <a:cs typeface="+mn-cs"/>
                      </a:endParaRPr>
                    </a:p>
                  </a:txBody>
                  <a:tcPr marL="9525" marR="9525" marT="9525" marB="0" anchor="b"/>
                </a:tc>
                <a:tc>
                  <a:txBody>
                    <a:bodyPr/>
                    <a:lstStyle/>
                    <a:p>
                      <a:pPr algn="ctr"/>
                      <a:r>
                        <a:rPr lang="es-ES" sz="1400" u="none" strike="noStrike" dirty="0" smtClean="0">
                          <a:solidFill>
                            <a:schemeClr val="dk1"/>
                          </a:solidFill>
                          <a:effectLst/>
                          <a:latin typeface="+mn-lt"/>
                          <a:ea typeface="+mn-ea"/>
                          <a:cs typeface="+mn-cs"/>
                        </a:rPr>
                        <a:t>253,28</a:t>
                      </a:r>
                      <a:endParaRPr lang="es-ES" sz="1400" u="none" strike="noStrike" dirty="0">
                        <a:solidFill>
                          <a:schemeClr val="dk1"/>
                        </a:solidFill>
                        <a:effectLst/>
                        <a:latin typeface="+mn-lt"/>
                        <a:ea typeface="+mn-ea"/>
                        <a:cs typeface="+mn-cs"/>
                      </a:endParaRPr>
                    </a:p>
                  </a:txBody>
                  <a:tcPr marL="9525" marR="9525" marT="9525" marB="0" anchor="b"/>
                </a:tc>
              </a:tr>
              <a:tr h="249111">
                <a:tc>
                  <a:txBody>
                    <a:bodyPr/>
                    <a:lstStyle/>
                    <a:p>
                      <a:pPr algn="ctr" fontAlgn="b"/>
                      <a:r>
                        <a:rPr lang="es-ES" sz="1400" u="none" strike="noStrike" dirty="0">
                          <a:effectLst/>
                        </a:rPr>
                        <a:t>No</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err="1" smtClean="0">
                          <a:solidFill>
                            <a:srgbClr val="000000"/>
                          </a:solidFill>
                          <a:effectLst/>
                          <a:latin typeface="Liberation Sans"/>
                        </a:rPr>
                        <a:t>Moments</a:t>
                      </a:r>
                      <a:r>
                        <a:rPr lang="es-ES" sz="1400" b="0" i="0" u="none" strike="noStrike" dirty="0" smtClean="0">
                          <a:solidFill>
                            <a:srgbClr val="000000"/>
                          </a:solidFill>
                          <a:effectLst/>
                          <a:latin typeface="Liberation Sans"/>
                        </a:rPr>
                        <a:t>, </a:t>
                      </a:r>
                      <a:r>
                        <a:rPr lang="es-ES" sz="1400" b="0" i="0" u="none" strike="noStrike" dirty="0" err="1" smtClean="0">
                          <a:solidFill>
                            <a:srgbClr val="000000"/>
                          </a:solidFill>
                          <a:effectLst/>
                          <a:latin typeface="Liberation Sans"/>
                        </a:rPr>
                        <a:t>IMUs</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21</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9</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88,62</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0" i="0" u="none" strike="noStrike" dirty="0" smtClean="0">
                          <a:solidFill>
                            <a:srgbClr val="000000"/>
                          </a:solidFill>
                          <a:effectLst/>
                          <a:latin typeface="Liberation Sans"/>
                        </a:rPr>
                        <a:t>264,49</a:t>
                      </a:r>
                      <a:endParaRPr lang="es-ES" sz="1400" b="0" i="0" u="none" strike="noStrike" dirty="0">
                        <a:solidFill>
                          <a:srgbClr val="000000"/>
                        </a:solidFill>
                        <a:effectLst/>
                        <a:latin typeface="Liberation Sans"/>
                      </a:endParaRPr>
                    </a:p>
                  </a:txBody>
                  <a:tcPr marL="9525" marR="9525" marT="9525" marB="0" anchor="b"/>
                </a:tc>
              </a:tr>
            </a:tbl>
          </a:graphicData>
        </a:graphic>
      </p:graphicFrame>
      <p:sp>
        <p:nvSpPr>
          <p:cNvPr id="32" name="31 CuadroTexto"/>
          <p:cNvSpPr txBox="1"/>
          <p:nvPr/>
        </p:nvSpPr>
        <p:spPr>
          <a:xfrm>
            <a:off x="2765022" y="3356992"/>
            <a:ext cx="4536504" cy="400110"/>
          </a:xfrm>
          <a:prstGeom prst="rect">
            <a:avLst/>
          </a:prstGeom>
          <a:noFill/>
        </p:spPr>
        <p:txBody>
          <a:bodyPr wrap="square" rtlCol="0">
            <a:spAutoFit/>
          </a:bodyPr>
          <a:lstStyle/>
          <a:p>
            <a:r>
              <a:rPr lang="es-ES" sz="2000" b="1" spc="-1" dirty="0" err="1">
                <a:solidFill>
                  <a:srgbClr val="000000"/>
                </a:solidFill>
                <a:latin typeface="Calibri"/>
                <a:ea typeface="DejaVu Sans"/>
              </a:rPr>
              <a:t>Primary</a:t>
            </a:r>
            <a:r>
              <a:rPr lang="es-ES" sz="2000" b="1" spc="-1" dirty="0">
                <a:solidFill>
                  <a:srgbClr val="000000"/>
                </a:solidFill>
                <a:latin typeface="Calibri"/>
                <a:ea typeface="DejaVu Sans"/>
              </a:rPr>
              <a:t> and </a:t>
            </a:r>
            <a:r>
              <a:rPr lang="es-ES" sz="2000" b="1" spc="-1" dirty="0" err="1">
                <a:solidFill>
                  <a:srgbClr val="000000"/>
                </a:solidFill>
                <a:latin typeface="Calibri"/>
                <a:ea typeface="DejaVu Sans"/>
              </a:rPr>
              <a:t>Derived</a:t>
            </a:r>
            <a:r>
              <a:rPr lang="es-ES" sz="2000" b="1" spc="-1" dirty="0">
                <a:solidFill>
                  <a:srgbClr val="000000"/>
                </a:solidFill>
                <a:latin typeface="Calibri"/>
                <a:ea typeface="DejaVu Sans"/>
              </a:rPr>
              <a:t> </a:t>
            </a:r>
            <a:r>
              <a:rPr lang="es-ES" sz="2000" b="1" spc="-1" dirty="0" err="1">
                <a:solidFill>
                  <a:srgbClr val="000000"/>
                </a:solidFill>
                <a:latin typeface="Calibri"/>
                <a:ea typeface="DejaVu Sans"/>
              </a:rPr>
              <a:t>Features</a:t>
            </a:r>
            <a:endParaRPr lang="es-ES" sz="2000" b="1" spc="-1" dirty="0">
              <a:solidFill>
                <a:srgbClr val="000000"/>
              </a:solidFill>
              <a:latin typeface="Calibri"/>
              <a:ea typeface="DejaVu Sans"/>
            </a:endParaRPr>
          </a:p>
        </p:txBody>
      </p:sp>
      <p:sp>
        <p:nvSpPr>
          <p:cNvPr id="34" name="33 Rectángulo"/>
          <p:cNvSpPr/>
          <p:nvPr/>
        </p:nvSpPr>
        <p:spPr>
          <a:xfrm>
            <a:off x="966889" y="5451440"/>
            <a:ext cx="6803975" cy="21602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sp>
        <p:nvSpPr>
          <p:cNvPr id="13" name="12 Rectángulo"/>
          <p:cNvSpPr/>
          <p:nvPr/>
        </p:nvSpPr>
        <p:spPr>
          <a:xfrm>
            <a:off x="966890" y="5936446"/>
            <a:ext cx="6800800" cy="23507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sp>
        <p:nvSpPr>
          <p:cNvPr id="14" name="13 Rectángulo"/>
          <p:cNvSpPr/>
          <p:nvPr/>
        </p:nvSpPr>
        <p:spPr>
          <a:xfrm>
            <a:off x="966890" y="5685968"/>
            <a:ext cx="6800800" cy="23507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sp>
        <p:nvSpPr>
          <p:cNvPr id="15" name="14 Rectángulo"/>
          <p:cNvSpPr/>
          <p:nvPr/>
        </p:nvSpPr>
        <p:spPr>
          <a:xfrm>
            <a:off x="963715" y="5157192"/>
            <a:ext cx="6803975" cy="29424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000000"/>
              </a:solidFill>
              <a:latin typeface="Liberation Sans"/>
            </a:endParaRPr>
          </a:p>
          <a:p>
            <a:pPr algn="ctr"/>
            <a:endParaRPr lang="es-ES" dirty="0">
              <a:ln>
                <a:solidFill>
                  <a:schemeClr val="bg1"/>
                </a:solidFill>
              </a:ln>
              <a:solidFill>
                <a:schemeClr val="bg1"/>
              </a:solidFill>
            </a:endParaRPr>
          </a:p>
        </p:txBody>
      </p:sp>
      <p:sp>
        <p:nvSpPr>
          <p:cNvPr id="16" name="15 Rectángulo"/>
          <p:cNvSpPr/>
          <p:nvPr/>
        </p:nvSpPr>
        <p:spPr>
          <a:xfrm>
            <a:off x="902766" y="2234754"/>
            <a:ext cx="6864923" cy="25814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solidFill>
                  <a:schemeClr val="bg1"/>
                </a:solidFill>
              </a:ln>
              <a:solidFill>
                <a:schemeClr val="bg1"/>
              </a:solidFill>
            </a:endParaRPr>
          </a:p>
        </p:txBody>
      </p:sp>
      <p:cxnSp>
        <p:nvCxnSpPr>
          <p:cNvPr id="17" name="16 Conector recto"/>
          <p:cNvCxnSpPr/>
          <p:nvPr/>
        </p:nvCxnSpPr>
        <p:spPr>
          <a:xfrm>
            <a:off x="7770864" y="2363825"/>
            <a:ext cx="5525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7712227" y="5305172"/>
            <a:ext cx="55254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18 Cerrar llave"/>
          <p:cNvSpPr/>
          <p:nvPr/>
        </p:nvSpPr>
        <p:spPr>
          <a:xfrm>
            <a:off x="8264775" y="2363824"/>
            <a:ext cx="258525" cy="29413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0" name="19 CuadroTexto"/>
          <p:cNvSpPr txBox="1"/>
          <p:nvPr/>
        </p:nvSpPr>
        <p:spPr>
          <a:xfrm>
            <a:off x="8681947" y="3680608"/>
            <a:ext cx="727584" cy="307777"/>
          </a:xfrm>
          <a:prstGeom prst="rect">
            <a:avLst/>
          </a:prstGeom>
          <a:noFill/>
        </p:spPr>
        <p:txBody>
          <a:bodyPr wrap="square" rtlCol="0">
            <a:spAutoFit/>
          </a:bodyPr>
          <a:lstStyle/>
          <a:p>
            <a:r>
              <a:rPr lang="es-ES" sz="1400" dirty="0" smtClean="0"/>
              <a:t>≈ </a:t>
            </a:r>
            <a:endParaRPr lang="es-ES" sz="1400" dirty="0"/>
          </a:p>
        </p:txBody>
      </p:sp>
    </p:spTree>
    <p:extLst>
      <p:ext uri="{BB962C8B-B14F-4D97-AF65-F5344CB8AC3E}">
        <p14:creationId xmlns:p14="http://schemas.microsoft.com/office/powerpoint/2010/main" val="3016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3" grpId="0" animBg="1"/>
      <p:bldP spid="14" grpId="0" animBg="1"/>
      <p:bldP spid="14" grpId="1" animBg="1"/>
      <p:bldP spid="15" grpId="0" animBg="1"/>
      <p:bldP spid="16" grpId="0" animBg="1"/>
      <p:bldP spid="19" grpId="0" animBg="1"/>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
          <p:cNvPicPr/>
          <p:nvPr/>
        </p:nvPicPr>
        <p:blipFill>
          <a:blip r:embed="rId3"/>
          <a:srcRect l="29372" t="62396" r="27122"/>
          <a:stretch/>
        </p:blipFill>
        <p:spPr>
          <a:xfrm>
            <a:off x="396000" y="3667680"/>
            <a:ext cx="1113120" cy="812160"/>
          </a:xfrm>
          <a:prstGeom prst="rect">
            <a:avLst/>
          </a:prstGeom>
          <a:ln>
            <a:noFill/>
          </a:ln>
        </p:spPr>
      </p:pic>
      <p:pic>
        <p:nvPicPr>
          <p:cNvPr id="253" name="152 Imagen"/>
          <p:cNvPicPr/>
          <p:nvPr/>
        </p:nvPicPr>
        <p:blipFill>
          <a:blip r:embed="rId4"/>
          <a:srcRect l="2546" t="23403" r="2415" b="2160"/>
          <a:stretch/>
        </p:blipFill>
        <p:spPr>
          <a:xfrm>
            <a:off x="395640" y="1065240"/>
            <a:ext cx="1113120" cy="741240"/>
          </a:xfrm>
          <a:prstGeom prst="rect">
            <a:avLst/>
          </a:prstGeom>
          <a:ln>
            <a:noFill/>
          </a:ln>
        </p:spPr>
      </p:pic>
      <p:pic>
        <p:nvPicPr>
          <p:cNvPr id="254" name="153 Imagen"/>
          <p:cNvPicPr/>
          <p:nvPr/>
        </p:nvPicPr>
        <p:blipFill>
          <a:blip r:embed="rId5"/>
          <a:srcRect l="8519" r="12673" b="-186"/>
          <a:stretch/>
        </p:blipFill>
        <p:spPr>
          <a:xfrm>
            <a:off x="395280" y="5406840"/>
            <a:ext cx="1113120" cy="741240"/>
          </a:xfrm>
          <a:prstGeom prst="rect">
            <a:avLst/>
          </a:prstGeom>
          <a:ln>
            <a:noFill/>
          </a:ln>
        </p:spPr>
      </p:pic>
      <p:pic>
        <p:nvPicPr>
          <p:cNvPr id="255" name="Picture 5"/>
          <p:cNvPicPr/>
          <p:nvPr/>
        </p:nvPicPr>
        <p:blipFill>
          <a:blip r:embed="rId6"/>
          <a:srcRect l="14207" t="9080" r="33718" b="44639"/>
          <a:stretch/>
        </p:blipFill>
        <p:spPr>
          <a:xfrm>
            <a:off x="395640" y="4534920"/>
            <a:ext cx="1113120" cy="741240"/>
          </a:xfrm>
          <a:prstGeom prst="rect">
            <a:avLst/>
          </a:prstGeom>
          <a:ln>
            <a:noFill/>
          </a:ln>
        </p:spPr>
      </p:pic>
      <p:pic>
        <p:nvPicPr>
          <p:cNvPr id="256" name="159 Imagen"/>
          <p:cNvPicPr/>
          <p:nvPr/>
        </p:nvPicPr>
        <p:blipFill>
          <a:blip r:embed="rId7"/>
          <a:srcRect t="20073" r="4404" b="50934"/>
          <a:stretch/>
        </p:blipFill>
        <p:spPr>
          <a:xfrm>
            <a:off x="395640" y="2800080"/>
            <a:ext cx="1113120" cy="741240"/>
          </a:xfrm>
          <a:prstGeom prst="rect">
            <a:avLst/>
          </a:prstGeom>
          <a:ln>
            <a:solidFill>
              <a:schemeClr val="tx1"/>
            </a:solidFill>
          </a:ln>
        </p:spPr>
      </p:pic>
      <p:sp>
        <p:nvSpPr>
          <p:cNvPr id="257"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Outline</a:t>
            </a:r>
            <a:endParaRPr lang="en-US" sz="2400" b="0" strike="noStrike" spc="-1">
              <a:latin typeface="Arial"/>
            </a:endParaRPr>
          </a:p>
        </p:txBody>
      </p:sp>
      <p:sp>
        <p:nvSpPr>
          <p:cNvPr id="258" name="CustomShape 2"/>
          <p:cNvSpPr/>
          <p:nvPr/>
        </p:nvSpPr>
        <p:spPr>
          <a:xfrm>
            <a:off x="1763640" y="1253382"/>
            <a:ext cx="4678560" cy="4490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Aft>
                <a:spcPts val="3382"/>
              </a:spcAft>
              <a:buBlip>
                <a:blip r:embed="rId8"/>
              </a:buBlip>
            </a:pPr>
            <a:r>
              <a:rPr lang="en-US" sz="2000" spc="-1" dirty="0">
                <a:solidFill>
                  <a:schemeClr val="bg1">
                    <a:lumMod val="65000"/>
                  </a:schemeClr>
                </a:solidFill>
                <a:latin typeface="Calibri"/>
                <a:ea typeface="DejaVu Sans"/>
              </a:rPr>
              <a:t>State of the Art </a:t>
            </a:r>
          </a:p>
          <a:p>
            <a:pPr marL="314280" indent="-312480">
              <a:lnSpc>
                <a:spcPct val="100000"/>
              </a:lnSpc>
              <a:spcAft>
                <a:spcPts val="3382"/>
              </a:spcAft>
              <a:buBlip>
                <a:blip r:embed="rId8"/>
              </a:buBlip>
            </a:pPr>
            <a:r>
              <a:rPr lang="en-US" sz="2000" spc="-1" dirty="0">
                <a:solidFill>
                  <a:schemeClr val="bg1">
                    <a:lumMod val="65000"/>
                  </a:schemeClr>
                </a:solidFill>
                <a:latin typeface="Calibri"/>
                <a:ea typeface="DejaVu Sans"/>
              </a:rPr>
              <a:t>H²T Passive Exoskeleton and Motion Data</a:t>
            </a:r>
          </a:p>
          <a:p>
            <a:pPr marL="314280" indent="-312480">
              <a:spcAft>
                <a:spcPts val="3382"/>
              </a:spcAft>
              <a:buBlip>
                <a:blip r:embed="rId8"/>
              </a:buBlip>
            </a:pPr>
            <a:r>
              <a:rPr lang="en-US" sz="2000" spc="-1" dirty="0">
                <a:solidFill>
                  <a:schemeClr val="bg1">
                    <a:lumMod val="65000"/>
                  </a:schemeClr>
                </a:solidFill>
                <a:latin typeface="Calibri"/>
                <a:ea typeface="DejaVu Sans"/>
              </a:rPr>
              <a:t>Derived Features</a:t>
            </a:r>
          </a:p>
          <a:p>
            <a:pPr marL="314280" indent="-312480">
              <a:spcAft>
                <a:spcPts val="3382"/>
              </a:spcAft>
              <a:buBlip>
                <a:blip r:embed="rId8"/>
              </a:buBlip>
            </a:pPr>
            <a:r>
              <a:rPr lang="en-US" sz="2000" spc="-1" dirty="0">
                <a:solidFill>
                  <a:schemeClr val="bg1">
                    <a:lumMod val="65000"/>
                  </a:schemeClr>
                </a:solidFill>
                <a:latin typeface="Calibri"/>
              </a:rPr>
              <a:t>Resemblance</a:t>
            </a:r>
            <a:r>
              <a:rPr lang="en-US" sz="2000" b="1" spc="-1" dirty="0">
                <a:solidFill>
                  <a:srgbClr val="000000"/>
                </a:solidFill>
                <a:latin typeface="Calibri"/>
              </a:rPr>
              <a:t> </a:t>
            </a:r>
            <a:r>
              <a:rPr lang="en-US" sz="2000" spc="-1" dirty="0" smtClean="0">
                <a:solidFill>
                  <a:schemeClr val="bg1">
                    <a:lumMod val="65000"/>
                  </a:schemeClr>
                </a:solidFill>
                <a:latin typeface="Calibri"/>
                <a:ea typeface="DejaVu Sans"/>
              </a:rPr>
              <a:t>Analysis</a:t>
            </a:r>
            <a:endParaRPr lang="en-US" sz="2000" spc="-1" dirty="0">
              <a:solidFill>
                <a:schemeClr val="bg1">
                  <a:lumMod val="65000"/>
                </a:schemeClr>
              </a:solidFill>
              <a:latin typeface="Calibri"/>
              <a:ea typeface="DejaVu Sans"/>
            </a:endParaRPr>
          </a:p>
          <a:p>
            <a:pPr marL="314280" indent="-312480">
              <a:spcAft>
                <a:spcPts val="3382"/>
              </a:spcAft>
              <a:buBlip>
                <a:blip r:embed="rId8"/>
              </a:buBlip>
            </a:pPr>
            <a:r>
              <a:rPr lang="en-US" sz="2000" spc="-1" dirty="0">
                <a:solidFill>
                  <a:schemeClr val="bg1">
                    <a:lumMod val="65000"/>
                  </a:schemeClr>
                </a:solidFill>
                <a:latin typeface="Calibri"/>
                <a:ea typeface="DejaVu Sans"/>
              </a:rPr>
              <a:t>HMM Classification Results</a:t>
            </a:r>
          </a:p>
          <a:p>
            <a:pPr marL="314280" indent="-312480">
              <a:spcAft>
                <a:spcPts val="3382"/>
              </a:spcAft>
              <a:buBlip>
                <a:blip r:embed="rId8"/>
              </a:buBlip>
            </a:pPr>
            <a:r>
              <a:rPr lang="en-US" sz="2000" b="1" spc="-1" dirty="0" smtClean="0">
                <a:solidFill>
                  <a:srgbClr val="000000"/>
                </a:solidFill>
                <a:latin typeface="Calibri"/>
                <a:ea typeface="DejaVu Sans"/>
              </a:rPr>
              <a:t>Conclusions and </a:t>
            </a:r>
            <a:r>
              <a:rPr lang="en-US" sz="2000" b="1" spc="-1" dirty="0">
                <a:solidFill>
                  <a:srgbClr val="000000"/>
                </a:solidFill>
                <a:latin typeface="Calibri"/>
                <a:ea typeface="DejaVu Sans"/>
              </a:rPr>
              <a:t>Outlook</a:t>
            </a:r>
          </a:p>
        </p:txBody>
      </p:sp>
      <p:pic>
        <p:nvPicPr>
          <p:cNvPr id="259" name="Picture 2"/>
          <p:cNvPicPr/>
          <p:nvPr/>
        </p:nvPicPr>
        <p:blipFill>
          <a:blip r:embed="rId9"/>
          <a:srcRect l="35696" t="18380" r="2274" b="50559"/>
          <a:stretch/>
        </p:blipFill>
        <p:spPr>
          <a:xfrm>
            <a:off x="395640" y="1932840"/>
            <a:ext cx="1107000" cy="736920"/>
          </a:xfrm>
          <a:prstGeom prst="rect">
            <a:avLst/>
          </a:prstGeom>
          <a:ln>
            <a:noFill/>
          </a:ln>
        </p:spPr>
      </p:pic>
      <p:sp>
        <p:nvSpPr>
          <p:cNvPr id="260" name="CustomShape 3"/>
          <p:cNvSpPr/>
          <p:nvPr/>
        </p:nvSpPr>
        <p:spPr>
          <a:xfrm>
            <a:off x="395640" y="10652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1" name="CustomShape 4"/>
          <p:cNvSpPr/>
          <p:nvPr/>
        </p:nvSpPr>
        <p:spPr>
          <a:xfrm>
            <a:off x="395640" y="1932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2" name="CustomShape 5"/>
          <p:cNvSpPr/>
          <p:nvPr/>
        </p:nvSpPr>
        <p:spPr>
          <a:xfrm>
            <a:off x="395640" y="28000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3" name="CustomShape 6"/>
          <p:cNvSpPr/>
          <p:nvPr/>
        </p:nvSpPr>
        <p:spPr>
          <a:xfrm>
            <a:off x="395640" y="36676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4" name="CustomShape 7"/>
          <p:cNvSpPr/>
          <p:nvPr/>
        </p:nvSpPr>
        <p:spPr>
          <a:xfrm>
            <a:off x="395640" y="453492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5" name="CustomShape 8"/>
          <p:cNvSpPr/>
          <p:nvPr/>
        </p:nvSpPr>
        <p:spPr>
          <a:xfrm>
            <a:off x="394920" y="5406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02772328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380476" y="18864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smtClean="0">
                <a:solidFill>
                  <a:srgbClr val="000000"/>
                </a:solidFill>
                <a:latin typeface="Calibri"/>
                <a:ea typeface="DejaVu Sans"/>
              </a:rPr>
              <a:t>Conclusions and Outlook</a:t>
            </a:r>
            <a:endParaRPr lang="en-US" sz="2400" b="0" strike="noStrike" spc="-1" dirty="0">
              <a:latin typeface="Arial"/>
            </a:endParaRPr>
          </a:p>
        </p:txBody>
      </p:sp>
      <p:sp>
        <p:nvSpPr>
          <p:cNvPr id="345" name="CustomShape 2"/>
          <p:cNvSpPr/>
          <p:nvPr/>
        </p:nvSpPr>
        <p:spPr>
          <a:xfrm>
            <a:off x="380476" y="640080"/>
            <a:ext cx="8208360" cy="5381208"/>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400"/>
              </a:spcBef>
            </a:pPr>
            <a:endParaRPr lang="en-US" sz="1800" b="0" strike="noStrike" spc="-1" dirty="0" smtClean="0">
              <a:latin typeface="Arial"/>
            </a:endParaRPr>
          </a:p>
          <a:p>
            <a:pPr marL="314280" lvl="1" indent="-312480">
              <a:spcBef>
                <a:spcPts val="400"/>
              </a:spcBef>
              <a:buBlip>
                <a:blip r:embed="rId3"/>
              </a:buBlip>
            </a:pPr>
            <a:r>
              <a:rPr lang="en-US" sz="2000" b="1" spc="-1" dirty="0" smtClean="0">
                <a:solidFill>
                  <a:srgbClr val="000000"/>
                </a:solidFill>
                <a:latin typeface="Calibri" panose="020F0502020204030204" pitchFamily="34" charset="0"/>
                <a:cs typeface="Calibri" panose="020F0502020204030204" pitchFamily="34" charset="0"/>
              </a:rPr>
              <a:t>Conclusions</a:t>
            </a:r>
          </a:p>
          <a:p>
            <a:pPr marL="771480" lvl="2" indent="-312480">
              <a:spcBef>
                <a:spcPts val="400"/>
              </a:spcBef>
              <a:buBlip>
                <a:blip r:embed="rId3"/>
              </a:buBlip>
            </a:pPr>
            <a:r>
              <a:rPr lang="en-US" spc="-1" dirty="0" smtClean="0">
                <a:solidFill>
                  <a:srgbClr val="000000"/>
                </a:solidFill>
                <a:latin typeface="Calibri" panose="020F0502020204030204" pitchFamily="34" charset="0"/>
                <a:cs typeface="Calibri" panose="020F0502020204030204" pitchFamily="34" charset="0"/>
              </a:rPr>
              <a:t>Derived features didn’t improve maximum accuracies in comparison with best setups of primary data.</a:t>
            </a:r>
          </a:p>
          <a:p>
            <a:pPr marL="771480" lvl="2" indent="-312480">
              <a:spcBef>
                <a:spcPts val="400"/>
              </a:spcBef>
              <a:buBlip>
                <a:blip r:embed="rId3"/>
              </a:buBlip>
            </a:pPr>
            <a:r>
              <a:rPr lang="en-US" spc="-1" dirty="0" smtClean="0">
                <a:solidFill>
                  <a:srgbClr val="000000"/>
                </a:solidFill>
                <a:latin typeface="Calibri" panose="020F0502020204030204" pitchFamily="34" charset="0"/>
                <a:cs typeface="Calibri" panose="020F0502020204030204" pitchFamily="34" charset="0"/>
              </a:rPr>
              <a:t>Derived features are a good representation of </a:t>
            </a:r>
            <a:r>
              <a:rPr lang="en-US" spc="-1" dirty="0" smtClean="0">
                <a:solidFill>
                  <a:srgbClr val="000000"/>
                </a:solidFill>
                <a:latin typeface="Calibri" panose="020F0502020204030204" pitchFamily="34" charset="0"/>
                <a:cs typeface="Calibri" panose="020F0502020204030204" pitchFamily="34" charset="0"/>
              </a:rPr>
              <a:t>their primary </a:t>
            </a:r>
            <a:r>
              <a:rPr lang="en-US" spc="-1" dirty="0" smtClean="0">
                <a:solidFill>
                  <a:srgbClr val="000000"/>
                </a:solidFill>
                <a:latin typeface="Calibri" panose="020F0502020204030204" pitchFamily="34" charset="0"/>
                <a:cs typeface="Calibri" panose="020F0502020204030204" pitchFamily="34" charset="0"/>
              </a:rPr>
              <a:t>features (</a:t>
            </a:r>
            <a:r>
              <a:rPr lang="en-US" spc="-1" dirty="0" err="1" smtClean="0">
                <a:solidFill>
                  <a:srgbClr val="000000"/>
                </a:solidFill>
                <a:latin typeface="Calibri" panose="020F0502020204030204" pitchFamily="34" charset="0"/>
                <a:cs typeface="Calibri" panose="020F0502020204030204" pitchFamily="34" charset="0"/>
              </a:rPr>
              <a:t>e.g</a:t>
            </a:r>
            <a:r>
              <a:rPr lang="en-US" spc="-1" dirty="0" smtClean="0">
                <a:solidFill>
                  <a:srgbClr val="000000"/>
                </a:solidFill>
                <a:latin typeface="Calibri" panose="020F0502020204030204" pitchFamily="34" charset="0"/>
                <a:cs typeface="Calibri" panose="020F0502020204030204" pitchFamily="34" charset="0"/>
              </a:rPr>
              <a:t> |M|)</a:t>
            </a:r>
          </a:p>
          <a:p>
            <a:pPr marL="314280" lvl="1" indent="-312480">
              <a:spcBef>
                <a:spcPts val="400"/>
              </a:spcBef>
              <a:buBlip>
                <a:blip r:embed="rId3"/>
              </a:buBlip>
            </a:pPr>
            <a:r>
              <a:rPr lang="en-US" sz="2000" b="1" spc="-1" dirty="0" smtClean="0">
                <a:solidFill>
                  <a:srgbClr val="000000"/>
                </a:solidFill>
                <a:latin typeface="Calibri" panose="020F0502020204030204" pitchFamily="34" charset="0"/>
                <a:cs typeface="Calibri" panose="020F0502020204030204" pitchFamily="34" charset="0"/>
              </a:rPr>
              <a:t>Possible directions of improvement:</a:t>
            </a:r>
          </a:p>
          <a:p>
            <a:pPr marL="771480" lvl="2" indent="-312480">
              <a:spcBef>
                <a:spcPts val="400"/>
              </a:spcBef>
              <a:buBlip>
                <a:blip r:embed="rId3"/>
              </a:buBlip>
            </a:pPr>
            <a:r>
              <a:rPr lang="en-US" spc="-1" dirty="0" smtClean="0">
                <a:solidFill>
                  <a:srgbClr val="000000"/>
                </a:solidFill>
                <a:latin typeface="Calibri" panose="020F0502020204030204" pitchFamily="34" charset="0"/>
                <a:cs typeface="Calibri" panose="020F0502020204030204" pitchFamily="34" charset="0"/>
              </a:rPr>
              <a:t>Not use of derived features with its primary </a:t>
            </a:r>
            <a:r>
              <a:rPr lang="en-US" spc="-1" dirty="0">
                <a:solidFill>
                  <a:srgbClr val="000000"/>
                </a:solidFill>
                <a:latin typeface="Calibri" panose="020F0502020204030204" pitchFamily="34" charset="0"/>
                <a:cs typeface="Calibri" panose="020F0502020204030204" pitchFamily="34" charset="0"/>
              </a:rPr>
              <a:t>d</a:t>
            </a:r>
            <a:r>
              <a:rPr lang="en-US" spc="-1" dirty="0" smtClean="0">
                <a:solidFill>
                  <a:srgbClr val="000000"/>
                </a:solidFill>
                <a:latin typeface="Calibri" panose="020F0502020204030204" pitchFamily="34" charset="0"/>
                <a:cs typeface="Calibri" panose="020F0502020204030204" pitchFamily="34" charset="0"/>
              </a:rPr>
              <a:t>ata. </a:t>
            </a:r>
          </a:p>
          <a:p>
            <a:pPr marL="771480" lvl="2" indent="-312480">
              <a:spcBef>
                <a:spcPts val="400"/>
              </a:spcBef>
              <a:buBlip>
                <a:blip r:embed="rId3"/>
              </a:buBlip>
            </a:pPr>
            <a:r>
              <a:rPr lang="en-US" spc="-1" dirty="0" smtClean="0">
                <a:solidFill>
                  <a:srgbClr val="000000"/>
                </a:solidFill>
                <a:latin typeface="Calibri" panose="020F0502020204030204" pitchFamily="34" charset="0"/>
                <a:cs typeface="Calibri" panose="020F0502020204030204" pitchFamily="34" charset="0"/>
              </a:rPr>
              <a:t>Filtering of the data </a:t>
            </a:r>
          </a:p>
          <a:p>
            <a:pPr marL="1228680" lvl="3" indent="-312480">
              <a:spcBef>
                <a:spcPts val="400"/>
              </a:spcBef>
              <a:buBlip>
                <a:blip r:embed="rId3"/>
              </a:buBlip>
            </a:pPr>
            <a:r>
              <a:rPr lang="en-US" sz="1600" spc="-1" dirty="0" smtClean="0">
                <a:solidFill>
                  <a:srgbClr val="000000"/>
                </a:solidFill>
                <a:latin typeface="Calibri" panose="020F0502020204030204" pitchFamily="34" charset="0"/>
                <a:cs typeface="Calibri" panose="020F0502020204030204" pitchFamily="34" charset="0"/>
              </a:rPr>
              <a:t>The filtering of moments improved the accuracy  </a:t>
            </a:r>
            <a:r>
              <a:rPr lang="en-US" sz="1600" spc="-1"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1600" spc="-1" dirty="0">
                <a:solidFill>
                  <a:srgbClr val="000000"/>
                </a:solidFill>
                <a:latin typeface="Calibri" panose="020F0502020204030204" pitchFamily="34" charset="0"/>
                <a:cs typeface="Calibri" panose="020F0502020204030204" pitchFamily="34" charset="0"/>
                <a:sym typeface="Wingdings" panose="05000000000000000000" pitchFamily="2" charset="2"/>
              </a:rPr>
              <a:t>Apply a filter for each </a:t>
            </a:r>
            <a:r>
              <a:rPr lang="en-US" sz="1600" spc="-1"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feature (different filter setup </a:t>
            </a:r>
            <a:r>
              <a:rPr lang="en-US" sz="1600" spc="-1" dirty="0">
                <a:solidFill>
                  <a:srgbClr val="000000"/>
                </a:solidFill>
                <a:latin typeface="Calibri" panose="020F0502020204030204" pitchFamily="34" charset="0"/>
                <a:cs typeface="Calibri" panose="020F0502020204030204" pitchFamily="34" charset="0"/>
                <a:sym typeface="Wingdings" panose="05000000000000000000" pitchFamily="2" charset="2"/>
              </a:rPr>
              <a:t>for each one</a:t>
            </a:r>
            <a:r>
              <a:rPr lang="en-US" sz="1600" spc="-1"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a:t>
            </a:r>
            <a:r>
              <a:rPr lang="en-US" sz="1600" spc="-1" dirty="0" smtClean="0">
                <a:solidFill>
                  <a:srgbClr val="000000"/>
                </a:solidFill>
                <a:latin typeface="Calibri" panose="020F0502020204030204" pitchFamily="34" charset="0"/>
                <a:cs typeface="Calibri" panose="020F0502020204030204" pitchFamily="34" charset="0"/>
              </a:rPr>
              <a:t> </a:t>
            </a:r>
          </a:p>
          <a:p>
            <a:pPr marL="771480" lvl="1" indent="-312480">
              <a:spcBef>
                <a:spcPts val="400"/>
              </a:spcBef>
              <a:buBlip>
                <a:blip r:embed="rId3"/>
              </a:buBlip>
            </a:pPr>
            <a:r>
              <a:rPr lang="en-US" spc="-1" dirty="0" smtClean="0">
                <a:solidFill>
                  <a:srgbClr val="000000"/>
                </a:solidFill>
                <a:latin typeface="Calibri" panose="020F0502020204030204" pitchFamily="34" charset="0"/>
                <a:cs typeface="Calibri" panose="020F0502020204030204" pitchFamily="34" charset="0"/>
              </a:rPr>
              <a:t>New derived </a:t>
            </a:r>
            <a:r>
              <a:rPr lang="en-US" spc="-1" dirty="0">
                <a:solidFill>
                  <a:srgbClr val="000000"/>
                </a:solidFill>
                <a:latin typeface="Calibri" panose="020F0502020204030204" pitchFamily="34" charset="0"/>
                <a:cs typeface="Calibri" panose="020F0502020204030204" pitchFamily="34" charset="0"/>
              </a:rPr>
              <a:t>f</a:t>
            </a:r>
            <a:r>
              <a:rPr lang="en-US" spc="-1" dirty="0" smtClean="0">
                <a:solidFill>
                  <a:srgbClr val="000000"/>
                </a:solidFill>
                <a:latin typeface="Calibri" panose="020F0502020204030204" pitchFamily="34" charset="0"/>
                <a:cs typeface="Calibri" panose="020F0502020204030204" pitchFamily="34" charset="0"/>
              </a:rPr>
              <a:t>eatures </a:t>
            </a:r>
            <a:r>
              <a:rPr lang="en-US" spc="-1" dirty="0">
                <a:solidFill>
                  <a:srgbClr val="000000"/>
                </a:solidFill>
                <a:latin typeface="Calibri" panose="020F0502020204030204" pitchFamily="34" charset="0"/>
                <a:cs typeface="Calibri" panose="020F0502020204030204" pitchFamily="34" charset="0"/>
                <a:sym typeface="Wingdings" panose="05000000000000000000" pitchFamily="2" charset="2"/>
              </a:rPr>
              <a:t> Ankle </a:t>
            </a:r>
            <a:r>
              <a:rPr lang="en-US" spc="-1"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moments</a:t>
            </a:r>
            <a:endParaRPr lang="en-US" spc="-1" dirty="0">
              <a:latin typeface="Calibri" panose="020F0502020204030204" pitchFamily="34" charset="0"/>
              <a:cs typeface="Calibri" panose="020F0502020204030204" pitchFamily="34" charset="0"/>
            </a:endParaRPr>
          </a:p>
          <a:p>
            <a:pPr marL="790560" lvl="1" indent="-312480">
              <a:spcBef>
                <a:spcPts val="360"/>
              </a:spcBef>
              <a:buBlip>
                <a:blip r:embed="rId4"/>
              </a:buBlip>
            </a:pPr>
            <a:r>
              <a:rPr lang="en-US" spc="-1" dirty="0" smtClean="0">
                <a:solidFill>
                  <a:srgbClr val="000000"/>
                </a:solidFill>
                <a:latin typeface="Calibri" panose="020F0502020204030204" pitchFamily="34" charset="0"/>
                <a:cs typeface="Calibri" panose="020F0502020204030204" pitchFamily="34" charset="0"/>
              </a:rPr>
              <a:t>Use other HMM configurations</a:t>
            </a:r>
          </a:p>
          <a:p>
            <a:pPr marL="1247760" lvl="2" indent="-312480">
              <a:spcBef>
                <a:spcPts val="360"/>
              </a:spcBef>
              <a:buBlip>
                <a:blip r:embed="rId4"/>
              </a:buBlip>
            </a:pPr>
            <a:r>
              <a:rPr lang="en-US" sz="1600" spc="-1" dirty="0" smtClean="0">
                <a:solidFill>
                  <a:srgbClr val="000000"/>
                </a:solidFill>
                <a:latin typeface="Calibri" panose="020F0502020204030204" pitchFamily="34" charset="0"/>
                <a:cs typeface="Calibri" panose="020F0502020204030204" pitchFamily="34" charset="0"/>
              </a:rPr>
              <a:t>Tailored HMM for each motion – Number of states and topologies.</a:t>
            </a:r>
          </a:p>
          <a:p>
            <a:pPr marL="1247760" lvl="2" indent="-312480">
              <a:spcBef>
                <a:spcPts val="360"/>
              </a:spcBef>
              <a:buBlip>
                <a:blip r:embed="rId4"/>
              </a:buBlip>
            </a:pPr>
            <a:r>
              <a:rPr lang="en-US" sz="1600" spc="-1" dirty="0" smtClean="0">
                <a:solidFill>
                  <a:srgbClr val="000000"/>
                </a:solidFill>
                <a:latin typeface="Calibri" panose="020F0502020204030204" pitchFamily="34" charset="0"/>
                <a:cs typeface="Calibri" panose="020F0502020204030204" pitchFamily="34" charset="0"/>
              </a:rPr>
              <a:t>Not </a:t>
            </a:r>
            <a:r>
              <a:rPr lang="en-US" sz="1600" spc="-1" dirty="0">
                <a:solidFill>
                  <a:srgbClr val="000000"/>
                </a:solidFill>
                <a:latin typeface="Calibri" panose="020F0502020204030204" pitchFamily="34" charset="0"/>
                <a:cs typeface="Calibri" panose="020F0502020204030204" pitchFamily="34" charset="0"/>
              </a:rPr>
              <a:t>f</a:t>
            </a:r>
            <a:r>
              <a:rPr lang="en-US" sz="1600" spc="-1" dirty="0" smtClean="0">
                <a:solidFill>
                  <a:srgbClr val="000000"/>
                </a:solidFill>
                <a:latin typeface="Calibri" panose="020F0502020204030204" pitchFamily="34" charset="0"/>
                <a:cs typeface="Calibri" panose="020F0502020204030204" pitchFamily="34" charset="0"/>
              </a:rPr>
              <a:t>ully </a:t>
            </a:r>
            <a:r>
              <a:rPr lang="en-US" sz="1600" spc="-1" dirty="0">
                <a:solidFill>
                  <a:srgbClr val="000000"/>
                </a:solidFill>
                <a:latin typeface="Calibri" panose="020F0502020204030204" pitchFamily="34" charset="0"/>
                <a:cs typeface="Calibri" panose="020F0502020204030204" pitchFamily="34" charset="0"/>
              </a:rPr>
              <a:t>c</a:t>
            </a:r>
            <a:r>
              <a:rPr lang="en-US" sz="1600" spc="-1" dirty="0" smtClean="0">
                <a:solidFill>
                  <a:srgbClr val="000000"/>
                </a:solidFill>
                <a:latin typeface="Calibri" panose="020F0502020204030204" pitchFamily="34" charset="0"/>
                <a:cs typeface="Calibri" panose="020F0502020204030204" pitchFamily="34" charset="0"/>
              </a:rPr>
              <a:t>onnected </a:t>
            </a:r>
            <a:r>
              <a:rPr lang="en-US" sz="1600" spc="-1" dirty="0">
                <a:solidFill>
                  <a:srgbClr val="000000"/>
                </a:solidFill>
                <a:latin typeface="Calibri" panose="020F0502020204030204" pitchFamily="34" charset="0"/>
                <a:cs typeface="Calibri" panose="020F0502020204030204" pitchFamily="34" charset="0"/>
              </a:rPr>
              <a:t>t</a:t>
            </a:r>
            <a:r>
              <a:rPr lang="en-US" sz="1600" spc="-1" dirty="0" smtClean="0">
                <a:solidFill>
                  <a:srgbClr val="000000"/>
                </a:solidFill>
                <a:latin typeface="Calibri" panose="020F0502020204030204" pitchFamily="34" charset="0"/>
                <a:cs typeface="Calibri" panose="020F0502020204030204" pitchFamily="34" charset="0"/>
              </a:rPr>
              <a:t>opologies and less states reduce compute times.</a:t>
            </a:r>
          </a:p>
          <a:p>
            <a:pPr marL="790560" lvl="1" indent="-312480">
              <a:spcBef>
                <a:spcPts val="360"/>
              </a:spcBef>
              <a:buBlip>
                <a:blip r:embed="rId4"/>
              </a:buBlip>
            </a:pPr>
            <a:r>
              <a:rPr lang="en-US" spc="-1" dirty="0" smtClean="0">
                <a:solidFill>
                  <a:srgbClr val="000000"/>
                </a:solidFill>
                <a:latin typeface="Calibri" panose="020F0502020204030204" pitchFamily="34" charset="0"/>
                <a:cs typeface="Calibri" panose="020F0502020204030204" pitchFamily="34" charset="0"/>
              </a:rPr>
              <a:t>Change how the problem is addressed</a:t>
            </a:r>
          </a:p>
          <a:p>
            <a:pPr marL="1247760" lvl="2" indent="-312480">
              <a:spcBef>
                <a:spcPts val="360"/>
              </a:spcBef>
              <a:buBlip>
                <a:blip r:embed="rId4"/>
              </a:buBlip>
            </a:pPr>
            <a:r>
              <a:rPr lang="en-US" sz="1600" spc="-1" dirty="0" smtClean="0">
                <a:solidFill>
                  <a:srgbClr val="000000"/>
                </a:solidFill>
                <a:latin typeface="Calibri" panose="020F0502020204030204" pitchFamily="34" charset="0"/>
                <a:cs typeface="Calibri" panose="020F0502020204030204" pitchFamily="34" charset="0"/>
              </a:rPr>
              <a:t>1 HMM </a:t>
            </a:r>
            <a:r>
              <a:rPr lang="en-US" sz="1600" spc="-1"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 Each motion is a state</a:t>
            </a:r>
            <a:r>
              <a:rPr lang="en-US" sz="1600" spc="-1" dirty="0" smtClean="0">
                <a:solidFill>
                  <a:srgbClr val="000000"/>
                </a:solidFill>
                <a:latin typeface="Calibri" panose="020F0502020204030204" pitchFamily="34" charset="0"/>
                <a:cs typeface="Calibri" panose="020F0502020204030204" pitchFamily="34" charset="0"/>
              </a:rPr>
              <a:t> </a:t>
            </a:r>
            <a:r>
              <a:rPr lang="en-US" sz="1600" spc="-1"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1600" spc="-1" dirty="0">
                <a:solidFill>
                  <a:srgbClr val="000000"/>
                </a:solidFill>
                <a:latin typeface="Calibri" panose="020F0502020204030204" pitchFamily="34" charset="0"/>
                <a:cs typeface="Calibri" panose="020F0502020204030204" pitchFamily="34" charset="0"/>
                <a:sym typeface="Wingdings" panose="05000000000000000000" pitchFamily="2" charset="2"/>
              </a:rPr>
              <a:t>T</a:t>
            </a:r>
            <a:r>
              <a:rPr lang="en-US" sz="1600" spc="-1" dirty="0" smtClean="0">
                <a:solidFill>
                  <a:srgbClr val="000000"/>
                </a:solidFill>
                <a:latin typeface="Calibri" panose="020F0502020204030204" pitchFamily="34" charset="0"/>
                <a:cs typeface="Calibri" panose="020F0502020204030204" pitchFamily="34" charset="0"/>
              </a:rPr>
              <a:t>ime independent </a:t>
            </a:r>
            <a:r>
              <a:rPr lang="en-US" sz="1600" spc="-1" dirty="0">
                <a:solidFill>
                  <a:srgbClr val="000000"/>
                </a:solidFill>
                <a:latin typeface="Calibri" panose="020F0502020204030204" pitchFamily="34" charset="0"/>
                <a:cs typeface="Calibri" panose="020F0502020204030204" pitchFamily="34" charset="0"/>
              </a:rPr>
              <a:t>features </a:t>
            </a:r>
            <a:r>
              <a:rPr lang="en-US" sz="1600" spc="-1" dirty="0" smtClean="0">
                <a:solidFill>
                  <a:srgbClr val="000000"/>
                </a:solidFill>
                <a:latin typeface="Calibri" panose="020F0502020204030204" pitchFamily="34" charset="0"/>
                <a:cs typeface="Calibri" panose="020F0502020204030204" pitchFamily="34" charset="0"/>
              </a:rPr>
              <a:t>could be used (e.g. statistical values during a time interval)</a:t>
            </a:r>
          </a:p>
          <a:p>
            <a:pPr marL="1247760" lvl="2" indent="-312480">
              <a:spcBef>
                <a:spcPts val="360"/>
              </a:spcBef>
              <a:buBlip>
                <a:blip r:embed="rId4"/>
              </a:buBlip>
            </a:pPr>
            <a:endParaRPr lang="en-US" spc="-1" dirty="0">
              <a:solidFill>
                <a:srgbClr val="000000"/>
              </a:solidFill>
              <a:latin typeface="Calibri" panose="020F0502020204030204" pitchFamily="34" charset="0"/>
              <a:cs typeface="Calibri" panose="020F0502020204030204" pitchFamily="34" charset="0"/>
            </a:endParaRPr>
          </a:p>
          <a:p>
            <a:pPr marL="314280" lvl="1" indent="-312480">
              <a:spcBef>
                <a:spcPts val="400"/>
              </a:spcBef>
              <a:buBlip>
                <a:blip r:embed="rId3"/>
              </a:buBlip>
            </a:pPr>
            <a:endParaRPr lang="en-US" sz="2000" spc="-1" dirty="0" smtClean="0">
              <a:solidFill>
                <a:srgbClr val="000000"/>
              </a:solidFill>
              <a:latin typeface="Calibri" panose="020F0502020204030204" pitchFamily="34" charset="0"/>
              <a:cs typeface="Calibri" panose="020F0502020204030204" pitchFamily="34" charset="0"/>
            </a:endParaRPr>
          </a:p>
          <a:p>
            <a:pPr marL="314280" lvl="1" indent="-312480">
              <a:spcBef>
                <a:spcPts val="400"/>
              </a:spcBef>
              <a:buBlip>
                <a:blip r:embed="rId3"/>
              </a:buBlip>
            </a:pPr>
            <a:endParaRPr lang="en-US" sz="2000" spc="-1" dirty="0">
              <a:solidFill>
                <a:srgbClr val="000000"/>
              </a:solidFill>
              <a:latin typeface="Calibri" panose="020F0502020204030204" pitchFamily="34" charset="0"/>
              <a:cs typeface="Calibri" panose="020F0502020204030204" pitchFamily="34" charset="0"/>
            </a:endParaRPr>
          </a:p>
          <a:p>
            <a:pPr marL="314280" lvl="1" indent="-312480">
              <a:spcBef>
                <a:spcPts val="400"/>
              </a:spcBef>
              <a:buBlip>
                <a:blip r:embed="rId3"/>
              </a:buBlip>
            </a:pPr>
            <a:endParaRPr lang="en-US" sz="2000" spc="-1" dirty="0" smtClean="0">
              <a:solidFill>
                <a:srgbClr val="000000"/>
              </a:solidFill>
              <a:latin typeface="Calibri" panose="020F0502020204030204" pitchFamily="34" charset="0"/>
              <a:cs typeface="Calibri" panose="020F0502020204030204" pitchFamily="34" charset="0"/>
            </a:endParaRPr>
          </a:p>
          <a:p>
            <a:pPr marL="1800">
              <a:lnSpc>
                <a:spcPct val="100000"/>
              </a:lnSpc>
              <a:spcBef>
                <a:spcPts val="400"/>
              </a:spcBef>
            </a:pPr>
            <a:endParaRPr lang="en-US" sz="2000" spc="-1" dirty="0">
              <a:solidFill>
                <a:srgbClr val="000000"/>
              </a:solidFill>
              <a:latin typeface="Calibri" panose="020F0502020204030204" pitchFamily="34" charset="0"/>
              <a:ea typeface="DejaVu Sans"/>
              <a:cs typeface="Calibri" panose="020F0502020204030204" pitchFamily="34" charset="0"/>
            </a:endParaRPr>
          </a:p>
          <a:p>
            <a:pPr marL="333360" indent="-312480">
              <a:spcBef>
                <a:spcPts val="360"/>
              </a:spcBef>
              <a:buBlip>
                <a:blip r:embed="rId4"/>
              </a:buBlip>
            </a:pPr>
            <a:endParaRPr lang="en-US" sz="2000" spc="-1" dirty="0" smtClean="0">
              <a:solidFill>
                <a:srgbClr val="000000"/>
              </a:solidFill>
              <a:latin typeface="Calibri" panose="020F0502020204030204" pitchFamily="34" charset="0"/>
              <a:ea typeface="DejaVu Sans"/>
              <a:cs typeface="Calibri" panose="020F0502020204030204" pitchFamily="34" charset="0"/>
            </a:endParaRPr>
          </a:p>
          <a:p>
            <a:pPr marL="478080" lvl="1">
              <a:lnSpc>
                <a:spcPct val="100000"/>
              </a:lnSpc>
              <a:spcBef>
                <a:spcPts val="360"/>
              </a:spcBef>
            </a:pPr>
            <a:endParaRPr lang="en-US" sz="1800" b="0" strike="noStrike" spc="-1" dirty="0">
              <a:latin typeface="Calibri" panose="020F0502020204030204" pitchFamily="34" charset="0"/>
              <a:cs typeface="Calibri" panose="020F0502020204030204" pitchFamily="34" charset="0"/>
            </a:endParaRPr>
          </a:p>
          <a:p>
            <a:pPr>
              <a:lnSpc>
                <a:spcPct val="100000"/>
              </a:lnSpc>
              <a:spcBef>
                <a:spcPts val="400"/>
              </a:spcBef>
            </a:pPr>
            <a:endParaRPr lang="en-US" sz="1800" b="0" strike="noStrike" spc="-1" dirty="0">
              <a:latin typeface="Arial"/>
            </a:endParaRPr>
          </a:p>
          <a:p>
            <a:pPr>
              <a:lnSpc>
                <a:spcPct val="100000"/>
              </a:lnSpc>
              <a:spcBef>
                <a:spcPts val="400"/>
              </a:spcBef>
            </a:pPr>
            <a:endParaRPr lang="en-US" sz="1800" b="0" strike="noStrike" spc="-1" dirty="0">
              <a:latin typeface="Arial"/>
            </a:endParaRPr>
          </a:p>
          <a:p>
            <a:pPr>
              <a:lnSpc>
                <a:spcPct val="100000"/>
              </a:lnSpc>
              <a:spcBef>
                <a:spcPts val="400"/>
              </a:spcBef>
            </a:pPr>
            <a:endParaRPr lang="en-US" sz="1800" b="0" strike="noStrike" spc="-1" dirty="0">
              <a:latin typeface="Arial"/>
            </a:endParaRPr>
          </a:p>
        </p:txBody>
      </p:sp>
      <p:sp>
        <p:nvSpPr>
          <p:cNvPr id="347" name="CustomShape 4"/>
          <p:cNvSpPr/>
          <p:nvPr/>
        </p:nvSpPr>
        <p:spPr>
          <a:xfrm rot="10800000">
            <a:off x="15152760" y="9113760"/>
            <a:ext cx="1582200" cy="718200"/>
          </a:xfrm>
          <a:prstGeom prst="rect">
            <a:avLst/>
          </a:prstGeom>
          <a:gradFill rotWithShape="0">
            <a:gsLst>
              <a:gs pos="0">
                <a:schemeClr val="bg1"/>
              </a:gs>
              <a:gs pos="49200">
                <a:srgbClr val="FFFFFF">
                  <a:alpha val="35000"/>
                </a:srgbClr>
              </a:gs>
              <a:gs pos="100000">
                <a:schemeClr val="bg1">
                  <a:alpha val="0"/>
                </a:schemeClr>
              </a:gs>
            </a:gsLst>
            <a:lin ang="16200000"/>
          </a:gra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sp>
      <p:sp>
        <p:nvSpPr>
          <p:cNvPr id="349" name="CustomShape 2"/>
          <p:cNvSpPr/>
          <p:nvPr/>
        </p:nvSpPr>
        <p:spPr>
          <a:xfrm>
            <a:off x="392040" y="2997000"/>
            <a:ext cx="8354880" cy="30942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100000"/>
              </a:lnSpc>
              <a:spcBef>
                <a:spcPts val="641"/>
              </a:spcBef>
            </a:pPr>
            <a:r>
              <a:rPr lang="en-US" sz="3200" b="1" strike="noStrike" spc="-1" dirty="0">
                <a:solidFill>
                  <a:srgbClr val="000000"/>
                </a:solidFill>
                <a:latin typeface="Calibri"/>
                <a:ea typeface="DejaVu Sans"/>
              </a:rPr>
              <a:t>Thank you for your attention!</a:t>
            </a:r>
            <a:endParaRPr lang="en-US" sz="3200" b="0" strike="noStrike" spc="-1" dirty="0">
              <a:latin typeface="Arial"/>
            </a:endParaRPr>
          </a:p>
        </p:txBody>
      </p:sp>
      <p:pic>
        <p:nvPicPr>
          <p:cNvPr id="350" name="227 Imagen"/>
          <p:cNvPicPr/>
          <p:nvPr/>
        </p:nvPicPr>
        <p:blipFill>
          <a:blip r:embed="rId3"/>
          <a:srcRect l="2546" t="23403" r="2415" b="2160"/>
          <a:stretch/>
        </p:blipFill>
        <p:spPr>
          <a:xfrm>
            <a:off x="300960" y="5120640"/>
            <a:ext cx="1348560" cy="991800"/>
          </a:xfrm>
          <a:prstGeom prst="rect">
            <a:avLst/>
          </a:prstGeom>
          <a:ln>
            <a:noFill/>
          </a:ln>
        </p:spPr>
      </p:pic>
      <p:pic>
        <p:nvPicPr>
          <p:cNvPr id="351" name="Picture 2"/>
          <p:cNvPicPr/>
          <p:nvPr/>
        </p:nvPicPr>
        <p:blipFill>
          <a:blip r:embed="rId4"/>
          <a:srcRect l="35696" t="18380" r="2274" b="50548"/>
          <a:stretch/>
        </p:blipFill>
        <p:spPr>
          <a:xfrm>
            <a:off x="1740600" y="5120640"/>
            <a:ext cx="1341000" cy="985680"/>
          </a:xfrm>
          <a:prstGeom prst="rect">
            <a:avLst/>
          </a:prstGeom>
          <a:ln>
            <a:noFill/>
          </a:ln>
        </p:spPr>
      </p:pic>
      <p:sp>
        <p:nvSpPr>
          <p:cNvPr id="352" name="CustomShape 3"/>
          <p:cNvSpPr/>
          <p:nvPr/>
        </p:nvSpPr>
        <p:spPr>
          <a:xfrm>
            <a:off x="300960" y="5120640"/>
            <a:ext cx="1348920" cy="99216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353" name="CustomShape 4"/>
          <p:cNvSpPr/>
          <p:nvPr/>
        </p:nvSpPr>
        <p:spPr>
          <a:xfrm>
            <a:off x="1740600" y="5120640"/>
            <a:ext cx="1348920" cy="992160"/>
          </a:xfrm>
          <a:prstGeom prst="rect">
            <a:avLst/>
          </a:prstGeom>
          <a:noFill/>
          <a:ln>
            <a:solidFill>
              <a:schemeClr val="tx1"/>
            </a:solidFill>
          </a:ln>
        </p:spPr>
        <p:style>
          <a:lnRef idx="0">
            <a:scrgbClr r="0" g="0" b="0"/>
          </a:lnRef>
          <a:fillRef idx="0">
            <a:scrgbClr r="0" g="0" b="0"/>
          </a:fillRef>
          <a:effectRef idx="0">
            <a:scrgbClr r="0" g="0" b="0"/>
          </a:effectRef>
          <a:fontRef idx="minor"/>
        </p:style>
      </p:sp>
      <p:pic>
        <p:nvPicPr>
          <p:cNvPr id="354" name="Picture 2"/>
          <p:cNvPicPr/>
          <p:nvPr/>
        </p:nvPicPr>
        <p:blipFill>
          <a:blip r:embed="rId5"/>
          <a:srcRect l="29364" t="62378" r="27113"/>
          <a:stretch/>
        </p:blipFill>
        <p:spPr>
          <a:xfrm>
            <a:off x="4620600" y="5120640"/>
            <a:ext cx="1348560" cy="1086480"/>
          </a:xfrm>
          <a:prstGeom prst="rect">
            <a:avLst/>
          </a:prstGeom>
          <a:ln>
            <a:noFill/>
          </a:ln>
        </p:spPr>
      </p:pic>
      <p:pic>
        <p:nvPicPr>
          <p:cNvPr id="355" name="159 Imagen"/>
          <p:cNvPicPr/>
          <p:nvPr/>
        </p:nvPicPr>
        <p:blipFill>
          <a:blip r:embed="rId6"/>
          <a:srcRect t="20068" r="4404" b="50919"/>
          <a:stretch/>
        </p:blipFill>
        <p:spPr>
          <a:xfrm>
            <a:off x="3180600" y="5120640"/>
            <a:ext cx="1348560" cy="991800"/>
          </a:xfrm>
          <a:prstGeom prst="rect">
            <a:avLst/>
          </a:prstGeom>
          <a:ln>
            <a:solidFill>
              <a:schemeClr val="tx1"/>
            </a:solidFill>
          </a:ln>
        </p:spPr>
      </p:pic>
      <p:sp>
        <p:nvSpPr>
          <p:cNvPr id="356" name="CustomShape 5"/>
          <p:cNvSpPr/>
          <p:nvPr/>
        </p:nvSpPr>
        <p:spPr>
          <a:xfrm>
            <a:off x="3180600" y="5120640"/>
            <a:ext cx="1348920" cy="99216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357" name="CustomShape 6"/>
          <p:cNvSpPr/>
          <p:nvPr/>
        </p:nvSpPr>
        <p:spPr>
          <a:xfrm>
            <a:off x="4620240" y="5120640"/>
            <a:ext cx="1348920" cy="992160"/>
          </a:xfrm>
          <a:prstGeom prst="rect">
            <a:avLst/>
          </a:prstGeom>
          <a:noFill/>
          <a:ln>
            <a:solidFill>
              <a:schemeClr val="tx1"/>
            </a:solidFill>
          </a:ln>
        </p:spPr>
        <p:style>
          <a:lnRef idx="0">
            <a:scrgbClr r="0" g="0" b="0"/>
          </a:lnRef>
          <a:fillRef idx="0">
            <a:scrgbClr r="0" g="0" b="0"/>
          </a:fillRef>
          <a:effectRef idx="0">
            <a:scrgbClr r="0" g="0" b="0"/>
          </a:effectRef>
          <a:fontRef idx="minor"/>
        </p:style>
      </p:sp>
      <p:pic>
        <p:nvPicPr>
          <p:cNvPr id="358" name="235 Imagen"/>
          <p:cNvPicPr/>
          <p:nvPr/>
        </p:nvPicPr>
        <p:blipFill>
          <a:blip r:embed="rId7"/>
          <a:srcRect l="8519" r="12673" b="-186"/>
          <a:stretch/>
        </p:blipFill>
        <p:spPr>
          <a:xfrm>
            <a:off x="7520760" y="5120640"/>
            <a:ext cx="1348560" cy="991800"/>
          </a:xfrm>
          <a:prstGeom prst="rect">
            <a:avLst/>
          </a:prstGeom>
          <a:ln>
            <a:noFill/>
          </a:ln>
        </p:spPr>
      </p:pic>
      <p:pic>
        <p:nvPicPr>
          <p:cNvPr id="359" name="Picture 5"/>
          <p:cNvPicPr/>
          <p:nvPr/>
        </p:nvPicPr>
        <p:blipFill>
          <a:blip r:embed="rId8"/>
          <a:srcRect l="14207" t="9080" r="33709" b="44628"/>
          <a:stretch/>
        </p:blipFill>
        <p:spPr>
          <a:xfrm>
            <a:off x="6060240" y="5120640"/>
            <a:ext cx="1348200" cy="991800"/>
          </a:xfrm>
          <a:prstGeom prst="rect">
            <a:avLst/>
          </a:prstGeom>
          <a:ln>
            <a:noFill/>
          </a:ln>
        </p:spPr>
      </p:pic>
      <p:sp>
        <p:nvSpPr>
          <p:cNvPr id="360" name="CustomShape 7"/>
          <p:cNvSpPr/>
          <p:nvPr/>
        </p:nvSpPr>
        <p:spPr>
          <a:xfrm>
            <a:off x="6060240" y="5120640"/>
            <a:ext cx="1348560" cy="99216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361" name="CustomShape 8"/>
          <p:cNvSpPr/>
          <p:nvPr/>
        </p:nvSpPr>
        <p:spPr>
          <a:xfrm>
            <a:off x="7520400" y="5120640"/>
            <a:ext cx="1348920" cy="992160"/>
          </a:xfrm>
          <a:prstGeom prst="rect">
            <a:avLst/>
          </a:prstGeom>
          <a:noFill/>
          <a:ln>
            <a:solidFill>
              <a:schemeClr val="tx1"/>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References</a:t>
            </a:r>
            <a:endParaRPr lang="en-US" sz="2400" b="0" strike="noStrike" spc="-1">
              <a:latin typeface="Arial"/>
            </a:endParaRPr>
          </a:p>
        </p:txBody>
      </p:sp>
      <p:sp>
        <p:nvSpPr>
          <p:cNvPr id="363" name="CustomShape 2"/>
          <p:cNvSpPr/>
          <p:nvPr/>
        </p:nvSpPr>
        <p:spPr>
          <a:xfrm>
            <a:off x="331200" y="1050480"/>
            <a:ext cx="8354880" cy="4892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55680" indent="-353880">
              <a:lnSpc>
                <a:spcPct val="100000"/>
              </a:lnSpc>
              <a:spcBef>
                <a:spcPts val="320"/>
              </a:spcBef>
            </a:pPr>
            <a:r>
              <a:rPr lang="en-US" sz="1600" b="0" strike="noStrike" spc="-1" dirty="0">
                <a:solidFill>
                  <a:srgbClr val="000000"/>
                </a:solidFill>
                <a:latin typeface="Calibri"/>
                <a:ea typeface="DejaVu Sans"/>
              </a:rPr>
              <a:t>	</a:t>
            </a:r>
            <a:endParaRPr lang="en-US" sz="1600" b="0" strike="noStrike" spc="-1" dirty="0">
              <a:latin typeface="Arial"/>
            </a:endParaRPr>
          </a:p>
          <a:p>
            <a:pPr marL="355680" indent="-353880">
              <a:spcBef>
                <a:spcPts val="320"/>
              </a:spcBef>
            </a:pPr>
            <a:r>
              <a:rPr lang="en-US" sz="1600" b="0" strike="noStrike" spc="-1" dirty="0">
                <a:solidFill>
                  <a:srgbClr val="000000"/>
                </a:solidFill>
                <a:latin typeface="Calibri" panose="020F0502020204030204" pitchFamily="34" charset="0"/>
                <a:ea typeface="DejaVu Sans"/>
                <a:cs typeface="Calibri" panose="020F0502020204030204" pitchFamily="34" charset="0"/>
              </a:rPr>
              <a:t>[1]	</a:t>
            </a:r>
            <a:r>
              <a:rPr lang="en-US" sz="1600" dirty="0"/>
              <a:t>C. Freeman, </a:t>
            </a:r>
            <a:r>
              <a:rPr lang="en-US" sz="1600" i="1" dirty="0" smtClean="0"/>
              <a:t>Feature </a:t>
            </a:r>
            <a:r>
              <a:rPr lang="en-US" sz="1600" i="1" dirty="0"/>
              <a:t>selection and hierarchical classifier design with applications to human motion </a:t>
            </a:r>
            <a:r>
              <a:rPr lang="en-US" sz="1600" i="1" dirty="0" smtClean="0"/>
              <a:t>recognition</a:t>
            </a:r>
            <a:r>
              <a:rPr lang="en-US" sz="1600" dirty="0" smtClean="0"/>
              <a:t> </a:t>
            </a:r>
            <a:r>
              <a:rPr lang="en-US" sz="1600" dirty="0"/>
              <a:t>pp. 1–297, 2014.</a:t>
            </a:r>
            <a:endParaRPr lang="en-US" sz="1600" spc="-1" dirty="0">
              <a:solidFill>
                <a:srgbClr val="000000"/>
              </a:solidFill>
              <a:latin typeface="Calibri" panose="020F0502020204030204" pitchFamily="34" charset="0"/>
              <a:cs typeface="Calibri" panose="020F0502020204030204" pitchFamily="34" charset="0"/>
            </a:endParaRPr>
          </a:p>
          <a:p>
            <a:pPr marL="355680" indent="-353880">
              <a:spcBef>
                <a:spcPts val="320"/>
              </a:spcBef>
            </a:pPr>
            <a:r>
              <a:rPr lang="en-US" sz="1600" spc="-1" dirty="0">
                <a:solidFill>
                  <a:srgbClr val="000000"/>
                </a:solidFill>
                <a:latin typeface="Calibri" panose="020F0502020204030204" pitchFamily="34" charset="0"/>
                <a:cs typeface="Calibri" panose="020F0502020204030204" pitchFamily="34" charset="0"/>
              </a:rPr>
              <a:t>[2] </a:t>
            </a:r>
            <a:r>
              <a:rPr lang="es-ES" sz="1600" dirty="0"/>
              <a:t> </a:t>
            </a:r>
            <a:r>
              <a:rPr lang="es-ES" sz="1600" dirty="0" smtClean="0"/>
              <a:t>G</a:t>
            </a:r>
            <a:r>
              <a:rPr lang="es-ES" sz="1600" dirty="0"/>
              <a:t>. </a:t>
            </a:r>
            <a:r>
              <a:rPr lang="es-ES" sz="1600" dirty="0" err="1"/>
              <a:t>Panahandeh</a:t>
            </a:r>
            <a:r>
              <a:rPr lang="es-ES" sz="1600" dirty="0"/>
              <a:t>, N. </a:t>
            </a:r>
            <a:r>
              <a:rPr lang="es-ES" sz="1600" dirty="0" err="1"/>
              <a:t>Mohammadiha</a:t>
            </a:r>
            <a:r>
              <a:rPr lang="es-ES" sz="1600" dirty="0"/>
              <a:t>, A. </a:t>
            </a:r>
            <a:r>
              <a:rPr lang="es-ES" sz="1600" dirty="0" err="1"/>
              <a:t>Leijon</a:t>
            </a:r>
            <a:r>
              <a:rPr lang="es-ES" sz="1600" dirty="0"/>
              <a:t> and P. </a:t>
            </a:r>
            <a:r>
              <a:rPr lang="es-ES" sz="1600" dirty="0" err="1"/>
              <a:t>Händel</a:t>
            </a:r>
            <a:r>
              <a:rPr lang="es-ES" sz="1600" dirty="0"/>
              <a:t>, </a:t>
            </a:r>
            <a:r>
              <a:rPr lang="es-ES" sz="1600" i="1" dirty="0" err="1"/>
              <a:t>Continuous</a:t>
            </a:r>
            <a:r>
              <a:rPr lang="es-ES" sz="1600" i="1" dirty="0"/>
              <a:t> </a:t>
            </a:r>
            <a:r>
              <a:rPr lang="es-ES" sz="1600" i="1" dirty="0" err="1"/>
              <a:t>Hidden</a:t>
            </a:r>
            <a:r>
              <a:rPr lang="es-ES" sz="1600" i="1" dirty="0"/>
              <a:t> </a:t>
            </a:r>
            <a:r>
              <a:rPr lang="es-ES" sz="1600" i="1" dirty="0" err="1"/>
              <a:t>Markov</a:t>
            </a:r>
            <a:r>
              <a:rPr lang="es-ES" sz="1600" i="1" dirty="0"/>
              <a:t> </a:t>
            </a:r>
            <a:r>
              <a:rPr lang="es-ES" sz="1600" i="1" dirty="0" err="1"/>
              <a:t>Model</a:t>
            </a:r>
            <a:r>
              <a:rPr lang="es-ES" sz="1600" i="1" dirty="0"/>
              <a:t> </a:t>
            </a:r>
            <a:r>
              <a:rPr lang="es-ES" sz="1600" i="1" dirty="0" err="1"/>
              <a:t>for</a:t>
            </a:r>
            <a:r>
              <a:rPr lang="es-ES" sz="1600" i="1" dirty="0"/>
              <a:t> </a:t>
            </a:r>
            <a:r>
              <a:rPr lang="es-ES" sz="1600" i="1" dirty="0" err="1"/>
              <a:t>Pedestrian</a:t>
            </a:r>
            <a:r>
              <a:rPr lang="es-ES" sz="1600" i="1" dirty="0"/>
              <a:t> </a:t>
            </a:r>
            <a:r>
              <a:rPr lang="es-ES" sz="1600" i="1" dirty="0" err="1"/>
              <a:t>Activity</a:t>
            </a:r>
            <a:r>
              <a:rPr lang="es-ES" sz="1600" i="1" dirty="0"/>
              <a:t> </a:t>
            </a:r>
            <a:r>
              <a:rPr lang="es-ES" sz="1600" i="1" dirty="0" err="1"/>
              <a:t>Classification</a:t>
            </a:r>
            <a:r>
              <a:rPr lang="es-ES" sz="1600" i="1" dirty="0"/>
              <a:t> and </a:t>
            </a:r>
            <a:r>
              <a:rPr lang="es-ES" sz="1600" i="1" dirty="0" err="1"/>
              <a:t>Gait</a:t>
            </a:r>
            <a:r>
              <a:rPr lang="es-ES" sz="1600" i="1" dirty="0"/>
              <a:t> </a:t>
            </a:r>
            <a:r>
              <a:rPr lang="es-ES" sz="1600" i="1" dirty="0" err="1"/>
              <a:t>Analysis</a:t>
            </a:r>
            <a:r>
              <a:rPr lang="es-ES" sz="1600" dirty="0"/>
              <a:t>. IEEE </a:t>
            </a:r>
            <a:r>
              <a:rPr lang="es-ES" sz="1600" dirty="0" err="1"/>
              <a:t>Transactions</a:t>
            </a:r>
            <a:r>
              <a:rPr lang="es-ES" sz="1600" dirty="0"/>
              <a:t> </a:t>
            </a:r>
            <a:r>
              <a:rPr lang="es-ES" sz="1600" dirty="0" err="1"/>
              <a:t>on</a:t>
            </a:r>
            <a:r>
              <a:rPr lang="es-ES" sz="1600" dirty="0"/>
              <a:t> </a:t>
            </a:r>
            <a:r>
              <a:rPr lang="es-ES" sz="1600" dirty="0" err="1"/>
              <a:t>Instrumentation</a:t>
            </a:r>
            <a:r>
              <a:rPr lang="es-ES" sz="1600" dirty="0"/>
              <a:t> and </a:t>
            </a:r>
            <a:r>
              <a:rPr lang="es-ES" sz="1600" dirty="0" err="1"/>
              <a:t>Measurement</a:t>
            </a:r>
            <a:r>
              <a:rPr lang="es-ES" sz="1600" dirty="0"/>
              <a:t> 2013.</a:t>
            </a:r>
          </a:p>
          <a:p>
            <a:pPr marL="355680" indent="-353880">
              <a:lnSpc>
                <a:spcPct val="100000"/>
              </a:lnSpc>
              <a:spcBef>
                <a:spcPts val="320"/>
              </a:spcBef>
            </a:pPr>
            <a:r>
              <a:rPr lang="en-US" sz="1600" b="0" strike="noStrike" spc="-1" dirty="0" smtClean="0">
                <a:solidFill>
                  <a:srgbClr val="000000"/>
                </a:solidFill>
                <a:latin typeface="Calibri" panose="020F0502020204030204" pitchFamily="34" charset="0"/>
                <a:ea typeface="DejaVu Sans"/>
                <a:cs typeface="Calibri" panose="020F0502020204030204" pitchFamily="34" charset="0"/>
              </a:rPr>
              <a:t>[3]   </a:t>
            </a:r>
            <a:r>
              <a:rPr lang="es-ES" sz="1600" dirty="0" smtClean="0"/>
              <a:t>C</a:t>
            </a:r>
            <a:r>
              <a:rPr lang="es-ES" sz="1600" dirty="0"/>
              <a:t>. </a:t>
            </a:r>
            <a:r>
              <a:rPr lang="es-ES" sz="1600" dirty="0" err="1"/>
              <a:t>Chen</a:t>
            </a:r>
            <a:r>
              <a:rPr lang="es-ES" sz="1600" dirty="0"/>
              <a:t>, R. </a:t>
            </a:r>
            <a:r>
              <a:rPr lang="es-ES" sz="1600" dirty="0" err="1"/>
              <a:t>Jafari</a:t>
            </a:r>
            <a:r>
              <a:rPr lang="es-ES" sz="1600" dirty="0"/>
              <a:t>, and N. </a:t>
            </a:r>
            <a:r>
              <a:rPr lang="es-ES" sz="1600" dirty="0" err="1"/>
              <a:t>Kehtarnavaz</a:t>
            </a:r>
            <a:r>
              <a:rPr lang="es-ES" sz="1600" dirty="0"/>
              <a:t>, </a:t>
            </a:r>
            <a:r>
              <a:rPr lang="es-ES" sz="1600" i="1" dirty="0" err="1" smtClean="0"/>
              <a:t>Improving</a:t>
            </a:r>
            <a:r>
              <a:rPr lang="es-ES" sz="1600" i="1" dirty="0" smtClean="0"/>
              <a:t> </a:t>
            </a:r>
            <a:r>
              <a:rPr lang="es-ES" sz="1600" i="1" dirty="0"/>
              <a:t>human </a:t>
            </a:r>
            <a:r>
              <a:rPr lang="es-ES" sz="1600" i="1" dirty="0" err="1"/>
              <a:t>action</a:t>
            </a:r>
            <a:r>
              <a:rPr lang="es-ES" sz="1600" i="1" dirty="0"/>
              <a:t> </a:t>
            </a:r>
            <a:r>
              <a:rPr lang="es-ES" sz="1600" i="1" dirty="0" err="1"/>
              <a:t>recognition</a:t>
            </a:r>
            <a:r>
              <a:rPr lang="es-ES" sz="1600" i="1" dirty="0"/>
              <a:t> </a:t>
            </a:r>
            <a:r>
              <a:rPr lang="es-ES" sz="1600" i="1" dirty="0" err="1"/>
              <a:t>using</a:t>
            </a:r>
            <a:r>
              <a:rPr lang="es-ES" sz="1600" i="1" dirty="0"/>
              <a:t> </a:t>
            </a:r>
            <a:r>
              <a:rPr lang="es-ES" sz="1600" i="1" dirty="0" err="1"/>
              <a:t>fusion</a:t>
            </a:r>
            <a:r>
              <a:rPr lang="es-ES" sz="1600" i="1" dirty="0"/>
              <a:t> of </a:t>
            </a:r>
            <a:r>
              <a:rPr lang="es-ES" sz="1600" i="1" dirty="0" err="1"/>
              <a:t>depth</a:t>
            </a:r>
            <a:r>
              <a:rPr lang="es-ES" sz="1600" i="1" dirty="0"/>
              <a:t> camera and </a:t>
            </a:r>
            <a:r>
              <a:rPr lang="es-ES" sz="1600" i="1" dirty="0" err="1"/>
              <a:t>inertial</a:t>
            </a:r>
            <a:r>
              <a:rPr lang="es-ES" sz="1600" i="1" dirty="0"/>
              <a:t> </a:t>
            </a:r>
            <a:r>
              <a:rPr lang="es-ES" sz="1600" i="1" dirty="0" err="1" smtClean="0"/>
              <a:t>sensors</a:t>
            </a:r>
            <a:r>
              <a:rPr lang="es-ES" sz="1600" dirty="0" smtClean="0"/>
              <a:t> </a:t>
            </a:r>
            <a:r>
              <a:rPr lang="es-ES" sz="1600" dirty="0"/>
              <a:t>IEEE </a:t>
            </a:r>
            <a:r>
              <a:rPr lang="es-ES" sz="1600" dirty="0" err="1"/>
              <a:t>Trans</a:t>
            </a:r>
            <a:r>
              <a:rPr lang="es-ES" sz="1600" dirty="0"/>
              <a:t>. Human-Machine </a:t>
            </a:r>
            <a:r>
              <a:rPr lang="es-ES" sz="1600" dirty="0" err="1"/>
              <a:t>Syst</a:t>
            </a:r>
            <a:r>
              <a:rPr lang="es-ES" sz="1600" dirty="0"/>
              <a:t>., vol. 45, no. 1, pp. 51–61, 2015</a:t>
            </a:r>
            <a:r>
              <a:rPr lang="es-ES" sz="1600" dirty="0" smtClean="0"/>
              <a:t>.</a:t>
            </a:r>
          </a:p>
          <a:p>
            <a:pPr marL="355680" indent="-353880">
              <a:spcBef>
                <a:spcPts val="320"/>
              </a:spcBef>
            </a:pPr>
            <a:r>
              <a:rPr lang="en-US" sz="1600" spc="-1" dirty="0" smtClean="0">
                <a:solidFill>
                  <a:srgbClr val="000000"/>
                </a:solidFill>
                <a:latin typeface="Calibri" panose="020F0502020204030204" pitchFamily="34" charset="0"/>
                <a:cs typeface="Calibri" panose="020F0502020204030204" pitchFamily="34" charset="0"/>
              </a:rPr>
              <a:t>[4]</a:t>
            </a:r>
            <a:r>
              <a:rPr lang="en-US" sz="1600" spc="-1" dirty="0">
                <a:solidFill>
                  <a:srgbClr val="000000"/>
                </a:solidFill>
                <a:latin typeface="Calibri" panose="020F0502020204030204" pitchFamily="34" charset="0"/>
                <a:cs typeface="Calibri" panose="020F0502020204030204" pitchFamily="34" charset="0"/>
              </a:rPr>
              <a:t>	</a:t>
            </a:r>
            <a:r>
              <a:rPr lang="en-US" sz="1600" dirty="0"/>
              <a:t>C. </a:t>
            </a:r>
            <a:r>
              <a:rPr lang="en-US" sz="1600" dirty="0" err="1"/>
              <a:t>Mandery</a:t>
            </a:r>
            <a:r>
              <a:rPr lang="en-US" sz="1600" dirty="0"/>
              <a:t>, M </a:t>
            </a:r>
            <a:r>
              <a:rPr lang="en-US" sz="1600" dirty="0" err="1"/>
              <a:t>Plappert</a:t>
            </a:r>
            <a:r>
              <a:rPr lang="en-US" sz="1600" dirty="0"/>
              <a:t>, J. </a:t>
            </a:r>
            <a:r>
              <a:rPr lang="en-US" sz="1600" dirty="0" err="1"/>
              <a:t>Borràs</a:t>
            </a:r>
            <a:r>
              <a:rPr lang="en-US" sz="1600" dirty="0"/>
              <a:t> and T. </a:t>
            </a:r>
            <a:r>
              <a:rPr lang="en-US" sz="1600" dirty="0" err="1"/>
              <a:t>Asfour</a:t>
            </a:r>
            <a:r>
              <a:rPr lang="en-US" sz="1600" dirty="0"/>
              <a:t>. </a:t>
            </a:r>
            <a:r>
              <a:rPr lang="en-US" sz="1600" i="1" dirty="0"/>
              <a:t>Dimensionality reduction for whole-body human motion recognition</a:t>
            </a:r>
            <a:r>
              <a:rPr lang="en-US" sz="1600" spc="-1" dirty="0">
                <a:solidFill>
                  <a:srgbClr val="000000"/>
                </a:solidFill>
                <a:latin typeface="Calibri" panose="020F0502020204030204" pitchFamily="34" charset="0"/>
                <a:cs typeface="Calibri" panose="020F0502020204030204" pitchFamily="34" charset="0"/>
              </a:rPr>
              <a:t>. </a:t>
            </a:r>
            <a:r>
              <a:rPr lang="en-US" sz="1600" dirty="0"/>
              <a:t>19th International Conference on Information Fusion (FUSION), 355–362, 2016.</a:t>
            </a:r>
          </a:p>
          <a:p>
            <a:pPr marL="355680" indent="-353880">
              <a:spcBef>
                <a:spcPts val="320"/>
              </a:spcBef>
            </a:pPr>
            <a:r>
              <a:rPr lang="en-US" sz="1600" spc="-1" dirty="0" smtClean="0">
                <a:solidFill>
                  <a:srgbClr val="000000"/>
                </a:solidFill>
                <a:latin typeface="Calibri" panose="020F0502020204030204" pitchFamily="34" charset="0"/>
                <a:cs typeface="Calibri" panose="020F0502020204030204" pitchFamily="34" charset="0"/>
              </a:rPr>
              <a:t>[5]</a:t>
            </a:r>
            <a:r>
              <a:rPr lang="en-US" sz="1600" spc="-1" dirty="0">
                <a:solidFill>
                  <a:srgbClr val="000000"/>
                </a:solidFill>
                <a:latin typeface="Calibri" panose="020F0502020204030204" pitchFamily="34" charset="0"/>
                <a:cs typeface="Calibri" panose="020F0502020204030204" pitchFamily="34" charset="0"/>
              </a:rPr>
              <a:t>	</a:t>
            </a:r>
            <a:r>
              <a:rPr lang="en-US" sz="1600" dirty="0"/>
              <a:t>J. </a:t>
            </a:r>
            <a:r>
              <a:rPr lang="en-US" sz="1600" dirty="0" err="1"/>
              <a:t>Beil</a:t>
            </a:r>
            <a:r>
              <a:rPr lang="en-US" sz="1600" dirty="0"/>
              <a:t>, I. </a:t>
            </a:r>
            <a:r>
              <a:rPr lang="en-US" sz="1600" dirty="0" err="1"/>
              <a:t>Ehrenberger</a:t>
            </a:r>
            <a:r>
              <a:rPr lang="en-US" sz="1600" dirty="0"/>
              <a:t>, C. Scherer, C. </a:t>
            </a:r>
            <a:r>
              <a:rPr lang="en-US" sz="1600" dirty="0" err="1"/>
              <a:t>Mandery</a:t>
            </a:r>
            <a:r>
              <a:rPr lang="en-US" sz="1600" dirty="0"/>
              <a:t>, and T. </a:t>
            </a:r>
            <a:r>
              <a:rPr lang="en-US" sz="1600" dirty="0" err="1"/>
              <a:t>Asfour</a:t>
            </a:r>
            <a:r>
              <a:rPr lang="en-US" sz="1600" dirty="0"/>
              <a:t>. </a:t>
            </a:r>
            <a:r>
              <a:rPr lang="en-US" sz="1600" i="1" dirty="0"/>
              <a:t>Human motion classification based on multi-modal sensor data for lower limb exoskeletons</a:t>
            </a:r>
            <a:r>
              <a:rPr lang="en-US" sz="1600" spc="-1" dirty="0">
                <a:solidFill>
                  <a:srgbClr val="000000"/>
                </a:solidFill>
                <a:latin typeface="Calibri" panose="020F0502020204030204" pitchFamily="34" charset="0"/>
                <a:cs typeface="Calibri" panose="020F0502020204030204" pitchFamily="34" charset="0"/>
              </a:rPr>
              <a:t>. </a:t>
            </a:r>
            <a:r>
              <a:rPr lang="en-US" sz="1600" dirty="0"/>
              <a:t>In IEEE/RSJ International Conference on Intelligent Robots and Systems (IROS), 2018.</a:t>
            </a:r>
          </a:p>
          <a:p>
            <a:pPr marL="355680" indent="-353880">
              <a:spcBef>
                <a:spcPts val="320"/>
              </a:spcBef>
            </a:pPr>
            <a:r>
              <a:rPr lang="en-US" sz="1600" spc="-1" dirty="0" smtClean="0">
                <a:solidFill>
                  <a:srgbClr val="000000"/>
                </a:solidFill>
                <a:latin typeface="Calibri" panose="020F0502020204030204" pitchFamily="34" charset="0"/>
                <a:cs typeface="Calibri" panose="020F0502020204030204" pitchFamily="34" charset="0"/>
              </a:rPr>
              <a:t>[6]</a:t>
            </a:r>
            <a:r>
              <a:rPr lang="en-US" sz="1600" spc="-1" dirty="0">
                <a:solidFill>
                  <a:srgbClr val="000000"/>
                </a:solidFill>
                <a:latin typeface="Calibri" panose="020F0502020204030204" pitchFamily="34" charset="0"/>
                <a:cs typeface="Calibri" panose="020F0502020204030204" pitchFamily="34" charset="0"/>
              </a:rPr>
              <a:t>	</a:t>
            </a:r>
            <a:r>
              <a:rPr lang="en-US" sz="1600" dirty="0"/>
              <a:t>I. </a:t>
            </a:r>
            <a:r>
              <a:rPr lang="en-US" sz="1600" dirty="0" err="1"/>
              <a:t>Patzer</a:t>
            </a:r>
            <a:r>
              <a:rPr lang="en-US" sz="1600" dirty="0"/>
              <a:t> and T. </a:t>
            </a:r>
            <a:r>
              <a:rPr lang="en-US" sz="1600" dirty="0" err="1"/>
              <a:t>Asfour</a:t>
            </a:r>
            <a:r>
              <a:rPr lang="en-US" sz="1600" dirty="0"/>
              <a:t>. </a:t>
            </a:r>
            <a:r>
              <a:rPr lang="en-US" sz="1600" i="1" dirty="0"/>
              <a:t>Minimal Sensor Setup in Lower Limb Exoskeleton for Motion Classification based on Multi-Modal Sensor Data. </a:t>
            </a:r>
            <a:r>
              <a:rPr lang="en-US" sz="1600" dirty="0"/>
              <a:t>In IEEE/RSJ International Conference on Intelligent Robots and Systems (IROS), 2019</a:t>
            </a:r>
            <a:r>
              <a:rPr lang="en-US" sz="1600" spc="-1" dirty="0" smtClean="0">
                <a:solidFill>
                  <a:srgbClr val="000000"/>
                </a:solidFill>
                <a:latin typeface="Calibri" panose="020F0502020204030204" pitchFamily="34" charset="0"/>
                <a:cs typeface="Calibri" panose="020F0502020204030204" pitchFamily="34" charset="0"/>
              </a:rPr>
              <a:t>.</a:t>
            </a:r>
            <a:endParaRPr lang="en-US" sz="1600" spc="-1" dirty="0">
              <a:solidFill>
                <a:srgbClr val="00000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sp>
      <p:sp>
        <p:nvSpPr>
          <p:cNvPr id="349" name="CustomShape 2"/>
          <p:cNvSpPr/>
          <p:nvPr/>
        </p:nvSpPr>
        <p:spPr>
          <a:xfrm>
            <a:off x="392040" y="2997000"/>
            <a:ext cx="8354880" cy="30942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100000"/>
              </a:lnSpc>
              <a:spcBef>
                <a:spcPts val="641"/>
              </a:spcBef>
            </a:pPr>
            <a:r>
              <a:rPr lang="en-US" sz="3200" b="1" strike="noStrike" spc="-1" dirty="0" smtClean="0">
                <a:solidFill>
                  <a:srgbClr val="000000"/>
                </a:solidFill>
                <a:latin typeface="Calibri"/>
                <a:ea typeface="DejaVu Sans"/>
              </a:rPr>
              <a:t>Backup Slides</a:t>
            </a:r>
            <a:endParaRPr lang="en-US" sz="3200" b="0" strike="noStrike" spc="-1" dirty="0">
              <a:latin typeface="Arial"/>
            </a:endParaRPr>
          </a:p>
        </p:txBody>
      </p:sp>
      <p:pic>
        <p:nvPicPr>
          <p:cNvPr id="350" name="227 Imagen"/>
          <p:cNvPicPr/>
          <p:nvPr/>
        </p:nvPicPr>
        <p:blipFill>
          <a:blip r:embed="rId3"/>
          <a:srcRect l="2546" t="23403" r="2415" b="2160"/>
          <a:stretch/>
        </p:blipFill>
        <p:spPr>
          <a:xfrm>
            <a:off x="300960" y="5120640"/>
            <a:ext cx="1348560" cy="991800"/>
          </a:xfrm>
          <a:prstGeom prst="rect">
            <a:avLst/>
          </a:prstGeom>
          <a:ln>
            <a:noFill/>
          </a:ln>
        </p:spPr>
      </p:pic>
      <p:pic>
        <p:nvPicPr>
          <p:cNvPr id="351" name="Picture 2"/>
          <p:cNvPicPr/>
          <p:nvPr/>
        </p:nvPicPr>
        <p:blipFill>
          <a:blip r:embed="rId4"/>
          <a:srcRect l="35696" t="18380" r="2274" b="50548"/>
          <a:stretch/>
        </p:blipFill>
        <p:spPr>
          <a:xfrm>
            <a:off x="1740600" y="5120640"/>
            <a:ext cx="1341000" cy="985680"/>
          </a:xfrm>
          <a:prstGeom prst="rect">
            <a:avLst/>
          </a:prstGeom>
          <a:ln>
            <a:noFill/>
          </a:ln>
        </p:spPr>
      </p:pic>
      <p:sp>
        <p:nvSpPr>
          <p:cNvPr id="352" name="CustomShape 3"/>
          <p:cNvSpPr/>
          <p:nvPr/>
        </p:nvSpPr>
        <p:spPr>
          <a:xfrm>
            <a:off x="300960" y="5120640"/>
            <a:ext cx="1348920" cy="99216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353" name="CustomShape 4"/>
          <p:cNvSpPr/>
          <p:nvPr/>
        </p:nvSpPr>
        <p:spPr>
          <a:xfrm>
            <a:off x="1740600" y="5120640"/>
            <a:ext cx="1348920" cy="992160"/>
          </a:xfrm>
          <a:prstGeom prst="rect">
            <a:avLst/>
          </a:prstGeom>
          <a:noFill/>
          <a:ln>
            <a:solidFill>
              <a:schemeClr val="tx1"/>
            </a:solidFill>
          </a:ln>
        </p:spPr>
        <p:style>
          <a:lnRef idx="0">
            <a:scrgbClr r="0" g="0" b="0"/>
          </a:lnRef>
          <a:fillRef idx="0">
            <a:scrgbClr r="0" g="0" b="0"/>
          </a:fillRef>
          <a:effectRef idx="0">
            <a:scrgbClr r="0" g="0" b="0"/>
          </a:effectRef>
          <a:fontRef idx="minor"/>
        </p:style>
      </p:sp>
      <p:pic>
        <p:nvPicPr>
          <p:cNvPr id="354" name="Picture 2"/>
          <p:cNvPicPr/>
          <p:nvPr/>
        </p:nvPicPr>
        <p:blipFill>
          <a:blip r:embed="rId5"/>
          <a:srcRect l="29364" t="62378" r="27113"/>
          <a:stretch/>
        </p:blipFill>
        <p:spPr>
          <a:xfrm>
            <a:off x="4620600" y="5120640"/>
            <a:ext cx="1348560" cy="1086480"/>
          </a:xfrm>
          <a:prstGeom prst="rect">
            <a:avLst/>
          </a:prstGeom>
          <a:ln>
            <a:noFill/>
          </a:ln>
        </p:spPr>
      </p:pic>
      <p:pic>
        <p:nvPicPr>
          <p:cNvPr id="355" name="159 Imagen"/>
          <p:cNvPicPr/>
          <p:nvPr/>
        </p:nvPicPr>
        <p:blipFill>
          <a:blip r:embed="rId6"/>
          <a:srcRect t="20068" r="4404" b="50919"/>
          <a:stretch/>
        </p:blipFill>
        <p:spPr>
          <a:xfrm>
            <a:off x="3180600" y="5120640"/>
            <a:ext cx="1348560" cy="991800"/>
          </a:xfrm>
          <a:prstGeom prst="rect">
            <a:avLst/>
          </a:prstGeom>
          <a:ln>
            <a:solidFill>
              <a:schemeClr val="tx1"/>
            </a:solidFill>
          </a:ln>
        </p:spPr>
      </p:pic>
      <p:sp>
        <p:nvSpPr>
          <p:cNvPr id="356" name="CustomShape 5"/>
          <p:cNvSpPr/>
          <p:nvPr/>
        </p:nvSpPr>
        <p:spPr>
          <a:xfrm>
            <a:off x="3180600" y="5120640"/>
            <a:ext cx="1348920" cy="99216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357" name="CustomShape 6"/>
          <p:cNvSpPr/>
          <p:nvPr/>
        </p:nvSpPr>
        <p:spPr>
          <a:xfrm>
            <a:off x="4620240" y="5120640"/>
            <a:ext cx="1348920" cy="992160"/>
          </a:xfrm>
          <a:prstGeom prst="rect">
            <a:avLst/>
          </a:prstGeom>
          <a:noFill/>
          <a:ln>
            <a:solidFill>
              <a:schemeClr val="tx1"/>
            </a:solidFill>
          </a:ln>
        </p:spPr>
        <p:style>
          <a:lnRef idx="0">
            <a:scrgbClr r="0" g="0" b="0"/>
          </a:lnRef>
          <a:fillRef idx="0">
            <a:scrgbClr r="0" g="0" b="0"/>
          </a:fillRef>
          <a:effectRef idx="0">
            <a:scrgbClr r="0" g="0" b="0"/>
          </a:effectRef>
          <a:fontRef idx="minor"/>
        </p:style>
      </p:sp>
      <p:pic>
        <p:nvPicPr>
          <p:cNvPr id="358" name="235 Imagen"/>
          <p:cNvPicPr/>
          <p:nvPr/>
        </p:nvPicPr>
        <p:blipFill>
          <a:blip r:embed="rId7"/>
          <a:srcRect l="8519" r="12673" b="-186"/>
          <a:stretch/>
        </p:blipFill>
        <p:spPr>
          <a:xfrm>
            <a:off x="7520760" y="5120640"/>
            <a:ext cx="1348560" cy="991800"/>
          </a:xfrm>
          <a:prstGeom prst="rect">
            <a:avLst/>
          </a:prstGeom>
          <a:ln>
            <a:noFill/>
          </a:ln>
        </p:spPr>
      </p:pic>
      <p:pic>
        <p:nvPicPr>
          <p:cNvPr id="359" name="Picture 5"/>
          <p:cNvPicPr/>
          <p:nvPr/>
        </p:nvPicPr>
        <p:blipFill>
          <a:blip r:embed="rId8"/>
          <a:srcRect l="14207" t="9080" r="33709" b="44628"/>
          <a:stretch/>
        </p:blipFill>
        <p:spPr>
          <a:xfrm>
            <a:off x="6060240" y="5120640"/>
            <a:ext cx="1348200" cy="991800"/>
          </a:xfrm>
          <a:prstGeom prst="rect">
            <a:avLst/>
          </a:prstGeom>
          <a:ln>
            <a:noFill/>
          </a:ln>
        </p:spPr>
      </p:pic>
      <p:sp>
        <p:nvSpPr>
          <p:cNvPr id="360" name="CustomShape 7"/>
          <p:cNvSpPr/>
          <p:nvPr/>
        </p:nvSpPr>
        <p:spPr>
          <a:xfrm>
            <a:off x="6060240" y="5120640"/>
            <a:ext cx="1348560" cy="99216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361" name="CustomShape 8"/>
          <p:cNvSpPr/>
          <p:nvPr/>
        </p:nvSpPr>
        <p:spPr>
          <a:xfrm>
            <a:off x="7520400" y="5120640"/>
            <a:ext cx="1348920" cy="992160"/>
          </a:xfrm>
          <a:prstGeom prst="rect">
            <a:avLst/>
          </a:prstGeom>
          <a:noFill/>
          <a:ln>
            <a:solidFill>
              <a:schemeClr val="tx1"/>
            </a:solid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1391240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sp>
      <p:sp>
        <p:nvSpPr>
          <p:cNvPr id="349" name="CustomShape 2"/>
          <p:cNvSpPr/>
          <p:nvPr/>
        </p:nvSpPr>
        <p:spPr>
          <a:xfrm>
            <a:off x="392040" y="2997000"/>
            <a:ext cx="8354880" cy="30942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100000"/>
              </a:lnSpc>
              <a:spcBef>
                <a:spcPts val="641"/>
              </a:spcBef>
            </a:pPr>
            <a:r>
              <a:rPr lang="en-US" sz="3200" b="1" spc="-1" dirty="0" smtClean="0">
                <a:solidFill>
                  <a:srgbClr val="000000"/>
                </a:solidFill>
                <a:latin typeface="Calibri"/>
              </a:rPr>
              <a:t>Moments calculation</a:t>
            </a:r>
            <a:endParaRPr lang="en-US" sz="3200" b="0" strike="noStrike" spc="-1" dirty="0">
              <a:latin typeface="Arial"/>
            </a:endParaRPr>
          </a:p>
        </p:txBody>
      </p:sp>
    </p:spTree>
    <p:extLst>
      <p:ext uri="{BB962C8B-B14F-4D97-AF65-F5344CB8AC3E}">
        <p14:creationId xmlns:p14="http://schemas.microsoft.com/office/powerpoint/2010/main" val="27159967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Moments calculation – transformation matrices </a:t>
            </a:r>
            <a:endParaRPr lang="en-US" sz="2400" b="0" strike="noStrike" spc="-1">
              <a:latin typeface="Arial"/>
            </a:endParaRPr>
          </a:p>
        </p:txBody>
      </p:sp>
      <p:sp>
        <p:nvSpPr>
          <p:cNvPr id="365" name="CustomShape 2"/>
          <p:cNvSpPr/>
          <p:nvPr/>
        </p:nvSpPr>
        <p:spPr>
          <a:xfrm>
            <a:off x="392040" y="1198440"/>
            <a:ext cx="8354880" cy="4892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a:ea typeface="DejaVu Sans"/>
              </a:rPr>
              <a:t> </a:t>
            </a:r>
            <a:endParaRPr lang="en-US" sz="1600" b="0" strike="noStrike" spc="-1">
              <a:latin typeface="Arial"/>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5637"/>
          <a:stretch/>
        </p:blipFill>
        <p:spPr bwMode="auto">
          <a:xfrm>
            <a:off x="834727" y="1353097"/>
            <a:ext cx="3120235" cy="4151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406390"/>
            <a:ext cx="2628900"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742231" y="5271591"/>
            <a:ext cx="3305225" cy="738664"/>
          </a:xfrm>
          <a:prstGeom prst="rect">
            <a:avLst/>
          </a:prstGeom>
          <a:noFill/>
        </p:spPr>
        <p:txBody>
          <a:bodyPr wrap="square" rtlCol="0">
            <a:spAutoFit/>
          </a:bodyPr>
          <a:lstStyle/>
          <a:p>
            <a:r>
              <a:rPr lang="es-ES" sz="1400" dirty="0" err="1" smtClean="0"/>
              <a:t>Force</a:t>
            </a:r>
            <a:r>
              <a:rPr lang="es-ES" sz="1400" dirty="0" smtClean="0"/>
              <a:t> </a:t>
            </a:r>
            <a:r>
              <a:rPr lang="es-ES" sz="1400" dirty="0" err="1" smtClean="0"/>
              <a:t>sensors</a:t>
            </a:r>
            <a:r>
              <a:rPr lang="es-ES" sz="1400" dirty="0" smtClean="0"/>
              <a:t> </a:t>
            </a:r>
            <a:r>
              <a:rPr lang="es-ES" sz="1400" dirty="0" err="1" smtClean="0"/>
              <a:t>distribution</a:t>
            </a:r>
            <a:r>
              <a:rPr lang="es-ES" sz="1400" dirty="0" smtClean="0"/>
              <a:t>. Reference </a:t>
            </a:r>
            <a:r>
              <a:rPr lang="es-ES" sz="1400" dirty="0" err="1" smtClean="0"/>
              <a:t>axes</a:t>
            </a:r>
            <a:r>
              <a:rPr lang="es-ES" sz="1400" dirty="0" smtClean="0"/>
              <a:t> of </a:t>
            </a:r>
            <a:r>
              <a:rPr lang="es-ES" sz="1400" dirty="0" err="1" smtClean="0"/>
              <a:t>sensors</a:t>
            </a:r>
            <a:r>
              <a:rPr lang="es-ES" sz="1400" dirty="0" smtClean="0"/>
              <a:t> 1 and 2 are </a:t>
            </a:r>
            <a:r>
              <a:rPr lang="es-ES" sz="1400" dirty="0" err="1" smtClean="0"/>
              <a:t>drawn</a:t>
            </a:r>
            <a:r>
              <a:rPr lang="es-ES" sz="1400" dirty="0" smtClean="0"/>
              <a:t> </a:t>
            </a:r>
            <a:r>
              <a:rPr lang="es-ES" sz="1400" dirty="0" err="1" smtClean="0"/>
              <a:t>on</a:t>
            </a:r>
            <a:r>
              <a:rPr lang="es-ES" sz="1400" dirty="0" smtClean="0"/>
              <a:t> </a:t>
            </a:r>
            <a:r>
              <a:rPr lang="es-ES" sz="1400" dirty="0" err="1" smtClean="0"/>
              <a:t>the</a:t>
            </a:r>
            <a:r>
              <a:rPr lang="es-ES" sz="1400" dirty="0" smtClean="0"/>
              <a:t> </a:t>
            </a:r>
            <a:r>
              <a:rPr lang="es-ES" sz="1400" dirty="0" err="1" smtClean="0"/>
              <a:t>picture</a:t>
            </a:r>
            <a:r>
              <a:rPr lang="es-ES" sz="1400" dirty="0" smtClean="0"/>
              <a:t> </a:t>
            </a:r>
            <a:endParaRPr lang="es-ES" sz="1400" dirty="0"/>
          </a:p>
        </p:txBody>
      </p:sp>
      <p:sp>
        <p:nvSpPr>
          <p:cNvPr id="9" name="8 CuadroTexto"/>
          <p:cNvSpPr txBox="1"/>
          <p:nvPr/>
        </p:nvSpPr>
        <p:spPr>
          <a:xfrm>
            <a:off x="4881909" y="4886731"/>
            <a:ext cx="3305225" cy="523220"/>
          </a:xfrm>
          <a:prstGeom prst="rect">
            <a:avLst/>
          </a:prstGeom>
          <a:noFill/>
        </p:spPr>
        <p:txBody>
          <a:bodyPr wrap="square" rtlCol="0">
            <a:spAutoFit/>
          </a:bodyPr>
          <a:lstStyle/>
          <a:p>
            <a:r>
              <a:rPr lang="es-ES" sz="1400" dirty="0" err="1" smtClean="0"/>
              <a:t>Orthogonal</a:t>
            </a:r>
            <a:r>
              <a:rPr lang="es-ES" sz="1400" dirty="0" smtClean="0"/>
              <a:t> </a:t>
            </a:r>
            <a:r>
              <a:rPr lang="es-ES" sz="1400" dirty="0" err="1" smtClean="0"/>
              <a:t>coordinate</a:t>
            </a:r>
            <a:r>
              <a:rPr lang="es-ES" sz="1400" dirty="0" smtClean="0"/>
              <a:t> </a:t>
            </a:r>
            <a:r>
              <a:rPr lang="es-ES" sz="1400" dirty="0" err="1" smtClean="0"/>
              <a:t>system</a:t>
            </a:r>
            <a:r>
              <a:rPr lang="es-ES" sz="1400" dirty="0" smtClean="0"/>
              <a:t> of </a:t>
            </a:r>
            <a:r>
              <a:rPr lang="es-ES" sz="1400" dirty="0" err="1" smtClean="0"/>
              <a:t>one</a:t>
            </a:r>
            <a:r>
              <a:rPr lang="es-ES" sz="1400" dirty="0" smtClean="0"/>
              <a:t> </a:t>
            </a:r>
            <a:r>
              <a:rPr lang="es-ES" sz="1400" dirty="0" err="1" smtClean="0"/>
              <a:t>force</a:t>
            </a:r>
            <a:r>
              <a:rPr lang="es-ES" sz="1400" dirty="0" smtClean="0"/>
              <a:t> sensor</a:t>
            </a:r>
            <a:endParaRPr lang="es-ES" sz="14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Moments calculation – transformation matrices </a:t>
            </a:r>
            <a:endParaRPr lang="en-US" sz="2400" b="0" strike="noStrike" spc="-1">
              <a:latin typeface="Arial"/>
            </a:endParaRPr>
          </a:p>
        </p:txBody>
      </p:sp>
      <p:sp>
        <p:nvSpPr>
          <p:cNvPr id="368" name="CustomShape 2"/>
          <p:cNvSpPr/>
          <p:nvPr/>
        </p:nvSpPr>
        <p:spPr>
          <a:xfrm>
            <a:off x="392040" y="1198440"/>
            <a:ext cx="8354880" cy="4892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i="1" strike="noStrike" spc="-1">
                <a:solidFill>
                  <a:srgbClr val="000000"/>
                </a:solidFill>
                <a:latin typeface="Arial"/>
                <a:ea typeface="DejaVu Sans"/>
              </a:rPr>
              <a:t>v</a:t>
            </a:r>
            <a:r>
              <a:rPr lang="en-US" sz="1600" b="0" strike="noStrike" spc="-1">
                <a:solidFill>
                  <a:srgbClr val="000000"/>
                </a:solidFill>
                <a:latin typeface="Arial"/>
                <a:ea typeface="DejaVu Sans"/>
              </a:rPr>
              <a:t> → basis of the sensor</a:t>
            </a:r>
            <a:endParaRPr lang="en-US" sz="1600" b="0" strike="noStrike" spc="-1">
              <a:latin typeface="Arial"/>
            </a:endParaRPr>
          </a:p>
          <a:p>
            <a:pPr>
              <a:lnSpc>
                <a:spcPct val="100000"/>
              </a:lnSpc>
            </a:pPr>
            <a:r>
              <a:rPr lang="en-US" sz="1600" b="0" i="1" strike="noStrike" spc="-1">
                <a:solidFill>
                  <a:srgbClr val="000000"/>
                </a:solidFill>
                <a:latin typeface="Arial"/>
                <a:ea typeface="DejaVu Sans"/>
              </a:rPr>
              <a:t>u</a:t>
            </a:r>
            <a:r>
              <a:rPr lang="en-US" sz="1600" b="0" strike="noStrike" spc="-1">
                <a:solidFill>
                  <a:srgbClr val="000000"/>
                </a:solidFill>
                <a:latin typeface="Arial"/>
                <a:ea typeface="DejaVu Sans"/>
              </a:rPr>
              <a:t> → new common basis </a:t>
            </a:r>
            <a:endParaRPr lang="en-US" sz="1600" b="0" strike="noStrike" spc="-1">
              <a:latin typeface="Arial"/>
            </a:endParaRPr>
          </a:p>
        </p:txBody>
      </p:sp>
      <p:pic>
        <p:nvPicPr>
          <p:cNvPr id="370" name="369 Imagen"/>
          <p:cNvPicPr/>
          <p:nvPr/>
        </p:nvPicPr>
        <p:blipFill>
          <a:blip r:embed="rId3"/>
          <a:stretch/>
        </p:blipFill>
        <p:spPr>
          <a:xfrm>
            <a:off x="1147267" y="2251545"/>
            <a:ext cx="6313546" cy="4032448"/>
          </a:xfrm>
          <a:prstGeom prst="rect">
            <a:avLst/>
          </a:prstGeom>
          <a:ln>
            <a:noFill/>
          </a:ln>
        </p:spPr>
      </p:pic>
      <p:pic>
        <p:nvPicPr>
          <p:cNvPr id="371" name="370 Imagen"/>
          <p:cNvPicPr/>
          <p:nvPr/>
        </p:nvPicPr>
        <p:blipFill>
          <a:blip r:embed="rId4"/>
          <a:stretch/>
        </p:blipFill>
        <p:spPr>
          <a:xfrm>
            <a:off x="3203848" y="1052736"/>
            <a:ext cx="2538256" cy="1222448"/>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
          <p:cNvPicPr/>
          <p:nvPr/>
        </p:nvPicPr>
        <p:blipFill>
          <a:blip r:embed="rId3"/>
          <a:srcRect l="29372" t="62396" r="27122"/>
          <a:stretch/>
        </p:blipFill>
        <p:spPr>
          <a:xfrm>
            <a:off x="396000" y="3667680"/>
            <a:ext cx="1113120" cy="812160"/>
          </a:xfrm>
          <a:prstGeom prst="rect">
            <a:avLst/>
          </a:prstGeom>
          <a:ln>
            <a:noFill/>
          </a:ln>
        </p:spPr>
      </p:pic>
      <p:pic>
        <p:nvPicPr>
          <p:cNvPr id="253" name="152 Imagen"/>
          <p:cNvPicPr/>
          <p:nvPr/>
        </p:nvPicPr>
        <p:blipFill>
          <a:blip r:embed="rId4"/>
          <a:srcRect l="2546" t="23403" r="2415" b="2160"/>
          <a:stretch/>
        </p:blipFill>
        <p:spPr>
          <a:xfrm>
            <a:off x="395640" y="1065240"/>
            <a:ext cx="1113120" cy="741240"/>
          </a:xfrm>
          <a:prstGeom prst="rect">
            <a:avLst/>
          </a:prstGeom>
          <a:ln>
            <a:noFill/>
          </a:ln>
        </p:spPr>
      </p:pic>
      <p:pic>
        <p:nvPicPr>
          <p:cNvPr id="254" name="153 Imagen"/>
          <p:cNvPicPr/>
          <p:nvPr/>
        </p:nvPicPr>
        <p:blipFill>
          <a:blip r:embed="rId5"/>
          <a:srcRect l="8519" r="12673" b="-186"/>
          <a:stretch/>
        </p:blipFill>
        <p:spPr>
          <a:xfrm>
            <a:off x="395280" y="5406840"/>
            <a:ext cx="1113120" cy="741240"/>
          </a:xfrm>
          <a:prstGeom prst="rect">
            <a:avLst/>
          </a:prstGeom>
          <a:ln>
            <a:noFill/>
          </a:ln>
        </p:spPr>
      </p:pic>
      <p:pic>
        <p:nvPicPr>
          <p:cNvPr id="255" name="Picture 5"/>
          <p:cNvPicPr/>
          <p:nvPr/>
        </p:nvPicPr>
        <p:blipFill>
          <a:blip r:embed="rId6"/>
          <a:srcRect l="14207" t="9080" r="33718" b="44639"/>
          <a:stretch/>
        </p:blipFill>
        <p:spPr>
          <a:xfrm>
            <a:off x="395640" y="4534920"/>
            <a:ext cx="1113120" cy="741240"/>
          </a:xfrm>
          <a:prstGeom prst="rect">
            <a:avLst/>
          </a:prstGeom>
          <a:ln>
            <a:noFill/>
          </a:ln>
        </p:spPr>
      </p:pic>
      <p:pic>
        <p:nvPicPr>
          <p:cNvPr id="256" name="159 Imagen"/>
          <p:cNvPicPr/>
          <p:nvPr/>
        </p:nvPicPr>
        <p:blipFill>
          <a:blip r:embed="rId7"/>
          <a:srcRect t="20073" r="4404" b="50934"/>
          <a:stretch/>
        </p:blipFill>
        <p:spPr>
          <a:xfrm>
            <a:off x="395640" y="2800080"/>
            <a:ext cx="1113120" cy="741240"/>
          </a:xfrm>
          <a:prstGeom prst="rect">
            <a:avLst/>
          </a:prstGeom>
          <a:ln>
            <a:solidFill>
              <a:schemeClr val="tx1"/>
            </a:solidFill>
          </a:ln>
        </p:spPr>
      </p:pic>
      <p:sp>
        <p:nvSpPr>
          <p:cNvPr id="257"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Outline</a:t>
            </a:r>
            <a:endParaRPr lang="en-US" sz="2400" b="0" strike="noStrike" spc="-1">
              <a:latin typeface="Arial"/>
            </a:endParaRPr>
          </a:p>
        </p:txBody>
      </p:sp>
      <p:sp>
        <p:nvSpPr>
          <p:cNvPr id="258" name="CustomShape 2"/>
          <p:cNvSpPr/>
          <p:nvPr/>
        </p:nvSpPr>
        <p:spPr>
          <a:xfrm>
            <a:off x="1763640" y="1268640"/>
            <a:ext cx="4678560" cy="4490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Aft>
                <a:spcPts val="3382"/>
              </a:spcAft>
              <a:buBlip>
                <a:blip r:embed="rId8"/>
              </a:buBlip>
            </a:pPr>
            <a:r>
              <a:rPr lang="en-US" sz="2000" b="0" strike="noStrike" spc="-1" dirty="0" smtClean="0">
                <a:solidFill>
                  <a:srgbClr val="000000"/>
                </a:solidFill>
                <a:latin typeface="Calibri"/>
                <a:ea typeface="DejaVu Sans"/>
              </a:rPr>
              <a:t>State </a:t>
            </a:r>
            <a:r>
              <a:rPr lang="en-US" sz="2000" b="0" strike="noStrike" spc="-1" dirty="0">
                <a:solidFill>
                  <a:srgbClr val="000000"/>
                </a:solidFill>
                <a:latin typeface="Calibri"/>
                <a:ea typeface="DejaVu Sans"/>
              </a:rPr>
              <a:t>of the Art </a:t>
            </a:r>
            <a:endParaRPr lang="en-US" sz="2000" b="0" strike="noStrike" spc="-1" dirty="0">
              <a:latin typeface="Arial"/>
            </a:endParaRPr>
          </a:p>
          <a:p>
            <a:pPr marL="314280" indent="-312480">
              <a:lnSpc>
                <a:spcPct val="100000"/>
              </a:lnSpc>
              <a:spcAft>
                <a:spcPts val="3382"/>
              </a:spcAft>
              <a:buBlip>
                <a:blip r:embed="rId8"/>
              </a:buBlip>
            </a:pPr>
            <a:r>
              <a:rPr lang="en-US" sz="2000" b="0" strike="noStrike" spc="-1" dirty="0">
                <a:solidFill>
                  <a:srgbClr val="000000"/>
                </a:solidFill>
                <a:latin typeface="Calibri"/>
                <a:ea typeface="DejaVu Sans"/>
              </a:rPr>
              <a:t>H²T Passive Exoskeleton and Motion Data</a:t>
            </a:r>
            <a:endParaRPr lang="en-US" sz="2000" b="0" strike="noStrike" spc="-1" dirty="0">
              <a:latin typeface="Arial"/>
            </a:endParaRPr>
          </a:p>
          <a:p>
            <a:pPr marL="314280" indent="-312480">
              <a:lnSpc>
                <a:spcPct val="100000"/>
              </a:lnSpc>
              <a:spcAft>
                <a:spcPts val="3382"/>
              </a:spcAft>
              <a:buBlip>
                <a:blip r:embed="rId8"/>
              </a:buBlip>
            </a:pPr>
            <a:r>
              <a:rPr lang="en-US" sz="2000" b="0" strike="noStrike" spc="-1" dirty="0">
                <a:solidFill>
                  <a:srgbClr val="000000"/>
                </a:solidFill>
                <a:latin typeface="Calibri"/>
                <a:ea typeface="DejaVu Sans"/>
              </a:rPr>
              <a:t>Derived </a:t>
            </a:r>
            <a:r>
              <a:rPr lang="en-US" sz="2000" b="0" strike="noStrike" spc="-1" dirty="0" smtClean="0">
                <a:solidFill>
                  <a:srgbClr val="000000"/>
                </a:solidFill>
                <a:latin typeface="Calibri"/>
                <a:ea typeface="DejaVu Sans"/>
              </a:rPr>
              <a:t>Features</a:t>
            </a:r>
            <a:endParaRPr lang="en-US" sz="2000" spc="-1" dirty="0">
              <a:solidFill>
                <a:srgbClr val="000000"/>
              </a:solidFill>
              <a:latin typeface="Calibri"/>
              <a:ea typeface="DejaVu Sans"/>
            </a:endParaRPr>
          </a:p>
          <a:p>
            <a:pPr marL="314280" indent="-312480">
              <a:lnSpc>
                <a:spcPct val="100000"/>
              </a:lnSpc>
              <a:spcAft>
                <a:spcPts val="3382"/>
              </a:spcAft>
              <a:buBlip>
                <a:blip r:embed="rId8"/>
              </a:buBlip>
            </a:pPr>
            <a:r>
              <a:rPr lang="en-US" sz="2000" spc="-1" dirty="0">
                <a:solidFill>
                  <a:srgbClr val="000000"/>
                </a:solidFill>
                <a:latin typeface="Calibri"/>
                <a:ea typeface="DejaVu Sans"/>
              </a:rPr>
              <a:t>Resemblance</a:t>
            </a:r>
            <a:r>
              <a:rPr lang="en-US" sz="2000" b="1" spc="-1" dirty="0">
                <a:solidFill>
                  <a:srgbClr val="000000"/>
                </a:solidFill>
                <a:latin typeface="Calibri"/>
              </a:rPr>
              <a:t> </a:t>
            </a:r>
            <a:r>
              <a:rPr lang="en-US" sz="2000" b="0" strike="noStrike" spc="-1" dirty="0" smtClean="0">
                <a:solidFill>
                  <a:srgbClr val="000000"/>
                </a:solidFill>
                <a:latin typeface="Calibri"/>
                <a:ea typeface="DejaVu Sans"/>
              </a:rPr>
              <a:t>Analysis</a:t>
            </a:r>
            <a:endParaRPr lang="en-US" sz="2000" b="0" strike="noStrike" spc="-1" dirty="0">
              <a:latin typeface="Arial"/>
            </a:endParaRPr>
          </a:p>
          <a:p>
            <a:pPr marL="314280" indent="-312480">
              <a:lnSpc>
                <a:spcPct val="100000"/>
              </a:lnSpc>
              <a:spcAft>
                <a:spcPts val="3382"/>
              </a:spcAft>
              <a:buBlip>
                <a:blip r:embed="rId8"/>
              </a:buBlip>
            </a:pPr>
            <a:r>
              <a:rPr lang="en-US" sz="2000" b="0" strike="noStrike" spc="-1" dirty="0">
                <a:solidFill>
                  <a:srgbClr val="000000"/>
                </a:solidFill>
                <a:latin typeface="Calibri"/>
                <a:ea typeface="DejaVu Sans"/>
              </a:rPr>
              <a:t>HMM Classification Results</a:t>
            </a:r>
            <a:endParaRPr lang="en-US" sz="2000" b="0" strike="noStrike" spc="-1" dirty="0">
              <a:latin typeface="Arial"/>
            </a:endParaRPr>
          </a:p>
          <a:p>
            <a:pPr marL="314280" indent="-312480">
              <a:lnSpc>
                <a:spcPct val="100000"/>
              </a:lnSpc>
              <a:spcAft>
                <a:spcPts val="3382"/>
              </a:spcAft>
              <a:buBlip>
                <a:blip r:embed="rId8"/>
              </a:buBlip>
            </a:pPr>
            <a:r>
              <a:rPr lang="en-US" sz="2000" b="0" strike="noStrike" spc="-1" dirty="0" smtClean="0">
                <a:solidFill>
                  <a:srgbClr val="000000"/>
                </a:solidFill>
                <a:latin typeface="Calibri"/>
                <a:ea typeface="DejaVu Sans"/>
              </a:rPr>
              <a:t>Conclusions </a:t>
            </a:r>
            <a:r>
              <a:rPr lang="en-US" sz="2000" b="0" strike="noStrike" spc="-1" dirty="0">
                <a:solidFill>
                  <a:srgbClr val="000000"/>
                </a:solidFill>
                <a:latin typeface="Calibri"/>
                <a:ea typeface="DejaVu Sans"/>
              </a:rPr>
              <a:t>and Outlook</a:t>
            </a:r>
            <a:endParaRPr lang="en-US" sz="2000" b="0" strike="noStrike" spc="-1" dirty="0">
              <a:latin typeface="Arial"/>
            </a:endParaRPr>
          </a:p>
        </p:txBody>
      </p:sp>
      <p:pic>
        <p:nvPicPr>
          <p:cNvPr id="259" name="Picture 2"/>
          <p:cNvPicPr/>
          <p:nvPr/>
        </p:nvPicPr>
        <p:blipFill>
          <a:blip r:embed="rId9"/>
          <a:srcRect l="35696" t="18380" r="2274" b="50559"/>
          <a:stretch/>
        </p:blipFill>
        <p:spPr>
          <a:xfrm>
            <a:off x="395640" y="1932840"/>
            <a:ext cx="1107000" cy="736920"/>
          </a:xfrm>
          <a:prstGeom prst="rect">
            <a:avLst/>
          </a:prstGeom>
          <a:ln>
            <a:noFill/>
          </a:ln>
        </p:spPr>
      </p:pic>
      <p:sp>
        <p:nvSpPr>
          <p:cNvPr id="260" name="CustomShape 3"/>
          <p:cNvSpPr/>
          <p:nvPr/>
        </p:nvSpPr>
        <p:spPr>
          <a:xfrm>
            <a:off x="395640" y="10652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1" name="CustomShape 4"/>
          <p:cNvSpPr/>
          <p:nvPr/>
        </p:nvSpPr>
        <p:spPr>
          <a:xfrm>
            <a:off x="395640" y="1932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2" name="CustomShape 5"/>
          <p:cNvSpPr/>
          <p:nvPr/>
        </p:nvSpPr>
        <p:spPr>
          <a:xfrm>
            <a:off x="395640" y="28000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3" name="CustomShape 6"/>
          <p:cNvSpPr/>
          <p:nvPr/>
        </p:nvSpPr>
        <p:spPr>
          <a:xfrm>
            <a:off x="395640" y="36676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4" name="CustomShape 7"/>
          <p:cNvSpPr/>
          <p:nvPr/>
        </p:nvSpPr>
        <p:spPr>
          <a:xfrm>
            <a:off x="395640" y="453492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5" name="CustomShape 8"/>
          <p:cNvSpPr/>
          <p:nvPr/>
        </p:nvSpPr>
        <p:spPr>
          <a:xfrm>
            <a:off x="394920" y="5406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Moments calculation – transformation matrices </a:t>
            </a:r>
            <a:endParaRPr lang="en-US" sz="2400" b="0" strike="noStrike" spc="-1">
              <a:latin typeface="Arial"/>
            </a:endParaRPr>
          </a:p>
        </p:txBody>
      </p:sp>
      <p:sp>
        <p:nvSpPr>
          <p:cNvPr id="373" name="CustomShape 2"/>
          <p:cNvSpPr/>
          <p:nvPr/>
        </p:nvSpPr>
        <p:spPr>
          <a:xfrm>
            <a:off x="392040" y="1198440"/>
            <a:ext cx="8354880" cy="4892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i="1" strike="noStrike" spc="-1">
                <a:solidFill>
                  <a:srgbClr val="000000"/>
                </a:solidFill>
                <a:latin typeface="Arial"/>
                <a:ea typeface="DejaVu Sans"/>
              </a:rPr>
              <a:t>B</a:t>
            </a:r>
            <a:r>
              <a:rPr lang="en-US" sz="1600" b="0" strike="noStrike" spc="-1">
                <a:solidFill>
                  <a:srgbClr val="000000"/>
                </a:solidFill>
                <a:latin typeface="Arial"/>
                <a:ea typeface="DejaVu Sans"/>
              </a:rPr>
              <a:t> → basis of the sensor</a:t>
            </a:r>
            <a:endParaRPr lang="en-US" sz="1600" b="0" strike="noStrike" spc="-1">
              <a:latin typeface="Arial"/>
            </a:endParaRPr>
          </a:p>
          <a:p>
            <a:pPr>
              <a:lnSpc>
                <a:spcPct val="100000"/>
              </a:lnSpc>
            </a:pPr>
            <a:r>
              <a:rPr lang="en-US" sz="1600" b="0" i="1" strike="noStrike" spc="-1">
                <a:solidFill>
                  <a:srgbClr val="000000"/>
                </a:solidFill>
                <a:latin typeface="Arial"/>
                <a:ea typeface="DejaVu Sans"/>
              </a:rPr>
              <a:t>B’</a:t>
            </a:r>
            <a:r>
              <a:rPr lang="en-US" sz="1600" b="0" strike="noStrike" spc="-1">
                <a:solidFill>
                  <a:srgbClr val="000000"/>
                </a:solidFill>
                <a:latin typeface="Arial"/>
                <a:ea typeface="DejaVu Sans"/>
              </a:rPr>
              <a:t> → new common basis </a:t>
            </a:r>
            <a:endParaRPr lang="en-US" sz="1600" b="0" strike="noStrike" spc="-1">
              <a:latin typeface="Arial"/>
            </a:endParaRPr>
          </a:p>
        </p:txBody>
      </p:sp>
      <p:pic>
        <p:nvPicPr>
          <p:cNvPr id="375" name="374 Imagen"/>
          <p:cNvPicPr/>
          <p:nvPr/>
        </p:nvPicPr>
        <p:blipFill>
          <a:blip r:embed="rId3"/>
          <a:stretch/>
        </p:blipFill>
        <p:spPr>
          <a:xfrm>
            <a:off x="420986" y="1844824"/>
            <a:ext cx="8183461" cy="4159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Moments calculation – moments expressions </a:t>
            </a:r>
            <a:endParaRPr lang="en-US" sz="2400" b="0" strike="noStrike" spc="-1">
              <a:latin typeface="Arial"/>
            </a:endParaRPr>
          </a:p>
        </p:txBody>
      </p:sp>
      <p:pic>
        <p:nvPicPr>
          <p:cNvPr id="379" name="378 Imagen"/>
          <p:cNvPicPr/>
          <p:nvPr/>
        </p:nvPicPr>
        <p:blipFill>
          <a:blip r:embed="rId3"/>
          <a:stretch/>
        </p:blipFill>
        <p:spPr>
          <a:xfrm>
            <a:off x="1122644" y="980728"/>
            <a:ext cx="7121764" cy="5110112"/>
          </a:xfrm>
          <a:prstGeom prst="rect">
            <a:avLst/>
          </a:prstGeom>
          <a:ln>
            <a:noFill/>
          </a:ln>
        </p:spPr>
      </p:pic>
      <p:sp>
        <p:nvSpPr>
          <p:cNvPr id="377" name="CustomShape 2"/>
          <p:cNvSpPr/>
          <p:nvPr/>
        </p:nvSpPr>
        <p:spPr>
          <a:xfrm>
            <a:off x="392040" y="1198440"/>
            <a:ext cx="8354880" cy="4892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i="1" strike="noStrike" spc="-1">
                <a:solidFill>
                  <a:srgbClr val="000000"/>
                </a:solidFill>
                <a:latin typeface="Arial"/>
                <a:ea typeface="DejaVu Sans"/>
              </a:rPr>
              <a:t>B</a:t>
            </a:r>
            <a:r>
              <a:rPr lang="en-US" sz="1600" b="0" strike="noStrike" spc="-1">
                <a:solidFill>
                  <a:srgbClr val="000000"/>
                </a:solidFill>
                <a:latin typeface="Arial"/>
                <a:ea typeface="DejaVu Sans"/>
              </a:rPr>
              <a:t> → basis of the sensor</a:t>
            </a:r>
            <a:endParaRPr lang="en-US" sz="1600" b="0" strike="noStrike" spc="-1">
              <a:latin typeface="Arial"/>
            </a:endParaRPr>
          </a:p>
          <a:p>
            <a:pPr>
              <a:lnSpc>
                <a:spcPct val="100000"/>
              </a:lnSpc>
            </a:pPr>
            <a:r>
              <a:rPr lang="en-US" sz="1600" b="0" i="1" strike="noStrike" spc="-1">
                <a:solidFill>
                  <a:srgbClr val="000000"/>
                </a:solidFill>
                <a:latin typeface="Arial"/>
                <a:ea typeface="DejaVu Sans"/>
              </a:rPr>
              <a:t>B’</a:t>
            </a:r>
            <a:r>
              <a:rPr lang="en-US" sz="1600" b="0" strike="noStrike" spc="-1">
                <a:solidFill>
                  <a:srgbClr val="000000"/>
                </a:solidFill>
                <a:latin typeface="Arial"/>
                <a:ea typeface="DejaVu Sans"/>
              </a:rPr>
              <a:t> → new common basis </a:t>
            </a:r>
            <a:endParaRPr lang="en-US" sz="1600" b="0" strike="noStrike" spc="-1">
              <a:latin typeface="Arial"/>
            </a:endParaRPr>
          </a:p>
        </p:txBody>
      </p:sp>
      <p:sp>
        <p:nvSpPr>
          <p:cNvPr id="381" name="CustomShape 3"/>
          <p:cNvSpPr/>
          <p:nvPr/>
        </p:nvSpPr>
        <p:spPr>
          <a:xfrm>
            <a:off x="4846320" y="2194560"/>
            <a:ext cx="508680" cy="456840"/>
          </a:xfrm>
          <a:prstGeom prst="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sp>
      <p:sp>
        <p:nvSpPr>
          <p:cNvPr id="349" name="CustomShape 2"/>
          <p:cNvSpPr/>
          <p:nvPr/>
        </p:nvSpPr>
        <p:spPr>
          <a:xfrm>
            <a:off x="392040" y="2997000"/>
            <a:ext cx="8354880" cy="30942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100000"/>
              </a:lnSpc>
              <a:spcBef>
                <a:spcPts val="641"/>
              </a:spcBef>
            </a:pPr>
            <a:r>
              <a:rPr lang="en-US" sz="3200" b="1" spc="-1" dirty="0" smtClean="0">
                <a:solidFill>
                  <a:srgbClr val="000000"/>
                </a:solidFill>
                <a:latin typeface="Calibri"/>
              </a:rPr>
              <a:t>Resemblance Analysis + Classification Results</a:t>
            </a:r>
            <a:endParaRPr lang="en-US" sz="3200" b="0" strike="noStrike" spc="-1" dirty="0">
              <a:latin typeface="Arial"/>
            </a:endParaRPr>
          </a:p>
        </p:txBody>
      </p:sp>
    </p:spTree>
    <p:extLst>
      <p:ext uri="{BB962C8B-B14F-4D97-AF65-F5344CB8AC3E}">
        <p14:creationId xmlns:p14="http://schemas.microsoft.com/office/powerpoint/2010/main" val="329501028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390600" y="333360"/>
            <a:ext cx="698796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Analysis of the moments</a:t>
            </a:r>
            <a:endParaRPr lang="en-US" sz="2400" b="0" strike="noStrike" spc="-1">
              <a:latin typeface="Arial"/>
            </a:endParaRPr>
          </a:p>
        </p:txBody>
      </p:sp>
      <p:pic>
        <p:nvPicPr>
          <p:cNvPr id="320" name="Picture 2"/>
          <p:cNvPicPr/>
          <p:nvPr/>
        </p:nvPicPr>
        <p:blipFill>
          <a:blip r:embed="rId3"/>
          <a:srcRect l="3309" r="3957"/>
          <a:stretch/>
        </p:blipFill>
        <p:spPr>
          <a:xfrm>
            <a:off x="251520" y="1556792"/>
            <a:ext cx="5112568" cy="4168648"/>
          </a:xfrm>
          <a:prstGeom prst="rect">
            <a:avLst/>
          </a:prstGeom>
          <a:ln>
            <a:noFill/>
          </a:ln>
        </p:spPr>
      </p:pic>
      <p:sp>
        <p:nvSpPr>
          <p:cNvPr id="319" name="CustomShape 2"/>
          <p:cNvSpPr/>
          <p:nvPr/>
        </p:nvSpPr>
        <p:spPr>
          <a:xfrm>
            <a:off x="392040" y="1023840"/>
            <a:ext cx="8354880" cy="50670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4"/>
              </a:buBlip>
            </a:pPr>
            <a:r>
              <a:rPr lang="en-US" sz="2000" b="0" strike="noStrike" spc="-1" dirty="0" smtClean="0">
                <a:solidFill>
                  <a:srgbClr val="000000"/>
                </a:solidFill>
                <a:latin typeface="Calibri"/>
                <a:ea typeface="DejaVu Sans"/>
              </a:rPr>
              <a:t>Pair </a:t>
            </a:r>
            <a:r>
              <a:rPr lang="en-US" sz="2000" b="0" strike="noStrike" spc="-1" dirty="0">
                <a:solidFill>
                  <a:srgbClr val="000000"/>
                </a:solidFill>
                <a:latin typeface="Calibri"/>
                <a:ea typeface="DejaVu Sans"/>
              </a:rPr>
              <a:t>of samples are filtered and synchronized before the correlation is calculated </a:t>
            </a:r>
            <a:endParaRPr lang="en-US" sz="2000" b="0" strike="noStrike" spc="-1" dirty="0">
              <a:latin typeface="Arial"/>
            </a:endParaRPr>
          </a:p>
        </p:txBody>
      </p:sp>
      <p:pic>
        <p:nvPicPr>
          <p:cNvPr id="321" name="Picture 4"/>
          <p:cNvPicPr/>
          <p:nvPr/>
        </p:nvPicPr>
        <p:blipFill>
          <a:blip r:embed="rId5"/>
          <a:stretch/>
        </p:blipFill>
        <p:spPr>
          <a:xfrm>
            <a:off x="6418440" y="3081045"/>
            <a:ext cx="1920240" cy="745560"/>
          </a:xfrm>
          <a:prstGeom prst="rect">
            <a:avLst/>
          </a:prstGeom>
          <a:ln>
            <a:solidFill>
              <a:srgbClr val="000000"/>
            </a:solidFill>
          </a:ln>
        </p:spPr>
      </p:pic>
      <p:sp>
        <p:nvSpPr>
          <p:cNvPr id="322" name="CustomShape 3"/>
          <p:cNvSpPr/>
          <p:nvPr/>
        </p:nvSpPr>
        <p:spPr>
          <a:xfrm>
            <a:off x="539640" y="5949360"/>
            <a:ext cx="7919280" cy="332640"/>
          </a:xfrm>
          <a:prstGeom prst="rect">
            <a:avLst/>
          </a:prstGeom>
          <a:noFill/>
          <a:ln>
            <a:noFill/>
          </a:ln>
        </p:spPr>
        <p:style>
          <a:lnRef idx="0">
            <a:scrgbClr r="0" g="0" b="0"/>
          </a:lnRef>
          <a:fillRef idx="0">
            <a:scrgbClr r="0" g="0" b="0"/>
          </a:fillRef>
          <a:effectRef idx="0">
            <a:scrgbClr r="0" g="0" b="0"/>
          </a:effectRef>
          <a:fontRef idx="minor"/>
        </p:style>
      </p:sp>
      <p:sp>
        <p:nvSpPr>
          <p:cNvPr id="323" name="CustomShape 4"/>
          <p:cNvSpPr/>
          <p:nvPr/>
        </p:nvSpPr>
        <p:spPr>
          <a:xfrm>
            <a:off x="-1188720" y="5486400"/>
            <a:ext cx="7919280" cy="332640"/>
          </a:xfrm>
          <a:prstGeom prst="rect">
            <a:avLst/>
          </a:prstGeom>
          <a:noFill/>
          <a:ln>
            <a:noFill/>
          </a:ln>
        </p:spPr>
        <p:style>
          <a:lnRef idx="0">
            <a:scrgbClr r="0" g="0" b="0"/>
          </a:lnRef>
          <a:fillRef idx="0">
            <a:scrgbClr r="0" g="0" b="0"/>
          </a:fillRef>
          <a:effectRef idx="0">
            <a:scrgbClr r="0" g="0" b="0"/>
          </a:effectRef>
          <a:fontRef idx="minor"/>
        </p:style>
      </p:sp>
      <p:sp>
        <p:nvSpPr>
          <p:cNvPr id="324" name="CustomShape 5"/>
          <p:cNvSpPr/>
          <p:nvPr/>
        </p:nvSpPr>
        <p:spPr>
          <a:xfrm>
            <a:off x="5212080" y="5501880"/>
            <a:ext cx="3382920" cy="447120"/>
          </a:xfrm>
          <a:prstGeom prst="rect">
            <a:avLst/>
          </a:prstGeom>
          <a:noFill/>
          <a:ln>
            <a:noFill/>
          </a:ln>
        </p:spPr>
        <p:style>
          <a:lnRef idx="0">
            <a:scrgbClr r="0" g="0" b="0"/>
          </a:lnRef>
          <a:fillRef idx="0">
            <a:scrgbClr r="0" g="0" b="0"/>
          </a:fillRef>
          <a:effectRef idx="0">
            <a:scrgbClr r="0" g="0" b="0"/>
          </a:effectRef>
          <a:fontRef idx="minor"/>
        </p:style>
      </p:sp>
      <p:sp>
        <p:nvSpPr>
          <p:cNvPr id="325" name="TextShape 6"/>
          <p:cNvSpPr txBox="1"/>
          <p:nvPr/>
        </p:nvSpPr>
        <p:spPr>
          <a:xfrm>
            <a:off x="548640" y="5484330"/>
            <a:ext cx="4663440" cy="783720"/>
          </a:xfrm>
          <a:prstGeom prst="rect">
            <a:avLst/>
          </a:prstGeom>
          <a:noFill/>
          <a:ln>
            <a:noFill/>
          </a:ln>
        </p:spPr>
        <p:txBody>
          <a:bodyPr lIns="90000" tIns="45000" rIns="90000" bIns="45000"/>
          <a:lstStyle/>
          <a:p>
            <a:r>
              <a:rPr lang="en-US" sz="1400" b="0" strike="noStrike" spc="-1" dirty="0">
                <a:latin typeface="Arial"/>
              </a:rPr>
              <a:t>Data from repetitions </a:t>
            </a:r>
            <a:r>
              <a:rPr lang="en-US" sz="1400" b="0" strike="noStrike" spc="-1" dirty="0" smtClean="0">
                <a:latin typeface="Arial"/>
              </a:rPr>
              <a:t>6 and 9</a:t>
            </a:r>
            <a:r>
              <a:rPr lang="en-US" sz="1400" spc="-1" baseline="101000" dirty="0">
                <a:latin typeface="Arial"/>
              </a:rPr>
              <a:t> </a:t>
            </a:r>
            <a:r>
              <a:rPr lang="en-US" sz="1400" b="0" strike="noStrike" spc="-1" dirty="0" smtClean="0">
                <a:latin typeface="Arial"/>
              </a:rPr>
              <a:t>of </a:t>
            </a:r>
            <a:r>
              <a:rPr lang="en-US" sz="1400" b="0" strike="noStrike" spc="-1" dirty="0">
                <a:latin typeface="Arial"/>
              </a:rPr>
              <a:t>Subject ID1717, </a:t>
            </a:r>
            <a:endParaRPr lang="en-US" sz="1400" b="0" strike="noStrike" spc="-1" dirty="0" smtClean="0">
              <a:latin typeface="Arial"/>
            </a:endParaRPr>
          </a:p>
          <a:p>
            <a:r>
              <a:rPr lang="en-US" sz="1400" b="0" strike="noStrike" spc="-1" dirty="0" smtClean="0">
                <a:latin typeface="Arial"/>
              </a:rPr>
              <a:t>Motion</a:t>
            </a:r>
            <a:r>
              <a:rPr lang="en-US" sz="1400" b="0" strike="noStrike" spc="-1" dirty="0">
                <a:latin typeface="Arial"/>
              </a:rPr>
              <a:t>: </a:t>
            </a:r>
            <a:r>
              <a:rPr lang="en-US" sz="1400" b="0" strike="noStrike" spc="-1" dirty="0" smtClean="0">
                <a:latin typeface="Arial"/>
              </a:rPr>
              <a:t>Walking Forward </a:t>
            </a:r>
            <a:r>
              <a:rPr lang="en-US" sz="1400" b="0" strike="noStrike" spc="-1" dirty="0">
                <a:latin typeface="Arial"/>
              </a:rPr>
              <a:t>and moment about X-axis</a:t>
            </a:r>
          </a:p>
        </p:txBody>
      </p:sp>
      <p:sp>
        <p:nvSpPr>
          <p:cNvPr id="326" name="CustomShape 7"/>
          <p:cNvSpPr/>
          <p:nvPr/>
        </p:nvSpPr>
        <p:spPr>
          <a:xfrm>
            <a:off x="5364088" y="3453825"/>
            <a:ext cx="822960" cy="457200"/>
          </a:xfrm>
          <a:custGeom>
            <a:avLst/>
            <a:gdLst/>
            <a:ahLst/>
            <a:cxnLst/>
            <a:rect l="0" t="0" r="r" b="b"/>
            <a:pathLst>
              <a:path w="2288" h="1272">
                <a:moveTo>
                  <a:pt x="0" y="317"/>
                </a:moveTo>
                <a:lnTo>
                  <a:pt x="1715" y="317"/>
                </a:lnTo>
                <a:lnTo>
                  <a:pt x="1715" y="0"/>
                </a:lnTo>
                <a:lnTo>
                  <a:pt x="2287" y="635"/>
                </a:lnTo>
                <a:lnTo>
                  <a:pt x="1715" y="1271"/>
                </a:lnTo>
                <a:lnTo>
                  <a:pt x="1715" y="953"/>
                </a:lnTo>
                <a:lnTo>
                  <a:pt x="0" y="953"/>
                </a:lnTo>
                <a:lnTo>
                  <a:pt x="0" y="317"/>
                </a:lnTo>
              </a:path>
            </a:pathLst>
          </a:custGeom>
          <a:solidFill>
            <a:srgbClr val="047413"/>
          </a:solidFill>
          <a:ln>
            <a:solidFill>
              <a:srgbClr val="3465A4"/>
            </a:solidFill>
          </a:ln>
        </p:spPr>
        <p:style>
          <a:lnRef idx="0">
            <a:scrgbClr r="0" g="0" b="0"/>
          </a:lnRef>
          <a:fillRef idx="0">
            <a:scrgbClr r="0" g="0" b="0"/>
          </a:fillRef>
          <a:effectRef idx="0">
            <a:scrgbClr r="0" g="0" b="0"/>
          </a:effectRef>
          <a:fontRef idx="minor"/>
        </p:style>
      </p:sp>
      <p:sp>
        <p:nvSpPr>
          <p:cNvPr id="327" name="TextShape 8"/>
          <p:cNvSpPr txBox="1"/>
          <p:nvPr/>
        </p:nvSpPr>
        <p:spPr>
          <a:xfrm>
            <a:off x="6301240" y="3826605"/>
            <a:ext cx="2591240" cy="783720"/>
          </a:xfrm>
          <a:prstGeom prst="rect">
            <a:avLst/>
          </a:prstGeom>
          <a:noFill/>
          <a:ln>
            <a:noFill/>
          </a:ln>
        </p:spPr>
        <p:txBody>
          <a:bodyPr lIns="90000" tIns="45000" rIns="90000" bIns="45000"/>
          <a:lstStyle/>
          <a:p>
            <a:r>
              <a:rPr lang="en-US" sz="1400" b="0" strike="noStrike" spc="-1" dirty="0">
                <a:latin typeface="Arial"/>
              </a:rPr>
              <a:t>Pearson correlation coefficient </a:t>
            </a:r>
          </a:p>
          <a:p>
            <a:r>
              <a:rPr lang="en-US" sz="1400" b="0" strike="noStrike" spc="-1" dirty="0">
                <a:latin typeface="Arial"/>
              </a:rPr>
              <a:t>X, Y: pair of data samples </a:t>
            </a:r>
            <a:r>
              <a:rPr lang="en-US" sz="1400" b="0" strike="noStrike" spc="-1" dirty="0" err="1">
                <a:latin typeface="Arial"/>
              </a:rPr>
              <a:t>analysed</a:t>
            </a:r>
            <a:endParaRPr lang="en-US" sz="1400" b="0" strike="noStrike" spc="-1" dirty="0">
              <a:latin typeface="Arial"/>
            </a:endParaRPr>
          </a:p>
        </p:txBody>
      </p:sp>
    </p:spTree>
    <p:extLst>
      <p:ext uri="{BB962C8B-B14F-4D97-AF65-F5344CB8AC3E}">
        <p14:creationId xmlns:p14="http://schemas.microsoft.com/office/powerpoint/2010/main" val="14589264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Moments analysis – Intra-subject</a:t>
            </a:r>
            <a:endParaRPr lang="en-US" sz="2400" b="0" strike="noStrike" spc="-1">
              <a:latin typeface="Arial"/>
            </a:endParaRPr>
          </a:p>
        </p:txBody>
      </p:sp>
      <p:sp>
        <p:nvSpPr>
          <p:cNvPr id="383" name="CustomShape 2"/>
          <p:cNvSpPr/>
          <p:nvPr/>
        </p:nvSpPr>
        <p:spPr>
          <a:xfrm>
            <a:off x="392040" y="1198440"/>
            <a:ext cx="8354880" cy="4892400"/>
          </a:xfrm>
          <a:prstGeom prst="rect">
            <a:avLst/>
          </a:prstGeom>
          <a:noFill/>
          <a:ln w="9360">
            <a:noFill/>
          </a:ln>
        </p:spPr>
        <p:style>
          <a:lnRef idx="0">
            <a:scrgbClr r="0" g="0" b="0"/>
          </a:lnRef>
          <a:fillRef idx="0">
            <a:scrgbClr r="0" g="0" b="0"/>
          </a:fillRef>
          <a:effectRef idx="0">
            <a:scrgbClr r="0" g="0" b="0"/>
          </a:effectRef>
          <a:fontRef idx="minor"/>
        </p:style>
      </p:sp>
      <p:sp>
        <p:nvSpPr>
          <p:cNvPr id="384" name="CustomShape 3"/>
          <p:cNvSpPr/>
          <p:nvPr/>
        </p:nvSpPr>
        <p:spPr>
          <a:xfrm>
            <a:off x="4846320" y="2194560"/>
            <a:ext cx="508680" cy="456840"/>
          </a:xfrm>
          <a:prstGeom prst="rect">
            <a:avLst/>
          </a:prstGeom>
          <a:solidFill>
            <a:srgbClr val="FAFBFD"/>
          </a:solidFill>
          <a:ln>
            <a:solidFill>
              <a:srgbClr val="FAFBFD"/>
            </a:solidFill>
          </a:ln>
        </p:spPr>
        <p:style>
          <a:lnRef idx="0">
            <a:scrgbClr r="0" g="0" b="0"/>
          </a:lnRef>
          <a:fillRef idx="0">
            <a:scrgbClr r="0" g="0" b="0"/>
          </a:fillRef>
          <a:effectRef idx="0">
            <a:scrgbClr r="0" g="0" b="0"/>
          </a:effectRef>
          <a:fontRef idx="minor"/>
        </p:style>
      </p:sp>
      <p:pic>
        <p:nvPicPr>
          <p:cNvPr id="385" name="384 Imagen"/>
          <p:cNvPicPr/>
          <p:nvPr/>
        </p:nvPicPr>
        <p:blipFill>
          <a:blip r:embed="rId3"/>
          <a:stretch/>
        </p:blipFill>
        <p:spPr>
          <a:xfrm>
            <a:off x="236376" y="1325724"/>
            <a:ext cx="4600816" cy="3558480"/>
          </a:xfrm>
          <a:prstGeom prst="rect">
            <a:avLst/>
          </a:prstGeom>
          <a:ln>
            <a:noFill/>
          </a:ln>
        </p:spPr>
      </p:pic>
      <p:pic>
        <p:nvPicPr>
          <p:cNvPr id="386" name="385 Imagen"/>
          <p:cNvPicPr/>
          <p:nvPr/>
        </p:nvPicPr>
        <p:blipFill>
          <a:blip r:embed="rId4"/>
          <a:stretch/>
        </p:blipFill>
        <p:spPr>
          <a:xfrm>
            <a:off x="4427984" y="1484784"/>
            <a:ext cx="4318936" cy="3240360"/>
          </a:xfrm>
          <a:prstGeom prst="rect">
            <a:avLst/>
          </a:prstGeom>
          <a:ln>
            <a:noFill/>
          </a:ln>
        </p:spPr>
      </p:pic>
      <p:sp>
        <p:nvSpPr>
          <p:cNvPr id="387" name="CustomShape 4"/>
          <p:cNvSpPr/>
          <p:nvPr/>
        </p:nvSpPr>
        <p:spPr>
          <a:xfrm>
            <a:off x="457200" y="4827240"/>
            <a:ext cx="7704360" cy="29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0" strike="noStrike" spc="-1" dirty="0" smtClean="0">
              <a:solidFill>
                <a:srgbClr val="000000"/>
              </a:solidFill>
              <a:latin typeface="Calibri"/>
              <a:ea typeface="DejaVu Sans"/>
            </a:endParaRPr>
          </a:p>
          <a:p>
            <a:pPr>
              <a:lnSpc>
                <a:spcPct val="100000"/>
              </a:lnSpc>
            </a:pPr>
            <a:endParaRPr lang="en-US" sz="1600" spc="-1" dirty="0">
              <a:solidFill>
                <a:srgbClr val="000000"/>
              </a:solidFill>
              <a:latin typeface="Calibri"/>
              <a:ea typeface="DejaVu Sans"/>
            </a:endParaRPr>
          </a:p>
          <a:p>
            <a:pPr>
              <a:lnSpc>
                <a:spcPct val="100000"/>
              </a:lnSpc>
            </a:pPr>
            <a:r>
              <a:rPr lang="en-US" sz="1600" b="0" strike="noStrike" spc="-1" dirty="0" smtClean="0">
                <a:solidFill>
                  <a:srgbClr val="000000"/>
                </a:solidFill>
                <a:latin typeface="Calibri"/>
                <a:ea typeface="DejaVu Sans"/>
              </a:rPr>
              <a:t>Subject </a:t>
            </a:r>
            <a:r>
              <a:rPr lang="en-US" sz="1600" b="0" strike="noStrike" spc="-1" dirty="0">
                <a:solidFill>
                  <a:srgbClr val="000000"/>
                </a:solidFill>
                <a:latin typeface="Calibri"/>
                <a:ea typeface="DejaVu Sans"/>
              </a:rPr>
              <a:t>ID1717, Motion Walking Forward and moment about X-axis, repetitions 6th and 9th</a:t>
            </a: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Moments analysis – Intra-subject</a:t>
            </a:r>
            <a:endParaRPr lang="en-US" sz="2400" b="0" strike="noStrike" spc="-1">
              <a:latin typeface="Arial"/>
            </a:endParaRPr>
          </a:p>
        </p:txBody>
      </p:sp>
      <p:sp>
        <p:nvSpPr>
          <p:cNvPr id="389" name="CustomShape 2"/>
          <p:cNvSpPr/>
          <p:nvPr/>
        </p:nvSpPr>
        <p:spPr>
          <a:xfrm>
            <a:off x="392040" y="1198440"/>
            <a:ext cx="8354880" cy="4892400"/>
          </a:xfrm>
          <a:prstGeom prst="rect">
            <a:avLst/>
          </a:prstGeom>
          <a:noFill/>
          <a:ln w="9360">
            <a:noFill/>
          </a:ln>
        </p:spPr>
        <p:style>
          <a:lnRef idx="0">
            <a:scrgbClr r="0" g="0" b="0"/>
          </a:lnRef>
          <a:fillRef idx="0">
            <a:scrgbClr r="0" g="0" b="0"/>
          </a:fillRef>
          <a:effectRef idx="0">
            <a:scrgbClr r="0" g="0" b="0"/>
          </a:effectRef>
          <a:fontRef idx="minor"/>
        </p:style>
      </p:sp>
      <p:sp>
        <p:nvSpPr>
          <p:cNvPr id="390" name="CustomShape 3"/>
          <p:cNvSpPr/>
          <p:nvPr/>
        </p:nvSpPr>
        <p:spPr>
          <a:xfrm>
            <a:off x="4846320" y="2194560"/>
            <a:ext cx="508680" cy="456840"/>
          </a:xfrm>
          <a:prstGeom prst="rect">
            <a:avLst/>
          </a:prstGeom>
          <a:solidFill>
            <a:srgbClr val="FAFBFD"/>
          </a:solidFill>
          <a:ln>
            <a:solidFill>
              <a:srgbClr val="FAFBFD"/>
            </a:solidFill>
          </a:ln>
        </p:spPr>
        <p:style>
          <a:lnRef idx="0">
            <a:scrgbClr r="0" g="0" b="0"/>
          </a:lnRef>
          <a:fillRef idx="0">
            <a:scrgbClr r="0" g="0" b="0"/>
          </a:fillRef>
          <a:effectRef idx="0">
            <a:scrgbClr r="0" g="0" b="0"/>
          </a:effectRef>
          <a:fontRef idx="minor"/>
        </p:style>
      </p:sp>
      <p:sp>
        <p:nvSpPr>
          <p:cNvPr id="391" name="CustomShape 4"/>
          <p:cNvSpPr/>
          <p:nvPr/>
        </p:nvSpPr>
        <p:spPr>
          <a:xfrm>
            <a:off x="524880" y="5394960"/>
            <a:ext cx="7704360" cy="49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Calibri"/>
                <a:ea typeface="DejaVu Sans"/>
              </a:rPr>
              <a:t>Correlation matrix among repetitions for one subject</a:t>
            </a:r>
            <a:endParaRPr lang="en-US" sz="1600" b="0" strike="noStrike" spc="-1">
              <a:latin typeface="Arial"/>
            </a:endParaRPr>
          </a:p>
          <a:p>
            <a:pPr>
              <a:lnSpc>
                <a:spcPct val="100000"/>
              </a:lnSpc>
            </a:pPr>
            <a:r>
              <a:rPr lang="en-US" sz="1600" b="0" strike="noStrike" spc="-1">
                <a:solidFill>
                  <a:srgbClr val="000000"/>
                </a:solidFill>
                <a:latin typeface="Calibri"/>
                <a:ea typeface="DejaVu Sans"/>
              </a:rPr>
              <a:t>Subject ID1717, Motion Walking Forward and moment about X-axis, repetitions 6th and 9th</a:t>
            </a:r>
            <a:endParaRPr lang="en-US" sz="1600" b="0" strike="noStrike" spc="-1">
              <a:latin typeface="Arial"/>
            </a:endParaRPr>
          </a:p>
        </p:txBody>
      </p:sp>
      <p:pic>
        <p:nvPicPr>
          <p:cNvPr id="392" name="391 Imagen"/>
          <p:cNvPicPr/>
          <p:nvPr/>
        </p:nvPicPr>
        <p:blipFill>
          <a:blip r:embed="rId3"/>
          <a:stretch/>
        </p:blipFill>
        <p:spPr>
          <a:xfrm>
            <a:off x="1396144" y="980728"/>
            <a:ext cx="5904656" cy="4414232"/>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Moments analysis – Inter-subjects</a:t>
            </a:r>
            <a:endParaRPr lang="en-US" sz="2400" b="0" strike="noStrike" spc="-1">
              <a:latin typeface="Arial"/>
            </a:endParaRPr>
          </a:p>
        </p:txBody>
      </p:sp>
      <p:sp>
        <p:nvSpPr>
          <p:cNvPr id="394" name="CustomShape 2"/>
          <p:cNvSpPr/>
          <p:nvPr/>
        </p:nvSpPr>
        <p:spPr>
          <a:xfrm>
            <a:off x="392040" y="1198440"/>
            <a:ext cx="8354880" cy="4892400"/>
          </a:xfrm>
          <a:prstGeom prst="rect">
            <a:avLst/>
          </a:prstGeom>
          <a:noFill/>
          <a:ln w="9360">
            <a:noFill/>
          </a:ln>
        </p:spPr>
        <p:style>
          <a:lnRef idx="0">
            <a:scrgbClr r="0" g="0" b="0"/>
          </a:lnRef>
          <a:fillRef idx="0">
            <a:scrgbClr r="0" g="0" b="0"/>
          </a:fillRef>
          <a:effectRef idx="0">
            <a:scrgbClr r="0" g="0" b="0"/>
          </a:effectRef>
          <a:fontRef idx="minor"/>
        </p:style>
      </p:sp>
      <p:sp>
        <p:nvSpPr>
          <p:cNvPr id="395" name="CustomShape 3"/>
          <p:cNvSpPr/>
          <p:nvPr/>
        </p:nvSpPr>
        <p:spPr>
          <a:xfrm>
            <a:off x="4846320" y="2194560"/>
            <a:ext cx="508680" cy="456840"/>
          </a:xfrm>
          <a:prstGeom prst="rect">
            <a:avLst/>
          </a:prstGeom>
          <a:solidFill>
            <a:srgbClr val="FAFBFD"/>
          </a:solidFill>
          <a:ln>
            <a:solidFill>
              <a:srgbClr val="FAFBFD"/>
            </a:solidFill>
          </a:ln>
        </p:spPr>
        <p:style>
          <a:lnRef idx="0">
            <a:scrgbClr r="0" g="0" b="0"/>
          </a:lnRef>
          <a:fillRef idx="0">
            <a:scrgbClr r="0" g="0" b="0"/>
          </a:fillRef>
          <a:effectRef idx="0">
            <a:scrgbClr r="0" g="0" b="0"/>
          </a:effectRef>
          <a:fontRef idx="minor"/>
        </p:style>
      </p:sp>
      <p:sp>
        <p:nvSpPr>
          <p:cNvPr id="396" name="CustomShape 4"/>
          <p:cNvSpPr/>
          <p:nvPr/>
        </p:nvSpPr>
        <p:spPr>
          <a:xfrm>
            <a:off x="456786" y="5303160"/>
            <a:ext cx="7704360" cy="90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a:solidFill>
                  <a:srgbClr val="000000"/>
                </a:solidFill>
                <a:latin typeface="Calibri"/>
                <a:ea typeface="DejaVu Sans"/>
              </a:rPr>
              <a:t>Correlation matrix among the two repetitions with highest correlation of each subject with the other two repetition with highest correlation of the other subjects.   </a:t>
            </a:r>
            <a:endParaRPr lang="en-US" sz="1600" b="0" strike="noStrike" spc="-1" dirty="0">
              <a:latin typeface="Arial"/>
            </a:endParaRPr>
          </a:p>
          <a:p>
            <a:pPr>
              <a:lnSpc>
                <a:spcPct val="100000"/>
              </a:lnSpc>
            </a:pPr>
            <a:r>
              <a:rPr lang="en-US" sz="1600" b="0" strike="noStrike" spc="-1" dirty="0">
                <a:solidFill>
                  <a:srgbClr val="000000"/>
                </a:solidFill>
                <a:latin typeface="Calibri"/>
                <a:ea typeface="DejaVu Sans"/>
              </a:rPr>
              <a:t>Comparison of Subject ID1717 with the other subjects, Motion: Walking Forward and moment about X-axis</a:t>
            </a:r>
            <a:endParaRPr lang="en-US" sz="1600" b="0" strike="noStrike" spc="-1" dirty="0">
              <a:latin typeface="Arial"/>
            </a:endParaRPr>
          </a:p>
        </p:txBody>
      </p:sp>
      <p:pic>
        <p:nvPicPr>
          <p:cNvPr id="397" name="396 Imagen"/>
          <p:cNvPicPr/>
          <p:nvPr/>
        </p:nvPicPr>
        <p:blipFill>
          <a:blip r:embed="rId3"/>
          <a:stretch/>
        </p:blipFill>
        <p:spPr>
          <a:xfrm>
            <a:off x="1529770" y="1052736"/>
            <a:ext cx="5558392" cy="4250424"/>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8" name="397 Imagen"/>
          <p:cNvPicPr/>
          <p:nvPr/>
        </p:nvPicPr>
        <p:blipFill>
          <a:blip r:embed="rId3"/>
          <a:stretch/>
        </p:blipFill>
        <p:spPr>
          <a:xfrm>
            <a:off x="1331640" y="851907"/>
            <a:ext cx="5690088" cy="4334232"/>
          </a:xfrm>
          <a:prstGeom prst="rect">
            <a:avLst/>
          </a:prstGeom>
          <a:ln>
            <a:noFill/>
          </a:ln>
        </p:spPr>
      </p:pic>
      <p:sp>
        <p:nvSpPr>
          <p:cNvPr id="399"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Moments analysis – Inter-subjects</a:t>
            </a:r>
            <a:endParaRPr lang="en-US" sz="2400" b="0" strike="noStrike" spc="-1">
              <a:latin typeface="Arial"/>
            </a:endParaRPr>
          </a:p>
        </p:txBody>
      </p:sp>
      <p:sp>
        <p:nvSpPr>
          <p:cNvPr id="400" name="CustomShape 2"/>
          <p:cNvSpPr/>
          <p:nvPr/>
        </p:nvSpPr>
        <p:spPr>
          <a:xfrm>
            <a:off x="392040" y="1198440"/>
            <a:ext cx="8354880" cy="4892400"/>
          </a:xfrm>
          <a:prstGeom prst="rect">
            <a:avLst/>
          </a:prstGeom>
          <a:noFill/>
          <a:ln w="9360">
            <a:noFill/>
          </a:ln>
        </p:spPr>
        <p:style>
          <a:lnRef idx="0">
            <a:scrgbClr r="0" g="0" b="0"/>
          </a:lnRef>
          <a:fillRef idx="0">
            <a:scrgbClr r="0" g="0" b="0"/>
          </a:fillRef>
          <a:effectRef idx="0">
            <a:scrgbClr r="0" g="0" b="0"/>
          </a:effectRef>
          <a:fontRef idx="minor"/>
        </p:style>
      </p:sp>
      <p:sp>
        <p:nvSpPr>
          <p:cNvPr id="401" name="CustomShape 3"/>
          <p:cNvSpPr/>
          <p:nvPr/>
        </p:nvSpPr>
        <p:spPr>
          <a:xfrm>
            <a:off x="548640" y="5265000"/>
            <a:ext cx="7704360" cy="49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smtClean="0">
                <a:solidFill>
                  <a:srgbClr val="000000"/>
                </a:solidFill>
                <a:latin typeface="Calibri"/>
                <a:ea typeface="DejaVu Sans"/>
              </a:rPr>
              <a:t>Motion resemblance among subjects, Motion Walking Forward</a:t>
            </a:r>
            <a:endParaRPr lang="en-US" sz="1600" b="0" strike="noStrike" spc="-1" dirty="0" smtClean="0">
              <a:latin typeface="Arial"/>
            </a:endParaRPr>
          </a:p>
          <a:p>
            <a:pPr>
              <a:lnSpc>
                <a:spcPct val="100000"/>
              </a:lnSpc>
            </a:pPr>
            <a:endParaRPr lang="en-US" sz="1600" b="0" strike="noStrike" spc="-1" dirty="0">
              <a:latin typeface="Arial"/>
            </a:endParaRPr>
          </a:p>
        </p:txBody>
      </p:sp>
      <p:pic>
        <p:nvPicPr>
          <p:cNvPr id="402" name="401 Imagen"/>
          <p:cNvPicPr/>
          <p:nvPr/>
        </p:nvPicPr>
        <p:blipFill>
          <a:blip r:embed="rId4"/>
          <a:stretch/>
        </p:blipFill>
        <p:spPr>
          <a:xfrm>
            <a:off x="548640" y="5508000"/>
            <a:ext cx="7131960" cy="6181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a:solidFill>
                  <a:srgbClr val="000000"/>
                </a:solidFill>
                <a:latin typeface="Calibri"/>
                <a:ea typeface="DejaVu Sans"/>
              </a:rPr>
              <a:t>HMM </a:t>
            </a:r>
            <a:r>
              <a:rPr lang="en-US" sz="2400" b="1" strike="noStrike" spc="-1" dirty="0" smtClean="0">
                <a:solidFill>
                  <a:srgbClr val="000000"/>
                </a:solidFill>
                <a:latin typeface="Calibri"/>
                <a:ea typeface="DejaVu Sans"/>
              </a:rPr>
              <a:t>Classification – Effect of the Correlations</a:t>
            </a:r>
            <a:endParaRPr lang="en-US" sz="2400" b="0" strike="noStrike" spc="-1" dirty="0">
              <a:latin typeface="Arial"/>
            </a:endParaRPr>
          </a:p>
        </p:txBody>
      </p:sp>
      <p:sp>
        <p:nvSpPr>
          <p:cNvPr id="339" name="CustomShape 2"/>
          <p:cNvSpPr/>
          <p:nvPr/>
        </p:nvSpPr>
        <p:spPr>
          <a:xfrm>
            <a:off x="365760" y="1005840"/>
            <a:ext cx="6294472" cy="1292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spcBef>
                <a:spcPts val="400"/>
              </a:spcBef>
              <a:buBlip>
                <a:blip r:embed="rId3"/>
              </a:buBlip>
            </a:pPr>
            <a:r>
              <a:rPr lang="en-US" sz="1600" spc="-1" dirty="0">
                <a:solidFill>
                  <a:srgbClr val="000000"/>
                </a:solidFill>
              </a:rPr>
              <a:t>Connection of the Motion Classification with the Motion </a:t>
            </a:r>
            <a:r>
              <a:rPr lang="en-US" sz="1600" spc="-1" dirty="0" smtClean="0">
                <a:solidFill>
                  <a:srgbClr val="000000"/>
                </a:solidFill>
              </a:rPr>
              <a:t>Analysis</a:t>
            </a:r>
          </a:p>
          <a:p>
            <a:pPr marL="314280" indent="-312480">
              <a:spcBef>
                <a:spcPts val="400"/>
              </a:spcBef>
              <a:buBlip>
                <a:blip r:embed="rId3"/>
              </a:buBlip>
            </a:pPr>
            <a:r>
              <a:rPr lang="en-US" sz="1600" spc="-1" dirty="0" smtClean="0">
                <a:solidFill>
                  <a:srgbClr val="000000"/>
                </a:solidFill>
              </a:rPr>
              <a:t>Always using Moments as a feature in the tests.</a:t>
            </a:r>
          </a:p>
          <a:p>
            <a:pPr marL="314280" indent="-312480">
              <a:lnSpc>
                <a:spcPct val="100000"/>
              </a:lnSpc>
              <a:spcBef>
                <a:spcPts val="400"/>
              </a:spcBef>
              <a:buBlip>
                <a:blip r:embed="rId3"/>
              </a:buBlip>
            </a:pPr>
            <a:r>
              <a:rPr lang="en-US" sz="1600" spc="-1" dirty="0" smtClean="0">
                <a:solidFill>
                  <a:srgbClr val="000000"/>
                </a:solidFill>
              </a:rPr>
              <a:t>‘High correlations in the data imply high accuracies in the Motion Classification’</a:t>
            </a:r>
            <a:endParaRPr lang="en-US" sz="1600" b="0" strike="noStrike" spc="-1" dirty="0"/>
          </a:p>
          <a:p>
            <a:pPr>
              <a:lnSpc>
                <a:spcPct val="100000"/>
              </a:lnSpc>
              <a:spcBef>
                <a:spcPts val="400"/>
              </a:spcBef>
            </a:pPr>
            <a:endParaRPr lang="en-US" sz="1600" b="0" strike="noStrike" spc="-1" dirty="0">
              <a:latin typeface="Arial"/>
            </a:endParaRPr>
          </a:p>
        </p:txBody>
      </p:sp>
      <p:sp>
        <p:nvSpPr>
          <p:cNvPr id="340" name="CustomShape 3"/>
          <p:cNvSpPr/>
          <p:nvPr/>
        </p:nvSpPr>
        <p:spPr>
          <a:xfrm>
            <a:off x="323640" y="2565000"/>
            <a:ext cx="2662560" cy="911880"/>
          </a:xfrm>
          <a:prstGeom prst="rect">
            <a:avLst/>
          </a:prstGeom>
          <a:noFill/>
          <a:ln>
            <a:noFill/>
          </a:ln>
        </p:spPr>
        <p:style>
          <a:lnRef idx="0">
            <a:scrgbClr r="0" g="0" b="0"/>
          </a:lnRef>
          <a:fillRef idx="0">
            <a:scrgbClr r="0" g="0" b="0"/>
          </a:fillRef>
          <a:effectRef idx="0">
            <a:scrgbClr r="0" g="0" b="0"/>
          </a:effectRef>
          <a:fontRef idx="minor"/>
        </p:style>
      </p:sp>
      <p:pic>
        <p:nvPicPr>
          <p:cNvPr id="307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9005" r="8218"/>
          <a:stretch/>
        </p:blipFill>
        <p:spPr bwMode="auto">
          <a:xfrm>
            <a:off x="203072" y="3933056"/>
            <a:ext cx="8753399" cy="2009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1 Tabla"/>
          <p:cNvGraphicFramePr>
            <a:graphicFrameLocks noGrp="1"/>
          </p:cNvGraphicFramePr>
          <p:nvPr>
            <p:extLst>
              <p:ext uri="{D42A27DB-BD31-4B8C-83A1-F6EECF244321}">
                <p14:modId xmlns:p14="http://schemas.microsoft.com/office/powerpoint/2010/main" val="721716112"/>
              </p:ext>
            </p:extLst>
          </p:nvPr>
        </p:nvGraphicFramePr>
        <p:xfrm>
          <a:off x="1835696" y="2204863"/>
          <a:ext cx="4536504" cy="1512168"/>
        </p:xfrm>
        <a:graphic>
          <a:graphicData uri="http://schemas.openxmlformats.org/drawingml/2006/table">
            <a:tbl>
              <a:tblPr firstRow="1">
                <a:tableStyleId>{3C2FFA5D-87B4-456A-9821-1D502468CF0F}</a:tableStyleId>
              </a:tblPr>
              <a:tblGrid>
                <a:gridCol w="703941"/>
                <a:gridCol w="625725"/>
                <a:gridCol w="1798958"/>
                <a:gridCol w="782155"/>
                <a:gridCol w="625725"/>
              </a:tblGrid>
              <a:tr h="279619">
                <a:tc gridSpan="5">
                  <a:txBody>
                    <a:bodyPr/>
                    <a:lstStyle/>
                    <a:p>
                      <a:pPr algn="ctr" fontAlgn="ctr"/>
                      <a:r>
                        <a:rPr lang="en-US" sz="1400" b="1" u="none" strike="noStrike" dirty="0">
                          <a:effectLst/>
                        </a:rPr>
                        <a:t>All subjects, all motions, W300 and S14</a:t>
                      </a:r>
                      <a:endParaRPr lang="en-US" sz="1400" b="1" i="0" u="none" strike="noStrike" dirty="0">
                        <a:solidFill>
                          <a:srgbClr val="FFFFFF"/>
                        </a:solidFill>
                        <a:effectLst/>
                        <a:latin typeface="Liberation Sans"/>
                      </a:endParaRPr>
                    </a:p>
                  </a:txBody>
                  <a:tcPr marL="9525" marR="9525" marT="9525"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56781">
                <a:tc>
                  <a:txBody>
                    <a:bodyPr/>
                    <a:lstStyle/>
                    <a:p>
                      <a:pPr algn="ctr" fontAlgn="b"/>
                      <a:r>
                        <a:rPr lang="es-ES" sz="1400" b="1" u="none" strike="noStrike" dirty="0" err="1">
                          <a:effectLst/>
                        </a:rPr>
                        <a:t>Diff</a:t>
                      </a:r>
                      <a:endParaRPr lang="es-ES" sz="1400" b="1" i="0" u="none" strike="noStrike" dirty="0">
                        <a:solidFill>
                          <a:srgbClr val="FFFFFF"/>
                        </a:solidFill>
                        <a:effectLst/>
                        <a:latin typeface="Liberation Sans"/>
                      </a:endParaRPr>
                    </a:p>
                  </a:txBody>
                  <a:tcPr marL="9525" marR="9525" marT="9525" marB="0" anchor="b"/>
                </a:tc>
                <a:tc>
                  <a:txBody>
                    <a:bodyPr/>
                    <a:lstStyle/>
                    <a:p>
                      <a:pPr algn="ctr" fontAlgn="b"/>
                      <a:r>
                        <a:rPr lang="es-ES" sz="1400" b="1" u="none" strike="noStrike" dirty="0" err="1">
                          <a:effectLst/>
                        </a:rPr>
                        <a:t>Filt</a:t>
                      </a:r>
                      <a:endParaRPr lang="es-ES" sz="1400" b="1" i="0" u="none" strike="noStrike" dirty="0">
                        <a:solidFill>
                          <a:srgbClr val="FFFFFF"/>
                        </a:solidFill>
                        <a:effectLst/>
                        <a:latin typeface="Liberation Sans"/>
                      </a:endParaRPr>
                    </a:p>
                  </a:txBody>
                  <a:tcPr marL="9525" marR="9525" marT="9525" marB="0" anchor="b"/>
                </a:tc>
                <a:tc>
                  <a:txBody>
                    <a:bodyPr/>
                    <a:lstStyle/>
                    <a:p>
                      <a:pPr algn="ctr" fontAlgn="b"/>
                      <a:r>
                        <a:rPr lang="es-ES" sz="1400" b="1" u="none" strike="noStrike" dirty="0" err="1">
                          <a:effectLst/>
                        </a:rPr>
                        <a:t>Features</a:t>
                      </a:r>
                      <a:endParaRPr lang="es-ES" sz="1400" b="1" i="0" u="none" strike="noStrike" dirty="0">
                        <a:solidFill>
                          <a:srgbClr val="FFFFFF"/>
                        </a:solidFill>
                        <a:effectLst/>
                        <a:latin typeface="Liberation Sans"/>
                      </a:endParaRPr>
                    </a:p>
                  </a:txBody>
                  <a:tcPr marL="9525" marR="9525" marT="9525" marB="0" anchor="b"/>
                </a:tc>
                <a:tc>
                  <a:txBody>
                    <a:bodyPr/>
                    <a:lstStyle/>
                    <a:p>
                      <a:pPr algn="ctr" fontAlgn="b"/>
                      <a:r>
                        <a:rPr lang="es-ES" sz="1400" b="1" u="none" strike="noStrike" dirty="0" err="1">
                          <a:effectLst/>
                        </a:rPr>
                        <a:t>Num</a:t>
                      </a:r>
                      <a:r>
                        <a:rPr lang="es-ES" sz="1400" b="1" u="none" strike="noStrike" dirty="0">
                          <a:effectLst/>
                        </a:rPr>
                        <a:t> </a:t>
                      </a:r>
                      <a:endParaRPr lang="es-ES" sz="1400" b="1" i="0" u="none" strike="noStrike" dirty="0">
                        <a:solidFill>
                          <a:srgbClr val="FFFFFF"/>
                        </a:solidFill>
                        <a:effectLst/>
                        <a:latin typeface="Liberation Sans"/>
                      </a:endParaRPr>
                    </a:p>
                  </a:txBody>
                  <a:tcPr marL="9525" marR="9525" marT="9525" marB="0" anchor="b"/>
                </a:tc>
                <a:tc>
                  <a:txBody>
                    <a:bodyPr/>
                    <a:lstStyle/>
                    <a:p>
                      <a:pPr algn="ctr" fontAlgn="b"/>
                      <a:r>
                        <a:rPr lang="es-ES" sz="1400" b="1" u="none" strike="noStrike" dirty="0" smtClean="0">
                          <a:effectLst/>
                        </a:rPr>
                        <a:t>Test</a:t>
                      </a:r>
                      <a:endParaRPr lang="es-ES" sz="1400" b="1" i="0" u="none" strike="noStrike" dirty="0">
                        <a:solidFill>
                          <a:srgbClr val="FFFFFF"/>
                        </a:solidFill>
                        <a:effectLst/>
                        <a:latin typeface="Liberation Sans"/>
                      </a:endParaRPr>
                    </a:p>
                  </a:txBody>
                  <a:tcPr marL="9525" marR="9525" marT="9525" marB="0" anchor="b"/>
                </a:tc>
              </a:tr>
              <a:tr h="243942">
                <a:tc>
                  <a:txBody>
                    <a:bodyPr/>
                    <a:lstStyle/>
                    <a:p>
                      <a:pPr algn="ctr" fontAlgn="b"/>
                      <a:r>
                        <a:rPr lang="es-ES" sz="1400" u="none" strike="noStrike" dirty="0">
                          <a:effectLst/>
                        </a:rPr>
                        <a:t>No</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a:effectLst/>
                        </a:rPr>
                        <a:t>Yes</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dirty="0" err="1">
                          <a:effectLst/>
                        </a:rPr>
                        <a:t>Moments</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3</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1" u="none" strike="noStrike" dirty="0" smtClean="0">
                          <a:effectLst/>
                        </a:rPr>
                        <a:t>A</a:t>
                      </a:r>
                      <a:endParaRPr lang="es-ES" sz="1400" b="1" i="0" u="none" strike="noStrike" dirty="0">
                        <a:solidFill>
                          <a:srgbClr val="000000"/>
                        </a:solidFill>
                        <a:effectLst/>
                        <a:latin typeface="Liberation Sans"/>
                      </a:endParaRPr>
                    </a:p>
                  </a:txBody>
                  <a:tcPr marL="9525" marR="9525" marT="9525" marB="0" anchor="b"/>
                </a:tc>
              </a:tr>
              <a:tr h="243942">
                <a:tc>
                  <a:txBody>
                    <a:bodyPr/>
                    <a:lstStyle/>
                    <a:p>
                      <a:pPr algn="ctr" fontAlgn="b"/>
                      <a:r>
                        <a:rPr lang="es-ES" sz="1400" u="none" strike="noStrike" dirty="0">
                          <a:effectLst/>
                        </a:rPr>
                        <a:t>Yes</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No</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err="1">
                          <a:effectLst/>
                        </a:rPr>
                        <a:t>Moments</a:t>
                      </a:r>
                      <a:r>
                        <a:rPr lang="es-ES" sz="1400" u="none" strike="noStrike" dirty="0">
                          <a:effectLst/>
                        </a:rPr>
                        <a:t>, IMU(</a:t>
                      </a:r>
                      <a:r>
                        <a:rPr lang="es-ES" sz="1400" u="none" strike="noStrike" dirty="0" err="1">
                          <a:effectLst/>
                        </a:rPr>
                        <a:t>euler</a:t>
                      </a:r>
                      <a:r>
                        <a:rPr lang="es-ES" sz="1400" u="none" strike="noStrike" dirty="0">
                          <a:effectLst/>
                        </a:rPr>
                        <a:t>)</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a:effectLst/>
                        </a:rPr>
                        <a:t>12</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b="1" u="none" strike="noStrike" dirty="0" smtClean="0">
                          <a:effectLst/>
                        </a:rPr>
                        <a:t>B</a:t>
                      </a:r>
                      <a:endParaRPr lang="es-ES" sz="1400" b="1" i="0" u="none" strike="noStrike" dirty="0">
                        <a:solidFill>
                          <a:srgbClr val="000000"/>
                        </a:solidFill>
                        <a:effectLst/>
                        <a:latin typeface="Liberation Sans"/>
                      </a:endParaRPr>
                    </a:p>
                  </a:txBody>
                  <a:tcPr marL="9525" marR="9525" marT="9525" marB="0" anchor="b"/>
                </a:tc>
              </a:tr>
              <a:tr h="243942">
                <a:tc>
                  <a:txBody>
                    <a:bodyPr/>
                    <a:lstStyle/>
                    <a:p>
                      <a:pPr algn="ctr" fontAlgn="b"/>
                      <a:r>
                        <a:rPr lang="es-ES" sz="1400" u="none" strike="noStrike" dirty="0">
                          <a:effectLst/>
                        </a:rPr>
                        <a:t>No</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No</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err="1">
                          <a:effectLst/>
                        </a:rPr>
                        <a:t>Moments</a:t>
                      </a:r>
                      <a:r>
                        <a:rPr lang="es-ES" sz="1400" u="none" strike="noStrike" dirty="0">
                          <a:effectLst/>
                        </a:rPr>
                        <a:t>, IMU(</a:t>
                      </a:r>
                      <a:r>
                        <a:rPr lang="es-ES" sz="1400" u="none" strike="noStrike" dirty="0" err="1">
                          <a:effectLst/>
                        </a:rPr>
                        <a:t>euler</a:t>
                      </a:r>
                      <a:r>
                        <a:rPr lang="es-ES" sz="1400" u="none" strike="noStrike" dirty="0">
                          <a:effectLst/>
                        </a:rPr>
                        <a:t>)</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12</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1" u="none" strike="noStrike" dirty="0" smtClean="0">
                          <a:effectLst/>
                        </a:rPr>
                        <a:t>C</a:t>
                      </a:r>
                      <a:endParaRPr lang="es-ES" sz="1400" b="1" i="0" u="none" strike="noStrike" dirty="0">
                        <a:solidFill>
                          <a:srgbClr val="000000"/>
                        </a:solidFill>
                        <a:effectLst/>
                        <a:latin typeface="Liberation Sans"/>
                      </a:endParaRPr>
                    </a:p>
                  </a:txBody>
                  <a:tcPr marL="9525" marR="9525" marT="9525" marB="0" anchor="b"/>
                </a:tc>
              </a:tr>
              <a:tr h="243942">
                <a:tc>
                  <a:txBody>
                    <a:bodyPr/>
                    <a:lstStyle/>
                    <a:p>
                      <a:pPr algn="ctr" fontAlgn="b"/>
                      <a:r>
                        <a:rPr lang="es-ES" sz="1400" u="none" strike="noStrike" dirty="0">
                          <a:effectLst/>
                        </a:rPr>
                        <a:t>Yes</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No</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err="1">
                          <a:effectLst/>
                        </a:rPr>
                        <a:t>Moments</a:t>
                      </a:r>
                      <a:r>
                        <a:rPr lang="es-ES" sz="1400" u="none" strike="noStrike" dirty="0">
                          <a:effectLst/>
                        </a:rPr>
                        <a:t>, IMU</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21</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b="1" u="none" strike="noStrike" dirty="0" smtClean="0">
                          <a:effectLst/>
                        </a:rPr>
                        <a:t>D</a:t>
                      </a:r>
                      <a:endParaRPr lang="es-ES" sz="1400" b="1" i="0" u="none" strike="noStrike" dirty="0">
                        <a:solidFill>
                          <a:srgbClr val="000000"/>
                        </a:solidFill>
                        <a:effectLst/>
                        <a:latin typeface="Liberation Sans"/>
                      </a:endParaRPr>
                    </a:p>
                  </a:txBody>
                  <a:tcPr marL="9525" marR="9525" marT="9525" marB="0" anchor="b"/>
                </a:tc>
              </a:tr>
            </a:tbl>
          </a:graphicData>
        </a:graphic>
      </p:graphicFrame>
      <p:sp>
        <p:nvSpPr>
          <p:cNvPr id="9" name="8 CuadroTexto"/>
          <p:cNvSpPr txBox="1"/>
          <p:nvPr/>
        </p:nvSpPr>
        <p:spPr>
          <a:xfrm>
            <a:off x="1654920" y="5987570"/>
            <a:ext cx="4462476" cy="307777"/>
          </a:xfrm>
          <a:prstGeom prst="rect">
            <a:avLst/>
          </a:prstGeom>
          <a:noFill/>
        </p:spPr>
        <p:txBody>
          <a:bodyPr wrap="square" rtlCol="0">
            <a:spAutoFit/>
          </a:bodyPr>
          <a:lstStyle/>
          <a:p>
            <a:r>
              <a:rPr lang="en-GB" sz="1400" dirty="0" smtClean="0"/>
              <a:t>Subject</a:t>
            </a:r>
            <a:r>
              <a:rPr lang="es-ES" sz="1400" dirty="0" smtClean="0"/>
              <a:t> </a:t>
            </a:r>
            <a:r>
              <a:rPr lang="es-ES" sz="1400" dirty="0" err="1" smtClean="0"/>
              <a:t>result</a:t>
            </a:r>
            <a:r>
              <a:rPr lang="es-ES" sz="1400" dirty="0" smtClean="0"/>
              <a:t> in a test run </a:t>
            </a:r>
            <a:r>
              <a:rPr lang="en-GB" sz="1400" dirty="0" smtClean="0"/>
              <a:t>on</a:t>
            </a:r>
            <a:r>
              <a:rPr lang="es-ES" sz="1400" dirty="0" smtClean="0"/>
              <a:t> </a:t>
            </a:r>
            <a:r>
              <a:rPr lang="es-ES" sz="1400" dirty="0" err="1" smtClean="0"/>
              <a:t>all</a:t>
            </a:r>
            <a:r>
              <a:rPr lang="es-ES" sz="1400" dirty="0" smtClean="0"/>
              <a:t> </a:t>
            </a:r>
            <a:r>
              <a:rPr lang="es-ES" sz="1400" dirty="0" err="1" smtClean="0"/>
              <a:t>subjects</a:t>
            </a:r>
            <a:r>
              <a:rPr lang="es-ES" sz="1400" dirty="0" smtClean="0"/>
              <a:t>.</a:t>
            </a:r>
            <a:endParaRPr lang="es-ES" sz="1400" dirty="0"/>
          </a:p>
        </p:txBody>
      </p:sp>
      <p:sp>
        <p:nvSpPr>
          <p:cNvPr id="10" name="9 Conector"/>
          <p:cNvSpPr/>
          <p:nvPr/>
        </p:nvSpPr>
        <p:spPr>
          <a:xfrm>
            <a:off x="1581208" y="6083131"/>
            <a:ext cx="116658" cy="116654"/>
          </a:xfrm>
          <a:prstGeom prst="flowChartConnector">
            <a:avLst/>
          </a:prstGeom>
          <a:solidFill>
            <a:srgbClr val="390EB2"/>
          </a:solidFill>
          <a:ln>
            <a:solidFill>
              <a:srgbClr val="390E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3" name="2 Tabla"/>
          <p:cNvGraphicFramePr>
            <a:graphicFrameLocks noGrp="1"/>
          </p:cNvGraphicFramePr>
          <p:nvPr>
            <p:extLst>
              <p:ext uri="{D42A27DB-BD31-4B8C-83A1-F6EECF244321}">
                <p14:modId xmlns:p14="http://schemas.microsoft.com/office/powerpoint/2010/main" val="64017112"/>
              </p:ext>
            </p:extLst>
          </p:nvPr>
        </p:nvGraphicFramePr>
        <p:xfrm>
          <a:off x="6804248" y="1250490"/>
          <a:ext cx="1964432" cy="2451735"/>
        </p:xfrm>
        <a:graphic>
          <a:graphicData uri="http://schemas.openxmlformats.org/drawingml/2006/table">
            <a:tbl>
              <a:tblPr firstRow="1">
                <a:tableStyleId>{3C2FFA5D-87B4-456A-9821-1D502468CF0F}</a:tableStyleId>
              </a:tblPr>
              <a:tblGrid>
                <a:gridCol w="982216"/>
                <a:gridCol w="982216"/>
              </a:tblGrid>
              <a:tr h="217685">
                <a:tc>
                  <a:txBody>
                    <a:bodyPr/>
                    <a:lstStyle/>
                    <a:p>
                      <a:pPr algn="ctr" fontAlgn="b"/>
                      <a:r>
                        <a:rPr lang="es-ES" sz="1400" b="1" u="none" strike="noStrike" dirty="0" err="1">
                          <a:effectLst/>
                        </a:rPr>
                        <a:t>Subject</a:t>
                      </a:r>
                      <a:endParaRPr lang="es-ES" sz="1400" b="1" i="0" u="none" strike="noStrike" dirty="0">
                        <a:solidFill>
                          <a:srgbClr val="FFFFFF"/>
                        </a:solidFill>
                        <a:effectLst/>
                        <a:latin typeface="Liberation Sans"/>
                      </a:endParaRPr>
                    </a:p>
                  </a:txBody>
                  <a:tcPr marL="9525" marR="9525" marT="9525" marB="0" anchor="b"/>
                </a:tc>
                <a:tc>
                  <a:txBody>
                    <a:bodyPr/>
                    <a:lstStyle/>
                    <a:p>
                      <a:pPr algn="ctr" fontAlgn="b"/>
                      <a:r>
                        <a:rPr lang="es-ES" sz="1400" b="1" u="none" strike="noStrike" dirty="0">
                          <a:effectLst/>
                        </a:rPr>
                        <a:t>Global  </a:t>
                      </a:r>
                      <a:r>
                        <a:rPr lang="el-GR" sz="1400" b="1" u="none" strike="noStrike" dirty="0">
                          <a:effectLst/>
                        </a:rPr>
                        <a:t>ρ</a:t>
                      </a:r>
                      <a:endParaRPr lang="el-GR" sz="1400" b="1" i="0" u="none" strike="noStrike" dirty="0">
                        <a:solidFill>
                          <a:srgbClr val="FFFFFF"/>
                        </a:solidFill>
                        <a:effectLst/>
                        <a:latin typeface="Liberation Sans"/>
                      </a:endParaRPr>
                    </a:p>
                  </a:txBody>
                  <a:tcPr marL="9525" marR="9525" marT="9525" marB="0" anchor="b"/>
                </a:tc>
              </a:tr>
              <a:tr h="217685">
                <a:tc>
                  <a:txBody>
                    <a:bodyPr/>
                    <a:lstStyle/>
                    <a:p>
                      <a:pPr algn="ctr" fontAlgn="b"/>
                      <a:r>
                        <a:rPr lang="es-ES" sz="1400" u="none" strike="noStrike" dirty="0">
                          <a:effectLst/>
                        </a:rPr>
                        <a:t>ID1717</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86,39</a:t>
                      </a:r>
                      <a:endParaRPr lang="es-ES" sz="1400" b="0" i="0" u="none" strike="noStrike" dirty="0">
                        <a:solidFill>
                          <a:srgbClr val="000000"/>
                        </a:solidFill>
                        <a:effectLst/>
                        <a:latin typeface="Liberation Sans"/>
                      </a:endParaRPr>
                    </a:p>
                  </a:txBody>
                  <a:tcPr marL="9525" marR="9525" marT="9525" marB="0" anchor="b"/>
                </a:tc>
              </a:tr>
              <a:tr h="217685">
                <a:tc>
                  <a:txBody>
                    <a:bodyPr/>
                    <a:lstStyle/>
                    <a:p>
                      <a:pPr algn="ctr" fontAlgn="b"/>
                      <a:r>
                        <a:rPr lang="es-ES" sz="1400" u="none" strike="noStrike" dirty="0">
                          <a:effectLst/>
                        </a:rPr>
                        <a:t>ID1718</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a:effectLst/>
                        </a:rPr>
                        <a:t>72,59</a:t>
                      </a:r>
                      <a:endParaRPr lang="es-ES" sz="1400" b="0" i="0" u="none" strike="noStrike">
                        <a:solidFill>
                          <a:srgbClr val="000000"/>
                        </a:solidFill>
                        <a:effectLst/>
                        <a:latin typeface="Liberation Sans"/>
                      </a:endParaRPr>
                    </a:p>
                  </a:txBody>
                  <a:tcPr marL="9525" marR="9525" marT="9525" marB="0" anchor="b"/>
                </a:tc>
              </a:tr>
              <a:tr h="217685">
                <a:tc>
                  <a:txBody>
                    <a:bodyPr/>
                    <a:lstStyle/>
                    <a:p>
                      <a:pPr algn="ctr" fontAlgn="b"/>
                      <a:r>
                        <a:rPr lang="es-ES" sz="1400" u="none" strike="noStrike" dirty="0">
                          <a:effectLst/>
                        </a:rPr>
                        <a:t>ID1719</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a:effectLst/>
                        </a:rPr>
                        <a:t>85,50</a:t>
                      </a:r>
                      <a:endParaRPr lang="es-ES" sz="1400" b="0" i="0" u="none" strike="noStrike">
                        <a:solidFill>
                          <a:srgbClr val="000000"/>
                        </a:solidFill>
                        <a:effectLst/>
                        <a:latin typeface="Liberation Sans"/>
                      </a:endParaRPr>
                    </a:p>
                  </a:txBody>
                  <a:tcPr marL="9525" marR="9525" marT="9525" marB="0" anchor="b"/>
                </a:tc>
              </a:tr>
              <a:tr h="217685">
                <a:tc>
                  <a:txBody>
                    <a:bodyPr/>
                    <a:lstStyle/>
                    <a:p>
                      <a:pPr algn="ctr" fontAlgn="b"/>
                      <a:r>
                        <a:rPr lang="es-ES" sz="1400" u="none" strike="noStrike" dirty="0">
                          <a:effectLst/>
                        </a:rPr>
                        <a:t>ID1720</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a:effectLst/>
                        </a:rPr>
                        <a:t>82,33</a:t>
                      </a:r>
                      <a:endParaRPr lang="es-ES" sz="1400" b="0" i="0" u="none" strike="noStrike">
                        <a:solidFill>
                          <a:srgbClr val="000000"/>
                        </a:solidFill>
                        <a:effectLst/>
                        <a:latin typeface="Liberation Sans"/>
                      </a:endParaRPr>
                    </a:p>
                  </a:txBody>
                  <a:tcPr marL="9525" marR="9525" marT="9525" marB="0" anchor="b"/>
                </a:tc>
              </a:tr>
              <a:tr h="217685">
                <a:tc>
                  <a:txBody>
                    <a:bodyPr/>
                    <a:lstStyle/>
                    <a:p>
                      <a:pPr algn="ctr" fontAlgn="b"/>
                      <a:r>
                        <a:rPr lang="es-ES" sz="1400" u="none" strike="noStrike" dirty="0">
                          <a:effectLst/>
                        </a:rPr>
                        <a:t>ID1722</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76,54</a:t>
                      </a:r>
                      <a:endParaRPr lang="es-ES" sz="1400" b="0" i="0" u="none" strike="noStrike" dirty="0">
                        <a:solidFill>
                          <a:srgbClr val="000000"/>
                        </a:solidFill>
                        <a:effectLst/>
                        <a:latin typeface="Liberation Sans"/>
                      </a:endParaRPr>
                    </a:p>
                  </a:txBody>
                  <a:tcPr marL="9525" marR="9525" marT="9525" marB="0" anchor="b"/>
                </a:tc>
              </a:tr>
              <a:tr h="217685">
                <a:tc>
                  <a:txBody>
                    <a:bodyPr/>
                    <a:lstStyle/>
                    <a:p>
                      <a:pPr algn="ctr" fontAlgn="b"/>
                      <a:r>
                        <a:rPr lang="es-ES" sz="1400" u="none" strike="noStrike">
                          <a:effectLst/>
                        </a:rPr>
                        <a:t>ID1723</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79,75</a:t>
                      </a:r>
                      <a:endParaRPr lang="es-ES" sz="1400" b="0" i="0" u="none" strike="noStrike" dirty="0">
                        <a:solidFill>
                          <a:srgbClr val="000000"/>
                        </a:solidFill>
                        <a:effectLst/>
                        <a:latin typeface="Liberation Sans"/>
                      </a:endParaRPr>
                    </a:p>
                  </a:txBody>
                  <a:tcPr marL="9525" marR="9525" marT="9525" marB="0" anchor="b"/>
                </a:tc>
              </a:tr>
              <a:tr h="217685">
                <a:tc>
                  <a:txBody>
                    <a:bodyPr/>
                    <a:lstStyle/>
                    <a:p>
                      <a:pPr algn="ctr" fontAlgn="b"/>
                      <a:r>
                        <a:rPr lang="es-ES" sz="1400" u="none" strike="noStrike" dirty="0">
                          <a:effectLst/>
                        </a:rPr>
                        <a:t>ID1724</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81,16</a:t>
                      </a:r>
                      <a:endParaRPr lang="es-ES" sz="1400" b="0" i="0" u="none" strike="noStrike" dirty="0">
                        <a:solidFill>
                          <a:srgbClr val="000000"/>
                        </a:solidFill>
                        <a:effectLst/>
                        <a:latin typeface="Liberation Sans"/>
                      </a:endParaRPr>
                    </a:p>
                  </a:txBody>
                  <a:tcPr marL="9525" marR="9525" marT="9525" marB="0" anchor="b"/>
                </a:tc>
              </a:tr>
              <a:tr h="217685">
                <a:tc>
                  <a:txBody>
                    <a:bodyPr/>
                    <a:lstStyle/>
                    <a:p>
                      <a:pPr algn="ctr" fontAlgn="b"/>
                      <a:r>
                        <a:rPr lang="es-ES" sz="1400" u="none" strike="noStrike">
                          <a:effectLst/>
                        </a:rPr>
                        <a:t>ID1725</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81,84</a:t>
                      </a:r>
                      <a:endParaRPr lang="es-ES" sz="1400" b="0" i="0" u="none" strike="noStrike" dirty="0">
                        <a:solidFill>
                          <a:srgbClr val="000000"/>
                        </a:solidFill>
                        <a:effectLst/>
                        <a:latin typeface="Liberation Sans"/>
                      </a:endParaRPr>
                    </a:p>
                  </a:txBody>
                  <a:tcPr marL="9525" marR="9525" marT="9525" marB="0" anchor="b"/>
                </a:tc>
              </a:tr>
              <a:tr h="217685">
                <a:tc>
                  <a:txBody>
                    <a:bodyPr/>
                    <a:lstStyle/>
                    <a:p>
                      <a:pPr algn="ctr" fontAlgn="b"/>
                      <a:r>
                        <a:rPr lang="es-ES" sz="1400" u="none" strike="noStrike">
                          <a:effectLst/>
                        </a:rPr>
                        <a:t>ID674</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83,25</a:t>
                      </a:r>
                      <a:endParaRPr lang="es-ES" sz="1400" b="0" i="0" u="none" strike="noStrike" dirty="0">
                        <a:solidFill>
                          <a:srgbClr val="000000"/>
                        </a:solidFill>
                        <a:effectLst/>
                        <a:latin typeface="Liberation Sans"/>
                      </a:endParaRPr>
                    </a:p>
                  </a:txBody>
                  <a:tcPr marL="9525" marR="9525" marT="9525" marB="0" anchor="b"/>
                </a:tc>
              </a:tr>
              <a:tr h="217685">
                <a:tc>
                  <a:txBody>
                    <a:bodyPr/>
                    <a:lstStyle/>
                    <a:p>
                      <a:pPr algn="ctr" fontAlgn="b"/>
                      <a:r>
                        <a:rPr lang="es-ES" sz="1400" u="none" strike="noStrike">
                          <a:effectLst/>
                        </a:rPr>
                        <a:t>ID917</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79,69</a:t>
                      </a:r>
                      <a:endParaRPr lang="es-ES" sz="1400" b="0" i="0" u="none" strike="noStrike" dirty="0">
                        <a:solidFill>
                          <a:srgbClr val="000000"/>
                        </a:solidFill>
                        <a:effectLst/>
                        <a:latin typeface="Liberation Sans"/>
                      </a:endParaRPr>
                    </a:p>
                  </a:txBody>
                  <a:tcPr marL="9525" marR="9525" marT="9525" marB="0" anchor="b"/>
                </a:tc>
              </a:tr>
            </a:tbl>
          </a:graphicData>
        </a:graphic>
      </p:graphicFrame>
    </p:spTree>
    <p:extLst>
      <p:ext uri="{BB962C8B-B14F-4D97-AF65-F5344CB8AC3E}">
        <p14:creationId xmlns:p14="http://schemas.microsoft.com/office/powerpoint/2010/main" val="17158031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a:solidFill>
                  <a:srgbClr val="000000"/>
                </a:solidFill>
                <a:latin typeface="Calibri"/>
                <a:ea typeface="DejaVu Sans"/>
              </a:rPr>
              <a:t>HMM </a:t>
            </a:r>
            <a:r>
              <a:rPr lang="en-US" sz="2400" b="1" strike="noStrike" spc="-1" dirty="0" smtClean="0">
                <a:solidFill>
                  <a:srgbClr val="000000"/>
                </a:solidFill>
                <a:latin typeface="Calibri"/>
                <a:ea typeface="DejaVu Sans"/>
              </a:rPr>
              <a:t>Classification – Effect of the Correlations</a:t>
            </a:r>
            <a:endParaRPr lang="en-US" sz="2400" b="0" strike="noStrike" spc="-1" dirty="0">
              <a:latin typeface="Arial"/>
            </a:endParaRPr>
          </a:p>
        </p:txBody>
      </p:sp>
      <p:sp>
        <p:nvSpPr>
          <p:cNvPr id="339" name="CustomShape 2"/>
          <p:cNvSpPr/>
          <p:nvPr/>
        </p:nvSpPr>
        <p:spPr>
          <a:xfrm>
            <a:off x="365760" y="1005840"/>
            <a:ext cx="8570520" cy="1292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US" sz="1600" spc="-1" dirty="0" smtClean="0">
                <a:solidFill>
                  <a:srgbClr val="000000"/>
                </a:solidFill>
              </a:rPr>
              <a:t>‘High correlations in the training data imply high accuracies in the Motion Classification’</a:t>
            </a:r>
            <a:endParaRPr lang="en-US" sz="1600" b="0" strike="noStrike" spc="-1" dirty="0"/>
          </a:p>
          <a:p>
            <a:pPr>
              <a:lnSpc>
                <a:spcPct val="100000"/>
              </a:lnSpc>
              <a:spcBef>
                <a:spcPts val="400"/>
              </a:spcBef>
            </a:pPr>
            <a:endParaRPr lang="en-US" sz="1600" b="0" strike="noStrike" spc="-1" dirty="0">
              <a:latin typeface="Arial"/>
            </a:endParaRPr>
          </a:p>
        </p:txBody>
      </p:sp>
      <p:sp>
        <p:nvSpPr>
          <p:cNvPr id="340" name="CustomShape 3"/>
          <p:cNvSpPr/>
          <p:nvPr/>
        </p:nvSpPr>
        <p:spPr>
          <a:xfrm>
            <a:off x="323640" y="2565000"/>
            <a:ext cx="2662560" cy="911880"/>
          </a:xfrm>
          <a:prstGeom prst="rect">
            <a:avLst/>
          </a:prstGeom>
          <a:noFill/>
          <a:ln>
            <a:noFill/>
          </a:ln>
        </p:spPr>
        <p:style>
          <a:lnRef idx="0">
            <a:scrgbClr r="0" g="0" b="0"/>
          </a:lnRef>
          <a:fillRef idx="0">
            <a:scrgbClr r="0" g="0" b="0"/>
          </a:fillRef>
          <a:effectRef idx="0">
            <a:scrgbClr r="0" g="0" b="0"/>
          </a:effectRef>
          <a:fontRef idx="minor"/>
        </p:style>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88" y="1634652"/>
            <a:ext cx="7692426" cy="4116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042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
          <p:cNvPicPr/>
          <p:nvPr/>
        </p:nvPicPr>
        <p:blipFill>
          <a:blip r:embed="rId3"/>
          <a:srcRect l="29372" t="62396" r="27122"/>
          <a:stretch/>
        </p:blipFill>
        <p:spPr>
          <a:xfrm>
            <a:off x="396000" y="3667680"/>
            <a:ext cx="1113120" cy="812160"/>
          </a:xfrm>
          <a:prstGeom prst="rect">
            <a:avLst/>
          </a:prstGeom>
          <a:ln>
            <a:noFill/>
          </a:ln>
        </p:spPr>
      </p:pic>
      <p:pic>
        <p:nvPicPr>
          <p:cNvPr id="253" name="152 Imagen"/>
          <p:cNvPicPr/>
          <p:nvPr/>
        </p:nvPicPr>
        <p:blipFill>
          <a:blip r:embed="rId4"/>
          <a:srcRect l="2546" t="23403" r="2415" b="2160"/>
          <a:stretch/>
        </p:blipFill>
        <p:spPr>
          <a:xfrm>
            <a:off x="395640" y="1065240"/>
            <a:ext cx="1113120" cy="741240"/>
          </a:xfrm>
          <a:prstGeom prst="rect">
            <a:avLst/>
          </a:prstGeom>
          <a:ln>
            <a:noFill/>
          </a:ln>
        </p:spPr>
      </p:pic>
      <p:pic>
        <p:nvPicPr>
          <p:cNvPr id="254" name="153 Imagen"/>
          <p:cNvPicPr/>
          <p:nvPr/>
        </p:nvPicPr>
        <p:blipFill>
          <a:blip r:embed="rId5"/>
          <a:srcRect l="8519" r="12673" b="-186"/>
          <a:stretch/>
        </p:blipFill>
        <p:spPr>
          <a:xfrm>
            <a:off x="395280" y="5406840"/>
            <a:ext cx="1113120" cy="741240"/>
          </a:xfrm>
          <a:prstGeom prst="rect">
            <a:avLst/>
          </a:prstGeom>
          <a:ln>
            <a:noFill/>
          </a:ln>
        </p:spPr>
      </p:pic>
      <p:pic>
        <p:nvPicPr>
          <p:cNvPr id="255" name="Picture 5"/>
          <p:cNvPicPr/>
          <p:nvPr/>
        </p:nvPicPr>
        <p:blipFill>
          <a:blip r:embed="rId6"/>
          <a:srcRect l="14207" t="9080" r="33718" b="44639"/>
          <a:stretch/>
        </p:blipFill>
        <p:spPr>
          <a:xfrm>
            <a:off x="395640" y="4534920"/>
            <a:ext cx="1113120" cy="741240"/>
          </a:xfrm>
          <a:prstGeom prst="rect">
            <a:avLst/>
          </a:prstGeom>
          <a:ln>
            <a:noFill/>
          </a:ln>
        </p:spPr>
      </p:pic>
      <p:pic>
        <p:nvPicPr>
          <p:cNvPr id="256" name="159 Imagen"/>
          <p:cNvPicPr/>
          <p:nvPr/>
        </p:nvPicPr>
        <p:blipFill>
          <a:blip r:embed="rId7"/>
          <a:srcRect t="20073" r="4404" b="50934"/>
          <a:stretch/>
        </p:blipFill>
        <p:spPr>
          <a:xfrm>
            <a:off x="395640" y="2800080"/>
            <a:ext cx="1113120" cy="741240"/>
          </a:xfrm>
          <a:prstGeom prst="rect">
            <a:avLst/>
          </a:prstGeom>
          <a:ln>
            <a:solidFill>
              <a:schemeClr val="tx1"/>
            </a:solidFill>
          </a:ln>
        </p:spPr>
      </p:pic>
      <p:sp>
        <p:nvSpPr>
          <p:cNvPr id="257"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Outline</a:t>
            </a:r>
            <a:endParaRPr lang="en-US" sz="2400" b="0" strike="noStrike" spc="-1">
              <a:latin typeface="Arial"/>
            </a:endParaRPr>
          </a:p>
        </p:txBody>
      </p:sp>
      <p:sp>
        <p:nvSpPr>
          <p:cNvPr id="258" name="CustomShape 2"/>
          <p:cNvSpPr/>
          <p:nvPr/>
        </p:nvSpPr>
        <p:spPr>
          <a:xfrm>
            <a:off x="1763640" y="1253382"/>
            <a:ext cx="4678560" cy="4490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Aft>
                <a:spcPts val="3382"/>
              </a:spcAft>
              <a:buBlip>
                <a:blip r:embed="rId8"/>
              </a:buBlip>
            </a:pPr>
            <a:r>
              <a:rPr lang="en-US" sz="2000" b="1" spc="-1" dirty="0">
                <a:solidFill>
                  <a:srgbClr val="000000"/>
                </a:solidFill>
                <a:latin typeface="Calibri"/>
                <a:ea typeface="DejaVu Sans"/>
              </a:rPr>
              <a:t>State of the Art </a:t>
            </a:r>
          </a:p>
          <a:p>
            <a:pPr marL="314280" indent="-312480">
              <a:lnSpc>
                <a:spcPct val="100000"/>
              </a:lnSpc>
              <a:spcAft>
                <a:spcPts val="3382"/>
              </a:spcAft>
              <a:buBlip>
                <a:blip r:embed="rId8"/>
              </a:buBlip>
            </a:pPr>
            <a:r>
              <a:rPr lang="en-US" sz="2000" spc="-1" dirty="0">
                <a:solidFill>
                  <a:schemeClr val="bg1">
                    <a:lumMod val="65000"/>
                  </a:schemeClr>
                </a:solidFill>
                <a:latin typeface="Calibri"/>
                <a:ea typeface="DejaVu Sans"/>
              </a:rPr>
              <a:t>H²T Passive Exoskeleton and Motion Data</a:t>
            </a:r>
          </a:p>
          <a:p>
            <a:pPr marL="314280" indent="-312480">
              <a:spcAft>
                <a:spcPts val="3382"/>
              </a:spcAft>
              <a:buBlip>
                <a:blip r:embed="rId8"/>
              </a:buBlip>
            </a:pPr>
            <a:r>
              <a:rPr lang="en-US" sz="2000" spc="-1" dirty="0">
                <a:solidFill>
                  <a:schemeClr val="bg1">
                    <a:lumMod val="65000"/>
                  </a:schemeClr>
                </a:solidFill>
                <a:latin typeface="Calibri"/>
                <a:ea typeface="DejaVu Sans"/>
              </a:rPr>
              <a:t>Derived Features</a:t>
            </a:r>
          </a:p>
          <a:p>
            <a:pPr marL="314280" indent="-312480">
              <a:spcAft>
                <a:spcPts val="3382"/>
              </a:spcAft>
              <a:buBlip>
                <a:blip r:embed="rId8"/>
              </a:buBlip>
            </a:pPr>
            <a:r>
              <a:rPr lang="en-US" sz="2000" spc="-1" dirty="0">
                <a:solidFill>
                  <a:schemeClr val="bg1">
                    <a:lumMod val="65000"/>
                  </a:schemeClr>
                </a:solidFill>
                <a:latin typeface="Calibri"/>
              </a:rPr>
              <a:t>Resemblance</a:t>
            </a:r>
            <a:r>
              <a:rPr lang="en-US" sz="2000" b="1" spc="-1" dirty="0">
                <a:solidFill>
                  <a:srgbClr val="000000"/>
                </a:solidFill>
                <a:latin typeface="Calibri"/>
              </a:rPr>
              <a:t> </a:t>
            </a:r>
            <a:r>
              <a:rPr lang="en-US" sz="2000" spc="-1" dirty="0" smtClean="0">
                <a:solidFill>
                  <a:schemeClr val="bg1">
                    <a:lumMod val="65000"/>
                  </a:schemeClr>
                </a:solidFill>
                <a:latin typeface="Calibri"/>
                <a:ea typeface="DejaVu Sans"/>
              </a:rPr>
              <a:t>Analysis</a:t>
            </a:r>
            <a:endParaRPr lang="en-US" sz="2000" spc="-1" dirty="0">
              <a:solidFill>
                <a:schemeClr val="bg1">
                  <a:lumMod val="65000"/>
                </a:schemeClr>
              </a:solidFill>
              <a:latin typeface="Calibri"/>
              <a:ea typeface="DejaVu Sans"/>
            </a:endParaRPr>
          </a:p>
          <a:p>
            <a:pPr marL="314280" indent="-312480">
              <a:spcAft>
                <a:spcPts val="3382"/>
              </a:spcAft>
              <a:buBlip>
                <a:blip r:embed="rId8"/>
              </a:buBlip>
            </a:pPr>
            <a:r>
              <a:rPr lang="en-US" sz="2000" spc="-1" dirty="0">
                <a:solidFill>
                  <a:schemeClr val="bg1">
                    <a:lumMod val="65000"/>
                  </a:schemeClr>
                </a:solidFill>
                <a:latin typeface="Calibri"/>
                <a:ea typeface="DejaVu Sans"/>
              </a:rPr>
              <a:t>HMM Classification Results</a:t>
            </a:r>
          </a:p>
          <a:p>
            <a:pPr marL="314280" indent="-312480">
              <a:spcAft>
                <a:spcPts val="3382"/>
              </a:spcAft>
              <a:buBlip>
                <a:blip r:embed="rId8"/>
              </a:buBlip>
            </a:pPr>
            <a:r>
              <a:rPr lang="en-US" sz="2000" spc="-1" dirty="0" smtClean="0">
                <a:solidFill>
                  <a:schemeClr val="bg1">
                    <a:lumMod val="65000"/>
                  </a:schemeClr>
                </a:solidFill>
                <a:latin typeface="Calibri"/>
                <a:ea typeface="DejaVu Sans"/>
              </a:rPr>
              <a:t>Conclusions </a:t>
            </a:r>
            <a:r>
              <a:rPr lang="en-US" sz="2000" spc="-1" dirty="0">
                <a:solidFill>
                  <a:schemeClr val="bg1">
                    <a:lumMod val="65000"/>
                  </a:schemeClr>
                </a:solidFill>
                <a:latin typeface="Calibri"/>
                <a:ea typeface="DejaVu Sans"/>
              </a:rPr>
              <a:t>and Outlook</a:t>
            </a:r>
          </a:p>
        </p:txBody>
      </p:sp>
      <p:pic>
        <p:nvPicPr>
          <p:cNvPr id="259" name="Picture 2"/>
          <p:cNvPicPr/>
          <p:nvPr/>
        </p:nvPicPr>
        <p:blipFill>
          <a:blip r:embed="rId9"/>
          <a:srcRect l="35696" t="18380" r="2274" b="50559"/>
          <a:stretch/>
        </p:blipFill>
        <p:spPr>
          <a:xfrm>
            <a:off x="395640" y="1932840"/>
            <a:ext cx="1107000" cy="736920"/>
          </a:xfrm>
          <a:prstGeom prst="rect">
            <a:avLst/>
          </a:prstGeom>
          <a:ln>
            <a:noFill/>
          </a:ln>
        </p:spPr>
      </p:pic>
      <p:sp>
        <p:nvSpPr>
          <p:cNvPr id="260" name="CustomShape 3"/>
          <p:cNvSpPr/>
          <p:nvPr/>
        </p:nvSpPr>
        <p:spPr>
          <a:xfrm>
            <a:off x="395640" y="10652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1" name="CustomShape 4"/>
          <p:cNvSpPr/>
          <p:nvPr/>
        </p:nvSpPr>
        <p:spPr>
          <a:xfrm>
            <a:off x="395640" y="1932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2" name="CustomShape 5"/>
          <p:cNvSpPr/>
          <p:nvPr/>
        </p:nvSpPr>
        <p:spPr>
          <a:xfrm>
            <a:off x="395640" y="28000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3" name="CustomShape 6"/>
          <p:cNvSpPr/>
          <p:nvPr/>
        </p:nvSpPr>
        <p:spPr>
          <a:xfrm>
            <a:off x="395640" y="36676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4" name="CustomShape 7"/>
          <p:cNvSpPr/>
          <p:nvPr/>
        </p:nvSpPr>
        <p:spPr>
          <a:xfrm>
            <a:off x="395640" y="453492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5" name="CustomShape 8"/>
          <p:cNvSpPr/>
          <p:nvPr/>
        </p:nvSpPr>
        <p:spPr>
          <a:xfrm>
            <a:off x="394920" y="5406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8859082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sp>
      <p:sp>
        <p:nvSpPr>
          <p:cNvPr id="349" name="CustomShape 2"/>
          <p:cNvSpPr/>
          <p:nvPr/>
        </p:nvSpPr>
        <p:spPr>
          <a:xfrm>
            <a:off x="392040" y="2997000"/>
            <a:ext cx="8354880" cy="30942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100000"/>
              </a:lnSpc>
              <a:spcBef>
                <a:spcPts val="641"/>
              </a:spcBef>
            </a:pPr>
            <a:r>
              <a:rPr lang="en-US" sz="3200" b="1" spc="-1" dirty="0" smtClean="0">
                <a:solidFill>
                  <a:srgbClr val="000000"/>
                </a:solidFill>
                <a:latin typeface="Calibri"/>
              </a:rPr>
              <a:t>First Results</a:t>
            </a:r>
            <a:endParaRPr lang="en-US" sz="3200" b="0" strike="noStrike" spc="-1" dirty="0">
              <a:latin typeface="Arial"/>
            </a:endParaRPr>
          </a:p>
        </p:txBody>
      </p:sp>
    </p:spTree>
    <p:extLst>
      <p:ext uri="{BB962C8B-B14F-4D97-AF65-F5344CB8AC3E}">
        <p14:creationId xmlns:p14="http://schemas.microsoft.com/office/powerpoint/2010/main" val="20260298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a:solidFill>
                  <a:srgbClr val="000000"/>
                </a:solidFill>
                <a:latin typeface="Calibri"/>
                <a:ea typeface="DejaVu Sans"/>
              </a:rPr>
              <a:t>HMM Classification Results </a:t>
            </a:r>
            <a:endParaRPr lang="en-US" sz="2400" b="0" strike="noStrike" spc="-1" dirty="0">
              <a:latin typeface="Arial"/>
            </a:endParaRPr>
          </a:p>
        </p:txBody>
      </p:sp>
      <p:sp>
        <p:nvSpPr>
          <p:cNvPr id="339" name="CustomShape 2"/>
          <p:cNvSpPr/>
          <p:nvPr/>
        </p:nvSpPr>
        <p:spPr>
          <a:xfrm>
            <a:off x="365760" y="1005840"/>
            <a:ext cx="8570520" cy="1292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US" sz="1600" b="0" strike="noStrike" spc="-1" dirty="0">
                <a:solidFill>
                  <a:srgbClr val="000000"/>
                </a:solidFill>
                <a:ea typeface="DejaVu Sans"/>
              </a:rPr>
              <a:t>The three moments show a similar performance as a single feature</a:t>
            </a:r>
            <a:endParaRPr lang="en-US" sz="1600" b="0" strike="noStrike" spc="-1" dirty="0"/>
          </a:p>
          <a:p>
            <a:pPr marL="314280" indent="-312480">
              <a:lnSpc>
                <a:spcPct val="100000"/>
              </a:lnSpc>
              <a:spcBef>
                <a:spcPts val="400"/>
              </a:spcBef>
              <a:buBlip>
                <a:blip r:embed="rId3"/>
              </a:buBlip>
            </a:pPr>
            <a:r>
              <a:rPr lang="en-US" sz="1600" b="0" strike="noStrike" spc="-1" dirty="0">
                <a:solidFill>
                  <a:srgbClr val="000000"/>
                </a:solidFill>
                <a:ea typeface="DejaVu Sans"/>
              </a:rPr>
              <a:t>Filtered data improves a bit the Hit Rate.</a:t>
            </a:r>
            <a:endParaRPr lang="en-US" sz="1600" b="0" strike="noStrike" spc="-1" dirty="0"/>
          </a:p>
          <a:p>
            <a:pPr marL="314280" indent="-312480">
              <a:lnSpc>
                <a:spcPct val="100000"/>
              </a:lnSpc>
              <a:spcBef>
                <a:spcPts val="400"/>
              </a:spcBef>
              <a:buBlip>
                <a:blip r:embed="rId3"/>
              </a:buBlip>
            </a:pPr>
            <a:r>
              <a:rPr lang="en-US" sz="1600" b="0" strike="noStrike" spc="-1" dirty="0">
                <a:solidFill>
                  <a:srgbClr val="000000"/>
                </a:solidFill>
                <a:ea typeface="DejaVu Sans"/>
              </a:rPr>
              <a:t>Accelerations present worst results than Euler angles in combination with the moments </a:t>
            </a:r>
            <a:endParaRPr lang="en-US" sz="1600" b="0" strike="noStrike" spc="-1" dirty="0"/>
          </a:p>
          <a:p>
            <a:pPr>
              <a:lnSpc>
                <a:spcPct val="100000"/>
              </a:lnSpc>
              <a:spcBef>
                <a:spcPts val="400"/>
              </a:spcBef>
            </a:pPr>
            <a:endParaRPr lang="en-US" sz="1600" b="0" strike="noStrike" spc="-1" dirty="0">
              <a:latin typeface="Arial"/>
            </a:endParaRPr>
          </a:p>
          <a:p>
            <a:pPr>
              <a:lnSpc>
                <a:spcPct val="100000"/>
              </a:lnSpc>
              <a:spcBef>
                <a:spcPts val="400"/>
              </a:spcBef>
            </a:pPr>
            <a:endParaRPr lang="en-US" sz="1600" b="0" strike="noStrike" spc="-1" dirty="0">
              <a:latin typeface="Arial"/>
            </a:endParaRPr>
          </a:p>
        </p:txBody>
      </p:sp>
      <p:sp>
        <p:nvSpPr>
          <p:cNvPr id="340" name="CustomShape 3"/>
          <p:cNvSpPr/>
          <p:nvPr/>
        </p:nvSpPr>
        <p:spPr>
          <a:xfrm>
            <a:off x="323640" y="2565000"/>
            <a:ext cx="2662560" cy="911880"/>
          </a:xfrm>
          <a:prstGeom prst="rect">
            <a:avLst/>
          </a:prstGeom>
          <a:noFill/>
          <a:ln>
            <a:noFill/>
          </a:ln>
        </p:spPr>
        <p:style>
          <a:lnRef idx="0">
            <a:scrgbClr r="0" g="0" b="0"/>
          </a:lnRef>
          <a:fillRef idx="0">
            <a:scrgbClr r="0" g="0" b="0"/>
          </a:fillRef>
          <a:effectRef idx="0">
            <a:scrgbClr r="0" g="0" b="0"/>
          </a:effectRef>
          <a:fontRef idx="minor"/>
        </p:style>
      </p:sp>
      <p:sp>
        <p:nvSpPr>
          <p:cNvPr id="341" name="CustomShape 4"/>
          <p:cNvSpPr/>
          <p:nvPr/>
        </p:nvSpPr>
        <p:spPr>
          <a:xfrm>
            <a:off x="309600" y="5029200"/>
            <a:ext cx="7919280" cy="131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i="1" strike="noStrike" spc="-1" dirty="0">
                <a:solidFill>
                  <a:srgbClr val="000000"/>
                </a:solidFill>
                <a:ea typeface="DejaVu Sans"/>
              </a:rPr>
              <a:t>W: </a:t>
            </a:r>
            <a:r>
              <a:rPr lang="en-US" sz="1400" b="0" strike="noStrike" spc="-1" dirty="0">
                <a:solidFill>
                  <a:srgbClr val="000000"/>
                </a:solidFill>
                <a:ea typeface="DejaVu Sans"/>
              </a:rPr>
              <a:t>window size in milliseconds</a:t>
            </a:r>
            <a:endParaRPr lang="en-US" sz="1400" b="0" strike="noStrike" spc="-1" dirty="0"/>
          </a:p>
          <a:p>
            <a:pPr>
              <a:lnSpc>
                <a:spcPct val="100000"/>
              </a:lnSpc>
            </a:pPr>
            <a:r>
              <a:rPr lang="en-US" sz="1400" b="0" i="1" strike="noStrike" spc="-1" dirty="0">
                <a:solidFill>
                  <a:srgbClr val="000000"/>
                </a:solidFill>
                <a:ea typeface="DejaVu Sans"/>
              </a:rPr>
              <a:t>S:</a:t>
            </a:r>
            <a:r>
              <a:rPr lang="en-US" sz="1400" b="0" strike="noStrike" spc="-1" dirty="0">
                <a:solidFill>
                  <a:srgbClr val="000000"/>
                </a:solidFill>
                <a:ea typeface="DejaVu Sans"/>
              </a:rPr>
              <a:t> number of states used for the HMMs</a:t>
            </a:r>
            <a:endParaRPr lang="en-US" sz="1400" b="0" strike="noStrike" spc="-1" dirty="0"/>
          </a:p>
          <a:p>
            <a:pPr>
              <a:lnSpc>
                <a:spcPct val="100000"/>
              </a:lnSpc>
            </a:pPr>
            <a:r>
              <a:rPr lang="en-US" sz="1400" b="0" i="1" strike="noStrike" spc="-1" dirty="0">
                <a:solidFill>
                  <a:srgbClr val="000000"/>
                </a:solidFill>
                <a:ea typeface="DejaVu Sans"/>
              </a:rPr>
              <a:t>IMU l: </a:t>
            </a:r>
            <a:r>
              <a:rPr lang="en-US" sz="1400" b="0" strike="noStrike" spc="-1" dirty="0">
                <a:solidFill>
                  <a:srgbClr val="000000"/>
                </a:solidFill>
                <a:ea typeface="DejaVu Sans"/>
              </a:rPr>
              <a:t>linear acceleration values of all IMU sensors</a:t>
            </a:r>
            <a:endParaRPr lang="en-US" sz="1400" b="0" strike="noStrike" spc="-1" dirty="0"/>
          </a:p>
          <a:p>
            <a:pPr>
              <a:lnSpc>
                <a:spcPct val="100000"/>
              </a:lnSpc>
            </a:pPr>
            <a:r>
              <a:rPr lang="en-US" sz="1400" b="0" i="1" strike="noStrike" spc="-1" dirty="0">
                <a:solidFill>
                  <a:srgbClr val="000000"/>
                </a:solidFill>
                <a:ea typeface="DejaVu Sans"/>
              </a:rPr>
              <a:t>IMU e</a:t>
            </a:r>
            <a:r>
              <a:rPr lang="en-US" sz="1400" b="0" strike="noStrike" spc="-1" dirty="0">
                <a:solidFill>
                  <a:srgbClr val="000000"/>
                </a:solidFill>
                <a:ea typeface="DejaVu Sans"/>
              </a:rPr>
              <a:t>: Euler angle values of all IMU sensors </a:t>
            </a:r>
            <a:endParaRPr lang="en-US" sz="1400" b="0" strike="noStrike" spc="-1" dirty="0"/>
          </a:p>
          <a:p>
            <a:pPr>
              <a:lnSpc>
                <a:spcPct val="100000"/>
              </a:lnSpc>
            </a:pPr>
            <a:r>
              <a:rPr lang="en-US" sz="1400" b="0" i="1" strike="noStrike" spc="-1" dirty="0">
                <a:solidFill>
                  <a:srgbClr val="000000"/>
                </a:solidFill>
                <a:ea typeface="DejaVu Sans"/>
              </a:rPr>
              <a:t>Differences</a:t>
            </a:r>
            <a:r>
              <a:rPr lang="en-US" sz="1400" b="0" strike="noStrike" spc="-1" dirty="0">
                <a:solidFill>
                  <a:srgbClr val="000000"/>
                </a:solidFill>
                <a:ea typeface="DejaVu Sans"/>
              </a:rPr>
              <a:t>: differences among the features values were calculated before creating the windows</a:t>
            </a:r>
            <a:endParaRPr lang="en-US" sz="1400" b="0" strike="noStrike" spc="-1" dirty="0"/>
          </a:p>
          <a:p>
            <a:pPr>
              <a:lnSpc>
                <a:spcPct val="100000"/>
              </a:lnSpc>
            </a:pPr>
            <a:r>
              <a:rPr lang="en-US" sz="1400" b="0" i="1" strike="noStrike" spc="-1" dirty="0">
                <a:solidFill>
                  <a:srgbClr val="000000"/>
                </a:solidFill>
                <a:ea typeface="DejaVu Sans"/>
              </a:rPr>
              <a:t>Filtered: d</a:t>
            </a:r>
            <a:r>
              <a:rPr lang="en-US" sz="1400" b="0" strike="noStrike" spc="-1" dirty="0">
                <a:solidFill>
                  <a:srgbClr val="000000"/>
                </a:solidFill>
                <a:ea typeface="DejaVu Sans"/>
              </a:rPr>
              <a:t>ata previously filtered with a digital low-pass filter</a:t>
            </a:r>
            <a:endParaRPr lang="en-US" sz="1400" b="0" strike="noStrike" spc="-1" dirty="0"/>
          </a:p>
          <a:p>
            <a:pPr>
              <a:lnSpc>
                <a:spcPct val="100000"/>
              </a:lnSpc>
            </a:pPr>
            <a:r>
              <a:rPr lang="en-US" sz="1600" b="0" strike="noStrike" spc="-1" dirty="0">
                <a:solidFill>
                  <a:srgbClr val="000000"/>
                </a:solidFill>
                <a:latin typeface="Calibri"/>
                <a:ea typeface="DejaVu Sans"/>
              </a:rPr>
              <a:t>    </a:t>
            </a:r>
            <a:endParaRPr lang="en-US" sz="1600" b="0" strike="noStrike" spc="-1" dirty="0">
              <a:latin typeface="Arial"/>
            </a:endParaRPr>
          </a:p>
        </p:txBody>
      </p:sp>
      <p:pic>
        <p:nvPicPr>
          <p:cNvPr id="204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407" y="2197607"/>
            <a:ext cx="4246782" cy="265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9376" y="2186544"/>
            <a:ext cx="4153929" cy="3247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4651020" y="2565000"/>
            <a:ext cx="4285260" cy="715041"/>
          </a:xfrm>
          <a:prstGeom prst="rect">
            <a:avLst/>
          </a:prstGeom>
          <a:solidFill>
            <a:schemeClr val="lt1">
              <a:alpha val="23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u="sng" dirty="0">
              <a:ln>
                <a:solidFill>
                  <a:srgbClr val="FF0000"/>
                </a:solidFill>
              </a:ln>
              <a:solidFill>
                <a:srgbClr val="FF0000"/>
              </a:solidFill>
            </a:endParaRPr>
          </a:p>
        </p:txBody>
      </p:sp>
      <p:sp>
        <p:nvSpPr>
          <p:cNvPr id="14" name="13 Rectángulo"/>
          <p:cNvSpPr/>
          <p:nvPr/>
        </p:nvSpPr>
        <p:spPr>
          <a:xfrm>
            <a:off x="316497" y="3280041"/>
            <a:ext cx="4228869" cy="246753"/>
          </a:xfrm>
          <a:prstGeom prst="rect">
            <a:avLst/>
          </a:prstGeom>
          <a:solidFill>
            <a:schemeClr val="lt1">
              <a:alpha val="23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a:ln>
                <a:solidFill>
                  <a:srgbClr val="FF0000"/>
                </a:solidFill>
              </a:ln>
              <a:solidFill>
                <a:srgbClr val="FF0000"/>
              </a:solidFill>
            </a:endParaRPr>
          </a:p>
        </p:txBody>
      </p:sp>
      <p:sp>
        <p:nvSpPr>
          <p:cNvPr id="17" name="16 Rectángulo"/>
          <p:cNvSpPr/>
          <p:nvPr/>
        </p:nvSpPr>
        <p:spPr>
          <a:xfrm>
            <a:off x="346363" y="2837619"/>
            <a:ext cx="4228869" cy="246753"/>
          </a:xfrm>
          <a:prstGeom prst="rect">
            <a:avLst/>
          </a:prstGeom>
          <a:solidFill>
            <a:schemeClr val="lt1">
              <a:alpha val="23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a:ln>
                <a:solidFill>
                  <a:srgbClr val="FF0000"/>
                </a:solidFill>
              </a:ln>
              <a:solidFill>
                <a:srgbClr val="FF0000"/>
              </a:solidFill>
            </a:endParaRPr>
          </a:p>
        </p:txBody>
      </p:sp>
      <p:sp>
        <p:nvSpPr>
          <p:cNvPr id="18" name="17 Rectángulo"/>
          <p:cNvSpPr/>
          <p:nvPr/>
        </p:nvSpPr>
        <p:spPr>
          <a:xfrm>
            <a:off x="340483" y="4149080"/>
            <a:ext cx="4260549" cy="504056"/>
          </a:xfrm>
          <a:prstGeom prst="rect">
            <a:avLst/>
          </a:prstGeom>
          <a:solidFill>
            <a:schemeClr val="lt1">
              <a:alpha val="23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a:ln>
                <a:solidFill>
                  <a:srgbClr val="FF0000"/>
                </a:solidFill>
              </a:ln>
              <a:solidFill>
                <a:srgbClr val="FF0000"/>
              </a:solidFill>
            </a:endParaRPr>
          </a:p>
        </p:txBody>
      </p:sp>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3215" y="4767261"/>
            <a:ext cx="4286250" cy="46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19 Rectángulo"/>
          <p:cNvSpPr/>
          <p:nvPr/>
        </p:nvSpPr>
        <p:spPr>
          <a:xfrm>
            <a:off x="4706970" y="4149080"/>
            <a:ext cx="4186335" cy="397582"/>
          </a:xfrm>
          <a:prstGeom prst="rect">
            <a:avLst/>
          </a:prstGeom>
          <a:solidFill>
            <a:schemeClr val="lt1">
              <a:alpha val="23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a:ln>
                <a:solidFill>
                  <a:srgbClr val="FF0000"/>
                </a:solidFill>
              </a:ln>
              <a:solidFill>
                <a:srgbClr val="FF0000"/>
              </a:solidFill>
            </a:endParaRPr>
          </a:p>
        </p:txBody>
      </p:sp>
      <p:sp>
        <p:nvSpPr>
          <p:cNvPr id="15" name="14 Rectángulo"/>
          <p:cNvSpPr/>
          <p:nvPr/>
        </p:nvSpPr>
        <p:spPr>
          <a:xfrm>
            <a:off x="4760279" y="3472802"/>
            <a:ext cx="4133026" cy="244230"/>
          </a:xfrm>
          <a:prstGeom prst="rect">
            <a:avLst/>
          </a:prstGeom>
          <a:solidFill>
            <a:schemeClr val="lt1">
              <a:alpha val="23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a:ln>
                <a:solidFill>
                  <a:srgbClr val="FF0000"/>
                </a:solidFill>
              </a:ln>
              <a:solidFill>
                <a:srgbClr val="FF0000"/>
              </a:solidFill>
            </a:endParaRPr>
          </a:p>
        </p:txBody>
      </p:sp>
      <p:sp>
        <p:nvSpPr>
          <p:cNvPr id="16" name="15 Rectángulo"/>
          <p:cNvSpPr/>
          <p:nvPr/>
        </p:nvSpPr>
        <p:spPr>
          <a:xfrm>
            <a:off x="4739376" y="3882548"/>
            <a:ext cx="4153929" cy="266532"/>
          </a:xfrm>
          <a:prstGeom prst="rect">
            <a:avLst/>
          </a:prstGeom>
          <a:solidFill>
            <a:schemeClr val="lt1">
              <a:alpha val="23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
              <a:ln>
                <a:solidFill>
                  <a:srgbClr val="FF0000"/>
                </a:solidFill>
              </a:ln>
              <a:solidFill>
                <a:srgbClr val="FF0000"/>
              </a:solidFill>
            </a:endParaRPr>
          </a:p>
        </p:txBody>
      </p:sp>
    </p:spTree>
    <p:extLst>
      <p:ext uri="{BB962C8B-B14F-4D97-AF65-F5344CB8AC3E}">
        <p14:creationId xmlns:p14="http://schemas.microsoft.com/office/powerpoint/2010/main" val="366569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9">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9">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39">
                                            <p:txEl>
                                              <p:pRg st="2" end="2"/>
                                            </p:txEl>
                                          </p:spTgt>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4" grpId="0" animBg="1"/>
      <p:bldP spid="14" grpId="1" animBg="1"/>
      <p:bldP spid="17" grpId="0" animBg="1"/>
      <p:bldP spid="17" grpId="1" animBg="1"/>
      <p:bldP spid="18" grpId="0" animBg="1"/>
      <p:bldP spid="20" grpId="0" animBg="1"/>
      <p:bldP spid="15" grpId="0" animBg="1"/>
      <p:bldP spid="15" grpId="1" animBg="1"/>
      <p:bldP spid="16" grpId="0" animBg="1"/>
      <p:bldP spid="16"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smtClean="0">
                <a:solidFill>
                  <a:srgbClr val="000000"/>
                </a:solidFill>
                <a:latin typeface="Calibri"/>
                <a:ea typeface="DejaVu Sans"/>
              </a:rPr>
              <a:t>Results comparison </a:t>
            </a:r>
            <a:endParaRPr lang="en-US" sz="2400" b="0" strike="noStrike" spc="-1" dirty="0">
              <a:latin typeface="Arial"/>
            </a:endParaRPr>
          </a:p>
        </p:txBody>
      </p:sp>
      <p:sp>
        <p:nvSpPr>
          <p:cNvPr id="400" name="CustomShape 2"/>
          <p:cNvSpPr/>
          <p:nvPr/>
        </p:nvSpPr>
        <p:spPr>
          <a:xfrm>
            <a:off x="241283" y="1244355"/>
            <a:ext cx="8354880" cy="4892400"/>
          </a:xfrm>
          <a:prstGeom prst="rect">
            <a:avLst/>
          </a:prstGeom>
          <a:noFill/>
          <a:ln w="9360">
            <a:noFill/>
          </a:ln>
        </p:spPr>
        <p:style>
          <a:lnRef idx="0">
            <a:scrgbClr r="0" g="0" b="0"/>
          </a:lnRef>
          <a:fillRef idx="0">
            <a:scrgbClr r="0" g="0" b="0"/>
          </a:fillRef>
          <a:effectRef idx="0">
            <a:scrgbClr r="0" g="0" b="0"/>
          </a:effectRef>
          <a:fontRef idx="minor"/>
        </p:style>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417" y="1397661"/>
            <a:ext cx="4752528" cy="1450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ustomShape 3"/>
          <p:cNvSpPr/>
          <p:nvPr/>
        </p:nvSpPr>
        <p:spPr>
          <a:xfrm>
            <a:off x="1547663" y="2719816"/>
            <a:ext cx="4892749" cy="49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spc="-1" dirty="0" smtClean="0">
                <a:solidFill>
                  <a:srgbClr val="000000"/>
                </a:solidFill>
                <a:ea typeface="DejaVu Sans"/>
              </a:rPr>
              <a:t>Results from </a:t>
            </a:r>
            <a:r>
              <a:rPr lang="en-US" sz="1600" b="0" strike="noStrike" spc="-1" dirty="0" smtClean="0">
                <a:solidFill>
                  <a:srgbClr val="000000"/>
                </a:solidFill>
                <a:ea typeface="DejaVu Sans"/>
              </a:rPr>
              <a:t>[3] </a:t>
            </a:r>
            <a:r>
              <a:rPr lang="en-US" sz="1600" spc="-1" dirty="0" smtClean="0">
                <a:solidFill>
                  <a:srgbClr val="000000"/>
                </a:solidFill>
              </a:rPr>
              <a:t>AS: all Subjects </a:t>
            </a:r>
            <a:r>
              <a:rPr lang="en-US" sz="1600" b="0" strike="noStrike" spc="-1" dirty="0" smtClean="0">
                <a:solidFill>
                  <a:srgbClr val="000000"/>
                </a:solidFill>
              </a:rPr>
              <a:t>SS: singles Subjects</a:t>
            </a:r>
            <a:endParaRPr lang="en-US" sz="1600" b="0" strike="noStrike" spc="-1" dirty="0" smtClean="0"/>
          </a:p>
          <a:p>
            <a:pPr>
              <a:lnSpc>
                <a:spcPct val="100000"/>
              </a:lnSpc>
            </a:pPr>
            <a:endParaRPr lang="en-US" sz="1600" b="0" strike="noStrike" spc="-1" dirty="0">
              <a:latin typeface="Arial"/>
            </a:endParaRPr>
          </a:p>
        </p:txBody>
      </p:sp>
      <p:sp>
        <p:nvSpPr>
          <p:cNvPr id="11" name="CustomShape 3"/>
          <p:cNvSpPr/>
          <p:nvPr/>
        </p:nvSpPr>
        <p:spPr>
          <a:xfrm>
            <a:off x="611559" y="893520"/>
            <a:ext cx="7219319" cy="49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spc="-1" dirty="0" smtClean="0">
                <a:solidFill>
                  <a:srgbClr val="000000"/>
                </a:solidFill>
                <a:ea typeface="DejaVu Sans"/>
              </a:rPr>
              <a:t>Accuracies of stratified 5-fold cross for different window sizes over all subjects </a:t>
            </a:r>
            <a:endParaRPr lang="en-US" sz="1600" b="0" strike="noStrike" spc="-1" dirty="0" smtClean="0"/>
          </a:p>
          <a:p>
            <a:pPr>
              <a:lnSpc>
                <a:spcPct val="100000"/>
              </a:lnSpc>
            </a:pPr>
            <a:r>
              <a:rPr lang="en-US" sz="1600" b="0" strike="noStrike" spc="-1" dirty="0" smtClean="0"/>
              <a:t>Force sensors and IMUs </a:t>
            </a:r>
            <a:r>
              <a:rPr lang="en-US" sz="1600" b="0" strike="noStrike" spc="-1" dirty="0" smtClean="0">
                <a:sym typeface="Wingdings" panose="05000000000000000000" pitchFamily="2" charset="2"/>
              </a:rPr>
              <a:t> 39 features</a:t>
            </a:r>
            <a:endParaRPr lang="en-US" sz="1600" b="0" strike="noStrike" spc="-1" dirty="0"/>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087" y="2095009"/>
            <a:ext cx="4157649" cy="253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283" y="3472930"/>
            <a:ext cx="4249737"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3140968"/>
            <a:ext cx="4032448" cy="314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642" y="5879089"/>
            <a:ext cx="4260378" cy="253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642" y="5229200"/>
            <a:ext cx="4270843" cy="253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431" y="6032684"/>
            <a:ext cx="4157649" cy="253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2445" y="5441642"/>
            <a:ext cx="4157649" cy="253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0201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sp>
      <p:sp>
        <p:nvSpPr>
          <p:cNvPr id="349" name="CustomShape 2"/>
          <p:cNvSpPr/>
          <p:nvPr/>
        </p:nvSpPr>
        <p:spPr>
          <a:xfrm>
            <a:off x="392040" y="2997000"/>
            <a:ext cx="8354880" cy="30942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100000"/>
              </a:lnSpc>
              <a:spcBef>
                <a:spcPts val="641"/>
              </a:spcBef>
            </a:pPr>
            <a:r>
              <a:rPr lang="en-US" sz="3200" b="1" spc="-1" dirty="0" smtClean="0">
                <a:solidFill>
                  <a:srgbClr val="000000"/>
                </a:solidFill>
                <a:latin typeface="Calibri"/>
              </a:rPr>
              <a:t>Types of HMMs</a:t>
            </a:r>
            <a:endParaRPr lang="en-US" sz="3200" b="0" strike="noStrike" spc="-1" dirty="0">
              <a:latin typeface="Arial"/>
            </a:endParaRPr>
          </a:p>
        </p:txBody>
      </p:sp>
    </p:spTree>
    <p:extLst>
      <p:ext uri="{BB962C8B-B14F-4D97-AF65-F5344CB8AC3E}">
        <p14:creationId xmlns:p14="http://schemas.microsoft.com/office/powerpoint/2010/main" val="20260298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a:solidFill>
                  <a:srgbClr val="000000"/>
                </a:solidFill>
                <a:latin typeface="Calibri"/>
                <a:ea typeface="DejaVu Sans"/>
              </a:rPr>
              <a:t>HMM </a:t>
            </a:r>
            <a:r>
              <a:rPr lang="en-US" sz="2400" b="1" strike="noStrike" spc="-1" dirty="0" smtClean="0">
                <a:solidFill>
                  <a:srgbClr val="000000"/>
                </a:solidFill>
                <a:latin typeface="Calibri"/>
                <a:ea typeface="DejaVu Sans"/>
              </a:rPr>
              <a:t>Classification – Comparison of topologies </a:t>
            </a:r>
            <a:endParaRPr lang="en-US" sz="2400" b="0" strike="noStrike" spc="-1" dirty="0">
              <a:latin typeface="Arial"/>
            </a:endParaRPr>
          </a:p>
        </p:txBody>
      </p:sp>
      <p:sp>
        <p:nvSpPr>
          <p:cNvPr id="339" name="CustomShape 2"/>
          <p:cNvSpPr/>
          <p:nvPr/>
        </p:nvSpPr>
        <p:spPr>
          <a:xfrm>
            <a:off x="365760" y="1005840"/>
            <a:ext cx="6294472" cy="1292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US" sz="1600" b="0" strike="noStrike" spc="-1" dirty="0" smtClean="0">
                <a:solidFill>
                  <a:srgbClr val="000000"/>
                </a:solidFill>
                <a:ea typeface="DejaVu Sans"/>
              </a:rPr>
              <a:t>Different types of HMMs were tested </a:t>
            </a:r>
            <a:r>
              <a:rPr lang="en-US" sz="1600" b="0" strike="noStrike" spc="-1" dirty="0" smtClean="0">
                <a:solidFill>
                  <a:srgbClr val="000000"/>
                </a:solidFill>
                <a:ea typeface="DejaVu Sans"/>
                <a:sym typeface="Wingdings" panose="05000000000000000000" pitchFamily="2" charset="2"/>
              </a:rPr>
              <a:t> different Matrix transitions</a:t>
            </a:r>
            <a:r>
              <a:rPr lang="en-US" sz="1600" b="0" strike="noStrike" spc="-1" dirty="0" smtClean="0">
                <a:solidFill>
                  <a:srgbClr val="000000"/>
                </a:solidFill>
                <a:ea typeface="DejaVu Sans"/>
              </a:rPr>
              <a:t>.</a:t>
            </a:r>
            <a:endParaRPr lang="en-US" sz="1600" b="0" strike="noStrike" spc="-1" dirty="0"/>
          </a:p>
          <a:p>
            <a:pPr marL="314280" indent="-312480">
              <a:lnSpc>
                <a:spcPct val="100000"/>
              </a:lnSpc>
              <a:spcBef>
                <a:spcPts val="400"/>
              </a:spcBef>
              <a:buBlip>
                <a:blip r:embed="rId3"/>
              </a:buBlip>
            </a:pPr>
            <a:r>
              <a:rPr lang="en-US" sz="1600" b="0" strike="noStrike" spc="-1" dirty="0" smtClean="0">
                <a:solidFill>
                  <a:srgbClr val="000000"/>
                </a:solidFill>
                <a:ea typeface="DejaVu Sans"/>
              </a:rPr>
              <a:t>Not fully connected topologies reduce the model complexity and the compute times. </a:t>
            </a:r>
            <a:endParaRPr lang="en-US" sz="1600" b="0" strike="noStrike" spc="-1" dirty="0">
              <a:latin typeface="Arial"/>
            </a:endParaRPr>
          </a:p>
          <a:p>
            <a:pPr>
              <a:lnSpc>
                <a:spcPct val="100000"/>
              </a:lnSpc>
              <a:spcBef>
                <a:spcPts val="400"/>
              </a:spcBef>
            </a:pPr>
            <a:endParaRPr lang="en-US" sz="1600" b="0" strike="noStrike" spc="-1" dirty="0">
              <a:latin typeface="Arial"/>
            </a:endParaRPr>
          </a:p>
        </p:txBody>
      </p:sp>
      <p:sp>
        <p:nvSpPr>
          <p:cNvPr id="340" name="CustomShape 3"/>
          <p:cNvSpPr/>
          <p:nvPr/>
        </p:nvSpPr>
        <p:spPr>
          <a:xfrm>
            <a:off x="323640" y="2565000"/>
            <a:ext cx="2662560" cy="911880"/>
          </a:xfrm>
          <a:prstGeom prst="rect">
            <a:avLst/>
          </a:prstGeom>
          <a:noFill/>
          <a:ln>
            <a:noFill/>
          </a:ln>
        </p:spPr>
        <p:style>
          <a:lnRef idx="0">
            <a:scrgbClr r="0" g="0" b="0"/>
          </a:lnRef>
          <a:fillRef idx="0">
            <a:scrgbClr r="0" g="0" b="0"/>
          </a:fillRef>
          <a:effectRef idx="0">
            <a:scrgbClr r="0" g="0" b="0"/>
          </a:effectRef>
          <a:fontRef idx="minor"/>
        </p:style>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001" y="1592101"/>
            <a:ext cx="1724279" cy="1975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3627631"/>
            <a:ext cx="3842844" cy="1057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976" y="4685364"/>
            <a:ext cx="4032449" cy="1295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1654920" y="2380334"/>
            <a:ext cx="1470601" cy="369332"/>
          </a:xfrm>
          <a:prstGeom prst="rect">
            <a:avLst/>
          </a:prstGeom>
          <a:noFill/>
        </p:spPr>
        <p:txBody>
          <a:bodyPr wrap="square" rtlCol="0">
            <a:spAutoFit/>
          </a:bodyPr>
          <a:lstStyle/>
          <a:p>
            <a:r>
              <a:rPr lang="es-ES" dirty="0" err="1" smtClean="0"/>
              <a:t>Ergodic</a:t>
            </a:r>
            <a:endParaRPr lang="es-ES" dirty="0"/>
          </a:p>
        </p:txBody>
      </p:sp>
      <p:sp>
        <p:nvSpPr>
          <p:cNvPr id="14" name="13 CuadroTexto"/>
          <p:cNvSpPr txBox="1"/>
          <p:nvPr/>
        </p:nvSpPr>
        <p:spPr>
          <a:xfrm>
            <a:off x="581119" y="3843177"/>
            <a:ext cx="1470601" cy="369332"/>
          </a:xfrm>
          <a:prstGeom prst="rect">
            <a:avLst/>
          </a:prstGeom>
          <a:noFill/>
        </p:spPr>
        <p:txBody>
          <a:bodyPr wrap="square" rtlCol="0">
            <a:spAutoFit/>
          </a:bodyPr>
          <a:lstStyle/>
          <a:p>
            <a:r>
              <a:rPr lang="es-ES" dirty="0" err="1" smtClean="0"/>
              <a:t>Left-Right</a:t>
            </a:r>
            <a:endParaRPr lang="es-ES" dirty="0"/>
          </a:p>
        </p:txBody>
      </p:sp>
      <p:sp>
        <p:nvSpPr>
          <p:cNvPr id="15" name="14 CuadroTexto"/>
          <p:cNvSpPr txBox="1"/>
          <p:nvPr/>
        </p:nvSpPr>
        <p:spPr>
          <a:xfrm>
            <a:off x="899327" y="5148626"/>
            <a:ext cx="1470601" cy="369332"/>
          </a:xfrm>
          <a:prstGeom prst="rect">
            <a:avLst/>
          </a:prstGeom>
          <a:noFill/>
        </p:spPr>
        <p:txBody>
          <a:bodyPr wrap="square" rtlCol="0">
            <a:spAutoFit/>
          </a:bodyPr>
          <a:lstStyle/>
          <a:p>
            <a:r>
              <a:rPr lang="es-ES" dirty="0" err="1" smtClean="0"/>
              <a:t>Cyclic</a:t>
            </a:r>
            <a:endParaRPr lang="es-ES" dirty="0"/>
          </a:p>
        </p:txBody>
      </p:sp>
      <p:pic>
        <p:nvPicPr>
          <p:cNvPr id="4105"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17743" y="1005840"/>
            <a:ext cx="1935855" cy="1083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0072" y="2450099"/>
            <a:ext cx="1141822" cy="229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7"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61894" y="3926396"/>
            <a:ext cx="1080118" cy="202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8"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99229" y="4995315"/>
            <a:ext cx="2203142" cy="331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197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a:solidFill>
                  <a:srgbClr val="000000"/>
                </a:solidFill>
                <a:latin typeface="Calibri"/>
                <a:ea typeface="DejaVu Sans"/>
              </a:rPr>
              <a:t>HMM </a:t>
            </a:r>
            <a:r>
              <a:rPr lang="en-US" sz="2400" b="1" strike="noStrike" spc="-1" dirty="0" smtClean="0">
                <a:solidFill>
                  <a:srgbClr val="000000"/>
                </a:solidFill>
                <a:latin typeface="Calibri"/>
                <a:ea typeface="DejaVu Sans"/>
              </a:rPr>
              <a:t>Classification – Comparison of Topologies </a:t>
            </a:r>
            <a:endParaRPr lang="en-US" sz="2400" b="0" strike="noStrike" spc="-1" dirty="0">
              <a:latin typeface="Arial"/>
            </a:endParaRPr>
          </a:p>
        </p:txBody>
      </p:sp>
      <p:sp>
        <p:nvSpPr>
          <p:cNvPr id="339" name="CustomShape 2"/>
          <p:cNvSpPr/>
          <p:nvPr/>
        </p:nvSpPr>
        <p:spPr>
          <a:xfrm>
            <a:off x="365760" y="922966"/>
            <a:ext cx="8570520" cy="1642033"/>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endParaRPr lang="en-US" sz="1600" b="0" strike="noStrike" spc="-1" dirty="0" smtClean="0">
              <a:solidFill>
                <a:srgbClr val="000000"/>
              </a:solidFill>
              <a:ea typeface="DejaVu Sans"/>
            </a:endParaRPr>
          </a:p>
          <a:p>
            <a:pPr marL="314280" indent="-312480">
              <a:spcBef>
                <a:spcPts val="400"/>
              </a:spcBef>
              <a:buBlip>
                <a:blip r:embed="rId3"/>
              </a:buBlip>
            </a:pPr>
            <a:r>
              <a:rPr lang="en-US" sz="1600" spc="-1" dirty="0" smtClean="0">
                <a:solidFill>
                  <a:srgbClr val="000000"/>
                </a:solidFill>
              </a:rPr>
              <a:t>Different </a:t>
            </a:r>
            <a:r>
              <a:rPr lang="en-US" sz="1600" spc="-1" dirty="0">
                <a:solidFill>
                  <a:srgbClr val="000000"/>
                </a:solidFill>
              </a:rPr>
              <a:t>types of HMMs </a:t>
            </a:r>
            <a:r>
              <a:rPr lang="en-US" sz="1600" spc="-1" dirty="0" smtClean="0">
                <a:solidFill>
                  <a:srgbClr val="000000"/>
                </a:solidFill>
              </a:rPr>
              <a:t>tested </a:t>
            </a:r>
            <a:r>
              <a:rPr lang="en-US" sz="1600" spc="-1" dirty="0">
                <a:solidFill>
                  <a:srgbClr val="000000"/>
                </a:solidFill>
                <a:sym typeface="Wingdings" panose="05000000000000000000" pitchFamily="2" charset="2"/>
              </a:rPr>
              <a:t> </a:t>
            </a:r>
            <a:r>
              <a:rPr lang="en-US" sz="1600" spc="-1" dirty="0" smtClean="0">
                <a:solidFill>
                  <a:srgbClr val="000000"/>
                </a:solidFill>
                <a:sym typeface="Wingdings" panose="05000000000000000000" pitchFamily="2" charset="2"/>
              </a:rPr>
              <a:t>Different </a:t>
            </a:r>
            <a:r>
              <a:rPr lang="en-US" sz="1600" spc="-1" dirty="0">
                <a:solidFill>
                  <a:srgbClr val="000000"/>
                </a:solidFill>
                <a:sym typeface="Wingdings" panose="05000000000000000000" pitchFamily="2" charset="2"/>
              </a:rPr>
              <a:t>Matrix </a:t>
            </a:r>
            <a:r>
              <a:rPr lang="en-US" sz="1600" spc="-1" dirty="0" smtClean="0">
                <a:solidFill>
                  <a:srgbClr val="000000"/>
                </a:solidFill>
                <a:sym typeface="Wingdings" panose="05000000000000000000" pitchFamily="2" charset="2"/>
              </a:rPr>
              <a:t>Transitions</a:t>
            </a:r>
            <a:r>
              <a:rPr lang="en-US" sz="1600" spc="-1" dirty="0">
                <a:solidFill>
                  <a:srgbClr val="000000"/>
                </a:solidFill>
              </a:rPr>
              <a:t>.</a:t>
            </a:r>
            <a:endParaRPr lang="en-US" sz="1600" spc="-1" dirty="0"/>
          </a:p>
          <a:p>
            <a:pPr marL="314280" indent="-312480">
              <a:lnSpc>
                <a:spcPct val="100000"/>
              </a:lnSpc>
              <a:spcBef>
                <a:spcPts val="400"/>
              </a:spcBef>
              <a:buBlip>
                <a:blip r:embed="rId3"/>
              </a:buBlip>
            </a:pPr>
            <a:r>
              <a:rPr lang="en-US" sz="1600" b="0" strike="noStrike" spc="-1" dirty="0" smtClean="0">
                <a:solidFill>
                  <a:srgbClr val="000000"/>
                </a:solidFill>
                <a:ea typeface="DejaVu Sans"/>
              </a:rPr>
              <a:t>Not fully connected topologies reduce model complexity and compute times.</a:t>
            </a:r>
          </a:p>
          <a:p>
            <a:pPr marL="314280" indent="-312480">
              <a:lnSpc>
                <a:spcPct val="100000"/>
              </a:lnSpc>
              <a:spcBef>
                <a:spcPts val="400"/>
              </a:spcBef>
              <a:buBlip>
                <a:blip r:embed="rId3"/>
              </a:buBlip>
            </a:pPr>
            <a:r>
              <a:rPr lang="en-US" sz="1600" spc="-1" dirty="0" smtClean="0">
                <a:solidFill>
                  <a:srgbClr val="000000"/>
                </a:solidFill>
                <a:ea typeface="DejaVu Sans"/>
              </a:rPr>
              <a:t>For 14 states: compute time decreases 2/3 Time accuracy gets 2% worse (Left-Right case). </a:t>
            </a:r>
            <a:endParaRPr lang="en-US" sz="1600" b="0" strike="noStrike" spc="-1" dirty="0">
              <a:latin typeface="Arial"/>
            </a:endParaRPr>
          </a:p>
          <a:p>
            <a:pPr>
              <a:lnSpc>
                <a:spcPct val="100000"/>
              </a:lnSpc>
              <a:spcBef>
                <a:spcPts val="400"/>
              </a:spcBef>
            </a:pPr>
            <a:endParaRPr lang="en-US" sz="1600" b="0" strike="noStrike" spc="-1" dirty="0">
              <a:latin typeface="Arial"/>
            </a:endParaRPr>
          </a:p>
        </p:txBody>
      </p:sp>
      <p:sp>
        <p:nvSpPr>
          <p:cNvPr id="340" name="CustomShape 3"/>
          <p:cNvSpPr/>
          <p:nvPr/>
        </p:nvSpPr>
        <p:spPr>
          <a:xfrm>
            <a:off x="323640" y="2565000"/>
            <a:ext cx="2662560" cy="911880"/>
          </a:xfrm>
          <a:prstGeom prst="rect">
            <a:avLst/>
          </a:prstGeom>
          <a:noFill/>
          <a:ln>
            <a:noFill/>
          </a:ln>
        </p:spPr>
        <p:style>
          <a:lnRef idx="0">
            <a:scrgbClr r="0" g="0" b="0"/>
          </a:lnRef>
          <a:fillRef idx="0">
            <a:scrgbClr r="0" g="0" b="0"/>
          </a:fillRef>
          <a:effectRef idx="0">
            <a:scrgbClr r="0" g="0" b="0"/>
          </a:effectRef>
          <a:fontRef idx="minor"/>
        </p:style>
      </p:sp>
      <p:sp>
        <p:nvSpPr>
          <p:cNvPr id="4" name="3 CuadroTexto"/>
          <p:cNvSpPr txBox="1"/>
          <p:nvPr/>
        </p:nvSpPr>
        <p:spPr>
          <a:xfrm>
            <a:off x="687129" y="4908868"/>
            <a:ext cx="1869127" cy="338554"/>
          </a:xfrm>
          <a:prstGeom prst="rect">
            <a:avLst/>
          </a:prstGeom>
          <a:noFill/>
        </p:spPr>
        <p:txBody>
          <a:bodyPr wrap="square" rtlCol="0">
            <a:spAutoFit/>
          </a:bodyPr>
          <a:lstStyle/>
          <a:p>
            <a:r>
              <a:rPr lang="es-ES" sz="1600" dirty="0" err="1" smtClean="0"/>
              <a:t>Fully</a:t>
            </a:r>
            <a:r>
              <a:rPr lang="es-ES" sz="1600" dirty="0" smtClean="0"/>
              <a:t> </a:t>
            </a:r>
            <a:r>
              <a:rPr lang="es-ES" sz="1600" dirty="0" err="1" smtClean="0"/>
              <a:t>Connected</a:t>
            </a:r>
            <a:endParaRPr lang="es-ES" sz="1600" dirty="0"/>
          </a:p>
        </p:txBody>
      </p:sp>
      <p:sp>
        <p:nvSpPr>
          <p:cNvPr id="5" name="4 Conector"/>
          <p:cNvSpPr/>
          <p:nvPr/>
        </p:nvSpPr>
        <p:spPr>
          <a:xfrm>
            <a:off x="486507" y="4957700"/>
            <a:ext cx="233315" cy="233308"/>
          </a:xfrm>
          <a:prstGeom prst="flowChartConnector">
            <a:avLst/>
          </a:prstGeom>
          <a:solidFill>
            <a:srgbClr val="390EB2"/>
          </a:solidFill>
          <a:ln>
            <a:solidFill>
              <a:srgbClr val="390E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Conector"/>
          <p:cNvSpPr/>
          <p:nvPr/>
        </p:nvSpPr>
        <p:spPr>
          <a:xfrm>
            <a:off x="2542046" y="4969056"/>
            <a:ext cx="219026" cy="23330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CuadroTexto"/>
          <p:cNvSpPr txBox="1"/>
          <p:nvPr/>
        </p:nvSpPr>
        <p:spPr>
          <a:xfrm>
            <a:off x="2730488" y="4916433"/>
            <a:ext cx="1368152" cy="338554"/>
          </a:xfrm>
          <a:prstGeom prst="rect">
            <a:avLst/>
          </a:prstGeom>
          <a:noFill/>
        </p:spPr>
        <p:txBody>
          <a:bodyPr wrap="square" rtlCol="0">
            <a:spAutoFit/>
          </a:bodyPr>
          <a:lstStyle/>
          <a:p>
            <a:r>
              <a:rPr lang="es-ES" sz="1600" dirty="0" err="1" smtClean="0"/>
              <a:t>Left-Right</a:t>
            </a:r>
            <a:endParaRPr lang="es-ES" sz="1600" dirty="0"/>
          </a:p>
        </p:txBody>
      </p:sp>
      <p:sp>
        <p:nvSpPr>
          <p:cNvPr id="18" name="17 Conector"/>
          <p:cNvSpPr/>
          <p:nvPr/>
        </p:nvSpPr>
        <p:spPr>
          <a:xfrm>
            <a:off x="3910198" y="4973294"/>
            <a:ext cx="216024" cy="217714"/>
          </a:xfrm>
          <a:prstGeom prst="flowChartConnector">
            <a:avLst/>
          </a:prstGeom>
          <a:solidFill>
            <a:srgbClr val="00D600"/>
          </a:solidFill>
          <a:ln>
            <a:solidFill>
              <a:srgbClr val="00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CuadroTexto"/>
          <p:cNvSpPr txBox="1"/>
          <p:nvPr/>
        </p:nvSpPr>
        <p:spPr>
          <a:xfrm>
            <a:off x="4084911" y="4908868"/>
            <a:ext cx="1368152" cy="338554"/>
          </a:xfrm>
          <a:prstGeom prst="rect">
            <a:avLst/>
          </a:prstGeom>
          <a:noFill/>
        </p:spPr>
        <p:txBody>
          <a:bodyPr wrap="square" rtlCol="0">
            <a:spAutoFit/>
          </a:bodyPr>
          <a:lstStyle/>
          <a:p>
            <a:r>
              <a:rPr lang="es-ES" sz="1600" dirty="0" err="1" smtClean="0"/>
              <a:t>Cyclic</a:t>
            </a:r>
            <a:endParaRPr lang="es-ES" sz="1600" dirty="0"/>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90"/>
          <a:stretch/>
        </p:blipFill>
        <p:spPr bwMode="auto">
          <a:xfrm>
            <a:off x="123825" y="2750527"/>
            <a:ext cx="8545439" cy="2111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1403648" y="5320792"/>
            <a:ext cx="6192688" cy="584775"/>
          </a:xfrm>
          <a:prstGeom prst="rect">
            <a:avLst/>
          </a:prstGeom>
        </p:spPr>
        <p:txBody>
          <a:bodyPr wrap="square">
            <a:spAutoFit/>
          </a:bodyPr>
          <a:lstStyle/>
          <a:p>
            <a:pPr>
              <a:lnSpc>
                <a:spcPct val="100000"/>
              </a:lnSpc>
            </a:pPr>
            <a:r>
              <a:rPr lang="en-US" sz="1600" spc="-1" dirty="0" smtClean="0">
                <a:solidFill>
                  <a:srgbClr val="000000"/>
                </a:solidFill>
                <a:latin typeface="Calibri" panose="020F0502020204030204" pitchFamily="34" charset="0"/>
                <a:cs typeface="Calibri" panose="020F0502020204030204" pitchFamily="34" charset="0"/>
              </a:rPr>
              <a:t>Test carried out under the same conditions: on all subjects, using moment features and window size of 300ms.</a:t>
            </a:r>
            <a:endParaRPr lang="en-US" sz="1600" spc="-1" dirty="0">
              <a:latin typeface="Calibri" panose="020F0502020204030204" pitchFamily="34" charset="0"/>
              <a:cs typeface="Calibri" panose="020F0502020204030204" pitchFamily="34" charset="0"/>
            </a:endParaRPr>
          </a:p>
        </p:txBody>
      </p:sp>
      <p:sp>
        <p:nvSpPr>
          <p:cNvPr id="14" name="13 Flecha abajo"/>
          <p:cNvSpPr/>
          <p:nvPr/>
        </p:nvSpPr>
        <p:spPr>
          <a:xfrm>
            <a:off x="7528942" y="5219533"/>
            <a:ext cx="134787" cy="246860"/>
          </a:xfrm>
          <a:prstGeom prst="downArrow">
            <a:avLst/>
          </a:prstGeom>
          <a:solidFill>
            <a:srgbClr val="00D600"/>
          </a:solidFill>
          <a:ln>
            <a:solidFill>
              <a:srgbClr val="00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FF0000"/>
              </a:solidFill>
            </a:endParaRPr>
          </a:p>
        </p:txBody>
      </p:sp>
      <p:sp>
        <p:nvSpPr>
          <p:cNvPr id="15" name="14 CuadroTexto"/>
          <p:cNvSpPr txBox="1"/>
          <p:nvPr/>
        </p:nvSpPr>
        <p:spPr>
          <a:xfrm>
            <a:off x="7689646" y="5156273"/>
            <a:ext cx="1058818" cy="307777"/>
          </a:xfrm>
          <a:prstGeom prst="rect">
            <a:avLst/>
          </a:prstGeom>
          <a:noFill/>
        </p:spPr>
        <p:txBody>
          <a:bodyPr wrap="square" rtlCol="0">
            <a:spAutoFit/>
          </a:bodyPr>
          <a:lstStyle/>
          <a:p>
            <a:r>
              <a:rPr lang="es-ES" sz="1400" dirty="0" smtClean="0"/>
              <a:t>≈ 2/3 time</a:t>
            </a:r>
            <a:endParaRPr lang="es-ES" sz="1400" dirty="0"/>
          </a:p>
        </p:txBody>
      </p:sp>
      <p:sp>
        <p:nvSpPr>
          <p:cNvPr id="20" name="19 Cerrar llave"/>
          <p:cNvSpPr/>
          <p:nvPr/>
        </p:nvSpPr>
        <p:spPr>
          <a:xfrm rot="5400000">
            <a:off x="7455489" y="4146618"/>
            <a:ext cx="281694" cy="16949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1" name="20 CuadroTexto"/>
          <p:cNvSpPr txBox="1"/>
          <p:nvPr/>
        </p:nvSpPr>
        <p:spPr>
          <a:xfrm>
            <a:off x="8468494" y="3590032"/>
            <a:ext cx="727584" cy="307777"/>
          </a:xfrm>
          <a:prstGeom prst="rect">
            <a:avLst/>
          </a:prstGeom>
          <a:noFill/>
        </p:spPr>
        <p:txBody>
          <a:bodyPr wrap="square" rtlCol="0">
            <a:spAutoFit/>
          </a:bodyPr>
          <a:lstStyle/>
          <a:p>
            <a:r>
              <a:rPr lang="es-ES" sz="1400" dirty="0" smtClean="0"/>
              <a:t>≈ - 2%</a:t>
            </a:r>
            <a:endParaRPr lang="es-ES" sz="1400" dirty="0"/>
          </a:p>
        </p:txBody>
      </p:sp>
      <p:sp>
        <p:nvSpPr>
          <p:cNvPr id="22" name="21 Flecha abajo"/>
          <p:cNvSpPr/>
          <p:nvPr/>
        </p:nvSpPr>
        <p:spPr>
          <a:xfrm>
            <a:off x="8810077" y="3390090"/>
            <a:ext cx="117335" cy="24285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ndParaRPr>
          </a:p>
        </p:txBody>
      </p:sp>
      <p:sp>
        <p:nvSpPr>
          <p:cNvPr id="23" name="22 Cerrar llave"/>
          <p:cNvSpPr/>
          <p:nvPr/>
        </p:nvSpPr>
        <p:spPr>
          <a:xfrm>
            <a:off x="8612474" y="3284066"/>
            <a:ext cx="137114" cy="288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6" name="5 Conector recto"/>
          <p:cNvCxnSpPr/>
          <p:nvPr/>
        </p:nvCxnSpPr>
        <p:spPr>
          <a:xfrm>
            <a:off x="6804248" y="3573016"/>
            <a:ext cx="180967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flipH="1">
            <a:off x="8468494" y="3284066"/>
            <a:ext cx="1686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1486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sp>
      <p:sp>
        <p:nvSpPr>
          <p:cNvPr id="349" name="CustomShape 2"/>
          <p:cNvSpPr/>
          <p:nvPr/>
        </p:nvSpPr>
        <p:spPr>
          <a:xfrm>
            <a:off x="392040" y="2997000"/>
            <a:ext cx="8354880" cy="30942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100000"/>
              </a:lnSpc>
              <a:spcBef>
                <a:spcPts val="641"/>
              </a:spcBef>
            </a:pPr>
            <a:r>
              <a:rPr lang="en-US" sz="3200" b="1" spc="-1" dirty="0" smtClean="0">
                <a:solidFill>
                  <a:srgbClr val="000000"/>
                </a:solidFill>
                <a:latin typeface="Calibri"/>
              </a:rPr>
              <a:t>Final Results</a:t>
            </a:r>
            <a:endParaRPr lang="en-US" sz="3200" b="0" strike="noStrike" spc="-1" dirty="0">
              <a:latin typeface="Arial"/>
            </a:endParaRPr>
          </a:p>
        </p:txBody>
      </p:sp>
    </p:spTree>
    <p:extLst>
      <p:ext uri="{BB962C8B-B14F-4D97-AF65-F5344CB8AC3E}">
        <p14:creationId xmlns:p14="http://schemas.microsoft.com/office/powerpoint/2010/main" val="20260298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a:solidFill>
                  <a:srgbClr val="000000"/>
                </a:solidFill>
                <a:latin typeface="Calibri"/>
                <a:ea typeface="DejaVu Sans"/>
              </a:rPr>
              <a:t>HMM </a:t>
            </a:r>
            <a:r>
              <a:rPr lang="en-US" sz="2400" b="1" strike="noStrike" spc="-1" dirty="0" smtClean="0">
                <a:solidFill>
                  <a:srgbClr val="000000"/>
                </a:solidFill>
                <a:latin typeface="Calibri"/>
                <a:ea typeface="DejaVu Sans"/>
              </a:rPr>
              <a:t>Classification – Effect of the Correlations</a:t>
            </a:r>
            <a:endParaRPr lang="en-US" sz="2400" b="0" strike="noStrike" spc="-1" dirty="0">
              <a:latin typeface="Arial"/>
            </a:endParaRPr>
          </a:p>
        </p:txBody>
      </p:sp>
      <p:sp>
        <p:nvSpPr>
          <p:cNvPr id="339" name="CustomShape 2"/>
          <p:cNvSpPr/>
          <p:nvPr/>
        </p:nvSpPr>
        <p:spPr>
          <a:xfrm>
            <a:off x="365760" y="1005840"/>
            <a:ext cx="8570520" cy="1292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GB" sz="1600" b="0" strike="noStrike" spc="-1" dirty="0" smtClean="0">
                <a:solidFill>
                  <a:srgbClr val="000000"/>
                </a:solidFill>
                <a:ea typeface="DejaVu Sans"/>
              </a:rPr>
              <a:t>Connection of the Motion Classification with the Motion Analysis</a:t>
            </a:r>
            <a:endParaRPr lang="en-GB" sz="1600" spc="-1" dirty="0" smtClean="0">
              <a:latin typeface="Arial"/>
            </a:endParaRPr>
          </a:p>
          <a:p>
            <a:pPr marL="314280" indent="-312480">
              <a:lnSpc>
                <a:spcPct val="100000"/>
              </a:lnSpc>
              <a:spcBef>
                <a:spcPts val="400"/>
              </a:spcBef>
              <a:buBlip>
                <a:blip r:embed="rId3"/>
              </a:buBlip>
            </a:pPr>
            <a:r>
              <a:rPr lang="en-GB" sz="1600" b="0" strike="noStrike" spc="-1" dirty="0" smtClean="0">
                <a:solidFill>
                  <a:srgbClr val="000000"/>
                </a:solidFill>
                <a:latin typeface="Arial"/>
                <a:ea typeface="DejaVu Sans"/>
              </a:rPr>
              <a:t>Tests with different configurations using only moments as features.</a:t>
            </a:r>
          </a:p>
          <a:p>
            <a:pPr marL="314280" indent="-312480">
              <a:lnSpc>
                <a:spcPct val="100000"/>
              </a:lnSpc>
              <a:spcBef>
                <a:spcPts val="400"/>
              </a:spcBef>
              <a:buBlip>
                <a:blip r:embed="rId3"/>
              </a:buBlip>
            </a:pPr>
            <a:r>
              <a:rPr lang="en-GB" sz="1600" spc="-1" dirty="0" smtClean="0">
                <a:solidFill>
                  <a:srgbClr val="000000"/>
                </a:solidFill>
                <a:latin typeface="Arial"/>
                <a:ea typeface="DejaVu Sans"/>
              </a:rPr>
              <a:t>Results analysed by subjects</a:t>
            </a:r>
            <a:endParaRPr lang="en-GB" sz="1600" b="0" strike="noStrike" spc="-1" dirty="0" smtClean="0">
              <a:solidFill>
                <a:srgbClr val="000000"/>
              </a:solidFill>
              <a:ea typeface="DejaVu Sans"/>
            </a:endParaRPr>
          </a:p>
        </p:txBody>
      </p:sp>
      <p:sp>
        <p:nvSpPr>
          <p:cNvPr id="340" name="CustomShape 3"/>
          <p:cNvSpPr/>
          <p:nvPr/>
        </p:nvSpPr>
        <p:spPr>
          <a:xfrm>
            <a:off x="323640" y="2565000"/>
            <a:ext cx="2662560" cy="911880"/>
          </a:xfrm>
          <a:prstGeom prst="rect">
            <a:avLst/>
          </a:prstGeom>
          <a:noFill/>
          <a:ln>
            <a:noFill/>
          </a:ln>
        </p:spPr>
        <p:style>
          <a:lnRef idx="0">
            <a:scrgbClr r="0" g="0" b="0"/>
          </a:lnRef>
          <a:fillRef idx="0">
            <a:scrgbClr r="0" g="0" b="0"/>
          </a:fillRef>
          <a:effectRef idx="0">
            <a:scrgbClr r="0" g="0" b="0"/>
          </a:effectRef>
          <a:fontRef idx="minor"/>
        </p:style>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988840"/>
            <a:ext cx="555307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220" y="4005064"/>
            <a:ext cx="83915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80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a:solidFill>
                  <a:srgbClr val="000000"/>
                </a:solidFill>
                <a:latin typeface="Calibri"/>
                <a:ea typeface="DejaVu Sans"/>
              </a:rPr>
              <a:t>HMM </a:t>
            </a:r>
            <a:r>
              <a:rPr lang="en-US" sz="2400" b="1" strike="noStrike" spc="-1" dirty="0" smtClean="0">
                <a:solidFill>
                  <a:srgbClr val="000000"/>
                </a:solidFill>
                <a:latin typeface="Calibri"/>
                <a:ea typeface="DejaVu Sans"/>
              </a:rPr>
              <a:t>Classification – Minimum set of sensors </a:t>
            </a:r>
            <a:endParaRPr lang="en-US" sz="2400" b="0" strike="noStrike" spc="-1" dirty="0">
              <a:latin typeface="Arial"/>
            </a:endParaRPr>
          </a:p>
        </p:txBody>
      </p:sp>
      <p:sp>
        <p:nvSpPr>
          <p:cNvPr id="339" name="CustomShape 2"/>
          <p:cNvSpPr/>
          <p:nvPr/>
        </p:nvSpPr>
        <p:spPr>
          <a:xfrm>
            <a:off x="365760" y="1005840"/>
            <a:ext cx="8570520" cy="1292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US" sz="1600" b="0" strike="noStrike" spc="-1" dirty="0" smtClean="0">
                <a:solidFill>
                  <a:srgbClr val="000000"/>
                </a:solidFill>
                <a:ea typeface="DejaVu Sans"/>
              </a:rPr>
              <a:t>Configurations to try to reduce the minimum set of sensors needed</a:t>
            </a:r>
            <a:endParaRPr lang="en-US" sz="1600" b="0" strike="noStrike" spc="-1" dirty="0"/>
          </a:p>
          <a:p>
            <a:pPr>
              <a:lnSpc>
                <a:spcPct val="100000"/>
              </a:lnSpc>
              <a:spcBef>
                <a:spcPts val="400"/>
              </a:spcBef>
            </a:pPr>
            <a:endParaRPr lang="en-US" sz="1600" b="0" strike="noStrike" spc="-1" dirty="0">
              <a:latin typeface="Arial"/>
            </a:endParaRPr>
          </a:p>
          <a:p>
            <a:pPr>
              <a:lnSpc>
                <a:spcPct val="100000"/>
              </a:lnSpc>
              <a:spcBef>
                <a:spcPts val="400"/>
              </a:spcBef>
            </a:pPr>
            <a:endParaRPr lang="en-US" sz="1600" b="0" strike="noStrike" spc="-1" dirty="0">
              <a:latin typeface="Arial"/>
            </a:endParaRPr>
          </a:p>
        </p:txBody>
      </p:sp>
      <p:sp>
        <p:nvSpPr>
          <p:cNvPr id="340" name="CustomShape 3"/>
          <p:cNvSpPr/>
          <p:nvPr/>
        </p:nvSpPr>
        <p:spPr>
          <a:xfrm>
            <a:off x="323640" y="2565000"/>
            <a:ext cx="2662560" cy="911880"/>
          </a:xfrm>
          <a:prstGeom prst="rect">
            <a:avLst/>
          </a:prstGeom>
          <a:noFill/>
          <a:ln>
            <a:noFill/>
          </a:ln>
        </p:spPr>
        <p:style>
          <a:lnRef idx="0">
            <a:scrgbClr r="0" g="0" b="0"/>
          </a:lnRef>
          <a:fillRef idx="0">
            <a:scrgbClr r="0" g="0" b="0"/>
          </a:fillRef>
          <a:effectRef idx="0">
            <a:scrgbClr r="0" g="0" b="0"/>
          </a:effectRef>
          <a:fontRef idx="minor"/>
        </p:style>
      </p:sp>
      <p:sp>
        <p:nvSpPr>
          <p:cNvPr id="341" name="CustomShape 4"/>
          <p:cNvSpPr/>
          <p:nvPr/>
        </p:nvSpPr>
        <p:spPr>
          <a:xfrm>
            <a:off x="309600" y="5029200"/>
            <a:ext cx="7919280" cy="131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i="1" strike="noStrike" spc="-1" dirty="0">
                <a:solidFill>
                  <a:srgbClr val="000000"/>
                </a:solidFill>
                <a:ea typeface="DejaVu Sans"/>
              </a:rPr>
              <a:t>W: </a:t>
            </a:r>
            <a:r>
              <a:rPr lang="en-US" sz="1400" b="0" strike="noStrike" spc="-1" dirty="0">
                <a:solidFill>
                  <a:srgbClr val="000000"/>
                </a:solidFill>
                <a:ea typeface="DejaVu Sans"/>
              </a:rPr>
              <a:t>window size in milliseconds</a:t>
            </a:r>
            <a:endParaRPr lang="en-US" sz="1400" b="0" strike="noStrike" spc="-1" dirty="0"/>
          </a:p>
          <a:p>
            <a:pPr>
              <a:lnSpc>
                <a:spcPct val="100000"/>
              </a:lnSpc>
            </a:pPr>
            <a:r>
              <a:rPr lang="en-US" sz="1400" b="0" i="1" strike="noStrike" spc="-1" dirty="0">
                <a:solidFill>
                  <a:srgbClr val="000000"/>
                </a:solidFill>
                <a:ea typeface="DejaVu Sans"/>
              </a:rPr>
              <a:t>S:</a:t>
            </a:r>
            <a:r>
              <a:rPr lang="en-US" sz="1400" b="0" strike="noStrike" spc="-1" dirty="0">
                <a:solidFill>
                  <a:srgbClr val="000000"/>
                </a:solidFill>
                <a:ea typeface="DejaVu Sans"/>
              </a:rPr>
              <a:t> number of states used for the HMMs</a:t>
            </a:r>
            <a:endParaRPr lang="en-US" sz="1400" b="0" strike="noStrike" spc="-1" dirty="0"/>
          </a:p>
          <a:p>
            <a:pPr>
              <a:lnSpc>
                <a:spcPct val="100000"/>
              </a:lnSpc>
            </a:pPr>
            <a:r>
              <a:rPr lang="en-US" sz="1400" b="0" i="1" strike="noStrike" spc="-1" dirty="0">
                <a:solidFill>
                  <a:srgbClr val="000000"/>
                </a:solidFill>
                <a:ea typeface="DejaVu Sans"/>
              </a:rPr>
              <a:t>IMU l: </a:t>
            </a:r>
            <a:r>
              <a:rPr lang="en-US" sz="1400" b="0" strike="noStrike" spc="-1" dirty="0">
                <a:solidFill>
                  <a:srgbClr val="000000"/>
                </a:solidFill>
                <a:ea typeface="DejaVu Sans"/>
              </a:rPr>
              <a:t>linear acceleration values of all IMU sensors</a:t>
            </a:r>
            <a:endParaRPr lang="en-US" sz="1400" b="0" strike="noStrike" spc="-1" dirty="0"/>
          </a:p>
          <a:p>
            <a:pPr>
              <a:lnSpc>
                <a:spcPct val="100000"/>
              </a:lnSpc>
            </a:pPr>
            <a:r>
              <a:rPr lang="en-US" sz="1400" b="0" i="1" strike="noStrike" spc="-1" dirty="0">
                <a:solidFill>
                  <a:srgbClr val="000000"/>
                </a:solidFill>
                <a:ea typeface="DejaVu Sans"/>
              </a:rPr>
              <a:t>IMU e</a:t>
            </a:r>
            <a:r>
              <a:rPr lang="en-US" sz="1400" b="0" strike="noStrike" spc="-1" dirty="0">
                <a:solidFill>
                  <a:srgbClr val="000000"/>
                </a:solidFill>
                <a:ea typeface="DejaVu Sans"/>
              </a:rPr>
              <a:t>: Euler angle values of all IMU sensors </a:t>
            </a:r>
            <a:endParaRPr lang="en-US" sz="1400" b="0" strike="noStrike" spc="-1" dirty="0"/>
          </a:p>
          <a:p>
            <a:pPr>
              <a:lnSpc>
                <a:spcPct val="100000"/>
              </a:lnSpc>
            </a:pPr>
            <a:r>
              <a:rPr lang="en-US" sz="1400" b="0" i="1" strike="noStrike" spc="-1" dirty="0">
                <a:solidFill>
                  <a:srgbClr val="000000"/>
                </a:solidFill>
                <a:ea typeface="DejaVu Sans"/>
              </a:rPr>
              <a:t>Differences</a:t>
            </a:r>
            <a:r>
              <a:rPr lang="en-US" sz="1400" b="0" strike="noStrike" spc="-1" dirty="0">
                <a:solidFill>
                  <a:srgbClr val="000000"/>
                </a:solidFill>
                <a:ea typeface="DejaVu Sans"/>
              </a:rPr>
              <a:t>: differences among the features values were calculated before creating the windows</a:t>
            </a:r>
            <a:endParaRPr lang="en-US" sz="1400" b="0" strike="noStrike" spc="-1" dirty="0"/>
          </a:p>
          <a:p>
            <a:pPr>
              <a:lnSpc>
                <a:spcPct val="100000"/>
              </a:lnSpc>
            </a:pPr>
            <a:r>
              <a:rPr lang="en-US" sz="1400" b="0" i="1" strike="noStrike" spc="-1" dirty="0">
                <a:solidFill>
                  <a:srgbClr val="000000"/>
                </a:solidFill>
                <a:ea typeface="DejaVu Sans"/>
              </a:rPr>
              <a:t>Filtered: d</a:t>
            </a:r>
            <a:r>
              <a:rPr lang="en-US" sz="1400" b="0" strike="noStrike" spc="-1" dirty="0">
                <a:solidFill>
                  <a:srgbClr val="000000"/>
                </a:solidFill>
                <a:ea typeface="DejaVu Sans"/>
              </a:rPr>
              <a:t>ata previously filtered with a digital low-pass filter</a:t>
            </a:r>
            <a:endParaRPr lang="en-US" sz="1400" b="0" strike="noStrike" spc="-1" dirty="0"/>
          </a:p>
          <a:p>
            <a:pPr>
              <a:lnSpc>
                <a:spcPct val="100000"/>
              </a:lnSpc>
            </a:pPr>
            <a:r>
              <a:rPr lang="en-US" sz="1600" b="0" strike="noStrike" spc="-1" dirty="0">
                <a:solidFill>
                  <a:srgbClr val="000000"/>
                </a:solidFill>
                <a:latin typeface="Calibri"/>
                <a:ea typeface="DejaVu Sans"/>
              </a:rPr>
              <a:t>    </a:t>
            </a:r>
            <a:endParaRPr lang="en-US" sz="1600" b="0" strike="noStrike" spc="-1" dirty="0">
              <a:latin typeface="Arial"/>
            </a:endParaRPr>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973" y="1812378"/>
            <a:ext cx="7890094" cy="2417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308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a:solidFill>
                  <a:srgbClr val="000000"/>
                </a:solidFill>
                <a:latin typeface="Calibri"/>
                <a:ea typeface="DejaVu Sans"/>
              </a:rPr>
              <a:t>HMM </a:t>
            </a:r>
            <a:r>
              <a:rPr lang="en-US" sz="2400" b="1" strike="noStrike" spc="-1" dirty="0" smtClean="0">
                <a:solidFill>
                  <a:srgbClr val="000000"/>
                </a:solidFill>
                <a:latin typeface="Calibri"/>
                <a:ea typeface="DejaVu Sans"/>
              </a:rPr>
              <a:t>Classification – Minimum number of features</a:t>
            </a:r>
            <a:endParaRPr lang="en-US" sz="2400" b="0" strike="noStrike" spc="-1" dirty="0">
              <a:latin typeface="Arial"/>
            </a:endParaRPr>
          </a:p>
        </p:txBody>
      </p:sp>
      <p:sp>
        <p:nvSpPr>
          <p:cNvPr id="339" name="CustomShape 2"/>
          <p:cNvSpPr/>
          <p:nvPr/>
        </p:nvSpPr>
        <p:spPr>
          <a:xfrm>
            <a:off x="365760" y="1005840"/>
            <a:ext cx="8570520" cy="1292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US" sz="1600" b="0" strike="noStrike" spc="-1" dirty="0" smtClean="0">
                <a:solidFill>
                  <a:srgbClr val="000000"/>
                </a:solidFill>
                <a:ea typeface="DejaVu Sans"/>
              </a:rPr>
              <a:t>Configurations to try to reduce the minimum number of features needed</a:t>
            </a:r>
            <a:endParaRPr lang="en-US" sz="1600" b="0" strike="noStrike" spc="-1" dirty="0"/>
          </a:p>
          <a:p>
            <a:pPr>
              <a:lnSpc>
                <a:spcPct val="100000"/>
              </a:lnSpc>
              <a:spcBef>
                <a:spcPts val="400"/>
              </a:spcBef>
            </a:pPr>
            <a:endParaRPr lang="en-US" sz="1600" b="0" strike="noStrike" spc="-1" dirty="0">
              <a:latin typeface="Arial"/>
            </a:endParaRPr>
          </a:p>
          <a:p>
            <a:pPr>
              <a:lnSpc>
                <a:spcPct val="100000"/>
              </a:lnSpc>
              <a:spcBef>
                <a:spcPts val="400"/>
              </a:spcBef>
            </a:pPr>
            <a:endParaRPr lang="en-US" sz="1600" b="0" strike="noStrike" spc="-1" dirty="0">
              <a:latin typeface="Arial"/>
            </a:endParaRPr>
          </a:p>
        </p:txBody>
      </p:sp>
      <p:sp>
        <p:nvSpPr>
          <p:cNvPr id="340" name="CustomShape 3"/>
          <p:cNvSpPr/>
          <p:nvPr/>
        </p:nvSpPr>
        <p:spPr>
          <a:xfrm>
            <a:off x="323640" y="2565000"/>
            <a:ext cx="2662560" cy="911880"/>
          </a:xfrm>
          <a:prstGeom prst="rect">
            <a:avLst/>
          </a:prstGeom>
          <a:noFill/>
          <a:ln>
            <a:noFill/>
          </a:ln>
        </p:spPr>
        <p:style>
          <a:lnRef idx="0">
            <a:scrgbClr r="0" g="0" b="0"/>
          </a:lnRef>
          <a:fillRef idx="0">
            <a:scrgbClr r="0" g="0" b="0"/>
          </a:fillRef>
          <a:effectRef idx="0">
            <a:scrgbClr r="0" g="0" b="0"/>
          </a:effectRef>
          <a:fontRef idx="minor"/>
        </p:style>
      </p:sp>
      <p:sp>
        <p:nvSpPr>
          <p:cNvPr id="341" name="CustomShape 4"/>
          <p:cNvSpPr/>
          <p:nvPr/>
        </p:nvSpPr>
        <p:spPr>
          <a:xfrm>
            <a:off x="309600" y="5029200"/>
            <a:ext cx="7919280" cy="131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i="1" strike="noStrike" spc="-1" dirty="0">
                <a:solidFill>
                  <a:srgbClr val="000000"/>
                </a:solidFill>
                <a:ea typeface="DejaVu Sans"/>
              </a:rPr>
              <a:t>W: </a:t>
            </a:r>
            <a:r>
              <a:rPr lang="en-US" sz="1400" b="0" strike="noStrike" spc="-1" dirty="0">
                <a:solidFill>
                  <a:srgbClr val="000000"/>
                </a:solidFill>
                <a:ea typeface="DejaVu Sans"/>
              </a:rPr>
              <a:t>window size in milliseconds</a:t>
            </a:r>
            <a:endParaRPr lang="en-US" sz="1400" b="0" strike="noStrike" spc="-1" dirty="0"/>
          </a:p>
          <a:p>
            <a:pPr>
              <a:lnSpc>
                <a:spcPct val="100000"/>
              </a:lnSpc>
            </a:pPr>
            <a:r>
              <a:rPr lang="en-US" sz="1400" b="0" i="1" strike="noStrike" spc="-1" dirty="0">
                <a:solidFill>
                  <a:srgbClr val="000000"/>
                </a:solidFill>
                <a:ea typeface="DejaVu Sans"/>
              </a:rPr>
              <a:t>S:</a:t>
            </a:r>
            <a:r>
              <a:rPr lang="en-US" sz="1400" b="0" strike="noStrike" spc="-1" dirty="0">
                <a:solidFill>
                  <a:srgbClr val="000000"/>
                </a:solidFill>
                <a:ea typeface="DejaVu Sans"/>
              </a:rPr>
              <a:t> number of states used for the HMMs</a:t>
            </a:r>
            <a:endParaRPr lang="en-US" sz="1400" b="0" strike="noStrike" spc="-1" dirty="0"/>
          </a:p>
          <a:p>
            <a:pPr>
              <a:lnSpc>
                <a:spcPct val="100000"/>
              </a:lnSpc>
            </a:pPr>
            <a:r>
              <a:rPr lang="en-US" sz="1400" b="0" i="1" strike="noStrike" spc="-1" dirty="0">
                <a:solidFill>
                  <a:srgbClr val="000000"/>
                </a:solidFill>
                <a:ea typeface="DejaVu Sans"/>
              </a:rPr>
              <a:t>IMU l: </a:t>
            </a:r>
            <a:r>
              <a:rPr lang="en-US" sz="1400" b="0" strike="noStrike" spc="-1" dirty="0">
                <a:solidFill>
                  <a:srgbClr val="000000"/>
                </a:solidFill>
                <a:ea typeface="DejaVu Sans"/>
              </a:rPr>
              <a:t>linear acceleration values of all IMU sensors</a:t>
            </a:r>
            <a:endParaRPr lang="en-US" sz="1400" b="0" strike="noStrike" spc="-1" dirty="0"/>
          </a:p>
          <a:p>
            <a:pPr>
              <a:lnSpc>
                <a:spcPct val="100000"/>
              </a:lnSpc>
            </a:pPr>
            <a:r>
              <a:rPr lang="en-US" sz="1400" b="0" i="1" strike="noStrike" spc="-1" dirty="0">
                <a:solidFill>
                  <a:srgbClr val="000000"/>
                </a:solidFill>
                <a:ea typeface="DejaVu Sans"/>
              </a:rPr>
              <a:t>IMU e</a:t>
            </a:r>
            <a:r>
              <a:rPr lang="en-US" sz="1400" b="0" strike="noStrike" spc="-1" dirty="0">
                <a:solidFill>
                  <a:srgbClr val="000000"/>
                </a:solidFill>
                <a:ea typeface="DejaVu Sans"/>
              </a:rPr>
              <a:t>: Euler angle values of all IMU sensors </a:t>
            </a:r>
            <a:endParaRPr lang="en-US" sz="1400" b="0" strike="noStrike" spc="-1" dirty="0"/>
          </a:p>
          <a:p>
            <a:pPr>
              <a:lnSpc>
                <a:spcPct val="100000"/>
              </a:lnSpc>
            </a:pPr>
            <a:r>
              <a:rPr lang="en-US" sz="1400" b="0" i="1" strike="noStrike" spc="-1" dirty="0">
                <a:solidFill>
                  <a:srgbClr val="000000"/>
                </a:solidFill>
                <a:ea typeface="DejaVu Sans"/>
              </a:rPr>
              <a:t>Differences</a:t>
            </a:r>
            <a:r>
              <a:rPr lang="en-US" sz="1400" b="0" strike="noStrike" spc="-1" dirty="0">
                <a:solidFill>
                  <a:srgbClr val="000000"/>
                </a:solidFill>
                <a:ea typeface="DejaVu Sans"/>
              </a:rPr>
              <a:t>: differences among the features values were calculated before creating the windows</a:t>
            </a:r>
            <a:endParaRPr lang="en-US" sz="1400" b="0" strike="noStrike" spc="-1" dirty="0"/>
          </a:p>
          <a:p>
            <a:pPr>
              <a:lnSpc>
                <a:spcPct val="100000"/>
              </a:lnSpc>
            </a:pPr>
            <a:r>
              <a:rPr lang="en-US" sz="1400" b="0" i="1" strike="noStrike" spc="-1" dirty="0">
                <a:solidFill>
                  <a:srgbClr val="000000"/>
                </a:solidFill>
                <a:ea typeface="DejaVu Sans"/>
              </a:rPr>
              <a:t>Filtered: d</a:t>
            </a:r>
            <a:r>
              <a:rPr lang="en-US" sz="1400" b="0" strike="noStrike" spc="-1" dirty="0">
                <a:solidFill>
                  <a:srgbClr val="000000"/>
                </a:solidFill>
                <a:ea typeface="DejaVu Sans"/>
              </a:rPr>
              <a:t>ata previously filtered with a digital low-pass filter</a:t>
            </a:r>
            <a:endParaRPr lang="en-US" sz="1400" b="0" strike="noStrike" spc="-1" dirty="0"/>
          </a:p>
          <a:p>
            <a:pPr>
              <a:lnSpc>
                <a:spcPct val="100000"/>
              </a:lnSpc>
            </a:pPr>
            <a:r>
              <a:rPr lang="en-US" sz="1600" b="0" strike="noStrike" spc="-1" dirty="0">
                <a:solidFill>
                  <a:srgbClr val="000000"/>
                </a:solidFill>
                <a:latin typeface="Calibri"/>
                <a:ea typeface="DejaVu Sans"/>
              </a:rPr>
              <a:t>    </a:t>
            </a:r>
            <a:endParaRPr lang="en-US" sz="1600" b="0" strike="noStrike" spc="-1" dirty="0">
              <a:latin typeface="Arial"/>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502" y="1412776"/>
            <a:ext cx="7121563" cy="347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685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355597" y="377502"/>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r>
              <a:rPr lang="en-US" sz="2400" b="1" strike="noStrike" spc="-1" dirty="0">
                <a:solidFill>
                  <a:srgbClr val="000000"/>
                </a:solidFill>
                <a:latin typeface="Calibri"/>
                <a:ea typeface="DejaVu Sans"/>
              </a:rPr>
              <a:t>State of the </a:t>
            </a:r>
            <a:r>
              <a:rPr lang="en-US" sz="2400" b="1" strike="noStrike" spc="-1" dirty="0" smtClean="0">
                <a:solidFill>
                  <a:srgbClr val="000000"/>
                </a:solidFill>
                <a:latin typeface="Calibri"/>
                <a:ea typeface="DejaVu Sans"/>
              </a:rPr>
              <a:t>Art – Motion Recognition</a:t>
            </a:r>
            <a:endParaRPr lang="en-US" sz="2400" b="0" strike="noStrike" spc="-1" dirty="0">
              <a:latin typeface="Arial"/>
            </a:endParaRPr>
          </a:p>
        </p:txBody>
      </p:sp>
      <p:sp>
        <p:nvSpPr>
          <p:cNvPr id="272" name="CustomShape 2"/>
          <p:cNvSpPr/>
          <p:nvPr/>
        </p:nvSpPr>
        <p:spPr>
          <a:xfrm>
            <a:off x="406800" y="1198440"/>
            <a:ext cx="8354880" cy="4892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US" sz="2000" b="0" strike="noStrike" spc="-1" dirty="0">
                <a:solidFill>
                  <a:srgbClr val="000000"/>
                </a:solidFill>
                <a:latin typeface="Calibri"/>
                <a:ea typeface="DejaVu Sans"/>
              </a:rPr>
              <a:t>Previous work at H</a:t>
            </a:r>
            <a:r>
              <a:rPr lang="en-US" sz="2000" b="0" strike="noStrike" spc="-1" baseline="33000" dirty="0">
                <a:solidFill>
                  <a:srgbClr val="000000"/>
                </a:solidFill>
                <a:latin typeface="Calibri"/>
                <a:ea typeface="DejaVu Sans"/>
              </a:rPr>
              <a:t>2</a:t>
            </a:r>
            <a:r>
              <a:rPr lang="en-US" sz="2000" b="0" strike="noStrike" spc="-1" dirty="0">
                <a:solidFill>
                  <a:srgbClr val="000000"/>
                </a:solidFill>
                <a:latin typeface="Calibri"/>
                <a:ea typeface="DejaVu Sans"/>
              </a:rPr>
              <a:t>T</a:t>
            </a: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76280">
              <a:lnSpc>
                <a:spcPct val="100000"/>
              </a:lnSpc>
              <a:spcBef>
                <a:spcPts val="360"/>
              </a:spcBef>
            </a:pPr>
            <a:endParaRPr lang="en-US" sz="2000" b="0" strike="noStrike" spc="-1" dirty="0">
              <a:latin typeface="Arial"/>
            </a:endParaRPr>
          </a:p>
          <a:p>
            <a:pPr marL="476280">
              <a:lnSpc>
                <a:spcPct val="100000"/>
              </a:lnSpc>
              <a:spcBef>
                <a:spcPts val="400"/>
              </a:spcBef>
            </a:pPr>
            <a:endParaRPr lang="en-US" sz="2000" b="0" strike="noStrike" spc="-1" dirty="0">
              <a:latin typeface="Arial"/>
            </a:endParaRPr>
          </a:p>
          <a:p>
            <a:pPr marL="476280">
              <a:lnSpc>
                <a:spcPct val="100000"/>
              </a:lnSpc>
            </a:pPr>
            <a:endParaRPr lang="en-US" sz="2000" b="0" strike="noStrike" spc="-1" dirty="0">
              <a:latin typeface="Arial"/>
            </a:endParaRPr>
          </a:p>
        </p:txBody>
      </p:sp>
      <p:sp>
        <p:nvSpPr>
          <p:cNvPr id="274" name="CustomShape 4"/>
          <p:cNvSpPr/>
          <p:nvPr/>
        </p:nvSpPr>
        <p:spPr>
          <a:xfrm>
            <a:off x="6309360" y="3657600"/>
            <a:ext cx="179280" cy="344880"/>
          </a:xfrm>
          <a:prstGeom prst="rect">
            <a:avLst/>
          </a:prstGeom>
          <a:noFill/>
          <a:ln>
            <a:noFill/>
          </a:ln>
        </p:spPr>
        <p:style>
          <a:lnRef idx="0">
            <a:scrgbClr r="0" g="0" b="0"/>
          </a:lnRef>
          <a:fillRef idx="0">
            <a:scrgbClr r="0" g="0" b="0"/>
          </a:fillRef>
          <a:effectRef idx="0">
            <a:scrgbClr r="0" g="0" b="0"/>
          </a:effectRef>
          <a:fontRef idx="minor"/>
        </p:style>
      </p:sp>
      <p:graphicFrame>
        <p:nvGraphicFramePr>
          <p:cNvPr id="6" name="5 Tabla"/>
          <p:cNvGraphicFramePr>
            <a:graphicFrameLocks noGrp="1"/>
          </p:cNvGraphicFramePr>
          <p:nvPr>
            <p:extLst>
              <p:ext uri="{D42A27DB-BD31-4B8C-83A1-F6EECF244321}">
                <p14:modId xmlns:p14="http://schemas.microsoft.com/office/powerpoint/2010/main" val="2349946343"/>
              </p:ext>
            </p:extLst>
          </p:nvPr>
        </p:nvGraphicFramePr>
        <p:xfrm>
          <a:off x="198325" y="1082663"/>
          <a:ext cx="8771830" cy="5324401"/>
        </p:xfrm>
        <a:graphic>
          <a:graphicData uri="http://schemas.openxmlformats.org/drawingml/2006/table">
            <a:tbl>
              <a:tblPr firstRow="1" firstCol="1" bandRow="1">
                <a:tableStyleId>{B301B821-A1FF-4177-AEE7-76D212191A09}</a:tableStyleId>
              </a:tblPr>
              <a:tblGrid>
                <a:gridCol w="1448930"/>
                <a:gridCol w="1994308"/>
                <a:gridCol w="2232248"/>
                <a:gridCol w="2088232"/>
                <a:gridCol w="1008112"/>
              </a:tblGrid>
              <a:tr h="328987">
                <a:tc>
                  <a:txBody>
                    <a:bodyPr/>
                    <a:lstStyle/>
                    <a:p>
                      <a:pPr algn="ctr"/>
                      <a:r>
                        <a:rPr lang="en-US" sz="1600" strike="noStrike" spc="-1" dirty="0" smtClean="0"/>
                        <a:t>Ref.</a:t>
                      </a:r>
                      <a:endParaRPr lang="en-US" sz="1600" noProof="0" dirty="0"/>
                    </a:p>
                  </a:txBody>
                  <a:tcPr/>
                </a:tc>
                <a:tc>
                  <a:txBody>
                    <a:bodyPr/>
                    <a:lstStyle/>
                    <a:p>
                      <a:pPr algn="ctr"/>
                      <a:r>
                        <a:rPr lang="en-US" sz="1600" noProof="0" dirty="0" smtClean="0"/>
                        <a:t>Scope</a:t>
                      </a:r>
                      <a:endParaRPr lang="en-US" sz="1600" noProof="0" dirty="0"/>
                    </a:p>
                  </a:txBody>
                  <a:tcPr/>
                </a:tc>
                <a:tc>
                  <a:txBody>
                    <a:bodyPr/>
                    <a:lstStyle/>
                    <a:p>
                      <a:pPr algn="ctr"/>
                      <a:r>
                        <a:rPr lang="en-US" sz="1600" strike="noStrike" spc="-1" noProof="0" dirty="0" smtClean="0"/>
                        <a:t>Sensors</a:t>
                      </a:r>
                      <a:endParaRPr lang="en-US" sz="1600" noProof="0" dirty="0"/>
                    </a:p>
                  </a:txBody>
                  <a:tcPr/>
                </a:tc>
                <a:tc>
                  <a:txBody>
                    <a:bodyPr/>
                    <a:lstStyle/>
                    <a:p>
                      <a:pPr algn="ctr"/>
                      <a:r>
                        <a:rPr lang="en-US" sz="1600" noProof="0" dirty="0" smtClean="0"/>
                        <a:t>Data</a:t>
                      </a:r>
                      <a:endParaRPr lang="en-US" sz="1600" noProof="0" dirty="0"/>
                    </a:p>
                  </a:txBody>
                  <a:tcPr/>
                </a:tc>
                <a:tc>
                  <a:txBody>
                    <a:bodyPr/>
                    <a:lstStyle/>
                    <a:p>
                      <a:pPr algn="ctr"/>
                      <a:r>
                        <a:rPr lang="en-US" sz="1600" noProof="0" dirty="0" smtClean="0"/>
                        <a:t>Results</a:t>
                      </a:r>
                      <a:endParaRPr lang="en-US" sz="1600" noProof="0" dirty="0"/>
                    </a:p>
                  </a:txBody>
                  <a:tcPr/>
                </a:tc>
              </a:tr>
              <a:tr h="717789">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dk1"/>
                          </a:solidFill>
                          <a:latin typeface="+mn-lt"/>
                          <a:ea typeface="+mn-ea"/>
                          <a:cs typeface="+mn-cs"/>
                        </a:rPr>
                        <a:t>C. Freeman, (2014) [1]</a:t>
                      </a:r>
                      <a:endParaRPr lang="en-US" sz="1400" b="0" noProof="0" dirty="0">
                        <a:solidFill>
                          <a:schemeClr val="dk1"/>
                        </a:solidFill>
                        <a:latin typeface="+mn-lt"/>
                        <a:ea typeface="+mn-ea"/>
                        <a:cs typeface="+mn-cs"/>
                      </a:endParaRPr>
                    </a:p>
                  </a:txBody>
                  <a:tcPr/>
                </a:tc>
                <a:tc>
                  <a:txBody>
                    <a:bodyPr/>
                    <a:lstStyle/>
                    <a:p>
                      <a:r>
                        <a:rPr lang="en-US" sz="1400" b="1" i="0" strike="noStrike" spc="-1" baseline="0" noProof="0" dirty="0" smtClean="0">
                          <a:solidFill>
                            <a:srgbClr val="000000"/>
                          </a:solidFill>
                          <a:latin typeface="+mn-lt"/>
                          <a:ea typeface="AR PL SungtiL GB"/>
                          <a:cs typeface="+mn-cs"/>
                        </a:rPr>
                        <a:t>Hand Gesture</a:t>
                      </a:r>
                      <a:r>
                        <a:rPr lang="en-US" sz="1400" b="0" i="0" strike="noStrike" spc="-1" baseline="0" noProof="0" dirty="0" smtClean="0">
                          <a:solidFill>
                            <a:srgbClr val="000000"/>
                          </a:solidFill>
                          <a:latin typeface="+mn-lt"/>
                          <a:ea typeface="AR PL SungtiL GB"/>
                          <a:cs typeface="+mn-cs"/>
                        </a:rPr>
                        <a:t>, Multi-modal Binary Tree, Derived Features</a:t>
                      </a:r>
                    </a:p>
                  </a:txBody>
                  <a:tcPr/>
                </a:tc>
                <a:tc>
                  <a:txBody>
                    <a:bodyPr/>
                    <a:lstStyle/>
                    <a:p>
                      <a:r>
                        <a:rPr lang="en-US" sz="1400" b="1" i="0" strike="noStrike" spc="-1" baseline="0" noProof="0" dirty="0" smtClean="0">
                          <a:solidFill>
                            <a:srgbClr val="000000"/>
                          </a:solidFill>
                          <a:latin typeface="+mn-lt"/>
                          <a:ea typeface="AR PL SungtiL GB"/>
                          <a:cs typeface="+mn-cs"/>
                        </a:rPr>
                        <a:t>8 EMGs</a:t>
                      </a:r>
                      <a:endParaRPr lang="en-US" sz="1400" b="1" i="0" strike="noStrike" spc="-1" baseline="0" noProof="0" dirty="0">
                        <a:solidFill>
                          <a:srgbClr val="000000"/>
                        </a:solidFill>
                        <a:latin typeface="+mn-lt"/>
                        <a:ea typeface="AR PL SungtiL GB"/>
                        <a:cs typeface="+mn-cs"/>
                      </a:endParaRPr>
                    </a:p>
                  </a:txBody>
                  <a:tcPr/>
                </a:tc>
                <a:tc>
                  <a:txBody>
                    <a:bodyPr/>
                    <a:lstStyle/>
                    <a:p>
                      <a:r>
                        <a:rPr lang="en-US" sz="1400" noProof="0" dirty="0" smtClean="0">
                          <a:solidFill>
                            <a:schemeClr val="dk1"/>
                          </a:solidFill>
                          <a:latin typeface="+mn-lt"/>
                          <a:ea typeface="+mn-ea"/>
                          <a:cs typeface="+mn-cs"/>
                        </a:rPr>
                        <a:t>5 motions and 9 subjects.</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1" noProof="0" dirty="0" smtClean="0">
                          <a:solidFill>
                            <a:schemeClr val="dk1"/>
                          </a:solidFill>
                          <a:latin typeface="+mn-lt"/>
                          <a:ea typeface="+mn-ea"/>
                          <a:cs typeface="+mn-cs"/>
                        </a:rPr>
                        <a:t>73,00%</a:t>
                      </a:r>
                      <a:r>
                        <a:rPr lang="en-US" sz="1400" b="1" baseline="0" noProof="0" dirty="0" smtClean="0">
                          <a:solidFill>
                            <a:schemeClr val="dk1"/>
                          </a:solidFill>
                          <a:latin typeface="+mn-lt"/>
                          <a:ea typeface="+mn-ea"/>
                          <a:cs typeface="+mn-cs"/>
                        </a:rPr>
                        <a:t> </a:t>
                      </a:r>
                      <a:r>
                        <a:rPr lang="en-US" sz="1400" baseline="0" noProof="0" dirty="0" smtClean="0">
                          <a:solidFill>
                            <a:schemeClr val="dk1"/>
                          </a:solidFill>
                          <a:latin typeface="+mn-lt"/>
                          <a:ea typeface="+mn-ea"/>
                          <a:cs typeface="+mn-cs"/>
                        </a:rPr>
                        <a:t>accuracy</a:t>
                      </a:r>
                      <a:endParaRPr lang="en-US" sz="1400" noProof="0" dirty="0" smtClean="0">
                        <a:solidFill>
                          <a:schemeClr val="dk1"/>
                        </a:solidFill>
                        <a:latin typeface="+mn-lt"/>
                        <a:ea typeface="+mn-ea"/>
                        <a:cs typeface="+mn-cs"/>
                      </a:endParaRPr>
                    </a:p>
                    <a:p>
                      <a:endParaRPr lang="en-US" sz="1400" noProof="0" dirty="0">
                        <a:solidFill>
                          <a:schemeClr val="dk1"/>
                        </a:solidFill>
                        <a:latin typeface="+mn-lt"/>
                        <a:ea typeface="+mn-ea"/>
                        <a:cs typeface="+mn-cs"/>
                      </a:endParaRPr>
                    </a:p>
                  </a:txBody>
                  <a:tcPr/>
                </a:tc>
              </a:tr>
              <a:tr h="717789">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1400" b="0" dirty="0" err="1" smtClean="0"/>
                        <a:t>G.Panahandeh</a:t>
                      </a:r>
                      <a:r>
                        <a:rPr lang="es-ES" sz="1400" b="0" baseline="0" dirty="0" smtClean="0"/>
                        <a:t> (2013) [2]</a:t>
                      </a:r>
                      <a:endParaRPr lang="en-US" sz="1400" b="0" i="1" strike="noStrike" spc="-1" noProof="0" dirty="0">
                        <a:solidFill>
                          <a:srgbClr val="000000"/>
                        </a:solidFill>
                        <a:latin typeface="+mn-lt"/>
                        <a:ea typeface="AR PL SungtiL GB"/>
                        <a:cs typeface="+mn-cs"/>
                      </a:endParaRPr>
                    </a:p>
                  </a:txBody>
                  <a:tcPr/>
                </a:tc>
                <a:tc>
                  <a:txBody>
                    <a:bodyPr/>
                    <a:lstStyle/>
                    <a:p>
                      <a:r>
                        <a:rPr lang="en-US" sz="1400" b="1" i="0" strike="noStrike" spc="-1" baseline="0" noProof="0" dirty="0" smtClean="0">
                          <a:solidFill>
                            <a:srgbClr val="000000"/>
                          </a:solidFill>
                          <a:latin typeface="+mn-lt"/>
                          <a:ea typeface="AR PL SungtiL GB"/>
                          <a:cs typeface="+mn-cs"/>
                        </a:rPr>
                        <a:t>Human Activity  Classification,</a:t>
                      </a:r>
                      <a:r>
                        <a:rPr lang="en-US" sz="1400" b="0" i="0" strike="noStrike" spc="-1" baseline="0" noProof="0" dirty="0" smtClean="0">
                          <a:solidFill>
                            <a:srgbClr val="000000"/>
                          </a:solidFill>
                          <a:latin typeface="+mn-lt"/>
                          <a:ea typeface="AR PL SungtiL GB"/>
                          <a:cs typeface="+mn-cs"/>
                        </a:rPr>
                        <a:t> HMMs</a:t>
                      </a:r>
                      <a:endParaRPr lang="en-US" sz="1400" b="0" i="0" strike="noStrike" spc="-1" baseline="0" noProof="0" dirty="0">
                        <a:solidFill>
                          <a:srgbClr val="000000"/>
                        </a:solidFill>
                        <a:latin typeface="+mn-lt"/>
                        <a:ea typeface="AR PL SungtiL GB"/>
                        <a:cs typeface="+mn-cs"/>
                      </a:endParaRPr>
                    </a:p>
                  </a:txBody>
                  <a:tcPr/>
                </a:tc>
                <a:tc>
                  <a:txBody>
                    <a:bodyPr/>
                    <a:lstStyle/>
                    <a:p>
                      <a:r>
                        <a:rPr lang="en-US" sz="1400" b="1" i="0" strike="noStrike" spc="-1" baseline="0" noProof="0" dirty="0" smtClean="0">
                          <a:solidFill>
                            <a:srgbClr val="000000"/>
                          </a:solidFill>
                          <a:latin typeface="+mn-lt"/>
                          <a:ea typeface="AR PL SungtiL GB"/>
                          <a:cs typeface="+mn-cs"/>
                        </a:rPr>
                        <a:t>1 IMU </a:t>
                      </a:r>
                      <a:r>
                        <a:rPr lang="en-US" sz="1400" b="0" i="0" strike="noStrike" spc="-1" baseline="0" noProof="0" dirty="0" smtClean="0">
                          <a:solidFill>
                            <a:srgbClr val="000000"/>
                          </a:solidFill>
                          <a:latin typeface="+mn-lt"/>
                          <a:ea typeface="AR PL SungtiL GB"/>
                          <a:cs typeface="+mn-cs"/>
                        </a:rPr>
                        <a:t>(3 </a:t>
                      </a:r>
                      <a:r>
                        <a:rPr lang="en-US" sz="1400" b="0" i="0" strike="noStrike" spc="-1" baseline="0" noProof="0" dirty="0" err="1" smtClean="0">
                          <a:solidFill>
                            <a:srgbClr val="000000"/>
                          </a:solidFill>
                          <a:latin typeface="+mn-lt"/>
                          <a:ea typeface="AR PL SungtiL GB"/>
                          <a:cs typeface="+mn-cs"/>
                        </a:rPr>
                        <a:t>acc</a:t>
                      </a:r>
                      <a:r>
                        <a:rPr lang="en-US" sz="1400" b="0" i="0" strike="noStrike" spc="-1" baseline="0" noProof="0" dirty="0" smtClean="0">
                          <a:solidFill>
                            <a:srgbClr val="000000"/>
                          </a:solidFill>
                          <a:latin typeface="+mn-lt"/>
                          <a:ea typeface="AR PL SungtiL GB"/>
                          <a:cs typeface="+mn-cs"/>
                        </a:rPr>
                        <a:t> and 3 </a:t>
                      </a:r>
                      <a:r>
                        <a:rPr lang="en-US" sz="1400" b="0" i="0" strike="noStrike" spc="-1" baseline="0" noProof="0" dirty="0" err="1" smtClean="0">
                          <a:solidFill>
                            <a:srgbClr val="000000"/>
                          </a:solidFill>
                          <a:latin typeface="+mn-lt"/>
                          <a:ea typeface="AR PL SungtiL GB"/>
                          <a:cs typeface="+mn-cs"/>
                        </a:rPr>
                        <a:t>angVel</a:t>
                      </a:r>
                      <a:r>
                        <a:rPr lang="en-US" sz="1400" b="0" i="0" strike="noStrike" spc="-1" baseline="0" noProof="0" dirty="0" smtClean="0">
                          <a:solidFill>
                            <a:srgbClr val="000000"/>
                          </a:solidFill>
                          <a:latin typeface="+mn-lt"/>
                          <a:ea typeface="AR PL SungtiL GB"/>
                          <a:cs typeface="+mn-cs"/>
                        </a:rPr>
                        <a:t>)</a:t>
                      </a:r>
                      <a:endParaRPr lang="en-US" sz="1400" b="0" i="0" strike="noStrike" spc="-1" baseline="0" noProof="0" dirty="0">
                        <a:solidFill>
                          <a:srgbClr val="000000"/>
                        </a:solidFill>
                        <a:latin typeface="+mn-lt"/>
                        <a:ea typeface="AR PL SungtiL GB"/>
                        <a:cs typeface="+mn-cs"/>
                      </a:endParaRPr>
                    </a:p>
                  </a:txBody>
                  <a:tcPr/>
                </a:tc>
                <a:tc>
                  <a:txBody>
                    <a:bodyPr/>
                    <a:lstStyle/>
                    <a:p>
                      <a:r>
                        <a:rPr lang="en-US" sz="1400" noProof="0" dirty="0" smtClean="0"/>
                        <a:t>5 motions and</a:t>
                      </a:r>
                      <a:r>
                        <a:rPr lang="en-US" sz="1400" baseline="0" noProof="0" dirty="0" smtClean="0"/>
                        <a:t> 10 subjects</a:t>
                      </a:r>
                      <a:endParaRPr lang="en-US" sz="1400" noProof="0" dirty="0" smtClean="0"/>
                    </a:p>
                    <a:p>
                      <a:r>
                        <a:rPr lang="en-US" sz="1400" b="0" noProof="0" dirty="0" smtClean="0"/>
                        <a:t>Window</a:t>
                      </a:r>
                      <a:r>
                        <a:rPr lang="en-US" sz="1400" b="0" baseline="0" noProof="0" dirty="0" smtClean="0"/>
                        <a:t> 80ms</a:t>
                      </a:r>
                      <a:endParaRPr lang="en-US" sz="1400" b="0" noProof="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1" noProof="0" dirty="0" smtClean="0"/>
                        <a:t>95,00%</a:t>
                      </a:r>
                      <a:r>
                        <a:rPr lang="en-US" sz="1400" b="1" baseline="0" noProof="0" dirty="0" smtClean="0"/>
                        <a:t> </a:t>
                      </a:r>
                      <a:r>
                        <a:rPr lang="en-US" sz="1400" baseline="0" noProof="0" dirty="0" smtClean="0"/>
                        <a:t>accuracy</a:t>
                      </a:r>
                      <a:endParaRPr lang="en-US" sz="1400" noProof="0" dirty="0" smtClean="0"/>
                    </a:p>
                    <a:p>
                      <a:endParaRPr lang="en-US" sz="1400" noProof="0" dirty="0"/>
                    </a:p>
                  </a:txBody>
                  <a:tcPr/>
                </a:tc>
              </a:tr>
              <a:tr h="836049">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1400" b="0" dirty="0" err="1" smtClean="0"/>
                        <a:t>C.Chen</a:t>
                      </a:r>
                      <a:r>
                        <a:rPr lang="es-ES" sz="1400" b="0" dirty="0" smtClean="0"/>
                        <a:t>, </a:t>
                      </a:r>
                      <a:r>
                        <a:rPr lang="es-ES" sz="1400" b="0" dirty="0" err="1" smtClean="0"/>
                        <a:t>R.Jafari</a:t>
                      </a:r>
                      <a:r>
                        <a:rPr lang="es-ES" sz="1400" b="0" dirty="0" smtClean="0"/>
                        <a:t> (2015) [3]</a:t>
                      </a:r>
                      <a:endParaRPr lang="en-US" sz="1400" b="0" i="1" strike="noStrike" spc="-1" noProof="0" dirty="0">
                        <a:solidFill>
                          <a:srgbClr val="000000"/>
                        </a:solidFill>
                        <a:latin typeface="+mn-lt"/>
                        <a:ea typeface="AR PL SungtiL GB"/>
                        <a:cs typeface="+mn-cs"/>
                      </a:endParaRPr>
                    </a:p>
                  </a:txBody>
                  <a:tcPr/>
                </a:tc>
                <a:tc>
                  <a:txBody>
                    <a:bodyPr/>
                    <a:lstStyle/>
                    <a:p>
                      <a:r>
                        <a:rPr lang="en-US" sz="1400" b="1" i="0" strike="noStrike" spc="-1" noProof="0" dirty="0" smtClean="0">
                          <a:solidFill>
                            <a:srgbClr val="000000"/>
                          </a:solidFill>
                          <a:latin typeface="+mn-lt"/>
                          <a:ea typeface="AR PL SungtiL GB"/>
                          <a:cs typeface="+mn-cs"/>
                        </a:rPr>
                        <a:t>Whole-Body</a:t>
                      </a:r>
                      <a:r>
                        <a:rPr lang="en-US" sz="1400" b="0" i="0" strike="noStrike" spc="-1" noProof="0" dirty="0" smtClean="0">
                          <a:solidFill>
                            <a:srgbClr val="000000"/>
                          </a:solidFill>
                          <a:latin typeface="+mn-lt"/>
                          <a:ea typeface="AR PL SungtiL GB"/>
                          <a:cs typeface="+mn-cs"/>
                        </a:rPr>
                        <a:t>, HMMs</a:t>
                      </a:r>
                      <a:endParaRPr lang="en-US" sz="1400" b="0" i="0" strike="noStrike" spc="-1" baseline="0" noProof="0" dirty="0">
                        <a:solidFill>
                          <a:srgbClr val="000000"/>
                        </a:solidFill>
                        <a:latin typeface="+mn-lt"/>
                        <a:ea typeface="AR PL SungtiL GB"/>
                        <a:cs typeface="+mn-cs"/>
                      </a:endParaRPr>
                    </a:p>
                  </a:txBody>
                  <a:tcPr/>
                </a:tc>
                <a:tc>
                  <a:txBody>
                    <a:bodyPr/>
                    <a:lstStyle/>
                    <a:p>
                      <a:r>
                        <a:rPr lang="en-US" sz="1400" b="1" i="0" strike="noStrike" spc="-1" baseline="0" noProof="0" dirty="0" smtClean="0">
                          <a:solidFill>
                            <a:srgbClr val="000000"/>
                          </a:solidFill>
                          <a:latin typeface="+mn-lt"/>
                          <a:ea typeface="AR PL SungtiL GB"/>
                          <a:cs typeface="+mn-cs"/>
                        </a:rPr>
                        <a:t>1 Depth Camera </a:t>
                      </a:r>
                      <a:r>
                        <a:rPr lang="en-US" sz="1400" b="0" i="0" strike="noStrike" spc="-1" baseline="0" noProof="0" dirty="0" smtClean="0">
                          <a:solidFill>
                            <a:srgbClr val="000000"/>
                          </a:solidFill>
                          <a:latin typeface="+mn-lt"/>
                          <a:ea typeface="AR PL SungtiL GB"/>
                          <a:cs typeface="+mn-cs"/>
                        </a:rPr>
                        <a:t>(3 2-D motion maps)</a:t>
                      </a:r>
                    </a:p>
                    <a:p>
                      <a:r>
                        <a:rPr lang="en-US" sz="1400" b="1" i="0" strike="noStrike" spc="-1" baseline="0" noProof="0" dirty="0" smtClean="0">
                          <a:solidFill>
                            <a:srgbClr val="000000"/>
                          </a:solidFill>
                          <a:latin typeface="+mn-lt"/>
                          <a:ea typeface="AR PL SungtiL GB"/>
                          <a:cs typeface="+mn-cs"/>
                        </a:rPr>
                        <a:t>2 Accelerometers</a:t>
                      </a:r>
                      <a:r>
                        <a:rPr lang="en-US" sz="1400" b="0" i="0" strike="noStrike" spc="-1" baseline="0" noProof="0" dirty="0" smtClean="0">
                          <a:solidFill>
                            <a:srgbClr val="000000"/>
                          </a:solidFill>
                          <a:latin typeface="+mn-lt"/>
                          <a:ea typeface="AR PL SungtiL GB"/>
                          <a:cs typeface="+mn-cs"/>
                        </a:rPr>
                        <a:t> </a:t>
                      </a:r>
                      <a:endParaRPr lang="en-US" sz="1400" b="0" i="0" strike="noStrike" spc="-1" baseline="0" noProof="0" dirty="0">
                        <a:solidFill>
                          <a:srgbClr val="000000"/>
                        </a:solidFill>
                        <a:latin typeface="+mn-lt"/>
                        <a:ea typeface="AR PL SungtiL GB"/>
                        <a:cs typeface="+mn-cs"/>
                      </a:endParaRPr>
                    </a:p>
                  </a:txBody>
                  <a:tcPr/>
                </a:tc>
                <a:tc>
                  <a:txBody>
                    <a:bodyPr/>
                    <a:lstStyle/>
                    <a:p>
                      <a:r>
                        <a:rPr lang="en-US" sz="1400" noProof="0" dirty="0" smtClean="0"/>
                        <a:t>11 motions and</a:t>
                      </a:r>
                      <a:r>
                        <a:rPr lang="en-US" sz="1400" baseline="0" noProof="0" dirty="0" smtClean="0"/>
                        <a:t> 14 subjects</a:t>
                      </a:r>
                    </a:p>
                    <a:p>
                      <a:endParaRPr lang="en-US" sz="1400" baseline="0" noProof="0" dirty="0" smtClean="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1" baseline="0" noProof="0" dirty="0" smtClean="0"/>
                        <a:t>96,68% </a:t>
                      </a:r>
                      <a:r>
                        <a:rPr lang="en-US" sz="1400" baseline="0" noProof="0" dirty="0" smtClean="0"/>
                        <a:t>accuracy</a:t>
                      </a:r>
                      <a:endParaRPr lang="en-US" sz="1400" noProof="0" dirty="0" smtClean="0"/>
                    </a:p>
                    <a:p>
                      <a:endParaRPr lang="en-US" sz="1400" noProof="0" dirty="0"/>
                    </a:p>
                  </a:txBody>
                  <a:tcPr/>
                </a:tc>
              </a:tr>
              <a:tr h="927145">
                <a:tc>
                  <a:txBody>
                    <a:bodyPr/>
                    <a:lstStyle/>
                    <a:p>
                      <a:pPr>
                        <a:lnSpc>
                          <a:spcPct val="100000"/>
                        </a:lnSpc>
                      </a:pPr>
                      <a:r>
                        <a:rPr lang="en-US" sz="1400" b="0" i="0" strike="noStrike" spc="-1" dirty="0" err="1" smtClean="0">
                          <a:solidFill>
                            <a:srgbClr val="000000"/>
                          </a:solidFill>
                          <a:latin typeface="+mn-lt"/>
                          <a:ea typeface="AR PL SungtiL GB"/>
                          <a:cs typeface="+mn-cs"/>
                        </a:rPr>
                        <a:t>C.Manderey</a:t>
                      </a:r>
                      <a:r>
                        <a:rPr lang="en-US" sz="1400" b="0" i="0" strike="noStrike" spc="-1" dirty="0" smtClean="0">
                          <a:solidFill>
                            <a:srgbClr val="000000"/>
                          </a:solidFill>
                          <a:latin typeface="+mn-lt"/>
                          <a:ea typeface="AR PL SungtiL GB"/>
                          <a:cs typeface="+mn-cs"/>
                        </a:rPr>
                        <a:t> (2016) [4]</a:t>
                      </a:r>
                      <a:endParaRPr lang="en-US" sz="1400" b="0" i="0" strike="noStrike" spc="-1" dirty="0">
                        <a:solidFill>
                          <a:srgbClr val="000000"/>
                        </a:solidFill>
                        <a:latin typeface="+mn-lt"/>
                        <a:ea typeface="AR PL SungtiL GB"/>
                        <a:cs typeface="+mn-cs"/>
                      </a:endParaRPr>
                    </a:p>
                  </a:txBody>
                  <a:tcPr/>
                </a:tc>
                <a:tc>
                  <a:txBody>
                    <a:bodyPr/>
                    <a:lstStyle/>
                    <a:p>
                      <a:r>
                        <a:rPr lang="en-US" sz="1400" b="1" i="0" strike="noStrike" spc="-1" noProof="0" dirty="0" smtClean="0">
                          <a:solidFill>
                            <a:srgbClr val="000000"/>
                          </a:solidFill>
                          <a:latin typeface="+mn-lt"/>
                          <a:ea typeface="AR PL SungtiL GB"/>
                          <a:cs typeface="+mn-cs"/>
                        </a:rPr>
                        <a:t>Whole-Body</a:t>
                      </a:r>
                      <a:r>
                        <a:rPr lang="en-US" sz="1400" b="0" i="0" strike="noStrike" spc="-1" noProof="0" dirty="0" smtClean="0">
                          <a:solidFill>
                            <a:srgbClr val="000000"/>
                          </a:solidFill>
                          <a:latin typeface="+mn-lt"/>
                          <a:ea typeface="AR PL SungtiL GB"/>
                          <a:cs typeface="+mn-cs"/>
                        </a:rPr>
                        <a:t>,</a:t>
                      </a:r>
                      <a:r>
                        <a:rPr lang="en-US" sz="1400" b="0" i="0" strike="noStrike" spc="-1" baseline="0" noProof="0" dirty="0" smtClean="0">
                          <a:solidFill>
                            <a:srgbClr val="000000"/>
                          </a:solidFill>
                          <a:latin typeface="+mn-lt"/>
                          <a:ea typeface="AR PL SungtiL GB"/>
                          <a:cs typeface="+mn-cs"/>
                        </a:rPr>
                        <a:t> </a:t>
                      </a:r>
                      <a:r>
                        <a:rPr lang="en-US" sz="1400" b="0" i="0" strike="noStrike" spc="-1" noProof="0" dirty="0" smtClean="0">
                          <a:solidFill>
                            <a:srgbClr val="000000"/>
                          </a:solidFill>
                          <a:latin typeface="+mn-lt"/>
                          <a:ea typeface="AR PL SungtiL GB"/>
                          <a:cs typeface="+mn-cs"/>
                        </a:rPr>
                        <a:t>HMMs, Derived features,</a:t>
                      </a:r>
                      <a:r>
                        <a:rPr lang="en-US" sz="1400" b="0" i="0" strike="noStrike" spc="-1" baseline="0" noProof="0" dirty="0" smtClean="0">
                          <a:solidFill>
                            <a:srgbClr val="000000"/>
                          </a:solidFill>
                          <a:latin typeface="+mn-lt"/>
                          <a:ea typeface="AR PL SungtiL GB"/>
                          <a:cs typeface="+mn-cs"/>
                        </a:rPr>
                        <a:t> Dimensionality Reduction</a:t>
                      </a:r>
                      <a:endParaRPr lang="en-US" sz="1400" b="0" i="0" strike="noStrike" spc="-1" noProof="0" dirty="0">
                        <a:solidFill>
                          <a:srgbClr val="000000"/>
                        </a:solidFill>
                        <a:latin typeface="+mn-lt"/>
                        <a:ea typeface="AR PL SungtiL GB"/>
                        <a:cs typeface="+mn-cs"/>
                      </a:endParaRPr>
                    </a:p>
                  </a:txBody>
                  <a:tcPr/>
                </a:tc>
                <a:tc>
                  <a:txBody>
                    <a:bodyPr/>
                    <a:lstStyle/>
                    <a:p>
                      <a:r>
                        <a:rPr lang="es-ES" sz="1400" b="1" i="0" strike="noStrike" spc="-1" baseline="0" dirty="0" smtClean="0">
                          <a:solidFill>
                            <a:srgbClr val="000000"/>
                          </a:solidFill>
                          <a:latin typeface="+mn-lt"/>
                          <a:ea typeface="AR PL SungtiL GB"/>
                          <a:cs typeface="+mn-cs"/>
                        </a:rPr>
                        <a:t>56 </a:t>
                      </a:r>
                      <a:r>
                        <a:rPr lang="en-GB" sz="1400" b="1" i="0" strike="noStrike" spc="-1" baseline="0" noProof="0" dirty="0" smtClean="0">
                          <a:solidFill>
                            <a:srgbClr val="000000"/>
                          </a:solidFill>
                          <a:latin typeface="+mn-lt"/>
                          <a:ea typeface="AR PL SungtiL GB"/>
                          <a:cs typeface="+mn-cs"/>
                        </a:rPr>
                        <a:t>Markers</a:t>
                      </a:r>
                      <a:r>
                        <a:rPr lang="es-ES" sz="1400" b="1" i="0" strike="noStrike" spc="-1" baseline="0" dirty="0" smtClean="0">
                          <a:solidFill>
                            <a:srgbClr val="000000"/>
                          </a:solidFill>
                          <a:latin typeface="+mn-lt"/>
                          <a:ea typeface="AR PL SungtiL GB"/>
                          <a:cs typeface="+mn-cs"/>
                        </a:rPr>
                        <a:t> </a:t>
                      </a:r>
                      <a:r>
                        <a:rPr lang="en-GB" sz="1400" b="1" i="0" strike="noStrike" spc="-1" baseline="0" noProof="0" dirty="0" smtClean="0">
                          <a:solidFill>
                            <a:srgbClr val="000000"/>
                          </a:solidFill>
                          <a:latin typeface="+mn-lt"/>
                          <a:ea typeface="AR PL SungtiL GB"/>
                          <a:cs typeface="+mn-cs"/>
                        </a:rPr>
                        <a:t>(</a:t>
                      </a:r>
                      <a:r>
                        <a:rPr lang="en-GB" sz="1400" b="0" i="0" strike="noStrike" spc="-1" baseline="0" noProof="0" dirty="0" smtClean="0">
                          <a:solidFill>
                            <a:srgbClr val="000000"/>
                          </a:solidFill>
                          <a:latin typeface="+mn-lt"/>
                          <a:ea typeface="AR PL SungtiL GB"/>
                          <a:cs typeface="+mn-cs"/>
                        </a:rPr>
                        <a:t>Cartesian pos.)</a:t>
                      </a:r>
                      <a:endParaRPr lang="en-GB" sz="1400" b="0" noProof="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1" i="0" strike="noStrike" spc="-1" dirty="0" smtClean="0">
                          <a:solidFill>
                            <a:srgbClr val="000000"/>
                          </a:solidFill>
                          <a:latin typeface="+mn-lt"/>
                          <a:ea typeface="AR PL SungtiL GB"/>
                          <a:cs typeface="+mn-cs"/>
                        </a:rPr>
                        <a:t>28</a:t>
                      </a:r>
                      <a:r>
                        <a:rPr lang="en-US" sz="1400" b="0" i="0" strike="noStrike" spc="-1" dirty="0" smtClean="0">
                          <a:solidFill>
                            <a:srgbClr val="000000"/>
                          </a:solidFill>
                          <a:latin typeface="+mn-lt"/>
                          <a:ea typeface="AR PL SungtiL GB"/>
                          <a:cs typeface="+mn-cs"/>
                        </a:rPr>
                        <a:t> </a:t>
                      </a:r>
                      <a:r>
                        <a:rPr lang="en-US" sz="1400" b="1" i="0" strike="noStrike" spc="-1" dirty="0" smtClean="0">
                          <a:solidFill>
                            <a:srgbClr val="000000"/>
                          </a:solidFill>
                          <a:latin typeface="+mn-lt"/>
                          <a:ea typeface="AR PL SungtiL GB"/>
                          <a:cs typeface="+mn-cs"/>
                        </a:rPr>
                        <a:t>derived features</a:t>
                      </a:r>
                      <a:r>
                        <a:rPr lang="en-US" sz="1400" b="0" i="0" strike="noStrike" spc="-1" dirty="0" smtClean="0">
                          <a:solidFill>
                            <a:srgbClr val="000000"/>
                          </a:solidFill>
                          <a:latin typeface="+mn-lt"/>
                          <a:ea typeface="AR PL SungtiL GB"/>
                          <a:cs typeface="+mn-cs"/>
                        </a:rPr>
                        <a:t>,</a:t>
                      </a:r>
                      <a:r>
                        <a:rPr lang="en-US" sz="1400" b="0" i="0" strike="noStrike" spc="-1" baseline="0" dirty="0" smtClean="0">
                          <a:solidFill>
                            <a:srgbClr val="000000"/>
                          </a:solidFill>
                          <a:latin typeface="+mn-lt"/>
                          <a:ea typeface="AR PL SungtiL GB"/>
                          <a:cs typeface="+mn-cs"/>
                        </a:rPr>
                        <a:t> </a:t>
                      </a:r>
                      <a:r>
                        <a:rPr lang="en-US" sz="1400" b="0" i="0" strike="noStrike" spc="-1" dirty="0" smtClean="0">
                          <a:solidFill>
                            <a:srgbClr val="000000"/>
                          </a:solidFill>
                          <a:latin typeface="+mn-lt"/>
                          <a:ea typeface="AR PL SungtiL GB"/>
                          <a:cs typeface="+mn-cs"/>
                        </a:rPr>
                        <a:t>353</a:t>
                      </a:r>
                      <a:r>
                        <a:rPr lang="en-US" sz="1400" b="0" i="0" strike="noStrike" spc="-1" baseline="0" dirty="0" smtClean="0">
                          <a:solidFill>
                            <a:srgbClr val="000000"/>
                          </a:solidFill>
                          <a:latin typeface="+mn-lt"/>
                          <a:ea typeface="AR PL SungtiL GB"/>
                          <a:cs typeface="+mn-cs"/>
                        </a:rPr>
                        <a:t> motions. </a:t>
                      </a:r>
                      <a:r>
                        <a:rPr lang="en-US" sz="1400" b="1" i="0" strike="noStrike" spc="-1" baseline="0" dirty="0" smtClean="0">
                          <a:solidFill>
                            <a:srgbClr val="000000"/>
                          </a:solidFill>
                          <a:latin typeface="+mn-lt"/>
                          <a:ea typeface="AR PL SungtiL GB"/>
                          <a:cs typeface="+mn-cs"/>
                        </a:rPr>
                        <a:t>4 features used</a:t>
                      </a:r>
                      <a:endParaRPr lang="en-US" sz="1400" b="1" i="0" strike="noStrike" spc="-1" dirty="0" smtClean="0">
                        <a:solidFill>
                          <a:srgbClr val="000000"/>
                        </a:solidFill>
                        <a:latin typeface="+mn-lt"/>
                        <a:ea typeface="AR PL SungtiL GB"/>
                        <a:cs typeface="+mn-cs"/>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1" i="0" strike="noStrike" spc="-1" dirty="0" smtClean="0">
                          <a:solidFill>
                            <a:srgbClr val="000000"/>
                          </a:solidFill>
                          <a:latin typeface="+mn-lt"/>
                          <a:ea typeface="AR PL SungtiL GB"/>
                          <a:cs typeface="+mn-cs"/>
                        </a:rPr>
                        <a:t>94,76% </a:t>
                      </a:r>
                      <a:r>
                        <a:rPr lang="en-US" sz="1400" b="0" i="0" strike="noStrike" spc="-1" dirty="0" smtClean="0">
                          <a:solidFill>
                            <a:srgbClr val="000000"/>
                          </a:solidFill>
                          <a:latin typeface="+mn-lt"/>
                          <a:ea typeface="AR PL SungtiL GB"/>
                          <a:cs typeface="+mn-cs"/>
                        </a:rPr>
                        <a:t>accuracy</a:t>
                      </a:r>
                      <a:endParaRPr lang="en-US" sz="1400" b="0" i="0" strike="noStrike" spc="-1" dirty="0">
                        <a:solidFill>
                          <a:srgbClr val="000000"/>
                        </a:solidFill>
                        <a:latin typeface="+mn-lt"/>
                        <a:ea typeface="AR PL SungtiL GB"/>
                        <a:cs typeface="+mn-cs"/>
                      </a:endParaRPr>
                    </a:p>
                  </a:txBody>
                  <a:tcPr/>
                </a:tc>
              </a:tr>
              <a:tr h="800272">
                <a:tc>
                  <a:txBody>
                    <a:bodyPr/>
                    <a:lstStyle/>
                    <a:p>
                      <a:pPr>
                        <a:lnSpc>
                          <a:spcPct val="100000"/>
                        </a:lnSpc>
                      </a:pPr>
                      <a:r>
                        <a:rPr lang="en-US" sz="1400" b="0" i="0" strike="noStrike" spc="-1" dirty="0" err="1" smtClean="0"/>
                        <a:t>J.Beil</a:t>
                      </a:r>
                      <a:r>
                        <a:rPr lang="en-US" sz="1400" b="0" i="0" strike="noStrike" spc="-1" baseline="0" dirty="0" smtClean="0"/>
                        <a:t> and </a:t>
                      </a:r>
                      <a:r>
                        <a:rPr lang="en-US" sz="1400" b="0" i="0" strike="noStrike" spc="-1" dirty="0" err="1" smtClean="0"/>
                        <a:t>I.</a:t>
                      </a:r>
                      <a:r>
                        <a:rPr lang="en-US" sz="1400" b="0" i="0" strike="noStrike" spc="-1" baseline="0" dirty="0" err="1" smtClean="0"/>
                        <a:t>Ehrenberger</a:t>
                      </a:r>
                      <a:r>
                        <a:rPr lang="en-US" sz="1400" b="0" i="0" strike="noStrike" spc="-1" baseline="0" dirty="0" smtClean="0"/>
                        <a:t> (2018) </a:t>
                      </a:r>
                      <a:r>
                        <a:rPr lang="en-US" sz="1400" b="0" i="0" strike="noStrike" spc="-1" dirty="0" smtClean="0"/>
                        <a:t>[5]</a:t>
                      </a:r>
                      <a:endParaRPr lang="en-US" sz="1400" b="0" i="0" strike="noStrike" spc="-1" dirty="0">
                        <a:latin typeface="+mn-lt"/>
                      </a:endParaRPr>
                    </a:p>
                  </a:txBody>
                  <a:tcPr/>
                </a:tc>
                <a:tc>
                  <a:txBody>
                    <a:bodyPr/>
                    <a:lstStyle/>
                    <a:p>
                      <a:pPr>
                        <a:lnSpc>
                          <a:spcPct val="100000"/>
                        </a:lnSpc>
                      </a:pPr>
                      <a:r>
                        <a:rPr lang="en-US" sz="1400" b="1" i="0" strike="noStrike" spc="-1" baseline="0" dirty="0" smtClean="0">
                          <a:solidFill>
                            <a:srgbClr val="000000"/>
                          </a:solidFill>
                          <a:latin typeface="+mn-lt"/>
                          <a:ea typeface="AR PL SungtiL GB"/>
                          <a:cs typeface="+mn-cs"/>
                        </a:rPr>
                        <a:t>LLE </a:t>
                      </a:r>
                      <a:r>
                        <a:rPr lang="en-US" sz="1400" b="0" i="0" strike="noStrike" spc="-1" baseline="0" dirty="0" smtClean="0">
                          <a:solidFill>
                            <a:srgbClr val="000000"/>
                          </a:solidFill>
                          <a:latin typeface="+mn-lt"/>
                          <a:ea typeface="AR PL SungtiL GB"/>
                          <a:cs typeface="+mn-cs"/>
                        </a:rPr>
                        <a:t>(Lower Limb Exoskeletons), HMMs </a:t>
                      </a:r>
                      <a:endParaRPr lang="en-US" sz="1400" b="0" i="0" strike="noStrike" spc="-1" dirty="0">
                        <a:solidFill>
                          <a:srgbClr val="000000"/>
                        </a:solidFill>
                        <a:latin typeface="+mn-lt"/>
                        <a:ea typeface="AR PL SungtiL GB"/>
                        <a:cs typeface="+mn-cs"/>
                      </a:endParaRPr>
                    </a:p>
                  </a:txBody>
                  <a:tcPr/>
                </a:tc>
                <a:tc>
                  <a:txBody>
                    <a:bodyPr/>
                    <a:lstStyle/>
                    <a:p>
                      <a:pPr>
                        <a:lnSpc>
                          <a:spcPct val="100000"/>
                        </a:lnSpc>
                      </a:pPr>
                      <a:r>
                        <a:rPr lang="en-US" sz="1400" b="1" i="0" strike="noStrike" spc="-1" dirty="0" smtClean="0">
                          <a:solidFill>
                            <a:srgbClr val="000000"/>
                          </a:solidFill>
                          <a:latin typeface="+mn-lt"/>
                          <a:ea typeface="AR PL SungtiL GB"/>
                          <a:cs typeface="+mn-cs"/>
                        </a:rPr>
                        <a:t>3 IMUs </a:t>
                      </a:r>
                      <a:r>
                        <a:rPr lang="en-US" sz="1400" b="0" i="0" strike="noStrike" spc="-1" dirty="0" smtClean="0">
                          <a:solidFill>
                            <a:srgbClr val="000000"/>
                          </a:solidFill>
                          <a:latin typeface="+mn-lt"/>
                          <a:ea typeface="AR PL SungtiL GB"/>
                          <a:cs typeface="+mn-cs"/>
                        </a:rPr>
                        <a:t>(</a:t>
                      </a:r>
                      <a:r>
                        <a:rPr lang="en-US" sz="1400" b="0" i="0" strike="noStrike" spc="-1" dirty="0" err="1" smtClean="0">
                          <a:solidFill>
                            <a:srgbClr val="000000"/>
                          </a:solidFill>
                          <a:latin typeface="+mn-lt"/>
                          <a:ea typeface="AR PL SungtiL GB"/>
                          <a:cs typeface="+mn-cs"/>
                        </a:rPr>
                        <a:t>acc</a:t>
                      </a:r>
                      <a:r>
                        <a:rPr lang="en-US" sz="1400" b="0" i="0" strike="noStrike" spc="-1" baseline="0" dirty="0" smtClean="0">
                          <a:solidFill>
                            <a:srgbClr val="000000"/>
                          </a:solidFill>
                          <a:latin typeface="+mn-lt"/>
                          <a:ea typeface="AR PL SungtiL GB"/>
                          <a:cs typeface="+mn-cs"/>
                        </a:rPr>
                        <a:t>, Euler angles)</a:t>
                      </a:r>
                    </a:p>
                    <a:p>
                      <a:pPr>
                        <a:lnSpc>
                          <a:spcPct val="100000"/>
                        </a:lnSpc>
                      </a:pPr>
                      <a:r>
                        <a:rPr lang="en-US" sz="1400" b="1" i="0" strike="noStrike" spc="-1" baseline="0" dirty="0" smtClean="0">
                          <a:solidFill>
                            <a:srgbClr val="000000"/>
                          </a:solidFill>
                          <a:latin typeface="+mn-lt"/>
                          <a:ea typeface="AR PL SungtiL GB"/>
                          <a:cs typeface="+mn-cs"/>
                        </a:rPr>
                        <a:t>7 Force Sensors </a:t>
                      </a:r>
                      <a:r>
                        <a:rPr lang="en-US" sz="1400" b="0" i="0" strike="noStrike" spc="-1" baseline="0" dirty="0" smtClean="0">
                          <a:solidFill>
                            <a:srgbClr val="000000"/>
                          </a:solidFill>
                          <a:latin typeface="+mn-lt"/>
                          <a:ea typeface="AR PL SungtiL GB"/>
                          <a:cs typeface="+mn-cs"/>
                        </a:rPr>
                        <a:t>(forces)</a:t>
                      </a:r>
                      <a:endParaRPr lang="en-US" sz="1400" b="0" i="0" strike="noStrike" spc="-1" dirty="0">
                        <a:solidFill>
                          <a:srgbClr val="000000"/>
                        </a:solidFill>
                        <a:latin typeface="+mn-lt"/>
                        <a:ea typeface="AR PL SungtiL GB"/>
                        <a:cs typeface="+mn-cs"/>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0" i="0" strike="noStrike" spc="-1" dirty="0" smtClean="0">
                          <a:solidFill>
                            <a:srgbClr val="000000"/>
                          </a:solidFill>
                          <a:latin typeface="+mn-lt"/>
                          <a:ea typeface="AR PL SungtiL GB"/>
                          <a:cs typeface="+mn-cs"/>
                        </a:rPr>
                        <a:t>13 motions and 10 subjects. </a:t>
                      </a:r>
                      <a:r>
                        <a:rPr lang="en-US" sz="1400" b="1" i="0" strike="noStrike" spc="-1" baseline="0" dirty="0" smtClean="0">
                          <a:solidFill>
                            <a:srgbClr val="000000"/>
                          </a:solidFill>
                          <a:latin typeface="+mn-lt"/>
                          <a:ea typeface="AR PL SungtiL GB"/>
                          <a:cs typeface="+mn-cs"/>
                        </a:rPr>
                        <a:t>39 features</a:t>
                      </a:r>
                      <a:r>
                        <a:rPr lang="en-US" sz="1400" b="1" i="0" strike="noStrike" spc="-1" dirty="0" smtClean="0">
                          <a:solidFill>
                            <a:srgbClr val="000000"/>
                          </a:solidFill>
                          <a:latin typeface="+mn-lt"/>
                          <a:ea typeface="AR PL SungtiL GB"/>
                          <a:cs typeface="+mn-cs"/>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i="0" strike="noStrike" spc="-1" dirty="0" smtClean="0">
                          <a:solidFill>
                            <a:srgbClr val="000000"/>
                          </a:solidFill>
                          <a:latin typeface="+mn-lt"/>
                          <a:ea typeface="AR PL SungtiL GB"/>
                          <a:cs typeface="+mn-cs"/>
                        </a:rPr>
                        <a:t>Window 300ms</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1" i="0" strike="noStrike" spc="-1" dirty="0" smtClean="0">
                          <a:solidFill>
                            <a:srgbClr val="000000"/>
                          </a:solidFill>
                          <a:latin typeface="+mn-lt"/>
                          <a:ea typeface="AR PL SungtiL GB"/>
                          <a:cs typeface="+mn-cs"/>
                        </a:rPr>
                        <a:t>92,80% </a:t>
                      </a:r>
                      <a:r>
                        <a:rPr lang="en-US" sz="1400" b="0" i="0" strike="noStrike" spc="-1" dirty="0" smtClean="0">
                          <a:solidFill>
                            <a:srgbClr val="000000"/>
                          </a:solidFill>
                          <a:latin typeface="+mn-lt"/>
                          <a:ea typeface="AR PL SungtiL GB"/>
                          <a:cs typeface="+mn-cs"/>
                        </a:rPr>
                        <a:t>accuracy</a:t>
                      </a:r>
                      <a:endParaRPr lang="en-US" sz="1400" b="1" i="0" strike="noStrike" spc="-1" dirty="0">
                        <a:solidFill>
                          <a:srgbClr val="000000"/>
                        </a:solidFill>
                        <a:latin typeface="+mn-lt"/>
                        <a:ea typeface="AR PL SungtiL GB"/>
                        <a:cs typeface="+mn-cs"/>
                      </a:endParaRPr>
                    </a:p>
                  </a:txBody>
                  <a:tcPr/>
                </a:tc>
              </a:tr>
              <a:tr h="927145">
                <a:tc>
                  <a:txBody>
                    <a:bodyPr/>
                    <a:lstStyle/>
                    <a:p>
                      <a:pPr>
                        <a:lnSpc>
                          <a:spcPct val="100000"/>
                        </a:lnSpc>
                      </a:pPr>
                      <a:r>
                        <a:rPr lang="en-US" sz="1400" b="0" i="0" strike="noStrike" spc="-1" baseline="0" dirty="0" err="1" smtClean="0">
                          <a:solidFill>
                            <a:schemeClr val="dk1"/>
                          </a:solidFill>
                          <a:latin typeface="+mn-lt"/>
                          <a:ea typeface="+mn-ea"/>
                          <a:cs typeface="+mn-cs"/>
                        </a:rPr>
                        <a:t>I.Patzer</a:t>
                      </a:r>
                      <a:r>
                        <a:rPr lang="en-US" sz="1400" b="0" i="0" strike="noStrike" spc="-1" baseline="0" dirty="0" smtClean="0">
                          <a:solidFill>
                            <a:schemeClr val="dk1"/>
                          </a:solidFill>
                          <a:latin typeface="+mn-lt"/>
                          <a:ea typeface="+mn-ea"/>
                          <a:cs typeface="+mn-cs"/>
                        </a:rPr>
                        <a:t> (2019) </a:t>
                      </a:r>
                      <a:r>
                        <a:rPr lang="en-US" sz="1400" b="0" i="0" strike="noStrike" spc="-1" dirty="0" smtClean="0"/>
                        <a:t>[6]</a:t>
                      </a:r>
                      <a:endParaRPr lang="en-US" sz="1400" b="0" i="0" strike="noStrike" spc="-1" dirty="0">
                        <a:solidFill>
                          <a:srgbClr val="000000"/>
                        </a:solidFill>
                        <a:latin typeface="+mn-lt"/>
                        <a:ea typeface="AR PL SungtiL GB"/>
                        <a:cs typeface="+mn-cs"/>
                      </a:endParaRPr>
                    </a:p>
                  </a:txBody>
                  <a:tcPr/>
                </a:tc>
                <a:tc>
                  <a:txBody>
                    <a:bodyPr/>
                    <a:lstStyle/>
                    <a:p>
                      <a:pPr>
                        <a:lnSpc>
                          <a:spcPct val="100000"/>
                        </a:lnSpc>
                      </a:pPr>
                      <a:r>
                        <a:rPr lang="en-US" sz="1400" b="1" i="0" strike="noStrike" spc="-1" baseline="0" dirty="0" smtClean="0">
                          <a:solidFill>
                            <a:srgbClr val="000000"/>
                          </a:solidFill>
                          <a:latin typeface="+mn-lt"/>
                          <a:ea typeface="AR PL SungtiL GB"/>
                          <a:cs typeface="+mn-cs"/>
                        </a:rPr>
                        <a:t>LLE</a:t>
                      </a:r>
                      <a:r>
                        <a:rPr lang="en-US" sz="1400" b="0" i="0" strike="noStrike" spc="-1" baseline="0" dirty="0" smtClean="0">
                          <a:solidFill>
                            <a:srgbClr val="000000"/>
                          </a:solidFill>
                          <a:latin typeface="+mn-lt"/>
                          <a:ea typeface="AR PL SungtiL GB"/>
                          <a:cs typeface="+mn-cs"/>
                        </a:rPr>
                        <a:t>, HMMs</a:t>
                      </a:r>
                    </a:p>
                    <a:p>
                      <a:pPr>
                        <a:lnSpc>
                          <a:spcPct val="100000"/>
                        </a:lnSpc>
                      </a:pPr>
                      <a:r>
                        <a:rPr lang="en-US" sz="1400" strike="noStrike" spc="-1" dirty="0" smtClean="0"/>
                        <a:t>Dimensionality reduction</a:t>
                      </a:r>
                      <a:endParaRPr lang="en-US" sz="1400" b="0" i="0" strike="noStrike" spc="-1" dirty="0">
                        <a:solidFill>
                          <a:srgbClr val="000000"/>
                        </a:solidFill>
                        <a:latin typeface="+mn-lt"/>
                        <a:ea typeface="AR PL SungtiL GB"/>
                        <a:cs typeface="+mn-cs"/>
                      </a:endParaRPr>
                    </a:p>
                  </a:txBody>
                  <a:tcPr/>
                </a:tc>
                <a:tc>
                  <a:txBody>
                    <a:bodyPr/>
                    <a:lstStyle/>
                    <a:p>
                      <a:pPr>
                        <a:lnSpc>
                          <a:spcPct val="100000"/>
                        </a:lnSpc>
                      </a:pPr>
                      <a:r>
                        <a:rPr lang="en-US" sz="1400" b="1" i="0" strike="noStrike" spc="-1" dirty="0" smtClean="0">
                          <a:solidFill>
                            <a:srgbClr val="000000"/>
                          </a:solidFill>
                          <a:latin typeface="+mn-lt"/>
                          <a:ea typeface="AR PL SungtiL GB"/>
                          <a:cs typeface="+mn-cs"/>
                        </a:rPr>
                        <a:t>2 IMUs </a:t>
                      </a:r>
                      <a:r>
                        <a:rPr lang="en-US" sz="1400" b="0" i="0" strike="noStrike" spc="-1" dirty="0" smtClean="0">
                          <a:solidFill>
                            <a:srgbClr val="000000"/>
                          </a:solidFill>
                          <a:latin typeface="+mn-lt"/>
                          <a:ea typeface="AR PL SungtiL GB"/>
                          <a:cs typeface="+mn-cs"/>
                        </a:rPr>
                        <a:t>(</a:t>
                      </a:r>
                      <a:r>
                        <a:rPr lang="en-US" sz="1400" b="0" i="0" strike="noStrike" spc="-1" dirty="0" err="1" smtClean="0">
                          <a:solidFill>
                            <a:srgbClr val="000000"/>
                          </a:solidFill>
                          <a:latin typeface="+mn-lt"/>
                          <a:ea typeface="AR PL SungtiL GB"/>
                          <a:cs typeface="+mn-cs"/>
                        </a:rPr>
                        <a:t>acc</a:t>
                      </a:r>
                      <a:r>
                        <a:rPr lang="en-US" sz="1400" b="0" i="0" strike="noStrike" spc="-1" baseline="0" dirty="0" smtClean="0">
                          <a:solidFill>
                            <a:srgbClr val="000000"/>
                          </a:solidFill>
                          <a:latin typeface="+mn-lt"/>
                          <a:ea typeface="AR PL SungtiL GB"/>
                          <a:cs typeface="+mn-cs"/>
                        </a:rPr>
                        <a:t> , </a:t>
                      </a:r>
                      <a:r>
                        <a:rPr lang="en-US" sz="1400" b="0" i="0" strike="noStrike" spc="-1" baseline="0" dirty="0" err="1" smtClean="0">
                          <a:solidFill>
                            <a:srgbClr val="000000"/>
                          </a:solidFill>
                          <a:latin typeface="+mn-lt"/>
                          <a:ea typeface="AR PL SungtiL GB"/>
                          <a:cs typeface="+mn-cs"/>
                        </a:rPr>
                        <a:t>Eul</a:t>
                      </a:r>
                      <a:r>
                        <a:rPr lang="en-US" sz="1400" b="0" i="0" strike="noStrike" spc="-1" baseline="0" dirty="0" smtClean="0">
                          <a:solidFill>
                            <a:srgbClr val="000000"/>
                          </a:solidFill>
                          <a:latin typeface="+mn-lt"/>
                          <a:ea typeface="AR PL SungtiL GB"/>
                          <a:cs typeface="+mn-cs"/>
                        </a:rPr>
                        <a:t> angles)</a:t>
                      </a:r>
                    </a:p>
                    <a:p>
                      <a:pPr>
                        <a:lnSpc>
                          <a:spcPct val="100000"/>
                        </a:lnSpc>
                      </a:pPr>
                      <a:r>
                        <a:rPr lang="en-US" sz="1400" b="1" i="0" strike="noStrike" spc="-1" baseline="0" dirty="0" smtClean="0">
                          <a:solidFill>
                            <a:srgbClr val="000000"/>
                          </a:solidFill>
                          <a:latin typeface="+mn-lt"/>
                          <a:ea typeface="AR PL SungtiL GB"/>
                          <a:cs typeface="+mn-cs"/>
                        </a:rPr>
                        <a:t>2 Force Sensors</a:t>
                      </a:r>
                      <a:endParaRPr lang="en-US" sz="1400" b="0" i="0" strike="noStrike" spc="-1" dirty="0">
                        <a:solidFill>
                          <a:srgbClr val="000000"/>
                        </a:solidFill>
                        <a:latin typeface="+mn-lt"/>
                        <a:ea typeface="AR PL SungtiL GB"/>
                        <a:cs typeface="+mn-cs"/>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0" i="0" strike="noStrike" spc="-1" dirty="0" smtClean="0">
                          <a:solidFill>
                            <a:srgbClr val="000000"/>
                          </a:solidFill>
                          <a:latin typeface="+mn-lt"/>
                          <a:ea typeface="AR PL SungtiL GB"/>
                          <a:cs typeface="+mn-cs"/>
                        </a:rPr>
                        <a:t>14 motions and 10 subjects. </a:t>
                      </a:r>
                      <a:r>
                        <a:rPr lang="en-US" sz="1400" b="1" strike="noStrike" spc="-1" dirty="0" smtClean="0"/>
                        <a:t>18</a:t>
                      </a:r>
                      <a:r>
                        <a:rPr lang="en-US" sz="1400" strike="noStrike" spc="-1" dirty="0" smtClean="0"/>
                        <a:t> </a:t>
                      </a:r>
                      <a:r>
                        <a:rPr lang="en-US" sz="1400" b="1" strike="noStrike" spc="-1" dirty="0" smtClean="0"/>
                        <a:t>features</a:t>
                      </a:r>
                      <a:r>
                        <a:rPr lang="en-US" sz="1400" strike="noStrike" spc="-1" dirty="0" smtClean="0"/>
                        <a:t> </a:t>
                      </a:r>
                      <a:endParaRPr lang="en-US" sz="1400" b="0" i="0" strike="noStrike" spc="-1" dirty="0" smtClean="0">
                        <a:solidFill>
                          <a:srgbClr val="000000"/>
                        </a:solidFill>
                        <a:latin typeface="+mn-lt"/>
                        <a:ea typeface="AR PL SungtiL GB"/>
                        <a:cs typeface="+mn-cs"/>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i="0" strike="noStrike" spc="-1" dirty="0" smtClean="0">
                          <a:solidFill>
                            <a:srgbClr val="000000"/>
                          </a:solidFill>
                          <a:latin typeface="+mn-lt"/>
                          <a:ea typeface="AR PL SungtiL GB"/>
                          <a:cs typeface="+mn-cs"/>
                        </a:rPr>
                        <a:t>Window 300ms</a:t>
                      </a:r>
                    </a:p>
                    <a:p>
                      <a:pPr marL="0" marR="0" indent="0" defTabSz="914400" eaLnBrk="1" fontAlgn="auto" latinLnBrk="0" hangingPunct="1">
                        <a:lnSpc>
                          <a:spcPct val="100000"/>
                        </a:lnSpc>
                        <a:spcBef>
                          <a:spcPts val="0"/>
                        </a:spcBef>
                        <a:spcAft>
                          <a:spcPts val="0"/>
                        </a:spcAft>
                        <a:buClrTx/>
                        <a:buSzTx/>
                        <a:buFontTx/>
                        <a:buNone/>
                        <a:tabLst/>
                        <a:defRPr/>
                      </a:pPr>
                      <a:endParaRPr lang="en-US" sz="1400" b="0" i="0" strike="noStrike" spc="-1" dirty="0" smtClean="0">
                        <a:solidFill>
                          <a:srgbClr val="000000"/>
                        </a:solidFill>
                        <a:latin typeface="+mn-lt"/>
                        <a:ea typeface="AR PL SungtiL GB"/>
                        <a:cs typeface="+mn-cs"/>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1" i="0" strike="noStrike" spc="-1" dirty="0" smtClean="0">
                          <a:solidFill>
                            <a:srgbClr val="000000"/>
                          </a:solidFill>
                          <a:latin typeface="+mn-lt"/>
                          <a:ea typeface="AR PL SungtiL GB"/>
                          <a:cs typeface="+mn-cs"/>
                        </a:rPr>
                        <a:t>90,73% </a:t>
                      </a:r>
                      <a:r>
                        <a:rPr lang="en-US" sz="1400" b="0" i="0" strike="noStrike" spc="-1" dirty="0" smtClean="0">
                          <a:solidFill>
                            <a:srgbClr val="000000"/>
                          </a:solidFill>
                          <a:latin typeface="+mn-lt"/>
                          <a:ea typeface="AR PL SungtiL GB"/>
                          <a:cs typeface="+mn-cs"/>
                        </a:rPr>
                        <a:t>accuracy</a:t>
                      </a:r>
                      <a:endParaRPr lang="en-US" sz="1400" b="0" i="0" strike="noStrike" spc="-1" dirty="0">
                        <a:solidFill>
                          <a:srgbClr val="000000"/>
                        </a:solidFill>
                        <a:latin typeface="+mn-lt"/>
                        <a:ea typeface="AR PL SungtiL GB"/>
                        <a:cs typeface="+mn-cs"/>
                      </a:endParaRPr>
                    </a:p>
                  </a:txBody>
                  <a:tcPr/>
                </a:tc>
              </a:tr>
            </a:tbl>
          </a:graphicData>
        </a:graphic>
      </p:graphicFrame>
    </p:spTree>
    <p:extLst>
      <p:ext uri="{BB962C8B-B14F-4D97-AF65-F5344CB8AC3E}">
        <p14:creationId xmlns:p14="http://schemas.microsoft.com/office/powerpoint/2010/main" val="11511712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Subtítulo"/>
          <p:cNvSpPr>
            <a:spLocks noGrp="1"/>
          </p:cNvSpPr>
          <p:nvPr>
            <p:ph type="subTitle"/>
          </p:nvPr>
        </p:nvSpPr>
        <p:spPr/>
        <p:txBody>
          <a:bodyPr/>
          <a:lstStyle/>
          <a:p>
            <a:endParaRPr lang="es-E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38" y="1377950"/>
            <a:ext cx="8645525" cy="494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7945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sp>
      <p:sp>
        <p:nvSpPr>
          <p:cNvPr id="349" name="CustomShape 2"/>
          <p:cNvSpPr/>
          <p:nvPr/>
        </p:nvSpPr>
        <p:spPr>
          <a:xfrm>
            <a:off x="392040" y="2997000"/>
            <a:ext cx="8354880" cy="30942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100000"/>
              </a:lnSpc>
              <a:spcBef>
                <a:spcPts val="641"/>
              </a:spcBef>
            </a:pPr>
            <a:r>
              <a:rPr lang="en-US" sz="3200" b="1" spc="-1" dirty="0" smtClean="0">
                <a:solidFill>
                  <a:srgbClr val="000000"/>
                </a:solidFill>
                <a:latin typeface="Calibri"/>
              </a:rPr>
              <a:t>Previous Results</a:t>
            </a:r>
            <a:endParaRPr lang="en-US" sz="3200" b="0" strike="noStrike" spc="-1" dirty="0">
              <a:latin typeface="Arial"/>
            </a:endParaRPr>
          </a:p>
        </p:txBody>
      </p:sp>
    </p:spTree>
    <p:extLst>
      <p:ext uri="{BB962C8B-B14F-4D97-AF65-F5344CB8AC3E}">
        <p14:creationId xmlns:p14="http://schemas.microsoft.com/office/powerpoint/2010/main" val="20260298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606" y="793889"/>
            <a:ext cx="4128842" cy="5466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a:solidFill>
                  <a:srgbClr val="000000"/>
                </a:solidFill>
                <a:latin typeface="Calibri"/>
                <a:ea typeface="DejaVu Sans"/>
              </a:rPr>
              <a:t>HMM </a:t>
            </a:r>
            <a:r>
              <a:rPr lang="en-US" sz="2400" b="1" strike="noStrike" spc="-1" dirty="0" smtClean="0">
                <a:solidFill>
                  <a:srgbClr val="000000"/>
                </a:solidFill>
                <a:latin typeface="Calibri"/>
                <a:ea typeface="DejaVu Sans"/>
              </a:rPr>
              <a:t>Classification – Previous Results</a:t>
            </a:r>
            <a:endParaRPr lang="en-US" sz="2400" b="0" strike="noStrike" spc="-1" dirty="0">
              <a:latin typeface="Arial"/>
            </a:endParaRPr>
          </a:p>
        </p:txBody>
      </p:sp>
      <p:sp>
        <p:nvSpPr>
          <p:cNvPr id="340" name="CustomShape 3"/>
          <p:cNvSpPr/>
          <p:nvPr/>
        </p:nvSpPr>
        <p:spPr>
          <a:xfrm>
            <a:off x="323640" y="2565000"/>
            <a:ext cx="2662560" cy="911880"/>
          </a:xfrm>
          <a:prstGeom prst="rect">
            <a:avLst/>
          </a:prstGeom>
          <a:noFill/>
          <a:ln>
            <a:noFill/>
          </a:ln>
        </p:spPr>
        <p:style>
          <a:lnRef idx="0">
            <a:scrgbClr r="0" g="0" b="0"/>
          </a:lnRef>
          <a:fillRef idx="0">
            <a:scrgbClr r="0" g="0" b="0"/>
          </a:fillRef>
          <a:effectRef idx="0">
            <a:scrgbClr r="0" g="0" b="0"/>
          </a:effectRef>
          <a:fontRef idx="minor"/>
        </p:style>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685" y="2204864"/>
            <a:ext cx="4401489" cy="2100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05376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a:solidFill>
                  <a:srgbClr val="000000"/>
                </a:solidFill>
                <a:latin typeface="Calibri"/>
                <a:ea typeface="DejaVu Sans"/>
              </a:rPr>
              <a:t>HMM </a:t>
            </a:r>
            <a:r>
              <a:rPr lang="en-US" sz="2400" b="1" strike="noStrike" spc="-1" dirty="0" smtClean="0">
                <a:solidFill>
                  <a:srgbClr val="000000"/>
                </a:solidFill>
                <a:latin typeface="Calibri"/>
                <a:ea typeface="DejaVu Sans"/>
              </a:rPr>
              <a:t>Classification – Minimum Number of Features</a:t>
            </a:r>
            <a:endParaRPr lang="en-US" sz="2400" b="0" strike="noStrike" spc="-1" dirty="0">
              <a:latin typeface="Arial"/>
            </a:endParaRPr>
          </a:p>
        </p:txBody>
      </p:sp>
      <p:sp>
        <p:nvSpPr>
          <p:cNvPr id="339" name="CustomShape 2"/>
          <p:cNvSpPr/>
          <p:nvPr/>
        </p:nvSpPr>
        <p:spPr>
          <a:xfrm>
            <a:off x="365760" y="1005840"/>
            <a:ext cx="8570520" cy="1292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US" sz="1600" b="0" strike="noStrike" spc="-1" dirty="0" smtClean="0">
                <a:solidFill>
                  <a:srgbClr val="000000"/>
                </a:solidFill>
                <a:ea typeface="DejaVu Sans"/>
              </a:rPr>
              <a:t>Configurations to try to reduce the minimum number of features needed</a:t>
            </a:r>
            <a:endParaRPr lang="en-US" sz="1600" b="0" strike="noStrike" spc="-1" dirty="0"/>
          </a:p>
          <a:p>
            <a:pPr>
              <a:lnSpc>
                <a:spcPct val="100000"/>
              </a:lnSpc>
              <a:spcBef>
                <a:spcPts val="400"/>
              </a:spcBef>
            </a:pPr>
            <a:endParaRPr lang="en-US" sz="1600" b="0" strike="noStrike" spc="-1" dirty="0">
              <a:latin typeface="Arial"/>
            </a:endParaRPr>
          </a:p>
          <a:p>
            <a:pPr>
              <a:lnSpc>
                <a:spcPct val="100000"/>
              </a:lnSpc>
              <a:spcBef>
                <a:spcPts val="400"/>
              </a:spcBef>
            </a:pPr>
            <a:endParaRPr lang="en-US" sz="1600" b="0" strike="noStrike" spc="-1" dirty="0">
              <a:latin typeface="Arial"/>
            </a:endParaRPr>
          </a:p>
        </p:txBody>
      </p:sp>
      <p:sp>
        <p:nvSpPr>
          <p:cNvPr id="340" name="CustomShape 3"/>
          <p:cNvSpPr/>
          <p:nvPr/>
        </p:nvSpPr>
        <p:spPr>
          <a:xfrm>
            <a:off x="323640" y="2565000"/>
            <a:ext cx="2662560" cy="911880"/>
          </a:xfrm>
          <a:prstGeom prst="rect">
            <a:avLst/>
          </a:prstGeom>
          <a:noFill/>
          <a:ln>
            <a:noFill/>
          </a:ln>
        </p:spPr>
        <p:style>
          <a:lnRef idx="0">
            <a:scrgbClr r="0" g="0" b="0"/>
          </a:lnRef>
          <a:fillRef idx="0">
            <a:scrgbClr r="0" g="0" b="0"/>
          </a:fillRef>
          <a:effectRef idx="0">
            <a:scrgbClr r="0" g="0" b="0"/>
          </a:effectRef>
          <a:fontRef idx="minor"/>
        </p:style>
      </p:sp>
      <p:sp>
        <p:nvSpPr>
          <p:cNvPr id="341" name="CustomShape 4"/>
          <p:cNvSpPr/>
          <p:nvPr/>
        </p:nvSpPr>
        <p:spPr>
          <a:xfrm>
            <a:off x="323640" y="4941168"/>
            <a:ext cx="7919280" cy="131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i="1" strike="noStrike" spc="-1" dirty="0">
                <a:solidFill>
                  <a:srgbClr val="000000"/>
                </a:solidFill>
                <a:ea typeface="DejaVu Sans"/>
              </a:rPr>
              <a:t>W: </a:t>
            </a:r>
            <a:r>
              <a:rPr lang="en-US" sz="1400" b="0" strike="noStrike" spc="-1" dirty="0">
                <a:solidFill>
                  <a:srgbClr val="000000"/>
                </a:solidFill>
                <a:ea typeface="DejaVu Sans"/>
              </a:rPr>
              <a:t>window size in milliseconds</a:t>
            </a:r>
            <a:endParaRPr lang="en-US" sz="1400" b="0" strike="noStrike" spc="-1" dirty="0"/>
          </a:p>
          <a:p>
            <a:pPr>
              <a:lnSpc>
                <a:spcPct val="100000"/>
              </a:lnSpc>
            </a:pPr>
            <a:r>
              <a:rPr lang="en-US" sz="1400" b="0" i="1" strike="noStrike" spc="-1" dirty="0">
                <a:solidFill>
                  <a:srgbClr val="000000"/>
                </a:solidFill>
                <a:ea typeface="DejaVu Sans"/>
              </a:rPr>
              <a:t>S:</a:t>
            </a:r>
            <a:r>
              <a:rPr lang="en-US" sz="1400" b="0" strike="noStrike" spc="-1" dirty="0">
                <a:solidFill>
                  <a:srgbClr val="000000"/>
                </a:solidFill>
                <a:ea typeface="DejaVu Sans"/>
              </a:rPr>
              <a:t> number of states used for the HMMs</a:t>
            </a:r>
            <a:endParaRPr lang="en-US" sz="1400" b="0" strike="noStrike" spc="-1" dirty="0"/>
          </a:p>
          <a:p>
            <a:pPr>
              <a:lnSpc>
                <a:spcPct val="100000"/>
              </a:lnSpc>
            </a:pPr>
            <a:r>
              <a:rPr lang="en-US" sz="1400" b="0" i="1" strike="noStrike" spc="-1" dirty="0">
                <a:solidFill>
                  <a:srgbClr val="000000"/>
                </a:solidFill>
                <a:ea typeface="DejaVu Sans"/>
              </a:rPr>
              <a:t>IMU l: </a:t>
            </a:r>
            <a:r>
              <a:rPr lang="en-US" sz="1400" b="0" strike="noStrike" spc="-1" dirty="0">
                <a:solidFill>
                  <a:srgbClr val="000000"/>
                </a:solidFill>
                <a:ea typeface="DejaVu Sans"/>
              </a:rPr>
              <a:t>linear acceleration values of all IMU sensors</a:t>
            </a:r>
            <a:endParaRPr lang="en-US" sz="1400" b="0" strike="noStrike" spc="-1" dirty="0"/>
          </a:p>
          <a:p>
            <a:pPr>
              <a:lnSpc>
                <a:spcPct val="100000"/>
              </a:lnSpc>
            </a:pPr>
            <a:r>
              <a:rPr lang="en-US" sz="1400" b="0" i="1" strike="noStrike" spc="-1" dirty="0">
                <a:solidFill>
                  <a:srgbClr val="000000"/>
                </a:solidFill>
                <a:ea typeface="DejaVu Sans"/>
              </a:rPr>
              <a:t>IMU e</a:t>
            </a:r>
            <a:r>
              <a:rPr lang="en-US" sz="1400" b="0" strike="noStrike" spc="-1" dirty="0">
                <a:solidFill>
                  <a:srgbClr val="000000"/>
                </a:solidFill>
                <a:ea typeface="DejaVu Sans"/>
              </a:rPr>
              <a:t>: Euler angle values of all IMU sensors </a:t>
            </a:r>
            <a:endParaRPr lang="en-US" sz="1400" b="0" strike="noStrike" spc="-1" dirty="0"/>
          </a:p>
          <a:p>
            <a:pPr>
              <a:lnSpc>
                <a:spcPct val="100000"/>
              </a:lnSpc>
            </a:pPr>
            <a:r>
              <a:rPr lang="en-US" sz="1400" b="0" i="1" strike="noStrike" spc="-1" dirty="0">
                <a:solidFill>
                  <a:srgbClr val="000000"/>
                </a:solidFill>
                <a:ea typeface="DejaVu Sans"/>
              </a:rPr>
              <a:t>Differences</a:t>
            </a:r>
            <a:r>
              <a:rPr lang="en-US" sz="1400" b="0" strike="noStrike" spc="-1" dirty="0">
                <a:solidFill>
                  <a:srgbClr val="000000"/>
                </a:solidFill>
                <a:ea typeface="DejaVu Sans"/>
              </a:rPr>
              <a:t>: differences among the features values were calculated before creating the windows</a:t>
            </a:r>
            <a:endParaRPr lang="en-US" sz="1400" b="0" strike="noStrike" spc="-1" dirty="0"/>
          </a:p>
          <a:p>
            <a:pPr>
              <a:lnSpc>
                <a:spcPct val="100000"/>
              </a:lnSpc>
            </a:pPr>
            <a:r>
              <a:rPr lang="en-US" sz="1400" b="0" i="1" strike="noStrike" spc="-1" dirty="0">
                <a:solidFill>
                  <a:srgbClr val="000000"/>
                </a:solidFill>
                <a:ea typeface="DejaVu Sans"/>
              </a:rPr>
              <a:t>Filtered: d</a:t>
            </a:r>
            <a:r>
              <a:rPr lang="en-US" sz="1400" b="0" strike="noStrike" spc="-1" dirty="0">
                <a:solidFill>
                  <a:srgbClr val="000000"/>
                </a:solidFill>
                <a:ea typeface="DejaVu Sans"/>
              </a:rPr>
              <a:t>ata previously filtered with a digital low-pass filter</a:t>
            </a:r>
            <a:endParaRPr lang="en-US" sz="1400" b="0" strike="noStrike" spc="-1" dirty="0"/>
          </a:p>
          <a:p>
            <a:pPr>
              <a:lnSpc>
                <a:spcPct val="100000"/>
              </a:lnSpc>
            </a:pPr>
            <a:r>
              <a:rPr lang="en-US" sz="1600" b="0" strike="noStrike" spc="-1" dirty="0">
                <a:solidFill>
                  <a:srgbClr val="000000"/>
                </a:solidFill>
                <a:latin typeface="Calibri"/>
                <a:ea typeface="DejaVu Sans"/>
              </a:rPr>
              <a:t>    </a:t>
            </a:r>
            <a:endParaRPr lang="en-US" sz="1600" b="0" strike="noStrike" spc="-1" dirty="0">
              <a:latin typeface="Arial"/>
            </a:endParaRPr>
          </a:p>
        </p:txBody>
      </p:sp>
      <p:graphicFrame>
        <p:nvGraphicFramePr>
          <p:cNvPr id="2" name="1 Tabla"/>
          <p:cNvGraphicFramePr>
            <a:graphicFrameLocks noGrp="1"/>
          </p:cNvGraphicFramePr>
          <p:nvPr>
            <p:extLst>
              <p:ext uri="{D42A27DB-BD31-4B8C-83A1-F6EECF244321}">
                <p14:modId xmlns:p14="http://schemas.microsoft.com/office/powerpoint/2010/main" val="4234511690"/>
              </p:ext>
            </p:extLst>
          </p:nvPr>
        </p:nvGraphicFramePr>
        <p:xfrm>
          <a:off x="1194636" y="1652040"/>
          <a:ext cx="6912767" cy="3078480"/>
        </p:xfrm>
        <a:graphic>
          <a:graphicData uri="http://schemas.openxmlformats.org/drawingml/2006/table">
            <a:tbl>
              <a:tblPr firstRow="1">
                <a:tableStyleId>{3C2FFA5D-87B4-456A-9821-1D502468CF0F}</a:tableStyleId>
              </a:tblPr>
              <a:tblGrid>
                <a:gridCol w="967128"/>
                <a:gridCol w="967128"/>
                <a:gridCol w="1725444"/>
                <a:gridCol w="1164950"/>
                <a:gridCol w="1120989"/>
                <a:gridCol w="967128"/>
              </a:tblGrid>
              <a:tr h="190500">
                <a:tc gridSpan="6">
                  <a:txBody>
                    <a:bodyPr/>
                    <a:lstStyle/>
                    <a:p>
                      <a:pPr algn="ctr" fontAlgn="ctr"/>
                      <a:r>
                        <a:rPr lang="en-US" sz="1200" u="none" strike="noStrike" dirty="0">
                          <a:effectLst/>
                        </a:rPr>
                        <a:t>All subjects, all motions, W300 and S14</a:t>
                      </a:r>
                      <a:endParaRPr lang="en-US" sz="1200" b="1" i="0" u="none" strike="noStrike" dirty="0">
                        <a:solidFill>
                          <a:srgbClr val="FFFFFF"/>
                        </a:solidFill>
                        <a:effectLst/>
                        <a:latin typeface="Liberation Sans"/>
                      </a:endParaRPr>
                    </a:p>
                  </a:txBody>
                  <a:tcPr marL="9525" marR="9525" marT="9525"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90500">
                <a:tc>
                  <a:txBody>
                    <a:bodyPr/>
                    <a:lstStyle/>
                    <a:p>
                      <a:pPr algn="ctr" fontAlgn="b"/>
                      <a:r>
                        <a:rPr lang="es-ES" sz="1200" u="none" strike="noStrike" dirty="0" err="1">
                          <a:effectLst/>
                        </a:rPr>
                        <a:t>Diff</a:t>
                      </a:r>
                      <a:endParaRPr lang="es-ES" sz="1200" b="1" i="0" u="none" strike="noStrike" dirty="0">
                        <a:solidFill>
                          <a:srgbClr val="FFFFFF"/>
                        </a:solidFill>
                        <a:effectLst/>
                        <a:latin typeface="Liberation Sans"/>
                      </a:endParaRPr>
                    </a:p>
                  </a:txBody>
                  <a:tcPr marL="9525" marR="9525" marT="9525" marB="0" anchor="b"/>
                </a:tc>
                <a:tc>
                  <a:txBody>
                    <a:bodyPr/>
                    <a:lstStyle/>
                    <a:p>
                      <a:pPr algn="ctr" fontAlgn="b"/>
                      <a:r>
                        <a:rPr lang="es-ES" sz="1200" u="none" strike="noStrike" dirty="0" err="1">
                          <a:effectLst/>
                        </a:rPr>
                        <a:t>Filt</a:t>
                      </a:r>
                      <a:endParaRPr lang="es-ES" sz="1200" b="1" i="0" u="none" strike="noStrike" dirty="0">
                        <a:solidFill>
                          <a:srgbClr val="FFFFFF"/>
                        </a:solidFill>
                        <a:effectLst/>
                        <a:latin typeface="Liberation Sans"/>
                      </a:endParaRPr>
                    </a:p>
                  </a:txBody>
                  <a:tcPr marL="9525" marR="9525" marT="9525" marB="0" anchor="b"/>
                </a:tc>
                <a:tc>
                  <a:txBody>
                    <a:bodyPr/>
                    <a:lstStyle/>
                    <a:p>
                      <a:pPr algn="ctr" fontAlgn="b"/>
                      <a:r>
                        <a:rPr lang="es-ES" sz="1200" u="none" strike="noStrike" dirty="0" err="1">
                          <a:effectLst/>
                        </a:rPr>
                        <a:t>Features</a:t>
                      </a:r>
                      <a:endParaRPr lang="es-ES" sz="1200" b="1" i="0" u="none" strike="noStrike" dirty="0">
                        <a:solidFill>
                          <a:srgbClr val="FFFFFF"/>
                        </a:solidFill>
                        <a:effectLst/>
                        <a:latin typeface="Liberation Sans"/>
                      </a:endParaRPr>
                    </a:p>
                  </a:txBody>
                  <a:tcPr marL="9525" marR="9525" marT="9525" marB="0" anchor="b"/>
                </a:tc>
                <a:tc>
                  <a:txBody>
                    <a:bodyPr/>
                    <a:lstStyle/>
                    <a:p>
                      <a:pPr algn="ctr" fontAlgn="b"/>
                      <a:r>
                        <a:rPr lang="es-ES" sz="1200" u="none" strike="noStrike" dirty="0" err="1">
                          <a:effectLst/>
                        </a:rPr>
                        <a:t>Num</a:t>
                      </a:r>
                      <a:r>
                        <a:rPr lang="es-ES" sz="1200" u="none" strike="noStrike" dirty="0">
                          <a:effectLst/>
                        </a:rPr>
                        <a:t> </a:t>
                      </a:r>
                      <a:r>
                        <a:rPr lang="es-ES" sz="1200" u="none" strike="noStrike" dirty="0" err="1">
                          <a:effectLst/>
                        </a:rPr>
                        <a:t>Features</a:t>
                      </a:r>
                      <a:endParaRPr lang="es-ES" sz="1200" b="1" i="0" u="none" strike="noStrike" dirty="0">
                        <a:solidFill>
                          <a:srgbClr val="FFFFFF"/>
                        </a:solidFill>
                        <a:effectLst/>
                        <a:latin typeface="Liberation Sans"/>
                      </a:endParaRPr>
                    </a:p>
                  </a:txBody>
                  <a:tcPr marL="9525" marR="9525" marT="9525" marB="0" anchor="b"/>
                </a:tc>
                <a:tc>
                  <a:txBody>
                    <a:bodyPr/>
                    <a:lstStyle/>
                    <a:p>
                      <a:pPr algn="ctr" fontAlgn="b"/>
                      <a:r>
                        <a:rPr lang="es-ES" sz="1200" u="none" strike="noStrike" dirty="0" err="1">
                          <a:effectLst/>
                        </a:rPr>
                        <a:t>Num</a:t>
                      </a:r>
                      <a:r>
                        <a:rPr lang="es-ES" sz="1200" u="none" strike="noStrike" dirty="0">
                          <a:effectLst/>
                        </a:rPr>
                        <a:t> </a:t>
                      </a:r>
                      <a:r>
                        <a:rPr lang="es-ES" sz="1200" u="none" strike="noStrike" dirty="0" err="1">
                          <a:effectLst/>
                        </a:rPr>
                        <a:t>Sensors</a:t>
                      </a:r>
                      <a:endParaRPr lang="es-ES" sz="1200" b="1" i="0" u="none" strike="noStrike" dirty="0">
                        <a:solidFill>
                          <a:srgbClr val="FFFFFF"/>
                        </a:solidFill>
                        <a:effectLst/>
                        <a:latin typeface="Liberation Sans"/>
                      </a:endParaRPr>
                    </a:p>
                  </a:txBody>
                  <a:tcPr marL="9525" marR="9525" marT="9525" marB="0" anchor="b"/>
                </a:tc>
                <a:tc>
                  <a:txBody>
                    <a:bodyPr/>
                    <a:lstStyle/>
                    <a:p>
                      <a:pPr algn="ctr" fontAlgn="b"/>
                      <a:r>
                        <a:rPr lang="es-ES" sz="1200" u="none" strike="noStrike" dirty="0">
                          <a:effectLst/>
                        </a:rPr>
                        <a:t>Hit </a:t>
                      </a:r>
                      <a:r>
                        <a:rPr lang="es-ES" sz="1200" u="none" strike="noStrike" dirty="0" err="1">
                          <a:effectLst/>
                        </a:rPr>
                        <a:t>Rate</a:t>
                      </a:r>
                      <a:r>
                        <a:rPr lang="es-ES" sz="1200" u="none" strike="noStrike" dirty="0">
                          <a:effectLst/>
                        </a:rPr>
                        <a:t> (%)</a:t>
                      </a:r>
                      <a:endParaRPr lang="es-ES" sz="1200" b="1" i="0" u="none" strike="noStrike" dirty="0">
                        <a:solidFill>
                          <a:srgbClr val="FFFFFF"/>
                        </a:solidFill>
                        <a:effectLst/>
                        <a:latin typeface="Liberation Sans"/>
                      </a:endParaRPr>
                    </a:p>
                  </a:txBody>
                  <a:tcPr marL="9525" marR="9525" marT="9525" marB="0" anchor="b"/>
                </a:tc>
              </a:tr>
              <a:tr h="180975">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Mx</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1</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6</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17,64</a:t>
                      </a:r>
                      <a:endParaRPr lang="es-ES" sz="1200" b="0" i="0" u="none" strike="noStrike">
                        <a:solidFill>
                          <a:srgbClr val="000000"/>
                        </a:solidFill>
                        <a:effectLst/>
                        <a:latin typeface="Liberation Sans"/>
                      </a:endParaRPr>
                    </a:p>
                  </a:txBody>
                  <a:tcPr marL="9525" marR="9525" marT="9525" marB="0" anchor="b"/>
                </a:tc>
              </a:tr>
              <a:tr h="180975">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dirty="0">
                          <a:effectLst/>
                        </a:rPr>
                        <a:t>No</a:t>
                      </a:r>
                      <a:endParaRPr lang="es-ES" sz="1200" b="0" i="0" u="none" strike="noStrike" dirty="0">
                        <a:solidFill>
                          <a:srgbClr val="000000"/>
                        </a:solidFill>
                        <a:effectLst/>
                        <a:latin typeface="Liberation Sans"/>
                      </a:endParaRPr>
                    </a:p>
                  </a:txBody>
                  <a:tcPr marL="9525" marR="9525" marT="9525" marB="0" anchor="b"/>
                </a:tc>
                <a:tc>
                  <a:txBody>
                    <a:bodyPr/>
                    <a:lstStyle/>
                    <a:p>
                      <a:pPr algn="ctr" fontAlgn="b"/>
                      <a:r>
                        <a:rPr lang="es-ES" sz="1200" u="none" strike="noStrike">
                          <a:effectLst/>
                        </a:rPr>
                        <a:t>My</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1</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6</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16,88</a:t>
                      </a:r>
                      <a:endParaRPr lang="es-ES" sz="1200" b="0" i="0" u="none" strike="noStrike">
                        <a:solidFill>
                          <a:srgbClr val="000000"/>
                        </a:solidFill>
                        <a:effectLst/>
                        <a:latin typeface="Liberation Sans"/>
                      </a:endParaRPr>
                    </a:p>
                  </a:txBody>
                  <a:tcPr marL="9525" marR="9525" marT="9525" marB="0" anchor="b"/>
                </a:tc>
              </a:tr>
              <a:tr h="180975">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Mz</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1</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6</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16,31</a:t>
                      </a:r>
                      <a:endParaRPr lang="es-ES" sz="1200" b="0" i="0" u="none" strike="noStrike">
                        <a:solidFill>
                          <a:srgbClr val="000000"/>
                        </a:solidFill>
                        <a:effectLst/>
                        <a:latin typeface="Liberation Sans"/>
                      </a:endParaRPr>
                    </a:p>
                  </a:txBody>
                  <a:tcPr marL="9525" marR="9525" marT="9525" marB="0" anchor="b"/>
                </a:tc>
              </a:tr>
              <a:tr h="180975">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M_norm</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1</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6</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20,35</a:t>
                      </a:r>
                      <a:endParaRPr lang="es-ES" sz="1200" b="0" i="0" u="none" strike="noStrike">
                        <a:solidFill>
                          <a:srgbClr val="000000"/>
                        </a:solidFill>
                        <a:effectLst/>
                        <a:latin typeface="Liberation Sans"/>
                      </a:endParaRPr>
                    </a:p>
                  </a:txBody>
                  <a:tcPr marL="9525" marR="9525" marT="9525" marB="0" anchor="b"/>
                </a:tc>
              </a:tr>
              <a:tr h="180975">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Moments</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3</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6</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40,66</a:t>
                      </a:r>
                      <a:endParaRPr lang="es-ES" sz="1200" b="0" i="0" u="none" strike="noStrike">
                        <a:solidFill>
                          <a:srgbClr val="000000"/>
                        </a:solidFill>
                        <a:effectLst/>
                        <a:latin typeface="Liberation Sans"/>
                      </a:endParaRPr>
                    </a:p>
                  </a:txBody>
                  <a:tcPr marL="9525" marR="9525" marT="9525" marB="0" anchor="b"/>
                </a:tc>
              </a:tr>
              <a:tr h="180975">
                <a:tc>
                  <a:txBody>
                    <a:bodyPr/>
                    <a:lstStyle/>
                    <a:p>
                      <a:pPr algn="ctr" fontAlgn="b"/>
                      <a:r>
                        <a:rPr lang="es-ES" sz="1200" u="none" strike="noStrike">
                          <a:effectLst/>
                        </a:rPr>
                        <a:t>Yes</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dirty="0">
                          <a:effectLst/>
                        </a:rPr>
                        <a:t>No</a:t>
                      </a:r>
                      <a:endParaRPr lang="es-ES" sz="1200" b="0" i="0" u="none" strike="noStrike" dirty="0">
                        <a:solidFill>
                          <a:srgbClr val="000000"/>
                        </a:solidFill>
                        <a:effectLst/>
                        <a:latin typeface="Liberation Sans"/>
                      </a:endParaRPr>
                    </a:p>
                  </a:txBody>
                  <a:tcPr marL="9525" marR="9525" marT="9525" marB="0" anchor="b"/>
                </a:tc>
                <a:tc>
                  <a:txBody>
                    <a:bodyPr/>
                    <a:lstStyle/>
                    <a:p>
                      <a:pPr algn="ctr" fontAlgn="b"/>
                      <a:r>
                        <a:rPr lang="es-ES" sz="1200" u="none" strike="noStrike">
                          <a:effectLst/>
                        </a:rPr>
                        <a:t>Moments</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3</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6</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36,45</a:t>
                      </a:r>
                      <a:endParaRPr lang="es-ES" sz="1200" b="0" i="0" u="none" strike="noStrike">
                        <a:solidFill>
                          <a:srgbClr val="000000"/>
                        </a:solidFill>
                        <a:effectLst/>
                        <a:latin typeface="Liberation Sans"/>
                      </a:endParaRPr>
                    </a:p>
                  </a:txBody>
                  <a:tcPr marL="9525" marR="9525" marT="9525" marB="0" anchor="b"/>
                </a:tc>
              </a:tr>
              <a:tr h="180975">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Leg Angles, M_norm</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dirty="0">
                          <a:effectLst/>
                        </a:rPr>
                        <a:t>3</a:t>
                      </a:r>
                      <a:endParaRPr lang="es-ES" sz="1200" b="0" i="0" u="none" strike="noStrike" dirty="0">
                        <a:solidFill>
                          <a:srgbClr val="000000"/>
                        </a:solidFill>
                        <a:effectLst/>
                        <a:latin typeface="Liberation Sans"/>
                      </a:endParaRPr>
                    </a:p>
                  </a:txBody>
                  <a:tcPr marL="9525" marR="9525" marT="9525" marB="0" anchor="b"/>
                </a:tc>
                <a:tc>
                  <a:txBody>
                    <a:bodyPr/>
                    <a:lstStyle/>
                    <a:p>
                      <a:pPr algn="ctr" fontAlgn="b"/>
                      <a:r>
                        <a:rPr lang="es-ES" sz="1200" u="none" strike="noStrike">
                          <a:effectLst/>
                        </a:rPr>
                        <a:t>9</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53,71</a:t>
                      </a:r>
                      <a:endParaRPr lang="es-ES" sz="1200" b="0" i="0" u="none" strike="noStrike">
                        <a:solidFill>
                          <a:srgbClr val="000000"/>
                        </a:solidFill>
                        <a:effectLst/>
                        <a:latin typeface="Liberation Sans"/>
                      </a:endParaRPr>
                    </a:p>
                  </a:txBody>
                  <a:tcPr marL="9525" marR="9525" marT="9525" marB="0" anchor="b"/>
                </a:tc>
              </a:tr>
              <a:tr h="180975">
                <a:tc>
                  <a:txBody>
                    <a:bodyPr/>
                    <a:lstStyle/>
                    <a:p>
                      <a:pPr algn="ctr" fontAlgn="b"/>
                      <a:r>
                        <a:rPr lang="es-ES" sz="1200" u="none" strike="noStrike">
                          <a:effectLst/>
                        </a:rPr>
                        <a:t>Yes</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Leg Angles, M_norm</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3</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9</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51,08</a:t>
                      </a:r>
                      <a:endParaRPr lang="es-ES" sz="1200" b="0" i="0" u="none" strike="noStrike">
                        <a:solidFill>
                          <a:srgbClr val="000000"/>
                        </a:solidFill>
                        <a:effectLst/>
                        <a:latin typeface="Liberation Sans"/>
                      </a:endParaRPr>
                    </a:p>
                  </a:txBody>
                  <a:tcPr marL="9525" marR="9525" marT="9525" marB="0" anchor="b"/>
                </a:tc>
              </a:tr>
              <a:tr h="180975">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Knee angle, Moments</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4</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8</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57,09</a:t>
                      </a:r>
                      <a:endParaRPr lang="es-ES" sz="1200" b="0" i="0" u="none" strike="noStrike">
                        <a:solidFill>
                          <a:srgbClr val="000000"/>
                        </a:solidFill>
                        <a:effectLst/>
                        <a:latin typeface="Liberation Sans"/>
                      </a:endParaRPr>
                    </a:p>
                  </a:txBody>
                  <a:tcPr marL="9525" marR="9525" marT="9525" marB="0" anchor="b"/>
                </a:tc>
              </a:tr>
              <a:tr h="180975">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Ankle angle, Moments</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4</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8</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58,83</a:t>
                      </a:r>
                      <a:endParaRPr lang="es-ES" sz="1200" b="0" i="0" u="none" strike="noStrike">
                        <a:solidFill>
                          <a:srgbClr val="000000"/>
                        </a:solidFill>
                        <a:effectLst/>
                        <a:latin typeface="Liberation Sans"/>
                      </a:endParaRPr>
                    </a:p>
                  </a:txBody>
                  <a:tcPr marL="9525" marR="9525" marT="9525" marB="0" anchor="b"/>
                </a:tc>
              </a:tr>
              <a:tr h="180975">
                <a:tc>
                  <a:txBody>
                    <a:bodyPr/>
                    <a:lstStyle/>
                    <a:p>
                      <a:pPr algn="ctr" fontAlgn="b"/>
                      <a:r>
                        <a:rPr lang="es-ES" sz="1200" u="none" strike="noStrike" dirty="0">
                          <a:effectLst/>
                        </a:rPr>
                        <a:t>Yes</a:t>
                      </a:r>
                      <a:endParaRPr lang="es-ES" sz="1200" b="0" i="0" u="none" strike="noStrike" dirty="0">
                        <a:solidFill>
                          <a:srgbClr val="000000"/>
                        </a:solidFill>
                        <a:effectLst/>
                        <a:latin typeface="Liberation Sans"/>
                      </a:endParaRPr>
                    </a:p>
                  </a:txBody>
                  <a:tcPr marL="9525" marR="9525" marT="9525" marB="0" anchor="b"/>
                </a:tc>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Knee angle, Moments</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4</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8</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62,18</a:t>
                      </a:r>
                      <a:endParaRPr lang="es-ES" sz="1200" b="0" i="0" u="none" strike="noStrike">
                        <a:solidFill>
                          <a:srgbClr val="000000"/>
                        </a:solidFill>
                        <a:effectLst/>
                        <a:latin typeface="Liberation Sans"/>
                      </a:endParaRPr>
                    </a:p>
                  </a:txBody>
                  <a:tcPr marL="9525" marR="9525" marT="9525" marB="0" anchor="b"/>
                </a:tc>
              </a:tr>
              <a:tr h="180975">
                <a:tc>
                  <a:txBody>
                    <a:bodyPr/>
                    <a:lstStyle/>
                    <a:p>
                      <a:pPr algn="ctr" fontAlgn="b"/>
                      <a:r>
                        <a:rPr lang="es-ES" sz="1200" u="none" strike="noStrike">
                          <a:effectLst/>
                        </a:rPr>
                        <a:t>Yes</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Ankle angle, Moments</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4</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8</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63,52</a:t>
                      </a:r>
                      <a:endParaRPr lang="es-ES" sz="1200" b="0" i="0" u="none" strike="noStrike">
                        <a:solidFill>
                          <a:srgbClr val="000000"/>
                        </a:solidFill>
                        <a:effectLst/>
                        <a:latin typeface="Liberation Sans"/>
                      </a:endParaRPr>
                    </a:p>
                  </a:txBody>
                  <a:tcPr marL="9525" marR="9525" marT="9525" marB="0" anchor="b"/>
                </a:tc>
              </a:tr>
              <a:tr h="180975">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Leg Angles, Moments</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5</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9</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70,98</a:t>
                      </a:r>
                      <a:endParaRPr lang="es-ES" sz="1200" b="0" i="0" u="none" strike="noStrike">
                        <a:solidFill>
                          <a:srgbClr val="000000"/>
                        </a:solidFill>
                        <a:effectLst/>
                        <a:latin typeface="Liberation Sans"/>
                      </a:endParaRPr>
                    </a:p>
                  </a:txBody>
                  <a:tcPr marL="9525" marR="9525" marT="9525" marB="0" anchor="b"/>
                </a:tc>
              </a:tr>
              <a:tr h="180975">
                <a:tc>
                  <a:txBody>
                    <a:bodyPr/>
                    <a:lstStyle/>
                    <a:p>
                      <a:pPr algn="ctr" fontAlgn="b"/>
                      <a:r>
                        <a:rPr lang="es-ES" sz="1200" u="none" strike="noStrike">
                          <a:effectLst/>
                        </a:rPr>
                        <a:t>Yes</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No</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Leg Angles, Moments</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5</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a:effectLst/>
                        </a:rPr>
                        <a:t>9</a:t>
                      </a:r>
                      <a:endParaRPr lang="es-ES" sz="1200" b="0" i="0" u="none" strike="noStrike">
                        <a:solidFill>
                          <a:srgbClr val="000000"/>
                        </a:solidFill>
                        <a:effectLst/>
                        <a:latin typeface="Liberation Sans"/>
                      </a:endParaRPr>
                    </a:p>
                  </a:txBody>
                  <a:tcPr marL="9525" marR="9525" marT="9525" marB="0" anchor="b"/>
                </a:tc>
                <a:tc>
                  <a:txBody>
                    <a:bodyPr/>
                    <a:lstStyle/>
                    <a:p>
                      <a:pPr algn="ctr" fontAlgn="b"/>
                      <a:r>
                        <a:rPr lang="es-ES" sz="1200" u="none" strike="noStrike" dirty="0">
                          <a:effectLst/>
                        </a:rPr>
                        <a:t>78,43</a:t>
                      </a:r>
                      <a:endParaRPr lang="es-ES" sz="1200" b="0" i="0" u="none" strike="noStrike" dirty="0">
                        <a:solidFill>
                          <a:srgbClr val="000000"/>
                        </a:solidFill>
                        <a:effectLst/>
                        <a:latin typeface="Liberation Sans"/>
                      </a:endParaRPr>
                    </a:p>
                  </a:txBody>
                  <a:tcPr marL="9525" marR="9525" marT="9525" marB="0" anchor="b"/>
                </a:tc>
              </a:tr>
            </a:tbl>
          </a:graphicData>
        </a:graphic>
      </p:graphicFrame>
    </p:spTree>
    <p:extLst>
      <p:ext uri="{BB962C8B-B14F-4D97-AF65-F5344CB8AC3E}">
        <p14:creationId xmlns:p14="http://schemas.microsoft.com/office/powerpoint/2010/main" val="39169263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a:solidFill>
                  <a:srgbClr val="000000"/>
                </a:solidFill>
                <a:latin typeface="Calibri"/>
                <a:ea typeface="DejaVu Sans"/>
              </a:rPr>
              <a:t>HMM </a:t>
            </a:r>
            <a:r>
              <a:rPr lang="en-US" sz="2400" b="1" strike="noStrike" spc="-1" dirty="0" smtClean="0">
                <a:solidFill>
                  <a:srgbClr val="000000"/>
                </a:solidFill>
                <a:latin typeface="Calibri"/>
                <a:ea typeface="DejaVu Sans"/>
              </a:rPr>
              <a:t>Classification – Minimum Set of Sensors </a:t>
            </a:r>
            <a:endParaRPr lang="en-US" sz="2400" b="0" strike="noStrike" spc="-1" dirty="0">
              <a:latin typeface="Arial"/>
            </a:endParaRPr>
          </a:p>
        </p:txBody>
      </p:sp>
      <p:sp>
        <p:nvSpPr>
          <p:cNvPr id="339" name="CustomShape 2"/>
          <p:cNvSpPr/>
          <p:nvPr/>
        </p:nvSpPr>
        <p:spPr>
          <a:xfrm>
            <a:off x="365760" y="1005840"/>
            <a:ext cx="8570520" cy="1292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US" sz="1600" b="0" strike="noStrike" spc="-1" dirty="0" smtClean="0">
                <a:solidFill>
                  <a:srgbClr val="000000"/>
                </a:solidFill>
                <a:ea typeface="DejaVu Sans"/>
              </a:rPr>
              <a:t>Configurations to try to reduce the minimum set of sensors needed</a:t>
            </a:r>
            <a:endParaRPr lang="en-US" sz="1600" b="0" strike="noStrike" spc="-1" dirty="0"/>
          </a:p>
          <a:p>
            <a:pPr>
              <a:lnSpc>
                <a:spcPct val="100000"/>
              </a:lnSpc>
              <a:spcBef>
                <a:spcPts val="400"/>
              </a:spcBef>
            </a:pPr>
            <a:endParaRPr lang="en-US" sz="1600" b="0" strike="noStrike" spc="-1" dirty="0">
              <a:latin typeface="Arial"/>
            </a:endParaRPr>
          </a:p>
          <a:p>
            <a:pPr>
              <a:lnSpc>
                <a:spcPct val="100000"/>
              </a:lnSpc>
              <a:spcBef>
                <a:spcPts val="400"/>
              </a:spcBef>
            </a:pPr>
            <a:endParaRPr lang="en-US" sz="1600" b="0" strike="noStrike" spc="-1" dirty="0">
              <a:latin typeface="Arial"/>
            </a:endParaRPr>
          </a:p>
        </p:txBody>
      </p:sp>
      <p:sp>
        <p:nvSpPr>
          <p:cNvPr id="340" name="CustomShape 3"/>
          <p:cNvSpPr/>
          <p:nvPr/>
        </p:nvSpPr>
        <p:spPr>
          <a:xfrm>
            <a:off x="323640" y="2565000"/>
            <a:ext cx="2662560" cy="911880"/>
          </a:xfrm>
          <a:prstGeom prst="rect">
            <a:avLst/>
          </a:prstGeom>
          <a:noFill/>
          <a:ln>
            <a:noFill/>
          </a:ln>
        </p:spPr>
        <p:style>
          <a:lnRef idx="0">
            <a:scrgbClr r="0" g="0" b="0"/>
          </a:lnRef>
          <a:fillRef idx="0">
            <a:scrgbClr r="0" g="0" b="0"/>
          </a:fillRef>
          <a:effectRef idx="0">
            <a:scrgbClr r="0" g="0" b="0"/>
          </a:effectRef>
          <a:fontRef idx="minor"/>
        </p:style>
      </p:sp>
      <p:sp>
        <p:nvSpPr>
          <p:cNvPr id="341" name="CustomShape 4"/>
          <p:cNvSpPr/>
          <p:nvPr/>
        </p:nvSpPr>
        <p:spPr>
          <a:xfrm>
            <a:off x="309600" y="4725144"/>
            <a:ext cx="7919280" cy="131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i="1" strike="noStrike" spc="-1" dirty="0">
                <a:solidFill>
                  <a:srgbClr val="000000"/>
                </a:solidFill>
                <a:ea typeface="DejaVu Sans"/>
              </a:rPr>
              <a:t>W: </a:t>
            </a:r>
            <a:r>
              <a:rPr lang="en-US" sz="1400" b="0" strike="noStrike" spc="-1" dirty="0">
                <a:solidFill>
                  <a:srgbClr val="000000"/>
                </a:solidFill>
                <a:ea typeface="DejaVu Sans"/>
              </a:rPr>
              <a:t>window size in milliseconds</a:t>
            </a:r>
            <a:endParaRPr lang="en-US" sz="1400" b="0" strike="noStrike" spc="-1" dirty="0"/>
          </a:p>
          <a:p>
            <a:pPr>
              <a:lnSpc>
                <a:spcPct val="100000"/>
              </a:lnSpc>
            </a:pPr>
            <a:r>
              <a:rPr lang="en-US" sz="1400" b="0" i="1" strike="noStrike" spc="-1" dirty="0">
                <a:solidFill>
                  <a:srgbClr val="000000"/>
                </a:solidFill>
                <a:ea typeface="DejaVu Sans"/>
              </a:rPr>
              <a:t>S:</a:t>
            </a:r>
            <a:r>
              <a:rPr lang="en-US" sz="1400" b="0" strike="noStrike" spc="-1" dirty="0">
                <a:solidFill>
                  <a:srgbClr val="000000"/>
                </a:solidFill>
                <a:ea typeface="DejaVu Sans"/>
              </a:rPr>
              <a:t> number of states used for the HMMs</a:t>
            </a:r>
            <a:endParaRPr lang="en-US" sz="1400" b="0" strike="noStrike" spc="-1" dirty="0"/>
          </a:p>
          <a:p>
            <a:pPr>
              <a:lnSpc>
                <a:spcPct val="100000"/>
              </a:lnSpc>
            </a:pPr>
            <a:r>
              <a:rPr lang="en-US" sz="1400" b="0" i="1" strike="noStrike" spc="-1" dirty="0">
                <a:solidFill>
                  <a:srgbClr val="000000"/>
                </a:solidFill>
                <a:ea typeface="DejaVu Sans"/>
              </a:rPr>
              <a:t>IMU l: </a:t>
            </a:r>
            <a:r>
              <a:rPr lang="en-US" sz="1400" b="0" strike="noStrike" spc="-1" dirty="0">
                <a:solidFill>
                  <a:srgbClr val="000000"/>
                </a:solidFill>
                <a:ea typeface="DejaVu Sans"/>
              </a:rPr>
              <a:t>linear acceleration values of all IMU sensors</a:t>
            </a:r>
            <a:endParaRPr lang="en-US" sz="1400" b="0" strike="noStrike" spc="-1" dirty="0"/>
          </a:p>
          <a:p>
            <a:pPr>
              <a:lnSpc>
                <a:spcPct val="100000"/>
              </a:lnSpc>
            </a:pPr>
            <a:r>
              <a:rPr lang="en-US" sz="1400" b="0" i="1" strike="noStrike" spc="-1" dirty="0">
                <a:solidFill>
                  <a:srgbClr val="000000"/>
                </a:solidFill>
                <a:ea typeface="DejaVu Sans"/>
              </a:rPr>
              <a:t>IMU e</a:t>
            </a:r>
            <a:r>
              <a:rPr lang="en-US" sz="1400" b="0" strike="noStrike" spc="-1" dirty="0">
                <a:solidFill>
                  <a:srgbClr val="000000"/>
                </a:solidFill>
                <a:ea typeface="DejaVu Sans"/>
              </a:rPr>
              <a:t>: Euler angle values of all IMU sensors </a:t>
            </a:r>
            <a:endParaRPr lang="en-US" sz="1400" b="0" strike="noStrike" spc="-1" dirty="0"/>
          </a:p>
          <a:p>
            <a:pPr>
              <a:lnSpc>
                <a:spcPct val="100000"/>
              </a:lnSpc>
            </a:pPr>
            <a:r>
              <a:rPr lang="en-US" sz="1400" b="0" i="1" strike="noStrike" spc="-1" dirty="0">
                <a:solidFill>
                  <a:srgbClr val="000000"/>
                </a:solidFill>
                <a:ea typeface="DejaVu Sans"/>
              </a:rPr>
              <a:t>Differences</a:t>
            </a:r>
            <a:r>
              <a:rPr lang="en-US" sz="1400" b="0" strike="noStrike" spc="-1" dirty="0">
                <a:solidFill>
                  <a:srgbClr val="000000"/>
                </a:solidFill>
                <a:ea typeface="DejaVu Sans"/>
              </a:rPr>
              <a:t>: differences among the features values were calculated before creating the windows</a:t>
            </a:r>
            <a:endParaRPr lang="en-US" sz="1400" b="0" strike="noStrike" spc="-1" dirty="0"/>
          </a:p>
          <a:p>
            <a:pPr>
              <a:lnSpc>
                <a:spcPct val="100000"/>
              </a:lnSpc>
            </a:pPr>
            <a:r>
              <a:rPr lang="en-US" sz="1400" b="0" i="1" strike="noStrike" spc="-1" dirty="0">
                <a:solidFill>
                  <a:srgbClr val="000000"/>
                </a:solidFill>
                <a:ea typeface="DejaVu Sans"/>
              </a:rPr>
              <a:t>Filtered: d</a:t>
            </a:r>
            <a:r>
              <a:rPr lang="en-US" sz="1400" b="0" strike="noStrike" spc="-1" dirty="0">
                <a:solidFill>
                  <a:srgbClr val="000000"/>
                </a:solidFill>
                <a:ea typeface="DejaVu Sans"/>
              </a:rPr>
              <a:t>ata previously filtered with a digital low-pass filter</a:t>
            </a:r>
            <a:endParaRPr lang="en-US" sz="1400" b="0" strike="noStrike" spc="-1" dirty="0"/>
          </a:p>
          <a:p>
            <a:pPr>
              <a:lnSpc>
                <a:spcPct val="100000"/>
              </a:lnSpc>
            </a:pPr>
            <a:r>
              <a:rPr lang="en-US" sz="1600" b="0" strike="noStrike" spc="-1" dirty="0">
                <a:solidFill>
                  <a:srgbClr val="000000"/>
                </a:solidFill>
                <a:latin typeface="Calibri"/>
                <a:ea typeface="DejaVu Sans"/>
              </a:rPr>
              <a:t>    </a:t>
            </a:r>
            <a:endParaRPr lang="en-US" sz="1600" b="0" strike="noStrike" spc="-1" dirty="0">
              <a:latin typeface="Arial"/>
            </a:endParaRPr>
          </a:p>
        </p:txBody>
      </p:sp>
      <p:graphicFrame>
        <p:nvGraphicFramePr>
          <p:cNvPr id="3" name="2 Tabla"/>
          <p:cNvGraphicFramePr>
            <a:graphicFrameLocks noGrp="1"/>
          </p:cNvGraphicFramePr>
          <p:nvPr>
            <p:extLst>
              <p:ext uri="{D42A27DB-BD31-4B8C-83A1-F6EECF244321}">
                <p14:modId xmlns:p14="http://schemas.microsoft.com/office/powerpoint/2010/main" val="1163980335"/>
              </p:ext>
            </p:extLst>
          </p:nvPr>
        </p:nvGraphicFramePr>
        <p:xfrm>
          <a:off x="899592" y="1906515"/>
          <a:ext cx="6814095" cy="2228850"/>
        </p:xfrm>
        <a:graphic>
          <a:graphicData uri="http://schemas.openxmlformats.org/drawingml/2006/table">
            <a:tbl>
              <a:tblPr firstRow="1">
                <a:tableStyleId>{3C2FFA5D-87B4-456A-9821-1D502468CF0F}</a:tableStyleId>
              </a:tblPr>
              <a:tblGrid>
                <a:gridCol w="648072"/>
                <a:gridCol w="333375"/>
                <a:gridCol w="1944216"/>
                <a:gridCol w="1296144"/>
                <a:gridCol w="1296144"/>
                <a:gridCol w="1296144"/>
              </a:tblGrid>
              <a:tr h="140196">
                <a:tc gridSpan="6">
                  <a:txBody>
                    <a:bodyPr/>
                    <a:lstStyle/>
                    <a:p>
                      <a:pPr algn="ctr" fontAlgn="ctr"/>
                      <a:r>
                        <a:rPr lang="en-US" sz="1400" b="1" u="none" strike="noStrike" dirty="0">
                          <a:effectLst/>
                        </a:rPr>
                        <a:t>All subjects, all motions, W300 and S14</a:t>
                      </a:r>
                      <a:endParaRPr lang="en-US" sz="1400" b="1" i="0" u="none" strike="noStrike" dirty="0">
                        <a:solidFill>
                          <a:srgbClr val="FFFFFF"/>
                        </a:solidFill>
                        <a:effectLst/>
                        <a:latin typeface="Liberation Sans"/>
                      </a:endParaRPr>
                    </a:p>
                  </a:txBody>
                  <a:tcPr marL="9525" marR="9525" marT="9525"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90500">
                <a:tc>
                  <a:txBody>
                    <a:bodyPr/>
                    <a:lstStyle/>
                    <a:p>
                      <a:pPr algn="ctr" fontAlgn="b"/>
                      <a:r>
                        <a:rPr lang="es-ES" sz="1400" b="1" u="none" strike="noStrike" dirty="0" err="1">
                          <a:effectLst/>
                        </a:rPr>
                        <a:t>Diff</a:t>
                      </a:r>
                      <a:endParaRPr lang="es-ES" sz="1400" b="1" i="0" u="none" strike="noStrike" dirty="0">
                        <a:solidFill>
                          <a:srgbClr val="FFFFFF"/>
                        </a:solidFill>
                        <a:effectLst/>
                        <a:latin typeface="Liberation Sans"/>
                      </a:endParaRPr>
                    </a:p>
                  </a:txBody>
                  <a:tcPr marL="9525" marR="9525" marT="9525" marB="0" anchor="b"/>
                </a:tc>
                <a:tc>
                  <a:txBody>
                    <a:bodyPr/>
                    <a:lstStyle/>
                    <a:p>
                      <a:pPr algn="ctr" fontAlgn="b"/>
                      <a:r>
                        <a:rPr lang="es-ES" sz="1400" b="1" u="none" strike="noStrike" dirty="0" err="1">
                          <a:effectLst/>
                        </a:rPr>
                        <a:t>Filt</a:t>
                      </a:r>
                      <a:endParaRPr lang="es-ES" sz="1400" b="1" i="0" u="none" strike="noStrike" dirty="0">
                        <a:solidFill>
                          <a:srgbClr val="FFFFFF"/>
                        </a:solidFill>
                        <a:effectLst/>
                        <a:latin typeface="Liberation Sans"/>
                      </a:endParaRPr>
                    </a:p>
                  </a:txBody>
                  <a:tcPr marL="9525" marR="9525" marT="9525" marB="0" anchor="b"/>
                </a:tc>
                <a:tc>
                  <a:txBody>
                    <a:bodyPr/>
                    <a:lstStyle/>
                    <a:p>
                      <a:pPr algn="ctr" fontAlgn="b"/>
                      <a:r>
                        <a:rPr lang="es-ES" sz="1400" b="1" u="none" strike="noStrike" dirty="0" err="1">
                          <a:effectLst/>
                        </a:rPr>
                        <a:t>Features</a:t>
                      </a:r>
                      <a:endParaRPr lang="es-ES" sz="1400" b="1" i="0" u="none" strike="noStrike" dirty="0">
                        <a:solidFill>
                          <a:srgbClr val="FFFFFF"/>
                        </a:solidFill>
                        <a:effectLst/>
                        <a:latin typeface="Liberation Sans"/>
                      </a:endParaRPr>
                    </a:p>
                  </a:txBody>
                  <a:tcPr marL="9525" marR="9525" marT="9525" marB="0" anchor="b"/>
                </a:tc>
                <a:tc>
                  <a:txBody>
                    <a:bodyPr/>
                    <a:lstStyle/>
                    <a:p>
                      <a:pPr algn="ctr" fontAlgn="b"/>
                      <a:r>
                        <a:rPr lang="es-ES" sz="1400" b="1" u="none" strike="noStrike" dirty="0" err="1">
                          <a:effectLst/>
                        </a:rPr>
                        <a:t>Num</a:t>
                      </a:r>
                      <a:r>
                        <a:rPr lang="es-ES" sz="1400" b="1" u="none" strike="noStrike" dirty="0">
                          <a:effectLst/>
                        </a:rPr>
                        <a:t> </a:t>
                      </a:r>
                      <a:r>
                        <a:rPr lang="es-ES" sz="1400" b="1" u="none" strike="noStrike" dirty="0" err="1">
                          <a:effectLst/>
                        </a:rPr>
                        <a:t>Sensors</a:t>
                      </a:r>
                      <a:endParaRPr lang="es-ES" sz="1400" b="1" i="0" u="none" strike="noStrike" dirty="0">
                        <a:solidFill>
                          <a:srgbClr val="FFFFFF"/>
                        </a:solidFill>
                        <a:effectLst/>
                        <a:latin typeface="Liberation Sans"/>
                      </a:endParaRPr>
                    </a:p>
                  </a:txBody>
                  <a:tcPr marL="9525" marR="9525" marT="9525" marB="0" anchor="b"/>
                </a:tc>
                <a:tc>
                  <a:txBody>
                    <a:bodyPr/>
                    <a:lstStyle/>
                    <a:p>
                      <a:pPr algn="ctr" fontAlgn="b"/>
                      <a:r>
                        <a:rPr lang="es-ES" sz="1400" b="1" u="none" strike="noStrike" dirty="0" err="1">
                          <a:effectLst/>
                        </a:rPr>
                        <a:t>Num</a:t>
                      </a:r>
                      <a:r>
                        <a:rPr lang="es-ES" sz="1400" b="1" u="none" strike="noStrike" dirty="0">
                          <a:effectLst/>
                        </a:rPr>
                        <a:t> </a:t>
                      </a:r>
                      <a:r>
                        <a:rPr lang="es-ES" sz="1400" b="1" u="none" strike="noStrike" dirty="0" err="1">
                          <a:effectLst/>
                        </a:rPr>
                        <a:t>Features</a:t>
                      </a:r>
                      <a:endParaRPr lang="es-ES" sz="1400" b="1" i="0" u="none" strike="noStrike" dirty="0">
                        <a:solidFill>
                          <a:srgbClr val="FFFFFF"/>
                        </a:solidFill>
                        <a:effectLst/>
                        <a:latin typeface="Liberation Sans"/>
                      </a:endParaRPr>
                    </a:p>
                  </a:txBody>
                  <a:tcPr marL="9525" marR="9525" marT="9525" marB="0" anchor="b"/>
                </a:tc>
                <a:tc>
                  <a:txBody>
                    <a:bodyPr/>
                    <a:lstStyle/>
                    <a:p>
                      <a:pPr algn="ctr" fontAlgn="b"/>
                      <a:r>
                        <a:rPr lang="es-ES" sz="1400" b="1" u="none" strike="noStrike" dirty="0">
                          <a:effectLst/>
                        </a:rPr>
                        <a:t>Hit </a:t>
                      </a:r>
                      <a:r>
                        <a:rPr lang="es-ES" sz="1400" b="1" u="none" strike="noStrike" dirty="0" err="1">
                          <a:effectLst/>
                        </a:rPr>
                        <a:t>Rate</a:t>
                      </a:r>
                      <a:r>
                        <a:rPr lang="es-ES" sz="1400" b="1" u="none" strike="noStrike" dirty="0">
                          <a:effectLst/>
                        </a:rPr>
                        <a:t> (%)</a:t>
                      </a:r>
                      <a:endParaRPr lang="es-ES" sz="1400" b="1" i="0" u="none" strike="noStrike" dirty="0">
                        <a:solidFill>
                          <a:srgbClr val="FFFFFF"/>
                        </a:solidFill>
                        <a:effectLst/>
                        <a:latin typeface="Liberation Sans"/>
                      </a:endParaRPr>
                    </a:p>
                  </a:txBody>
                  <a:tcPr marL="9525" marR="9525" marT="9525" marB="0" anchor="b"/>
                </a:tc>
              </a:tr>
              <a:tr h="180975">
                <a:tc>
                  <a:txBody>
                    <a:bodyPr/>
                    <a:lstStyle/>
                    <a:p>
                      <a:pPr algn="ctr" fontAlgn="b"/>
                      <a:r>
                        <a:rPr lang="es-ES" sz="1400" u="none" strike="noStrike">
                          <a:effectLst/>
                        </a:rPr>
                        <a:t>No</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No</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dirty="0" err="1">
                          <a:effectLst/>
                        </a:rPr>
                        <a:t>Knee</a:t>
                      </a:r>
                      <a:r>
                        <a:rPr lang="es-ES" sz="1400" u="none" strike="noStrike" dirty="0">
                          <a:effectLst/>
                        </a:rPr>
                        <a:t> </a:t>
                      </a:r>
                      <a:r>
                        <a:rPr lang="es-ES" sz="1400" u="none" strike="noStrike" dirty="0" err="1">
                          <a:effectLst/>
                        </a:rPr>
                        <a:t>Angle</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a:effectLst/>
                        </a:rPr>
                        <a:t>2</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1</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21,32</a:t>
                      </a:r>
                      <a:endParaRPr lang="es-ES" sz="1400" b="0" i="0" u="none" strike="noStrike" dirty="0">
                        <a:solidFill>
                          <a:srgbClr val="000000"/>
                        </a:solidFill>
                        <a:effectLst/>
                        <a:latin typeface="Liberation Sans"/>
                      </a:endParaRPr>
                    </a:p>
                  </a:txBody>
                  <a:tcPr marL="9525" marR="9525" marT="9525" marB="0" anchor="b"/>
                </a:tc>
              </a:tr>
              <a:tr h="180975">
                <a:tc>
                  <a:txBody>
                    <a:bodyPr/>
                    <a:lstStyle/>
                    <a:p>
                      <a:pPr algn="ctr" fontAlgn="b"/>
                      <a:r>
                        <a:rPr lang="es-ES" sz="1400" u="none" strike="noStrike">
                          <a:effectLst/>
                        </a:rPr>
                        <a:t>No</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No</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dirty="0" err="1">
                          <a:effectLst/>
                        </a:rPr>
                        <a:t>Ankle</a:t>
                      </a:r>
                      <a:r>
                        <a:rPr lang="es-ES" sz="1400" u="none" strike="noStrike" dirty="0">
                          <a:effectLst/>
                        </a:rPr>
                        <a:t> </a:t>
                      </a:r>
                      <a:r>
                        <a:rPr lang="es-ES" sz="1400" u="none" strike="noStrike" dirty="0" err="1">
                          <a:effectLst/>
                        </a:rPr>
                        <a:t>Angle</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a:effectLst/>
                        </a:rPr>
                        <a:t>2</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1</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24,22</a:t>
                      </a:r>
                      <a:endParaRPr lang="es-ES" sz="1400" b="0" i="0" u="none" strike="noStrike">
                        <a:solidFill>
                          <a:srgbClr val="000000"/>
                        </a:solidFill>
                        <a:effectLst/>
                        <a:latin typeface="Liberation Sans"/>
                      </a:endParaRPr>
                    </a:p>
                  </a:txBody>
                  <a:tcPr marL="9525" marR="9525" marT="9525" marB="0" anchor="b"/>
                </a:tc>
              </a:tr>
              <a:tr h="180975">
                <a:tc>
                  <a:txBody>
                    <a:bodyPr/>
                    <a:lstStyle/>
                    <a:p>
                      <a:pPr algn="ctr" fontAlgn="b"/>
                      <a:r>
                        <a:rPr lang="es-ES" sz="1400" u="none" strike="noStrike">
                          <a:effectLst/>
                        </a:rPr>
                        <a:t>No</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No</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dirty="0" err="1">
                          <a:effectLst/>
                        </a:rPr>
                        <a:t>Leg</a:t>
                      </a:r>
                      <a:r>
                        <a:rPr lang="es-ES" sz="1400" u="none" strike="noStrike" dirty="0">
                          <a:effectLst/>
                        </a:rPr>
                        <a:t> </a:t>
                      </a:r>
                      <a:r>
                        <a:rPr lang="es-ES" sz="1400" u="none" strike="noStrike" dirty="0" err="1">
                          <a:effectLst/>
                        </a:rPr>
                        <a:t>Angles</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3</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a:effectLst/>
                        </a:rPr>
                        <a:t>2</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41,92</a:t>
                      </a:r>
                      <a:endParaRPr lang="es-ES" sz="1400" b="0" i="0" u="none" strike="noStrike">
                        <a:solidFill>
                          <a:srgbClr val="000000"/>
                        </a:solidFill>
                        <a:effectLst/>
                        <a:latin typeface="Liberation Sans"/>
                      </a:endParaRPr>
                    </a:p>
                  </a:txBody>
                  <a:tcPr marL="9525" marR="9525" marT="9525" marB="0" anchor="b"/>
                </a:tc>
              </a:tr>
              <a:tr h="180975">
                <a:tc>
                  <a:txBody>
                    <a:bodyPr/>
                    <a:lstStyle/>
                    <a:p>
                      <a:pPr algn="ctr" fontAlgn="b"/>
                      <a:r>
                        <a:rPr lang="es-ES" sz="1400" u="none" strike="noStrike">
                          <a:effectLst/>
                        </a:rPr>
                        <a:t>No</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No</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Leg Angles</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3</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a:effectLst/>
                        </a:rPr>
                        <a:t>2</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29,43</a:t>
                      </a:r>
                      <a:endParaRPr lang="es-ES" sz="1400" b="0" i="0" u="none" strike="noStrike">
                        <a:solidFill>
                          <a:srgbClr val="000000"/>
                        </a:solidFill>
                        <a:effectLst/>
                        <a:latin typeface="Liberation Sans"/>
                      </a:endParaRPr>
                    </a:p>
                  </a:txBody>
                  <a:tcPr marL="9525" marR="9525" marT="9525" marB="0" anchor="b"/>
                </a:tc>
              </a:tr>
              <a:tr h="180975">
                <a:tc>
                  <a:txBody>
                    <a:bodyPr/>
                    <a:lstStyle/>
                    <a:p>
                      <a:pPr algn="ctr" fontAlgn="b"/>
                      <a:r>
                        <a:rPr lang="es-ES" sz="1400" u="none" strike="noStrike">
                          <a:effectLst/>
                        </a:rPr>
                        <a:t>No</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No</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Leg Angles, IMU(accel)</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3</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11</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84,94</a:t>
                      </a:r>
                      <a:endParaRPr lang="es-ES" sz="1400" b="0" i="0" u="none" strike="noStrike" dirty="0">
                        <a:solidFill>
                          <a:srgbClr val="000000"/>
                        </a:solidFill>
                        <a:effectLst/>
                        <a:latin typeface="Liberation Sans"/>
                      </a:endParaRPr>
                    </a:p>
                  </a:txBody>
                  <a:tcPr marL="9525" marR="9525" marT="9525" marB="0" anchor="b"/>
                </a:tc>
              </a:tr>
              <a:tr h="180975">
                <a:tc>
                  <a:txBody>
                    <a:bodyPr/>
                    <a:lstStyle/>
                    <a:p>
                      <a:pPr algn="ctr" fontAlgn="b"/>
                      <a:r>
                        <a:rPr lang="es-ES" sz="1400" u="none" strike="noStrike">
                          <a:effectLst/>
                        </a:rPr>
                        <a:t>Yes</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No</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Leg Angles, IMU(accel)</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3</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11</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a:effectLst/>
                        </a:rPr>
                        <a:t>78,61</a:t>
                      </a:r>
                      <a:endParaRPr lang="es-ES" sz="1400" b="0" i="0" u="none" strike="noStrike">
                        <a:solidFill>
                          <a:srgbClr val="000000"/>
                        </a:solidFill>
                        <a:effectLst/>
                        <a:latin typeface="Liberation Sans"/>
                      </a:endParaRPr>
                    </a:p>
                  </a:txBody>
                  <a:tcPr marL="9525" marR="9525" marT="9525" marB="0" anchor="b"/>
                </a:tc>
              </a:tr>
              <a:tr h="180975">
                <a:tc>
                  <a:txBody>
                    <a:bodyPr/>
                    <a:lstStyle/>
                    <a:p>
                      <a:pPr algn="ctr" fontAlgn="b"/>
                      <a:r>
                        <a:rPr lang="es-ES" sz="1400" u="none" strike="noStrike">
                          <a:effectLst/>
                        </a:rPr>
                        <a:t>No</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No</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Forces (noFS4)</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a:effectLst/>
                        </a:rPr>
                        <a:t>6</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21</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a:effectLst/>
                        </a:rPr>
                        <a:t>81,78</a:t>
                      </a:r>
                      <a:endParaRPr lang="es-ES" sz="1400" b="0" i="0" u="none" strike="noStrike">
                        <a:solidFill>
                          <a:srgbClr val="000000"/>
                        </a:solidFill>
                        <a:effectLst/>
                        <a:latin typeface="Liberation Sans"/>
                      </a:endParaRPr>
                    </a:p>
                  </a:txBody>
                  <a:tcPr marL="9525" marR="9525" marT="9525" marB="0" anchor="b"/>
                </a:tc>
              </a:tr>
              <a:tr h="180975">
                <a:tc>
                  <a:txBody>
                    <a:bodyPr/>
                    <a:lstStyle/>
                    <a:p>
                      <a:pPr algn="ctr" fontAlgn="b"/>
                      <a:r>
                        <a:rPr lang="es-ES" sz="1400" u="none" strike="noStrike">
                          <a:effectLst/>
                        </a:rPr>
                        <a:t>Yes</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dirty="0" smtClean="0">
                          <a:effectLst/>
                        </a:rPr>
                        <a:t>No</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a:effectLst/>
                        </a:rPr>
                        <a:t>Forces (noFS4)</a:t>
                      </a:r>
                      <a:endParaRPr lang="es-ES" sz="1400" b="0" i="0" u="none" strike="noStrike">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6</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21</a:t>
                      </a:r>
                      <a:endParaRPr lang="es-ES" sz="1400" b="0" i="0" u="none" strike="noStrike" dirty="0">
                        <a:solidFill>
                          <a:srgbClr val="000000"/>
                        </a:solidFill>
                        <a:effectLst/>
                        <a:latin typeface="Liberation Sans"/>
                      </a:endParaRPr>
                    </a:p>
                  </a:txBody>
                  <a:tcPr marL="9525" marR="9525" marT="9525" marB="0" anchor="b"/>
                </a:tc>
                <a:tc>
                  <a:txBody>
                    <a:bodyPr/>
                    <a:lstStyle/>
                    <a:p>
                      <a:pPr algn="ctr" fontAlgn="b"/>
                      <a:r>
                        <a:rPr lang="es-ES" sz="1400" u="none" strike="noStrike" dirty="0">
                          <a:effectLst/>
                        </a:rPr>
                        <a:t>82,32</a:t>
                      </a:r>
                      <a:endParaRPr lang="es-ES" sz="1400" b="0" i="0" u="none" strike="noStrike" dirty="0">
                        <a:solidFill>
                          <a:srgbClr val="000000"/>
                        </a:solidFill>
                        <a:effectLst/>
                        <a:latin typeface="Liberation Sans"/>
                      </a:endParaRPr>
                    </a:p>
                  </a:txBody>
                  <a:tcPr marL="9525" marR="9525" marT="9525" marB="0" anchor="b"/>
                </a:tc>
              </a:tr>
            </a:tbl>
          </a:graphicData>
        </a:graphic>
      </p:graphicFrame>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394" y="3232221"/>
            <a:ext cx="7146990" cy="264022"/>
          </a:xfrm>
          <a:prstGeom prst="rect">
            <a:avLst/>
          </a:prstGeom>
          <a:noFill/>
          <a:ln w="9525">
            <a:solidFill>
              <a:srgbClr val="390E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7697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
          <p:cNvPicPr/>
          <p:nvPr/>
        </p:nvPicPr>
        <p:blipFill>
          <a:blip r:embed="rId3"/>
          <a:srcRect l="29372" t="62396" r="27122"/>
          <a:stretch/>
        </p:blipFill>
        <p:spPr>
          <a:xfrm>
            <a:off x="396000" y="3667680"/>
            <a:ext cx="1113120" cy="812160"/>
          </a:xfrm>
          <a:prstGeom prst="rect">
            <a:avLst/>
          </a:prstGeom>
          <a:ln>
            <a:noFill/>
          </a:ln>
        </p:spPr>
      </p:pic>
      <p:pic>
        <p:nvPicPr>
          <p:cNvPr id="253" name="152 Imagen"/>
          <p:cNvPicPr/>
          <p:nvPr/>
        </p:nvPicPr>
        <p:blipFill>
          <a:blip r:embed="rId4"/>
          <a:srcRect l="2546" t="23403" r="2415" b="2160"/>
          <a:stretch/>
        </p:blipFill>
        <p:spPr>
          <a:xfrm>
            <a:off x="395640" y="1065240"/>
            <a:ext cx="1113120" cy="741240"/>
          </a:xfrm>
          <a:prstGeom prst="rect">
            <a:avLst/>
          </a:prstGeom>
          <a:ln>
            <a:noFill/>
          </a:ln>
        </p:spPr>
      </p:pic>
      <p:pic>
        <p:nvPicPr>
          <p:cNvPr id="254" name="153 Imagen"/>
          <p:cNvPicPr/>
          <p:nvPr/>
        </p:nvPicPr>
        <p:blipFill>
          <a:blip r:embed="rId5"/>
          <a:srcRect l="8519" r="12673" b="-186"/>
          <a:stretch/>
        </p:blipFill>
        <p:spPr>
          <a:xfrm>
            <a:off x="395280" y="5406840"/>
            <a:ext cx="1113120" cy="741240"/>
          </a:xfrm>
          <a:prstGeom prst="rect">
            <a:avLst/>
          </a:prstGeom>
          <a:ln>
            <a:noFill/>
          </a:ln>
        </p:spPr>
      </p:pic>
      <p:pic>
        <p:nvPicPr>
          <p:cNvPr id="255" name="Picture 5"/>
          <p:cNvPicPr/>
          <p:nvPr/>
        </p:nvPicPr>
        <p:blipFill>
          <a:blip r:embed="rId6"/>
          <a:srcRect l="14207" t="9080" r="33718" b="44639"/>
          <a:stretch/>
        </p:blipFill>
        <p:spPr>
          <a:xfrm>
            <a:off x="395640" y="4534920"/>
            <a:ext cx="1113120" cy="741240"/>
          </a:xfrm>
          <a:prstGeom prst="rect">
            <a:avLst/>
          </a:prstGeom>
          <a:ln>
            <a:noFill/>
          </a:ln>
        </p:spPr>
      </p:pic>
      <p:pic>
        <p:nvPicPr>
          <p:cNvPr id="256" name="159 Imagen"/>
          <p:cNvPicPr/>
          <p:nvPr/>
        </p:nvPicPr>
        <p:blipFill>
          <a:blip r:embed="rId7"/>
          <a:srcRect t="20073" r="4404" b="50934"/>
          <a:stretch/>
        </p:blipFill>
        <p:spPr>
          <a:xfrm>
            <a:off x="395640" y="2800080"/>
            <a:ext cx="1113120" cy="741240"/>
          </a:xfrm>
          <a:prstGeom prst="rect">
            <a:avLst/>
          </a:prstGeom>
          <a:ln>
            <a:solidFill>
              <a:schemeClr val="tx1"/>
            </a:solidFill>
          </a:ln>
        </p:spPr>
      </p:pic>
      <p:sp>
        <p:nvSpPr>
          <p:cNvPr id="257"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Outline</a:t>
            </a:r>
            <a:endParaRPr lang="en-US" sz="2400" b="0" strike="noStrike" spc="-1">
              <a:latin typeface="Arial"/>
            </a:endParaRPr>
          </a:p>
        </p:txBody>
      </p:sp>
      <p:sp>
        <p:nvSpPr>
          <p:cNvPr id="258" name="CustomShape 2"/>
          <p:cNvSpPr/>
          <p:nvPr/>
        </p:nvSpPr>
        <p:spPr>
          <a:xfrm>
            <a:off x="1763640" y="1253382"/>
            <a:ext cx="4678560" cy="4490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Aft>
                <a:spcPts val="3382"/>
              </a:spcAft>
              <a:buBlip>
                <a:blip r:embed="rId8"/>
              </a:buBlip>
            </a:pPr>
            <a:r>
              <a:rPr lang="en-US" sz="2000" spc="-1" dirty="0">
                <a:solidFill>
                  <a:schemeClr val="bg1">
                    <a:lumMod val="65000"/>
                  </a:schemeClr>
                </a:solidFill>
                <a:latin typeface="Calibri"/>
                <a:ea typeface="DejaVu Sans"/>
              </a:rPr>
              <a:t>State of the Art </a:t>
            </a:r>
          </a:p>
          <a:p>
            <a:pPr marL="314280" indent="-312480">
              <a:lnSpc>
                <a:spcPct val="100000"/>
              </a:lnSpc>
              <a:spcAft>
                <a:spcPts val="3382"/>
              </a:spcAft>
              <a:buBlip>
                <a:blip r:embed="rId8"/>
              </a:buBlip>
            </a:pPr>
            <a:r>
              <a:rPr lang="en-US" sz="2000" b="1" spc="-1" dirty="0">
                <a:solidFill>
                  <a:srgbClr val="000000"/>
                </a:solidFill>
                <a:latin typeface="Calibri"/>
                <a:ea typeface="DejaVu Sans"/>
              </a:rPr>
              <a:t>H²T Passive Exoskeleton and Motion Data</a:t>
            </a:r>
          </a:p>
          <a:p>
            <a:pPr marL="314280" indent="-312480">
              <a:spcAft>
                <a:spcPts val="3382"/>
              </a:spcAft>
              <a:buBlip>
                <a:blip r:embed="rId8"/>
              </a:buBlip>
            </a:pPr>
            <a:r>
              <a:rPr lang="en-US" sz="2000" spc="-1" dirty="0" smtClean="0">
                <a:solidFill>
                  <a:schemeClr val="bg1">
                    <a:lumMod val="65000"/>
                  </a:schemeClr>
                </a:solidFill>
                <a:latin typeface="Calibri"/>
                <a:ea typeface="DejaVu Sans"/>
              </a:rPr>
              <a:t>Derived Features</a:t>
            </a:r>
          </a:p>
          <a:p>
            <a:pPr marL="314280" indent="-312480">
              <a:spcAft>
                <a:spcPts val="3382"/>
              </a:spcAft>
              <a:buBlip>
                <a:blip r:embed="rId8"/>
              </a:buBlip>
            </a:pPr>
            <a:r>
              <a:rPr lang="en-US" sz="2000" spc="-1" dirty="0">
                <a:solidFill>
                  <a:schemeClr val="bg1">
                    <a:lumMod val="65000"/>
                  </a:schemeClr>
                </a:solidFill>
                <a:latin typeface="Calibri"/>
              </a:rPr>
              <a:t>Resemblance</a:t>
            </a:r>
            <a:r>
              <a:rPr lang="en-US" sz="2000" b="1" spc="-1" dirty="0">
                <a:solidFill>
                  <a:srgbClr val="000000"/>
                </a:solidFill>
                <a:latin typeface="Calibri"/>
              </a:rPr>
              <a:t> </a:t>
            </a:r>
            <a:r>
              <a:rPr lang="en-US" sz="2000" spc="-1" dirty="0" smtClean="0">
                <a:solidFill>
                  <a:schemeClr val="bg1">
                    <a:lumMod val="65000"/>
                  </a:schemeClr>
                </a:solidFill>
                <a:latin typeface="Calibri"/>
                <a:ea typeface="DejaVu Sans"/>
              </a:rPr>
              <a:t>Analysis</a:t>
            </a:r>
            <a:endParaRPr lang="en-US" sz="2000" spc="-1" dirty="0">
              <a:solidFill>
                <a:schemeClr val="bg1">
                  <a:lumMod val="65000"/>
                </a:schemeClr>
              </a:solidFill>
              <a:latin typeface="Calibri"/>
              <a:ea typeface="DejaVu Sans"/>
            </a:endParaRPr>
          </a:p>
          <a:p>
            <a:pPr marL="314280" indent="-312480">
              <a:spcAft>
                <a:spcPts val="3382"/>
              </a:spcAft>
              <a:buBlip>
                <a:blip r:embed="rId8"/>
              </a:buBlip>
            </a:pPr>
            <a:r>
              <a:rPr lang="en-US" sz="2000" spc="-1" dirty="0">
                <a:solidFill>
                  <a:schemeClr val="bg1">
                    <a:lumMod val="65000"/>
                  </a:schemeClr>
                </a:solidFill>
                <a:latin typeface="Calibri"/>
                <a:ea typeface="DejaVu Sans"/>
              </a:rPr>
              <a:t>HMM Classification Results</a:t>
            </a:r>
          </a:p>
          <a:p>
            <a:pPr marL="314280" indent="-312480">
              <a:spcAft>
                <a:spcPts val="3382"/>
              </a:spcAft>
              <a:buBlip>
                <a:blip r:embed="rId8"/>
              </a:buBlip>
            </a:pPr>
            <a:r>
              <a:rPr lang="en-US" sz="2000" spc="-1" dirty="0" smtClean="0">
                <a:solidFill>
                  <a:schemeClr val="bg1">
                    <a:lumMod val="65000"/>
                  </a:schemeClr>
                </a:solidFill>
                <a:latin typeface="Calibri"/>
                <a:ea typeface="DejaVu Sans"/>
              </a:rPr>
              <a:t>Conclusions </a:t>
            </a:r>
            <a:r>
              <a:rPr lang="en-US" sz="2000" spc="-1" dirty="0">
                <a:solidFill>
                  <a:schemeClr val="bg1">
                    <a:lumMod val="65000"/>
                  </a:schemeClr>
                </a:solidFill>
                <a:latin typeface="Calibri"/>
                <a:ea typeface="DejaVu Sans"/>
              </a:rPr>
              <a:t>and Outlook</a:t>
            </a:r>
          </a:p>
        </p:txBody>
      </p:sp>
      <p:pic>
        <p:nvPicPr>
          <p:cNvPr id="259" name="Picture 2"/>
          <p:cNvPicPr/>
          <p:nvPr/>
        </p:nvPicPr>
        <p:blipFill>
          <a:blip r:embed="rId9"/>
          <a:srcRect l="35696" t="18380" r="2274" b="50559"/>
          <a:stretch/>
        </p:blipFill>
        <p:spPr>
          <a:xfrm>
            <a:off x="395640" y="1932840"/>
            <a:ext cx="1107000" cy="736920"/>
          </a:xfrm>
          <a:prstGeom prst="rect">
            <a:avLst/>
          </a:prstGeom>
          <a:ln>
            <a:noFill/>
          </a:ln>
        </p:spPr>
      </p:pic>
      <p:sp>
        <p:nvSpPr>
          <p:cNvPr id="260" name="CustomShape 3"/>
          <p:cNvSpPr/>
          <p:nvPr/>
        </p:nvSpPr>
        <p:spPr>
          <a:xfrm>
            <a:off x="395640" y="10652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1" name="CustomShape 4"/>
          <p:cNvSpPr/>
          <p:nvPr/>
        </p:nvSpPr>
        <p:spPr>
          <a:xfrm>
            <a:off x="395640" y="1932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2" name="CustomShape 5"/>
          <p:cNvSpPr/>
          <p:nvPr/>
        </p:nvSpPr>
        <p:spPr>
          <a:xfrm>
            <a:off x="395640" y="28000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3" name="CustomShape 6"/>
          <p:cNvSpPr/>
          <p:nvPr/>
        </p:nvSpPr>
        <p:spPr>
          <a:xfrm>
            <a:off x="395640" y="36676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4" name="CustomShape 7"/>
          <p:cNvSpPr/>
          <p:nvPr/>
        </p:nvSpPr>
        <p:spPr>
          <a:xfrm>
            <a:off x="395640" y="453492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5" name="CustomShape 8"/>
          <p:cNvSpPr/>
          <p:nvPr/>
        </p:nvSpPr>
        <p:spPr>
          <a:xfrm>
            <a:off x="394920" y="5406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1107166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H</a:t>
            </a:r>
            <a:r>
              <a:rPr lang="en-US" sz="2400" b="1" strike="noStrike" spc="-1" baseline="30000">
                <a:solidFill>
                  <a:srgbClr val="000000"/>
                </a:solidFill>
                <a:latin typeface="Calibri"/>
                <a:ea typeface="DejaVu Sans"/>
              </a:rPr>
              <a:t>2</a:t>
            </a:r>
            <a:r>
              <a:rPr lang="en-US" sz="2400" b="1" strike="noStrike" spc="-1">
                <a:solidFill>
                  <a:srgbClr val="000000"/>
                </a:solidFill>
                <a:latin typeface="Calibri"/>
                <a:ea typeface="DejaVu Sans"/>
              </a:rPr>
              <a:t>T Passive Exoskeleton and Motion Data</a:t>
            </a:r>
            <a:endParaRPr lang="en-US" sz="2400" b="0" strike="noStrike" spc="-1">
              <a:latin typeface="Arial"/>
            </a:endParaRPr>
          </a:p>
        </p:txBody>
      </p:sp>
      <p:sp>
        <p:nvSpPr>
          <p:cNvPr id="276" name="CustomShape 2"/>
          <p:cNvSpPr/>
          <p:nvPr/>
        </p:nvSpPr>
        <p:spPr>
          <a:xfrm>
            <a:off x="395640" y="1102320"/>
            <a:ext cx="4174920" cy="30207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US" sz="2000" b="0" strike="noStrike" spc="-1" dirty="0">
                <a:solidFill>
                  <a:srgbClr val="000000"/>
                </a:solidFill>
                <a:latin typeface="Calibri"/>
                <a:ea typeface="DejaVu Sans"/>
              </a:rPr>
              <a:t>3 Inertial Measurement Units</a:t>
            </a:r>
            <a:endParaRPr lang="en-US" sz="2000" b="0" strike="noStrike" spc="-1" dirty="0">
              <a:latin typeface="Arial"/>
            </a:endParaRPr>
          </a:p>
          <a:p>
            <a:pPr marL="771480" lvl="1" indent="-312480">
              <a:lnSpc>
                <a:spcPct val="150000"/>
              </a:lnSpc>
              <a:buBlip>
                <a:blip r:embed="rId3"/>
              </a:buBlip>
            </a:pPr>
            <a:r>
              <a:rPr lang="en-US" b="0" strike="noStrike" spc="-1" dirty="0">
                <a:solidFill>
                  <a:srgbClr val="000000"/>
                </a:solidFill>
                <a:latin typeface="Calibri"/>
                <a:ea typeface="DejaVu Sans"/>
              </a:rPr>
              <a:t>Linear accelerations (ax, ay and </a:t>
            </a:r>
            <a:r>
              <a:rPr lang="en-US" b="0" strike="noStrike" spc="-1" dirty="0" err="1">
                <a:solidFill>
                  <a:srgbClr val="000000"/>
                </a:solidFill>
                <a:latin typeface="Calibri"/>
                <a:ea typeface="DejaVu Sans"/>
              </a:rPr>
              <a:t>az</a:t>
            </a:r>
            <a:r>
              <a:rPr lang="en-US" b="0" strike="noStrike" spc="-1" dirty="0">
                <a:solidFill>
                  <a:srgbClr val="000000"/>
                </a:solidFill>
                <a:latin typeface="Calibri"/>
                <a:ea typeface="DejaVu Sans"/>
              </a:rPr>
              <a:t>)</a:t>
            </a:r>
            <a:endParaRPr lang="en-US" b="0" strike="noStrike" spc="-1" dirty="0">
              <a:latin typeface="Arial"/>
            </a:endParaRPr>
          </a:p>
          <a:p>
            <a:pPr marL="771480" lvl="1" indent="-312480">
              <a:lnSpc>
                <a:spcPct val="150000"/>
              </a:lnSpc>
              <a:buBlip>
                <a:blip r:embed="rId3"/>
              </a:buBlip>
            </a:pPr>
            <a:r>
              <a:rPr lang="en-US" b="0" strike="noStrike" spc="-1" dirty="0">
                <a:solidFill>
                  <a:srgbClr val="000000"/>
                </a:solidFill>
                <a:latin typeface="Calibri"/>
                <a:ea typeface="DejaVu Sans"/>
              </a:rPr>
              <a:t>Euler angles (</a:t>
            </a:r>
            <a:r>
              <a:rPr lang="en-US" b="0" strike="noStrike" spc="-1" dirty="0" err="1">
                <a:solidFill>
                  <a:srgbClr val="000000"/>
                </a:solidFill>
                <a:latin typeface="Calibri"/>
                <a:ea typeface="DejaVu Sans"/>
              </a:rPr>
              <a:t>φx</a:t>
            </a:r>
            <a:r>
              <a:rPr lang="en-US" b="0" strike="noStrike" spc="-1" dirty="0">
                <a:solidFill>
                  <a:srgbClr val="000000"/>
                </a:solidFill>
                <a:latin typeface="Calibri"/>
                <a:ea typeface="DejaVu Sans"/>
              </a:rPr>
              <a:t>, </a:t>
            </a:r>
            <a:r>
              <a:rPr lang="en-US" b="0" strike="noStrike" spc="-1" dirty="0" err="1">
                <a:solidFill>
                  <a:srgbClr val="000000"/>
                </a:solidFill>
                <a:latin typeface="Calibri"/>
                <a:ea typeface="DejaVu Sans"/>
              </a:rPr>
              <a:t>φy</a:t>
            </a:r>
            <a:r>
              <a:rPr lang="en-US" b="0" strike="noStrike" spc="-1" dirty="0">
                <a:solidFill>
                  <a:srgbClr val="000000"/>
                </a:solidFill>
                <a:latin typeface="Calibri"/>
                <a:ea typeface="DejaVu Sans"/>
              </a:rPr>
              <a:t> and </a:t>
            </a:r>
            <a:r>
              <a:rPr lang="en-US" b="0" strike="noStrike" spc="-1" dirty="0" err="1">
                <a:solidFill>
                  <a:srgbClr val="000000"/>
                </a:solidFill>
                <a:latin typeface="Calibri"/>
                <a:ea typeface="DejaVu Sans"/>
              </a:rPr>
              <a:t>φz</a:t>
            </a:r>
            <a:r>
              <a:rPr lang="en-US" b="0" strike="noStrike" spc="-1" dirty="0">
                <a:solidFill>
                  <a:srgbClr val="000000"/>
                </a:solidFill>
                <a:latin typeface="Calibri"/>
                <a:ea typeface="DejaVu Sans"/>
              </a:rPr>
              <a:t>)</a:t>
            </a:r>
            <a:endParaRPr lang="en-US" b="0" strike="noStrike" spc="-1" dirty="0">
              <a:latin typeface="Arial"/>
            </a:endParaRPr>
          </a:p>
          <a:p>
            <a:pPr marL="314280" indent="-312480">
              <a:lnSpc>
                <a:spcPct val="100000"/>
              </a:lnSpc>
              <a:spcBef>
                <a:spcPts val="400"/>
              </a:spcBef>
              <a:buBlip>
                <a:blip r:embed="rId3"/>
              </a:buBlip>
            </a:pPr>
            <a:r>
              <a:rPr lang="en-US" sz="2000" b="0" strike="noStrike" spc="-1" dirty="0">
                <a:solidFill>
                  <a:srgbClr val="000000"/>
                </a:solidFill>
                <a:latin typeface="Calibri"/>
                <a:ea typeface="DejaVu Sans"/>
              </a:rPr>
              <a:t>7 Force </a:t>
            </a:r>
            <a:r>
              <a:rPr lang="en-US" sz="2000" b="0" strike="noStrike" spc="-1" dirty="0" smtClean="0">
                <a:solidFill>
                  <a:srgbClr val="000000"/>
                </a:solidFill>
                <a:latin typeface="Calibri"/>
                <a:ea typeface="DejaVu Sans"/>
              </a:rPr>
              <a:t>Sensors</a:t>
            </a:r>
            <a:endParaRPr lang="en-US" sz="2000" b="0" strike="noStrike" spc="-1" dirty="0">
              <a:latin typeface="Arial"/>
            </a:endParaRPr>
          </a:p>
          <a:p>
            <a:pPr marL="771480" lvl="1" indent="-312480">
              <a:lnSpc>
                <a:spcPct val="100000"/>
              </a:lnSpc>
              <a:spcBef>
                <a:spcPts val="400"/>
              </a:spcBef>
              <a:buBlip>
                <a:blip r:embed="rId3"/>
              </a:buBlip>
            </a:pPr>
            <a:r>
              <a:rPr lang="en-US" b="0" strike="noStrike" spc="-1" dirty="0">
                <a:solidFill>
                  <a:srgbClr val="000000"/>
                </a:solidFill>
                <a:latin typeface="Calibri"/>
                <a:ea typeface="DejaVu Sans"/>
              </a:rPr>
              <a:t>Force vectors (</a:t>
            </a:r>
            <a:r>
              <a:rPr lang="en-US" b="0" strike="noStrike" spc="-1" dirty="0" err="1">
                <a:solidFill>
                  <a:srgbClr val="000000"/>
                </a:solidFill>
                <a:latin typeface="Calibri"/>
                <a:ea typeface="DejaVu Sans"/>
              </a:rPr>
              <a:t>Fx</a:t>
            </a:r>
            <a:r>
              <a:rPr lang="en-US" b="0" strike="noStrike" spc="-1" dirty="0">
                <a:solidFill>
                  <a:srgbClr val="000000"/>
                </a:solidFill>
                <a:latin typeface="Calibri"/>
                <a:ea typeface="DejaVu Sans"/>
              </a:rPr>
              <a:t>, </a:t>
            </a:r>
            <a:r>
              <a:rPr lang="en-US" b="0" strike="noStrike" spc="-1" dirty="0" err="1">
                <a:solidFill>
                  <a:srgbClr val="000000"/>
                </a:solidFill>
                <a:latin typeface="Calibri"/>
                <a:ea typeface="DejaVu Sans"/>
              </a:rPr>
              <a:t>Fy</a:t>
            </a:r>
            <a:r>
              <a:rPr lang="en-US" b="0" strike="noStrike" spc="-1" dirty="0">
                <a:solidFill>
                  <a:srgbClr val="000000"/>
                </a:solidFill>
                <a:latin typeface="Calibri"/>
                <a:ea typeface="DejaVu Sans"/>
              </a:rPr>
              <a:t> and </a:t>
            </a:r>
            <a:r>
              <a:rPr lang="en-US" b="0" strike="noStrike" spc="-1" dirty="0" err="1">
                <a:solidFill>
                  <a:srgbClr val="000000"/>
                </a:solidFill>
                <a:latin typeface="Calibri"/>
                <a:ea typeface="DejaVu Sans"/>
              </a:rPr>
              <a:t>Fz</a:t>
            </a:r>
            <a:r>
              <a:rPr lang="en-US" b="0" strike="noStrike" spc="-1" dirty="0">
                <a:solidFill>
                  <a:srgbClr val="000000"/>
                </a:solidFill>
                <a:latin typeface="Calibri"/>
                <a:ea typeface="DejaVu Sans"/>
              </a:rPr>
              <a:t>)</a:t>
            </a:r>
            <a:endParaRPr lang="en-US" b="0" strike="noStrike" spc="-1" dirty="0">
              <a:latin typeface="Arial"/>
            </a:endParaRPr>
          </a:p>
          <a:p>
            <a:pPr>
              <a:lnSpc>
                <a:spcPct val="100000"/>
              </a:lnSpc>
              <a:spcBef>
                <a:spcPts val="400"/>
              </a:spcBef>
            </a:pPr>
            <a:endParaRPr lang="en-US" sz="1600" b="0" strike="noStrike" spc="-1" dirty="0">
              <a:latin typeface="Arial"/>
            </a:endParaRPr>
          </a:p>
          <a:p>
            <a:pPr marL="314280" indent="-312480">
              <a:lnSpc>
                <a:spcPct val="100000"/>
              </a:lnSpc>
              <a:spcBef>
                <a:spcPts val="400"/>
              </a:spcBef>
              <a:buBlip>
                <a:blip r:embed="rId3"/>
              </a:buBlip>
            </a:pPr>
            <a:r>
              <a:rPr lang="en-US" sz="2000" b="0" strike="noStrike" spc="-1" dirty="0">
                <a:solidFill>
                  <a:srgbClr val="000000"/>
                </a:solidFill>
                <a:latin typeface="Calibri"/>
                <a:ea typeface="DejaVu Sans"/>
              </a:rPr>
              <a:t>10 </a:t>
            </a:r>
            <a:r>
              <a:rPr lang="en-US" sz="2000" b="0" strike="noStrike" spc="-1" dirty="0" smtClean="0">
                <a:solidFill>
                  <a:srgbClr val="000000"/>
                </a:solidFill>
                <a:latin typeface="Calibri"/>
                <a:ea typeface="DejaVu Sans"/>
              </a:rPr>
              <a:t>Subjects</a:t>
            </a:r>
            <a:r>
              <a:rPr lang="en-US" sz="2000" b="0" strike="noStrike" spc="-1" dirty="0">
                <a:solidFill>
                  <a:srgbClr val="000000"/>
                </a:solidFill>
                <a:latin typeface="Calibri"/>
                <a:ea typeface="DejaVu Sans"/>
              </a:rPr>
              <a:t>,  14 </a:t>
            </a:r>
            <a:r>
              <a:rPr lang="en-US" sz="2000" b="0" strike="noStrike" spc="-1" dirty="0" smtClean="0">
                <a:solidFill>
                  <a:srgbClr val="000000"/>
                </a:solidFill>
                <a:latin typeface="Calibri"/>
                <a:ea typeface="DejaVu Sans"/>
              </a:rPr>
              <a:t>Motions </a:t>
            </a:r>
            <a:endParaRPr lang="en-US" sz="2000" b="0" strike="noStrike" spc="-1" dirty="0">
              <a:latin typeface="Arial"/>
            </a:endParaRPr>
          </a:p>
          <a:p>
            <a:pPr marL="790560" lvl="1" indent="-312480">
              <a:lnSpc>
                <a:spcPct val="100000"/>
              </a:lnSpc>
              <a:spcBef>
                <a:spcPts val="360"/>
              </a:spcBef>
              <a:buBlip>
                <a:blip r:embed="rId4"/>
              </a:buBlip>
            </a:pPr>
            <a:r>
              <a:rPr lang="en-US" sz="1600" b="0" strike="noStrike" spc="-1" dirty="0">
                <a:solidFill>
                  <a:srgbClr val="000000"/>
                </a:solidFill>
                <a:latin typeface="Calibri"/>
                <a:ea typeface="DejaVu Sans"/>
              </a:rPr>
              <a:t>Walking forward/backward</a:t>
            </a:r>
            <a:endParaRPr lang="en-US" sz="1600" b="0" strike="noStrike" spc="-1" dirty="0">
              <a:latin typeface="Arial"/>
            </a:endParaRPr>
          </a:p>
          <a:p>
            <a:pPr marL="790560" lvl="1" indent="-312480">
              <a:lnSpc>
                <a:spcPct val="100000"/>
              </a:lnSpc>
              <a:spcBef>
                <a:spcPts val="360"/>
              </a:spcBef>
              <a:buBlip>
                <a:blip r:embed="rId4"/>
              </a:buBlip>
            </a:pPr>
            <a:r>
              <a:rPr lang="en-US" sz="1600" b="0" strike="noStrike" spc="-1" dirty="0">
                <a:solidFill>
                  <a:srgbClr val="000000"/>
                </a:solidFill>
                <a:latin typeface="Calibri"/>
                <a:ea typeface="DejaVu Sans"/>
              </a:rPr>
              <a:t>Going up-/downstairs,</a:t>
            </a:r>
            <a:r>
              <a:rPr dirty="0"/>
              <a:t/>
            </a:r>
            <a:br>
              <a:rPr dirty="0"/>
            </a:br>
            <a:r>
              <a:rPr lang="en-US" sz="1600" b="0" strike="noStrike" spc="-1" dirty="0">
                <a:solidFill>
                  <a:srgbClr val="000000"/>
                </a:solidFill>
                <a:latin typeface="Calibri"/>
                <a:ea typeface="DejaVu Sans"/>
              </a:rPr>
              <a:t>going downstairs backwards</a:t>
            </a:r>
            <a:endParaRPr lang="en-US" sz="1600" b="0" strike="noStrike" spc="-1" dirty="0">
              <a:latin typeface="Arial"/>
            </a:endParaRPr>
          </a:p>
          <a:p>
            <a:pPr marL="790560" lvl="1" indent="-312480">
              <a:lnSpc>
                <a:spcPct val="100000"/>
              </a:lnSpc>
              <a:spcBef>
                <a:spcPts val="360"/>
              </a:spcBef>
              <a:buBlip>
                <a:blip r:embed="rId4"/>
              </a:buBlip>
            </a:pPr>
            <a:r>
              <a:rPr lang="en-US" sz="1600" b="0" strike="noStrike" spc="-1" dirty="0">
                <a:solidFill>
                  <a:srgbClr val="000000"/>
                </a:solidFill>
                <a:latin typeface="Calibri"/>
                <a:ea typeface="DejaVu Sans"/>
              </a:rPr>
              <a:t>Turn left/right</a:t>
            </a:r>
            <a:endParaRPr lang="en-US" sz="1600" b="0" strike="noStrike" spc="-1" dirty="0">
              <a:latin typeface="Arial"/>
            </a:endParaRPr>
          </a:p>
          <a:p>
            <a:pPr marL="790560" lvl="1" indent="-312480">
              <a:lnSpc>
                <a:spcPct val="100000"/>
              </a:lnSpc>
              <a:spcBef>
                <a:spcPts val="360"/>
              </a:spcBef>
              <a:buBlip>
                <a:blip r:embed="rId4"/>
              </a:buBlip>
            </a:pPr>
            <a:r>
              <a:rPr lang="en-US" sz="1600" b="0" strike="noStrike" spc="-1" dirty="0">
                <a:solidFill>
                  <a:srgbClr val="000000"/>
                </a:solidFill>
                <a:latin typeface="Calibri"/>
                <a:ea typeface="DejaVu Sans"/>
              </a:rPr>
              <a:t>Lift/Drop object</a:t>
            </a:r>
            <a:endParaRPr lang="en-US" sz="1600" b="0" strike="noStrike" spc="-1" dirty="0">
              <a:latin typeface="Arial"/>
            </a:endParaRPr>
          </a:p>
          <a:p>
            <a:pPr marL="790560" lvl="1" indent="-312480">
              <a:lnSpc>
                <a:spcPct val="100000"/>
              </a:lnSpc>
              <a:spcBef>
                <a:spcPts val="360"/>
              </a:spcBef>
              <a:buBlip>
                <a:blip r:embed="rId4"/>
              </a:buBlip>
            </a:pPr>
            <a:r>
              <a:rPr lang="en-US" sz="1600" b="0" strike="noStrike" spc="-1" dirty="0" smtClean="0">
                <a:solidFill>
                  <a:srgbClr val="000000"/>
                </a:solidFill>
                <a:latin typeface="Calibri"/>
                <a:ea typeface="DejaVu Sans"/>
              </a:rPr>
              <a:t>Sidesteps left/right</a:t>
            </a:r>
            <a:endParaRPr lang="en-US" sz="1600" b="0" strike="noStrike" spc="-1" dirty="0" smtClean="0">
              <a:latin typeface="Arial"/>
            </a:endParaRPr>
          </a:p>
          <a:p>
            <a:pPr marL="790560" lvl="1" indent="-312480">
              <a:lnSpc>
                <a:spcPct val="100000"/>
              </a:lnSpc>
              <a:spcBef>
                <a:spcPts val="360"/>
              </a:spcBef>
              <a:buBlip>
                <a:blip r:embed="rId4"/>
              </a:buBlip>
            </a:pPr>
            <a:r>
              <a:rPr lang="en-US" sz="1600" b="0" strike="noStrike" spc="-1" dirty="0" smtClean="0">
                <a:solidFill>
                  <a:srgbClr val="000000"/>
                </a:solidFill>
                <a:latin typeface="Calibri"/>
                <a:ea typeface="DejaVu Sans"/>
              </a:rPr>
              <a:t>Sit </a:t>
            </a:r>
            <a:r>
              <a:rPr lang="en-US" sz="1600" b="0" strike="noStrike" spc="-1" dirty="0">
                <a:solidFill>
                  <a:srgbClr val="000000"/>
                </a:solidFill>
                <a:latin typeface="Calibri"/>
                <a:ea typeface="DejaVu Sans"/>
              </a:rPr>
              <a:t>down/stand up</a:t>
            </a:r>
            <a:endParaRPr lang="en-US" sz="1600" b="0" strike="noStrike" spc="-1" dirty="0">
              <a:latin typeface="Arial"/>
            </a:endParaRPr>
          </a:p>
          <a:p>
            <a:pPr marL="790560" lvl="1" indent="-312480">
              <a:lnSpc>
                <a:spcPct val="100000"/>
              </a:lnSpc>
              <a:spcBef>
                <a:spcPts val="360"/>
              </a:spcBef>
              <a:buBlip>
                <a:blip r:embed="rId4"/>
              </a:buBlip>
            </a:pPr>
            <a:r>
              <a:rPr lang="en-US" sz="1600" b="0" strike="noStrike" spc="-1" dirty="0">
                <a:solidFill>
                  <a:srgbClr val="000000"/>
                </a:solidFill>
                <a:latin typeface="Calibri"/>
                <a:ea typeface="DejaVu Sans"/>
              </a:rPr>
              <a:t>Stand</a:t>
            </a:r>
            <a:endParaRPr lang="en-US" sz="1600" b="0" strike="noStrike" spc="-1" dirty="0">
              <a:latin typeface="Arial"/>
            </a:endParaRPr>
          </a:p>
        </p:txBody>
      </p:sp>
      <p:sp>
        <p:nvSpPr>
          <p:cNvPr id="277" name="CustomShape 3"/>
          <p:cNvSpPr/>
          <p:nvPr/>
        </p:nvSpPr>
        <p:spPr>
          <a:xfrm>
            <a:off x="6258600" y="5807520"/>
            <a:ext cx="2015280" cy="2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dirty="0" smtClean="0">
                <a:solidFill>
                  <a:srgbClr val="000000"/>
                </a:solidFill>
                <a:latin typeface="Calibri" panose="020F0502020204030204" pitchFamily="34" charset="0"/>
                <a:ea typeface="DejaVu Sans"/>
                <a:cs typeface="Calibri" panose="020F0502020204030204" pitchFamily="34" charset="0"/>
              </a:rPr>
              <a:t>H2T Passive Exoskeleton </a:t>
            </a:r>
            <a:endParaRPr lang="en-US" sz="1400" b="0" strike="noStrike" spc="-1" dirty="0">
              <a:latin typeface="Calibri" panose="020F0502020204030204" pitchFamily="34" charset="0"/>
              <a:cs typeface="Calibri" panose="020F0502020204030204" pitchFamily="34" charset="0"/>
            </a:endParaRPr>
          </a:p>
        </p:txBody>
      </p:sp>
      <p:grpSp>
        <p:nvGrpSpPr>
          <p:cNvPr id="278" name="Group 4"/>
          <p:cNvGrpSpPr/>
          <p:nvPr/>
        </p:nvGrpSpPr>
        <p:grpSpPr>
          <a:xfrm>
            <a:off x="5178240" y="914400"/>
            <a:ext cx="3598560" cy="4892400"/>
            <a:chOff x="5178240" y="914400"/>
            <a:chExt cx="3598560" cy="4892400"/>
          </a:xfrm>
        </p:grpSpPr>
        <p:sp>
          <p:nvSpPr>
            <p:cNvPr id="279" name="Line 5"/>
            <p:cNvSpPr/>
            <p:nvPr/>
          </p:nvSpPr>
          <p:spPr>
            <a:xfrm flipH="1">
              <a:off x="7554240" y="3676680"/>
              <a:ext cx="648360" cy="189720"/>
            </a:xfrm>
            <a:prstGeom prst="line">
              <a:avLst/>
            </a:prstGeom>
            <a:ln w="38160">
              <a:solidFill>
                <a:srgbClr val="A3393C"/>
              </a:solidFill>
              <a:round/>
            </a:ln>
          </p:spPr>
          <p:style>
            <a:lnRef idx="1">
              <a:schemeClr val="accent1"/>
            </a:lnRef>
            <a:fillRef idx="0">
              <a:schemeClr val="accent1"/>
            </a:fillRef>
            <a:effectRef idx="0">
              <a:schemeClr val="accent1"/>
            </a:effectRef>
            <a:fontRef idx="minor"/>
          </p:style>
        </p:sp>
        <p:sp>
          <p:nvSpPr>
            <p:cNvPr id="280" name="Line 6"/>
            <p:cNvSpPr/>
            <p:nvPr/>
          </p:nvSpPr>
          <p:spPr>
            <a:xfrm flipH="1">
              <a:off x="7540200" y="2380320"/>
              <a:ext cx="662400" cy="362160"/>
            </a:xfrm>
            <a:prstGeom prst="line">
              <a:avLst/>
            </a:prstGeom>
            <a:ln w="38160">
              <a:solidFill>
                <a:srgbClr val="A3393C"/>
              </a:solidFill>
              <a:round/>
            </a:ln>
          </p:spPr>
          <p:style>
            <a:lnRef idx="1">
              <a:schemeClr val="accent1"/>
            </a:lnRef>
            <a:fillRef idx="0">
              <a:schemeClr val="accent1"/>
            </a:fillRef>
            <a:effectRef idx="0">
              <a:schemeClr val="accent1"/>
            </a:effectRef>
            <a:fontRef idx="minor"/>
          </p:style>
        </p:sp>
        <p:sp>
          <p:nvSpPr>
            <p:cNvPr id="281" name="Line 7"/>
            <p:cNvSpPr/>
            <p:nvPr/>
          </p:nvSpPr>
          <p:spPr>
            <a:xfrm flipH="1">
              <a:off x="7626240" y="1948320"/>
              <a:ext cx="576360" cy="189720"/>
            </a:xfrm>
            <a:prstGeom prst="line">
              <a:avLst/>
            </a:prstGeom>
            <a:ln w="38160">
              <a:solidFill>
                <a:srgbClr val="A3393C"/>
              </a:solidFill>
              <a:round/>
            </a:ln>
          </p:spPr>
          <p:style>
            <a:lnRef idx="1">
              <a:schemeClr val="accent1"/>
            </a:lnRef>
            <a:fillRef idx="0">
              <a:schemeClr val="accent1"/>
            </a:fillRef>
            <a:effectRef idx="0">
              <a:schemeClr val="accent1"/>
            </a:effectRef>
            <a:fontRef idx="minor"/>
          </p:style>
        </p:sp>
        <p:sp>
          <p:nvSpPr>
            <p:cNvPr id="282" name="Line 8"/>
            <p:cNvSpPr/>
            <p:nvPr/>
          </p:nvSpPr>
          <p:spPr>
            <a:xfrm flipV="1">
              <a:off x="5898240" y="2354400"/>
              <a:ext cx="504000" cy="25920"/>
            </a:xfrm>
            <a:prstGeom prst="line">
              <a:avLst/>
            </a:prstGeom>
            <a:ln w="38160">
              <a:solidFill>
                <a:srgbClr val="2A66B7"/>
              </a:solidFill>
              <a:round/>
            </a:ln>
          </p:spPr>
          <p:style>
            <a:lnRef idx="1">
              <a:schemeClr val="accent1"/>
            </a:lnRef>
            <a:fillRef idx="0">
              <a:schemeClr val="accent1"/>
            </a:fillRef>
            <a:effectRef idx="0">
              <a:schemeClr val="accent1"/>
            </a:effectRef>
            <a:fontRef idx="minor"/>
          </p:style>
        </p:sp>
        <p:sp>
          <p:nvSpPr>
            <p:cNvPr id="283" name="Line 9"/>
            <p:cNvSpPr/>
            <p:nvPr/>
          </p:nvSpPr>
          <p:spPr>
            <a:xfrm flipV="1">
              <a:off x="5898240" y="4154400"/>
              <a:ext cx="864000" cy="242280"/>
            </a:xfrm>
            <a:prstGeom prst="line">
              <a:avLst/>
            </a:prstGeom>
            <a:ln w="38160">
              <a:solidFill>
                <a:srgbClr val="2A66B7"/>
              </a:solidFill>
              <a:round/>
            </a:ln>
          </p:spPr>
          <p:style>
            <a:lnRef idx="1">
              <a:schemeClr val="accent1"/>
            </a:lnRef>
            <a:fillRef idx="0">
              <a:schemeClr val="accent1"/>
            </a:fillRef>
            <a:effectRef idx="0">
              <a:schemeClr val="accent1"/>
            </a:effectRef>
            <a:fontRef idx="minor"/>
          </p:style>
        </p:sp>
        <p:sp>
          <p:nvSpPr>
            <p:cNvPr id="284" name="Line 10"/>
            <p:cNvSpPr/>
            <p:nvPr/>
          </p:nvSpPr>
          <p:spPr>
            <a:xfrm flipV="1">
              <a:off x="5898240" y="5522760"/>
              <a:ext cx="1080000" cy="25920"/>
            </a:xfrm>
            <a:prstGeom prst="line">
              <a:avLst/>
            </a:prstGeom>
            <a:ln w="38160">
              <a:solidFill>
                <a:srgbClr val="2A66B7"/>
              </a:solidFill>
              <a:round/>
            </a:ln>
          </p:spPr>
          <p:style>
            <a:lnRef idx="1">
              <a:schemeClr val="accent1"/>
            </a:lnRef>
            <a:fillRef idx="0">
              <a:schemeClr val="accent1"/>
            </a:fillRef>
            <a:effectRef idx="0">
              <a:schemeClr val="accent1"/>
            </a:effectRef>
            <a:fontRef idx="minor"/>
          </p:style>
        </p:sp>
        <p:sp>
          <p:nvSpPr>
            <p:cNvPr id="285" name="CustomShape 11"/>
            <p:cNvSpPr/>
            <p:nvPr/>
          </p:nvSpPr>
          <p:spPr>
            <a:xfrm>
              <a:off x="5178240" y="2212560"/>
              <a:ext cx="718200" cy="334440"/>
            </a:xfrm>
            <a:prstGeom prst="roundRect">
              <a:avLst>
                <a:gd name="adj" fmla="val 16667"/>
              </a:avLst>
            </a:prstGeom>
            <a:solidFill>
              <a:srgbClr val="2A66B7"/>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a:solidFill>
                    <a:srgbClr val="FFFFFF"/>
                  </a:solidFill>
                  <a:latin typeface="Calibri"/>
                  <a:ea typeface="DejaVu Sans"/>
                </a:rPr>
                <a:t>IMU 1</a:t>
              </a:r>
              <a:endParaRPr lang="en-US" sz="1400" b="0" strike="noStrike" spc="-1">
                <a:latin typeface="Arial"/>
              </a:endParaRPr>
            </a:p>
          </p:txBody>
        </p:sp>
        <p:sp>
          <p:nvSpPr>
            <p:cNvPr id="286" name="CustomShape 12"/>
            <p:cNvSpPr/>
            <p:nvPr/>
          </p:nvSpPr>
          <p:spPr>
            <a:xfrm>
              <a:off x="5322240" y="1780560"/>
              <a:ext cx="574200" cy="334440"/>
            </a:xfrm>
            <a:prstGeom prst="roundRect">
              <a:avLst>
                <a:gd name="adj" fmla="val 16667"/>
              </a:avLst>
            </a:prstGeom>
            <a:solidFill>
              <a:srgbClr val="A3393C"/>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a:solidFill>
                    <a:srgbClr val="FFFFFF"/>
                  </a:solidFill>
                  <a:latin typeface="Calibri"/>
                  <a:ea typeface="DejaVu Sans"/>
                </a:rPr>
                <a:t>FS 1</a:t>
              </a:r>
              <a:endParaRPr lang="en-US" sz="1400" b="0" strike="noStrike" spc="-1">
                <a:latin typeface="Arial"/>
              </a:endParaRPr>
            </a:p>
          </p:txBody>
        </p:sp>
        <p:sp>
          <p:nvSpPr>
            <p:cNvPr id="287" name="CustomShape 13"/>
            <p:cNvSpPr/>
            <p:nvPr/>
          </p:nvSpPr>
          <p:spPr>
            <a:xfrm>
              <a:off x="5322240" y="2644560"/>
              <a:ext cx="574200" cy="334440"/>
            </a:xfrm>
            <a:prstGeom prst="roundRect">
              <a:avLst>
                <a:gd name="adj" fmla="val 16667"/>
              </a:avLst>
            </a:prstGeom>
            <a:solidFill>
              <a:srgbClr val="A3393C"/>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a:solidFill>
                    <a:srgbClr val="FFFFFF"/>
                  </a:solidFill>
                  <a:latin typeface="Calibri"/>
                  <a:ea typeface="DejaVu Sans"/>
                </a:rPr>
                <a:t>FS 6</a:t>
              </a:r>
              <a:endParaRPr lang="en-US" sz="1400" b="0" strike="noStrike" spc="-1">
                <a:latin typeface="Arial"/>
              </a:endParaRPr>
            </a:p>
          </p:txBody>
        </p:sp>
        <p:sp>
          <p:nvSpPr>
            <p:cNvPr id="288" name="CustomShape 14"/>
            <p:cNvSpPr/>
            <p:nvPr/>
          </p:nvSpPr>
          <p:spPr>
            <a:xfrm>
              <a:off x="5322240" y="3796560"/>
              <a:ext cx="574200" cy="334440"/>
            </a:xfrm>
            <a:prstGeom prst="roundRect">
              <a:avLst>
                <a:gd name="adj" fmla="val 16667"/>
              </a:avLst>
            </a:prstGeom>
            <a:solidFill>
              <a:srgbClr val="A3393C"/>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a:solidFill>
                    <a:srgbClr val="FFFFFF"/>
                  </a:solidFill>
                  <a:latin typeface="Calibri"/>
                  <a:ea typeface="DejaVu Sans"/>
                </a:rPr>
                <a:t>FS 7</a:t>
              </a:r>
              <a:endParaRPr lang="en-US" sz="1400" b="0" strike="noStrike" spc="-1">
                <a:latin typeface="Arial"/>
              </a:endParaRPr>
            </a:p>
          </p:txBody>
        </p:sp>
        <p:sp>
          <p:nvSpPr>
            <p:cNvPr id="289" name="CustomShape 15"/>
            <p:cNvSpPr/>
            <p:nvPr/>
          </p:nvSpPr>
          <p:spPr>
            <a:xfrm>
              <a:off x="5178240" y="4228920"/>
              <a:ext cx="718200" cy="334440"/>
            </a:xfrm>
            <a:prstGeom prst="roundRect">
              <a:avLst>
                <a:gd name="adj" fmla="val 16667"/>
              </a:avLst>
            </a:prstGeom>
            <a:solidFill>
              <a:srgbClr val="2A66B7"/>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a:solidFill>
                    <a:srgbClr val="FFFFFF"/>
                  </a:solidFill>
                  <a:latin typeface="Calibri"/>
                  <a:ea typeface="DejaVu Sans"/>
                </a:rPr>
                <a:t>IMU 2</a:t>
              </a:r>
              <a:endParaRPr lang="en-US" sz="1400" b="0" strike="noStrike" spc="-1">
                <a:latin typeface="Arial"/>
              </a:endParaRPr>
            </a:p>
          </p:txBody>
        </p:sp>
        <p:sp>
          <p:nvSpPr>
            <p:cNvPr id="290" name="CustomShape 16"/>
            <p:cNvSpPr/>
            <p:nvPr/>
          </p:nvSpPr>
          <p:spPr>
            <a:xfrm>
              <a:off x="5178240" y="5380920"/>
              <a:ext cx="718200" cy="334440"/>
            </a:xfrm>
            <a:prstGeom prst="roundRect">
              <a:avLst>
                <a:gd name="adj" fmla="val 16667"/>
              </a:avLst>
            </a:prstGeom>
            <a:solidFill>
              <a:srgbClr val="2A66B7"/>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a:solidFill>
                    <a:srgbClr val="FFFFFF"/>
                  </a:solidFill>
                  <a:latin typeface="Calibri"/>
                  <a:ea typeface="DejaVu Sans"/>
                </a:rPr>
                <a:t>IMU 3</a:t>
              </a:r>
              <a:endParaRPr lang="en-US" sz="1400" b="0" strike="noStrike" spc="-1">
                <a:latin typeface="Arial"/>
              </a:endParaRPr>
            </a:p>
          </p:txBody>
        </p:sp>
        <p:sp>
          <p:nvSpPr>
            <p:cNvPr id="291" name="CustomShape 17"/>
            <p:cNvSpPr/>
            <p:nvPr/>
          </p:nvSpPr>
          <p:spPr>
            <a:xfrm>
              <a:off x="8202600" y="1780560"/>
              <a:ext cx="574200" cy="334440"/>
            </a:xfrm>
            <a:prstGeom prst="roundRect">
              <a:avLst>
                <a:gd name="adj" fmla="val 16667"/>
              </a:avLst>
            </a:prstGeom>
            <a:solidFill>
              <a:srgbClr val="A3393C"/>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a:solidFill>
                    <a:srgbClr val="FFFFFF"/>
                  </a:solidFill>
                  <a:latin typeface="Calibri"/>
                  <a:ea typeface="DejaVu Sans"/>
                </a:rPr>
                <a:t>FS 2</a:t>
              </a:r>
              <a:endParaRPr lang="en-US" sz="1400" b="0" strike="noStrike" spc="-1">
                <a:latin typeface="Arial"/>
              </a:endParaRPr>
            </a:p>
          </p:txBody>
        </p:sp>
        <p:sp>
          <p:nvSpPr>
            <p:cNvPr id="292" name="CustomShape 18"/>
            <p:cNvSpPr/>
            <p:nvPr/>
          </p:nvSpPr>
          <p:spPr>
            <a:xfrm>
              <a:off x="8202600" y="2212560"/>
              <a:ext cx="574200" cy="334440"/>
            </a:xfrm>
            <a:prstGeom prst="roundRect">
              <a:avLst>
                <a:gd name="adj" fmla="val 16667"/>
              </a:avLst>
            </a:prstGeom>
            <a:solidFill>
              <a:srgbClr val="A3393C"/>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a:solidFill>
                    <a:srgbClr val="FFFFFF"/>
                  </a:solidFill>
                  <a:latin typeface="Calibri"/>
                  <a:ea typeface="DejaVu Sans"/>
                </a:rPr>
                <a:t>FS 3</a:t>
              </a:r>
              <a:endParaRPr lang="en-US" sz="1400" b="0" strike="noStrike" spc="-1">
                <a:latin typeface="Arial"/>
              </a:endParaRPr>
            </a:p>
          </p:txBody>
        </p:sp>
        <p:sp>
          <p:nvSpPr>
            <p:cNvPr id="293" name="CustomShape 19"/>
            <p:cNvSpPr/>
            <p:nvPr/>
          </p:nvSpPr>
          <p:spPr>
            <a:xfrm>
              <a:off x="8202600" y="2644560"/>
              <a:ext cx="574200" cy="334440"/>
            </a:xfrm>
            <a:prstGeom prst="roundRect">
              <a:avLst>
                <a:gd name="adj" fmla="val 16667"/>
              </a:avLst>
            </a:prstGeom>
            <a:solidFill>
              <a:srgbClr val="A3393C"/>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a:solidFill>
                    <a:srgbClr val="FFFFFF"/>
                  </a:solidFill>
                  <a:latin typeface="Calibri"/>
                  <a:ea typeface="DejaVu Sans"/>
                </a:rPr>
                <a:t>FS 4</a:t>
              </a:r>
              <a:endParaRPr lang="en-US" sz="1400" b="0" strike="noStrike" spc="-1">
                <a:latin typeface="Arial"/>
              </a:endParaRPr>
            </a:p>
          </p:txBody>
        </p:sp>
        <p:pic>
          <p:nvPicPr>
            <p:cNvPr id="294" name="Inhaltsplatzhalter 3"/>
            <p:cNvPicPr/>
            <p:nvPr/>
          </p:nvPicPr>
          <p:blipFill>
            <a:blip r:embed="rId5"/>
            <a:stretch/>
          </p:blipFill>
          <p:spPr>
            <a:xfrm>
              <a:off x="6258600" y="914400"/>
              <a:ext cx="1962720" cy="4892400"/>
            </a:xfrm>
            <a:prstGeom prst="rect">
              <a:avLst/>
            </a:prstGeom>
            <a:ln w="9360">
              <a:noFill/>
            </a:ln>
          </p:spPr>
        </p:pic>
        <p:sp>
          <p:nvSpPr>
            <p:cNvPr id="295" name="Line 20"/>
            <p:cNvSpPr/>
            <p:nvPr/>
          </p:nvSpPr>
          <p:spPr>
            <a:xfrm flipH="1" flipV="1">
              <a:off x="5898240" y="1948320"/>
              <a:ext cx="576000" cy="45720"/>
            </a:xfrm>
            <a:prstGeom prst="line">
              <a:avLst/>
            </a:prstGeom>
            <a:ln w="38160">
              <a:solidFill>
                <a:srgbClr val="A3393C"/>
              </a:solidFill>
              <a:round/>
            </a:ln>
          </p:spPr>
          <p:style>
            <a:lnRef idx="1">
              <a:schemeClr val="accent1"/>
            </a:lnRef>
            <a:fillRef idx="0">
              <a:schemeClr val="accent1"/>
            </a:fillRef>
            <a:effectRef idx="0">
              <a:schemeClr val="accent1"/>
            </a:effectRef>
            <a:fontRef idx="minor"/>
          </p:style>
        </p:sp>
        <p:sp>
          <p:nvSpPr>
            <p:cNvPr id="296" name="Line 21"/>
            <p:cNvSpPr/>
            <p:nvPr/>
          </p:nvSpPr>
          <p:spPr>
            <a:xfrm flipH="1" flipV="1">
              <a:off x="5898240" y="2812680"/>
              <a:ext cx="1008000" cy="189720"/>
            </a:xfrm>
            <a:prstGeom prst="line">
              <a:avLst/>
            </a:prstGeom>
            <a:ln w="38160">
              <a:solidFill>
                <a:srgbClr val="A3393C"/>
              </a:solidFill>
              <a:round/>
            </a:ln>
          </p:spPr>
          <p:style>
            <a:lnRef idx="1">
              <a:schemeClr val="accent1"/>
            </a:lnRef>
            <a:fillRef idx="0">
              <a:schemeClr val="accent1"/>
            </a:fillRef>
            <a:effectRef idx="0">
              <a:schemeClr val="accent1"/>
            </a:effectRef>
            <a:fontRef idx="minor"/>
          </p:style>
        </p:sp>
        <p:sp>
          <p:nvSpPr>
            <p:cNvPr id="297" name="Line 22"/>
            <p:cNvSpPr/>
            <p:nvPr/>
          </p:nvSpPr>
          <p:spPr>
            <a:xfrm flipV="1">
              <a:off x="6906240" y="3794400"/>
              <a:ext cx="360" cy="288000"/>
            </a:xfrm>
            <a:prstGeom prst="line">
              <a:avLst/>
            </a:prstGeom>
            <a:ln w="38160">
              <a:solidFill>
                <a:srgbClr val="A3393C"/>
              </a:solidFill>
              <a:round/>
            </a:ln>
          </p:spPr>
          <p:style>
            <a:lnRef idx="1">
              <a:schemeClr val="accent1"/>
            </a:lnRef>
            <a:fillRef idx="0">
              <a:schemeClr val="accent1"/>
            </a:fillRef>
            <a:effectRef idx="0">
              <a:schemeClr val="accent1"/>
            </a:effectRef>
            <a:fontRef idx="minor"/>
          </p:style>
        </p:sp>
        <p:sp>
          <p:nvSpPr>
            <p:cNvPr id="298" name="CustomShape 23"/>
            <p:cNvSpPr/>
            <p:nvPr/>
          </p:nvSpPr>
          <p:spPr>
            <a:xfrm>
              <a:off x="6885360" y="4001400"/>
              <a:ext cx="43560" cy="98280"/>
            </a:xfrm>
            <a:custGeom>
              <a:avLst/>
              <a:gdLst/>
              <a:ahLst/>
              <a:cxnLst/>
              <a:rect l="l" t="t" r="r" b="b"/>
              <a:pathLst>
                <a:path w="45244" h="100012">
                  <a:moveTo>
                    <a:pt x="2381" y="0"/>
                  </a:moveTo>
                  <a:cubicBezTo>
                    <a:pt x="1587" y="23812"/>
                    <a:pt x="794" y="47625"/>
                    <a:pt x="0" y="71437"/>
                  </a:cubicBezTo>
                  <a:lnTo>
                    <a:pt x="7144" y="95250"/>
                  </a:lnTo>
                  <a:lnTo>
                    <a:pt x="19050" y="100012"/>
                  </a:lnTo>
                  <a:lnTo>
                    <a:pt x="35719" y="97631"/>
                  </a:lnTo>
                  <a:lnTo>
                    <a:pt x="42862" y="80962"/>
                  </a:lnTo>
                  <a:lnTo>
                    <a:pt x="45244" y="30956"/>
                  </a:lnTo>
                  <a:lnTo>
                    <a:pt x="2381" y="0"/>
                  </a:lnTo>
                  <a:close/>
                </a:path>
              </a:pathLst>
            </a:custGeom>
            <a:solidFill>
              <a:srgbClr val="333333">
                <a:alpha val="26000"/>
              </a:srgbClr>
            </a:solidFill>
            <a:ln>
              <a:noFill/>
            </a:ln>
          </p:spPr>
          <p:style>
            <a:lnRef idx="0">
              <a:scrgbClr r="0" g="0" b="0"/>
            </a:lnRef>
            <a:fillRef idx="0">
              <a:scrgbClr r="0" g="0" b="0"/>
            </a:fillRef>
            <a:effectRef idx="0">
              <a:scrgbClr r="0" g="0" b="0"/>
            </a:effectRef>
            <a:fontRef idx="minor"/>
          </p:style>
        </p:sp>
        <p:sp>
          <p:nvSpPr>
            <p:cNvPr id="299" name="Line 24"/>
            <p:cNvSpPr/>
            <p:nvPr/>
          </p:nvSpPr>
          <p:spPr>
            <a:xfrm flipH="1">
              <a:off x="5898240" y="3794400"/>
              <a:ext cx="1008000" cy="170280"/>
            </a:xfrm>
            <a:prstGeom prst="line">
              <a:avLst/>
            </a:prstGeom>
            <a:ln w="38160">
              <a:solidFill>
                <a:srgbClr val="A3393C"/>
              </a:solidFill>
              <a:round/>
            </a:ln>
          </p:spPr>
          <p:style>
            <a:lnRef idx="1">
              <a:schemeClr val="accent1"/>
            </a:lnRef>
            <a:fillRef idx="0">
              <a:schemeClr val="accent1"/>
            </a:fillRef>
            <a:effectRef idx="0">
              <a:schemeClr val="accent1"/>
            </a:effectRef>
            <a:fontRef idx="minor"/>
          </p:style>
        </p:sp>
        <p:sp>
          <p:nvSpPr>
            <p:cNvPr id="300" name="Line 25"/>
            <p:cNvSpPr/>
            <p:nvPr/>
          </p:nvSpPr>
          <p:spPr>
            <a:xfrm flipH="1">
              <a:off x="7623360" y="2812680"/>
              <a:ext cx="579240" cy="108720"/>
            </a:xfrm>
            <a:prstGeom prst="line">
              <a:avLst/>
            </a:prstGeom>
            <a:ln w="38160">
              <a:solidFill>
                <a:srgbClr val="A3393C"/>
              </a:solidFill>
              <a:round/>
            </a:ln>
          </p:spPr>
          <p:style>
            <a:lnRef idx="1">
              <a:schemeClr val="accent1"/>
            </a:lnRef>
            <a:fillRef idx="0">
              <a:schemeClr val="accent1"/>
            </a:fillRef>
            <a:effectRef idx="0">
              <a:schemeClr val="accent1"/>
            </a:effectRef>
            <a:fontRef idx="minor"/>
          </p:style>
        </p:sp>
        <p:sp>
          <p:nvSpPr>
            <p:cNvPr id="301" name="CustomShape 26"/>
            <p:cNvSpPr/>
            <p:nvPr/>
          </p:nvSpPr>
          <p:spPr>
            <a:xfrm>
              <a:off x="8202600" y="3508560"/>
              <a:ext cx="574200" cy="334440"/>
            </a:xfrm>
            <a:prstGeom prst="roundRect">
              <a:avLst>
                <a:gd name="adj" fmla="val 16667"/>
              </a:avLst>
            </a:prstGeom>
            <a:solidFill>
              <a:srgbClr val="A3393C"/>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a:solidFill>
                    <a:srgbClr val="FFFFFF"/>
                  </a:solidFill>
                  <a:latin typeface="Calibri"/>
                  <a:ea typeface="DejaVu Sans"/>
                </a:rPr>
                <a:t>FS 5</a:t>
              </a:r>
              <a:endParaRPr lang="en-US" sz="1400" b="0" strike="noStrike" spc="-1">
                <a:latin typeface="Arial"/>
              </a:endParaRPr>
            </a:p>
          </p:txBody>
        </p:sp>
      </p:grpSp>
      <p:sp>
        <p:nvSpPr>
          <p:cNvPr id="302" name="CustomShape 27"/>
          <p:cNvSpPr/>
          <p:nvPr/>
        </p:nvSpPr>
        <p:spPr>
          <a:xfrm>
            <a:off x="3845700" y="1102320"/>
            <a:ext cx="718200" cy="334440"/>
          </a:xfrm>
          <a:prstGeom prst="roundRect">
            <a:avLst>
              <a:gd name="adj" fmla="val 16667"/>
            </a:avLst>
          </a:prstGeom>
          <a:solidFill>
            <a:srgbClr val="2A66B7"/>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FFFFFF"/>
                </a:solidFill>
                <a:latin typeface="Calibri"/>
                <a:ea typeface="DejaVu Sans"/>
              </a:rPr>
              <a:t>IMU</a:t>
            </a:r>
            <a:endParaRPr lang="en-US" sz="1400" b="0" strike="noStrike" spc="-1" dirty="0">
              <a:latin typeface="Arial"/>
            </a:endParaRPr>
          </a:p>
        </p:txBody>
      </p:sp>
      <p:sp>
        <p:nvSpPr>
          <p:cNvPr id="303" name="CustomShape 28"/>
          <p:cNvSpPr/>
          <p:nvPr/>
        </p:nvSpPr>
        <p:spPr>
          <a:xfrm>
            <a:off x="2418746" y="2278260"/>
            <a:ext cx="547200" cy="334440"/>
          </a:xfrm>
          <a:prstGeom prst="roundRect">
            <a:avLst>
              <a:gd name="adj" fmla="val 16667"/>
            </a:avLst>
          </a:prstGeom>
          <a:solidFill>
            <a:srgbClr val="A3393C"/>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dirty="0">
                <a:solidFill>
                  <a:srgbClr val="FFFFFF"/>
                </a:solidFill>
                <a:latin typeface="Calibri"/>
                <a:ea typeface="DejaVu Sans"/>
              </a:rPr>
              <a:t>FS</a:t>
            </a:r>
            <a:endParaRPr lang="en-US" sz="1400" b="0" strike="noStrike" spc="-1" dirty="0">
              <a:latin typeface="Arial"/>
            </a:endParaRPr>
          </a:p>
        </p:txBody>
      </p:sp>
      <p:graphicFrame>
        <p:nvGraphicFramePr>
          <p:cNvPr id="31" name="30 Tabla"/>
          <p:cNvGraphicFramePr>
            <a:graphicFrameLocks noGrp="1"/>
          </p:cNvGraphicFramePr>
          <p:nvPr>
            <p:extLst>
              <p:ext uri="{D42A27DB-BD31-4B8C-83A1-F6EECF244321}">
                <p14:modId xmlns:p14="http://schemas.microsoft.com/office/powerpoint/2010/main" val="516310574"/>
              </p:ext>
            </p:extLst>
          </p:nvPr>
        </p:nvGraphicFramePr>
        <p:xfrm>
          <a:off x="280482" y="3584797"/>
          <a:ext cx="4276528" cy="2751109"/>
        </p:xfrm>
        <a:graphic>
          <a:graphicData uri="http://schemas.openxmlformats.org/drawingml/2006/table">
            <a:tbl>
              <a:tblPr firstRow="1" firstCol="1" bandRow="1">
                <a:tableStyleId>{B301B821-A1FF-4177-AEE7-76D212191A09}</a:tableStyleId>
              </a:tblPr>
              <a:tblGrid>
                <a:gridCol w="1511930"/>
                <a:gridCol w="1511133"/>
                <a:gridCol w="1253465"/>
              </a:tblGrid>
              <a:tr h="0">
                <a:tc>
                  <a:txBody>
                    <a:bodyPr/>
                    <a:lstStyle/>
                    <a:p>
                      <a:pPr algn="ctr"/>
                      <a:r>
                        <a:rPr lang="en-US" sz="1600" strike="noStrike" spc="-1" dirty="0" smtClean="0"/>
                        <a:t>Ref.</a:t>
                      </a:r>
                      <a:endParaRPr lang="en-US" sz="1600" noProof="0" dirty="0"/>
                    </a:p>
                  </a:txBody>
                  <a:tcPr/>
                </a:tc>
                <a:tc>
                  <a:txBody>
                    <a:bodyPr/>
                    <a:lstStyle/>
                    <a:p>
                      <a:pPr algn="ctr"/>
                      <a:r>
                        <a:rPr lang="en-US" sz="1600" noProof="0" dirty="0" smtClean="0"/>
                        <a:t>Features/ Sensors</a:t>
                      </a:r>
                      <a:endParaRPr lang="en-US" sz="1600" noProof="0"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noProof="0" dirty="0" smtClean="0"/>
                        <a:t>Accuracy</a:t>
                      </a:r>
                    </a:p>
                    <a:p>
                      <a:pPr algn="ctr"/>
                      <a:endParaRPr lang="en-US" sz="1600" noProof="0" dirty="0"/>
                    </a:p>
                  </a:txBody>
                  <a:tcPr/>
                </a:tc>
              </a:tr>
              <a:tr h="423472">
                <a:tc>
                  <a:txBody>
                    <a:bodyPr/>
                    <a:lstStyle/>
                    <a:p>
                      <a:pPr>
                        <a:lnSpc>
                          <a:spcPct val="100000"/>
                        </a:lnSpc>
                      </a:pPr>
                      <a:r>
                        <a:rPr lang="en-US" sz="1600" b="0" i="0" strike="noStrike" spc="-1" dirty="0" err="1" smtClean="0"/>
                        <a:t>J.Beil</a:t>
                      </a:r>
                      <a:r>
                        <a:rPr lang="en-US" sz="1600" b="0" i="0" strike="noStrike" spc="-1" baseline="0" dirty="0" smtClean="0"/>
                        <a:t> and </a:t>
                      </a:r>
                      <a:r>
                        <a:rPr lang="en-US" sz="1600" b="0" i="0" strike="noStrike" spc="-1" dirty="0" err="1" smtClean="0"/>
                        <a:t>I.</a:t>
                      </a:r>
                      <a:r>
                        <a:rPr lang="en-US" sz="1600" b="0" i="0" strike="noStrike" spc="-1" baseline="0" dirty="0" err="1" smtClean="0"/>
                        <a:t>Ehrenberger</a:t>
                      </a:r>
                      <a:r>
                        <a:rPr lang="en-US" sz="1600" b="0" i="0" strike="noStrike" spc="-1" baseline="0" dirty="0" smtClean="0"/>
                        <a:t> (2018) </a:t>
                      </a:r>
                      <a:r>
                        <a:rPr lang="en-US" sz="1600" b="0" i="0" strike="noStrike" spc="-1" dirty="0" smtClean="0"/>
                        <a:t>[6]</a:t>
                      </a:r>
                      <a:endParaRPr lang="en-US" sz="1600" b="0" i="0" strike="noStrike" spc="-1" dirty="0">
                        <a:latin typeface="+mn-lt"/>
                      </a:endParaRPr>
                    </a:p>
                  </a:txBody>
                  <a:tcPr/>
                </a:tc>
                <a:tc>
                  <a:txBody>
                    <a:bodyPr/>
                    <a:lstStyle/>
                    <a:p>
                      <a:pPr algn="ctr">
                        <a:lnSpc>
                          <a:spcPct val="100000"/>
                        </a:lnSpc>
                      </a:pPr>
                      <a:r>
                        <a:rPr lang="en-US" sz="1600" b="0" i="0" strike="noStrike" spc="-1" baseline="0" dirty="0" smtClean="0">
                          <a:solidFill>
                            <a:srgbClr val="000000"/>
                          </a:solidFill>
                          <a:latin typeface="+mn-lt"/>
                          <a:ea typeface="AR PL SungtiL GB"/>
                          <a:cs typeface="+mn-cs"/>
                        </a:rPr>
                        <a:t>39 / 10</a:t>
                      </a:r>
                      <a:endParaRPr lang="en-US" sz="1600" b="0" i="0" strike="noStrike" spc="-1" dirty="0">
                        <a:solidFill>
                          <a:srgbClr val="000000"/>
                        </a:solidFill>
                        <a:latin typeface="+mn-lt"/>
                        <a:ea typeface="AR PL SungtiL GB"/>
                        <a:cs typeface="+mn-cs"/>
                      </a:endParaRPr>
                    </a:p>
                  </a:txBody>
                  <a:tcPr anchor="ctr"/>
                </a:tc>
                <a:tc>
                  <a:txBody>
                    <a:bodyPr/>
                    <a:lstStyle/>
                    <a:p>
                      <a:pPr algn="ctr">
                        <a:lnSpc>
                          <a:spcPct val="100000"/>
                        </a:lnSpc>
                      </a:pPr>
                      <a:r>
                        <a:rPr lang="en-US" sz="1600" b="0" i="0" strike="noStrike" spc="-1" dirty="0" smtClean="0">
                          <a:solidFill>
                            <a:srgbClr val="000000"/>
                          </a:solidFill>
                          <a:latin typeface="+mn-lt"/>
                          <a:ea typeface="AR PL SungtiL GB"/>
                          <a:cs typeface="+mn-cs"/>
                        </a:rPr>
                        <a:t>92,80%</a:t>
                      </a:r>
                      <a:endParaRPr lang="en-US" sz="1600" b="0" i="0" strike="noStrike" spc="-1" dirty="0">
                        <a:solidFill>
                          <a:srgbClr val="000000"/>
                        </a:solidFill>
                        <a:latin typeface="+mn-lt"/>
                        <a:ea typeface="AR PL SungtiL GB"/>
                        <a:cs typeface="+mn-cs"/>
                      </a:endParaRPr>
                    </a:p>
                  </a:txBody>
                  <a:tcPr anchor="ctr"/>
                </a:tc>
              </a:tr>
              <a:tr h="183034">
                <a:tc rowSpan="4">
                  <a:txBody>
                    <a:bodyPr/>
                    <a:lstStyle/>
                    <a:p>
                      <a:pPr>
                        <a:lnSpc>
                          <a:spcPct val="100000"/>
                        </a:lnSpc>
                      </a:pPr>
                      <a:r>
                        <a:rPr lang="en-US" sz="1600" b="0" i="0" strike="noStrike" spc="-1" baseline="0" dirty="0" err="1" smtClean="0">
                          <a:solidFill>
                            <a:schemeClr val="dk1"/>
                          </a:solidFill>
                          <a:latin typeface="+mn-lt"/>
                          <a:ea typeface="+mn-ea"/>
                          <a:cs typeface="+mn-cs"/>
                        </a:rPr>
                        <a:t>I.Patzer</a:t>
                      </a:r>
                      <a:r>
                        <a:rPr lang="en-US" sz="1600" b="0" i="0" strike="noStrike" spc="-1" baseline="0" dirty="0" smtClean="0">
                          <a:solidFill>
                            <a:schemeClr val="dk1"/>
                          </a:solidFill>
                          <a:latin typeface="+mn-lt"/>
                          <a:ea typeface="+mn-ea"/>
                          <a:cs typeface="+mn-cs"/>
                        </a:rPr>
                        <a:t> (2019) </a:t>
                      </a:r>
                      <a:r>
                        <a:rPr lang="en-US" sz="1600" b="0" i="0" strike="noStrike" spc="-1" dirty="0" smtClean="0"/>
                        <a:t>[7]</a:t>
                      </a:r>
                      <a:endParaRPr lang="en-US" sz="1600" b="0" i="0" strike="noStrike" spc="-1" dirty="0">
                        <a:solidFill>
                          <a:srgbClr val="000000"/>
                        </a:solidFill>
                        <a:latin typeface="+mn-lt"/>
                        <a:ea typeface="AR PL SungtiL GB"/>
                        <a:cs typeface="+mn-cs"/>
                      </a:endParaRPr>
                    </a:p>
                    <a:p>
                      <a:pPr>
                        <a:lnSpc>
                          <a:spcPct val="100000"/>
                        </a:lnSpc>
                      </a:pPr>
                      <a:endParaRPr lang="en-US" sz="1600" b="0" i="1" strike="noStrike" spc="-1" noProof="0" dirty="0">
                        <a:solidFill>
                          <a:srgbClr val="000000"/>
                        </a:solidFill>
                        <a:latin typeface="+mn-lt"/>
                        <a:ea typeface="AR PL SungtiL GB"/>
                        <a:cs typeface="+mn-cs"/>
                      </a:endParaRPr>
                    </a:p>
                  </a:txBody>
                  <a:tcPr anchor="ctr"/>
                </a:tc>
                <a:tc>
                  <a:txBody>
                    <a:bodyPr/>
                    <a:lstStyle/>
                    <a:p>
                      <a:pPr algn="ctr">
                        <a:lnSpc>
                          <a:spcPct val="100000"/>
                        </a:lnSpc>
                      </a:pPr>
                      <a:r>
                        <a:rPr lang="en-US" sz="1600" b="0" i="0" strike="noStrike" spc="-1" dirty="0" smtClean="0">
                          <a:solidFill>
                            <a:srgbClr val="000000"/>
                          </a:solidFill>
                          <a:latin typeface="+mn-lt"/>
                          <a:ea typeface="AR PL SungtiL GB"/>
                          <a:cs typeface="+mn-cs"/>
                        </a:rPr>
                        <a:t>12 / 2 </a:t>
                      </a:r>
                      <a:endParaRPr lang="en-US" sz="1600" b="0" i="0" strike="noStrike" spc="-1" dirty="0">
                        <a:solidFill>
                          <a:srgbClr val="000000"/>
                        </a:solidFill>
                        <a:latin typeface="+mn-lt"/>
                        <a:ea typeface="AR PL SungtiL GB"/>
                        <a:cs typeface="+mn-cs"/>
                      </a:endParaRPr>
                    </a:p>
                  </a:txBody>
                  <a:tcPr/>
                </a:tc>
                <a:tc>
                  <a:txBody>
                    <a:bodyPr/>
                    <a:lstStyle/>
                    <a:p>
                      <a:pPr algn="ctr">
                        <a:lnSpc>
                          <a:spcPct val="100000"/>
                        </a:lnSpc>
                      </a:pPr>
                      <a:r>
                        <a:rPr lang="en-US" sz="1600" b="0" i="0" strike="noStrike" spc="-1" dirty="0" smtClean="0">
                          <a:solidFill>
                            <a:srgbClr val="000000"/>
                          </a:solidFill>
                          <a:latin typeface="+mn-lt"/>
                          <a:ea typeface="AR PL SungtiL GB"/>
                          <a:cs typeface="+mn-cs"/>
                        </a:rPr>
                        <a:t>86,35%</a:t>
                      </a:r>
                      <a:endParaRPr lang="en-US" sz="1600" b="0" i="0" strike="noStrike" spc="-1" dirty="0">
                        <a:solidFill>
                          <a:srgbClr val="000000"/>
                        </a:solidFill>
                        <a:latin typeface="+mn-lt"/>
                        <a:ea typeface="AR PL SungtiL GB"/>
                        <a:cs typeface="+mn-cs"/>
                      </a:endParaRPr>
                    </a:p>
                  </a:txBody>
                  <a:tcPr/>
                </a:tc>
              </a:tr>
              <a:tr h="343189">
                <a:tc vMerge="1">
                  <a:txBody>
                    <a:bodyPr/>
                    <a:lstStyle/>
                    <a:p>
                      <a:pPr>
                        <a:lnSpc>
                          <a:spcPct val="100000"/>
                        </a:lnSpc>
                      </a:pPr>
                      <a:endParaRPr lang="en-US" sz="1400" b="0" i="0" strike="noStrike" spc="-1" dirty="0">
                        <a:solidFill>
                          <a:srgbClr val="000000"/>
                        </a:solidFill>
                        <a:latin typeface="+mn-lt"/>
                        <a:ea typeface="AR PL SungtiL GB"/>
                        <a:cs typeface="+mn-cs"/>
                      </a:endParaRPr>
                    </a:p>
                  </a:txBody>
                  <a:tcPr/>
                </a:tc>
                <a:tc>
                  <a:txBody>
                    <a:bodyPr/>
                    <a:lstStyle/>
                    <a:p>
                      <a:pPr algn="ctr"/>
                      <a:r>
                        <a:rPr lang="en-US" sz="1600" b="0" i="0" strike="noStrike" spc="-1" noProof="0" dirty="0" smtClean="0">
                          <a:solidFill>
                            <a:srgbClr val="000000"/>
                          </a:solidFill>
                          <a:latin typeface="+mn-lt"/>
                          <a:ea typeface="AR PL SungtiL GB"/>
                          <a:cs typeface="+mn-cs"/>
                        </a:rPr>
                        <a:t>15 / 3</a:t>
                      </a:r>
                      <a:endParaRPr lang="en-US" sz="1600" b="0" i="0" strike="noStrike" spc="-1" noProof="0" dirty="0">
                        <a:solidFill>
                          <a:srgbClr val="000000"/>
                        </a:solidFill>
                        <a:latin typeface="+mn-lt"/>
                        <a:ea typeface="AR PL SungtiL GB"/>
                        <a:cs typeface="+mn-cs"/>
                      </a:endParaRPr>
                    </a:p>
                  </a:txBody>
                  <a:tcPr/>
                </a:tc>
                <a:tc>
                  <a:txBody>
                    <a:bodyPr/>
                    <a:lstStyle/>
                    <a:p>
                      <a:pPr algn="ctr"/>
                      <a:r>
                        <a:rPr lang="en-US" sz="1600" b="0" i="0" strike="noStrike" spc="-1" noProof="0" dirty="0" smtClean="0">
                          <a:solidFill>
                            <a:srgbClr val="000000"/>
                          </a:solidFill>
                          <a:latin typeface="+mn-lt"/>
                          <a:ea typeface="AR PL SungtiL GB"/>
                          <a:cs typeface="+mn-cs"/>
                        </a:rPr>
                        <a:t>89,53%</a:t>
                      </a:r>
                      <a:endParaRPr lang="en-US" sz="1600" b="0" i="0" strike="noStrike" spc="-1" noProof="0" dirty="0">
                        <a:solidFill>
                          <a:srgbClr val="000000"/>
                        </a:solidFill>
                        <a:latin typeface="+mn-lt"/>
                        <a:ea typeface="AR PL SungtiL GB"/>
                        <a:cs typeface="+mn-cs"/>
                      </a:endParaRPr>
                    </a:p>
                  </a:txBody>
                  <a:tcPr/>
                </a:tc>
              </a:tr>
              <a:tr h="183034">
                <a:tc vMerge="1">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US" sz="1400" b="0" i="1" strike="noStrike" spc="-1" noProof="0" dirty="0">
                        <a:solidFill>
                          <a:srgbClr val="000000"/>
                        </a:solidFill>
                        <a:latin typeface="+mn-lt"/>
                        <a:ea typeface="AR PL SungtiL GB"/>
                        <a:cs typeface="+mn-cs"/>
                      </a:endParaRPr>
                    </a:p>
                  </a:txBody>
                  <a:tcPr/>
                </a:tc>
                <a:tc>
                  <a:txBody>
                    <a:bodyPr/>
                    <a:lstStyle/>
                    <a:p>
                      <a:pPr algn="ctr"/>
                      <a:r>
                        <a:rPr lang="en-US" sz="1600" b="0" i="0" strike="noStrike" spc="-1" baseline="0" noProof="0" dirty="0" smtClean="0">
                          <a:solidFill>
                            <a:srgbClr val="000000"/>
                          </a:solidFill>
                          <a:latin typeface="+mn-lt"/>
                          <a:ea typeface="AR PL SungtiL GB"/>
                          <a:cs typeface="+mn-cs"/>
                        </a:rPr>
                        <a:t>18 / 4</a:t>
                      </a:r>
                      <a:endParaRPr lang="en-US" sz="1600" b="0" i="0" strike="noStrike" spc="-1" baseline="0" noProof="0" dirty="0">
                        <a:solidFill>
                          <a:srgbClr val="000000"/>
                        </a:solidFill>
                        <a:latin typeface="+mn-lt"/>
                        <a:ea typeface="AR PL SungtiL GB"/>
                        <a:cs typeface="+mn-cs"/>
                      </a:endParaRPr>
                    </a:p>
                  </a:txBody>
                  <a:tcPr/>
                </a:tc>
                <a:tc>
                  <a:txBody>
                    <a:bodyPr/>
                    <a:lstStyle/>
                    <a:p>
                      <a:pPr algn="ctr"/>
                      <a:r>
                        <a:rPr lang="en-US" sz="1600" b="0" i="0" strike="noStrike" spc="-1" baseline="0" noProof="0" dirty="0" smtClean="0">
                          <a:solidFill>
                            <a:srgbClr val="000000"/>
                          </a:solidFill>
                          <a:latin typeface="+mn-lt"/>
                          <a:ea typeface="AR PL SungtiL GB"/>
                          <a:cs typeface="+mn-cs"/>
                        </a:rPr>
                        <a:t>90,73%</a:t>
                      </a:r>
                      <a:endParaRPr lang="en-US" sz="1600" b="0" i="0" strike="noStrike" spc="-1" baseline="0" noProof="0" dirty="0">
                        <a:solidFill>
                          <a:srgbClr val="000000"/>
                        </a:solidFill>
                        <a:latin typeface="+mn-lt"/>
                        <a:ea typeface="AR PL SungtiL GB"/>
                        <a:cs typeface="+mn-cs"/>
                      </a:endParaRPr>
                    </a:p>
                  </a:txBody>
                  <a:tcPr/>
                </a:tc>
              </a:tr>
              <a:tr h="183034">
                <a:tc vMerge="1">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US" sz="1400" b="0" i="1" strike="noStrike" spc="-1" noProof="0" dirty="0">
                        <a:solidFill>
                          <a:srgbClr val="000000"/>
                        </a:solidFill>
                        <a:latin typeface="+mn-lt"/>
                        <a:ea typeface="AR PL SungtiL GB"/>
                        <a:cs typeface="+mn-cs"/>
                      </a:endParaRPr>
                    </a:p>
                  </a:txBody>
                  <a:tcPr/>
                </a:tc>
                <a:tc>
                  <a:txBody>
                    <a:bodyPr/>
                    <a:lstStyle/>
                    <a:p>
                      <a:pPr algn="ctr"/>
                      <a:r>
                        <a:rPr lang="en-US" sz="1600" b="0" i="0" strike="noStrike" spc="-1" baseline="0" noProof="0" dirty="0" smtClean="0">
                          <a:solidFill>
                            <a:srgbClr val="000000"/>
                          </a:solidFill>
                          <a:latin typeface="+mn-lt"/>
                          <a:ea typeface="AR PL SungtiL GB"/>
                          <a:cs typeface="+mn-cs"/>
                        </a:rPr>
                        <a:t>36 / 9</a:t>
                      </a:r>
                      <a:endParaRPr lang="en-US" sz="1600" b="0" i="0" strike="noStrike" spc="-1" baseline="0" noProof="0" dirty="0">
                        <a:solidFill>
                          <a:srgbClr val="000000"/>
                        </a:solidFill>
                        <a:latin typeface="+mn-lt"/>
                        <a:ea typeface="AR PL SungtiL GB"/>
                        <a:cs typeface="+mn-cs"/>
                      </a:endParaRPr>
                    </a:p>
                  </a:txBody>
                  <a:tcPr/>
                </a:tc>
                <a:tc>
                  <a:txBody>
                    <a:bodyPr/>
                    <a:lstStyle/>
                    <a:p>
                      <a:pPr algn="ctr"/>
                      <a:r>
                        <a:rPr lang="es-ES" sz="1600" b="0" i="0" u="none" strike="noStrike" dirty="0" smtClean="0">
                          <a:solidFill>
                            <a:srgbClr val="000000"/>
                          </a:solidFill>
                          <a:effectLst/>
                          <a:latin typeface="Liberation Sans"/>
                        </a:rPr>
                        <a:t>92,77%</a:t>
                      </a:r>
                      <a:endParaRPr lang="en-US" sz="1600" b="0" i="0" strike="noStrike" spc="-1" baseline="0" noProof="0" dirty="0">
                        <a:solidFill>
                          <a:srgbClr val="000000"/>
                        </a:solidFill>
                        <a:latin typeface="+mn-lt"/>
                        <a:ea typeface="AR PL SungtiL GB"/>
                        <a:cs typeface="+mn-cs"/>
                      </a:endParaRPr>
                    </a:p>
                  </a:txBody>
                  <a:tcPr/>
                </a:tc>
              </a:tr>
            </a:tbl>
          </a:graphicData>
        </a:graphic>
      </p:graphicFrame>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
          <p:cNvPicPr/>
          <p:nvPr/>
        </p:nvPicPr>
        <p:blipFill>
          <a:blip r:embed="rId3"/>
          <a:srcRect l="29372" t="62396" r="27122"/>
          <a:stretch/>
        </p:blipFill>
        <p:spPr>
          <a:xfrm>
            <a:off x="396000" y="3667680"/>
            <a:ext cx="1113120" cy="812160"/>
          </a:xfrm>
          <a:prstGeom prst="rect">
            <a:avLst/>
          </a:prstGeom>
          <a:ln>
            <a:noFill/>
          </a:ln>
        </p:spPr>
      </p:pic>
      <p:pic>
        <p:nvPicPr>
          <p:cNvPr id="253" name="152 Imagen"/>
          <p:cNvPicPr/>
          <p:nvPr/>
        </p:nvPicPr>
        <p:blipFill>
          <a:blip r:embed="rId4"/>
          <a:srcRect l="2546" t="23403" r="2415" b="2160"/>
          <a:stretch/>
        </p:blipFill>
        <p:spPr>
          <a:xfrm>
            <a:off x="395640" y="1065240"/>
            <a:ext cx="1113120" cy="741240"/>
          </a:xfrm>
          <a:prstGeom prst="rect">
            <a:avLst/>
          </a:prstGeom>
          <a:ln>
            <a:noFill/>
          </a:ln>
        </p:spPr>
      </p:pic>
      <p:pic>
        <p:nvPicPr>
          <p:cNvPr id="254" name="153 Imagen"/>
          <p:cNvPicPr/>
          <p:nvPr/>
        </p:nvPicPr>
        <p:blipFill>
          <a:blip r:embed="rId5"/>
          <a:srcRect l="8519" r="12673" b="-186"/>
          <a:stretch/>
        </p:blipFill>
        <p:spPr>
          <a:xfrm>
            <a:off x="395280" y="5406840"/>
            <a:ext cx="1113120" cy="741240"/>
          </a:xfrm>
          <a:prstGeom prst="rect">
            <a:avLst/>
          </a:prstGeom>
          <a:ln>
            <a:noFill/>
          </a:ln>
        </p:spPr>
      </p:pic>
      <p:pic>
        <p:nvPicPr>
          <p:cNvPr id="255" name="Picture 5"/>
          <p:cNvPicPr/>
          <p:nvPr/>
        </p:nvPicPr>
        <p:blipFill>
          <a:blip r:embed="rId6"/>
          <a:srcRect l="14207" t="9080" r="33718" b="44639"/>
          <a:stretch/>
        </p:blipFill>
        <p:spPr>
          <a:xfrm>
            <a:off x="395640" y="4534920"/>
            <a:ext cx="1113120" cy="741240"/>
          </a:xfrm>
          <a:prstGeom prst="rect">
            <a:avLst/>
          </a:prstGeom>
          <a:ln>
            <a:noFill/>
          </a:ln>
        </p:spPr>
      </p:pic>
      <p:pic>
        <p:nvPicPr>
          <p:cNvPr id="256" name="159 Imagen"/>
          <p:cNvPicPr/>
          <p:nvPr/>
        </p:nvPicPr>
        <p:blipFill>
          <a:blip r:embed="rId7"/>
          <a:srcRect t="20073" r="4404" b="50934"/>
          <a:stretch/>
        </p:blipFill>
        <p:spPr>
          <a:xfrm>
            <a:off x="395640" y="2800080"/>
            <a:ext cx="1113120" cy="741240"/>
          </a:xfrm>
          <a:prstGeom prst="rect">
            <a:avLst/>
          </a:prstGeom>
          <a:ln>
            <a:solidFill>
              <a:schemeClr val="tx1"/>
            </a:solidFill>
          </a:ln>
        </p:spPr>
      </p:pic>
      <p:sp>
        <p:nvSpPr>
          <p:cNvPr id="257"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a:solidFill>
                  <a:srgbClr val="000000"/>
                </a:solidFill>
                <a:latin typeface="Calibri"/>
                <a:ea typeface="DejaVu Sans"/>
              </a:rPr>
              <a:t>Outline</a:t>
            </a:r>
            <a:endParaRPr lang="en-US" sz="2400" b="0" strike="noStrike" spc="-1">
              <a:latin typeface="Arial"/>
            </a:endParaRPr>
          </a:p>
        </p:txBody>
      </p:sp>
      <p:sp>
        <p:nvSpPr>
          <p:cNvPr id="258" name="CustomShape 2"/>
          <p:cNvSpPr/>
          <p:nvPr/>
        </p:nvSpPr>
        <p:spPr>
          <a:xfrm>
            <a:off x="1763640" y="1253382"/>
            <a:ext cx="4678560" cy="4490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Aft>
                <a:spcPts val="3382"/>
              </a:spcAft>
              <a:buBlip>
                <a:blip r:embed="rId8"/>
              </a:buBlip>
            </a:pPr>
            <a:r>
              <a:rPr lang="en-US" sz="2000" spc="-1" dirty="0">
                <a:solidFill>
                  <a:schemeClr val="bg1">
                    <a:lumMod val="65000"/>
                  </a:schemeClr>
                </a:solidFill>
                <a:latin typeface="Calibri"/>
                <a:ea typeface="DejaVu Sans"/>
              </a:rPr>
              <a:t>State of the Art </a:t>
            </a:r>
          </a:p>
          <a:p>
            <a:pPr marL="314280" indent="-312480">
              <a:lnSpc>
                <a:spcPct val="100000"/>
              </a:lnSpc>
              <a:spcAft>
                <a:spcPts val="3382"/>
              </a:spcAft>
              <a:buBlip>
                <a:blip r:embed="rId8"/>
              </a:buBlip>
            </a:pPr>
            <a:r>
              <a:rPr lang="en-US" sz="2000" spc="-1" dirty="0">
                <a:solidFill>
                  <a:schemeClr val="bg1">
                    <a:lumMod val="65000"/>
                  </a:schemeClr>
                </a:solidFill>
                <a:latin typeface="Calibri"/>
                <a:ea typeface="DejaVu Sans"/>
              </a:rPr>
              <a:t>H²T Passive Exoskeleton and Motion Data</a:t>
            </a:r>
          </a:p>
          <a:p>
            <a:pPr marL="314280" indent="-312480">
              <a:spcAft>
                <a:spcPts val="3382"/>
              </a:spcAft>
              <a:buBlip>
                <a:blip r:embed="rId8"/>
              </a:buBlip>
            </a:pPr>
            <a:r>
              <a:rPr lang="en-US" sz="2000" b="1" spc="-1" dirty="0">
                <a:solidFill>
                  <a:srgbClr val="000000"/>
                </a:solidFill>
                <a:latin typeface="Calibri"/>
                <a:ea typeface="DejaVu Sans"/>
              </a:rPr>
              <a:t>Derived Features</a:t>
            </a:r>
          </a:p>
          <a:p>
            <a:pPr marL="314280" indent="-312480">
              <a:spcAft>
                <a:spcPts val="3382"/>
              </a:spcAft>
              <a:buBlip>
                <a:blip r:embed="rId8"/>
              </a:buBlip>
            </a:pPr>
            <a:r>
              <a:rPr lang="en-US" sz="2000" spc="-1" dirty="0">
                <a:solidFill>
                  <a:schemeClr val="bg1">
                    <a:lumMod val="65000"/>
                  </a:schemeClr>
                </a:solidFill>
                <a:latin typeface="Calibri"/>
                <a:ea typeface="DejaVu Sans"/>
              </a:rPr>
              <a:t>Resemblance</a:t>
            </a:r>
            <a:r>
              <a:rPr lang="en-US" sz="2000" b="1" spc="-1" dirty="0">
                <a:solidFill>
                  <a:srgbClr val="000000"/>
                </a:solidFill>
                <a:latin typeface="Calibri"/>
              </a:rPr>
              <a:t> </a:t>
            </a:r>
            <a:r>
              <a:rPr lang="en-US" sz="2000" spc="-1" dirty="0" smtClean="0">
                <a:solidFill>
                  <a:schemeClr val="bg1">
                    <a:lumMod val="65000"/>
                  </a:schemeClr>
                </a:solidFill>
                <a:latin typeface="Calibri"/>
                <a:ea typeface="DejaVu Sans"/>
              </a:rPr>
              <a:t>Analysis</a:t>
            </a:r>
            <a:endParaRPr lang="en-US" sz="2000" spc="-1" dirty="0">
              <a:solidFill>
                <a:schemeClr val="bg1">
                  <a:lumMod val="65000"/>
                </a:schemeClr>
              </a:solidFill>
              <a:latin typeface="Calibri"/>
              <a:ea typeface="DejaVu Sans"/>
            </a:endParaRPr>
          </a:p>
          <a:p>
            <a:pPr marL="314280" indent="-312480">
              <a:spcAft>
                <a:spcPts val="3382"/>
              </a:spcAft>
              <a:buBlip>
                <a:blip r:embed="rId8"/>
              </a:buBlip>
            </a:pPr>
            <a:r>
              <a:rPr lang="en-US" sz="2000" spc="-1" dirty="0">
                <a:solidFill>
                  <a:schemeClr val="bg1">
                    <a:lumMod val="65000"/>
                  </a:schemeClr>
                </a:solidFill>
                <a:latin typeface="Calibri"/>
                <a:ea typeface="DejaVu Sans"/>
              </a:rPr>
              <a:t>HMM Classification Results</a:t>
            </a:r>
          </a:p>
          <a:p>
            <a:pPr marL="314280" indent="-312480">
              <a:spcAft>
                <a:spcPts val="3382"/>
              </a:spcAft>
              <a:buBlip>
                <a:blip r:embed="rId8"/>
              </a:buBlip>
            </a:pPr>
            <a:r>
              <a:rPr lang="en-US" sz="2000" spc="-1" dirty="0" smtClean="0">
                <a:solidFill>
                  <a:schemeClr val="bg1">
                    <a:lumMod val="65000"/>
                  </a:schemeClr>
                </a:solidFill>
                <a:latin typeface="Calibri"/>
                <a:ea typeface="DejaVu Sans"/>
              </a:rPr>
              <a:t>Conclusions </a:t>
            </a:r>
            <a:r>
              <a:rPr lang="en-US" sz="2000" spc="-1" dirty="0">
                <a:solidFill>
                  <a:schemeClr val="bg1">
                    <a:lumMod val="65000"/>
                  </a:schemeClr>
                </a:solidFill>
                <a:latin typeface="Calibri"/>
                <a:ea typeface="DejaVu Sans"/>
              </a:rPr>
              <a:t>and Outlook</a:t>
            </a:r>
          </a:p>
        </p:txBody>
      </p:sp>
      <p:pic>
        <p:nvPicPr>
          <p:cNvPr id="259" name="Picture 2"/>
          <p:cNvPicPr/>
          <p:nvPr/>
        </p:nvPicPr>
        <p:blipFill>
          <a:blip r:embed="rId9"/>
          <a:srcRect l="35696" t="18380" r="2274" b="50559"/>
          <a:stretch/>
        </p:blipFill>
        <p:spPr>
          <a:xfrm>
            <a:off x="395640" y="1932840"/>
            <a:ext cx="1107000" cy="736920"/>
          </a:xfrm>
          <a:prstGeom prst="rect">
            <a:avLst/>
          </a:prstGeom>
          <a:ln>
            <a:noFill/>
          </a:ln>
        </p:spPr>
      </p:pic>
      <p:sp>
        <p:nvSpPr>
          <p:cNvPr id="260" name="CustomShape 3"/>
          <p:cNvSpPr/>
          <p:nvPr/>
        </p:nvSpPr>
        <p:spPr>
          <a:xfrm>
            <a:off x="395640" y="10652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1" name="CustomShape 4"/>
          <p:cNvSpPr/>
          <p:nvPr/>
        </p:nvSpPr>
        <p:spPr>
          <a:xfrm>
            <a:off x="395640" y="1932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2" name="CustomShape 5"/>
          <p:cNvSpPr/>
          <p:nvPr/>
        </p:nvSpPr>
        <p:spPr>
          <a:xfrm>
            <a:off x="395640" y="28000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3" name="CustomShape 6"/>
          <p:cNvSpPr/>
          <p:nvPr/>
        </p:nvSpPr>
        <p:spPr>
          <a:xfrm>
            <a:off x="395640" y="366768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4" name="CustomShape 7"/>
          <p:cNvSpPr/>
          <p:nvPr/>
        </p:nvSpPr>
        <p:spPr>
          <a:xfrm>
            <a:off x="395640" y="453492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
        <p:nvSpPr>
          <p:cNvPr id="265" name="CustomShape 8"/>
          <p:cNvSpPr/>
          <p:nvPr/>
        </p:nvSpPr>
        <p:spPr>
          <a:xfrm>
            <a:off x="394920" y="5406840"/>
            <a:ext cx="1113480" cy="741600"/>
          </a:xfrm>
          <a:prstGeom prst="rect">
            <a:avLst/>
          </a:prstGeom>
          <a:noFill/>
          <a:ln>
            <a:solidFill>
              <a:schemeClr val="tx1"/>
            </a:solid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68123117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390600" y="333360"/>
            <a:ext cx="6910200" cy="560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2400" b="1" strike="noStrike" spc="-1" dirty="0">
                <a:solidFill>
                  <a:srgbClr val="000000"/>
                </a:solidFill>
                <a:latin typeface="Calibri"/>
                <a:ea typeface="DejaVu Sans"/>
              </a:rPr>
              <a:t>Derived </a:t>
            </a:r>
            <a:r>
              <a:rPr lang="en-US" sz="2400" b="1" spc="-1" dirty="0" smtClean="0">
                <a:solidFill>
                  <a:srgbClr val="000000"/>
                </a:solidFill>
                <a:latin typeface="Calibri"/>
                <a:ea typeface="DejaVu Sans"/>
              </a:rPr>
              <a:t>F</a:t>
            </a:r>
            <a:r>
              <a:rPr lang="en-US" sz="2400" b="1" strike="noStrike" spc="-1" dirty="0" smtClean="0">
                <a:solidFill>
                  <a:srgbClr val="000000"/>
                </a:solidFill>
                <a:latin typeface="Calibri"/>
                <a:ea typeface="DejaVu Sans"/>
              </a:rPr>
              <a:t>eatures</a:t>
            </a:r>
            <a:endParaRPr lang="en-US" sz="2400" b="0" strike="noStrike" spc="-1" dirty="0">
              <a:latin typeface="Arial"/>
            </a:endParaRPr>
          </a:p>
        </p:txBody>
      </p:sp>
      <p:sp>
        <p:nvSpPr>
          <p:cNvPr id="308" name="CustomShape 2"/>
          <p:cNvSpPr/>
          <p:nvPr/>
        </p:nvSpPr>
        <p:spPr>
          <a:xfrm>
            <a:off x="392040" y="1198440"/>
            <a:ext cx="3474801" cy="4892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14280" indent="-312480">
              <a:lnSpc>
                <a:spcPct val="100000"/>
              </a:lnSpc>
              <a:spcBef>
                <a:spcPts val="400"/>
              </a:spcBef>
              <a:buBlip>
                <a:blip r:embed="rId3"/>
              </a:buBlip>
            </a:pPr>
            <a:r>
              <a:rPr lang="en-US" sz="2000" b="1" strike="noStrike" spc="-1" dirty="0" smtClean="0">
                <a:solidFill>
                  <a:srgbClr val="000000"/>
                </a:solidFill>
                <a:latin typeface="Calibri"/>
                <a:ea typeface="DejaVu Sans"/>
              </a:rPr>
              <a:t>Knee Moments</a:t>
            </a:r>
            <a:endParaRPr lang="en-US" b="1" dirty="0"/>
          </a:p>
          <a:p>
            <a:pPr marL="771480" lvl="1" indent="-312480">
              <a:spcBef>
                <a:spcPts val="400"/>
              </a:spcBef>
              <a:buBlip>
                <a:blip r:embed="rId3"/>
              </a:buBlip>
            </a:pPr>
            <a:r>
              <a:rPr lang="en-US" sz="2000" b="0" strike="noStrike" spc="-1" dirty="0" err="1" smtClean="0">
                <a:solidFill>
                  <a:srgbClr val="000000"/>
                </a:solidFill>
                <a:latin typeface="Calibri"/>
                <a:ea typeface="DejaVu Sans"/>
              </a:rPr>
              <a:t>Mx</a:t>
            </a:r>
            <a:r>
              <a:rPr lang="en-US" sz="2000" b="0" strike="noStrike" spc="-1" dirty="0">
                <a:solidFill>
                  <a:srgbClr val="000000"/>
                </a:solidFill>
                <a:latin typeface="Calibri"/>
                <a:ea typeface="DejaVu Sans"/>
              </a:rPr>
              <a:t>, </a:t>
            </a:r>
            <a:r>
              <a:rPr lang="en-US" sz="2000" b="0" strike="noStrike" spc="-1" dirty="0" smtClean="0">
                <a:solidFill>
                  <a:srgbClr val="000000"/>
                </a:solidFill>
                <a:latin typeface="Calibri"/>
                <a:ea typeface="DejaVu Sans"/>
              </a:rPr>
              <a:t>My, </a:t>
            </a:r>
            <a:r>
              <a:rPr lang="en-US" sz="2000" b="0" strike="noStrike" spc="-1" dirty="0" err="1" smtClean="0">
                <a:solidFill>
                  <a:srgbClr val="000000"/>
                </a:solidFill>
                <a:latin typeface="Calibri"/>
                <a:ea typeface="DejaVu Sans"/>
              </a:rPr>
              <a:t>Mz</a:t>
            </a:r>
            <a:r>
              <a:rPr lang="en-US" sz="2000" spc="-1" dirty="0" smtClean="0">
                <a:solidFill>
                  <a:srgbClr val="000000"/>
                </a:solidFill>
                <a:latin typeface="Calibri"/>
                <a:ea typeface="DejaVu Sans"/>
              </a:rPr>
              <a:t> and |M|</a:t>
            </a:r>
          </a:p>
          <a:p>
            <a:pPr marL="771480" lvl="1" indent="-312480">
              <a:spcBef>
                <a:spcPts val="400"/>
              </a:spcBef>
              <a:buBlip>
                <a:blip r:embed="rId3"/>
              </a:buBlip>
            </a:pPr>
            <a:r>
              <a:rPr lang="en-US" sz="2000" spc="-1" dirty="0" smtClean="0">
                <a:solidFill>
                  <a:srgbClr val="000000"/>
                </a:solidFill>
                <a:latin typeface="Calibri"/>
                <a:ea typeface="DejaVu Sans"/>
              </a:rPr>
              <a:t>Calculated from the </a:t>
            </a:r>
            <a:r>
              <a:rPr lang="en-US" sz="2000" spc="-1" dirty="0">
                <a:solidFill>
                  <a:srgbClr val="000000"/>
                </a:solidFill>
                <a:latin typeface="Calibri"/>
                <a:ea typeface="DejaVu Sans"/>
              </a:rPr>
              <a:t>f</a:t>
            </a:r>
            <a:r>
              <a:rPr lang="en-US" sz="2000" spc="-1" dirty="0" smtClean="0">
                <a:solidFill>
                  <a:srgbClr val="000000"/>
                </a:solidFill>
                <a:latin typeface="Calibri"/>
                <a:ea typeface="DejaVu Sans"/>
              </a:rPr>
              <a:t>orce </a:t>
            </a:r>
            <a:r>
              <a:rPr lang="en-US" sz="2000" spc="-1" dirty="0">
                <a:solidFill>
                  <a:srgbClr val="000000"/>
                </a:solidFill>
                <a:latin typeface="Calibri"/>
                <a:ea typeface="DejaVu Sans"/>
              </a:rPr>
              <a:t>s</a:t>
            </a:r>
            <a:r>
              <a:rPr lang="en-US" sz="2000" spc="-1" dirty="0" smtClean="0">
                <a:solidFill>
                  <a:srgbClr val="000000"/>
                </a:solidFill>
                <a:latin typeface="Calibri"/>
                <a:ea typeface="DejaVu Sans"/>
              </a:rPr>
              <a:t>ensors</a:t>
            </a:r>
          </a:p>
          <a:p>
            <a:pPr marL="771480" lvl="1" indent="-312480">
              <a:spcBef>
                <a:spcPts val="400"/>
              </a:spcBef>
              <a:buBlip>
                <a:blip r:embed="rId3"/>
              </a:buBlip>
            </a:pPr>
            <a:r>
              <a:rPr lang="en-US" sz="2000" spc="-1" dirty="0" smtClean="0">
                <a:solidFill>
                  <a:srgbClr val="000000"/>
                </a:solidFill>
                <a:latin typeface="Calibri"/>
                <a:ea typeface="DejaVu Sans"/>
              </a:rPr>
              <a:t>Dynamic description</a:t>
            </a:r>
          </a:p>
          <a:p>
            <a:pPr marL="314280" indent="-312480">
              <a:spcBef>
                <a:spcPts val="400"/>
              </a:spcBef>
              <a:buBlip>
                <a:blip r:embed="rId3"/>
              </a:buBlip>
            </a:pPr>
            <a:endParaRPr lang="en-US" sz="2000" spc="-1" dirty="0" smtClean="0">
              <a:solidFill>
                <a:srgbClr val="000000"/>
              </a:solidFill>
              <a:latin typeface="Calibri"/>
              <a:ea typeface="DejaVu Sans"/>
            </a:endParaRPr>
          </a:p>
          <a:p>
            <a:pPr marL="314280" indent="-312480">
              <a:spcBef>
                <a:spcPts val="400"/>
              </a:spcBef>
              <a:buBlip>
                <a:blip r:embed="rId3"/>
              </a:buBlip>
            </a:pPr>
            <a:endParaRPr lang="en-US" sz="2000" spc="-1" dirty="0">
              <a:solidFill>
                <a:srgbClr val="000000"/>
              </a:solidFill>
              <a:latin typeface="Calibri"/>
              <a:ea typeface="DejaVu Sans"/>
            </a:endParaRPr>
          </a:p>
          <a:p>
            <a:pPr marL="314280" indent="-312480">
              <a:spcBef>
                <a:spcPts val="400"/>
              </a:spcBef>
              <a:buBlip>
                <a:blip r:embed="rId3"/>
              </a:buBlip>
            </a:pPr>
            <a:r>
              <a:rPr lang="en-US" sz="2000" b="1" spc="-1" dirty="0" smtClean="0">
                <a:solidFill>
                  <a:srgbClr val="000000"/>
                </a:solidFill>
                <a:latin typeface="Calibri"/>
                <a:ea typeface="DejaVu Sans"/>
              </a:rPr>
              <a:t>Joint Angles</a:t>
            </a:r>
          </a:p>
          <a:p>
            <a:pPr marL="771480" lvl="1" indent="-312480">
              <a:spcBef>
                <a:spcPts val="400"/>
              </a:spcBef>
              <a:buBlip>
                <a:blip r:embed="rId3"/>
              </a:buBlip>
            </a:pPr>
            <a:r>
              <a:rPr lang="en-US" sz="2600" spc="-1" dirty="0" err="1">
                <a:solidFill>
                  <a:srgbClr val="000000"/>
                </a:solidFill>
                <a:latin typeface="Calibri"/>
                <a:ea typeface="DejaVu Sans"/>
              </a:rPr>
              <a:t>φ</a:t>
            </a:r>
            <a:r>
              <a:rPr lang="en-US" sz="2000" spc="-1" dirty="0" err="1">
                <a:solidFill>
                  <a:srgbClr val="000000"/>
                </a:solidFill>
                <a:latin typeface="Calibri"/>
                <a:ea typeface="DejaVu Sans"/>
              </a:rPr>
              <a:t>knee</a:t>
            </a:r>
            <a:r>
              <a:rPr lang="en-US" sz="2000" spc="-1" dirty="0">
                <a:solidFill>
                  <a:srgbClr val="000000"/>
                </a:solidFill>
                <a:latin typeface="Calibri"/>
                <a:ea typeface="DejaVu Sans"/>
              </a:rPr>
              <a:t> and </a:t>
            </a:r>
            <a:r>
              <a:rPr lang="en-US" sz="2600" spc="-1" dirty="0" err="1" smtClean="0">
                <a:solidFill>
                  <a:srgbClr val="000000"/>
                </a:solidFill>
                <a:latin typeface="Calibri"/>
                <a:ea typeface="DejaVu Sans"/>
              </a:rPr>
              <a:t>φ</a:t>
            </a:r>
            <a:r>
              <a:rPr lang="en-US" sz="2000" spc="-1" dirty="0" err="1" smtClean="0">
                <a:solidFill>
                  <a:srgbClr val="000000"/>
                </a:solidFill>
                <a:latin typeface="Calibri"/>
                <a:ea typeface="DejaVu Sans"/>
              </a:rPr>
              <a:t>ankle</a:t>
            </a:r>
            <a:endParaRPr lang="en-US" sz="2000" spc="-1" dirty="0" smtClean="0">
              <a:solidFill>
                <a:srgbClr val="000000"/>
              </a:solidFill>
              <a:latin typeface="Calibri"/>
              <a:ea typeface="DejaVu Sans"/>
            </a:endParaRPr>
          </a:p>
          <a:p>
            <a:pPr marL="771480" lvl="1" indent="-312480">
              <a:spcBef>
                <a:spcPts val="400"/>
              </a:spcBef>
              <a:buBlip>
                <a:blip r:embed="rId3"/>
              </a:buBlip>
            </a:pPr>
            <a:r>
              <a:rPr lang="en-US" sz="2000" spc="-1" dirty="0" smtClean="0">
                <a:solidFill>
                  <a:srgbClr val="000000"/>
                </a:solidFill>
                <a:latin typeface="Calibri"/>
                <a:ea typeface="DejaVu Sans"/>
              </a:rPr>
              <a:t>Calculated from the Euler angles of the IMUs</a:t>
            </a:r>
          </a:p>
          <a:p>
            <a:pPr marL="771480" lvl="1" indent="-312480">
              <a:spcBef>
                <a:spcPts val="400"/>
              </a:spcBef>
              <a:buBlip>
                <a:blip r:embed="rId3"/>
              </a:buBlip>
            </a:pPr>
            <a:r>
              <a:rPr lang="en-US" sz="2000" spc="-1" dirty="0" smtClean="0">
                <a:solidFill>
                  <a:srgbClr val="000000"/>
                </a:solidFill>
                <a:latin typeface="Calibri"/>
                <a:ea typeface="DejaVu Sans"/>
              </a:rPr>
              <a:t>Kinematic description</a:t>
            </a:r>
            <a:endParaRPr lang="en-US" sz="2000" spc="-1" dirty="0">
              <a:solidFill>
                <a:srgbClr val="000000"/>
              </a:solidFill>
              <a:latin typeface="Calibri"/>
              <a:ea typeface="DejaVu Sans"/>
            </a:endParaRPr>
          </a:p>
          <a:p>
            <a:pPr marL="771480" lvl="1" indent="-312480">
              <a:spcBef>
                <a:spcPts val="400"/>
              </a:spcBef>
              <a:buBlip>
                <a:blip r:embed="rId3"/>
              </a:buBlip>
            </a:pPr>
            <a:endParaRPr lang="en-US" sz="2000" spc="-1" dirty="0" smtClean="0">
              <a:solidFill>
                <a:srgbClr val="000000"/>
              </a:solidFill>
              <a:latin typeface="Calibri"/>
              <a:ea typeface="DejaVu Sans"/>
            </a:endParaRPr>
          </a:p>
          <a:p>
            <a:pPr marL="771480" lvl="1" indent="-312480">
              <a:spcBef>
                <a:spcPts val="400"/>
              </a:spcBef>
              <a:buBlip>
                <a:blip r:embed="rId3"/>
              </a:buBlip>
            </a:pPr>
            <a:endParaRPr lang="en-US" sz="2000" spc="-1" dirty="0" smtClean="0">
              <a:solidFill>
                <a:srgbClr val="000000"/>
              </a:solidFill>
              <a:latin typeface="Calibri"/>
              <a:ea typeface="DejaVu Sans"/>
            </a:endParaRPr>
          </a:p>
          <a:p>
            <a:pPr marL="314280" indent="-312480">
              <a:lnSpc>
                <a:spcPct val="100000"/>
              </a:lnSpc>
              <a:spcBef>
                <a:spcPts val="400"/>
              </a:spcBef>
              <a:buBlip>
                <a:blip r:embed="rId3"/>
              </a:buBlip>
            </a:pPr>
            <a:endParaRPr lang="en-US" sz="2000" b="0" strike="noStrike" spc="-1" dirty="0">
              <a:latin typeface="Arial"/>
            </a:endParaRPr>
          </a:p>
          <a:p>
            <a:pPr>
              <a:lnSpc>
                <a:spcPct val="100000"/>
              </a:lnSpc>
              <a:spcBef>
                <a:spcPts val="201"/>
              </a:spcBef>
            </a:pP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201"/>
              </a:spcBef>
            </a:pPr>
            <a:endParaRPr lang="en-US" sz="2000" b="0" strike="noStrike" spc="-1" dirty="0">
              <a:latin typeface="Arial"/>
            </a:endParaRPr>
          </a:p>
          <a:p>
            <a:pPr>
              <a:lnSpc>
                <a:spcPct val="100000"/>
              </a:lnSpc>
              <a:spcBef>
                <a:spcPts val="360"/>
              </a:spcBef>
            </a:pPr>
            <a:endParaRPr lang="en-US" sz="2000" b="0" strike="noStrike" spc="-1" dirty="0">
              <a:latin typeface="Arial"/>
            </a:endParaRPr>
          </a:p>
        </p:txBody>
      </p:sp>
      <p:pic>
        <p:nvPicPr>
          <p:cNvPr id="309" name="159 Imagen"/>
          <p:cNvPicPr/>
          <p:nvPr/>
        </p:nvPicPr>
        <p:blipFill>
          <a:blip r:embed="rId4"/>
          <a:stretch/>
        </p:blipFill>
        <p:spPr>
          <a:xfrm>
            <a:off x="3951205" y="1052736"/>
            <a:ext cx="2232248" cy="4615104"/>
          </a:xfrm>
          <a:prstGeom prst="rect">
            <a:avLst/>
          </a:prstGeom>
          <a:ln>
            <a:solidFill>
              <a:schemeClr val="tx1"/>
            </a:solidFill>
          </a:ln>
        </p:spPr>
      </p:pic>
      <p:pic>
        <p:nvPicPr>
          <p:cNvPr id="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r="39458"/>
          <a:stretch/>
        </p:blipFill>
        <p:spPr bwMode="auto">
          <a:xfrm>
            <a:off x="6183453" y="1052736"/>
            <a:ext cx="2366742" cy="46151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KIT_master_ppt2007_en</Template>
  <TotalTime>5245</TotalTime>
  <Words>6537</Words>
  <Application>Microsoft Office PowerPoint</Application>
  <PresentationFormat>Presentación en pantalla (4:3)</PresentationFormat>
  <Paragraphs>1283</Paragraphs>
  <Slides>54</Slides>
  <Notes>53</Notes>
  <HiddenSlides>0</HiddenSlides>
  <MMClips>0</MMClips>
  <ScaleCrop>false</ScaleCrop>
  <HeadingPairs>
    <vt:vector size="4" baseType="variant">
      <vt:variant>
        <vt:lpstr>Tema</vt:lpstr>
      </vt:variant>
      <vt:variant>
        <vt:i4>3</vt:i4>
      </vt:variant>
      <vt:variant>
        <vt:lpstr>Títulos de diapositiva</vt:lpstr>
      </vt:variant>
      <vt:variant>
        <vt:i4>54</vt:i4>
      </vt:variant>
    </vt:vector>
  </HeadingPairs>
  <TitlesOfParts>
    <vt:vector size="57" baseType="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asfour</dc:creator>
  <cp:lastModifiedBy>w10</cp:lastModifiedBy>
  <cp:revision>1699</cp:revision>
  <dcterms:created xsi:type="dcterms:W3CDTF">2010-02-07T18:52:05Z</dcterms:created>
  <dcterms:modified xsi:type="dcterms:W3CDTF">2019-09-17T07:14:17Z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25</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25</vt:i4>
  </property>
</Properties>
</file>