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84EB7-2297-4946-A097-E9A59F932E1D}" type="datetimeFigureOut">
              <a:rPr lang="es-MX" smtClean="0"/>
              <a:t>15/02/2020</a:t>
            </a:fld>
            <a:endParaRPr lang="es-MX"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C3EBE-BEB0-4F4B-90D2-265FF4017A20}" type="slidenum">
              <a:rPr lang="es-MX" smtClean="0"/>
              <a:t>‹Nº›</a:t>
            </a:fld>
            <a:endParaRPr lang="es-MX" dirty="0"/>
          </a:p>
        </p:txBody>
      </p:sp>
    </p:spTree>
    <p:extLst>
      <p:ext uri="{BB962C8B-B14F-4D97-AF65-F5344CB8AC3E}">
        <p14:creationId xmlns:p14="http://schemas.microsoft.com/office/powerpoint/2010/main" val="1567104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MX" dirty="0"/>
              <a:t>15/02/2020</a:t>
            </a:r>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70263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331494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93938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909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1884062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s-MX" dirty="0"/>
              <a:t>15/02/2020</a:t>
            </a:r>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58255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r>
              <a:rPr lang="es-MX" dirty="0"/>
              <a:t>15/02/2020</a:t>
            </a:r>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1994707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MX" dirty="0"/>
              <a:t>15/02/2020</a:t>
            </a:r>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949443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MX" dirty="0"/>
              <a:t>15/02/2020</a:t>
            </a:r>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68138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MX" dirty="0"/>
              <a:t>15/02/2020</a:t>
            </a:r>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10919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r>
              <a:rPr lang="es-MX" dirty="0"/>
              <a:t>15/02/2020</a:t>
            </a:r>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300487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16706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MX" dirty="0"/>
              <a:t>15/02/2020</a:t>
            </a:r>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1980398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MX" dirty="0"/>
              <a:t>15/02/2020</a:t>
            </a:r>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007280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MX" dirty="0"/>
              <a:t>15/02/2020</a:t>
            </a:r>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48764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60504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r>
              <a:rPr lang="es-MX" dirty="0"/>
              <a:t>15/02/2020</a:t>
            </a:r>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9397D660-C49E-4198-9FE8-A27B81698D1E}" type="slidenum">
              <a:rPr lang="es-MX" smtClean="0"/>
              <a:t>‹Nº›</a:t>
            </a:fld>
            <a:endParaRPr lang="es-MX" dirty="0"/>
          </a:p>
        </p:txBody>
      </p:sp>
    </p:spTree>
    <p:extLst>
      <p:ext uri="{BB962C8B-B14F-4D97-AF65-F5344CB8AC3E}">
        <p14:creationId xmlns:p14="http://schemas.microsoft.com/office/powerpoint/2010/main" val="208498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s-MX" dirty="0"/>
              <a:t>15/02/2020</a:t>
            </a: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97D660-C49E-4198-9FE8-A27B81698D1E}" type="slidenum">
              <a:rPr lang="es-MX" smtClean="0"/>
              <a:t>‹Nº›</a:t>
            </a:fld>
            <a:endParaRPr lang="es-MX" dirty="0"/>
          </a:p>
        </p:txBody>
      </p:sp>
    </p:spTree>
    <p:extLst>
      <p:ext uri="{BB962C8B-B14F-4D97-AF65-F5344CB8AC3E}">
        <p14:creationId xmlns:p14="http://schemas.microsoft.com/office/powerpoint/2010/main" val="90241184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s.wikipedia.org/wiki/Conocimiento_cient%C3%ADfico" TargetMode="External"/><Relationship Id="rId7" Type="http://schemas.openxmlformats.org/officeDocument/2006/relationships/hyperlink" Target="https://es.wikipedia.org/wiki/Tecnolog%C3%ADa#Tecnolog%C3%ADa_y_g%C3%A9nero" TargetMode="External"/><Relationship Id="rId2" Type="http://schemas.openxmlformats.org/officeDocument/2006/relationships/hyperlink" Target="https://es.wikipedia.org/wiki/Capital_financiero" TargetMode="External"/><Relationship Id="rId1" Type="http://schemas.openxmlformats.org/officeDocument/2006/relationships/slideLayout" Target="../slideLayouts/slideLayout1.xml"/><Relationship Id="rId6" Type="http://schemas.openxmlformats.org/officeDocument/2006/relationships/hyperlink" Target="https://www.conacyt.gob.mx/index.php/el-conacyt/desarrollo-tecnologico-e-innovacion" TargetMode="External"/><Relationship Id="rId5" Type="http://schemas.openxmlformats.org/officeDocument/2006/relationships/hyperlink" Target="https://definicion.de/recursos-tecnologicos/" TargetMode="External"/><Relationship Id="rId4" Type="http://schemas.openxmlformats.org/officeDocument/2006/relationships/hyperlink" Target="https://definicion.mx/contexto-soci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0C7D39-9654-4825-958F-F1A6CDE9D03C}"/>
              </a:ext>
            </a:extLst>
          </p:cNvPr>
          <p:cNvSpPr>
            <a:spLocks noGrp="1"/>
          </p:cNvSpPr>
          <p:nvPr>
            <p:ph type="ctrTitle"/>
          </p:nvPr>
        </p:nvSpPr>
        <p:spPr/>
        <p:txBody>
          <a:bodyPr>
            <a:normAutofit/>
          </a:bodyPr>
          <a:lstStyle/>
          <a:p>
            <a:r>
              <a:rPr lang="es-MX" dirty="0"/>
              <a:t>EL DESARROLLO TECNOLÓGICO Y SUS PRINCIPALES ELEMENTOS</a:t>
            </a:r>
          </a:p>
        </p:txBody>
      </p:sp>
      <p:sp>
        <p:nvSpPr>
          <p:cNvPr id="3" name="Subtítulo 2">
            <a:extLst>
              <a:ext uri="{FF2B5EF4-FFF2-40B4-BE49-F238E27FC236}">
                <a16:creationId xmlns:a16="http://schemas.microsoft.com/office/drawing/2014/main" id="{341567E2-B8DF-4CFF-A14E-522B927E8676}"/>
              </a:ext>
            </a:extLst>
          </p:cNvPr>
          <p:cNvSpPr>
            <a:spLocks noGrp="1"/>
          </p:cNvSpPr>
          <p:nvPr>
            <p:ph type="subTitle" idx="1"/>
          </p:nvPr>
        </p:nvSpPr>
        <p:spPr>
          <a:xfrm>
            <a:off x="1370693" y="3598339"/>
            <a:ext cx="9440034" cy="2755966"/>
          </a:xfrm>
        </p:spPr>
        <p:txBody>
          <a:bodyPr>
            <a:normAutofit/>
          </a:bodyPr>
          <a:lstStyle/>
          <a:p>
            <a:pPr algn="l"/>
            <a:r>
              <a:rPr lang="es-MX" dirty="0"/>
              <a:t>Elaboración de Documentación Técnica</a:t>
            </a:r>
          </a:p>
          <a:p>
            <a:pPr algn="l"/>
            <a:r>
              <a:rPr lang="es-MX" dirty="0"/>
              <a:t>Gómez Cárdenas Emmanuel Alberto</a:t>
            </a:r>
          </a:p>
          <a:p>
            <a:pPr algn="l"/>
            <a:r>
              <a:rPr lang="es-MX" dirty="0"/>
              <a:t>Matricula: 1261509</a:t>
            </a:r>
          </a:p>
          <a:p>
            <a:pPr algn="l"/>
            <a:r>
              <a:rPr lang="es-MX" dirty="0"/>
              <a:t>Dra. Ornelas Pérez Felicitas</a:t>
            </a:r>
          </a:p>
        </p:txBody>
      </p:sp>
      <p:pic>
        <p:nvPicPr>
          <p:cNvPr id="4" name="Picture 2">
            <a:extLst>
              <a:ext uri="{FF2B5EF4-FFF2-40B4-BE49-F238E27FC236}">
                <a16:creationId xmlns:a16="http://schemas.microsoft.com/office/drawing/2014/main" id="{CA0A2ECB-2808-41B6-AE37-437862B75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696278" cy="23116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98BFA4B-BBD2-4FD5-B989-9F54FE4834A8}"/>
              </a:ext>
            </a:extLst>
          </p:cNvPr>
          <p:cNvSpPr txBox="1"/>
          <p:nvPr/>
        </p:nvSpPr>
        <p:spPr>
          <a:xfrm>
            <a:off x="1696278" y="113514"/>
            <a:ext cx="6713621" cy="369332"/>
          </a:xfrm>
          <a:prstGeom prst="rect">
            <a:avLst/>
          </a:prstGeom>
          <a:noFill/>
        </p:spPr>
        <p:txBody>
          <a:bodyPr wrap="square" rtlCol="0">
            <a:spAutoFit/>
          </a:bodyPr>
          <a:lstStyle/>
          <a:p>
            <a:r>
              <a:rPr lang="es-MX" dirty="0"/>
              <a:t>UNIVERSIDAD AUTÓNOMA DE BAJA CALIFORNIA</a:t>
            </a:r>
          </a:p>
        </p:txBody>
      </p:sp>
    </p:spTree>
    <p:extLst>
      <p:ext uri="{BB962C8B-B14F-4D97-AF65-F5344CB8AC3E}">
        <p14:creationId xmlns:p14="http://schemas.microsoft.com/office/powerpoint/2010/main" val="259384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A2613-9BA1-4546-9991-911DD9DDDD33}"/>
              </a:ext>
            </a:extLst>
          </p:cNvPr>
          <p:cNvSpPr>
            <a:spLocks noGrp="1"/>
          </p:cNvSpPr>
          <p:nvPr>
            <p:ph type="title"/>
          </p:nvPr>
        </p:nvSpPr>
        <p:spPr/>
        <p:txBody>
          <a:bodyPr/>
          <a:lstStyle/>
          <a:p>
            <a:r>
              <a:rPr lang="es-MX" dirty="0"/>
              <a:t>ÍNDICE</a:t>
            </a:r>
          </a:p>
        </p:txBody>
      </p:sp>
      <p:sp>
        <p:nvSpPr>
          <p:cNvPr id="3" name="Marcador de contenido 2">
            <a:extLst>
              <a:ext uri="{FF2B5EF4-FFF2-40B4-BE49-F238E27FC236}">
                <a16:creationId xmlns:a16="http://schemas.microsoft.com/office/drawing/2014/main" id="{AA279E2E-E028-469F-8A42-ED5C83B2FC75}"/>
              </a:ext>
            </a:extLst>
          </p:cNvPr>
          <p:cNvSpPr>
            <a:spLocks noGrp="1"/>
          </p:cNvSpPr>
          <p:nvPr>
            <p:ph idx="1"/>
          </p:nvPr>
        </p:nvSpPr>
        <p:spPr>
          <a:xfrm>
            <a:off x="1319590" y="1935921"/>
            <a:ext cx="9542170" cy="3695136"/>
          </a:xfrm>
        </p:spPr>
        <p:txBody>
          <a:bodyPr/>
          <a:lstStyle/>
          <a:p>
            <a:pPr marL="0" indent="0">
              <a:buNone/>
            </a:pPr>
            <a:r>
              <a:rPr lang="es-MX" dirty="0"/>
              <a:t>DESARROLLO TECNOLÓGICO 							3 </a:t>
            </a:r>
          </a:p>
          <a:p>
            <a:pPr marL="0" indent="0">
              <a:buNone/>
            </a:pPr>
            <a:r>
              <a:rPr lang="es-MX" dirty="0"/>
              <a:t>CONOCIMIENTO CIENTÍFICO							4</a:t>
            </a:r>
          </a:p>
          <a:p>
            <a:pPr marL="0" indent="0">
              <a:buNone/>
            </a:pPr>
            <a:r>
              <a:rPr lang="es-MX" dirty="0"/>
              <a:t>CAPITAL									5</a:t>
            </a:r>
          </a:p>
          <a:p>
            <a:pPr marL="0" indent="0">
              <a:buNone/>
            </a:pPr>
            <a:r>
              <a:rPr lang="es-MX" dirty="0"/>
              <a:t>RECURSOS TÉCNICOS								6</a:t>
            </a:r>
          </a:p>
          <a:p>
            <a:pPr marL="0" indent="0">
              <a:buNone/>
            </a:pPr>
            <a:r>
              <a:rPr lang="es-MX" dirty="0"/>
              <a:t>CONTEXTO SOCIAL								7</a:t>
            </a:r>
          </a:p>
          <a:p>
            <a:pPr marL="0" indent="0">
              <a:buNone/>
            </a:pPr>
            <a:r>
              <a:rPr lang="es-MX" dirty="0"/>
              <a:t>CONCLUSIONES								8</a:t>
            </a:r>
          </a:p>
          <a:p>
            <a:pPr marL="0" indent="0">
              <a:buNone/>
            </a:pPr>
            <a:r>
              <a:rPr lang="es-MX" dirty="0"/>
              <a:t>REFERENCIAS									9</a:t>
            </a:r>
          </a:p>
          <a:p>
            <a:pPr marL="0" indent="0">
              <a:buNone/>
            </a:pPr>
            <a:endParaRPr lang="es-MX" dirty="0"/>
          </a:p>
        </p:txBody>
      </p:sp>
      <p:sp>
        <p:nvSpPr>
          <p:cNvPr id="4" name="Marcador de fecha 3">
            <a:extLst>
              <a:ext uri="{FF2B5EF4-FFF2-40B4-BE49-F238E27FC236}">
                <a16:creationId xmlns:a16="http://schemas.microsoft.com/office/drawing/2014/main" id="{12B1AE47-8C1D-4566-989B-1CB6A914D62F}"/>
              </a:ext>
            </a:extLst>
          </p:cNvPr>
          <p:cNvSpPr>
            <a:spLocks noGrp="1"/>
          </p:cNvSpPr>
          <p:nvPr>
            <p:ph type="dt" sz="half" idx="10"/>
          </p:nvPr>
        </p:nvSpPr>
        <p:spPr/>
        <p:txBody>
          <a:bodyPr/>
          <a:lstStyle/>
          <a:p>
            <a:r>
              <a:rPr lang="es-MX" dirty="0"/>
              <a:t>15/02/2020</a:t>
            </a:r>
          </a:p>
        </p:txBody>
      </p:sp>
      <p:sp>
        <p:nvSpPr>
          <p:cNvPr id="5" name="Marcador de número de diapositiva 4">
            <a:extLst>
              <a:ext uri="{FF2B5EF4-FFF2-40B4-BE49-F238E27FC236}">
                <a16:creationId xmlns:a16="http://schemas.microsoft.com/office/drawing/2014/main" id="{F98E7F2D-10A0-4BC5-AA41-DEDA0692CA02}"/>
              </a:ext>
            </a:extLst>
          </p:cNvPr>
          <p:cNvSpPr>
            <a:spLocks noGrp="1"/>
          </p:cNvSpPr>
          <p:nvPr>
            <p:ph type="sldNum" sz="quarter" idx="12"/>
          </p:nvPr>
        </p:nvSpPr>
        <p:spPr/>
        <p:txBody>
          <a:bodyPr/>
          <a:lstStyle/>
          <a:p>
            <a:fld id="{9397D660-C49E-4198-9FE8-A27B81698D1E}" type="slidenum">
              <a:rPr lang="es-MX" smtClean="0"/>
              <a:t>2</a:t>
            </a:fld>
            <a:endParaRPr lang="es-MX" dirty="0"/>
          </a:p>
        </p:txBody>
      </p:sp>
    </p:spTree>
    <p:extLst>
      <p:ext uri="{BB962C8B-B14F-4D97-AF65-F5344CB8AC3E}">
        <p14:creationId xmlns:p14="http://schemas.microsoft.com/office/powerpoint/2010/main" val="79465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62BD8-1A49-495D-A074-EBD6B3661CBE}"/>
              </a:ext>
            </a:extLst>
          </p:cNvPr>
          <p:cNvSpPr>
            <a:spLocks noGrp="1"/>
          </p:cNvSpPr>
          <p:nvPr>
            <p:ph type="title"/>
          </p:nvPr>
        </p:nvSpPr>
        <p:spPr>
          <a:xfrm>
            <a:off x="913795" y="609601"/>
            <a:ext cx="10353761" cy="450574"/>
          </a:xfrm>
        </p:spPr>
        <p:txBody>
          <a:bodyPr>
            <a:normAutofit fontScale="90000"/>
          </a:bodyPr>
          <a:lstStyle/>
          <a:p>
            <a:r>
              <a:rPr lang="es-MX" dirty="0"/>
              <a:t>Desarrollo tecnológico</a:t>
            </a:r>
          </a:p>
        </p:txBody>
      </p:sp>
      <p:sp>
        <p:nvSpPr>
          <p:cNvPr id="3" name="Marcador de contenido 2">
            <a:extLst>
              <a:ext uri="{FF2B5EF4-FFF2-40B4-BE49-F238E27FC236}">
                <a16:creationId xmlns:a16="http://schemas.microsoft.com/office/drawing/2014/main" id="{813AC86F-7856-44A2-B148-D2BEE04A09BF}"/>
              </a:ext>
            </a:extLst>
          </p:cNvPr>
          <p:cNvSpPr>
            <a:spLocks noGrp="1"/>
          </p:cNvSpPr>
          <p:nvPr>
            <p:ph idx="1"/>
          </p:nvPr>
        </p:nvSpPr>
        <p:spPr>
          <a:xfrm>
            <a:off x="5870713" y="1066802"/>
            <a:ext cx="5804452" cy="4817165"/>
          </a:xfrm>
        </p:spPr>
        <p:txBody>
          <a:bodyPr>
            <a:normAutofit/>
          </a:bodyPr>
          <a:lstStyle/>
          <a:p>
            <a:pPr marL="36900" indent="0" algn="just">
              <a:buNone/>
            </a:pPr>
            <a:r>
              <a:rPr lang="es-MX" sz="2400" dirty="0">
                <a:effectLst/>
              </a:rPr>
              <a:t>El desarrollo tecnológico es el uso  sistemático del conocimiento y la investigación dirigidos hacia la producción de materiales, dispositivos, sistemas o métodos incluyendo el diseño, desarrollo, mejora de de prototipos, procesos, productos, servicios o modelos organizativas, entre otras cosas.</a:t>
            </a:r>
          </a:p>
        </p:txBody>
      </p:sp>
      <p:pic>
        <p:nvPicPr>
          <p:cNvPr id="6" name="Imagen 5">
            <a:extLst>
              <a:ext uri="{FF2B5EF4-FFF2-40B4-BE49-F238E27FC236}">
                <a16:creationId xmlns:a16="http://schemas.microsoft.com/office/drawing/2014/main" id="{8271FAF9-A329-4A6E-A6BB-ACB72F8ED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65" y="1066802"/>
            <a:ext cx="4965216" cy="4578624"/>
          </a:xfrm>
          <a:prstGeom prst="rect">
            <a:avLst/>
          </a:prstGeom>
        </p:spPr>
      </p:pic>
      <p:sp>
        <p:nvSpPr>
          <p:cNvPr id="7" name="Marcador de fecha 6">
            <a:extLst>
              <a:ext uri="{FF2B5EF4-FFF2-40B4-BE49-F238E27FC236}">
                <a16:creationId xmlns:a16="http://schemas.microsoft.com/office/drawing/2014/main" id="{CB4B084C-0BB5-464E-A559-FA7D0E7F3593}"/>
              </a:ext>
            </a:extLst>
          </p:cNvPr>
          <p:cNvSpPr>
            <a:spLocks noGrp="1"/>
          </p:cNvSpPr>
          <p:nvPr>
            <p:ph type="dt" sz="half" idx="10"/>
          </p:nvPr>
        </p:nvSpPr>
        <p:spPr/>
        <p:txBody>
          <a:bodyPr/>
          <a:lstStyle/>
          <a:p>
            <a:r>
              <a:rPr lang="es-MX" dirty="0"/>
              <a:t>15/02/2020</a:t>
            </a:r>
          </a:p>
        </p:txBody>
      </p:sp>
      <p:sp>
        <p:nvSpPr>
          <p:cNvPr id="8" name="Marcador de número de diapositiva 7">
            <a:extLst>
              <a:ext uri="{FF2B5EF4-FFF2-40B4-BE49-F238E27FC236}">
                <a16:creationId xmlns:a16="http://schemas.microsoft.com/office/drawing/2014/main" id="{78DE1E58-3856-4513-A820-65F1C01A0C22}"/>
              </a:ext>
            </a:extLst>
          </p:cNvPr>
          <p:cNvSpPr>
            <a:spLocks noGrp="1"/>
          </p:cNvSpPr>
          <p:nvPr>
            <p:ph type="sldNum" sz="quarter" idx="12"/>
          </p:nvPr>
        </p:nvSpPr>
        <p:spPr/>
        <p:txBody>
          <a:bodyPr/>
          <a:lstStyle/>
          <a:p>
            <a:fld id="{9397D660-C49E-4198-9FE8-A27B81698D1E}" type="slidenum">
              <a:rPr lang="es-MX" smtClean="0"/>
              <a:t>3</a:t>
            </a:fld>
            <a:endParaRPr lang="es-MX" dirty="0"/>
          </a:p>
        </p:txBody>
      </p:sp>
    </p:spTree>
    <p:extLst>
      <p:ext uri="{BB962C8B-B14F-4D97-AF65-F5344CB8AC3E}">
        <p14:creationId xmlns:p14="http://schemas.microsoft.com/office/powerpoint/2010/main" val="171024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19F3B-2A32-4F9A-903B-263C581ED385}"/>
              </a:ext>
            </a:extLst>
          </p:cNvPr>
          <p:cNvSpPr>
            <a:spLocks noGrp="1"/>
          </p:cNvSpPr>
          <p:nvPr>
            <p:ph type="ctrTitle"/>
          </p:nvPr>
        </p:nvSpPr>
        <p:spPr>
          <a:xfrm>
            <a:off x="1595269" y="552519"/>
            <a:ext cx="9001462" cy="772698"/>
          </a:xfrm>
        </p:spPr>
        <p:txBody>
          <a:bodyPr>
            <a:normAutofit fontScale="90000"/>
          </a:bodyPr>
          <a:lstStyle/>
          <a:p>
            <a:r>
              <a:rPr lang="es-MX" dirty="0"/>
              <a:t>Conocimiento científico </a:t>
            </a:r>
          </a:p>
        </p:txBody>
      </p:sp>
      <p:sp>
        <p:nvSpPr>
          <p:cNvPr id="9" name="Marcador de texto 8">
            <a:extLst>
              <a:ext uri="{FF2B5EF4-FFF2-40B4-BE49-F238E27FC236}">
                <a16:creationId xmlns:a16="http://schemas.microsoft.com/office/drawing/2014/main" id="{91A6E5C3-1108-4A68-BB4B-44D708B943B2}"/>
              </a:ext>
            </a:extLst>
          </p:cNvPr>
          <p:cNvSpPr>
            <a:spLocks noGrp="1"/>
          </p:cNvSpPr>
          <p:nvPr>
            <p:ph type="subTitle" idx="1"/>
          </p:nvPr>
        </p:nvSpPr>
        <p:spPr>
          <a:xfrm>
            <a:off x="450575" y="1481069"/>
            <a:ext cx="5645425" cy="4824412"/>
          </a:xfrm>
        </p:spPr>
        <p:txBody>
          <a:bodyPr>
            <a:normAutofit fontScale="85000" lnSpcReduction="10000"/>
          </a:bodyPr>
          <a:lstStyle/>
          <a:p>
            <a:pPr algn="just"/>
            <a:r>
              <a:rPr lang="es-MX" dirty="0"/>
              <a:t>El conocimiento científico es el conjunto de hechos verificables y sustentados en evidencia recogidos por las teorías científicas. </a:t>
            </a:r>
            <a:r>
              <a:rPr lang="es-ES" dirty="0"/>
              <a:t>Para la Real Academia Española, conocer es tener noción, por el ejercicio de las facultades, de la naturaleza, cualidades y relaciones de las cosas. Conocimiento es la acción y efecto de conocer; el sentido de cada una de las aptitudes que tiene el individuo de percibir, por medio de sus sentidos corporales, las impresiones de los objetos externos, conocimiento es todo aquello capaz de ser adquirido por una persona en el subconsciente.</a:t>
            </a:r>
            <a:endParaRPr lang="es-MX" dirty="0"/>
          </a:p>
        </p:txBody>
      </p:sp>
      <p:pic>
        <p:nvPicPr>
          <p:cNvPr id="4" name="Imagen 3">
            <a:extLst>
              <a:ext uri="{FF2B5EF4-FFF2-40B4-BE49-F238E27FC236}">
                <a16:creationId xmlns:a16="http://schemas.microsoft.com/office/drawing/2014/main" id="{EA0555DC-D04B-4A2D-AD74-AAEEB06D9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009" y="1481069"/>
            <a:ext cx="5588000" cy="4824412"/>
          </a:xfrm>
          <a:prstGeom prst="rect">
            <a:avLst/>
          </a:prstGeom>
        </p:spPr>
      </p:pic>
    </p:spTree>
    <p:extLst>
      <p:ext uri="{BB962C8B-B14F-4D97-AF65-F5344CB8AC3E}">
        <p14:creationId xmlns:p14="http://schemas.microsoft.com/office/powerpoint/2010/main" val="315372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9C35D-E6D8-49D7-991B-3C3B5DFDF664}"/>
              </a:ext>
            </a:extLst>
          </p:cNvPr>
          <p:cNvSpPr>
            <a:spLocks noGrp="1"/>
          </p:cNvSpPr>
          <p:nvPr>
            <p:ph type="title"/>
          </p:nvPr>
        </p:nvSpPr>
        <p:spPr>
          <a:xfrm>
            <a:off x="919119" y="145925"/>
            <a:ext cx="10353761" cy="1326321"/>
          </a:xfrm>
        </p:spPr>
        <p:txBody>
          <a:bodyPr/>
          <a:lstStyle/>
          <a:p>
            <a:r>
              <a:rPr lang="es-MX" dirty="0"/>
              <a:t>capital</a:t>
            </a:r>
          </a:p>
        </p:txBody>
      </p:sp>
      <p:sp>
        <p:nvSpPr>
          <p:cNvPr id="3" name="Marcador de contenido 2">
            <a:extLst>
              <a:ext uri="{FF2B5EF4-FFF2-40B4-BE49-F238E27FC236}">
                <a16:creationId xmlns:a16="http://schemas.microsoft.com/office/drawing/2014/main" id="{BD43AD64-0477-4202-B9C5-B4827289CA05}"/>
              </a:ext>
            </a:extLst>
          </p:cNvPr>
          <p:cNvSpPr>
            <a:spLocks noGrp="1"/>
          </p:cNvSpPr>
          <p:nvPr>
            <p:ph idx="1"/>
          </p:nvPr>
        </p:nvSpPr>
        <p:spPr>
          <a:xfrm>
            <a:off x="6170760" y="1472246"/>
            <a:ext cx="5449825" cy="3830623"/>
          </a:xfrm>
        </p:spPr>
        <p:txBody>
          <a:bodyPr>
            <a:normAutofit fontScale="92500" lnSpcReduction="20000"/>
          </a:bodyPr>
          <a:lstStyle/>
          <a:p>
            <a:pPr marL="36900" indent="0" algn="just">
              <a:buNone/>
            </a:pPr>
            <a:r>
              <a:rPr lang="es-ES" sz="2800" dirty="0"/>
              <a:t>El capital, desde el punto de vista financiero anual y mensual, también denominado capital financiero, es toda suma de dinero que no ha sido consumida por su propietario, sino que ha sido ahorrada y trasladada a un mercado financiero, con el fin de obtener una renta de la misma.</a:t>
            </a:r>
            <a:endParaRPr lang="es-MX" sz="2800" dirty="0"/>
          </a:p>
        </p:txBody>
      </p:sp>
      <p:pic>
        <p:nvPicPr>
          <p:cNvPr id="1026" name="Picture 2" descr="Resultado de imagen de capital">
            <a:extLst>
              <a:ext uri="{FF2B5EF4-FFF2-40B4-BE49-F238E27FC236}">
                <a16:creationId xmlns:a16="http://schemas.microsoft.com/office/drawing/2014/main" id="{8AC1F556-F312-44EE-B974-41F8090C7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14" y="1524000"/>
            <a:ext cx="4819291"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fecha 4">
            <a:extLst>
              <a:ext uri="{FF2B5EF4-FFF2-40B4-BE49-F238E27FC236}">
                <a16:creationId xmlns:a16="http://schemas.microsoft.com/office/drawing/2014/main" id="{C0479DF0-7ECE-4E4D-9178-8F6B4544A8D3}"/>
              </a:ext>
            </a:extLst>
          </p:cNvPr>
          <p:cNvSpPr>
            <a:spLocks noGrp="1"/>
          </p:cNvSpPr>
          <p:nvPr>
            <p:ph type="dt" sz="half" idx="10"/>
          </p:nvPr>
        </p:nvSpPr>
        <p:spPr/>
        <p:txBody>
          <a:bodyPr/>
          <a:lstStyle/>
          <a:p>
            <a:r>
              <a:rPr lang="es-MX" dirty="0"/>
              <a:t>15/02/2020</a:t>
            </a:r>
          </a:p>
        </p:txBody>
      </p:sp>
      <p:sp>
        <p:nvSpPr>
          <p:cNvPr id="6" name="Marcador de número de diapositiva 5">
            <a:extLst>
              <a:ext uri="{FF2B5EF4-FFF2-40B4-BE49-F238E27FC236}">
                <a16:creationId xmlns:a16="http://schemas.microsoft.com/office/drawing/2014/main" id="{1467904E-76A2-42A6-A470-83C97B69A045}"/>
              </a:ext>
            </a:extLst>
          </p:cNvPr>
          <p:cNvSpPr>
            <a:spLocks noGrp="1"/>
          </p:cNvSpPr>
          <p:nvPr>
            <p:ph type="sldNum" sz="quarter" idx="12"/>
          </p:nvPr>
        </p:nvSpPr>
        <p:spPr/>
        <p:txBody>
          <a:bodyPr/>
          <a:lstStyle/>
          <a:p>
            <a:fld id="{9397D660-C49E-4198-9FE8-A27B81698D1E}" type="slidenum">
              <a:rPr lang="es-MX" smtClean="0"/>
              <a:t>5</a:t>
            </a:fld>
            <a:endParaRPr lang="es-MX" dirty="0"/>
          </a:p>
        </p:txBody>
      </p:sp>
    </p:spTree>
    <p:extLst>
      <p:ext uri="{BB962C8B-B14F-4D97-AF65-F5344CB8AC3E}">
        <p14:creationId xmlns:p14="http://schemas.microsoft.com/office/powerpoint/2010/main" val="276556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07283-C593-43AA-B3C7-90F090AD70D0}"/>
              </a:ext>
            </a:extLst>
          </p:cNvPr>
          <p:cNvSpPr>
            <a:spLocks noGrp="1"/>
          </p:cNvSpPr>
          <p:nvPr>
            <p:ph type="title"/>
          </p:nvPr>
        </p:nvSpPr>
        <p:spPr>
          <a:xfrm>
            <a:off x="2116636" y="293298"/>
            <a:ext cx="7958728" cy="781878"/>
          </a:xfrm>
        </p:spPr>
        <p:txBody>
          <a:bodyPr>
            <a:normAutofit/>
          </a:bodyPr>
          <a:lstStyle/>
          <a:p>
            <a:r>
              <a:rPr lang="es-MX" sz="4800" dirty="0"/>
              <a:t>Recursos técnicos</a:t>
            </a:r>
          </a:p>
        </p:txBody>
      </p:sp>
      <p:sp>
        <p:nvSpPr>
          <p:cNvPr id="7" name="Marcador de texto 6">
            <a:extLst>
              <a:ext uri="{FF2B5EF4-FFF2-40B4-BE49-F238E27FC236}">
                <a16:creationId xmlns:a16="http://schemas.microsoft.com/office/drawing/2014/main" id="{ECC0625E-03B7-4938-9479-EB67C1B9D557}"/>
              </a:ext>
            </a:extLst>
          </p:cNvPr>
          <p:cNvSpPr>
            <a:spLocks noGrp="1"/>
          </p:cNvSpPr>
          <p:nvPr>
            <p:ph type="body" sz="half" idx="2"/>
          </p:nvPr>
        </p:nvSpPr>
        <p:spPr>
          <a:xfrm>
            <a:off x="665436" y="942654"/>
            <a:ext cx="5430564" cy="5512904"/>
          </a:xfrm>
        </p:spPr>
        <p:txBody>
          <a:bodyPr>
            <a:normAutofit/>
          </a:bodyPr>
          <a:lstStyle/>
          <a:p>
            <a:pPr algn="just"/>
            <a:r>
              <a:rPr lang="es-ES" sz="2400" dirty="0">
                <a:effectLst>
                  <a:outerShdw blurRad="38100" dist="38100" dir="2700000" algn="tl">
                    <a:srgbClr val="000000">
                      <a:alpha val="43137"/>
                    </a:srgbClr>
                  </a:outerShdw>
                </a:effectLst>
              </a:rPr>
              <a:t>Un recurso es un medio de cualquier clase que permite satisfacer una necesidad o conseguir aquello que se pretende. La tecnología, por su parte, hace referencia a las teorías y técnicas que posibilitan el aprovechamiento práctico del conocimiento científico. Un recurso técnico, por lo tanto, es un medio que se vale de herramientas e instrumentos auxiliares para cumplir con su propósito. </a:t>
            </a:r>
            <a:endParaRPr lang="es-MX" sz="2400" dirty="0">
              <a:effectLst>
                <a:outerShdw blurRad="38100" dist="38100" dir="2700000" algn="tl">
                  <a:srgbClr val="000000">
                    <a:alpha val="43137"/>
                  </a:srgbClr>
                </a:outerShdw>
              </a:effectLst>
            </a:endParaRPr>
          </a:p>
        </p:txBody>
      </p:sp>
      <p:pic>
        <p:nvPicPr>
          <p:cNvPr id="2050" name="Picture 2" descr="Resultado de imagen de recursos tecnologicos">
            <a:extLst>
              <a:ext uri="{FF2B5EF4-FFF2-40B4-BE49-F238E27FC236}">
                <a16:creationId xmlns:a16="http://schemas.microsoft.com/office/drawing/2014/main" id="{40D3D46F-3538-4F21-B213-8F8E68B9B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493" y="1391490"/>
            <a:ext cx="5682212" cy="40750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a:extLst>
              <a:ext uri="{FF2B5EF4-FFF2-40B4-BE49-F238E27FC236}">
                <a16:creationId xmlns:a16="http://schemas.microsoft.com/office/drawing/2014/main" id="{FDAF9E46-2FA1-4C2F-837F-D2986E745BBD}"/>
              </a:ext>
            </a:extLst>
          </p:cNvPr>
          <p:cNvSpPr>
            <a:spLocks noGrp="1"/>
          </p:cNvSpPr>
          <p:nvPr>
            <p:ph type="dt" sz="half" idx="10"/>
          </p:nvPr>
        </p:nvSpPr>
        <p:spPr/>
        <p:txBody>
          <a:bodyPr/>
          <a:lstStyle/>
          <a:p>
            <a:r>
              <a:rPr lang="es-MX" dirty="0"/>
              <a:t>15/02/2020</a:t>
            </a:r>
          </a:p>
        </p:txBody>
      </p:sp>
      <p:sp>
        <p:nvSpPr>
          <p:cNvPr id="5" name="Marcador de número de diapositiva 4">
            <a:extLst>
              <a:ext uri="{FF2B5EF4-FFF2-40B4-BE49-F238E27FC236}">
                <a16:creationId xmlns:a16="http://schemas.microsoft.com/office/drawing/2014/main" id="{32745A8F-8BBB-4DE1-90CD-B5992D0884F7}"/>
              </a:ext>
            </a:extLst>
          </p:cNvPr>
          <p:cNvSpPr>
            <a:spLocks noGrp="1"/>
          </p:cNvSpPr>
          <p:nvPr>
            <p:ph type="sldNum" sz="quarter" idx="12"/>
          </p:nvPr>
        </p:nvSpPr>
        <p:spPr/>
        <p:txBody>
          <a:bodyPr/>
          <a:lstStyle/>
          <a:p>
            <a:fld id="{9397D660-C49E-4198-9FE8-A27B81698D1E}" type="slidenum">
              <a:rPr lang="es-MX" smtClean="0"/>
              <a:t>6</a:t>
            </a:fld>
            <a:endParaRPr lang="es-MX" dirty="0"/>
          </a:p>
        </p:txBody>
      </p:sp>
    </p:spTree>
    <p:extLst>
      <p:ext uri="{BB962C8B-B14F-4D97-AF65-F5344CB8AC3E}">
        <p14:creationId xmlns:p14="http://schemas.microsoft.com/office/powerpoint/2010/main" val="350756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C27CE3-E109-4DE7-8ADD-EB8FBA2A4CDA}"/>
              </a:ext>
            </a:extLst>
          </p:cNvPr>
          <p:cNvSpPr>
            <a:spLocks noGrp="1"/>
          </p:cNvSpPr>
          <p:nvPr>
            <p:ph type="title"/>
          </p:nvPr>
        </p:nvSpPr>
        <p:spPr/>
        <p:txBody>
          <a:bodyPr/>
          <a:lstStyle/>
          <a:p>
            <a:r>
              <a:rPr lang="es-MX" dirty="0"/>
              <a:t>Contexto social</a:t>
            </a:r>
          </a:p>
        </p:txBody>
      </p:sp>
      <p:sp>
        <p:nvSpPr>
          <p:cNvPr id="4" name="Marcador de contenido 3">
            <a:extLst>
              <a:ext uri="{FF2B5EF4-FFF2-40B4-BE49-F238E27FC236}">
                <a16:creationId xmlns:a16="http://schemas.microsoft.com/office/drawing/2014/main" id="{7FD0217E-B850-4F62-BD29-043AD7E269A8}"/>
              </a:ext>
            </a:extLst>
          </p:cNvPr>
          <p:cNvSpPr>
            <a:spLocks noGrp="1"/>
          </p:cNvSpPr>
          <p:nvPr>
            <p:ph sz="half" idx="2"/>
          </p:nvPr>
        </p:nvSpPr>
        <p:spPr/>
        <p:txBody>
          <a:bodyPr>
            <a:normAutofit fontScale="92500" lnSpcReduction="20000"/>
          </a:bodyPr>
          <a:lstStyle/>
          <a:p>
            <a:pPr marL="0" indent="0" algn="just">
              <a:buNone/>
            </a:pPr>
            <a:r>
              <a:rPr lang="es-ES" sz="2800" dirty="0"/>
              <a:t>Un contexto social es el conjunto de circunstancias que enmarcan una situación que afecta a uno o varios individuos. Un mismo hecho puede suceder en un contexto u otro y su análisis y valoración va a cambiar dependiendo de cuál sea.</a:t>
            </a:r>
            <a:endParaRPr lang="es-MX" sz="2800" dirty="0"/>
          </a:p>
        </p:txBody>
      </p:sp>
      <p:pic>
        <p:nvPicPr>
          <p:cNvPr id="3076" name="Picture 4" descr="Resultado de imagen de contexto social">
            <a:extLst>
              <a:ext uri="{FF2B5EF4-FFF2-40B4-BE49-F238E27FC236}">
                <a16:creationId xmlns:a16="http://schemas.microsoft.com/office/drawing/2014/main" id="{C2717C6F-E66B-4900-A9CC-2052340AC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82" y="1990060"/>
            <a:ext cx="5491616" cy="3899397"/>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fecha 4">
            <a:extLst>
              <a:ext uri="{FF2B5EF4-FFF2-40B4-BE49-F238E27FC236}">
                <a16:creationId xmlns:a16="http://schemas.microsoft.com/office/drawing/2014/main" id="{086433E0-9508-4B60-809F-DD3197629BF0}"/>
              </a:ext>
            </a:extLst>
          </p:cNvPr>
          <p:cNvSpPr>
            <a:spLocks noGrp="1"/>
          </p:cNvSpPr>
          <p:nvPr>
            <p:ph type="dt" sz="half" idx="10"/>
          </p:nvPr>
        </p:nvSpPr>
        <p:spPr/>
        <p:txBody>
          <a:bodyPr/>
          <a:lstStyle/>
          <a:p>
            <a:r>
              <a:rPr lang="es-MX" dirty="0"/>
              <a:t>15/02/2020</a:t>
            </a:r>
          </a:p>
        </p:txBody>
      </p:sp>
      <p:sp>
        <p:nvSpPr>
          <p:cNvPr id="7" name="Marcador de número de diapositiva 6">
            <a:extLst>
              <a:ext uri="{FF2B5EF4-FFF2-40B4-BE49-F238E27FC236}">
                <a16:creationId xmlns:a16="http://schemas.microsoft.com/office/drawing/2014/main" id="{9A071D2E-BD07-4C44-B18F-0347367B7CE3}"/>
              </a:ext>
            </a:extLst>
          </p:cNvPr>
          <p:cNvSpPr>
            <a:spLocks noGrp="1"/>
          </p:cNvSpPr>
          <p:nvPr>
            <p:ph type="sldNum" sz="quarter" idx="12"/>
          </p:nvPr>
        </p:nvSpPr>
        <p:spPr/>
        <p:txBody>
          <a:bodyPr/>
          <a:lstStyle/>
          <a:p>
            <a:fld id="{9397D660-C49E-4198-9FE8-A27B81698D1E}" type="slidenum">
              <a:rPr lang="es-MX" smtClean="0"/>
              <a:t>7</a:t>
            </a:fld>
            <a:endParaRPr lang="es-MX" dirty="0"/>
          </a:p>
        </p:txBody>
      </p:sp>
    </p:spTree>
    <p:extLst>
      <p:ext uri="{BB962C8B-B14F-4D97-AF65-F5344CB8AC3E}">
        <p14:creationId xmlns:p14="http://schemas.microsoft.com/office/powerpoint/2010/main" val="286296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956660-DB4A-44F1-92B1-B4EE2B4C5BBD}"/>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8E8B2BC9-6296-4621-90FB-8CAB69ABB157}"/>
              </a:ext>
            </a:extLst>
          </p:cNvPr>
          <p:cNvSpPr>
            <a:spLocks noGrp="1"/>
          </p:cNvSpPr>
          <p:nvPr>
            <p:ph idx="1"/>
          </p:nvPr>
        </p:nvSpPr>
        <p:spPr/>
        <p:txBody>
          <a:bodyPr/>
          <a:lstStyle/>
          <a:p>
            <a:pPr marL="0" indent="0" algn="just">
              <a:buNone/>
            </a:pPr>
            <a:r>
              <a:rPr lang="es-MX" dirty="0"/>
              <a:t>El desarrollo  tecnológico es aquello que nos impulsa a avanzar y que permitió a la humanidad abandonar la superficie terrestre por primera vez en la década de los 60’s.</a:t>
            </a:r>
          </a:p>
          <a:p>
            <a:pPr marL="0" indent="0" algn="just">
              <a:buNone/>
            </a:pPr>
            <a:r>
              <a:rPr lang="es-MX" dirty="0"/>
              <a:t>Este desarrollo influye tanto en el progreso social como en el económico, lo que  la vuelve de bastante importancia. Aun mas, debido a que algunas tecnologías, o bien, desarrollos tecnológicos pueden considerarse amenazas, riesgos o mal de algún tipo, como vendrían siendo el desarrollo en el ámbito de la energía nuclear, las armas de fuego, biotecnología. Todos estos tipos de desarrollo pueden beneficiar al ser humano tanto como puede perjudicarlo</a:t>
            </a:r>
          </a:p>
        </p:txBody>
      </p:sp>
      <p:sp>
        <p:nvSpPr>
          <p:cNvPr id="4" name="Marcador de fecha 3">
            <a:extLst>
              <a:ext uri="{FF2B5EF4-FFF2-40B4-BE49-F238E27FC236}">
                <a16:creationId xmlns:a16="http://schemas.microsoft.com/office/drawing/2014/main" id="{35ECEF77-E24E-41E1-A290-6C1285FD4A6B}"/>
              </a:ext>
            </a:extLst>
          </p:cNvPr>
          <p:cNvSpPr>
            <a:spLocks noGrp="1"/>
          </p:cNvSpPr>
          <p:nvPr>
            <p:ph type="dt" sz="half" idx="10"/>
          </p:nvPr>
        </p:nvSpPr>
        <p:spPr/>
        <p:txBody>
          <a:bodyPr/>
          <a:lstStyle/>
          <a:p>
            <a:r>
              <a:rPr lang="es-MX" dirty="0"/>
              <a:t>15/02/2020</a:t>
            </a:r>
          </a:p>
        </p:txBody>
      </p:sp>
      <p:sp>
        <p:nvSpPr>
          <p:cNvPr id="5" name="Marcador de número de diapositiva 4">
            <a:extLst>
              <a:ext uri="{FF2B5EF4-FFF2-40B4-BE49-F238E27FC236}">
                <a16:creationId xmlns:a16="http://schemas.microsoft.com/office/drawing/2014/main" id="{FBDC1657-1825-4F35-970D-D961B977F5BA}"/>
              </a:ext>
            </a:extLst>
          </p:cNvPr>
          <p:cNvSpPr>
            <a:spLocks noGrp="1"/>
          </p:cNvSpPr>
          <p:nvPr>
            <p:ph type="sldNum" sz="quarter" idx="12"/>
          </p:nvPr>
        </p:nvSpPr>
        <p:spPr/>
        <p:txBody>
          <a:bodyPr/>
          <a:lstStyle/>
          <a:p>
            <a:fld id="{9397D660-C49E-4198-9FE8-A27B81698D1E}" type="slidenum">
              <a:rPr lang="es-MX" smtClean="0"/>
              <a:t>8</a:t>
            </a:fld>
            <a:endParaRPr lang="es-MX" dirty="0"/>
          </a:p>
        </p:txBody>
      </p:sp>
    </p:spTree>
    <p:extLst>
      <p:ext uri="{BB962C8B-B14F-4D97-AF65-F5344CB8AC3E}">
        <p14:creationId xmlns:p14="http://schemas.microsoft.com/office/powerpoint/2010/main" val="192013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8D4ABBF2-1750-4CA1-9A58-0F69C25F5F55}"/>
              </a:ext>
            </a:extLst>
          </p:cNvPr>
          <p:cNvSpPr>
            <a:spLocks noGrp="1"/>
          </p:cNvSpPr>
          <p:nvPr>
            <p:ph type="ctrTitle"/>
          </p:nvPr>
        </p:nvSpPr>
        <p:spPr>
          <a:xfrm>
            <a:off x="1370693" y="283641"/>
            <a:ext cx="9440034" cy="1049868"/>
          </a:xfrm>
        </p:spPr>
        <p:txBody>
          <a:bodyPr/>
          <a:lstStyle/>
          <a:p>
            <a:r>
              <a:rPr lang="es-MX" dirty="0"/>
              <a:t>REFERENCIAS</a:t>
            </a:r>
          </a:p>
        </p:txBody>
      </p:sp>
      <p:sp>
        <p:nvSpPr>
          <p:cNvPr id="4" name="Subtítulo 3">
            <a:extLst>
              <a:ext uri="{FF2B5EF4-FFF2-40B4-BE49-F238E27FC236}">
                <a16:creationId xmlns:a16="http://schemas.microsoft.com/office/drawing/2014/main" id="{786E1F72-98EF-4401-AED6-26BC601DF239}"/>
              </a:ext>
            </a:extLst>
          </p:cNvPr>
          <p:cNvSpPr>
            <a:spLocks noGrp="1"/>
          </p:cNvSpPr>
          <p:nvPr>
            <p:ph type="subTitle" idx="1"/>
          </p:nvPr>
        </p:nvSpPr>
        <p:spPr>
          <a:xfrm>
            <a:off x="1370693" y="1333509"/>
            <a:ext cx="9440034" cy="5240850"/>
          </a:xfrm>
        </p:spPr>
        <p:txBody>
          <a:bodyPr>
            <a:normAutofit fontScale="25000" lnSpcReduction="20000"/>
          </a:bodyPr>
          <a:lstStyle/>
          <a:p>
            <a:pPr algn="l"/>
            <a:r>
              <a:rPr lang="en-US" sz="8000" dirty="0"/>
              <a:t>Capital </a:t>
            </a:r>
            <a:r>
              <a:rPr lang="es-MX" sz="8000" dirty="0"/>
              <a:t>financiero</a:t>
            </a:r>
            <a:r>
              <a:rPr lang="en-US" sz="8000" dirty="0"/>
              <a:t>. (2020). Retrieved 15 February 2020, from </a:t>
            </a:r>
            <a:r>
              <a:rPr lang="en-US" sz="8000" dirty="0">
                <a:hlinkClick r:id="rId2"/>
              </a:rPr>
              <a:t>https://es.wikipedia.org/wiki/Capital_financiero</a:t>
            </a:r>
            <a:endParaRPr lang="en-US" sz="8000" dirty="0"/>
          </a:p>
          <a:p>
            <a:pPr algn="l"/>
            <a:r>
              <a:rPr lang="es-MX" sz="8000" dirty="0"/>
              <a:t>Conocimiento</a:t>
            </a:r>
            <a:r>
              <a:rPr lang="en-US" sz="8000" dirty="0"/>
              <a:t> </a:t>
            </a:r>
            <a:r>
              <a:rPr lang="es-MX" sz="8000" dirty="0"/>
              <a:t>científico</a:t>
            </a:r>
            <a:r>
              <a:rPr lang="en-US" sz="8000" dirty="0"/>
              <a:t>. (2020). Retrieved 15 February 2020, from </a:t>
            </a:r>
            <a:r>
              <a:rPr lang="en-US" sz="8000" dirty="0">
                <a:hlinkClick r:id="rId3"/>
              </a:rPr>
              <a:t>https://es.wikipedia.org/wiki/Conocimiento_cient%C3%ADfico</a:t>
            </a:r>
            <a:endParaRPr lang="en-US" sz="8000" dirty="0"/>
          </a:p>
          <a:p>
            <a:pPr algn="l"/>
            <a:r>
              <a:rPr lang="es-MX" sz="8000" dirty="0"/>
              <a:t>Contexto</a:t>
            </a:r>
            <a:r>
              <a:rPr lang="en-US" sz="8000" dirty="0"/>
              <a:t> Social. (2020). Retrieved 15 February 2020, from </a:t>
            </a:r>
            <a:r>
              <a:rPr lang="en-US" sz="8000" dirty="0">
                <a:hlinkClick r:id="rId4"/>
              </a:rPr>
              <a:t>https://definicion.mx/contexto-social/</a:t>
            </a:r>
            <a:endParaRPr lang="en-US" sz="8000" dirty="0"/>
          </a:p>
          <a:p>
            <a:pPr algn="l"/>
            <a:r>
              <a:rPr lang="es-MX" sz="8000" dirty="0"/>
              <a:t>Definición</a:t>
            </a:r>
            <a:r>
              <a:rPr lang="en-US" sz="8000" dirty="0"/>
              <a:t> de </a:t>
            </a:r>
            <a:r>
              <a:rPr lang="es-MX" sz="8000" dirty="0"/>
              <a:t>recursos</a:t>
            </a:r>
            <a:r>
              <a:rPr lang="en-US" sz="8000" dirty="0"/>
              <a:t> </a:t>
            </a:r>
            <a:r>
              <a:rPr lang="es-MX" sz="8000" dirty="0"/>
              <a:t>tecnológicos</a:t>
            </a:r>
            <a:r>
              <a:rPr lang="en-US" sz="8000" dirty="0"/>
              <a:t> — Definicion.de. (2020). Retrieved 15 February 2020, from </a:t>
            </a:r>
            <a:r>
              <a:rPr lang="en-US" sz="8000" dirty="0">
                <a:hlinkClick r:id="rId5"/>
              </a:rPr>
              <a:t>https://definicion.de/recursos-tecnologicos/</a:t>
            </a:r>
            <a:endParaRPr lang="en-US" sz="8000" dirty="0"/>
          </a:p>
          <a:p>
            <a:pPr algn="l"/>
            <a:r>
              <a:rPr lang="en-US" sz="8000" dirty="0"/>
              <a:t>Desarrollo </a:t>
            </a:r>
            <a:r>
              <a:rPr lang="es-MX" sz="8000" dirty="0"/>
              <a:t>tecnológico</a:t>
            </a:r>
            <a:r>
              <a:rPr lang="en-US" sz="8000" dirty="0"/>
              <a:t> e </a:t>
            </a:r>
            <a:r>
              <a:rPr lang="es-MX" sz="8000" dirty="0"/>
              <a:t>Innovación</a:t>
            </a:r>
            <a:r>
              <a:rPr lang="en-US" sz="8000" dirty="0"/>
              <a:t> - </a:t>
            </a:r>
            <a:r>
              <a:rPr lang="es-MX" sz="8000" dirty="0"/>
              <a:t>Conacyt</a:t>
            </a:r>
            <a:r>
              <a:rPr lang="en-US" sz="8000" dirty="0"/>
              <a:t>. (2020). Retrieved 15 February 2020, from </a:t>
            </a:r>
            <a:r>
              <a:rPr lang="en-US" sz="8000" dirty="0">
                <a:hlinkClick r:id="rId6"/>
              </a:rPr>
              <a:t>https://www.conacyt.gob.mx/index.php/el-conacyt/desarrollo-tecnologico-e-innovacion</a:t>
            </a:r>
            <a:endParaRPr lang="en-US" sz="8000" dirty="0"/>
          </a:p>
          <a:p>
            <a:pPr algn="l"/>
            <a:r>
              <a:rPr lang="es-MX" sz="8000"/>
              <a:t>Tecnología</a:t>
            </a:r>
            <a:r>
              <a:rPr lang="en-US" sz="8000"/>
              <a:t>. </a:t>
            </a:r>
            <a:r>
              <a:rPr lang="en-US" sz="8000" dirty="0"/>
              <a:t>(2020). Retrieved 15 February 2020, from </a:t>
            </a:r>
            <a:r>
              <a:rPr lang="en-US" sz="8000" dirty="0">
                <a:hlinkClick r:id="rId7"/>
              </a:rPr>
              <a:t>https://es.wikipedia.org/wiki/Tecnolog%C3%ADa#Tecnolog%C3%ADa_y_g%C3%A9nero</a:t>
            </a:r>
            <a:endParaRPr lang="en-US" sz="8000" dirty="0"/>
          </a:p>
          <a:p>
            <a:pPr algn="l"/>
            <a:endParaRPr lang="en-US" sz="8000" dirty="0"/>
          </a:p>
          <a:p>
            <a:endParaRPr lang="es-MX" dirty="0"/>
          </a:p>
        </p:txBody>
      </p:sp>
    </p:spTree>
    <p:extLst>
      <p:ext uri="{BB962C8B-B14F-4D97-AF65-F5344CB8AC3E}">
        <p14:creationId xmlns:p14="http://schemas.microsoft.com/office/powerpoint/2010/main" val="2092876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194</TotalTime>
  <Words>652</Words>
  <Application>Microsoft Office PowerPoint</Application>
  <PresentationFormat>Panorámica</PresentationFormat>
  <Paragraphs>46</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Bookman Old Style</vt:lpstr>
      <vt:lpstr>Calibri</vt:lpstr>
      <vt:lpstr>Rockwell</vt:lpstr>
      <vt:lpstr>Damask</vt:lpstr>
      <vt:lpstr>EL DESARROLLO TECNOLÓGICO Y SUS PRINCIPALES ELEMENTOS</vt:lpstr>
      <vt:lpstr>ÍNDICE</vt:lpstr>
      <vt:lpstr>Desarrollo tecnológico</vt:lpstr>
      <vt:lpstr>Conocimiento científico </vt:lpstr>
      <vt:lpstr>capital</vt:lpstr>
      <vt:lpstr>Recursos técnicos</vt:lpstr>
      <vt:lpstr>Contexto social</vt:lpstr>
      <vt:lpstr>CONCLUSIONES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Alberto Gomez</dc:creator>
  <cp:lastModifiedBy>Alberto Gomez</cp:lastModifiedBy>
  <cp:revision>26</cp:revision>
  <dcterms:created xsi:type="dcterms:W3CDTF">2019-12-02T02:41:00Z</dcterms:created>
  <dcterms:modified xsi:type="dcterms:W3CDTF">2020-02-16T04:36:03Z</dcterms:modified>
</cp:coreProperties>
</file>