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1"/>
  </p:notesMasterIdLst>
  <p:sldIdLst>
    <p:sldId id="256" r:id="rId2"/>
    <p:sldId id="259" r:id="rId3"/>
    <p:sldId id="257" r:id="rId4"/>
    <p:sldId id="258" r:id="rId5"/>
    <p:sldId id="262" r:id="rId6"/>
    <p:sldId id="263" r:id="rId7"/>
    <p:sldId id="260" r:id="rId8"/>
    <p:sldId id="261"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24323"/>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72" d="100"/>
          <a:sy n="72" d="100"/>
        </p:scale>
        <p:origin x="65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097109C-224A-47B2-9167-6F02466FAE3D}" type="datetimeFigureOut">
              <a:rPr lang="en-US" smtClean="0"/>
              <a:t>29-Nov-19</a:t>
            </a:fld>
            <a:endParaRPr lang="en-US" dirty="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C495532-E92D-40C7-BB3C-66EE4C38343A}" type="slidenum">
              <a:rPr lang="en-US" smtClean="0"/>
              <a:t>‹Nº›</a:t>
            </a:fld>
            <a:endParaRPr lang="en-US" dirty="0"/>
          </a:p>
        </p:txBody>
      </p:sp>
    </p:spTree>
    <p:extLst>
      <p:ext uri="{BB962C8B-B14F-4D97-AF65-F5344CB8AC3E}">
        <p14:creationId xmlns:p14="http://schemas.microsoft.com/office/powerpoint/2010/main" val="20638398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8" name="Picture 7"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7909561" y="4314328"/>
            <a:ext cx="2910840" cy="374642"/>
          </a:xfrm>
        </p:spPr>
        <p:txBody>
          <a:bodyPr/>
          <a:lstStyle/>
          <a:p>
            <a:r>
              <a:rPr lang="en-US" dirty="0"/>
              <a:t>02-Oct-19</a:t>
            </a:r>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052E7B2F-4FE8-4DB8-B02D-5C692C1835A3}" type="slidenum">
              <a:rPr lang="en-US" smtClean="0"/>
              <a:t>‹Nº›</a:t>
            </a:fld>
            <a:endParaRPr lang="en-US" dirty="0"/>
          </a:p>
        </p:txBody>
      </p:sp>
    </p:spTree>
    <p:extLst>
      <p:ext uri="{BB962C8B-B14F-4D97-AF65-F5344CB8AC3E}">
        <p14:creationId xmlns:p14="http://schemas.microsoft.com/office/powerpoint/2010/main" val="29350347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dirty="0"/>
              <a:t>Haga clic en el icono para agregar una imagen</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r>
              <a:rPr lang="en-US" dirty="0"/>
              <a:t>02-Oct-19</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52E7B2F-4FE8-4DB8-B02D-5C692C1835A3}" type="slidenum">
              <a:rPr lang="en-US" smtClean="0"/>
              <a:t>‹Nº›</a:t>
            </a:fld>
            <a:endParaRPr lang="en-US" dirty="0"/>
          </a:p>
        </p:txBody>
      </p:sp>
    </p:spTree>
    <p:extLst>
      <p:ext uri="{BB962C8B-B14F-4D97-AF65-F5344CB8AC3E}">
        <p14:creationId xmlns:p14="http://schemas.microsoft.com/office/powerpoint/2010/main" val="42144084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ítulo y descripción">
    <p:spTree>
      <p:nvGrpSpPr>
        <p:cNvPr id="1" name=""/>
        <p:cNvGrpSpPr/>
        <p:nvPr/>
      </p:nvGrpSpPr>
      <p:grpSpPr>
        <a:xfrm>
          <a:off x="0" y="0"/>
          <a:ext cx="0" cy="0"/>
          <a:chOff x="0" y="0"/>
          <a:chExt cx="0" cy="0"/>
        </a:xfrm>
      </p:grpSpPr>
      <p:pic>
        <p:nvPicPr>
          <p:cNvPr id="9" name="Picture 8"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r>
              <a:rPr lang="en-US" dirty="0"/>
              <a:t>02-Oct-19</a:t>
            </a:r>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052E7B2F-4FE8-4DB8-B02D-5C692C1835A3}" type="slidenum">
              <a:rPr lang="en-US" smtClean="0"/>
              <a:t>‹Nº›</a:t>
            </a:fld>
            <a:endParaRPr lang="en-US" dirty="0"/>
          </a:p>
        </p:txBody>
      </p:sp>
    </p:spTree>
    <p:extLst>
      <p:ext uri="{BB962C8B-B14F-4D97-AF65-F5344CB8AC3E}">
        <p14:creationId xmlns:p14="http://schemas.microsoft.com/office/powerpoint/2010/main" val="8748261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Cita con descripción">
    <p:spTree>
      <p:nvGrpSpPr>
        <p:cNvPr id="1" name=""/>
        <p:cNvGrpSpPr/>
        <p:nvPr/>
      </p:nvGrpSpPr>
      <p:grpSpPr>
        <a:xfrm>
          <a:off x="0" y="0"/>
          <a:ext cx="0" cy="0"/>
          <a:chOff x="0" y="0"/>
          <a:chExt cx="0" cy="0"/>
        </a:xfrm>
      </p:grpSpPr>
      <p:pic>
        <p:nvPicPr>
          <p:cNvPr id="11" name="Picture 10"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s-ES"/>
              <a:t>Haga clic para modificar el estilo de título del patrón</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r>
              <a:rPr lang="en-US" dirty="0"/>
              <a:t>02-Oct-19</a:t>
            </a:r>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052E7B2F-4FE8-4DB8-B02D-5C692C1835A3}" type="slidenum">
              <a:rPr lang="en-US" smtClean="0"/>
              <a:t>‹Nº›</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7375648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Tarjeta de nombre">
    <p:spTree>
      <p:nvGrpSpPr>
        <p:cNvPr id="1" name=""/>
        <p:cNvGrpSpPr/>
        <p:nvPr/>
      </p:nvGrpSpPr>
      <p:grpSpPr>
        <a:xfrm>
          <a:off x="0" y="0"/>
          <a:ext cx="0" cy="0"/>
          <a:chOff x="0" y="0"/>
          <a:chExt cx="0" cy="0"/>
        </a:xfrm>
      </p:grpSpPr>
      <p:pic>
        <p:nvPicPr>
          <p:cNvPr id="8" name="Picture 7"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r>
              <a:rPr lang="en-US" dirty="0"/>
              <a:t>02-Oct-19</a:t>
            </a:r>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052E7B2F-4FE8-4DB8-B02D-5C692C1835A3}" type="slidenum">
              <a:rPr lang="en-US" smtClean="0"/>
              <a:t>‹Nº›</a:t>
            </a:fld>
            <a:endParaRPr lang="en-US" dirty="0"/>
          </a:p>
        </p:txBody>
      </p:sp>
    </p:spTree>
    <p:extLst>
      <p:ext uri="{BB962C8B-B14F-4D97-AF65-F5344CB8AC3E}">
        <p14:creationId xmlns:p14="http://schemas.microsoft.com/office/powerpoint/2010/main" val="42921101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s-ES"/>
              <a:t>Haga clic para modificar el estilo de título del patrón</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r>
              <a:rPr lang="en-US" dirty="0"/>
              <a:t>02-Oct-19</a:t>
            </a:r>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052E7B2F-4FE8-4DB8-B02D-5C692C1835A3}" type="slidenum">
              <a:rPr lang="en-US" smtClean="0"/>
              <a:t>‹Nº›</a:t>
            </a:fld>
            <a:endParaRPr lang="en-US" dirty="0"/>
          </a:p>
        </p:txBody>
      </p:sp>
    </p:spTree>
    <p:extLst>
      <p:ext uri="{BB962C8B-B14F-4D97-AF65-F5344CB8AC3E}">
        <p14:creationId xmlns:p14="http://schemas.microsoft.com/office/powerpoint/2010/main" val="24526176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s-ES"/>
              <a:t>Haga clic para modificar el estilo de título del patrón</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dirty="0"/>
              <a:t>Haga clic en el icono para agregar una imagen</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dirty="0"/>
              <a:t>Haga clic en el icono para agregar una imagen</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dirty="0"/>
              <a:t>Haga clic en el icono para agregar una imagen</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r>
              <a:rPr lang="en-US" dirty="0"/>
              <a:t>02-Oct-19</a:t>
            </a:r>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052E7B2F-4FE8-4DB8-B02D-5C692C1835A3}" type="slidenum">
              <a:rPr lang="en-US" smtClean="0"/>
              <a:t>‹Nº›</a:t>
            </a:fld>
            <a:endParaRPr lang="en-US" dirty="0"/>
          </a:p>
        </p:txBody>
      </p:sp>
    </p:spTree>
    <p:extLst>
      <p:ext uri="{BB962C8B-B14F-4D97-AF65-F5344CB8AC3E}">
        <p14:creationId xmlns:p14="http://schemas.microsoft.com/office/powerpoint/2010/main" val="24125149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r>
              <a:rPr lang="en-US" dirty="0"/>
              <a:t>02-Oct-19</a:t>
            </a:r>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52E7B2F-4FE8-4DB8-B02D-5C692C1835A3}" type="slidenum">
              <a:rPr lang="en-US" smtClean="0"/>
              <a:t>‹Nº›</a:t>
            </a:fld>
            <a:endParaRPr lang="en-US" dirty="0"/>
          </a:p>
        </p:txBody>
      </p:sp>
    </p:spTree>
    <p:extLst>
      <p:ext uri="{BB962C8B-B14F-4D97-AF65-F5344CB8AC3E}">
        <p14:creationId xmlns:p14="http://schemas.microsoft.com/office/powerpoint/2010/main" val="9882043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pic>
        <p:nvPicPr>
          <p:cNvPr id="9" name="Picture 8"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r>
              <a:rPr lang="en-US" dirty="0"/>
              <a:t>02-Oct-19</a:t>
            </a:r>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052E7B2F-4FE8-4DB8-B02D-5C692C1835A3}" type="slidenum">
              <a:rPr lang="en-US" smtClean="0"/>
              <a:t>‹Nº›</a:t>
            </a:fld>
            <a:endParaRPr lang="en-US" dirty="0"/>
          </a:p>
        </p:txBody>
      </p:sp>
    </p:spTree>
    <p:extLst>
      <p:ext uri="{BB962C8B-B14F-4D97-AF65-F5344CB8AC3E}">
        <p14:creationId xmlns:p14="http://schemas.microsoft.com/office/powerpoint/2010/main" val="33615273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r>
              <a:rPr lang="en-US" dirty="0"/>
              <a:t>02-Oct-19</a:t>
            </a:r>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52E7B2F-4FE8-4DB8-B02D-5C692C1835A3}" type="slidenum">
              <a:rPr lang="en-US" smtClean="0"/>
              <a:t>‹Nº›</a:t>
            </a:fld>
            <a:endParaRPr lang="en-US" dirty="0"/>
          </a:p>
        </p:txBody>
      </p:sp>
    </p:spTree>
    <p:extLst>
      <p:ext uri="{BB962C8B-B14F-4D97-AF65-F5344CB8AC3E}">
        <p14:creationId xmlns:p14="http://schemas.microsoft.com/office/powerpoint/2010/main" val="30384261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pic>
        <p:nvPicPr>
          <p:cNvPr id="8" name="Picture 7"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r>
              <a:rPr lang="en-US" dirty="0"/>
              <a:t>02-Oct-19</a:t>
            </a:r>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052E7B2F-4FE8-4DB8-B02D-5C692C1835A3}" type="slidenum">
              <a:rPr lang="en-US" smtClean="0"/>
              <a:t>‹Nº›</a:t>
            </a:fld>
            <a:endParaRPr lang="en-US" dirty="0"/>
          </a:p>
        </p:txBody>
      </p:sp>
    </p:spTree>
    <p:extLst>
      <p:ext uri="{BB962C8B-B14F-4D97-AF65-F5344CB8AC3E}">
        <p14:creationId xmlns:p14="http://schemas.microsoft.com/office/powerpoint/2010/main" val="14377001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r>
              <a:rPr lang="en-US" dirty="0"/>
              <a:t>02-Oct-19</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52E7B2F-4FE8-4DB8-B02D-5C692C1835A3}" type="slidenum">
              <a:rPr lang="en-US" smtClean="0"/>
              <a:t>‹Nº›</a:t>
            </a:fld>
            <a:endParaRPr lang="en-US" dirty="0"/>
          </a:p>
        </p:txBody>
      </p:sp>
    </p:spTree>
    <p:extLst>
      <p:ext uri="{BB962C8B-B14F-4D97-AF65-F5344CB8AC3E}">
        <p14:creationId xmlns:p14="http://schemas.microsoft.com/office/powerpoint/2010/main" val="41546319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685800" y="3132666"/>
            <a:ext cx="5311775" cy="3086019"/>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172200" y="3132666"/>
            <a:ext cx="5334000" cy="3086019"/>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r>
              <a:rPr lang="en-US" dirty="0"/>
              <a:t>02-Oct-19</a:t>
            </a:r>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052E7B2F-4FE8-4DB8-B02D-5C692C1835A3}" type="slidenum">
              <a:rPr lang="en-US" smtClean="0"/>
              <a:t>‹Nº›</a:t>
            </a:fld>
            <a:endParaRPr lang="en-US" dirty="0"/>
          </a:p>
        </p:txBody>
      </p:sp>
    </p:spTree>
    <p:extLst>
      <p:ext uri="{BB962C8B-B14F-4D97-AF65-F5344CB8AC3E}">
        <p14:creationId xmlns:p14="http://schemas.microsoft.com/office/powerpoint/2010/main" val="3899943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r>
              <a:rPr lang="en-US" dirty="0"/>
              <a:t>02-Oct-19</a:t>
            </a:r>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052E7B2F-4FE8-4DB8-B02D-5C692C1835A3}" type="slidenum">
              <a:rPr lang="en-US" smtClean="0"/>
              <a:t>‹Nº›</a:t>
            </a:fld>
            <a:endParaRPr lang="en-US" dirty="0"/>
          </a:p>
        </p:txBody>
      </p:sp>
    </p:spTree>
    <p:extLst>
      <p:ext uri="{BB962C8B-B14F-4D97-AF65-F5344CB8AC3E}">
        <p14:creationId xmlns:p14="http://schemas.microsoft.com/office/powerpoint/2010/main" val="7242935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dirty="0"/>
              <a:t>02-Oct-19</a:t>
            </a:r>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052E7B2F-4FE8-4DB8-B02D-5C692C1835A3}" type="slidenum">
              <a:rPr lang="en-US" smtClean="0"/>
              <a:t>‹Nº›</a:t>
            </a:fld>
            <a:endParaRPr lang="en-US" dirty="0"/>
          </a:p>
        </p:txBody>
      </p:sp>
    </p:spTree>
    <p:extLst>
      <p:ext uri="{BB962C8B-B14F-4D97-AF65-F5344CB8AC3E}">
        <p14:creationId xmlns:p14="http://schemas.microsoft.com/office/powerpoint/2010/main" val="24511761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r>
              <a:rPr lang="en-US" dirty="0"/>
              <a:t>02-Oct-19</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52E7B2F-4FE8-4DB8-B02D-5C692C1835A3}" type="slidenum">
              <a:rPr lang="en-US" smtClean="0"/>
              <a:t>‹Nº›</a:t>
            </a:fld>
            <a:endParaRPr lang="en-US" dirty="0"/>
          </a:p>
        </p:txBody>
      </p:sp>
    </p:spTree>
    <p:extLst>
      <p:ext uri="{BB962C8B-B14F-4D97-AF65-F5344CB8AC3E}">
        <p14:creationId xmlns:p14="http://schemas.microsoft.com/office/powerpoint/2010/main" val="39546917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dirty="0"/>
              <a:t>Haga clic en el icono para agregar una imagen</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r>
              <a:rPr lang="en-US" dirty="0"/>
              <a:t>02-Oct-19</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52E7B2F-4FE8-4DB8-B02D-5C692C1835A3}" type="slidenum">
              <a:rPr lang="en-US" smtClean="0"/>
              <a:t>‹Nº›</a:t>
            </a:fld>
            <a:endParaRPr lang="en-US" dirty="0"/>
          </a:p>
        </p:txBody>
      </p:sp>
    </p:spTree>
    <p:extLst>
      <p:ext uri="{BB962C8B-B14F-4D97-AF65-F5344CB8AC3E}">
        <p14:creationId xmlns:p14="http://schemas.microsoft.com/office/powerpoint/2010/main" val="15459849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1-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r>
              <a:rPr lang="en-US" dirty="0"/>
              <a:t>02-Oct-19</a:t>
            </a:r>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052E7B2F-4FE8-4DB8-B02D-5C692C1835A3}" type="slidenum">
              <a:rPr lang="en-US" smtClean="0"/>
              <a:t>‹Nº›</a:t>
            </a:fld>
            <a:endParaRPr lang="en-US" dirty="0"/>
          </a:p>
        </p:txBody>
      </p:sp>
    </p:spTree>
    <p:extLst>
      <p:ext uri="{BB962C8B-B14F-4D97-AF65-F5344CB8AC3E}">
        <p14:creationId xmlns:p14="http://schemas.microsoft.com/office/powerpoint/2010/main" val="799328030"/>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hf sldNum="0" hdr="0" ftr="0"/>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263986E-916B-4C4F-845E-C0F6B73D9DF2}"/>
              </a:ext>
            </a:extLst>
          </p:cNvPr>
          <p:cNvSpPr>
            <a:spLocks noGrp="1"/>
          </p:cNvSpPr>
          <p:nvPr>
            <p:ph type="ctrTitle"/>
          </p:nvPr>
        </p:nvSpPr>
        <p:spPr/>
        <p:txBody>
          <a:bodyPr/>
          <a:lstStyle/>
          <a:p>
            <a:r>
              <a:rPr lang="en-US" dirty="0"/>
              <a:t>HISTORIA DEL EDITOR VI</a:t>
            </a:r>
          </a:p>
        </p:txBody>
      </p:sp>
      <p:sp>
        <p:nvSpPr>
          <p:cNvPr id="3" name="Subtítulo 2">
            <a:extLst>
              <a:ext uri="{FF2B5EF4-FFF2-40B4-BE49-F238E27FC236}">
                <a16:creationId xmlns:a16="http://schemas.microsoft.com/office/drawing/2014/main" id="{B48096CB-FB42-4B1D-8FC4-AC038CF4F1B9}"/>
              </a:ext>
            </a:extLst>
          </p:cNvPr>
          <p:cNvSpPr>
            <a:spLocks noGrp="1"/>
          </p:cNvSpPr>
          <p:nvPr>
            <p:ph type="subTitle" idx="1"/>
          </p:nvPr>
        </p:nvSpPr>
        <p:spPr>
          <a:xfrm>
            <a:off x="1371600" y="3632200"/>
            <a:ext cx="9448800" cy="2781852"/>
          </a:xfrm>
        </p:spPr>
        <p:txBody>
          <a:bodyPr>
            <a:normAutofit/>
          </a:bodyPr>
          <a:lstStyle/>
          <a:p>
            <a:r>
              <a:rPr lang="es-MX" dirty="0"/>
              <a:t>Taller de sistema operativo UNIX</a:t>
            </a:r>
          </a:p>
          <a:p>
            <a:r>
              <a:rPr lang="es-MX" dirty="0"/>
              <a:t>Gómez cárdenas Emmanuel Alberto	</a:t>
            </a:r>
          </a:p>
          <a:p>
            <a:r>
              <a:rPr lang="es-MX" dirty="0"/>
              <a:t>Matricula: 1261509</a:t>
            </a:r>
          </a:p>
          <a:p>
            <a:r>
              <a:rPr lang="es-MX" dirty="0"/>
              <a:t>DRA. Ornelas Pérez felicitas </a:t>
            </a:r>
          </a:p>
          <a:p>
            <a:endParaRPr lang="en-US" dirty="0"/>
          </a:p>
        </p:txBody>
      </p:sp>
      <p:pic>
        <p:nvPicPr>
          <p:cNvPr id="1026" name="Picture 2">
            <a:extLst>
              <a:ext uri="{FF2B5EF4-FFF2-40B4-BE49-F238E27FC236}">
                <a16:creationId xmlns:a16="http://schemas.microsoft.com/office/drawing/2014/main" id="{E4BF52F8-933F-4227-8FFC-25E4761CEA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696278" cy="2311647"/>
          </a:xfrm>
          <a:prstGeom prst="rect">
            <a:avLst/>
          </a:prstGeom>
          <a:noFill/>
          <a:extLst>
            <a:ext uri="{909E8E84-426E-40DD-AFC4-6F175D3DCCD1}">
              <a14:hiddenFill xmlns:a14="http://schemas.microsoft.com/office/drawing/2010/main">
                <a:solidFill>
                  <a:srgbClr val="FFFFFF"/>
                </a:solidFill>
              </a14:hiddenFill>
            </a:ext>
          </a:extLst>
        </p:spPr>
      </p:pic>
      <p:sp>
        <p:nvSpPr>
          <p:cNvPr id="4" name="CuadroTexto 3">
            <a:extLst>
              <a:ext uri="{FF2B5EF4-FFF2-40B4-BE49-F238E27FC236}">
                <a16:creationId xmlns:a16="http://schemas.microsoft.com/office/drawing/2014/main" id="{0C211318-540E-42FC-AE99-2FCEADB2FAE0}"/>
              </a:ext>
            </a:extLst>
          </p:cNvPr>
          <p:cNvSpPr txBox="1"/>
          <p:nvPr/>
        </p:nvSpPr>
        <p:spPr>
          <a:xfrm flipH="1">
            <a:off x="1696278" y="0"/>
            <a:ext cx="9890188" cy="307777"/>
          </a:xfrm>
          <a:prstGeom prst="rect">
            <a:avLst/>
          </a:prstGeom>
          <a:noFill/>
        </p:spPr>
        <p:txBody>
          <a:bodyPr wrap="square" rtlCol="0">
            <a:spAutoFit/>
          </a:bodyPr>
          <a:lstStyle/>
          <a:p>
            <a:r>
              <a:rPr lang="en-US" sz="1400" b="1" cap="all" dirty="0">
                <a:latin typeface="Arial Black" panose="020B0A04020102020204" pitchFamily="34" charset="0"/>
                <a:ea typeface="+mj-ea"/>
                <a:cs typeface="+mj-cs"/>
              </a:rPr>
              <a:t>UNIVERSIDAD AUTONOMA DE BAJA CALIFORNIA</a:t>
            </a:r>
          </a:p>
        </p:txBody>
      </p:sp>
      <p:sp>
        <p:nvSpPr>
          <p:cNvPr id="5" name="Marcador de fecha 4">
            <a:extLst>
              <a:ext uri="{FF2B5EF4-FFF2-40B4-BE49-F238E27FC236}">
                <a16:creationId xmlns:a16="http://schemas.microsoft.com/office/drawing/2014/main" id="{2CF70F93-8EC0-475D-A179-6D43D9F02734}"/>
              </a:ext>
            </a:extLst>
          </p:cNvPr>
          <p:cNvSpPr>
            <a:spLocks noGrp="1"/>
          </p:cNvSpPr>
          <p:nvPr>
            <p:ph type="dt" sz="half" idx="10"/>
          </p:nvPr>
        </p:nvSpPr>
        <p:spPr/>
        <p:txBody>
          <a:bodyPr/>
          <a:lstStyle/>
          <a:p>
            <a:r>
              <a:rPr lang="en-US" dirty="0"/>
              <a:t>02-Oct-19</a:t>
            </a:r>
          </a:p>
        </p:txBody>
      </p:sp>
    </p:spTree>
    <p:extLst>
      <p:ext uri="{BB962C8B-B14F-4D97-AF65-F5344CB8AC3E}">
        <p14:creationId xmlns:p14="http://schemas.microsoft.com/office/powerpoint/2010/main" val="22725792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6DB2CD0-E314-4FF3-B4A4-224E9D262869}"/>
              </a:ext>
            </a:extLst>
          </p:cNvPr>
          <p:cNvSpPr>
            <a:spLocks noGrp="1"/>
          </p:cNvSpPr>
          <p:nvPr>
            <p:ph type="title"/>
          </p:nvPr>
        </p:nvSpPr>
        <p:spPr>
          <a:xfrm>
            <a:off x="1790700" y="849039"/>
            <a:ext cx="8610600" cy="1293028"/>
          </a:xfrm>
        </p:spPr>
        <p:txBody>
          <a:bodyPr/>
          <a:lstStyle/>
          <a:p>
            <a:pPr algn="ctr"/>
            <a:r>
              <a:rPr lang="en-US" dirty="0"/>
              <a:t>INDICE</a:t>
            </a:r>
          </a:p>
        </p:txBody>
      </p:sp>
      <p:sp>
        <p:nvSpPr>
          <p:cNvPr id="6" name="Marcador de fecha 5">
            <a:extLst>
              <a:ext uri="{FF2B5EF4-FFF2-40B4-BE49-F238E27FC236}">
                <a16:creationId xmlns:a16="http://schemas.microsoft.com/office/drawing/2014/main" id="{225816B0-CC4A-468A-8C79-01A5327319D5}"/>
              </a:ext>
            </a:extLst>
          </p:cNvPr>
          <p:cNvSpPr>
            <a:spLocks noGrp="1"/>
          </p:cNvSpPr>
          <p:nvPr>
            <p:ph type="dt" sz="half" idx="10"/>
          </p:nvPr>
        </p:nvSpPr>
        <p:spPr/>
        <p:txBody>
          <a:bodyPr/>
          <a:lstStyle/>
          <a:p>
            <a:r>
              <a:rPr lang="en-US" dirty="0"/>
              <a:t>02-Oct-19</a:t>
            </a:r>
          </a:p>
        </p:txBody>
      </p:sp>
      <p:sp>
        <p:nvSpPr>
          <p:cNvPr id="7" name="CuadroTexto 6">
            <a:extLst>
              <a:ext uri="{FF2B5EF4-FFF2-40B4-BE49-F238E27FC236}">
                <a16:creationId xmlns:a16="http://schemas.microsoft.com/office/drawing/2014/main" id="{6C4AAED0-3B03-4DA2-B9DD-16C9B48F9B37}"/>
              </a:ext>
            </a:extLst>
          </p:cNvPr>
          <p:cNvSpPr txBox="1"/>
          <p:nvPr/>
        </p:nvSpPr>
        <p:spPr>
          <a:xfrm>
            <a:off x="1842052" y="2809461"/>
            <a:ext cx="8216348" cy="2569934"/>
          </a:xfrm>
          <a:prstGeom prst="rect">
            <a:avLst/>
          </a:prstGeom>
          <a:noFill/>
        </p:spPr>
        <p:txBody>
          <a:bodyPr wrap="square" rtlCol="0">
            <a:spAutoFit/>
          </a:bodyPr>
          <a:lstStyle/>
          <a:p>
            <a:r>
              <a:rPr lang="es-MX" sz="2300" b="1" dirty="0">
                <a:solidFill>
                  <a:schemeClr val="accent3"/>
                </a:solidFill>
              </a:rPr>
              <a:t>EDITOR VI Que es?												3</a:t>
            </a:r>
          </a:p>
          <a:p>
            <a:r>
              <a:rPr lang="es-MX" sz="2300" b="1" dirty="0">
                <a:solidFill>
                  <a:schemeClr val="accent3"/>
                </a:solidFill>
              </a:rPr>
              <a:t>WILLIAM NELSON JOY (BILL JOY)………………………...…..4</a:t>
            </a:r>
          </a:p>
          <a:p>
            <a:r>
              <a:rPr lang="es-MX" sz="2300" b="1" dirty="0">
                <a:solidFill>
                  <a:schemeClr val="accent3"/>
                </a:solidFill>
              </a:rPr>
              <a:t>ORIGEN DEL EDITOR VI											5</a:t>
            </a:r>
          </a:p>
          <a:p>
            <a:r>
              <a:rPr lang="es-MX" sz="2300" b="1" dirty="0">
                <a:solidFill>
                  <a:schemeClr val="accent3"/>
                </a:solidFill>
              </a:rPr>
              <a:t>CARACTERISTICAS DEL EDITOR VI………………………….…6</a:t>
            </a:r>
          </a:p>
          <a:p>
            <a:r>
              <a:rPr lang="es-MX" sz="2300" b="1" dirty="0">
                <a:solidFill>
                  <a:schemeClr val="accent3"/>
                </a:solidFill>
              </a:rPr>
              <a:t>COMANDOS  BASICOS											7</a:t>
            </a:r>
          </a:p>
          <a:p>
            <a:r>
              <a:rPr lang="es-MX" sz="2300" b="1" dirty="0">
                <a:solidFill>
                  <a:schemeClr val="accent3"/>
                </a:solidFill>
              </a:rPr>
              <a:t>CONCLUSIONES……………………………………………..…..8</a:t>
            </a:r>
          </a:p>
          <a:p>
            <a:r>
              <a:rPr lang="es-MX" sz="2300" b="1" dirty="0">
                <a:solidFill>
                  <a:schemeClr val="accent3"/>
                </a:solidFill>
              </a:rPr>
              <a:t>REFERENCIAS													9</a:t>
            </a:r>
          </a:p>
        </p:txBody>
      </p:sp>
    </p:spTree>
    <p:extLst>
      <p:ext uri="{BB962C8B-B14F-4D97-AF65-F5344CB8AC3E}">
        <p14:creationId xmlns:p14="http://schemas.microsoft.com/office/powerpoint/2010/main" val="34205811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1F9C735-ADF0-4984-9EBF-74BD67065153}"/>
              </a:ext>
            </a:extLst>
          </p:cNvPr>
          <p:cNvSpPr>
            <a:spLocks noGrp="1"/>
          </p:cNvSpPr>
          <p:nvPr>
            <p:ph type="title"/>
          </p:nvPr>
        </p:nvSpPr>
        <p:spPr>
          <a:xfrm>
            <a:off x="944033" y="-38100"/>
            <a:ext cx="6873240" cy="1600200"/>
          </a:xfrm>
        </p:spPr>
        <p:txBody>
          <a:bodyPr/>
          <a:lstStyle/>
          <a:p>
            <a:r>
              <a:rPr lang="en-US" dirty="0"/>
              <a:t>EDITOR VI. ¿Que es?</a:t>
            </a:r>
          </a:p>
        </p:txBody>
      </p:sp>
      <p:sp>
        <p:nvSpPr>
          <p:cNvPr id="4" name="Marcador de texto 3">
            <a:extLst>
              <a:ext uri="{FF2B5EF4-FFF2-40B4-BE49-F238E27FC236}">
                <a16:creationId xmlns:a16="http://schemas.microsoft.com/office/drawing/2014/main" id="{FA901073-A39F-4514-ACAE-8AADBEB6291F}"/>
              </a:ext>
            </a:extLst>
          </p:cNvPr>
          <p:cNvSpPr>
            <a:spLocks noGrp="1"/>
          </p:cNvSpPr>
          <p:nvPr>
            <p:ph type="body" sz="half" idx="2"/>
          </p:nvPr>
        </p:nvSpPr>
        <p:spPr>
          <a:xfrm>
            <a:off x="944033" y="1600200"/>
            <a:ext cx="10303933" cy="4618484"/>
          </a:xfrm>
        </p:spPr>
        <p:txBody>
          <a:bodyPr>
            <a:normAutofit fontScale="32500" lnSpcReduction="20000"/>
          </a:bodyPr>
          <a:lstStyle/>
          <a:p>
            <a:r>
              <a:rPr lang="es-ES" sz="7000" b="1" dirty="0">
                <a:solidFill>
                  <a:schemeClr val="accent3"/>
                </a:solidFill>
              </a:rPr>
              <a:t>Vi (Visual) es un programa que entra en la categoría de los editores de texto, pues a diferencia de un procesador de texto no ofrece herramientas para determinar visualmente cómo quedará el documento impreso. Por esto carece de opciones como centrado o justificación de párrafos, pero permite mover, copiar, eliminar o insertar caracteres con mucha versatilidad. Este tipo de programas es frecuentemente utilizado por programadores para escribir código fuente de software.</a:t>
            </a:r>
          </a:p>
          <a:p>
            <a:r>
              <a:rPr lang="es-ES" sz="7000" b="1" dirty="0">
                <a:solidFill>
                  <a:schemeClr val="accent3"/>
                </a:solidFill>
              </a:rPr>
              <a:t>Vi fue originalmente escrito por Bill Joy en 1976, tomando recursos de ”ed” y ”ex”, dos editores de texto para UNIX, que trataban de crear y editar archivos, de ahí, la creación de vi.</a:t>
            </a:r>
          </a:p>
          <a:p>
            <a:r>
              <a:rPr lang="es-ES" sz="7000" b="1" dirty="0">
                <a:solidFill>
                  <a:schemeClr val="accent3"/>
                </a:solidFill>
              </a:rPr>
              <a:t>Hay una versión mejorada que se llama VIM, pero Vi se encuentra en —casi— todo sistema de tipo Unix, de forma que conocer rudimentos de Vi es una salvaguarda ante operaciones de emergencia en diversos sistemas operativos.</a:t>
            </a:r>
          </a:p>
          <a:p>
            <a:endParaRPr lang="en-US" dirty="0"/>
          </a:p>
        </p:txBody>
      </p:sp>
      <p:sp>
        <p:nvSpPr>
          <p:cNvPr id="11" name="AutoShape 6">
            <a:extLst>
              <a:ext uri="{FF2B5EF4-FFF2-40B4-BE49-F238E27FC236}">
                <a16:creationId xmlns:a16="http://schemas.microsoft.com/office/drawing/2014/main" id="{7C9D4A58-22B4-4037-BCF4-F0176A682E2E}"/>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6" name="Marcador de fecha 15">
            <a:extLst>
              <a:ext uri="{FF2B5EF4-FFF2-40B4-BE49-F238E27FC236}">
                <a16:creationId xmlns:a16="http://schemas.microsoft.com/office/drawing/2014/main" id="{2ED98312-04EF-44F6-89F4-85471AE9E99C}"/>
              </a:ext>
            </a:extLst>
          </p:cNvPr>
          <p:cNvSpPr>
            <a:spLocks noGrp="1"/>
          </p:cNvSpPr>
          <p:nvPr>
            <p:ph type="dt" sz="half" idx="10"/>
          </p:nvPr>
        </p:nvSpPr>
        <p:spPr/>
        <p:txBody>
          <a:bodyPr/>
          <a:lstStyle/>
          <a:p>
            <a:r>
              <a:rPr lang="en-US" dirty="0"/>
              <a:t>02-Oct-19</a:t>
            </a:r>
          </a:p>
        </p:txBody>
      </p:sp>
    </p:spTree>
    <p:extLst>
      <p:ext uri="{BB962C8B-B14F-4D97-AF65-F5344CB8AC3E}">
        <p14:creationId xmlns:p14="http://schemas.microsoft.com/office/powerpoint/2010/main" val="11452112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619611A-C819-42B0-9240-ABE2B92F9923}"/>
              </a:ext>
            </a:extLst>
          </p:cNvPr>
          <p:cNvSpPr>
            <a:spLocks noGrp="1"/>
          </p:cNvSpPr>
          <p:nvPr>
            <p:ph type="title"/>
          </p:nvPr>
        </p:nvSpPr>
        <p:spPr>
          <a:xfrm>
            <a:off x="685800" y="827152"/>
            <a:ext cx="6873240" cy="591340"/>
          </a:xfrm>
        </p:spPr>
        <p:txBody>
          <a:bodyPr/>
          <a:lstStyle/>
          <a:p>
            <a:r>
              <a:rPr lang="en-US" dirty="0"/>
              <a:t>WILLIAM NELSON JOY (BILL JOY)</a:t>
            </a:r>
          </a:p>
        </p:txBody>
      </p:sp>
      <p:sp>
        <p:nvSpPr>
          <p:cNvPr id="4" name="Marcador de texto 3">
            <a:extLst>
              <a:ext uri="{FF2B5EF4-FFF2-40B4-BE49-F238E27FC236}">
                <a16:creationId xmlns:a16="http://schemas.microsoft.com/office/drawing/2014/main" id="{5B2E5F44-CCBE-42FC-A654-03CC95BB2174}"/>
              </a:ext>
            </a:extLst>
          </p:cNvPr>
          <p:cNvSpPr>
            <a:spLocks noGrp="1"/>
          </p:cNvSpPr>
          <p:nvPr>
            <p:ph type="body" sz="half" idx="2"/>
          </p:nvPr>
        </p:nvSpPr>
        <p:spPr>
          <a:xfrm>
            <a:off x="685800" y="1418492"/>
            <a:ext cx="6873240" cy="4612355"/>
          </a:xfrm>
        </p:spPr>
        <p:txBody>
          <a:bodyPr>
            <a:normAutofit fontScale="92500" lnSpcReduction="10000"/>
          </a:bodyPr>
          <a:lstStyle/>
          <a:p>
            <a:r>
              <a:rPr lang="es-ES" sz="2000" b="1" dirty="0">
                <a:solidFill>
                  <a:schemeClr val="accent3"/>
                </a:solidFill>
              </a:rPr>
              <a:t>Bill Joy nació en Michigan (Estados Unidos) en 1954. Era el mayor de tres hermanos. Para sorpresa de sus padres aprendió a leer cuando sólo tenía 3 años. Entró al jardín de infancia (</a:t>
            </a:r>
            <a:r>
              <a:rPr lang="es-ES" sz="2000" b="1" i="1" dirty="0">
                <a:solidFill>
                  <a:schemeClr val="accent3"/>
                </a:solidFill>
              </a:rPr>
              <a:t>kindergarten</a:t>
            </a:r>
            <a:r>
              <a:rPr lang="es-ES" sz="2000" b="1" dirty="0">
                <a:solidFill>
                  <a:schemeClr val="accent3"/>
                </a:solidFill>
              </a:rPr>
              <a:t>) con 5 años y llevó cursos de matemática avanzada al año siguiente. Es así que en poco tiempo y de manera fugaz el pequeño genio fue escalando niveles y siempre fue identificado como el más joven de sus aulas.</a:t>
            </a:r>
          </a:p>
          <a:p>
            <a:r>
              <a:rPr lang="es-ES" sz="2000" b="1" dirty="0">
                <a:solidFill>
                  <a:schemeClr val="accent3"/>
                </a:solidFill>
              </a:rPr>
              <a:t>En su estancia en esa Universidad, Bill fue el principal diseñador del Unix de Berkeley (BSD). él y un grupo de compañeros convirtieron el sistema UNIX de AT&amp;T en un estándar de educación e investigación, que incluso fue utilizado por los forjadores de Internet, DARPA (Pentagons Defense </a:t>
            </a:r>
            <a:r>
              <a:rPr lang="en-US" sz="2000" b="1" dirty="0">
                <a:solidFill>
                  <a:schemeClr val="accent3"/>
                </a:solidFill>
              </a:rPr>
              <a:t>Advanced</a:t>
            </a:r>
            <a:r>
              <a:rPr lang="es-ES" sz="2000" b="1" dirty="0">
                <a:solidFill>
                  <a:schemeClr val="accent3"/>
                </a:solidFill>
              </a:rPr>
              <a:t> </a:t>
            </a:r>
            <a:r>
              <a:rPr lang="en-US" sz="2000" b="1" dirty="0">
                <a:solidFill>
                  <a:schemeClr val="accent3"/>
                </a:solidFill>
              </a:rPr>
              <a:t>Research</a:t>
            </a:r>
            <a:r>
              <a:rPr lang="es-ES" sz="2000" b="1" dirty="0">
                <a:solidFill>
                  <a:schemeClr val="accent3"/>
                </a:solidFill>
              </a:rPr>
              <a:t> </a:t>
            </a:r>
            <a:r>
              <a:rPr lang="en-US" sz="2000" b="1" dirty="0">
                <a:solidFill>
                  <a:schemeClr val="accent3"/>
                </a:solidFill>
              </a:rPr>
              <a:t>Projects</a:t>
            </a:r>
            <a:r>
              <a:rPr lang="es-ES" sz="2000" b="1" dirty="0">
                <a:solidFill>
                  <a:schemeClr val="accent3"/>
                </a:solidFill>
              </a:rPr>
              <a:t> Agency). Por este trabajo Joy (que aún no cumplía los 30) fue reconocido e incluso recibió numerosos premios por su aporte a la comunidad Unix.</a:t>
            </a:r>
            <a:endParaRPr lang="en-US" sz="2000" b="1" dirty="0">
              <a:solidFill>
                <a:schemeClr val="accent3"/>
              </a:solidFill>
            </a:endParaRPr>
          </a:p>
        </p:txBody>
      </p:sp>
      <p:pic>
        <p:nvPicPr>
          <p:cNvPr id="6" name="Picture 2">
            <a:extLst>
              <a:ext uri="{FF2B5EF4-FFF2-40B4-BE49-F238E27FC236}">
                <a16:creationId xmlns:a16="http://schemas.microsoft.com/office/drawing/2014/main" id="{D9E1749C-F840-42E1-970D-4E21AADF44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91977" y="827152"/>
            <a:ext cx="4162956" cy="5203695"/>
          </a:xfrm>
          <a:prstGeom prst="rect">
            <a:avLst/>
          </a:prstGeom>
          <a:noFill/>
          <a:extLst>
            <a:ext uri="{909E8E84-426E-40DD-AFC4-6F175D3DCCD1}">
              <a14:hiddenFill xmlns:a14="http://schemas.microsoft.com/office/drawing/2010/main">
                <a:solidFill>
                  <a:srgbClr val="FFFFFF"/>
                </a:solidFill>
              </a14:hiddenFill>
            </a:ext>
          </a:extLst>
        </p:spPr>
      </p:pic>
      <p:sp>
        <p:nvSpPr>
          <p:cNvPr id="8" name="Marcador de fecha 7">
            <a:extLst>
              <a:ext uri="{FF2B5EF4-FFF2-40B4-BE49-F238E27FC236}">
                <a16:creationId xmlns:a16="http://schemas.microsoft.com/office/drawing/2014/main" id="{0B0935D5-7704-4266-A231-FCCDBE1C9B99}"/>
              </a:ext>
            </a:extLst>
          </p:cNvPr>
          <p:cNvSpPr>
            <a:spLocks noGrp="1"/>
          </p:cNvSpPr>
          <p:nvPr>
            <p:ph type="dt" sz="half" idx="10"/>
          </p:nvPr>
        </p:nvSpPr>
        <p:spPr/>
        <p:txBody>
          <a:bodyPr/>
          <a:lstStyle/>
          <a:p>
            <a:r>
              <a:rPr lang="en-US" dirty="0"/>
              <a:t>02-Oct-19</a:t>
            </a:r>
          </a:p>
        </p:txBody>
      </p:sp>
    </p:spTree>
    <p:extLst>
      <p:ext uri="{BB962C8B-B14F-4D97-AF65-F5344CB8AC3E}">
        <p14:creationId xmlns:p14="http://schemas.microsoft.com/office/powerpoint/2010/main" val="35190472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5E589C0-829C-4AD2-AE93-C0813EA2C42D}"/>
              </a:ext>
            </a:extLst>
          </p:cNvPr>
          <p:cNvSpPr>
            <a:spLocks noGrp="1"/>
          </p:cNvSpPr>
          <p:nvPr>
            <p:ph type="ctrTitle"/>
          </p:nvPr>
        </p:nvSpPr>
        <p:spPr>
          <a:xfrm>
            <a:off x="1371600" y="989437"/>
            <a:ext cx="9448800" cy="1825096"/>
          </a:xfrm>
        </p:spPr>
        <p:txBody>
          <a:bodyPr/>
          <a:lstStyle/>
          <a:p>
            <a:r>
              <a:rPr lang="en-US" dirty="0"/>
              <a:t>Origen del editor vi</a:t>
            </a:r>
          </a:p>
        </p:txBody>
      </p:sp>
      <p:sp>
        <p:nvSpPr>
          <p:cNvPr id="3" name="Subtítulo 2">
            <a:extLst>
              <a:ext uri="{FF2B5EF4-FFF2-40B4-BE49-F238E27FC236}">
                <a16:creationId xmlns:a16="http://schemas.microsoft.com/office/drawing/2014/main" id="{47C58E85-B790-49F6-A04F-139B69104E0E}"/>
              </a:ext>
            </a:extLst>
          </p:cNvPr>
          <p:cNvSpPr>
            <a:spLocks noGrp="1"/>
          </p:cNvSpPr>
          <p:nvPr>
            <p:ph type="subTitle" idx="1"/>
          </p:nvPr>
        </p:nvSpPr>
        <p:spPr>
          <a:xfrm>
            <a:off x="1371600" y="2814533"/>
            <a:ext cx="9448800" cy="2556564"/>
          </a:xfrm>
        </p:spPr>
        <p:txBody>
          <a:bodyPr>
            <a:normAutofit/>
          </a:bodyPr>
          <a:lstStyle/>
          <a:p>
            <a:r>
              <a:rPr lang="es-ES" b="1" dirty="0">
                <a:solidFill>
                  <a:schemeClr val="accent3"/>
                </a:solidFill>
              </a:rPr>
              <a:t>El editor </a:t>
            </a:r>
            <a:r>
              <a:rPr lang="es-ES" b="1" i="1" dirty="0">
                <a:solidFill>
                  <a:schemeClr val="accent3"/>
                </a:solidFill>
              </a:rPr>
              <a:t>ex</a:t>
            </a:r>
            <a:r>
              <a:rPr lang="es-ES" b="1" dirty="0">
                <a:solidFill>
                  <a:schemeClr val="accent3"/>
                </a:solidFill>
              </a:rPr>
              <a:t>/</a:t>
            </a:r>
            <a:r>
              <a:rPr lang="es-ES" b="1" i="1" dirty="0">
                <a:solidFill>
                  <a:schemeClr val="accent3"/>
                </a:solidFill>
              </a:rPr>
              <a:t>vi</a:t>
            </a:r>
            <a:r>
              <a:rPr lang="es-ES" b="1" dirty="0">
                <a:solidFill>
                  <a:schemeClr val="accent3"/>
                </a:solidFill>
              </a:rPr>
              <a:t> fue desarrollado en la universidad de California en Berkeley por William Joy. Originalmente se suministraba como una utilidad no soportada hasta su inclusión oficial en la distribución de Unix AT&amp;T </a:t>
            </a:r>
            <a:r>
              <a:rPr lang="en-US" b="1" dirty="0">
                <a:solidFill>
                  <a:schemeClr val="accent3"/>
                </a:solidFill>
              </a:rPr>
              <a:t>System</a:t>
            </a:r>
            <a:r>
              <a:rPr lang="es-ES" b="1" dirty="0">
                <a:solidFill>
                  <a:schemeClr val="accent3"/>
                </a:solidFill>
              </a:rPr>
              <a:t> V. Se ha ido haciendo cada vez más popular, incluso con la competencia de los modernos editores de pantalla completa.</a:t>
            </a:r>
            <a:endParaRPr lang="en-US" b="1" dirty="0">
              <a:solidFill>
                <a:schemeClr val="accent3"/>
              </a:solidFill>
            </a:endParaRPr>
          </a:p>
        </p:txBody>
      </p:sp>
      <p:sp>
        <p:nvSpPr>
          <p:cNvPr id="4" name="Marcador de fecha 3">
            <a:extLst>
              <a:ext uri="{FF2B5EF4-FFF2-40B4-BE49-F238E27FC236}">
                <a16:creationId xmlns:a16="http://schemas.microsoft.com/office/drawing/2014/main" id="{0AC2485D-4A48-49D0-A21F-BD9E37069089}"/>
              </a:ext>
            </a:extLst>
          </p:cNvPr>
          <p:cNvSpPr>
            <a:spLocks noGrp="1"/>
          </p:cNvSpPr>
          <p:nvPr>
            <p:ph type="dt" sz="half" idx="10"/>
          </p:nvPr>
        </p:nvSpPr>
        <p:spPr/>
        <p:txBody>
          <a:bodyPr/>
          <a:lstStyle/>
          <a:p>
            <a:r>
              <a:rPr lang="en-US" dirty="0"/>
              <a:t>02-Oct-19</a:t>
            </a:r>
          </a:p>
        </p:txBody>
      </p:sp>
    </p:spTree>
    <p:extLst>
      <p:ext uri="{BB962C8B-B14F-4D97-AF65-F5344CB8AC3E}">
        <p14:creationId xmlns:p14="http://schemas.microsoft.com/office/powerpoint/2010/main" val="2224223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5624339F-AF39-4A94-A002-9992E02AB0B1}"/>
              </a:ext>
            </a:extLst>
          </p:cNvPr>
          <p:cNvSpPr>
            <a:spLocks noGrp="1"/>
          </p:cNvSpPr>
          <p:nvPr>
            <p:ph type="dt" sz="half" idx="10"/>
          </p:nvPr>
        </p:nvSpPr>
        <p:spPr/>
        <p:txBody>
          <a:bodyPr/>
          <a:lstStyle/>
          <a:p>
            <a:r>
              <a:rPr lang="en-US" dirty="0"/>
              <a:t>02-Oct-19</a:t>
            </a:r>
          </a:p>
        </p:txBody>
      </p:sp>
      <p:sp>
        <p:nvSpPr>
          <p:cNvPr id="3" name="Rectángulo 2">
            <a:extLst>
              <a:ext uri="{FF2B5EF4-FFF2-40B4-BE49-F238E27FC236}">
                <a16:creationId xmlns:a16="http://schemas.microsoft.com/office/drawing/2014/main" id="{68D363F6-B1B3-49D9-A500-2D51CF56606D}"/>
              </a:ext>
            </a:extLst>
          </p:cNvPr>
          <p:cNvSpPr/>
          <p:nvPr/>
        </p:nvSpPr>
        <p:spPr>
          <a:xfrm>
            <a:off x="907774" y="2549750"/>
            <a:ext cx="10376452" cy="2723823"/>
          </a:xfrm>
          <a:prstGeom prst="rect">
            <a:avLst/>
          </a:prstGeom>
        </p:spPr>
        <p:txBody>
          <a:bodyPr wrap="square">
            <a:spAutoFit/>
          </a:bodyPr>
          <a:lstStyle/>
          <a:p>
            <a:r>
              <a:rPr lang="es-ES" sz="1900" b="1" dirty="0">
                <a:solidFill>
                  <a:schemeClr val="accent3"/>
                </a:solidFill>
              </a:rPr>
              <a:t>El editor vi tiene dos modos de trabajo: comandos e inserción.</a:t>
            </a:r>
          </a:p>
          <a:p>
            <a:r>
              <a:rPr lang="es-ES" sz="1900" b="1" dirty="0">
                <a:solidFill>
                  <a:schemeClr val="accent3"/>
                </a:solidFill>
              </a:rPr>
              <a:t>-En el modo comandos todo lo que el usuario introduce es interpretado como una orden que el programa debe realizar;</a:t>
            </a:r>
          </a:p>
          <a:p>
            <a:r>
              <a:rPr lang="es-ES" sz="1900" b="1" dirty="0">
                <a:solidFill>
                  <a:schemeClr val="accent3"/>
                </a:solidFill>
              </a:rPr>
              <a:t>-En el modo inserción lo que el usuario introduce es texto que será guardado en el archivo.</a:t>
            </a:r>
          </a:p>
          <a:p>
            <a:r>
              <a:rPr lang="es-ES" sz="1900" b="1" dirty="0">
                <a:solidFill>
                  <a:schemeClr val="accent3"/>
                </a:solidFill>
              </a:rPr>
              <a:t>La mejor forma de aprender a utilizar vi es utilizándolo, por ejemplo modificando un archivo existente (cuidando de no editar un archivo importante del sistema), utilizar un archivo de prueba o una copia de otro archivo. Por </a:t>
            </a:r>
            <a:r>
              <a:rPr lang="es-ES" sz="1900" b="1">
                <a:solidFill>
                  <a:schemeClr val="accent3"/>
                </a:solidFill>
              </a:rPr>
              <a:t>ejemplo crear </a:t>
            </a:r>
            <a:r>
              <a:rPr lang="es-ES" sz="1900" b="1" dirty="0">
                <a:solidFill>
                  <a:schemeClr val="accent3"/>
                </a:solidFill>
              </a:rPr>
              <a:t>un archivo nuevo llamado “archivoprueba”:</a:t>
            </a:r>
          </a:p>
        </p:txBody>
      </p:sp>
      <p:sp>
        <p:nvSpPr>
          <p:cNvPr id="4" name="CuadroTexto 3">
            <a:extLst>
              <a:ext uri="{FF2B5EF4-FFF2-40B4-BE49-F238E27FC236}">
                <a16:creationId xmlns:a16="http://schemas.microsoft.com/office/drawing/2014/main" id="{15E9B27A-918A-4E7A-9A94-8EC05CD763A8}"/>
              </a:ext>
            </a:extLst>
          </p:cNvPr>
          <p:cNvSpPr txBox="1"/>
          <p:nvPr/>
        </p:nvSpPr>
        <p:spPr>
          <a:xfrm>
            <a:off x="1812235" y="1293024"/>
            <a:ext cx="8567530" cy="769441"/>
          </a:xfrm>
          <a:prstGeom prst="rect">
            <a:avLst/>
          </a:prstGeom>
          <a:noFill/>
        </p:spPr>
        <p:txBody>
          <a:bodyPr wrap="square" rtlCol="0">
            <a:spAutoFit/>
          </a:bodyPr>
          <a:lstStyle/>
          <a:p>
            <a:r>
              <a:rPr lang="en-US" sz="4400" dirty="0"/>
              <a:t>CARACTERISTICAS DEL EDITOR</a:t>
            </a:r>
          </a:p>
        </p:txBody>
      </p:sp>
    </p:spTree>
    <p:extLst>
      <p:ext uri="{BB962C8B-B14F-4D97-AF65-F5344CB8AC3E}">
        <p14:creationId xmlns:p14="http://schemas.microsoft.com/office/powerpoint/2010/main" val="23207454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ítulo 11">
            <a:extLst>
              <a:ext uri="{FF2B5EF4-FFF2-40B4-BE49-F238E27FC236}">
                <a16:creationId xmlns:a16="http://schemas.microsoft.com/office/drawing/2014/main" id="{5EE84AC8-811C-4A74-85AB-A68714F26617}"/>
              </a:ext>
            </a:extLst>
          </p:cNvPr>
          <p:cNvSpPr>
            <a:spLocks noGrp="1"/>
          </p:cNvSpPr>
          <p:nvPr>
            <p:ph type="ctrTitle"/>
          </p:nvPr>
        </p:nvSpPr>
        <p:spPr>
          <a:xfrm>
            <a:off x="1371600" y="928468"/>
            <a:ext cx="9448800" cy="927504"/>
          </a:xfrm>
        </p:spPr>
        <p:txBody>
          <a:bodyPr/>
          <a:lstStyle/>
          <a:p>
            <a:pPr algn="ctr"/>
            <a:r>
              <a:rPr lang="en-US" sz="4400" dirty="0">
                <a:latin typeface="+mn-lt"/>
                <a:ea typeface="+mn-ea"/>
                <a:cs typeface="+mn-cs"/>
              </a:rPr>
              <a:t>COMANDOS BASICOS</a:t>
            </a:r>
          </a:p>
        </p:txBody>
      </p:sp>
      <p:sp>
        <p:nvSpPr>
          <p:cNvPr id="4" name="Marcador de fecha 3">
            <a:extLst>
              <a:ext uri="{FF2B5EF4-FFF2-40B4-BE49-F238E27FC236}">
                <a16:creationId xmlns:a16="http://schemas.microsoft.com/office/drawing/2014/main" id="{D9BB2271-7F69-4805-97BC-7D9B87A0FD94}"/>
              </a:ext>
            </a:extLst>
          </p:cNvPr>
          <p:cNvSpPr>
            <a:spLocks noGrp="1"/>
          </p:cNvSpPr>
          <p:nvPr>
            <p:ph type="dt" sz="half" idx="10"/>
          </p:nvPr>
        </p:nvSpPr>
        <p:spPr/>
        <p:txBody>
          <a:bodyPr/>
          <a:lstStyle/>
          <a:p>
            <a:r>
              <a:rPr lang="en-US" dirty="0"/>
              <a:t>02-Oct-19</a:t>
            </a:r>
          </a:p>
        </p:txBody>
      </p:sp>
      <p:pic>
        <p:nvPicPr>
          <p:cNvPr id="21" name="Imagen 20">
            <a:extLst>
              <a:ext uri="{FF2B5EF4-FFF2-40B4-BE49-F238E27FC236}">
                <a16:creationId xmlns:a16="http://schemas.microsoft.com/office/drawing/2014/main" id="{30F4C316-F8BF-4969-834D-2B43F69033D2}"/>
              </a:ext>
            </a:extLst>
          </p:cNvPr>
          <p:cNvPicPr>
            <a:picLocks noChangeAspect="1"/>
          </p:cNvPicPr>
          <p:nvPr/>
        </p:nvPicPr>
        <p:blipFill>
          <a:blip r:embed="rId2"/>
          <a:stretch>
            <a:fillRect/>
          </a:stretch>
        </p:blipFill>
        <p:spPr>
          <a:xfrm>
            <a:off x="3147601" y="1855972"/>
            <a:ext cx="5896798" cy="2191056"/>
          </a:xfrm>
          <a:prstGeom prst="rect">
            <a:avLst/>
          </a:prstGeom>
        </p:spPr>
      </p:pic>
      <p:pic>
        <p:nvPicPr>
          <p:cNvPr id="23" name="Imagen 22">
            <a:extLst>
              <a:ext uri="{FF2B5EF4-FFF2-40B4-BE49-F238E27FC236}">
                <a16:creationId xmlns:a16="http://schemas.microsoft.com/office/drawing/2014/main" id="{5D999FBC-D0C6-4C17-806D-04AB1141A1D6}"/>
              </a:ext>
            </a:extLst>
          </p:cNvPr>
          <p:cNvPicPr>
            <a:picLocks noChangeAspect="1"/>
          </p:cNvPicPr>
          <p:nvPr/>
        </p:nvPicPr>
        <p:blipFill>
          <a:blip r:embed="rId3"/>
          <a:stretch>
            <a:fillRect/>
          </a:stretch>
        </p:blipFill>
        <p:spPr>
          <a:xfrm>
            <a:off x="3157127" y="4009253"/>
            <a:ext cx="5887272" cy="2534004"/>
          </a:xfrm>
          <a:prstGeom prst="rect">
            <a:avLst/>
          </a:prstGeom>
        </p:spPr>
      </p:pic>
    </p:spTree>
    <p:extLst>
      <p:ext uri="{BB962C8B-B14F-4D97-AF65-F5344CB8AC3E}">
        <p14:creationId xmlns:p14="http://schemas.microsoft.com/office/powerpoint/2010/main" val="18853375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E3E201A-65F9-4C3C-AFDE-66180D8AD7DB}"/>
              </a:ext>
            </a:extLst>
          </p:cNvPr>
          <p:cNvSpPr>
            <a:spLocks noGrp="1"/>
          </p:cNvSpPr>
          <p:nvPr>
            <p:ph type="title"/>
          </p:nvPr>
        </p:nvSpPr>
        <p:spPr>
          <a:xfrm>
            <a:off x="1024495" y="1124701"/>
            <a:ext cx="10146186" cy="836621"/>
          </a:xfrm>
        </p:spPr>
        <p:txBody>
          <a:bodyPr vert="horz" lIns="91440" tIns="45720" rIns="91440" bIns="45720" rtlCol="0" anchor="b">
            <a:normAutofit/>
          </a:bodyPr>
          <a:lstStyle/>
          <a:p>
            <a:pPr algn="ctr"/>
            <a:r>
              <a:rPr lang="en-US" sz="4400" dirty="0">
                <a:latin typeface="+mn-lt"/>
                <a:ea typeface="+mn-ea"/>
                <a:cs typeface="+mn-cs"/>
              </a:rPr>
              <a:t>CONCLUSIONES</a:t>
            </a:r>
          </a:p>
        </p:txBody>
      </p:sp>
      <p:sp>
        <p:nvSpPr>
          <p:cNvPr id="3" name="Marcador de texto 2">
            <a:extLst>
              <a:ext uri="{FF2B5EF4-FFF2-40B4-BE49-F238E27FC236}">
                <a16:creationId xmlns:a16="http://schemas.microsoft.com/office/drawing/2014/main" id="{9DC93E4C-A968-4A06-BC0D-F99F4AC29BFE}"/>
              </a:ext>
            </a:extLst>
          </p:cNvPr>
          <p:cNvSpPr>
            <a:spLocks noGrp="1"/>
          </p:cNvSpPr>
          <p:nvPr>
            <p:ph type="body" sz="half" idx="2"/>
          </p:nvPr>
        </p:nvSpPr>
        <p:spPr>
          <a:xfrm>
            <a:off x="1024467" y="2438401"/>
            <a:ext cx="10144654" cy="2209800"/>
          </a:xfrm>
        </p:spPr>
        <p:txBody>
          <a:bodyPr>
            <a:normAutofit lnSpcReduction="10000"/>
          </a:bodyPr>
          <a:lstStyle/>
          <a:p>
            <a:r>
              <a:rPr lang="es-MX" sz="1900" b="1" dirty="0">
                <a:solidFill>
                  <a:schemeClr val="accent3"/>
                </a:solidFill>
              </a:rPr>
              <a:t>El editor VI es una herramienta bastante útil, sin embargo la falta del ratón para su manejo es algo con lo que todos notan rápidamente, para aquellos que no están acostumbrados puede llegar a ser bastante frustrante. Sin embargo, con la practica suficiente, se puede superar la curva de dificultad de aprendizaje y ser más productivo gracias a todos los comandos o “atajos” que este editor pone a disposición del usuario. </a:t>
            </a:r>
            <a:br>
              <a:rPr lang="es-MX" sz="1900" b="1" dirty="0">
                <a:solidFill>
                  <a:schemeClr val="accent3"/>
                </a:solidFill>
              </a:rPr>
            </a:br>
            <a:r>
              <a:rPr lang="es-MX" sz="1900" b="1" dirty="0">
                <a:solidFill>
                  <a:schemeClr val="accent3"/>
                </a:solidFill>
              </a:rPr>
              <a:t>Es interesante ver como se siguen usando este tipo de editores hoy en día, asegurando que después de superar la curva de dificultad se han vuelto mas productivos.</a:t>
            </a:r>
          </a:p>
        </p:txBody>
      </p:sp>
      <p:sp>
        <p:nvSpPr>
          <p:cNvPr id="4" name="Marcador de fecha 3">
            <a:extLst>
              <a:ext uri="{FF2B5EF4-FFF2-40B4-BE49-F238E27FC236}">
                <a16:creationId xmlns:a16="http://schemas.microsoft.com/office/drawing/2014/main" id="{7F53C5E2-D01F-49DB-9B83-13EE7C13D006}"/>
              </a:ext>
            </a:extLst>
          </p:cNvPr>
          <p:cNvSpPr>
            <a:spLocks noGrp="1"/>
          </p:cNvSpPr>
          <p:nvPr>
            <p:ph type="dt" sz="half" idx="10"/>
          </p:nvPr>
        </p:nvSpPr>
        <p:spPr/>
        <p:txBody>
          <a:bodyPr/>
          <a:lstStyle/>
          <a:p>
            <a:r>
              <a:rPr lang="en-US" dirty="0"/>
              <a:t>02-Oct-19</a:t>
            </a:r>
          </a:p>
        </p:txBody>
      </p:sp>
    </p:spTree>
    <p:extLst>
      <p:ext uri="{BB962C8B-B14F-4D97-AF65-F5344CB8AC3E}">
        <p14:creationId xmlns:p14="http://schemas.microsoft.com/office/powerpoint/2010/main" val="29461944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D0EC997-1043-42C6-923E-A5AB4684BE60}"/>
              </a:ext>
            </a:extLst>
          </p:cNvPr>
          <p:cNvSpPr>
            <a:spLocks noGrp="1"/>
          </p:cNvSpPr>
          <p:nvPr>
            <p:ph type="title"/>
          </p:nvPr>
        </p:nvSpPr>
        <p:spPr>
          <a:xfrm>
            <a:off x="1024495" y="1124701"/>
            <a:ext cx="10146186" cy="849873"/>
          </a:xfrm>
        </p:spPr>
        <p:txBody>
          <a:bodyPr/>
          <a:lstStyle/>
          <a:p>
            <a:r>
              <a:rPr lang="es-MX" sz="4400" dirty="0">
                <a:latin typeface="+mn-lt"/>
                <a:ea typeface="+mn-ea"/>
                <a:cs typeface="+mn-cs"/>
              </a:rPr>
              <a:t>REFERENCIAS</a:t>
            </a:r>
          </a:p>
        </p:txBody>
      </p:sp>
      <p:sp>
        <p:nvSpPr>
          <p:cNvPr id="3" name="Marcador de texto 2">
            <a:extLst>
              <a:ext uri="{FF2B5EF4-FFF2-40B4-BE49-F238E27FC236}">
                <a16:creationId xmlns:a16="http://schemas.microsoft.com/office/drawing/2014/main" id="{AFAFBBD4-A4C5-44B1-BFD8-F1D95AA7478B}"/>
              </a:ext>
            </a:extLst>
          </p:cNvPr>
          <p:cNvSpPr>
            <a:spLocks noGrp="1"/>
          </p:cNvSpPr>
          <p:nvPr>
            <p:ph type="body" sz="half" idx="2"/>
          </p:nvPr>
        </p:nvSpPr>
        <p:spPr>
          <a:xfrm>
            <a:off x="1024467" y="1974575"/>
            <a:ext cx="10144654" cy="2673626"/>
          </a:xfrm>
        </p:spPr>
        <p:txBody>
          <a:bodyPr/>
          <a:lstStyle/>
          <a:p>
            <a:r>
              <a:rPr lang="en-US" sz="1800" b="1" dirty="0">
                <a:solidFill>
                  <a:schemeClr val="accent3"/>
                </a:solidFill>
              </a:rPr>
              <a:t>(2019). Retrieved 2 October 2019, from https://toughtteam.files.wordpress.com/2016/03/vi.png?w=700</a:t>
            </a:r>
          </a:p>
          <a:p>
            <a:r>
              <a:rPr lang="en-US" sz="1800" b="1" dirty="0">
                <a:solidFill>
                  <a:schemeClr val="accent3"/>
                </a:solidFill>
              </a:rPr>
              <a:t>Editor VI. (2019). Retrieved 2 October 2019, from https://microteknologias.wordpress.com/2010/05/05/editor-vi/</a:t>
            </a:r>
          </a:p>
          <a:p>
            <a:r>
              <a:rPr lang="en-US" sz="1800" b="1" dirty="0">
                <a:solidFill>
                  <a:schemeClr val="accent3"/>
                </a:solidFill>
              </a:rPr>
              <a:t>Linux - El editor de Vi. (2019). Retrieved 2 October 2019, from https://es.ccm.net/contents/318-linux-el-editor-de-vi#los-comandos-basicos-de-vi</a:t>
            </a:r>
          </a:p>
          <a:p>
            <a:r>
              <a:rPr lang="en-US" sz="1800" b="1" dirty="0">
                <a:solidFill>
                  <a:schemeClr val="accent3"/>
                </a:solidFill>
              </a:rPr>
              <a:t>Vi. (2019). Retrieved 2 October 2019, from https://es.wikipedia.org/wiki/Vi</a:t>
            </a:r>
          </a:p>
          <a:p>
            <a:endParaRPr lang="es-MX" dirty="0"/>
          </a:p>
        </p:txBody>
      </p:sp>
      <p:sp>
        <p:nvSpPr>
          <p:cNvPr id="4" name="Marcador de fecha 3">
            <a:extLst>
              <a:ext uri="{FF2B5EF4-FFF2-40B4-BE49-F238E27FC236}">
                <a16:creationId xmlns:a16="http://schemas.microsoft.com/office/drawing/2014/main" id="{AEED5040-1445-4EC6-B2C0-C6E9DE4D1215}"/>
              </a:ext>
            </a:extLst>
          </p:cNvPr>
          <p:cNvSpPr>
            <a:spLocks noGrp="1"/>
          </p:cNvSpPr>
          <p:nvPr>
            <p:ph type="dt" sz="half" idx="10"/>
          </p:nvPr>
        </p:nvSpPr>
        <p:spPr/>
        <p:txBody>
          <a:bodyPr/>
          <a:lstStyle/>
          <a:p>
            <a:r>
              <a:rPr lang="en-US"/>
              <a:t>02-Oct-19</a:t>
            </a:r>
            <a:endParaRPr lang="en-US" dirty="0"/>
          </a:p>
        </p:txBody>
      </p:sp>
    </p:spTree>
    <p:extLst>
      <p:ext uri="{BB962C8B-B14F-4D97-AF65-F5344CB8AC3E}">
        <p14:creationId xmlns:p14="http://schemas.microsoft.com/office/powerpoint/2010/main" val="659282117"/>
      </p:ext>
    </p:extLst>
  </p:cSld>
  <p:clrMapOvr>
    <a:masterClrMapping/>
  </p:clrMapOvr>
</p:sld>
</file>

<file path=ppt/theme/theme1.xml><?xml version="1.0" encoding="utf-8"?>
<a:theme xmlns:a="http://schemas.openxmlformats.org/drawingml/2006/main" name="Estela de condensación">
  <a:themeElements>
    <a:clrScheme name="Estela de condensación">
      <a:dk1>
        <a:sysClr val="windowText" lastClr="000000"/>
      </a:dk1>
      <a:lt1>
        <a:sysClr val="window" lastClr="FFFFFF"/>
      </a:lt1>
      <a:dk2>
        <a:srgbClr val="454545"/>
      </a:dk2>
      <a:lt2>
        <a:srgbClr val="DADADA"/>
      </a:lt2>
      <a:accent1>
        <a:srgbClr val="01D17D"/>
      </a:accent1>
      <a:accent2>
        <a:srgbClr val="84C72A"/>
      </a:accent2>
      <a:accent3>
        <a:srgbClr val="E1D126"/>
      </a:accent3>
      <a:accent4>
        <a:srgbClr val="E29932"/>
      </a:accent4>
      <a:accent5>
        <a:srgbClr val="E56526"/>
      </a:accent5>
      <a:accent6>
        <a:srgbClr val="D63731"/>
      </a:accent6>
      <a:hlink>
        <a:srgbClr val="35FA7F"/>
      </a:hlink>
      <a:folHlink>
        <a:srgbClr val="BAFC85"/>
      </a:folHlink>
    </a:clrScheme>
    <a:fontScheme name="Estela de condensación">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tela de condensación">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2B2A868B-6BC2-4B3E-98B9-1258F41035DE}"/>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TM04033937[[fn=Estela de condensación]]</Template>
  <TotalTime>216</TotalTime>
  <Words>351</Words>
  <Application>Microsoft Office PowerPoint</Application>
  <PresentationFormat>Panorámica</PresentationFormat>
  <Paragraphs>45</Paragraphs>
  <Slides>9</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9</vt:i4>
      </vt:variant>
    </vt:vector>
  </HeadingPairs>
  <TitlesOfParts>
    <vt:vector size="14" baseType="lpstr">
      <vt:lpstr>Arial</vt:lpstr>
      <vt:lpstr>Arial Black</vt:lpstr>
      <vt:lpstr>Calibri</vt:lpstr>
      <vt:lpstr>Century Gothic</vt:lpstr>
      <vt:lpstr>Estela de condensación</vt:lpstr>
      <vt:lpstr>HISTORIA DEL EDITOR VI</vt:lpstr>
      <vt:lpstr>INDICE</vt:lpstr>
      <vt:lpstr>EDITOR VI. ¿Que es?</vt:lpstr>
      <vt:lpstr>WILLIAM NELSON JOY (BILL JOY)</vt:lpstr>
      <vt:lpstr>Origen del editor vi</vt:lpstr>
      <vt:lpstr>Presentación de PowerPoint</vt:lpstr>
      <vt:lpstr>COMANDOS BASICOS</vt:lpstr>
      <vt:lpstr>CONCLUSIONES</vt:lpstr>
      <vt:lpstr>REFERENCIAS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HISTORIA DEL EDITOR VI</dc:title>
  <dc:creator>Alberto Gomez</dc:creator>
  <cp:lastModifiedBy>Alberto Gomez</cp:lastModifiedBy>
  <cp:revision>11</cp:revision>
  <dcterms:created xsi:type="dcterms:W3CDTF">2019-11-28T22:37:42Z</dcterms:created>
  <dcterms:modified xsi:type="dcterms:W3CDTF">2019-11-30T04:23:26Z</dcterms:modified>
</cp:coreProperties>
</file>