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5" d="100"/>
          <a:sy n="75" d="100"/>
        </p:scale>
        <p:origin x="3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04/12/2019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70263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331494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93938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909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88406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1BD618-6126-4390-B0CA-310A7E63A0A9}" type="datetimeFigureOut">
              <a:rPr lang="es-MX" smtClean="0"/>
              <a:t>04/12/2019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58255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C1BD618-6126-4390-B0CA-310A7E63A0A9}" type="datetimeFigureOut">
              <a:rPr lang="es-MX" smtClean="0"/>
              <a:t>04/12/2019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99470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04/12/2019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94944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04/12/2019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68138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1BD618-6126-4390-B0CA-310A7E63A0A9}" type="datetimeFigureOut">
              <a:rPr lang="es-MX" smtClean="0"/>
              <a:t>04/12/2019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10919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1BD618-6126-4390-B0CA-310A7E63A0A9}" type="datetimeFigureOut">
              <a:rPr lang="es-MX" smtClean="0"/>
              <a:t>04/12/2019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300487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6706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1BD618-6126-4390-B0CA-310A7E63A0A9}" type="datetimeFigureOut">
              <a:rPr lang="es-MX" smtClean="0"/>
              <a:t>04/12/2019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198039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1BD618-6126-4390-B0CA-310A7E63A0A9}" type="datetimeFigureOut">
              <a:rPr lang="es-MX" smtClean="0"/>
              <a:t>04/12/2019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00728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BD618-6126-4390-B0CA-310A7E63A0A9}" type="datetimeFigureOut">
              <a:rPr lang="es-MX" smtClean="0"/>
              <a:t>04/12/2019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48764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60504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1BD618-6126-4390-B0CA-310A7E63A0A9}" type="datetimeFigureOut">
              <a:rPr lang="es-MX" smtClean="0"/>
              <a:t>04/12/2019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a:p>
        </p:txBody>
      </p:sp>
    </p:spTree>
    <p:extLst>
      <p:ext uri="{BB962C8B-B14F-4D97-AF65-F5344CB8AC3E}">
        <p14:creationId xmlns:p14="http://schemas.microsoft.com/office/powerpoint/2010/main" val="208498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1BD618-6126-4390-B0CA-310A7E63A0A9}" type="datetimeFigureOut">
              <a:rPr lang="es-MX" smtClean="0"/>
              <a:t>04/12/2019</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97D660-C49E-4198-9FE8-A27B81698D1E}" type="slidenum">
              <a:rPr lang="es-MX" smtClean="0"/>
              <a:t>‹Nº›</a:t>
            </a:fld>
            <a:endParaRPr lang="es-MX"/>
          </a:p>
        </p:txBody>
      </p:sp>
    </p:spTree>
    <p:extLst>
      <p:ext uri="{BB962C8B-B14F-4D97-AF65-F5344CB8AC3E}">
        <p14:creationId xmlns:p14="http://schemas.microsoft.com/office/powerpoint/2010/main" val="90241184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C7D39-9654-4825-958F-F1A6CDE9D03C}"/>
              </a:ext>
            </a:extLst>
          </p:cNvPr>
          <p:cNvSpPr>
            <a:spLocks noGrp="1"/>
          </p:cNvSpPr>
          <p:nvPr>
            <p:ph type="ctrTitle"/>
          </p:nvPr>
        </p:nvSpPr>
        <p:spPr/>
        <p:txBody>
          <a:bodyPr>
            <a:normAutofit/>
          </a:bodyPr>
          <a:lstStyle/>
          <a:p>
            <a:r>
              <a:rPr lang="es-MX" dirty="0"/>
              <a:t>LOS AMBIENTES MAS POPULARES DE UNIX/LINUX</a:t>
            </a:r>
          </a:p>
        </p:txBody>
      </p:sp>
      <p:sp>
        <p:nvSpPr>
          <p:cNvPr id="3" name="Subtítulo 2">
            <a:extLst>
              <a:ext uri="{FF2B5EF4-FFF2-40B4-BE49-F238E27FC236}">
                <a16:creationId xmlns:a16="http://schemas.microsoft.com/office/drawing/2014/main" id="{341567E2-B8DF-4CFF-A14E-522B927E8676}"/>
              </a:ext>
            </a:extLst>
          </p:cNvPr>
          <p:cNvSpPr>
            <a:spLocks noGrp="1"/>
          </p:cNvSpPr>
          <p:nvPr>
            <p:ph type="subTitle" idx="1"/>
          </p:nvPr>
        </p:nvSpPr>
        <p:spPr>
          <a:xfrm>
            <a:off x="1370693" y="3598339"/>
            <a:ext cx="9440034" cy="2755966"/>
          </a:xfrm>
        </p:spPr>
        <p:txBody>
          <a:bodyPr>
            <a:normAutofit/>
          </a:bodyPr>
          <a:lstStyle/>
          <a:p>
            <a:pPr algn="l"/>
            <a:r>
              <a:rPr lang="es-MX" dirty="0"/>
              <a:t>Taller de Sistema Operativo UNIX</a:t>
            </a:r>
          </a:p>
          <a:p>
            <a:pPr algn="l"/>
            <a:r>
              <a:rPr lang="es-MX" dirty="0"/>
              <a:t>Gómez Cárdenas Emmanuel Alberto</a:t>
            </a:r>
          </a:p>
          <a:p>
            <a:pPr algn="l"/>
            <a:r>
              <a:rPr lang="es-MX" dirty="0"/>
              <a:t>Matricula: 1261509</a:t>
            </a:r>
          </a:p>
          <a:p>
            <a:pPr algn="l"/>
            <a:r>
              <a:rPr lang="es-MX" dirty="0"/>
              <a:t>Dra. Ornelas Pérez Felicitas</a:t>
            </a:r>
          </a:p>
        </p:txBody>
      </p:sp>
      <p:pic>
        <p:nvPicPr>
          <p:cNvPr id="4" name="Picture 2">
            <a:extLst>
              <a:ext uri="{FF2B5EF4-FFF2-40B4-BE49-F238E27FC236}">
                <a16:creationId xmlns:a16="http://schemas.microsoft.com/office/drawing/2014/main" id="{CA0A2ECB-2808-41B6-AE37-437862B75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6278" cy="23116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98BFA4B-BBD2-4FD5-B989-9F54FE4834A8}"/>
              </a:ext>
            </a:extLst>
          </p:cNvPr>
          <p:cNvSpPr txBox="1"/>
          <p:nvPr/>
        </p:nvSpPr>
        <p:spPr>
          <a:xfrm>
            <a:off x="1696278" y="113514"/>
            <a:ext cx="6713621" cy="369332"/>
          </a:xfrm>
          <a:prstGeom prst="rect">
            <a:avLst/>
          </a:prstGeom>
          <a:noFill/>
        </p:spPr>
        <p:txBody>
          <a:bodyPr wrap="square" rtlCol="0">
            <a:spAutoFit/>
          </a:bodyPr>
          <a:lstStyle/>
          <a:p>
            <a:r>
              <a:rPr lang="es-MX" dirty="0"/>
              <a:t>UNIVERSIDAD AUTONOMA DE BAJA CALIFORNIA</a:t>
            </a:r>
          </a:p>
        </p:txBody>
      </p:sp>
    </p:spTree>
    <p:extLst>
      <p:ext uri="{BB962C8B-B14F-4D97-AF65-F5344CB8AC3E}">
        <p14:creationId xmlns:p14="http://schemas.microsoft.com/office/powerpoint/2010/main" val="259384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A2613-9BA1-4546-9991-911DD9DDDD33}"/>
              </a:ext>
            </a:extLst>
          </p:cNvPr>
          <p:cNvSpPr>
            <a:spLocks noGrp="1"/>
          </p:cNvSpPr>
          <p:nvPr>
            <p:ph type="title"/>
          </p:nvPr>
        </p:nvSpPr>
        <p:spPr/>
        <p:txBody>
          <a:bodyPr/>
          <a:lstStyle/>
          <a:p>
            <a:r>
              <a:rPr lang="es-MX" dirty="0"/>
              <a:t>INDICE</a:t>
            </a:r>
          </a:p>
        </p:txBody>
      </p:sp>
      <p:sp>
        <p:nvSpPr>
          <p:cNvPr id="3" name="Marcador de contenido 2">
            <a:extLst>
              <a:ext uri="{FF2B5EF4-FFF2-40B4-BE49-F238E27FC236}">
                <a16:creationId xmlns:a16="http://schemas.microsoft.com/office/drawing/2014/main" id="{AA279E2E-E028-469F-8A42-ED5C83B2FC75}"/>
              </a:ext>
            </a:extLst>
          </p:cNvPr>
          <p:cNvSpPr>
            <a:spLocks noGrp="1"/>
          </p:cNvSpPr>
          <p:nvPr>
            <p:ph idx="1"/>
          </p:nvPr>
        </p:nvSpPr>
        <p:spPr>
          <a:xfrm>
            <a:off x="1319590" y="1935921"/>
            <a:ext cx="9542170" cy="3695136"/>
          </a:xfrm>
        </p:spPr>
        <p:txBody>
          <a:bodyPr/>
          <a:lstStyle/>
          <a:p>
            <a:pPr marL="0" indent="0">
              <a:buNone/>
            </a:pPr>
            <a:r>
              <a:rPr lang="es-MX" dirty="0"/>
              <a:t>ENTORNOS DE ESCRITORIO							3</a:t>
            </a:r>
          </a:p>
          <a:p>
            <a:pPr marL="0" indent="0">
              <a:buNone/>
            </a:pPr>
            <a:r>
              <a:rPr lang="es-MX" dirty="0"/>
              <a:t>CINNAMON									4</a:t>
            </a:r>
          </a:p>
          <a:p>
            <a:pPr marL="0" indent="0">
              <a:buNone/>
            </a:pPr>
            <a:r>
              <a:rPr lang="es-MX" dirty="0"/>
              <a:t>GNOME									5</a:t>
            </a:r>
          </a:p>
          <a:p>
            <a:pPr marL="0" indent="0">
              <a:buNone/>
            </a:pPr>
            <a:r>
              <a:rPr lang="es-MX" dirty="0"/>
              <a:t>KDE										6</a:t>
            </a:r>
          </a:p>
          <a:p>
            <a:pPr marL="0" indent="0">
              <a:buNone/>
            </a:pPr>
            <a:r>
              <a:rPr lang="es-MX" dirty="0"/>
              <a:t>CONCLUSIONES								7</a:t>
            </a:r>
          </a:p>
          <a:p>
            <a:pPr marL="0" indent="0">
              <a:buNone/>
            </a:pPr>
            <a:r>
              <a:rPr lang="es-MX" dirty="0"/>
              <a:t>REFERENCIAS									8</a:t>
            </a:r>
          </a:p>
        </p:txBody>
      </p:sp>
    </p:spTree>
    <p:extLst>
      <p:ext uri="{BB962C8B-B14F-4D97-AF65-F5344CB8AC3E}">
        <p14:creationId xmlns:p14="http://schemas.microsoft.com/office/powerpoint/2010/main" val="7946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62BD8-1A49-495D-A074-EBD6B3661CBE}"/>
              </a:ext>
            </a:extLst>
          </p:cNvPr>
          <p:cNvSpPr>
            <a:spLocks noGrp="1"/>
          </p:cNvSpPr>
          <p:nvPr>
            <p:ph type="title"/>
          </p:nvPr>
        </p:nvSpPr>
        <p:spPr>
          <a:xfrm>
            <a:off x="913795" y="609601"/>
            <a:ext cx="10353761" cy="450574"/>
          </a:xfrm>
        </p:spPr>
        <p:txBody>
          <a:bodyPr>
            <a:normAutofit fontScale="90000"/>
          </a:bodyPr>
          <a:lstStyle/>
          <a:p>
            <a:r>
              <a:rPr lang="es-MX" dirty="0"/>
              <a:t>ENTORNOS DE ESCRITORIO</a:t>
            </a:r>
          </a:p>
        </p:txBody>
      </p:sp>
      <p:sp>
        <p:nvSpPr>
          <p:cNvPr id="3" name="Marcador de contenido 2">
            <a:extLst>
              <a:ext uri="{FF2B5EF4-FFF2-40B4-BE49-F238E27FC236}">
                <a16:creationId xmlns:a16="http://schemas.microsoft.com/office/drawing/2014/main" id="{813AC86F-7856-44A2-B148-D2BEE04A09BF}"/>
              </a:ext>
            </a:extLst>
          </p:cNvPr>
          <p:cNvSpPr>
            <a:spLocks noGrp="1"/>
          </p:cNvSpPr>
          <p:nvPr>
            <p:ph idx="1"/>
          </p:nvPr>
        </p:nvSpPr>
        <p:spPr>
          <a:xfrm>
            <a:off x="5870713" y="1066802"/>
            <a:ext cx="5804452" cy="4817165"/>
          </a:xfrm>
        </p:spPr>
        <p:txBody>
          <a:bodyPr>
            <a:normAutofit fontScale="70000" lnSpcReduction="20000"/>
          </a:bodyPr>
          <a:lstStyle/>
          <a:p>
            <a:pPr marL="36900" indent="0" algn="just">
              <a:buNone/>
            </a:pPr>
            <a:r>
              <a:rPr lang="es-ES" sz="2400" dirty="0">
                <a:effectLst/>
              </a:rPr>
              <a:t>A diferencia de Windows y Mac OS, Linux ofrece una variedad de entornos de escritorio para los usuarios. Cada entorno de escritorio tiene su propio estilo y características, y un usuario puede instalar cualquiera de estos entornos de escritorio. Algunos de estos entornos Linux son adecuados para trabajar dependiendo del hardware del equipo</a:t>
            </a:r>
          </a:p>
          <a:p>
            <a:pPr marL="36900" indent="0" algn="just">
              <a:buNone/>
            </a:pPr>
            <a:r>
              <a:rPr lang="es-ES" sz="2400" dirty="0">
                <a:effectLst/>
              </a:rPr>
              <a:t>Un entorno de escritorio (DE) es una implementación grafica de usuario que ofrece facilidades de acceso y configuración, como arrastrar y soltar. Los entornos de escritorios por lo general no permiten el acceso a todas las características que se encuentran en un sistema operativo, por la ausencia de una interfaz gráfica. Un entorno de escritorio por lo general consta de iconos, ventanas, barras de herramientas, carpetas, fondos de pantalla y widgets de escritorio</a:t>
            </a:r>
            <a:endParaRPr lang="es-MX" sz="2400" dirty="0">
              <a:effectLst/>
            </a:endParaRPr>
          </a:p>
        </p:txBody>
      </p:sp>
      <p:pic>
        <p:nvPicPr>
          <p:cNvPr id="5" name="Imagen 4">
            <a:extLst>
              <a:ext uri="{FF2B5EF4-FFF2-40B4-BE49-F238E27FC236}">
                <a16:creationId xmlns:a16="http://schemas.microsoft.com/office/drawing/2014/main" id="{3C66F6F7-76F7-4702-931C-27FF28FAA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6" y="1060175"/>
            <a:ext cx="5645427" cy="4837044"/>
          </a:xfrm>
          <a:prstGeom prst="rect">
            <a:avLst/>
          </a:prstGeom>
        </p:spPr>
      </p:pic>
    </p:spTree>
    <p:extLst>
      <p:ext uri="{BB962C8B-B14F-4D97-AF65-F5344CB8AC3E}">
        <p14:creationId xmlns:p14="http://schemas.microsoft.com/office/powerpoint/2010/main" val="17102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9F3B-2A32-4F9A-903B-263C581ED385}"/>
              </a:ext>
            </a:extLst>
          </p:cNvPr>
          <p:cNvSpPr>
            <a:spLocks noGrp="1"/>
          </p:cNvSpPr>
          <p:nvPr>
            <p:ph type="ctrTitle"/>
          </p:nvPr>
        </p:nvSpPr>
        <p:spPr>
          <a:xfrm>
            <a:off x="1595269" y="552519"/>
            <a:ext cx="9001462" cy="772698"/>
          </a:xfrm>
        </p:spPr>
        <p:txBody>
          <a:bodyPr/>
          <a:lstStyle/>
          <a:p>
            <a:r>
              <a:rPr lang="es-MX" dirty="0"/>
              <a:t>cinnamon </a:t>
            </a:r>
          </a:p>
        </p:txBody>
      </p:sp>
      <p:sp>
        <p:nvSpPr>
          <p:cNvPr id="9" name="Marcador de texto 8">
            <a:extLst>
              <a:ext uri="{FF2B5EF4-FFF2-40B4-BE49-F238E27FC236}">
                <a16:creationId xmlns:a16="http://schemas.microsoft.com/office/drawing/2014/main" id="{91A6E5C3-1108-4A68-BB4B-44D708B943B2}"/>
              </a:ext>
            </a:extLst>
          </p:cNvPr>
          <p:cNvSpPr>
            <a:spLocks noGrp="1"/>
          </p:cNvSpPr>
          <p:nvPr>
            <p:ph type="subTitle" idx="1"/>
          </p:nvPr>
        </p:nvSpPr>
        <p:spPr>
          <a:xfrm>
            <a:off x="450575" y="1481069"/>
            <a:ext cx="5645425" cy="4824412"/>
          </a:xfrm>
        </p:spPr>
        <p:txBody>
          <a:bodyPr>
            <a:normAutofit fontScale="92500"/>
          </a:bodyPr>
          <a:lstStyle/>
          <a:p>
            <a:pPr algn="just"/>
            <a:r>
              <a:rPr lang="es-ES" dirty="0"/>
              <a:t>Cinnamon es un entorno de escritorio para el sistema operativo GNU/Linux, desarrollado inicialmente por el proyecto Linux Mint como una bifurcación de GNOME Shell. Intenta ofrecer un entorno de escritorio más tradicional basado en la metáfora de escritorio, como GNOME. Cinnamon usa Muffin, una bifurcación del gestor de ventanas de GNOME 3 Mutter, como su gestor de ventanas desde la versión</a:t>
            </a:r>
          </a:p>
          <a:p>
            <a:endParaRPr lang="es-MX" dirty="0"/>
          </a:p>
        </p:txBody>
      </p:sp>
      <p:pic>
        <p:nvPicPr>
          <p:cNvPr id="11" name="Marcador de contenido 10">
            <a:extLst>
              <a:ext uri="{FF2B5EF4-FFF2-40B4-BE49-F238E27FC236}">
                <a16:creationId xmlns:a16="http://schemas.microsoft.com/office/drawing/2014/main" id="{E4613B24-3C22-48E2-BD17-DA51668C9ADF}"/>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506197" y="1481069"/>
            <a:ext cx="4824412" cy="4824412"/>
          </a:xfrm>
        </p:spPr>
      </p:pic>
    </p:spTree>
    <p:extLst>
      <p:ext uri="{BB962C8B-B14F-4D97-AF65-F5344CB8AC3E}">
        <p14:creationId xmlns:p14="http://schemas.microsoft.com/office/powerpoint/2010/main" val="31537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9C35D-E6D8-49D7-991B-3C3B5DFDF664}"/>
              </a:ext>
            </a:extLst>
          </p:cNvPr>
          <p:cNvSpPr>
            <a:spLocks noGrp="1"/>
          </p:cNvSpPr>
          <p:nvPr>
            <p:ph type="title"/>
          </p:nvPr>
        </p:nvSpPr>
        <p:spPr>
          <a:xfrm>
            <a:off x="919119" y="145925"/>
            <a:ext cx="10353761" cy="1326321"/>
          </a:xfrm>
        </p:spPr>
        <p:txBody>
          <a:bodyPr/>
          <a:lstStyle/>
          <a:p>
            <a:r>
              <a:rPr lang="es-MX" dirty="0"/>
              <a:t>GNOME 3.X</a:t>
            </a:r>
          </a:p>
        </p:txBody>
      </p:sp>
      <p:sp>
        <p:nvSpPr>
          <p:cNvPr id="3" name="Marcador de contenido 2">
            <a:extLst>
              <a:ext uri="{FF2B5EF4-FFF2-40B4-BE49-F238E27FC236}">
                <a16:creationId xmlns:a16="http://schemas.microsoft.com/office/drawing/2014/main" id="{BD43AD64-0477-4202-B9C5-B4827289CA05}"/>
              </a:ext>
            </a:extLst>
          </p:cNvPr>
          <p:cNvSpPr>
            <a:spLocks noGrp="1"/>
          </p:cNvSpPr>
          <p:nvPr>
            <p:ph idx="1"/>
          </p:nvPr>
        </p:nvSpPr>
        <p:spPr>
          <a:xfrm>
            <a:off x="6095999" y="1472246"/>
            <a:ext cx="5449825" cy="3830623"/>
          </a:xfrm>
        </p:spPr>
        <p:txBody>
          <a:bodyPr>
            <a:normAutofit fontScale="77500" lnSpcReduction="20000"/>
          </a:bodyPr>
          <a:lstStyle/>
          <a:p>
            <a:pPr marL="36900" indent="0">
              <a:buNone/>
            </a:pPr>
            <a:r>
              <a:rPr lang="es-ES" sz="2800" dirty="0"/>
              <a:t>GNOME provee un gestor de ventanas «intuitivo y atractivo» y una plataforma de desarrollo para crear aplicaciones que se integran con el escritorio. El Proyecto pone énfasis en la simplicidad, facilidad de uso y eficiencia.​ Tiene como objetivo la libertad para crear un entorno de escritorio que siempre tendrá el código fuente disponible para reutilizarse bajo una licencia de software libre.</a:t>
            </a:r>
            <a:endParaRPr lang="es-MX" sz="2800" dirty="0"/>
          </a:p>
        </p:txBody>
      </p:sp>
      <p:pic>
        <p:nvPicPr>
          <p:cNvPr id="4" name="Imagen 3">
            <a:extLst>
              <a:ext uri="{FF2B5EF4-FFF2-40B4-BE49-F238E27FC236}">
                <a16:creationId xmlns:a16="http://schemas.microsoft.com/office/drawing/2014/main" id="{0357E34D-A3BD-437F-86D6-75C8DDF40893}"/>
              </a:ext>
            </a:extLst>
          </p:cNvPr>
          <p:cNvPicPr>
            <a:picLocks noChangeAspect="1"/>
          </p:cNvPicPr>
          <p:nvPr/>
        </p:nvPicPr>
        <p:blipFill rotWithShape="1">
          <a:blip r:embed="rId2"/>
          <a:srcRect l="13504" r="11248"/>
          <a:stretch/>
        </p:blipFill>
        <p:spPr>
          <a:xfrm>
            <a:off x="159027" y="1513688"/>
            <a:ext cx="5936972" cy="3830623"/>
          </a:xfrm>
          <a:prstGeom prst="rect">
            <a:avLst/>
          </a:prstGeom>
        </p:spPr>
      </p:pic>
    </p:spTree>
    <p:extLst>
      <p:ext uri="{BB962C8B-B14F-4D97-AF65-F5344CB8AC3E}">
        <p14:creationId xmlns:p14="http://schemas.microsoft.com/office/powerpoint/2010/main" val="276556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07283-C593-43AA-B3C7-90F090AD70D0}"/>
              </a:ext>
            </a:extLst>
          </p:cNvPr>
          <p:cNvSpPr>
            <a:spLocks noGrp="1"/>
          </p:cNvSpPr>
          <p:nvPr>
            <p:ph type="title"/>
          </p:nvPr>
        </p:nvSpPr>
        <p:spPr>
          <a:xfrm>
            <a:off x="943732" y="284922"/>
            <a:ext cx="3932237" cy="781878"/>
          </a:xfrm>
        </p:spPr>
        <p:txBody>
          <a:bodyPr>
            <a:normAutofit/>
          </a:bodyPr>
          <a:lstStyle/>
          <a:p>
            <a:r>
              <a:rPr lang="es-MX" sz="4800" dirty="0"/>
              <a:t>kde</a:t>
            </a:r>
          </a:p>
        </p:txBody>
      </p:sp>
      <p:sp>
        <p:nvSpPr>
          <p:cNvPr id="7" name="Marcador de texto 6">
            <a:extLst>
              <a:ext uri="{FF2B5EF4-FFF2-40B4-BE49-F238E27FC236}">
                <a16:creationId xmlns:a16="http://schemas.microsoft.com/office/drawing/2014/main" id="{ECC0625E-03B7-4938-9479-EB67C1B9D557}"/>
              </a:ext>
            </a:extLst>
          </p:cNvPr>
          <p:cNvSpPr>
            <a:spLocks noGrp="1"/>
          </p:cNvSpPr>
          <p:nvPr>
            <p:ph type="body" sz="half" idx="2"/>
          </p:nvPr>
        </p:nvSpPr>
        <p:spPr>
          <a:xfrm>
            <a:off x="6096000" y="735496"/>
            <a:ext cx="5430564" cy="5512904"/>
          </a:xfrm>
        </p:spPr>
        <p:txBody>
          <a:bodyPr>
            <a:normAutofit fontScale="85000" lnSpcReduction="20000"/>
          </a:bodyPr>
          <a:lstStyle/>
          <a:p>
            <a:pPr algn="just"/>
            <a:r>
              <a:rPr lang="es-ES" sz="2400" dirty="0">
                <a:effectLst>
                  <a:outerShdw blurRad="38100" dist="38100" dir="2700000" algn="tl">
                    <a:srgbClr val="000000">
                      <a:alpha val="43137"/>
                    </a:srgbClr>
                  </a:outerShdw>
                </a:effectLst>
              </a:rPr>
              <a:t>El entorno KDE se basa en el principio de la personalización; todos los componentes de KDE pueden ser configurados en mayor o menor medida por el usuario. Las opciones más comunes son accesibles en su mayoría desde menús y diálogos de configuración. Los usuarios avanzados pueden optar por editar los archivos de configuración manualmente, obteniendo en algunos casos un mayor control sobre el comportamiento del sistema. El entorno de escritorio de KDE no se comporta de un modo predefinido, sino que permite al usuario adecuar el sistema a su gusto y comodidad. Esto no impide que el mismo resulte fácil de usar para nuevos usuarios, detalle al que se le da mucha importancia.</a:t>
            </a:r>
            <a:endParaRPr lang="es-MX" sz="2400" dirty="0">
              <a:effectLst>
                <a:outerShdw blurRad="38100" dist="38100" dir="2700000" algn="tl">
                  <a:srgbClr val="000000">
                    <a:alpha val="43137"/>
                  </a:srgbClr>
                </a:outerShdw>
              </a:effectLst>
            </a:endParaRPr>
          </a:p>
        </p:txBody>
      </p:sp>
      <p:pic>
        <p:nvPicPr>
          <p:cNvPr id="1026" name="Picture 2" descr="Resultado de imagen para kde linux">
            <a:extLst>
              <a:ext uri="{FF2B5EF4-FFF2-40B4-BE49-F238E27FC236}">
                <a16:creationId xmlns:a16="http://schemas.microsoft.com/office/drawing/2014/main" id="{7B88BDB0-53C6-4375-B4FC-CCD2E3CE83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050" y="1066800"/>
            <a:ext cx="51816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56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56660-DB4A-44F1-92B1-B4EE2B4C5BBD}"/>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E8B2BC9-6296-4621-90FB-8CAB69ABB157}"/>
              </a:ext>
            </a:extLst>
          </p:cNvPr>
          <p:cNvSpPr>
            <a:spLocks noGrp="1"/>
          </p:cNvSpPr>
          <p:nvPr>
            <p:ph idx="1"/>
          </p:nvPr>
        </p:nvSpPr>
        <p:spPr/>
        <p:txBody>
          <a:bodyPr/>
          <a:lstStyle/>
          <a:p>
            <a:pPr marL="0" indent="0">
              <a:buNone/>
            </a:pPr>
            <a:r>
              <a:rPr lang="es-MX" dirty="0"/>
              <a:t>La mayoría de los entornos están centradas en el consumidor y sus necesidades, por lo que, están hechos “a su medida”, existe un entorno para cada tipo de persona o software. Lo mejor de las distribuciones es que son personalizables, por lo tanto , puedes configurarlo tanto como quieras, ya sea, para obtener un mejor rendimiento, mejor interfaz. Gracias a esto se puede garantizar un flujo de trabajo comparativamente mas fácil.</a:t>
            </a:r>
          </a:p>
          <a:p>
            <a:pPr marL="0" indent="0">
              <a:buNone/>
            </a:pPr>
            <a:r>
              <a:rPr lang="es-MX" dirty="0"/>
              <a:t>Muchos entornos son “adaptaciones” de otros, centrándose en lo que posiblemente a este le haya fallado, solucionando errores bugs y probando diversas soluciones o simplemente implementando e innovando lo anterior.</a:t>
            </a:r>
          </a:p>
        </p:txBody>
      </p:sp>
    </p:spTree>
    <p:extLst>
      <p:ext uri="{BB962C8B-B14F-4D97-AF65-F5344CB8AC3E}">
        <p14:creationId xmlns:p14="http://schemas.microsoft.com/office/powerpoint/2010/main" val="192013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D4ABBF2-1750-4CA1-9A58-0F69C25F5F55}"/>
              </a:ext>
            </a:extLst>
          </p:cNvPr>
          <p:cNvSpPr>
            <a:spLocks noGrp="1"/>
          </p:cNvSpPr>
          <p:nvPr>
            <p:ph type="ctrTitle"/>
          </p:nvPr>
        </p:nvSpPr>
        <p:spPr>
          <a:xfrm>
            <a:off x="1370693" y="283641"/>
            <a:ext cx="9440034" cy="1049868"/>
          </a:xfrm>
        </p:spPr>
        <p:txBody>
          <a:bodyPr/>
          <a:lstStyle/>
          <a:p>
            <a:r>
              <a:rPr lang="es-MX" dirty="0"/>
              <a:t>REFERENCIAS</a:t>
            </a:r>
          </a:p>
        </p:txBody>
      </p:sp>
      <p:sp>
        <p:nvSpPr>
          <p:cNvPr id="4" name="Subtítulo 3">
            <a:extLst>
              <a:ext uri="{FF2B5EF4-FFF2-40B4-BE49-F238E27FC236}">
                <a16:creationId xmlns:a16="http://schemas.microsoft.com/office/drawing/2014/main" id="{786E1F72-98EF-4401-AED6-26BC601DF239}"/>
              </a:ext>
            </a:extLst>
          </p:cNvPr>
          <p:cNvSpPr>
            <a:spLocks noGrp="1"/>
          </p:cNvSpPr>
          <p:nvPr>
            <p:ph type="subTitle" idx="1"/>
          </p:nvPr>
        </p:nvSpPr>
        <p:spPr>
          <a:xfrm>
            <a:off x="1381273" y="1771651"/>
            <a:ext cx="9440034" cy="3314697"/>
          </a:xfrm>
        </p:spPr>
        <p:txBody>
          <a:bodyPr>
            <a:normAutofit fontScale="47500" lnSpcReduction="20000"/>
          </a:bodyPr>
          <a:lstStyle/>
          <a:p>
            <a:pPr algn="l"/>
            <a:r>
              <a:rPr lang="en-US" sz="3200" dirty="0">
                <a:effectLst>
                  <a:outerShdw blurRad="38100" dist="38100" dir="2700000" algn="tl">
                    <a:srgbClr val="000000">
                      <a:alpha val="43137"/>
                    </a:srgbClr>
                  </a:outerShdw>
                </a:effectLst>
              </a:rPr>
              <a:t>10 </a:t>
            </a:r>
            <a:r>
              <a:rPr lang="en-US" sz="3200" dirty="0" err="1">
                <a:effectLst>
                  <a:outerShdw blurRad="38100" dist="38100" dir="2700000" algn="tl">
                    <a:srgbClr val="000000">
                      <a:alpha val="43137"/>
                    </a:srgbClr>
                  </a:outerShdw>
                </a:effectLst>
              </a:rPr>
              <a:t>Entornos</a:t>
            </a:r>
            <a:r>
              <a:rPr lang="en-US" sz="3200" dirty="0">
                <a:effectLst>
                  <a:outerShdw blurRad="38100" dist="38100" dir="2700000" algn="tl">
                    <a:srgbClr val="000000">
                      <a:alpha val="43137"/>
                    </a:srgbClr>
                  </a:outerShdw>
                </a:effectLst>
              </a:rPr>
              <a:t> De </a:t>
            </a:r>
            <a:r>
              <a:rPr lang="en-US" sz="3200" dirty="0" err="1">
                <a:effectLst>
                  <a:outerShdw blurRad="38100" dist="38100" dir="2700000" algn="tl">
                    <a:srgbClr val="000000">
                      <a:alpha val="43137"/>
                    </a:srgbClr>
                  </a:outerShdw>
                </a:effectLst>
              </a:rPr>
              <a:t>Escritorio</a:t>
            </a:r>
            <a:r>
              <a:rPr lang="en-US" sz="3200" dirty="0">
                <a:effectLst>
                  <a:outerShdw blurRad="38100" dist="38100" dir="2700000" algn="tl">
                    <a:srgbClr val="000000">
                      <a:alpha val="43137"/>
                    </a:srgbClr>
                  </a:outerShdw>
                </a:effectLst>
              </a:rPr>
              <a:t> Linux Que </a:t>
            </a:r>
            <a:r>
              <a:rPr lang="en-US" sz="3200" dirty="0" err="1">
                <a:effectLst>
                  <a:outerShdw blurRad="38100" dist="38100" dir="2700000" algn="tl">
                    <a:srgbClr val="000000">
                      <a:alpha val="43137"/>
                    </a:srgbClr>
                  </a:outerShdw>
                </a:effectLst>
              </a:rPr>
              <a:t>Debes</a:t>
            </a:r>
            <a:r>
              <a:rPr lang="en-US" sz="3200" dirty="0">
                <a:effectLst>
                  <a:outerShdw blurRad="38100" dist="38100" dir="2700000" algn="tl">
                    <a:srgbClr val="000000">
                      <a:alpha val="43137"/>
                    </a:srgbClr>
                  </a:outerShdw>
                </a:effectLst>
              </a:rPr>
              <a:t> </a:t>
            </a:r>
            <a:r>
              <a:rPr lang="en-US" sz="3200" dirty="0" err="1">
                <a:effectLst>
                  <a:outerShdw blurRad="38100" dist="38100" dir="2700000" algn="tl">
                    <a:srgbClr val="000000">
                      <a:alpha val="43137"/>
                    </a:srgbClr>
                  </a:outerShdw>
                </a:effectLst>
              </a:rPr>
              <a:t>Conocer</a:t>
            </a:r>
            <a:r>
              <a:rPr lang="en-US" sz="3200" dirty="0">
                <a:effectLst>
                  <a:outerShdw blurRad="38100" dist="38100" dir="2700000" algn="tl">
                    <a:srgbClr val="000000">
                      <a:alpha val="43137"/>
                    </a:srgbClr>
                  </a:outerShdw>
                </a:effectLst>
              </a:rPr>
              <a:t>. (2019). Retrieved 14 November 2019, from 	https://blog.hostdime.com.co/10-entornos-de-escritorio-linux-que-debes-conocer/</a:t>
            </a:r>
          </a:p>
          <a:p>
            <a:pPr algn="l"/>
            <a:r>
              <a:rPr lang="en-US" sz="3200" dirty="0">
                <a:effectLst>
                  <a:outerShdw blurRad="38100" dist="38100" dir="2700000" algn="tl">
                    <a:srgbClr val="000000">
                      <a:alpha val="43137"/>
                    </a:srgbClr>
                  </a:outerShdw>
                </a:effectLst>
              </a:rPr>
              <a:t>Cinnamon. (2019). Retrieved 14 November 2019, from https://es.wikipedia.org/wiki/Cinnamon</a:t>
            </a:r>
          </a:p>
          <a:p>
            <a:pPr algn="l"/>
            <a:r>
              <a:rPr lang="en-US" sz="3200" dirty="0" err="1">
                <a:effectLst>
                  <a:outerShdw blurRad="38100" dist="38100" dir="2700000" algn="tl">
                    <a:srgbClr val="000000">
                      <a:alpha val="43137"/>
                    </a:srgbClr>
                  </a:outerShdw>
                </a:effectLst>
              </a:rPr>
              <a:t>Entorno</a:t>
            </a:r>
            <a:r>
              <a:rPr lang="en-US" sz="3200" dirty="0">
                <a:effectLst>
                  <a:outerShdw blurRad="38100" dist="38100" dir="2700000" algn="tl">
                    <a:srgbClr val="000000">
                      <a:alpha val="43137"/>
                    </a:srgbClr>
                  </a:outerShdw>
                </a:effectLst>
              </a:rPr>
              <a:t> de </a:t>
            </a:r>
            <a:r>
              <a:rPr lang="en-US" sz="3200" dirty="0" err="1">
                <a:effectLst>
                  <a:outerShdw blurRad="38100" dist="38100" dir="2700000" algn="tl">
                    <a:srgbClr val="000000">
                      <a:alpha val="43137"/>
                    </a:srgbClr>
                  </a:outerShdw>
                </a:effectLst>
              </a:rPr>
              <a:t>escritorio</a:t>
            </a:r>
            <a:r>
              <a:rPr lang="en-US" sz="3200" dirty="0">
                <a:effectLst>
                  <a:outerShdw blurRad="38100" dist="38100" dir="2700000" algn="tl">
                    <a:srgbClr val="000000">
                      <a:alpha val="43137"/>
                    </a:srgbClr>
                  </a:outerShdw>
                </a:effectLst>
              </a:rPr>
              <a:t>. (2019). Retrieved 14 November 2019, from 	https://es.wikipedia.org/wiki/Entorno_de_escritorio</a:t>
            </a:r>
          </a:p>
          <a:p>
            <a:pPr algn="l"/>
            <a:r>
              <a:rPr lang="en-US" sz="3200" dirty="0" err="1">
                <a:effectLst>
                  <a:outerShdw blurRad="38100" dist="38100" dir="2700000" algn="tl">
                    <a:srgbClr val="000000">
                      <a:alpha val="43137"/>
                    </a:srgbClr>
                  </a:outerShdw>
                </a:effectLst>
              </a:rPr>
              <a:t>Escritorio</a:t>
            </a:r>
            <a:r>
              <a:rPr lang="en-US" sz="3200" dirty="0">
                <a:effectLst>
                  <a:outerShdw blurRad="38100" dist="38100" dir="2700000" algn="tl">
                    <a:srgbClr val="000000">
                      <a:alpha val="43137"/>
                    </a:srgbClr>
                  </a:outerShdw>
                </a:effectLst>
              </a:rPr>
              <a:t> Linux. (2019). Retrieved 14 November 2019, from 	https://es.wikipedia.org/wiki/Escritorio_Linux#Entornos_de_Escritorio</a:t>
            </a:r>
          </a:p>
          <a:p>
            <a:pPr algn="l"/>
            <a:r>
              <a:rPr lang="en-US" sz="3200" dirty="0">
                <a:effectLst>
                  <a:outerShdw blurRad="38100" dist="38100" dir="2700000" algn="tl">
                    <a:srgbClr val="000000">
                      <a:alpha val="43137"/>
                    </a:srgbClr>
                  </a:outerShdw>
                </a:effectLst>
              </a:rPr>
              <a:t>GNOME. (2019). Retrieved 14 November 2019, from https://es.wikipedia.org/wiki/GNOME</a:t>
            </a:r>
          </a:p>
          <a:p>
            <a:pPr algn="l"/>
            <a:r>
              <a:rPr lang="en-US" sz="3200" dirty="0">
                <a:effectLst>
                  <a:outerShdw blurRad="38100" dist="38100" dir="2700000" algn="tl">
                    <a:srgbClr val="000000">
                      <a:alpha val="43137"/>
                    </a:srgbClr>
                  </a:outerShdw>
                </a:effectLst>
              </a:rPr>
              <a:t>KDE. (2019). Retrieved 14 November 2019, from https://es.wikipedia.org/wiki/KDE</a:t>
            </a:r>
          </a:p>
          <a:p>
            <a:endParaRPr lang="es-MX" dirty="0"/>
          </a:p>
        </p:txBody>
      </p:sp>
    </p:spTree>
    <p:extLst>
      <p:ext uri="{BB962C8B-B14F-4D97-AF65-F5344CB8AC3E}">
        <p14:creationId xmlns:p14="http://schemas.microsoft.com/office/powerpoint/2010/main" val="209287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TM04033921[[fn=Damasco]]</Template>
  <TotalTime>149</TotalTime>
  <Words>392</Words>
  <Application>Microsoft Office PowerPoint</Application>
  <PresentationFormat>Panorámica</PresentationFormat>
  <Paragraphs>32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Bookman Old Style</vt:lpstr>
      <vt:lpstr>Rockwell</vt:lpstr>
      <vt:lpstr>Damask</vt:lpstr>
      <vt:lpstr>LOS AMBIENTES MAS POPULARES DE UNIX/LINUX</vt:lpstr>
      <vt:lpstr>INDICE</vt:lpstr>
      <vt:lpstr>ENTORNOS DE ESCRITORIO</vt:lpstr>
      <vt:lpstr>cinnamon </vt:lpstr>
      <vt:lpstr>GNOME 3.X</vt:lpstr>
      <vt:lpstr>kde</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Gomez</dc:creator>
  <cp:lastModifiedBy>Alberto Gomez</cp:lastModifiedBy>
  <cp:revision>16</cp:revision>
  <dcterms:created xsi:type="dcterms:W3CDTF">2019-12-02T02:41:00Z</dcterms:created>
  <dcterms:modified xsi:type="dcterms:W3CDTF">2019-12-05T04:23:28Z</dcterms:modified>
</cp:coreProperties>
</file>