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70" r:id="rId11"/>
    <p:sldId id="274" r:id="rId12"/>
    <p:sldId id="275" r:id="rId13"/>
    <p:sldId id="271" r:id="rId14"/>
    <p:sldId id="269" r:id="rId15"/>
    <p:sldId id="272" r:id="rId16"/>
    <p:sldId id="273" r:id="rId17"/>
    <p:sldId id="267" r:id="rId18"/>
    <p:sldId id="276" r:id="rId19"/>
    <p:sldId id="277" r:id="rId20"/>
    <p:sldId id="262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9553" autoAdjust="0"/>
  </p:normalViewPr>
  <p:slideViewPr>
    <p:cSldViewPr snapToGrid="0">
      <p:cViewPr varScale="1">
        <p:scale>
          <a:sx n="90" d="100"/>
          <a:sy n="90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9B1D-C816-4A11-8D96-9373C31AF530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2D60-35F9-4BC0-B9FA-A8D7F998FA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here we’ll focus on *hard* shadows only (from directional &amp; point lights), not in soft shadows (from area lights).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5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38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TODO: </a:t>
            </a:r>
            <a:r>
              <a:rPr lang="en-GB" dirty="0" err="1">
                <a:solidFill>
                  <a:schemeClr val="accent4"/>
                </a:solidFill>
              </a:rPr>
              <a:t>img</a:t>
            </a:r>
            <a:r>
              <a:rPr lang="en-GB" dirty="0">
                <a:solidFill>
                  <a:schemeClr val="accent4"/>
                </a:solidFill>
              </a:rPr>
              <a:t> of the sample scene. Indicate depth (from light’s POV)</a:t>
            </a:r>
            <a:r>
              <a:rPr lang="en-GB" dirty="0"/>
              <a:t> </a:t>
            </a:r>
            <a:r>
              <a:rPr lang="en-GB" dirty="0">
                <a:solidFill>
                  <a:schemeClr val="accent4"/>
                </a:solidFill>
              </a:rPr>
              <a:t>of closest element (&lt;- value stored in depth map…) &amp; current frag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	e.g.1. for a point that’s lit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accent4"/>
                </a:solidFill>
              </a:rPr>
              <a:t>	e.g.2. for a point that’s in shadow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6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Shadow acne: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Due to the limited resolution of the shadow map: </a:t>
            </a:r>
            <a:r>
              <a:rPr lang="en-GB" i="1" noProof="0" dirty="0" err="1"/>
              <a:t>dif</a:t>
            </a:r>
            <a:r>
              <a:rPr lang="en-GB" i="1" noProof="0" dirty="0"/>
              <a:t> fragments will sample same </a:t>
            </a:r>
            <a:r>
              <a:rPr lang="en-GB" i="1" noProof="0" dirty="0" err="1"/>
              <a:t>texel</a:t>
            </a:r>
            <a:r>
              <a:rPr lang="en-GB" i="1" noProof="0" dirty="0"/>
              <a:t>, but some frags will have a depth slightly closer/further away… so some frags will be in shadow whilst others not =&gt; we have a shadow discrepancy that results in this striped pattern</a:t>
            </a:r>
          </a:p>
          <a:p>
            <a:pPr marL="171450" indent="-171450">
              <a:buFontTx/>
              <a:buChar char="-"/>
            </a:pPr>
            <a:r>
              <a:rPr lang="en-GB" i="0" noProof="0" dirty="0" err="1"/>
              <a:t>Soln</a:t>
            </a:r>
            <a:r>
              <a:rPr lang="en-GB" i="0" noProof="0" dirty="0"/>
              <a:t>: apply small bias -- </a:t>
            </a:r>
            <a:r>
              <a:rPr lang="en-GB" sz="1800" noProof="0" dirty="0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offset depth of surface (or shadow map) by small bias amt </a:t>
            </a:r>
            <a:r>
              <a:rPr lang="en-GB" sz="1800" noProof="0" dirty="0" err="1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s.t.</a:t>
            </a:r>
            <a:r>
              <a:rPr lang="en-GB" sz="1800" noProof="0" dirty="0">
                <a:solidFill>
                  <a:srgbClr val="111111"/>
                </a:solidFill>
                <a:effectLst/>
                <a:latin typeface="Calibri Light" panose="020F0302020204030204" pitchFamily="34" charset="0"/>
              </a:rPr>
              <a:t> frags are not incorrectly considered below surface</a:t>
            </a:r>
            <a:endParaRPr lang="en-GB" i="0" noProof="0" dirty="0"/>
          </a:p>
          <a:p>
            <a:pPr marL="628650" lvl="1" indent="-171450">
              <a:buFontTx/>
              <a:buChar char="-"/>
            </a:pPr>
            <a:r>
              <a:rPr lang="en-GB" i="0" noProof="0" dirty="0"/>
              <a:t>Amt depends on scene &amp; angle towards light from the surface of the </a:t>
            </a:r>
            <a:r>
              <a:rPr lang="en-GB" i="0" noProof="0" dirty="0" err="1"/>
              <a:t>obj</a:t>
            </a:r>
            <a:endParaRPr lang="en-GB" i="0" noProof="0" dirty="0"/>
          </a:p>
          <a:p>
            <a:pPr marL="628650" lvl="1" indent="-171450">
              <a:buFontTx/>
              <a:buChar char="-"/>
            </a:pPr>
            <a:r>
              <a:rPr lang="en-GB" i="0" noProof="0" dirty="0"/>
              <a:t>Must be careful not to get “peter panning” (bias/offset big =&gt; shadow appears ‘detached’ to </a:t>
            </a:r>
            <a:r>
              <a:rPr lang="en-GB" i="0" noProof="0" dirty="0" err="1"/>
              <a:t>obj</a:t>
            </a:r>
            <a:r>
              <a:rPr lang="en-GB" i="0" noProof="0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Oversampling issues</a:t>
            </a:r>
          </a:p>
          <a:p>
            <a:r>
              <a:rPr lang="en-GB" noProof="0" dirty="0"/>
              <a:t>the following appear in shadow: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points outside size (width &amp; height) of depth map </a:t>
            </a:r>
          </a:p>
          <a:p>
            <a:pPr marL="457200" lvl="1" indent="0">
              <a:buFontTx/>
              <a:buNone/>
            </a:pPr>
            <a:r>
              <a:rPr lang="en-GB" noProof="0" dirty="0"/>
              <a:t>=&gt; </a:t>
            </a:r>
            <a:r>
              <a:rPr lang="en-GB" noProof="0" dirty="0" err="1"/>
              <a:t>soln</a:t>
            </a:r>
            <a:r>
              <a:rPr lang="en-GB" noProof="0" dirty="0"/>
              <a:t>: add depth map a “</a:t>
            </a:r>
            <a:r>
              <a:rPr lang="en-GB" noProof="0" dirty="0" err="1"/>
              <a:t>tex</a:t>
            </a:r>
            <a:r>
              <a:rPr lang="en-GB" noProof="0" dirty="0"/>
              <a:t> border colour” set to white (so that depth = 1) &amp; set </a:t>
            </a:r>
            <a:r>
              <a:rPr lang="en-GB" noProof="0" dirty="0" err="1"/>
              <a:t>tex</a:t>
            </a:r>
            <a:r>
              <a:rPr lang="en-GB" noProof="0" dirty="0"/>
              <a:t> </a:t>
            </a:r>
            <a:r>
              <a:rPr lang="en-GB" noProof="0" dirty="0" err="1"/>
              <a:t>obj</a:t>
            </a:r>
            <a:r>
              <a:rPr lang="en-GB" noProof="0" dirty="0"/>
              <a:t> param to GL_CLAMP_TO_BORDER</a:t>
            </a:r>
          </a:p>
          <a:p>
            <a:pPr marL="171450" indent="-171450">
              <a:buFontTx/>
              <a:buChar char="-"/>
            </a:pPr>
            <a:r>
              <a:rPr lang="en-GB" i="0" noProof="0" dirty="0"/>
              <a:t>&amp; points further away than depth map’s far plane (in the </a:t>
            </a:r>
            <a:r>
              <a:rPr lang="en-GB" i="0" noProof="0" dirty="0" err="1"/>
              <a:t>orthog</a:t>
            </a:r>
            <a:r>
              <a:rPr lang="en-GB" i="0" noProof="0" dirty="0"/>
              <a:t>. Projection)</a:t>
            </a:r>
          </a:p>
          <a:p>
            <a:pPr marL="457200" lvl="1" indent="0">
              <a:buFontTx/>
              <a:buNone/>
            </a:pPr>
            <a:r>
              <a:rPr lang="en-GB" noProof="0" dirty="0"/>
              <a:t>=&gt; </a:t>
            </a:r>
            <a:r>
              <a:rPr lang="en-GB" noProof="0" dirty="0" err="1"/>
              <a:t>soln</a:t>
            </a:r>
            <a:r>
              <a:rPr lang="en-GB" noProof="0" dirty="0"/>
              <a:t>: when calc if in shadow in frag shader, </a:t>
            </a:r>
            <a:r>
              <a:rPr lang="en-GB" i="0" noProof="0" dirty="0"/>
              <a:t>force points to be lit when </a:t>
            </a:r>
            <a:r>
              <a:rPr lang="en-GB" i="0" noProof="0" dirty="0" err="1"/>
              <a:t>z_f</a:t>
            </a:r>
            <a:r>
              <a:rPr lang="en-GB" i="0" noProof="0" dirty="0"/>
              <a:t> &gt; 1.0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5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noProof="0" dirty="0"/>
              <a:t>Jagged Edges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Due to the fixed resolution of the shadow map: </a:t>
            </a:r>
            <a:r>
              <a:rPr lang="en-GB" i="1" noProof="0" dirty="0"/>
              <a:t>multiple frags per </a:t>
            </a:r>
            <a:r>
              <a:rPr lang="en-GB" i="1" noProof="0" dirty="0" err="1"/>
              <a:t>texel</a:t>
            </a:r>
            <a:r>
              <a:rPr lang="en-GB" i="1" noProof="0" dirty="0"/>
              <a:t>	</a:t>
            </a:r>
            <a:r>
              <a:rPr lang="en-GB" sz="1050" i="0" noProof="0" dirty="0"/>
              <a:t>(</a:t>
            </a:r>
            <a:r>
              <a:rPr lang="en-GB" sz="1050" i="0" noProof="0" dirty="0" err="1"/>
              <a:t>upsampling</a:t>
            </a:r>
            <a:r>
              <a:rPr lang="en-GB" sz="1050" i="0" noProof="0" dirty="0"/>
              <a:t>?)</a:t>
            </a:r>
          </a:p>
          <a:p>
            <a:pPr marL="171450" indent="-171450">
              <a:buFontTx/>
              <a:buChar char="-"/>
            </a:pPr>
            <a:r>
              <a:rPr lang="en-GB" i="0" noProof="0" dirty="0" err="1"/>
              <a:t>Soln</a:t>
            </a:r>
            <a:r>
              <a:rPr lang="en-GB" i="0" noProof="0" dirty="0"/>
              <a:t>: PCF </a:t>
            </a:r>
          </a:p>
          <a:p>
            <a:pPr marL="628650" lvl="1" indent="-171450">
              <a:buFontTx/>
              <a:buChar char="-"/>
            </a:pPr>
            <a:r>
              <a:rPr lang="en-GB" i="0" noProof="0" dirty="0"/>
              <a:t>set of techniques that produce softer shadows…</a:t>
            </a:r>
          </a:p>
          <a:p>
            <a:pPr marL="457200" lvl="1" indent="0">
              <a:buFontTx/>
              <a:buNone/>
            </a:pPr>
            <a:r>
              <a:rPr lang="en-GB" i="0" noProof="0" dirty="0"/>
              <a:t>	…by sampling &gt;1 times from depth map, then combining/</a:t>
            </a:r>
            <a:r>
              <a:rPr lang="en-GB" i="0" noProof="0" dirty="0" err="1"/>
              <a:t>avg</a:t>
            </a:r>
            <a:r>
              <a:rPr lang="en-GB" i="0" noProof="0" dirty="0"/>
              <a:t> results to get soft shadow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9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 structure:</a:t>
            </a:r>
          </a:p>
          <a:p>
            <a:pPr marL="171450" indent="-171450">
              <a:buFontTx/>
              <a:buChar char="-"/>
            </a:pPr>
            <a:r>
              <a:rPr lang="en-GB" dirty="0"/>
              <a:t>show scene- simple, identify light source &amp; where shadows would be</a:t>
            </a:r>
          </a:p>
          <a:p>
            <a:pPr marL="171450" indent="-171450">
              <a:buFontTx/>
              <a:buChar char="-"/>
            </a:pPr>
            <a:r>
              <a:rPr lang="en-GB" dirty="0"/>
              <a:t>show code for rendering shadow map (?) &amp; render shadow map in B&amp;W onto a quad on the screen to visualise it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then, maybe show code for rendering scene as usual, w/shadows &amp; then render scene as usual &lt;- has shadows, yay!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69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Consists of a set of fixed &amp; programmable stages for processing the geometry data.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Start with the vertex data (position &amp; other attributes such as </a:t>
            </a:r>
            <a:r>
              <a:rPr lang="en-GB" dirty="0" err="1"/>
              <a:t>tex</a:t>
            </a:r>
            <a:r>
              <a:rPr lang="en-GB" dirty="0"/>
              <a:t> cords, normal), and process it, ending up with fragment data (colour, depth &amp; stencil) written to the currently active framebuffer -&gt; this could be the screen buffer meaning that the image is rendered to the screen or another FBO.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FBO = an object which has a colour, depth &amp; stencil buffers.</a:t>
            </a:r>
          </a:p>
          <a:p>
            <a:pPr marL="171450" indent="-171450">
              <a:buFontTx/>
              <a:buChar char="-"/>
            </a:pPr>
            <a:r>
              <a:rPr lang="en-GB" dirty="0"/>
              <a:t>We’re mainly focussed on the vertex &amp; fragment shaders here =&gt; NEXT SLIDE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1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Vertex shader: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performs basic processing of each </a:t>
            </a:r>
            <a:r>
              <a:rPr lang="en-GB" dirty="0" err="1"/>
              <a:t>indiv</a:t>
            </a:r>
            <a:r>
              <a:rPr lang="en-GB" dirty="0"/>
              <a:t> vertex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converts each incoming vertex into a single outgoing vertex based on a user-defined program.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Here we do a series of </a:t>
            </a:r>
            <a:r>
              <a:rPr lang="en-GB" dirty="0" err="1"/>
              <a:t>transf</a:t>
            </a:r>
            <a:r>
              <a:rPr lang="en-GB" dirty="0"/>
              <a:t> to get from local object </a:t>
            </a:r>
            <a:r>
              <a:rPr lang="en-GB" dirty="0" err="1"/>
              <a:t>coords</a:t>
            </a:r>
            <a:r>
              <a:rPr lang="en-GB" dirty="0"/>
              <a:t> to screen </a:t>
            </a:r>
            <a:r>
              <a:rPr lang="en-GB" dirty="0" err="1"/>
              <a:t>coords</a:t>
            </a:r>
            <a:r>
              <a:rPr lang="en-GB" dirty="0"/>
              <a:t> (</a:t>
            </a:r>
            <a:r>
              <a:rPr lang="en-GB" dirty="0" err="1"/>
              <a:t>obj</a:t>
            </a:r>
            <a:r>
              <a:rPr lang="en-GB" dirty="0"/>
              <a:t> space -&gt; world space -&gt; camera space -&gt; screen space)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Fragment shader: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for each fragment from the rasterization stage is processed by a fragment shader. 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Calculates the colour for each fragment (pixel) e.g. using </a:t>
            </a:r>
            <a:r>
              <a:rPr lang="en-GB" dirty="0" err="1"/>
              <a:t>Phong</a:t>
            </a:r>
            <a:r>
              <a:rPr lang="en-GB" dirty="0"/>
              <a:t> illumination model.</a:t>
            </a:r>
          </a:p>
          <a:p>
            <a:pPr marL="457200" lvl="1" indent="0">
              <a:buFontTx/>
              <a:buNone/>
            </a:pPr>
            <a:r>
              <a:rPr lang="en-GB" sz="900" dirty="0"/>
              <a:t>[“fragment” = “candidate pixel”… might or not be the final pixel, depending e.g. whether there’s a closer fragment or not, e.g. any later per-sample processing (stencil test…)]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Output: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value, a depth value, &amp; a stencil value.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1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TODO: </a:t>
            </a:r>
            <a:r>
              <a:rPr lang="en-GB" sz="1200" dirty="0" err="1">
                <a:solidFill>
                  <a:schemeClr val="accent4"/>
                </a:solidFill>
              </a:rPr>
              <a:t>imgs</a:t>
            </a:r>
            <a:r>
              <a:rPr lang="en-GB" sz="1200" dirty="0">
                <a:solidFill>
                  <a:schemeClr val="accent4"/>
                </a:solidFill>
              </a:rPr>
              <a:t>: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1. example scene, &amp; indicate light direction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2. scene as seen from light’s POV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4"/>
                </a:solidFill>
              </a:rPr>
              <a:t>3. depth values of scene as seen from light (i.e. shadow map)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8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573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13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62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15/01/2021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Navarro Rosales</a:t>
            </a:r>
            <a:endParaRPr lang="en-GB" sz="260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847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 27,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564D09-9E89-40E8-ACAB-76D3C5E7ACC4}"/>
              </a:ext>
            </a:extLst>
          </p:cNvPr>
          <p:cNvSpPr txBox="1"/>
          <p:nvPr/>
        </p:nvSpPr>
        <p:spPr>
          <a:xfrm>
            <a:off x="1524000" y="5154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Churchill College </a:t>
            </a:r>
            <a:r>
              <a:rPr lang="en-GB" sz="1400" b="1" i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CompSci</a:t>
            </a: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(1/2)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Render scene from light’s POV</a:t>
            </a:r>
          </a:p>
          <a:p>
            <a:pPr>
              <a:buClr>
                <a:schemeClr val="accent1"/>
              </a:buClr>
            </a:pPr>
            <a:r>
              <a:rPr lang="en-GB" dirty="0"/>
              <a:t>Record depth values only (not colour)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Depth values stored in a depth buffer - This is our depth map!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So, depth map stores depth of the closest fragments as seen from the light’s perspective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E53B7D-098C-493C-BF43-726672670CC5}"/>
              </a:ext>
            </a:extLst>
          </p:cNvPr>
          <p:cNvSpPr/>
          <p:nvPr/>
        </p:nvSpPr>
        <p:spPr>
          <a:xfrm>
            <a:off x="1375737" y="4195855"/>
            <a:ext cx="2708939" cy="198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example scene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89B363-1E49-48F7-8EFC-8D7DDBDDDE82}"/>
              </a:ext>
            </a:extLst>
          </p:cNvPr>
          <p:cNvSpPr/>
          <p:nvPr/>
        </p:nvSpPr>
        <p:spPr>
          <a:xfrm>
            <a:off x="4681872" y="4195855"/>
            <a:ext cx="2708939" cy="198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scene seen from light’s POV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6D2D8A0-E7F6-4437-BDB9-8431A743C004}"/>
              </a:ext>
            </a:extLst>
          </p:cNvPr>
          <p:cNvSpPr/>
          <p:nvPr/>
        </p:nvSpPr>
        <p:spPr>
          <a:xfrm>
            <a:off x="7988007" y="4195855"/>
            <a:ext cx="2708939" cy="198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map</a:t>
            </a:r>
          </a:p>
        </p:txBody>
      </p:sp>
    </p:spTree>
    <p:extLst>
      <p:ext uri="{BB962C8B-B14F-4D97-AF65-F5344CB8AC3E}">
        <p14:creationId xmlns:p14="http://schemas.microsoft.com/office/powerpoint/2010/main" val="15105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1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 descr="Imagen de la pantalla de un celular de un mensaje en letras negras&#10;&#10;Descripción generada automáticamente con confianza baja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2990920"/>
            <a:ext cx="8943975" cy="293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sz="2600" dirty="0"/>
              <a:t>Transform scene to light space</a:t>
            </a:r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422A0B-CF7F-4BC0-9C1C-9538D7600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3974" y="2990920"/>
            <a:ext cx="8943975" cy="29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1) generate depth map (2/2)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6E48-B112-4914-958E-E5F86C24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Create a texture object → our depth map.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Transform scene to light space</a:t>
            </a:r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endParaRPr lang="en-GB" dirty="0"/>
          </a:p>
          <a:p>
            <a:pPr lvl="1">
              <a:buClr>
                <a:schemeClr val="accent1"/>
              </a:buClr>
            </a:pPr>
            <a:r>
              <a:rPr lang="en-GB" dirty="0"/>
              <a:t>Use view &amp; projection matrices specific to the light source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Then, calculate an MVP matrix to use in the vertex shader</a:t>
            </a:r>
          </a:p>
          <a:p>
            <a:pPr marL="457200" indent="-457200">
              <a:buClr>
                <a:schemeClr val="accent1"/>
              </a:buClr>
              <a:buFont typeface="+mj-lt"/>
              <a:buAutoNum type="arabicPeriod" startAt="3"/>
            </a:pPr>
            <a:r>
              <a:rPr lang="en-GB" dirty="0"/>
              <a:t>Render to depth map</a:t>
            </a:r>
            <a:endParaRPr lang="en-GB" sz="2400" dirty="0"/>
          </a:p>
          <a:p>
            <a:pPr lvl="1">
              <a:buClr>
                <a:schemeClr val="accent1"/>
              </a:buClr>
            </a:pPr>
            <a:r>
              <a:rPr lang="en-GB" dirty="0"/>
              <a:t>Vertex shader – transforms vertices to light space using calculated matrix</a:t>
            </a:r>
          </a:p>
          <a:p>
            <a:pPr lvl="1">
              <a:buClr>
                <a:schemeClr val="accent1"/>
              </a:buClr>
            </a:pPr>
            <a:r>
              <a:rPr lang="en-GB" dirty="0"/>
              <a:t>Fragment shader – empty,  since no colour data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 startAt="3"/>
            </a:pPr>
            <a:endParaRPr lang="en-GB" dirty="0"/>
          </a:p>
          <a:p>
            <a:pPr marL="457200" lvl="1" indent="0">
              <a:buClr>
                <a:schemeClr val="accent1"/>
              </a:buClr>
              <a:buNone/>
            </a:pPr>
            <a:endParaRPr lang="en-GB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DD967D67-A89F-4780-B68B-87A6CE52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41" y="2551882"/>
            <a:ext cx="8155709" cy="17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2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(1/2)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Render scene as usual, from camera’s POV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Vertex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transforms vertices to screen space (MVP matrix)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also transforms them to light space → to be used in fragment shader *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Fragment shader 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determines colour of fragment (e.g. </a:t>
                </a:r>
                <a:r>
                  <a:rPr lang="en-GB" dirty="0" err="1"/>
                  <a:t>Phong</a:t>
                </a:r>
                <a:r>
                  <a:rPr lang="en-GB" dirty="0"/>
                  <a:t>)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r>
                  <a:rPr lang="en-GB" dirty="0"/>
                  <a:t>	– checks if lit or in shadow:</a:t>
                </a:r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Compares with depth of fragment in light space (*),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3">
                  <a:buClr>
                    <a:schemeClr val="accent1"/>
                  </a:buClr>
                </a:pPr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000" dirty="0"/>
                  <a:t> in shadow (not seen from light)</a:t>
                </a:r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lvl="3">
                  <a:buClr>
                    <a:schemeClr val="accent1"/>
                  </a:buClr>
                </a:pPr>
                <a:endParaRPr lang="en-GB" dirty="0"/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2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7C790-2E9C-4B76-88EC-56FA8D07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Step 2) render scene (2/2)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946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solidFill>
                      <a:schemeClr val="tx2"/>
                    </a:solidFill>
                  </a:rPr>
                  <a:t>Fragment shader – checks if lit or in shadow:</a:t>
                </a: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Samples corresponding point in depth map → depth of closest object to light,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Compares with depth of fragment in light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sz="1800" dirty="0">
                  <a:solidFill>
                    <a:schemeClr val="tx2"/>
                  </a:solidFill>
                </a:endParaRPr>
              </a:p>
              <a:p>
                <a:pPr lvl="2">
                  <a:buClr>
                    <a:schemeClr val="accent1"/>
                  </a:buClr>
                </a:pPr>
                <a:r>
                  <a:rPr lang="en-GB" sz="1800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>
                    <a:solidFill>
                      <a:schemeClr val="tx2"/>
                    </a:solidFill>
                  </a:rPr>
                  <a:t> in shadow (not seen from light)</a:t>
                </a:r>
              </a:p>
              <a:p>
                <a:pPr lvl="2">
                  <a:buClr>
                    <a:schemeClr val="accent1"/>
                  </a:buClr>
                </a:pPr>
                <a:endParaRPr lang="en-GB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82D6E48-B112-4914-958E-E5F86C248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9460"/>
                <a:ext cx="10515600" cy="4351338"/>
              </a:xfrm>
              <a:blipFill>
                <a:blip r:embed="rId3"/>
                <a:stretch>
                  <a:fillRect l="-522" t="-15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C6DDDD91-4A02-4CCD-A7D2-CC8561612B28}"/>
              </a:ext>
            </a:extLst>
          </p:cNvPr>
          <p:cNvSpPr/>
          <p:nvPr/>
        </p:nvSpPr>
        <p:spPr>
          <a:xfrm>
            <a:off x="1036676" y="3583172"/>
            <a:ext cx="4412510" cy="25937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example scene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89DE1-CE36-4BAC-B7CA-52BC0DFEF6C5}"/>
              </a:ext>
            </a:extLst>
          </p:cNvPr>
          <p:cNvSpPr/>
          <p:nvPr/>
        </p:nvSpPr>
        <p:spPr>
          <a:xfrm>
            <a:off x="6496796" y="3617558"/>
            <a:ext cx="4412510" cy="25937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example scene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988652-C173-4948-A8FD-D0A1E95A55FD}"/>
              </a:ext>
            </a:extLst>
          </p:cNvPr>
          <p:cNvSpPr txBox="1"/>
          <p:nvPr/>
        </p:nvSpPr>
        <p:spPr>
          <a:xfrm>
            <a:off x="1036676" y="3145068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e.g.1. Point not in shadow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F068DF-70FF-429C-BE25-F95E412DD38F}"/>
              </a:ext>
            </a:extLst>
          </p:cNvPr>
          <p:cNvSpPr txBox="1"/>
          <p:nvPr/>
        </p:nvSpPr>
        <p:spPr>
          <a:xfrm>
            <a:off x="6496796" y="3145068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e.g.2. Point in shadow</a:t>
            </a:r>
          </a:p>
        </p:txBody>
      </p:sp>
    </p:spTree>
    <p:extLst>
      <p:ext uri="{BB962C8B-B14F-4D97-AF65-F5344CB8AC3E}">
        <p14:creationId xmlns:p14="http://schemas.microsoft.com/office/powerpoint/2010/main" val="11924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Shadow Acne 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Moiré-like pattern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apply small bias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Shadow Acne 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Moiré-like pattern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 dirty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apply small bias</a:t>
                </a:r>
              </a:p>
              <a:p>
                <a:pPr marL="457200" lvl="1" indent="0">
                  <a:lnSpc>
                    <a:spcPct val="70000"/>
                  </a:lnSpc>
                  <a:buClr>
                    <a:schemeClr val="accent1"/>
                  </a:buClr>
                  <a:buNone/>
                </a:pPr>
                <a:endParaRPr lang="en-GB" sz="2200" dirty="0"/>
              </a:p>
              <a:p>
                <a:pPr>
                  <a:lnSpc>
                    <a:spcPct val="70000"/>
                  </a:lnSpc>
                  <a:buClr>
                    <a:schemeClr val="accent1"/>
                  </a:buClr>
                </a:pPr>
                <a:r>
                  <a:rPr lang="en-GB" sz="2600" dirty="0"/>
                  <a:t>Oversampling Issues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2200" dirty="0"/>
                  <a:t>Points outside depth map appear in shadow</a:t>
                </a:r>
              </a:p>
              <a:p>
                <a:pPr lvl="1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200" dirty="0"/>
                  <a:t>: </a:t>
                </a:r>
              </a:p>
              <a:p>
                <a:pPr lvl="2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texture parameters</a:t>
                </a:r>
              </a:p>
              <a:p>
                <a:pPr lvl="2">
                  <a:lnSpc>
                    <a:spcPct val="7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sz="1900" dirty="0"/>
                  <a:t>force fragments to be lit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19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sz="1900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GB" sz="1900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55396C-2B0B-4020-BCB6-36F9D11DA5F2}"/>
              </a:ext>
            </a:extLst>
          </p:cNvPr>
          <p:cNvSpPr/>
          <p:nvPr/>
        </p:nvSpPr>
        <p:spPr>
          <a:xfrm>
            <a:off x="8548872" y="2454755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Oversampling issues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98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Clr>
                    <a:schemeClr val="accent1"/>
                  </a:buClr>
                </a:pPr>
                <a:r>
                  <a:rPr lang="en-GB" dirty="0"/>
                  <a:t>Shadow Acne 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Moiré-like pattern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apply small bias</a:t>
                </a: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r>
                  <a:rPr lang="en-GB" dirty="0"/>
                  <a:t>Oversampling Issues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Points outside depth map appear in shadow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</a:t>
                </a:r>
              </a:p>
              <a:p>
                <a:pPr lvl="2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texture parameters</a:t>
                </a:r>
              </a:p>
              <a:p>
                <a:pPr lvl="2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force fragments to be lit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GB" dirty="0">
                  <a:solidFill>
                    <a:schemeClr val="accent4"/>
                  </a:solidFill>
                </a:endParaRPr>
              </a:p>
              <a:p>
                <a:pPr marL="457200" lvl="1" indent="0">
                  <a:buClr>
                    <a:schemeClr val="accent1"/>
                  </a:buClr>
                  <a:buNone/>
                </a:pPr>
                <a:endParaRPr lang="en-GB" dirty="0"/>
              </a:p>
              <a:p>
                <a:pPr>
                  <a:buClr>
                    <a:schemeClr val="accent1"/>
                  </a:buClr>
                </a:pPr>
                <a:r>
                  <a:rPr lang="en-GB" dirty="0"/>
                  <a:t>Jagged Edges 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GB" dirty="0"/>
                  <a:t>Jagged, blocky edges to shadows</a:t>
                </a:r>
              </a:p>
              <a:p>
                <a:pPr lvl="1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: Percentage Close Filtering (PCF)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3C30E42-5474-45A7-83AD-F61C1E804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FD2D6FBB-22FF-472A-BC4E-16E393F72605}"/>
              </a:ext>
            </a:extLst>
          </p:cNvPr>
          <p:cNvSpPr/>
          <p:nvPr/>
        </p:nvSpPr>
        <p:spPr>
          <a:xfrm>
            <a:off x="5743945" y="1027906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Shadow acne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55396C-2B0B-4020-BCB6-36F9D11DA5F2}"/>
              </a:ext>
            </a:extLst>
          </p:cNvPr>
          <p:cNvSpPr/>
          <p:nvPr/>
        </p:nvSpPr>
        <p:spPr>
          <a:xfrm>
            <a:off x="8548872" y="2454755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Oversampling issues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D73B35D-63FA-46E3-8A78-042ACF20A502}"/>
              </a:ext>
            </a:extLst>
          </p:cNvPr>
          <p:cNvSpPr/>
          <p:nvPr/>
        </p:nvSpPr>
        <p:spPr>
          <a:xfrm>
            <a:off x="7391938" y="4559669"/>
            <a:ext cx="2438508" cy="17522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TODO: Jagged edges </a:t>
            </a:r>
            <a:r>
              <a:rPr lang="en-GB" dirty="0" err="1">
                <a:solidFill>
                  <a:schemeClr val="tx1"/>
                </a:solidFill>
              </a:rPr>
              <a:t>img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12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13DD-C881-4C88-9856-F39677A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6635-3519-47D6-BDA1-BA00C9DF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Lights &amp; Shadows</a:t>
            </a:r>
          </a:p>
          <a:p>
            <a:pPr>
              <a:buClr>
                <a:schemeClr val="accent1"/>
              </a:buClr>
            </a:pPr>
            <a:r>
              <a:rPr lang="en-GB" dirty="0"/>
              <a:t>What is Shadow Mapping?</a:t>
            </a:r>
          </a:p>
          <a:p>
            <a:pPr>
              <a:buClr>
                <a:schemeClr val="accent1"/>
              </a:buClr>
            </a:pPr>
            <a:r>
              <a:rPr lang="en-GB" dirty="0"/>
              <a:t>OpenGL rendering pipeline overview</a:t>
            </a:r>
          </a:p>
          <a:p>
            <a:pPr>
              <a:buClr>
                <a:schemeClr val="accent1"/>
              </a:buClr>
            </a:pPr>
            <a:r>
              <a:rPr lang="en-GB" dirty="0"/>
              <a:t>Method</a:t>
            </a:r>
          </a:p>
          <a:p>
            <a:pPr>
              <a:buClr>
                <a:schemeClr val="accent1"/>
              </a:buClr>
            </a:pPr>
            <a:r>
              <a:rPr lang="en-GB"/>
              <a:t>Artefacts that occur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Demo time! :)</a:t>
            </a:r>
          </a:p>
          <a:p>
            <a:pPr>
              <a:buClr>
                <a:schemeClr val="accent1"/>
              </a:buClr>
            </a:pPr>
            <a:r>
              <a:rPr lang="en-GB" dirty="0"/>
              <a:t>Summary – key takeaways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CFAA-58B0-4C24-B9E2-D7ABF3F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Demo time! :)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9F2D-F98A-4C81-ADA4-B5BA8CEA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36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CD24-8427-430C-B74F-EFB87EE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– 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21F77-0540-4F08-967D-4D36AD4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2400" dirty="0"/>
              <a:t>A technique for rendering shadows in real-time 3D graphics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Shadows add realism, convey depth &amp; 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Several advantages: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Fast on modern GPUs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Relatively easy to implement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Transparent Shadows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…and some drawbacks: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Aliasing!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1800" dirty="0"/>
              <a:t>…but many + advanced shadow mapping techniques improve this (at the expense of resources or flexibility)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Omni-directional Shadow Mapping (for point lights) requires + renders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199F-903E-4038-A2EA-F930666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Lights &amp; shadows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B5C14-65EC-469C-8F63-E2617BB7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83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Shadows…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Add realism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depth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dirty="0"/>
              <a:t>Different lights cast different shadows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555D1D-2CBA-4A3E-81CA-80175423319C}"/>
              </a:ext>
            </a:extLst>
          </p:cNvPr>
          <p:cNvSpPr txBox="1"/>
          <p:nvPr/>
        </p:nvSpPr>
        <p:spPr>
          <a:xfrm>
            <a:off x="1280160" y="368046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Directional Light:</a:t>
            </a:r>
          </a:p>
          <a:p>
            <a:endParaRPr lang="en-GB" sz="2200" dirty="0"/>
          </a:p>
        </p:txBody>
      </p:sp>
      <p:pic>
        <p:nvPicPr>
          <p:cNvPr id="9" name="Imagen 8" descr="Forma, Esquemático&#10;&#10;Descripción generada automáticamente">
            <a:extLst>
              <a:ext uri="{FF2B5EF4-FFF2-40B4-BE49-F238E27FC236}">
                <a16:creationId xmlns:a16="http://schemas.microsoft.com/office/drawing/2014/main" id="{31BA7006-0F5C-42AD-AA97-9810B521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4026403"/>
            <a:ext cx="2581236" cy="18782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68ABD3-532C-4565-84B7-B85AE38758DE}"/>
              </a:ext>
            </a:extLst>
          </p:cNvPr>
          <p:cNvSpPr txBox="1"/>
          <p:nvPr/>
        </p:nvSpPr>
        <p:spPr>
          <a:xfrm>
            <a:off x="6096000" y="365760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Point Light:</a:t>
            </a:r>
          </a:p>
          <a:p>
            <a:endParaRPr lang="en-GB" sz="2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4A6F3-6F55-4D6F-8EF3-E8341BEBD114}"/>
              </a:ext>
            </a:extLst>
          </p:cNvPr>
          <p:cNvSpPr txBox="1"/>
          <p:nvPr/>
        </p:nvSpPr>
        <p:spPr>
          <a:xfrm>
            <a:off x="1857456" y="5852160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Orthographic Projection</a:t>
            </a:r>
          </a:p>
        </p:txBody>
      </p:sp>
      <p:pic>
        <p:nvPicPr>
          <p:cNvPr id="13" name="Imagen 12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0E096A93-7DA9-4607-B3BA-D5005847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4" y="4003383"/>
            <a:ext cx="2581236" cy="19351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B48AD-AA2C-41BB-86EC-0BB666499DA1}"/>
              </a:ext>
            </a:extLst>
          </p:cNvPr>
          <p:cNvSpPr txBox="1"/>
          <p:nvPr/>
        </p:nvSpPr>
        <p:spPr>
          <a:xfrm>
            <a:off x="6777776" y="5904627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Perspective Projection</a:t>
            </a:r>
          </a:p>
        </p:txBody>
      </p:sp>
    </p:spTree>
    <p:extLst>
      <p:ext uri="{BB962C8B-B14F-4D97-AF65-F5344CB8AC3E}">
        <p14:creationId xmlns:p14="http://schemas.microsoft.com/office/powerpoint/2010/main" val="12876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68D9-EF8D-444D-8983-581501A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B1CD49C-9E1A-4E0D-AF81-8BCFB755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A technique for rendering shadows in real-time 3D graphics</a:t>
            </a:r>
          </a:p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829E18-6476-41C5-BAA3-FBF438A1732F}"/>
              </a:ext>
            </a:extLst>
          </p:cNvPr>
          <p:cNvSpPr txBox="1">
            <a:spLocks/>
          </p:cNvSpPr>
          <p:nvPr/>
        </p:nvSpPr>
        <p:spPr>
          <a:xfrm>
            <a:off x="149352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accent4"/>
                </a:solidFill>
              </a:rPr>
              <a:t>TODO – image of shadows rendered using shadow mapping?</a:t>
            </a:r>
          </a:p>
        </p:txBody>
      </p:sp>
    </p:spTree>
    <p:extLst>
      <p:ext uri="{BB962C8B-B14F-4D97-AF65-F5344CB8AC3E}">
        <p14:creationId xmlns:p14="http://schemas.microsoft.com/office/powerpoint/2010/main" val="34960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7" y="1027906"/>
            <a:ext cx="7324686" cy="5493515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5C6DD44-9345-4577-A010-DD9CBD0D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9" y="926180"/>
            <a:ext cx="6678931" cy="132813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28575">
            <a:noFill/>
          </a:ln>
          <a:effectLst>
            <a:outerShdw blurRad="190500" dist="1270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7CB96A8-7B55-46A5-BD83-DC5E267F5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8033">
            <a:off x="4341847" y="1653707"/>
            <a:ext cx="899366" cy="1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>
                <a:solidFill>
                  <a:schemeClr val="tx2"/>
                </a:solidFill>
              </a:rPr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>
                <a:solidFill>
                  <a:schemeClr val="tx2"/>
                </a:solidFill>
              </a:rPr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>
                <a:solidFill>
                  <a:schemeClr val="tx2"/>
                </a:solidFill>
              </a:rPr>
              <a:t>		    or in shadow</a:t>
            </a:r>
          </a:p>
          <a:p>
            <a:pPr marL="0" indent="0">
              <a:buClr>
                <a:schemeClr val="accent1"/>
              </a:buCl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97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1551</Words>
  <Application>Microsoft Office PowerPoint</Application>
  <PresentationFormat>Panorámica</PresentationFormat>
  <Paragraphs>203</Paragraphs>
  <Slides>21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Lato</vt:lpstr>
      <vt:lpstr>Wingdings</vt:lpstr>
      <vt:lpstr>Office Theme</vt:lpstr>
      <vt:lpstr>Shadow Mapping</vt:lpstr>
      <vt:lpstr>Outline</vt:lpstr>
      <vt:lpstr>Lights &amp; shadows</vt:lpstr>
      <vt:lpstr>Shadow Mapping</vt:lpstr>
      <vt:lpstr>OpenGL rendering pipeline</vt:lpstr>
      <vt:lpstr>OpenGL rendering pipeline</vt:lpstr>
      <vt:lpstr>OpenGL rendering pipeline</vt:lpstr>
      <vt:lpstr>Method (directional lights)</vt:lpstr>
      <vt:lpstr>Method (directional lights)</vt:lpstr>
      <vt:lpstr>Step 1) generate depth map (1/2)</vt:lpstr>
      <vt:lpstr>Step 1) generate depth map (2/2)</vt:lpstr>
      <vt:lpstr>Step 1) generate depth map (2/2)</vt:lpstr>
      <vt:lpstr>Step 1) generate depth map (2/2)</vt:lpstr>
      <vt:lpstr>Method (directional lights)</vt:lpstr>
      <vt:lpstr>Step 2) render scene (1/2)</vt:lpstr>
      <vt:lpstr>Step 2) render scene (2/2)</vt:lpstr>
      <vt:lpstr>Artefacts</vt:lpstr>
      <vt:lpstr>Artefacts</vt:lpstr>
      <vt:lpstr>Artefacts</vt:lpstr>
      <vt:lpstr>Demo time! :)</vt:lpstr>
      <vt:lpstr>Summary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48</cp:revision>
  <dcterms:created xsi:type="dcterms:W3CDTF">2021-01-07T12:33:58Z</dcterms:created>
  <dcterms:modified xsi:type="dcterms:W3CDTF">2021-01-15T12:19:38Z</dcterms:modified>
</cp:coreProperties>
</file>