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74" r:id="rId12"/>
    <p:sldId id="275" r:id="rId13"/>
    <p:sldId id="271" r:id="rId14"/>
    <p:sldId id="269" r:id="rId15"/>
    <p:sldId id="272" r:id="rId16"/>
    <p:sldId id="273" r:id="rId17"/>
    <p:sldId id="267" r:id="rId18"/>
    <p:sldId id="276" r:id="rId19"/>
    <p:sldId id="277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9553" autoAdjust="0"/>
  </p:normalViewPr>
  <p:slideViewPr>
    <p:cSldViewPr snapToGrid="0">
      <p:cViewPr varScale="1">
        <p:scale>
          <a:sx n="90" d="100"/>
          <a:sy n="90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r>
              <a:rPr lang="en-GB" dirty="0">
                <a:solidFill>
                  <a:schemeClr val="accent4"/>
                </a:solidFill>
              </a:rPr>
              <a:t> of the sample scene. Indicate depth (from light’s POV)</a:t>
            </a:r>
            <a:r>
              <a:rPr lang="en-GB" dirty="0"/>
              <a:t> </a:t>
            </a:r>
            <a:r>
              <a:rPr lang="en-GB" dirty="0">
                <a:solidFill>
                  <a:schemeClr val="accent4"/>
                </a:solidFill>
              </a:rPr>
              <a:t>of closest element (&lt;- value stored in depth map…) &amp; current frag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e.g.1. for a point that’s lit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e.g.2. for a point that’s in shadow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Shadow acne: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limited resolution of the shadow map: </a:t>
            </a:r>
            <a:r>
              <a:rPr lang="en-GB" i="1" noProof="0" dirty="0" err="1"/>
              <a:t>dif</a:t>
            </a:r>
            <a:r>
              <a:rPr lang="en-GB" i="1" noProof="0" dirty="0"/>
              <a:t> fragments will sample same </a:t>
            </a:r>
            <a:r>
              <a:rPr lang="en-GB" i="1" noProof="0" dirty="0" err="1"/>
              <a:t>texel</a:t>
            </a:r>
            <a:r>
              <a:rPr lang="en-GB" i="1" noProof="0" dirty="0"/>
              <a:t>, but some frags will have a depth slightly closer/further away… so some frags will be in shadow whilst others not =&gt; we have a shadow discrepancy that results in this striped pattern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apply small bias -- 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offset depth of surface (or shadow map) by small bias amt </a:t>
            </a:r>
            <a:r>
              <a:rPr lang="en-GB" sz="1800" noProof="0" dirty="0" err="1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s.t.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 frags are not incorrectly considered below surface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Amt depends on scene &amp; angle towards light from the surface of the </a:t>
            </a:r>
            <a:r>
              <a:rPr lang="en-GB" i="0" noProof="0" dirty="0" err="1"/>
              <a:t>obj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Must be careful not to get “peter panning” (bias/offset big =&gt; shadow appears ‘detached’ to </a:t>
            </a:r>
            <a:r>
              <a:rPr lang="en-GB" i="0" noProof="0" dirty="0" err="1"/>
              <a:t>obj</a:t>
            </a:r>
            <a:r>
              <a:rPr lang="en-GB" i="0" noProof="0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Oversampling issues</a:t>
            </a:r>
          </a:p>
          <a:p>
            <a:r>
              <a:rPr lang="en-GB" noProof="0" dirty="0"/>
              <a:t>the following appear in shadow: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points outside size (width &amp; height) of depth map 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add depth map a “</a:t>
            </a:r>
            <a:r>
              <a:rPr lang="en-GB" noProof="0" dirty="0" err="1"/>
              <a:t>tex</a:t>
            </a:r>
            <a:r>
              <a:rPr lang="en-GB" noProof="0" dirty="0"/>
              <a:t> border colour” set to white (so that depth = 1) &amp; set </a:t>
            </a:r>
            <a:r>
              <a:rPr lang="en-GB" noProof="0" dirty="0" err="1"/>
              <a:t>tex</a:t>
            </a:r>
            <a:r>
              <a:rPr lang="en-GB" noProof="0" dirty="0"/>
              <a:t> </a:t>
            </a:r>
            <a:r>
              <a:rPr lang="en-GB" noProof="0" dirty="0" err="1"/>
              <a:t>obj</a:t>
            </a:r>
            <a:r>
              <a:rPr lang="en-GB" noProof="0" dirty="0"/>
              <a:t> param to GL_CLAMP_TO_BORDER</a:t>
            </a:r>
          </a:p>
          <a:p>
            <a:pPr marL="171450" indent="-171450">
              <a:buFontTx/>
              <a:buChar char="-"/>
            </a:pPr>
            <a:r>
              <a:rPr lang="en-GB" i="0" noProof="0" dirty="0"/>
              <a:t>&amp; points further away than depth map’s far plane (in the </a:t>
            </a:r>
            <a:r>
              <a:rPr lang="en-GB" i="0" noProof="0" dirty="0" err="1"/>
              <a:t>orthog</a:t>
            </a:r>
            <a:r>
              <a:rPr lang="en-GB" i="0" noProof="0" dirty="0"/>
              <a:t>. Projection)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when calc if in shadow in frag shader, </a:t>
            </a:r>
            <a:r>
              <a:rPr lang="en-GB" i="0" noProof="0" dirty="0"/>
              <a:t>force points to be lit when </a:t>
            </a:r>
            <a:r>
              <a:rPr lang="en-GB" i="0" noProof="0" dirty="0" err="1"/>
              <a:t>z_f</a:t>
            </a:r>
            <a:r>
              <a:rPr lang="en-GB" i="0" noProof="0" dirty="0"/>
              <a:t> &gt; 1.0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Jagged Edges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fixed resolution of the shadow map: </a:t>
            </a:r>
            <a:r>
              <a:rPr lang="en-GB" i="1" noProof="0" dirty="0"/>
              <a:t>multiple frags per </a:t>
            </a:r>
            <a:r>
              <a:rPr lang="en-GB" i="1" noProof="0" dirty="0" err="1"/>
              <a:t>texel</a:t>
            </a:r>
            <a:r>
              <a:rPr lang="en-GB" i="1" noProof="0" dirty="0"/>
              <a:t>	</a:t>
            </a:r>
            <a:r>
              <a:rPr lang="en-GB" sz="1050" i="0" noProof="0" dirty="0"/>
              <a:t>(</a:t>
            </a:r>
            <a:r>
              <a:rPr lang="en-GB" sz="1050" i="0" noProof="0" dirty="0" err="1"/>
              <a:t>upsampling</a:t>
            </a:r>
            <a:r>
              <a:rPr lang="en-GB" sz="1050" i="0" noProof="0" dirty="0"/>
              <a:t>?)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PCF </a:t>
            </a:r>
          </a:p>
          <a:p>
            <a:pPr marL="628650" lvl="1" indent="-171450">
              <a:buFontTx/>
              <a:buChar char="-"/>
            </a:pPr>
            <a:r>
              <a:rPr lang="en-GB" i="0" noProof="0" dirty="0"/>
              <a:t>set of techniques that produce softer shadows…</a:t>
            </a:r>
          </a:p>
          <a:p>
            <a:pPr marL="457200" lvl="1" indent="0">
              <a:buFontTx/>
              <a:buNone/>
            </a:pPr>
            <a:r>
              <a:rPr lang="en-GB" i="0" noProof="0" dirty="0"/>
              <a:t>	…by sampling &gt;1 times from depth map, then combining/</a:t>
            </a:r>
            <a:r>
              <a:rPr lang="en-GB" i="0" noProof="0" dirty="0" err="1"/>
              <a:t>avg</a:t>
            </a:r>
            <a:r>
              <a:rPr lang="en-GB" i="0" noProof="0" dirty="0"/>
              <a:t> results to get soft shadow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9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structure: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scene- simple, identify light source &amp; where shadows would be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code for rendering shadow map (?) &amp; render shadow map in B&amp;W onto a quad on the screen to visualise it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then, maybe show code for rendering scene as usual, w/shadows &amp; then render scene as usual &lt;- has shadows, yay!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9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Consists of a set of fixed &amp; programmable stages for processing the geometry data.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FBO = an object which has a colour, depth &amp; stencil buffers.</a:t>
            </a:r>
          </a:p>
          <a:p>
            <a:pPr marL="171450" indent="-171450">
              <a:buFontTx/>
              <a:buChar char="-"/>
            </a:pPr>
            <a:r>
              <a:rPr lang="en-GB" dirty="0"/>
              <a:t>We’re mainly focussed on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</a:t>
            </a:r>
            <a:r>
              <a:rPr lang="en-GB" dirty="0" err="1"/>
              <a:t>coords</a:t>
            </a:r>
            <a:r>
              <a:rPr lang="en-GB" dirty="0"/>
              <a:t>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TODO: </a:t>
            </a:r>
            <a:r>
              <a:rPr lang="en-GB" sz="1200" dirty="0" err="1">
                <a:solidFill>
                  <a:schemeClr val="accent4"/>
                </a:solidFill>
              </a:rPr>
              <a:t>imgs</a:t>
            </a:r>
            <a:r>
              <a:rPr lang="en-GB" sz="12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1. example scene, &amp; indicate light direction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2. scene as seen from light’s POV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3. depth values of scene as seen from light (i.e. shadow map)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8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7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3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Render scene from light’s POV</a:t>
            </a:r>
          </a:p>
          <a:p>
            <a:pPr>
              <a:buClr>
                <a:schemeClr val="accent1"/>
              </a:buClr>
            </a:pPr>
            <a:r>
              <a:rPr lang="en-GB" dirty="0"/>
              <a:t>Record depth values only (not colour)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Depth values stored in a depth buffer - This is our depth map!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So, depth map stores depth of the closest fragments as seen from the light’s perspective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E53B7D-098C-493C-BF43-726672670CC5}"/>
              </a:ext>
            </a:extLst>
          </p:cNvPr>
          <p:cNvSpPr/>
          <p:nvPr/>
        </p:nvSpPr>
        <p:spPr>
          <a:xfrm>
            <a:off x="1375737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89B363-1E49-48F7-8EFC-8D7DDBDDDE82}"/>
              </a:ext>
            </a:extLst>
          </p:cNvPr>
          <p:cNvSpPr/>
          <p:nvPr/>
        </p:nvSpPr>
        <p:spPr>
          <a:xfrm>
            <a:off x="4681872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scene seen from light’s POV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D2D8A0-E7F6-4437-BDB9-8431A743C004}"/>
              </a:ext>
            </a:extLst>
          </p:cNvPr>
          <p:cNvSpPr/>
          <p:nvPr/>
        </p:nvSpPr>
        <p:spPr>
          <a:xfrm>
            <a:off x="7988007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map</a:t>
            </a:r>
          </a:p>
        </p:txBody>
      </p:sp>
    </p:spTree>
    <p:extLst>
      <p:ext uri="{BB962C8B-B14F-4D97-AF65-F5344CB8AC3E}">
        <p14:creationId xmlns:p14="http://schemas.microsoft.com/office/powerpoint/2010/main" val="15105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 descr="Imagen de la pantalla de un celular de un mensaje en letras negras&#10;&#10;Descripción generada automáticamente con confianza baja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2990920"/>
            <a:ext cx="8943975" cy="29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974" y="2990920"/>
            <a:ext cx="8943975" cy="29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Transform scene to light space</a:t>
            </a:r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r>
              <a:rPr lang="en-GB" dirty="0"/>
              <a:t>Use view &amp; projection matrices specific to the light source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Then, calculate an MVP matrix to use in the vertex shader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en-GB" dirty="0"/>
              <a:t>Render to depth map</a:t>
            </a:r>
            <a:endParaRPr lang="en-GB" sz="2400" dirty="0"/>
          </a:p>
          <a:p>
            <a:pPr lvl="1">
              <a:buClr>
                <a:schemeClr val="accent1"/>
              </a:buClr>
            </a:pPr>
            <a:r>
              <a:rPr lang="en-GB" dirty="0"/>
              <a:t>Vertex shader – transforms vertices to light space using calculated matrix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Fragment shader – empty,  since no colour data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 startAt="3"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D967D67-A89F-4780-B68B-87A6CE52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41" y="2551882"/>
            <a:ext cx="8155709" cy="17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Render scene as usual, from camera’s POV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Vertex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transforms vertices to screen space (MVP matrix)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also transforms them to light space → to be used in fragment shader *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Fragment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determines colour of fragment (e.g. </a:t>
                </a:r>
                <a:r>
                  <a:rPr lang="en-GB" dirty="0" err="1"/>
                  <a:t>Phong</a:t>
                </a:r>
                <a:r>
                  <a:rPr lang="en-GB" dirty="0"/>
                  <a:t>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checks if lit or in shadow:</a:t>
                </a:r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Compares with depth of fragment in light space (*),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in shadow (not seen from light)</a:t>
                </a:r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chemeClr val="tx2"/>
                    </a:solidFill>
                  </a:rPr>
                  <a:t>Fragment shader – checks if lit or in shadow:</a:t>
                </a: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Compares with depth of fragment in light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>
                    <a:solidFill>
                      <a:schemeClr val="tx2"/>
                    </a:solidFill>
                  </a:rPr>
                  <a:t> in shadow (not seen from light)</a:t>
                </a:r>
              </a:p>
              <a:p>
                <a:pPr lvl="2"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  <a:blipFill>
                <a:blip r:embed="rId3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C6DDDD91-4A02-4CCD-A7D2-CC8561612B28}"/>
              </a:ext>
            </a:extLst>
          </p:cNvPr>
          <p:cNvSpPr/>
          <p:nvPr/>
        </p:nvSpPr>
        <p:spPr>
          <a:xfrm>
            <a:off x="1036676" y="3583172"/>
            <a:ext cx="4412510" cy="259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89DE1-CE36-4BAC-B7CA-52BC0DFEF6C5}"/>
              </a:ext>
            </a:extLst>
          </p:cNvPr>
          <p:cNvSpPr/>
          <p:nvPr/>
        </p:nvSpPr>
        <p:spPr>
          <a:xfrm>
            <a:off x="6496796" y="3617558"/>
            <a:ext cx="4412510" cy="259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988652-C173-4948-A8FD-D0A1E95A55FD}"/>
              </a:ext>
            </a:extLst>
          </p:cNvPr>
          <p:cNvSpPr txBox="1"/>
          <p:nvPr/>
        </p:nvSpPr>
        <p:spPr>
          <a:xfrm>
            <a:off x="103667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e.g.1. Point not in shadow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F068DF-70FF-429C-BE25-F95E412DD38F}"/>
              </a:ext>
            </a:extLst>
          </p:cNvPr>
          <p:cNvSpPr txBox="1"/>
          <p:nvPr/>
        </p:nvSpPr>
        <p:spPr>
          <a:xfrm>
            <a:off x="649679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e.g.2. Point in shadow</a:t>
            </a:r>
          </a:p>
        </p:txBody>
      </p:sp>
    </p:spTree>
    <p:extLst>
      <p:ext uri="{BB962C8B-B14F-4D97-AF65-F5344CB8AC3E}">
        <p14:creationId xmlns:p14="http://schemas.microsoft.com/office/powerpoint/2010/main" val="1192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  <a:p>
                <a:pPr marL="457200" lvl="1" indent="0">
                  <a:lnSpc>
                    <a:spcPct val="70000"/>
                  </a:lnSpc>
                  <a:buClr>
                    <a:schemeClr val="accent1"/>
                  </a:buClr>
                  <a:buNone/>
                </a:pPr>
                <a:endParaRPr lang="en-GB" sz="2200" dirty="0"/>
              </a:p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Oversampling Issues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Points outside depth map appear in shadow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texture parameters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9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sz="1900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sz="1900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Shadow Acne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Moiré-like pattern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apply small bias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Oversampling Issues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Points outside depth map appear in shadow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texture parameters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Jagged Edges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Jagged, blocky edges to shadows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Percentage Close Filtering (PCF)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73B35D-63FA-46E3-8A78-042ACF20A502}"/>
              </a:ext>
            </a:extLst>
          </p:cNvPr>
          <p:cNvSpPr/>
          <p:nvPr/>
        </p:nvSpPr>
        <p:spPr>
          <a:xfrm>
            <a:off x="7391938" y="4559669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Jagged edges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1551</Words>
  <Application>Microsoft Office PowerPoint</Application>
  <PresentationFormat>Panorámica</PresentationFormat>
  <Paragraphs>203</Paragraphs>
  <Slides>21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Method (directional lights)</vt:lpstr>
      <vt:lpstr>Step 1) generate depth map (1/2)</vt:lpstr>
      <vt:lpstr>Step 1) generate depth map (2/2)</vt:lpstr>
      <vt:lpstr>Step 1) generate depth map (2/2)</vt:lpstr>
      <vt:lpstr>Step 1) generate depth map (2/2)</vt:lpstr>
      <vt:lpstr>Method (directional lights)</vt:lpstr>
      <vt:lpstr>Step 2) render scene (1/2)</vt:lpstr>
      <vt:lpstr>Step 2) render scene (2/2)</vt:lpstr>
      <vt:lpstr>Artefacts</vt:lpstr>
      <vt:lpstr>Artefacts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48</cp:revision>
  <dcterms:created xsi:type="dcterms:W3CDTF">2021-01-07T12:33:58Z</dcterms:created>
  <dcterms:modified xsi:type="dcterms:W3CDTF">2021-01-15T12:23:34Z</dcterms:modified>
</cp:coreProperties>
</file>