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7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73561" autoAdjust="0"/>
  </p:normalViewPr>
  <p:slideViewPr>
    <p:cSldViewPr snapToGrid="0">
      <p:cViewPr varScale="1">
        <p:scale>
          <a:sx n="84" d="100"/>
          <a:sy n="84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99B1D-C816-4A11-8D96-9373C31AF530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F2D60-35F9-4BC0-B9FA-A8D7F998FA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62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Mention that here we’ll focus on *hard* shadows only (from directional &amp; point lights), not in soft shadows (from area lights).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057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18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Consists of a set of fixed &amp; programmable stages for processing the geometry data.</a:t>
            </a:r>
          </a:p>
          <a:p>
            <a:r>
              <a:rPr lang="en-GB" dirty="0"/>
              <a:t>Start with the vertex data (position &amp; other attributes such as </a:t>
            </a:r>
            <a:r>
              <a:rPr lang="en-GB" dirty="0" err="1"/>
              <a:t>tex</a:t>
            </a:r>
            <a:r>
              <a:rPr lang="en-GB" dirty="0"/>
              <a:t> cords, normal), and process it, ending up with fragment data (colour, depth &amp; stencil) written to the currently active framebuffer -&gt; this could be the screen buffer meaning that the image is rendered to the screen or another FBO.</a:t>
            </a:r>
          </a:p>
          <a:p>
            <a:r>
              <a:rPr lang="en-GB" dirty="0"/>
              <a:t>We’re mainly focussed in the vertex &amp; fragment shaders here =&gt; NEXT SLIDE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017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Vertex shader: 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performs basic processing of each </a:t>
            </a:r>
            <a:r>
              <a:rPr lang="en-GB" dirty="0" err="1"/>
              <a:t>indiv</a:t>
            </a:r>
            <a:r>
              <a:rPr lang="en-GB" dirty="0"/>
              <a:t> vertex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converts each incoming vertex into a single outgoing vertex based on a user-defined program.</a:t>
            </a:r>
          </a:p>
          <a:p>
            <a:pPr marL="628650" lvl="1" indent="-171450">
              <a:buFontTx/>
              <a:buChar char="-"/>
            </a:pPr>
            <a:r>
              <a:rPr lang="en-GB" dirty="0"/>
              <a:t>Here we do a series of </a:t>
            </a:r>
            <a:r>
              <a:rPr lang="en-GB" dirty="0" err="1"/>
              <a:t>transf</a:t>
            </a:r>
            <a:r>
              <a:rPr lang="en-GB" dirty="0"/>
              <a:t> to get from local object </a:t>
            </a:r>
            <a:r>
              <a:rPr lang="en-GB" dirty="0" err="1"/>
              <a:t>coords</a:t>
            </a:r>
            <a:r>
              <a:rPr lang="en-GB" dirty="0"/>
              <a:t> to screen cords (</a:t>
            </a:r>
            <a:r>
              <a:rPr lang="en-GB" dirty="0" err="1"/>
              <a:t>obj</a:t>
            </a:r>
            <a:r>
              <a:rPr lang="en-GB" dirty="0"/>
              <a:t> space -&gt; world space -&gt; camera space -&gt; screen space)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56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Fragment shader: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 for each fragment from the rasterization stage is processed by a fragment shader. </a:t>
            </a:r>
            <a:endParaRPr lang="en-GB" dirty="0"/>
          </a:p>
          <a:p>
            <a:pPr marL="628650" lvl="1" indent="-171450">
              <a:buFontTx/>
              <a:buChar char="-"/>
            </a:pPr>
            <a:r>
              <a:rPr lang="en-GB" dirty="0"/>
              <a:t>Calculates the colour for each fragment (pixel) e.g. using the </a:t>
            </a:r>
            <a:r>
              <a:rPr lang="en-GB" dirty="0" err="1"/>
              <a:t>Phong</a:t>
            </a:r>
            <a:r>
              <a:rPr lang="en-GB" dirty="0"/>
              <a:t> illumination model.</a:t>
            </a:r>
          </a:p>
          <a:p>
            <a:pPr marL="457200" lvl="1" indent="0">
              <a:buFontTx/>
              <a:buNone/>
            </a:pPr>
            <a:r>
              <a:rPr lang="en-GB" sz="900" dirty="0"/>
              <a:t>[“fragment” = “candidate pixel”… might or not be the final pixel, depending e.g. whether there’s a closer fragment or not, e.g. any later per-sample processing (stencil test…)]</a:t>
            </a:r>
          </a:p>
          <a:p>
            <a:pPr marL="628650" lvl="1" indent="-171450">
              <a:buFontTx/>
              <a:buChar char="-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Output: 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colour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value, a depth value, &amp; a stencil value.</a:t>
            </a:r>
            <a:endParaRPr lang="en-GB" dirty="0"/>
          </a:p>
          <a:p>
            <a:pPr marL="628650" lvl="1" indent="-171450">
              <a:buFontTx/>
              <a:buChar char="-"/>
            </a:pP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2D60-35F9-4BC0-B9FA-A8D7F998FA0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319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66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42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86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65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60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09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88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61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82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39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6CE7-BF83-4B1E-855D-EB8AAA078073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23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C6CE7-BF83-4B1E-855D-EB8AAA078073}" type="datetimeFigureOut">
              <a:rPr lang="en-GB" smtClean="0"/>
              <a:t>12/01/2021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2AFE-1961-4F17-9860-18ED80F3060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355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6C67E-91B7-4A1C-98B5-A0B78CA7D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4998"/>
            <a:ext cx="9144000" cy="957263"/>
          </a:xfrm>
        </p:spPr>
        <p:txBody>
          <a:bodyPr/>
          <a:lstStyle/>
          <a:p>
            <a:pPr algn="l"/>
            <a:r>
              <a:rPr lang="en-GB" b="1">
                <a:solidFill>
                  <a:schemeClr val="accent1"/>
                </a:solidFill>
              </a:rPr>
              <a:t>Shadow Mapping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8DD996-58E3-4702-AB18-F4C4C6263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1638"/>
            <a:ext cx="9144000" cy="56356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GB" sz="2600" b="1"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Alba Navarro Rosales</a:t>
            </a:r>
            <a:endParaRPr lang="en-GB" sz="2600">
              <a:latin typeface="Lato" panose="020F0502020204030203" pitchFamily="34" charset="0"/>
              <a:ea typeface="CMU Sans Serif" panose="02000603000000000000" pitchFamily="2" charset="0"/>
              <a:cs typeface="Latha" panose="020B0502040204020203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275F5D8-D5EA-437D-ABC8-ED988EC8F164}"/>
              </a:ext>
            </a:extLst>
          </p:cNvPr>
          <p:cNvSpPr txBox="1">
            <a:spLocks/>
          </p:cNvSpPr>
          <p:nvPr/>
        </p:nvSpPr>
        <p:spPr>
          <a:xfrm>
            <a:off x="1524000" y="2383630"/>
            <a:ext cx="9144000" cy="95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4400" dirty="0">
                <a:solidFill>
                  <a:schemeClr val="accent1"/>
                </a:solidFill>
                <a:latin typeface="+mn-lt"/>
              </a:rPr>
              <a:t>...........................................................................</a:t>
            </a:r>
            <a:endParaRPr lang="en-GB" sz="4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8CEE166-F75B-4FAA-92FD-F9CE62E5E815}"/>
              </a:ext>
            </a:extLst>
          </p:cNvPr>
          <p:cNvSpPr txBox="1"/>
          <p:nvPr/>
        </p:nvSpPr>
        <p:spPr>
          <a:xfrm>
            <a:off x="1524000" y="48474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400" b="1" i="1" dirty="0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January 27, 2021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7564D09-9E89-40E8-ACAB-76D3C5E7ACC4}"/>
              </a:ext>
            </a:extLst>
          </p:cNvPr>
          <p:cNvSpPr txBox="1"/>
          <p:nvPr/>
        </p:nvSpPr>
        <p:spPr>
          <a:xfrm>
            <a:off x="1524000" y="515409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GB" sz="1400" b="1" i="1" dirty="0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Churchill College </a:t>
            </a:r>
            <a:r>
              <a:rPr lang="en-GB" sz="1400" b="1" i="1" dirty="0" err="1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CompSci</a:t>
            </a:r>
            <a:r>
              <a:rPr lang="en-GB" sz="1400" b="1" i="1" dirty="0">
                <a:solidFill>
                  <a:schemeClr val="bg2"/>
                </a:solidFill>
                <a:latin typeface="Lato" panose="020F0502020204030203" pitchFamily="34" charset="0"/>
                <a:ea typeface="CMU Sans Serif" panose="02000603000000000000" pitchFamily="2" charset="0"/>
                <a:cs typeface="Latha" panose="020B0502040204020203" pitchFamily="34" charset="0"/>
              </a:rPr>
              <a:t> Talks</a:t>
            </a:r>
          </a:p>
        </p:txBody>
      </p:sp>
    </p:spTree>
    <p:extLst>
      <p:ext uri="{BB962C8B-B14F-4D97-AF65-F5344CB8AC3E}">
        <p14:creationId xmlns:p14="http://schemas.microsoft.com/office/powerpoint/2010/main" val="2809042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CFAA-58B0-4C24-B9E2-D7ABF3F5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Demo time! :)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4C9F2D-F98A-4C81-ADA4-B5BA8CEAF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23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FCD24-8427-430C-B74F-EFB87EEB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Summary – key takeaways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21F77-0540-4F08-967D-4D36AD412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GB" sz="2400" dirty="0"/>
              <a:t>A technique for rendering shadows in real-time 3D graphics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dirty="0"/>
              <a:t>Shadows add realism, convey depth &amp; convey spatial relationships between objects</a:t>
            </a:r>
          </a:p>
          <a:p>
            <a:pPr>
              <a:buClr>
                <a:schemeClr val="accent1"/>
              </a:buClr>
            </a:pPr>
            <a:r>
              <a:rPr lang="en-GB" sz="2400" dirty="0"/>
              <a:t>Several advantages: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Fast on modern GPUs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Relatively easy to implement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Transparent Shadows</a:t>
            </a:r>
          </a:p>
          <a:p>
            <a:pPr>
              <a:buClr>
                <a:schemeClr val="accent1"/>
              </a:buClr>
            </a:pPr>
            <a:r>
              <a:rPr lang="en-GB" sz="2400" dirty="0"/>
              <a:t>…and some drawbacks: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Aliasing!</a:t>
            </a:r>
          </a:p>
          <a:p>
            <a:pPr marL="914400" lvl="2" indent="0">
              <a:buClr>
                <a:schemeClr val="accent1"/>
              </a:buClr>
              <a:buNone/>
            </a:pPr>
            <a:r>
              <a:rPr lang="en-US" sz="1800" dirty="0"/>
              <a:t>…but many + advanced shadow mapping techniques improve this (at the expense of resources or flexibility)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200" dirty="0"/>
              <a:t>Omni-directional Shadow Mapping (for point lights) requires + renders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436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613DD-C881-4C88-9856-F39677A9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Outline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26635-3519-47D6-BDA1-BA00C9DF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GB" dirty="0"/>
              <a:t>Lights &amp; Shadows</a:t>
            </a:r>
          </a:p>
          <a:p>
            <a:pPr>
              <a:buClr>
                <a:schemeClr val="accent1"/>
              </a:buClr>
            </a:pPr>
            <a:r>
              <a:rPr lang="en-GB" dirty="0"/>
              <a:t>What is Shadow Mapping?</a:t>
            </a:r>
          </a:p>
          <a:p>
            <a:pPr>
              <a:buClr>
                <a:schemeClr val="accent1"/>
              </a:buClr>
            </a:pPr>
            <a:r>
              <a:rPr lang="en-GB" dirty="0"/>
              <a:t>OpenGL rendering pipeline overview</a:t>
            </a:r>
          </a:p>
          <a:p>
            <a:pPr>
              <a:buClr>
                <a:schemeClr val="accent1"/>
              </a:buClr>
            </a:pPr>
            <a:r>
              <a:rPr lang="en-GB" dirty="0"/>
              <a:t>Method</a:t>
            </a:r>
          </a:p>
          <a:p>
            <a:pPr>
              <a:buClr>
                <a:schemeClr val="accent1"/>
              </a:buClr>
            </a:pPr>
            <a:r>
              <a:rPr lang="en-GB"/>
              <a:t>Artefacts that occur</a:t>
            </a:r>
            <a:endParaRPr lang="en-GB" dirty="0"/>
          </a:p>
          <a:p>
            <a:pPr>
              <a:buClr>
                <a:schemeClr val="accent1"/>
              </a:buClr>
            </a:pPr>
            <a:r>
              <a:rPr lang="en-GB" dirty="0"/>
              <a:t>Demo time! :)</a:t>
            </a:r>
          </a:p>
          <a:p>
            <a:pPr>
              <a:buClr>
                <a:schemeClr val="accent1"/>
              </a:buClr>
            </a:pPr>
            <a:r>
              <a:rPr lang="en-GB" dirty="0"/>
              <a:t>Summary – key takeaways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94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C199F-903E-4038-A2EA-F930666D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Lights &amp; shadows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AB5C14-65EC-469C-8F63-E2617BB74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483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1"/>
              </a:buClr>
            </a:pPr>
            <a:r>
              <a:rPr lang="en-GB" dirty="0"/>
              <a:t>Shadows…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Add realism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Convey depth</a:t>
            </a: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/>
              <a:t>Convey spatial relationships between objects</a:t>
            </a:r>
          </a:p>
          <a:p>
            <a:pPr>
              <a:buClr>
                <a:schemeClr val="accent1"/>
              </a:buClr>
            </a:pPr>
            <a:r>
              <a:rPr lang="en-GB" dirty="0"/>
              <a:t>Different lights cast different shadows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555D1D-2CBA-4A3E-81CA-80175423319C}"/>
              </a:ext>
            </a:extLst>
          </p:cNvPr>
          <p:cNvSpPr txBox="1"/>
          <p:nvPr/>
        </p:nvSpPr>
        <p:spPr>
          <a:xfrm>
            <a:off x="1280160" y="3680460"/>
            <a:ext cx="3634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200" dirty="0"/>
              <a:t>Directional Light:</a:t>
            </a:r>
          </a:p>
          <a:p>
            <a:endParaRPr lang="en-GB" sz="2200" dirty="0"/>
          </a:p>
        </p:txBody>
      </p:sp>
      <p:pic>
        <p:nvPicPr>
          <p:cNvPr id="9" name="Imagen 8" descr="Forma, Esquemático&#10;&#10;Descripción generada automáticamente">
            <a:extLst>
              <a:ext uri="{FF2B5EF4-FFF2-40B4-BE49-F238E27FC236}">
                <a16:creationId xmlns:a16="http://schemas.microsoft.com/office/drawing/2014/main" id="{31BA7006-0F5C-42AD-AA97-9810B5211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450" y="4026403"/>
            <a:ext cx="2581236" cy="187822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C68ABD3-532C-4565-84B7-B85AE38758DE}"/>
              </a:ext>
            </a:extLst>
          </p:cNvPr>
          <p:cNvSpPr txBox="1"/>
          <p:nvPr/>
        </p:nvSpPr>
        <p:spPr>
          <a:xfrm>
            <a:off x="6096000" y="3657600"/>
            <a:ext cx="3634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200" dirty="0"/>
              <a:t>Point Light:</a:t>
            </a:r>
          </a:p>
          <a:p>
            <a:endParaRPr lang="en-GB" sz="2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E4A6F3-6F55-4D6F-8EF3-E8341BEBD114}"/>
              </a:ext>
            </a:extLst>
          </p:cNvPr>
          <p:cNvSpPr txBox="1"/>
          <p:nvPr/>
        </p:nvSpPr>
        <p:spPr>
          <a:xfrm>
            <a:off x="1857456" y="5852160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Orthographic Projection</a:t>
            </a:r>
          </a:p>
        </p:txBody>
      </p:sp>
      <p:pic>
        <p:nvPicPr>
          <p:cNvPr id="13" name="Imagen 12" descr="Esquemático&#10;&#10;Descripción generada automáticamente con confianza media">
            <a:extLst>
              <a:ext uri="{FF2B5EF4-FFF2-40B4-BE49-F238E27FC236}">
                <a16:creationId xmlns:a16="http://schemas.microsoft.com/office/drawing/2014/main" id="{0E096A93-7DA9-4607-B3BA-D5005847E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04" y="4003383"/>
            <a:ext cx="2581236" cy="193513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FFB48AD-AA2C-41BB-86EC-0BB666499DA1}"/>
              </a:ext>
            </a:extLst>
          </p:cNvPr>
          <p:cNvSpPr txBox="1"/>
          <p:nvPr/>
        </p:nvSpPr>
        <p:spPr>
          <a:xfrm>
            <a:off x="6777776" y="5904627"/>
            <a:ext cx="363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Perspective Projection</a:t>
            </a:r>
          </a:p>
        </p:txBody>
      </p:sp>
    </p:spTree>
    <p:extLst>
      <p:ext uri="{BB962C8B-B14F-4D97-AF65-F5344CB8AC3E}">
        <p14:creationId xmlns:p14="http://schemas.microsoft.com/office/powerpoint/2010/main" val="128760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0" grpId="0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568D9-EF8D-444D-8983-581501AF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Shadow Mapping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4B1CD49C-9E1A-4E0D-AF81-8BCFB755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Clr>
                <a:schemeClr val="accent1"/>
              </a:buClr>
            </a:pPr>
            <a:r>
              <a:rPr lang="en-GB" dirty="0"/>
              <a:t>A technique for rendering shadows in real-time 3D graphics</a:t>
            </a:r>
          </a:p>
          <a:p>
            <a:pPr>
              <a:buClr>
                <a:schemeClr val="accent1"/>
              </a:buClr>
            </a:pPr>
            <a:r>
              <a:rPr lang="en-GB" dirty="0"/>
              <a:t>2 pass algorithm: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Generate Depth Map by rendering scene from light’s POV</a:t>
            </a:r>
          </a:p>
          <a:p>
            <a:pPr marL="914400" lvl="1" indent="-457200">
              <a:buClr>
                <a:schemeClr val="accent1"/>
              </a:buClr>
              <a:buFont typeface="+mj-lt"/>
              <a:buAutoNum type="arabicPeriod"/>
            </a:pPr>
            <a:r>
              <a:rPr lang="en-GB" dirty="0"/>
              <a:t>Render scene from camera’s POV…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…using generated Depth Map to determine if fragment is lit </a:t>
            </a:r>
          </a:p>
          <a:p>
            <a:pPr marL="457200" lvl="1" indent="0">
              <a:buClr>
                <a:schemeClr val="accent1"/>
              </a:buClr>
              <a:buNone/>
            </a:pPr>
            <a:r>
              <a:rPr lang="en-GB" dirty="0"/>
              <a:t>		    or in shadow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0829E18-6476-41C5-BAA3-FBF438A1732F}"/>
              </a:ext>
            </a:extLst>
          </p:cNvPr>
          <p:cNvSpPr txBox="1">
            <a:spLocks/>
          </p:cNvSpPr>
          <p:nvPr/>
        </p:nvSpPr>
        <p:spPr>
          <a:xfrm>
            <a:off x="1493520" y="4746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accent4"/>
                </a:solidFill>
              </a:rPr>
              <a:t>TODO – image of shadows rendered using shadow mapping?</a:t>
            </a:r>
          </a:p>
        </p:txBody>
      </p:sp>
    </p:spTree>
    <p:extLst>
      <p:ext uri="{BB962C8B-B14F-4D97-AF65-F5344CB8AC3E}">
        <p14:creationId xmlns:p14="http://schemas.microsoft.com/office/powerpoint/2010/main" val="349609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79DF9-F669-4B5B-BDB6-68986F8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OpenGL rendering pipeline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3DAEF447-A637-48CF-A22A-9A8B1E117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657" y="1027906"/>
            <a:ext cx="7324686" cy="5493515"/>
          </a:xfr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E5AF2750-0702-47B6-9A4C-3948BFB87E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0"/>
          <a:stretch/>
        </p:blipFill>
        <p:spPr>
          <a:xfrm>
            <a:off x="7769480" y="4923246"/>
            <a:ext cx="1584245" cy="768667"/>
          </a:xfrm>
          <a:prstGeom prst="rect">
            <a:avLst/>
          </a:prstGeom>
        </p:spPr>
      </p:pic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2A433DBA-85F5-4FE7-B175-4A10F36BB2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8"/>
          <a:stretch/>
        </p:blipFill>
        <p:spPr>
          <a:xfrm>
            <a:off x="9600986" y="4923246"/>
            <a:ext cx="1455706" cy="7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1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79DF9-F669-4B5B-BDB6-68986F8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OpenGL rendering pipeline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DAEF447-A637-48CF-A22A-9A8B1E117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3657" y="1027906"/>
            <a:ext cx="7324686" cy="5493514"/>
          </a:xfr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E5AF2750-0702-47B6-9A4C-3948BFB87E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0"/>
          <a:stretch/>
        </p:blipFill>
        <p:spPr>
          <a:xfrm>
            <a:off x="7769480" y="4923246"/>
            <a:ext cx="1584245" cy="768667"/>
          </a:xfrm>
          <a:prstGeom prst="rect">
            <a:avLst/>
          </a:prstGeom>
        </p:spPr>
      </p:pic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2A433DBA-85F5-4FE7-B175-4A10F36BB2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8"/>
          <a:stretch/>
        </p:blipFill>
        <p:spPr>
          <a:xfrm>
            <a:off x="9600986" y="4923246"/>
            <a:ext cx="1455706" cy="791350"/>
          </a:xfrm>
          <a:prstGeom prst="rect">
            <a:avLst/>
          </a:prstGeom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65C6DD44-9345-4577-A010-DD9CBD0D6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69" y="926180"/>
            <a:ext cx="6678931" cy="132813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 w="28575">
            <a:noFill/>
          </a:ln>
          <a:effectLst>
            <a:outerShdw blurRad="190500" dist="1270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Imagen 20" descr="Dibujo de un animal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67CB96A8-7B55-46A5-BD83-DC5E267F51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8033">
            <a:off x="4341847" y="1653707"/>
            <a:ext cx="899366" cy="102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2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79DF9-F669-4B5B-BDB6-68986F88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OpenGL rendering pipeline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DAEF447-A637-48CF-A22A-9A8B1E117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3657" y="1027906"/>
            <a:ext cx="7324686" cy="5493514"/>
          </a:xfr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E5AF2750-0702-47B6-9A4C-3948BFB87E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0"/>
          <a:stretch/>
        </p:blipFill>
        <p:spPr>
          <a:xfrm>
            <a:off x="7769480" y="4923246"/>
            <a:ext cx="1584245" cy="768667"/>
          </a:xfrm>
          <a:prstGeom prst="rect">
            <a:avLst/>
          </a:prstGeom>
        </p:spPr>
      </p:pic>
      <p:pic>
        <p:nvPicPr>
          <p:cNvPr id="9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2A433DBA-85F5-4FE7-B175-4A10F36BB2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38"/>
          <a:stretch/>
        </p:blipFill>
        <p:spPr>
          <a:xfrm>
            <a:off x="9600986" y="4923246"/>
            <a:ext cx="1455706" cy="7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5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1BF0C-12EB-487F-87F9-7201A9BB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Method</a:t>
            </a:r>
            <a:r>
              <a:rPr lang="en-GB" sz="2400" dirty="0">
                <a:solidFill>
                  <a:schemeClr val="accent1"/>
                </a:solidFill>
              </a:rPr>
              <a:t> (directional lights)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98818-5F5B-43A5-BAC3-BB889C63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8962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E278F-12D6-4B47-8D6E-BC7AC686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Artefacts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C30E42-5474-45A7-83AD-F61C1E804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68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y slides colour theme">
      <a:dk1>
        <a:srgbClr val="2B2E34"/>
      </a:dk1>
      <a:lt1>
        <a:sysClr val="window" lastClr="FFFFFF"/>
      </a:lt1>
      <a:dk2>
        <a:srgbClr val="D6D6D7"/>
      </a:dk2>
      <a:lt2>
        <a:srgbClr val="76797D"/>
      </a:lt2>
      <a:accent1>
        <a:srgbClr val="FFA25E"/>
      </a:accent1>
      <a:accent2>
        <a:srgbClr val="FF5500"/>
      </a:accent2>
      <a:accent3>
        <a:srgbClr val="FF8B8B"/>
      </a:accent3>
      <a:accent4>
        <a:srgbClr val="FF3333"/>
      </a:accent4>
      <a:accent5>
        <a:srgbClr val="585AF5"/>
      </a:accent5>
      <a:accent6>
        <a:srgbClr val="99FF99"/>
      </a:accent6>
      <a:hlink>
        <a:srgbClr val="585AF5"/>
      </a:hlink>
      <a:folHlink>
        <a:srgbClr val="7F4EB0"/>
      </a:folHlink>
    </a:clrScheme>
    <a:fontScheme name="My slides fonts">
      <a:majorFont>
        <a:latin typeface="Consolas"/>
        <a:ea typeface=""/>
        <a:cs typeface=""/>
      </a:majorFont>
      <a:minorFont>
        <a:latin typeface="Lato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</TotalTime>
  <Words>487</Words>
  <Application>Microsoft Office PowerPoint</Application>
  <PresentationFormat>Panorámica</PresentationFormat>
  <Paragraphs>66</Paragraphs>
  <Slides>11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Lato</vt:lpstr>
      <vt:lpstr>Wingdings</vt:lpstr>
      <vt:lpstr>Office Theme</vt:lpstr>
      <vt:lpstr>Shadow Mapping</vt:lpstr>
      <vt:lpstr>Outline</vt:lpstr>
      <vt:lpstr>Lights &amp; shadows</vt:lpstr>
      <vt:lpstr>Shadow Mapping</vt:lpstr>
      <vt:lpstr>OpenGL rendering pipeline</vt:lpstr>
      <vt:lpstr>OpenGL rendering pipeline</vt:lpstr>
      <vt:lpstr>OpenGL rendering pipeline</vt:lpstr>
      <vt:lpstr>Method (directional lights)</vt:lpstr>
      <vt:lpstr>Artefacts</vt:lpstr>
      <vt:lpstr>Demo time! :)</vt:lpstr>
      <vt:lpstr>Summary –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Shadow Mapping</dc:title>
  <dc:creator>Alba Navarro Rosales</dc:creator>
  <cp:lastModifiedBy>Alba Navarro Rosales</cp:lastModifiedBy>
  <cp:revision>23</cp:revision>
  <dcterms:created xsi:type="dcterms:W3CDTF">2021-01-07T12:33:58Z</dcterms:created>
  <dcterms:modified xsi:type="dcterms:W3CDTF">2021-01-12T23:20:50Z</dcterms:modified>
</cp:coreProperties>
</file>