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64" r:id="rId3"/>
    <p:sldId id="265" r:id="rId4"/>
    <p:sldId id="266" r:id="rId5"/>
    <p:sldId id="267" r:id="rId6"/>
    <p:sldId id="283" r:id="rId7"/>
    <p:sldId id="287" r:id="rId8"/>
    <p:sldId id="269" r:id="rId9"/>
    <p:sldId id="292" r:id="rId10"/>
    <p:sldId id="275" r:id="rId11"/>
    <p:sldId id="289" r:id="rId12"/>
    <p:sldId id="284" r:id="rId13"/>
    <p:sldId id="268" r:id="rId14"/>
    <p:sldId id="274" r:id="rId15"/>
    <p:sldId id="270" r:id="rId16"/>
    <p:sldId id="271" r:id="rId17"/>
    <p:sldId id="272" r:id="rId18"/>
    <p:sldId id="290" r:id="rId19"/>
    <p:sldId id="273" r:id="rId20"/>
    <p:sldId id="293" r:id="rId21"/>
    <p:sldId id="276" r:id="rId22"/>
    <p:sldId id="277" r:id="rId23"/>
    <p:sldId id="278" r:id="rId24"/>
    <p:sldId id="296" r:id="rId25"/>
    <p:sldId id="280" r:id="rId26"/>
    <p:sldId id="298" r:id="rId27"/>
    <p:sldId id="279" r:id="rId28"/>
    <p:sldId id="297" r:id="rId29"/>
    <p:sldId id="295" r:id="rId30"/>
    <p:sldId id="286" r:id="rId31"/>
    <p:sldId id="288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CA3"/>
    <a:srgbClr val="C7EAED"/>
    <a:srgbClr val="557BC2"/>
    <a:srgbClr val="021A6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99885-D4D9-4E21-9B94-DA7D04A9A205}" v="1964" dt="2023-04-16T20:54:48.030"/>
    <p1510:client id="{095AEA9D-84CC-4511-BAA9-C8B39C14487E}" v="458" dt="2023-04-13T14:27:54.660"/>
    <p1510:client id="{264E4962-44B8-4A77-BE6A-67155521ED12}" v="33" dt="2023-04-11T09:08:21.576"/>
    <p1510:client id="{38ED241C-DE5A-404B-92BE-FEBBDF109805}" v="717" dt="2023-04-19T19:14:17.847"/>
    <p1510:client id="{39B1B8E0-8B1B-4FDB-83FD-12467C895BD6}" v="54" dt="2023-04-17T11:09:36.997"/>
    <p1510:client id="{444D3E87-3B15-46F6-A883-97C7C371738E}" v="45" dt="2023-04-15T10:07:43.715"/>
    <p1510:client id="{51704FFA-A260-4518-837A-33FB04CD18B2}" v="531" dt="2023-04-14T22:07:11.295"/>
    <p1510:client id="{59C6431D-5866-428E-BBA3-F04502EAF08C}" v="2675" dt="2023-04-15T23:20:16.499"/>
    <p1510:client id="{667C004B-F349-4591-97B8-60C481CF6233}" v="224" dt="2023-04-12T20:41:45.499"/>
    <p1510:client id="{6D8B50CA-DD19-44B4-8179-5D6D73F1C1BA}" v="5" dt="2023-04-18T10:19:03.727"/>
    <p1510:client id="{6F1C06D6-DB77-4A94-844E-33229D418A5A}" v="874" dt="2023-04-19T20:27:37.624"/>
    <p1510:client id="{7452D0A9-A794-447F-8376-E68402754D00}" v="487" dt="2023-04-19T11:26:48.456"/>
    <p1510:client id="{964467F1-1CF7-4B8F-A16C-EDC0996E06AA}" v="833" dt="2023-04-10T19:34:18.845"/>
    <p1510:client id="{9A81D0E0-9292-4535-8724-45EDE21B72CB}" v="5" dt="2023-04-14T22:10:06.170"/>
    <p1510:client id="{A3F24E43-C810-4F9E-BA6B-91648D869EB5}" v="46" dt="2023-04-15T23:36:07.629"/>
    <p1510:client id="{AC5E16BB-B6CD-4BAC-8CC2-3DA3E3D0FF73}" v="374" dt="2023-04-17T16:44:02.467"/>
    <p1510:client id="{C342D494-40AB-47E0-8FAF-3927C5835779}" v="1315" dt="2023-04-17T19:45:35.454"/>
    <p1510:client id="{C775414F-738F-4981-BB6E-97527690A194}" v="140" dt="2023-04-15T23:30:36.778"/>
    <p1510:client id="{CC990F3F-8058-4C2B-A76B-8F2A641AAAD0}" v="1011" dt="2023-04-12T12:27:11.666"/>
    <p1510:client id="{CEA11F19-BBC4-4AD4-BB67-C17C5528BA47}" v="1439" dt="2023-04-14T11:48:51.632"/>
    <p1510:client id="{D34CEB48-8544-4107-BCB3-EEE3521B42C7}" v="1282" dt="2023-04-18T22:30:47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0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8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5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4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E0F5E-FFB2-2168-E907-7615D73D9713}"/>
              </a:ext>
            </a:extLst>
          </p:cNvPr>
          <p:cNvSpPr txBox="1"/>
          <p:nvPr/>
        </p:nvSpPr>
        <p:spPr>
          <a:xfrm>
            <a:off x="128111" y="1099566"/>
            <a:ext cx="4373539" cy="12302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b="1" dirty="0">
              <a:latin typeface="Calibri Light"/>
              <a:ea typeface="+mj-ea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latin typeface="+mj-lt"/>
                <a:ea typeface="+mj-ea"/>
                <a:cs typeface="+mj-cs"/>
              </a:rPr>
              <a:t> CÁNCER DE PULMÓN</a:t>
            </a:r>
            <a:endParaRPr lang="en-US" sz="3800" dirty="0">
              <a:latin typeface="+mj-lt"/>
              <a:ea typeface="+mj-ea"/>
              <a:cs typeface="Calibri Light" panose="020F0302020204030204"/>
            </a:endParaRP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B5E33-97C4-1C21-C33B-8DFBAA168A14}"/>
              </a:ext>
            </a:extLst>
          </p:cNvPr>
          <p:cNvSpPr txBox="1"/>
          <p:nvPr/>
        </p:nvSpPr>
        <p:spPr>
          <a:xfrm>
            <a:off x="128111" y="5968524"/>
            <a:ext cx="2755308" cy="8084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200">
                <a:latin typeface="Century Gothic"/>
                <a:cs typeface="Calibri"/>
              </a:rPr>
              <a:t>Trabajo realizado por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200">
                <a:latin typeface="Century Gothic"/>
                <a:cs typeface="Calibri"/>
              </a:rPr>
              <a:t>Alba Cruz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3D217B3-49E0-97D3-2353-62BDDA569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8" r="1614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6F14E4-3B2B-E58C-527A-DCC74D47B422}"/>
              </a:ext>
            </a:extLst>
          </p:cNvPr>
          <p:cNvSpPr/>
          <p:nvPr/>
        </p:nvSpPr>
        <p:spPr>
          <a:xfrm>
            <a:off x="636839" y="3093012"/>
            <a:ext cx="3480979" cy="1858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400" dirty="0">
              <a:cs typeface="Calibri"/>
            </a:endParaRPr>
          </a:p>
          <a:p>
            <a:pPr algn="ctr"/>
            <a:r>
              <a:rPr lang="es-ES" sz="2400" dirty="0">
                <a:cs typeface="Calibri"/>
              </a:rPr>
              <a:t>"Un análisis comparativo por países y por género"</a:t>
            </a:r>
            <a:endParaRPr lang="en-US" dirty="0">
              <a:cs typeface="Calibri"/>
            </a:endParaRPr>
          </a:p>
          <a:p>
            <a:pPr algn="ctr"/>
            <a:endParaRPr lang="es-E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756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F4B9DF4-3FD0-D1FD-21D8-577E784FB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17AB1022-0E22-3B74-5700-CF4F341C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41" y="178140"/>
            <a:ext cx="2813314" cy="28108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ESPAÑA:</a:t>
            </a:r>
            <a:r>
              <a:rPr lang="en-US" sz="18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800" dirty="0">
                <a:latin typeface="Calibri Light"/>
                <a:ea typeface="+mj-ea"/>
                <a:cs typeface="Calibri Light"/>
              </a:rPr>
            </a:br>
            <a:r>
              <a:rPr lang="en-US" sz="1800" noProof="1">
                <a:latin typeface="Calibri Light"/>
                <a:ea typeface="+mj-ea"/>
                <a:cs typeface="Calibri Light"/>
              </a:rPr>
              <a:t>De los riesgos identificados, ¿cuántos casos de cáncer de pulmón se pueden atribuir al consumo de tabaco?</a:t>
            </a:r>
            <a:endParaRPr lang="en-US" sz="1800" kern="1200" noProof="1">
              <a:latin typeface="Calibri Light"/>
              <a:ea typeface="+mj-ea"/>
              <a:cs typeface="Calibri Light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B778251-FA87-3454-E91A-0F2C83B1C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97" y="683476"/>
            <a:ext cx="8256856" cy="56886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DF80210-9058-900E-E381-3A7B4052F5CC}"/>
              </a:ext>
            </a:extLst>
          </p:cNvPr>
          <p:cNvSpPr/>
          <p:nvPr/>
        </p:nvSpPr>
        <p:spPr>
          <a:xfrm>
            <a:off x="169333" y="3527778"/>
            <a:ext cx="3527777" cy="245533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rgbClr val="FFFFFF"/>
                </a:solidFill>
                <a:ea typeface="+mn-lt"/>
                <a:cs typeface="+mn-lt"/>
              </a:rPr>
              <a:t>De cada 100 personas diagnosticadas con cáncer de pulmón, </a:t>
            </a:r>
            <a:r>
              <a:rPr lang="en-US" sz="2400" b="1" u="sng" noProof="1">
                <a:solidFill>
                  <a:srgbClr val="FFFFFF"/>
                </a:solidFill>
                <a:ea typeface="+mn-lt"/>
                <a:cs typeface="+mn-lt"/>
              </a:rPr>
              <a:t>82</a:t>
            </a:r>
            <a:r>
              <a:rPr lang="en-US" b="1" noProof="1">
                <a:solidFill>
                  <a:srgbClr val="FFFFFF"/>
                </a:solidFill>
                <a:ea typeface="+mn-lt"/>
                <a:cs typeface="+mn-lt"/>
              </a:rPr>
              <a:t> de ellas desarrollaron la enfermedad debido al consumo de tabaco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82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FA0BC84-BFBA-5D8E-2EF0-6F9DCB715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CE0B6D-8BB6-D183-C9DF-12722D4C65A1}"/>
              </a:ext>
            </a:extLst>
          </p:cNvPr>
          <p:cNvSpPr/>
          <p:nvPr/>
        </p:nvSpPr>
        <p:spPr>
          <a:xfrm>
            <a:off x="5288335" y="3153313"/>
            <a:ext cx="6208888" cy="34525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  <a:cs typeface="Calibri"/>
              </a:rPr>
              <a:t>Ahora vamos a demostrar que:</a:t>
            </a:r>
          </a:p>
          <a:p>
            <a:pPr algn="ctr"/>
            <a:r>
              <a:rPr lang="en-US" b="1" noProof="1">
                <a:solidFill>
                  <a:schemeClr val="tx1"/>
                </a:solidFill>
                <a:cs typeface="Calibri"/>
              </a:rPr>
              <a:t>EN LOS PAÍSES DE MAYORES INGRESOS EXISTEN MÁS MUERTES POR CÁNCER DE PULMÓN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A96211-36DA-4C4A-E818-2647266C710B}"/>
              </a:ext>
            </a:extLst>
          </p:cNvPr>
          <p:cNvSpPr/>
          <p:nvPr/>
        </p:nvSpPr>
        <p:spPr>
          <a:xfrm>
            <a:off x="170021" y="112201"/>
            <a:ext cx="3659481" cy="16745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  <a:cs typeface="Calibri"/>
              </a:rPr>
              <a:t>Ya sabemos que el tabaco es el factor determinante en el desarrollo del cáncer de pulmón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AE73D-EBB2-FE32-4606-F3C256918A90}"/>
              </a:ext>
            </a:extLst>
          </p:cNvPr>
          <p:cNvSpPr/>
          <p:nvPr/>
        </p:nvSpPr>
        <p:spPr>
          <a:xfrm>
            <a:off x="3292982" y="1475747"/>
            <a:ext cx="3659481" cy="16745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  <a:cs typeface="Calibri"/>
              </a:rPr>
              <a:t>Y que la GENÉTICA juega un papel secundario</a:t>
            </a:r>
          </a:p>
          <a:p>
            <a:pPr algn="ctr"/>
            <a:r>
              <a:rPr lang="en-US" noProof="1">
                <a:solidFill>
                  <a:schemeClr val="tx1"/>
                </a:solidFill>
                <a:cs typeface="Calibri"/>
              </a:rPr>
              <a:t>(&lt;20% de los casos)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ABB1C256-F756-1B0A-766A-F56B8DF1B904}"/>
              </a:ext>
            </a:extLst>
          </p:cNvPr>
          <p:cNvCxnSpPr/>
          <p:nvPr/>
        </p:nvCxnSpPr>
        <p:spPr>
          <a:xfrm>
            <a:off x="6451600" y="2077720"/>
            <a:ext cx="2326640" cy="41656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6AC9308-0705-3345-03B2-41731433E638}"/>
              </a:ext>
            </a:extLst>
          </p:cNvPr>
          <p:cNvSpPr/>
          <p:nvPr/>
        </p:nvSpPr>
        <p:spPr>
          <a:xfrm>
            <a:off x="8869680" y="1727200"/>
            <a:ext cx="2377440" cy="1422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cs typeface="Calibri"/>
              </a:rPr>
              <a:t>Confirmamos hipótesis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8578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DAFE56A-4FC1-2FFB-3A1D-46373E716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7A8A82-CF36-3312-96AA-675E807FED66}"/>
              </a:ext>
            </a:extLst>
          </p:cNvPr>
          <p:cNvSpPr/>
          <p:nvPr/>
        </p:nvSpPr>
        <p:spPr>
          <a:xfrm>
            <a:off x="245133" y="2858686"/>
            <a:ext cx="3050522" cy="121917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cs typeface="Calibri"/>
              </a:rPr>
              <a:t>IDH</a:t>
            </a:r>
          </a:p>
          <a:p>
            <a:pPr algn="ctr"/>
            <a:r>
              <a:rPr lang="en-US" noProof="1">
                <a:cs typeface="Calibri"/>
              </a:rPr>
              <a:t>Riqueza, ingresos</a:t>
            </a:r>
          </a:p>
          <a:p>
            <a:pPr algn="ctr"/>
            <a:r>
              <a:rPr lang="en-US" noProof="1">
                <a:cs typeface="Calibri"/>
              </a:rPr>
              <a:t>Desarrollo 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5CA762E-FD74-D70D-7795-7C130D06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05" y="1499277"/>
            <a:ext cx="2113280" cy="1180592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D3383E8A-30DA-EC29-1021-C900CB7A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73" y="1457207"/>
            <a:ext cx="2113280" cy="1120987"/>
          </a:xfrm>
          <a:prstGeom prst="rect">
            <a:avLst/>
          </a:prstGeom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A0FCA1F-6A98-85A5-DC8D-D4782B694177}"/>
              </a:ext>
            </a:extLst>
          </p:cNvPr>
          <p:cNvSpPr/>
          <p:nvPr/>
        </p:nvSpPr>
        <p:spPr>
          <a:xfrm>
            <a:off x="3724958" y="3306140"/>
            <a:ext cx="447040" cy="42672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432A4D7-20E2-068E-796C-4101D830820E}"/>
              </a:ext>
            </a:extLst>
          </p:cNvPr>
          <p:cNvSpPr/>
          <p:nvPr/>
        </p:nvSpPr>
        <p:spPr>
          <a:xfrm>
            <a:off x="7954903" y="3306138"/>
            <a:ext cx="447040" cy="42672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44702836-286C-D1CA-E005-70F8CC2EDC7F}"/>
              </a:ext>
            </a:extLst>
          </p:cNvPr>
          <p:cNvSpPr/>
          <p:nvPr/>
        </p:nvSpPr>
        <p:spPr>
          <a:xfrm>
            <a:off x="1269999" y="3076222"/>
            <a:ext cx="263407" cy="225777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CBD566-D33A-8CFF-B226-1AC81F9F3903}"/>
              </a:ext>
            </a:extLst>
          </p:cNvPr>
          <p:cNvSpPr/>
          <p:nvPr/>
        </p:nvSpPr>
        <p:spPr>
          <a:xfrm>
            <a:off x="4506688" y="2915130"/>
            <a:ext cx="3050522" cy="121917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cs typeface="Calibri"/>
              </a:rPr>
              <a:t>   TASA TABAQUISMO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1D4DDA41-B65F-5168-8F41-42757476FCE7}"/>
              </a:ext>
            </a:extLst>
          </p:cNvPr>
          <p:cNvSpPr/>
          <p:nvPr/>
        </p:nvSpPr>
        <p:spPr>
          <a:xfrm>
            <a:off x="639703" y="3349037"/>
            <a:ext cx="263407" cy="225777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BAAE80E1-37BB-7A67-03BE-842831525066}"/>
              </a:ext>
            </a:extLst>
          </p:cNvPr>
          <p:cNvSpPr/>
          <p:nvPr/>
        </p:nvSpPr>
        <p:spPr>
          <a:xfrm>
            <a:off x="903110" y="3621851"/>
            <a:ext cx="263407" cy="225777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28ADAF4A-2E4F-E5AE-9269-9525BFE5BB8B}"/>
              </a:ext>
            </a:extLst>
          </p:cNvPr>
          <p:cNvSpPr/>
          <p:nvPr/>
        </p:nvSpPr>
        <p:spPr>
          <a:xfrm>
            <a:off x="4891850" y="3330221"/>
            <a:ext cx="254000" cy="29162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F1264C-F57D-045B-3E44-3870EDF9DEBE}"/>
              </a:ext>
            </a:extLst>
          </p:cNvPr>
          <p:cNvSpPr/>
          <p:nvPr/>
        </p:nvSpPr>
        <p:spPr>
          <a:xfrm>
            <a:off x="8905215" y="2909486"/>
            <a:ext cx="3050522" cy="121917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cs typeface="Calibri"/>
              </a:rPr>
              <a:t>   MUERTES POR CÁNCER DE PULMÓN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4488BFB4-BF20-7319-468C-59B5458C8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232" y="1317942"/>
            <a:ext cx="2263775" cy="1417955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A808FEB9-83B2-E992-AA8B-6F1062540D97}"/>
              </a:ext>
            </a:extLst>
          </p:cNvPr>
          <p:cNvSpPr/>
          <p:nvPr/>
        </p:nvSpPr>
        <p:spPr>
          <a:xfrm>
            <a:off x="9426679" y="3190830"/>
            <a:ext cx="254000" cy="29162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596BD8E-0A85-E73A-E3BF-CBCD90C5D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0E07D3-26B4-5A25-B658-8C484343B17E}"/>
              </a:ext>
            </a:extLst>
          </p:cNvPr>
          <p:cNvSpPr/>
          <p:nvPr/>
        </p:nvSpPr>
        <p:spPr>
          <a:xfrm>
            <a:off x="4704080" y="558800"/>
            <a:ext cx="2672080" cy="690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VALORES ABSOLUTOS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BD5712-4BF7-0E8D-F6D6-0A7215945FA3}"/>
              </a:ext>
            </a:extLst>
          </p:cNvPr>
          <p:cNvSpPr/>
          <p:nvPr/>
        </p:nvSpPr>
        <p:spPr>
          <a:xfrm>
            <a:off x="365760" y="1859279"/>
            <a:ext cx="4429760" cy="157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998EB-33CB-5DC4-12F0-AC9166E32F14}"/>
              </a:ext>
            </a:extLst>
          </p:cNvPr>
          <p:cNvSpPr txBox="1"/>
          <p:nvPr/>
        </p:nvSpPr>
        <p:spPr>
          <a:xfrm>
            <a:off x="518160" y="1910079"/>
            <a:ext cx="4185920" cy="1497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                    </a:t>
            </a:r>
            <a:r>
              <a:rPr lang="es-ES" b="1" u="sng" dirty="0">
                <a:solidFill>
                  <a:srgbClr val="000000"/>
                </a:solidFill>
                <a:ea typeface="+mn-lt"/>
                <a:cs typeface="+mn-lt"/>
              </a:rPr>
              <a:t> PAÍSES DEL  G20:</a:t>
            </a:r>
          </a:p>
          <a:p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Se caracterizan por tener algunas de las economías más grandes y desarrolladas del mundo, representando aprox. el 80% del PIB mundial. (Alto IDH)</a:t>
            </a:r>
            <a:endParaRPr lang="es-ES" dirty="0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F8D2EA-39DB-77BD-C71A-75F3CF5545BD}"/>
              </a:ext>
            </a:extLst>
          </p:cNvPr>
          <p:cNvSpPr/>
          <p:nvPr/>
        </p:nvSpPr>
        <p:spPr>
          <a:xfrm>
            <a:off x="7183120" y="1798319"/>
            <a:ext cx="4450079" cy="163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2D9790-6122-097E-10CA-B41AC8D1D932}"/>
              </a:ext>
            </a:extLst>
          </p:cNvPr>
          <p:cNvSpPr txBox="1"/>
          <p:nvPr/>
        </p:nvSpPr>
        <p:spPr>
          <a:xfrm>
            <a:off x="7457440" y="1910080"/>
            <a:ext cx="38912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cs typeface="Calibri"/>
              </a:rPr>
              <a:t>PAÍSES DE INGRESOS BAJOS DEL BM:</a:t>
            </a:r>
          </a:p>
          <a:p>
            <a:r>
              <a:rPr lang="en-US" noProof="1">
                <a:solidFill>
                  <a:srgbClr val="000000"/>
                </a:solidFill>
                <a:ea typeface="+mn-lt"/>
                <a:cs typeface="+mn-lt"/>
              </a:rPr>
              <a:t>Incluyen 30 países, la mayoría de los cuales se encuentran en África subsahariana, así como algunos países de Asia y América Latina. (Bajo IDH)</a:t>
            </a:r>
            <a:endParaRPr lang="en-US" noProof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BE9EFD-0349-58BC-C06D-6C29818DAD56}"/>
              </a:ext>
            </a:extLst>
          </p:cNvPr>
          <p:cNvSpPr/>
          <p:nvPr/>
        </p:nvSpPr>
        <p:spPr>
          <a:xfrm>
            <a:off x="598861" y="3935967"/>
            <a:ext cx="2568222" cy="14017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41E75-778D-3EF1-C66D-F847313E1904}"/>
              </a:ext>
            </a:extLst>
          </p:cNvPr>
          <p:cNvSpPr txBox="1"/>
          <p:nvPr/>
        </p:nvSpPr>
        <p:spPr>
          <a:xfrm>
            <a:off x="739858" y="4058722"/>
            <a:ext cx="2295407" cy="121571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dirty="0">
                <a:cs typeface="Calibri"/>
              </a:rPr>
              <a:t>UE, Arabia Saudita, Argentina, Australia, Brasil, Canadá, China, Corea del Sur, EEUU, India, Indonesia, Reino Unido, Japón, México, Rusia, Sudáfrica, Turquía.</a:t>
            </a:r>
          </a:p>
          <a:p>
            <a:endParaRPr lang="en-US"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F53957-FEAD-22B8-C9BB-B0F50045B4B6}"/>
              </a:ext>
            </a:extLst>
          </p:cNvPr>
          <p:cNvSpPr/>
          <p:nvPr/>
        </p:nvSpPr>
        <p:spPr>
          <a:xfrm>
            <a:off x="8441886" y="3592139"/>
            <a:ext cx="2363783" cy="31115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B60D5-970E-6D1B-D7B1-06F260007470}"/>
              </a:ext>
            </a:extLst>
          </p:cNvPr>
          <p:cNvSpPr txBox="1"/>
          <p:nvPr/>
        </p:nvSpPr>
        <p:spPr>
          <a:xfrm>
            <a:off x="8480662" y="3863576"/>
            <a:ext cx="2295407" cy="256993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dirty="0">
                <a:cs typeface="Calibri"/>
              </a:rPr>
              <a:t>Afganistán, Bangladesh, </a:t>
            </a:r>
            <a:r>
              <a:rPr lang="es-ES" sz="1100" dirty="0" err="1">
                <a:cs typeface="Calibri"/>
              </a:rPr>
              <a:t>Benin</a:t>
            </a:r>
            <a:r>
              <a:rPr lang="es-ES" sz="1100" dirty="0">
                <a:cs typeface="Calibri"/>
              </a:rPr>
              <a:t>,</a:t>
            </a:r>
            <a:endParaRPr lang="es-ES" dirty="0">
              <a:cs typeface="Calibri"/>
            </a:endParaRPr>
          </a:p>
          <a:p>
            <a:r>
              <a:rPr lang="es-ES" sz="1100" dirty="0">
                <a:cs typeface="Calibri"/>
              </a:rPr>
              <a:t>Burkina Faso, Burundi, República Centroafricana, Chad, Comoras</a:t>
            </a:r>
            <a:endParaRPr lang="es-ES" dirty="0"/>
          </a:p>
          <a:p>
            <a:r>
              <a:rPr lang="es-ES" sz="1100" dirty="0">
                <a:cs typeface="Calibri"/>
              </a:rPr>
              <a:t>Congo, Eritrea, Etiopía, Gambia,</a:t>
            </a:r>
            <a:endParaRPr lang="es-ES" dirty="0"/>
          </a:p>
          <a:p>
            <a:r>
              <a:rPr lang="es-ES" sz="1100" dirty="0">
                <a:cs typeface="Calibri"/>
              </a:rPr>
              <a:t>Guinea, Guinea-Bissau, Haití, Liberia,</a:t>
            </a:r>
            <a:endParaRPr lang="es-ES" dirty="0"/>
          </a:p>
          <a:p>
            <a:r>
              <a:rPr lang="es-ES" sz="1100" dirty="0">
                <a:cs typeface="Calibri"/>
              </a:rPr>
              <a:t>Madagascar, Malaui, Malí, Mozambique, Nepal, Níger, Ruanda,</a:t>
            </a:r>
            <a:endParaRPr lang="es-ES" dirty="0"/>
          </a:p>
          <a:p>
            <a:r>
              <a:rPr lang="es-ES" sz="1100" dirty="0">
                <a:cs typeface="Calibri"/>
              </a:rPr>
              <a:t>Santo Tomé y Príncipe, Senegal,</a:t>
            </a:r>
            <a:endParaRPr lang="es-ES" dirty="0"/>
          </a:p>
          <a:p>
            <a:r>
              <a:rPr lang="es-ES" sz="1100" dirty="0">
                <a:cs typeface="Calibri"/>
              </a:rPr>
              <a:t>Sierra Leona, Somalia, Sudán del Sur,</a:t>
            </a:r>
            <a:endParaRPr lang="es-ES" dirty="0"/>
          </a:p>
          <a:p>
            <a:r>
              <a:rPr lang="es-ES" sz="1100" dirty="0">
                <a:cs typeface="Calibri"/>
              </a:rPr>
              <a:t>Sudán, Tanzania, Togo, Uganda,</a:t>
            </a:r>
            <a:endParaRPr lang="es-ES" dirty="0"/>
          </a:p>
          <a:p>
            <a:r>
              <a:rPr lang="es-ES" sz="1100" dirty="0">
                <a:cs typeface="Calibri"/>
              </a:rPr>
              <a:t>Yemen, República de, Zambia</a:t>
            </a:r>
            <a:endParaRPr lang="es-ES" dirty="0"/>
          </a:p>
          <a:p>
            <a:endParaRPr lang="es-ES" sz="1100" dirty="0">
              <a:cs typeface="Calibri"/>
            </a:endParaRPr>
          </a:p>
          <a:p>
            <a:endParaRPr lang="es-ES" sz="1100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04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F331DA0-9F67-5F2D-FB59-42ED8AB2E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19C5732-7CA0-394D-A8CC-ED4EC12C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5" y="542109"/>
            <a:ext cx="11454456" cy="5844528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218314B8-D9E6-22FA-F9CB-371DFFBDAF2F}"/>
              </a:ext>
            </a:extLst>
          </p:cNvPr>
          <p:cNvSpPr/>
          <p:nvPr/>
        </p:nvSpPr>
        <p:spPr>
          <a:xfrm>
            <a:off x="10569249" y="886398"/>
            <a:ext cx="334536" cy="576146"/>
          </a:xfrm>
          <a:prstGeom prst="curved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96F71F-F586-9AE3-D023-1796DBB557D4}"/>
              </a:ext>
            </a:extLst>
          </p:cNvPr>
          <p:cNvSpPr/>
          <p:nvPr/>
        </p:nvSpPr>
        <p:spPr>
          <a:xfrm>
            <a:off x="8669206" y="1143372"/>
            <a:ext cx="1765609" cy="845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alibri Light"/>
                <a:cs typeface="Calibri"/>
              </a:rPr>
              <a:t>1,72 </a:t>
            </a:r>
            <a:r>
              <a:rPr lang="es-ES" b="1" u="sng" dirty="0">
                <a:latin typeface="Calibri Light"/>
                <a:cs typeface="Calibri"/>
              </a:rPr>
              <a:t>MILLONES</a:t>
            </a:r>
            <a:r>
              <a:rPr lang="es-ES" b="1" dirty="0">
                <a:latin typeface="Calibri Light"/>
                <a:cs typeface="Calibri"/>
              </a:rPr>
              <a:t> muertes/año</a:t>
            </a:r>
            <a:endParaRPr lang="en-US" b="1" dirty="0" err="1">
              <a:latin typeface="Calibri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673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7DD5B44-A41D-DA7C-5C65-1097FBCD3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5F000F-A549-7242-8FEA-75468F90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013725"/>
            <a:ext cx="11988800" cy="52979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BC68A1F-52E6-DD4F-6097-D050F8EA4D61}"/>
              </a:ext>
            </a:extLst>
          </p:cNvPr>
          <p:cNvSpPr/>
          <p:nvPr/>
        </p:nvSpPr>
        <p:spPr>
          <a:xfrm>
            <a:off x="5987709" y="1563152"/>
            <a:ext cx="669072" cy="17656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367B55-BCA7-F020-5553-BB462A6B4AC4}"/>
              </a:ext>
            </a:extLst>
          </p:cNvPr>
          <p:cNvSpPr/>
          <p:nvPr/>
        </p:nvSpPr>
        <p:spPr>
          <a:xfrm>
            <a:off x="6857132" y="1437391"/>
            <a:ext cx="1635513" cy="538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b="1" dirty="0">
                <a:latin typeface="Calibri Light"/>
                <a:cs typeface="Calibri"/>
              </a:rPr>
              <a:t>34.279 muertes/año</a:t>
            </a:r>
            <a:r>
              <a:rPr lang="es-ES" dirty="0">
                <a:latin typeface="Calibri Light"/>
                <a:cs typeface="Calibri"/>
              </a:rPr>
              <a:t> </a:t>
            </a:r>
            <a:endParaRPr lang="en-US" dirty="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5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64074-45C0-13FE-E931-7B3DCF00D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4350A7CA-60B3-E1F3-AB14-5C6ACF371DF0}"/>
              </a:ext>
            </a:extLst>
          </p:cNvPr>
          <p:cNvSpPr/>
          <p:nvPr/>
        </p:nvSpPr>
        <p:spPr>
          <a:xfrm>
            <a:off x="548640" y="711200"/>
            <a:ext cx="2082800" cy="56896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61444-A80A-84D1-7D5C-8848DBF22FF2}"/>
              </a:ext>
            </a:extLst>
          </p:cNvPr>
          <p:cNvSpPr txBox="1"/>
          <p:nvPr/>
        </p:nvSpPr>
        <p:spPr>
          <a:xfrm>
            <a:off x="772159" y="853440"/>
            <a:ext cx="1574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COMPARATIVA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0889C1-FBC9-11F5-861A-C5D9C2CDB148}"/>
              </a:ext>
            </a:extLst>
          </p:cNvPr>
          <p:cNvSpPr/>
          <p:nvPr/>
        </p:nvSpPr>
        <p:spPr>
          <a:xfrm>
            <a:off x="2895600" y="863600"/>
            <a:ext cx="1391920" cy="274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EE8BD895-D0CC-5436-9F28-00B73889D783}"/>
              </a:ext>
            </a:extLst>
          </p:cNvPr>
          <p:cNvSpPr/>
          <p:nvPr/>
        </p:nvSpPr>
        <p:spPr>
          <a:xfrm>
            <a:off x="4500879" y="568960"/>
            <a:ext cx="3230879" cy="80264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3386F-42C0-6B41-9A58-D655B505A97D}"/>
              </a:ext>
            </a:extLst>
          </p:cNvPr>
          <p:cNvSpPr txBox="1"/>
          <p:nvPr/>
        </p:nvSpPr>
        <p:spPr>
          <a:xfrm>
            <a:off x="4592320" y="629920"/>
            <a:ext cx="313944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 dirty="0">
                <a:ea typeface="+mn-lt"/>
                <a:cs typeface="+mn-lt"/>
              </a:rPr>
              <a:t>El cáncer de pulmón es el tipo de cáncer con más muertes en todos los países del G20, EN TÉRMINOS ABSOLUTOS.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ED8FEDA7-A49C-680F-7F9F-9260E16E4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13881"/>
            <a:ext cx="12009120" cy="469327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411242-CF95-339B-170D-ADCB2F137F62}"/>
              </a:ext>
            </a:extLst>
          </p:cNvPr>
          <p:cNvSpPr/>
          <p:nvPr/>
        </p:nvSpPr>
        <p:spPr>
          <a:xfrm>
            <a:off x="4198806" y="2636892"/>
            <a:ext cx="1369369" cy="794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b="1" dirty="0">
                <a:latin typeface="Calibri Light"/>
                <a:cs typeface="Calibri"/>
              </a:rPr>
              <a:t>1,72 </a:t>
            </a:r>
            <a:r>
              <a:rPr lang="es-ES" sz="1400" b="1" u="sng" dirty="0">
                <a:latin typeface="Calibri Light"/>
                <a:cs typeface="Calibri"/>
              </a:rPr>
              <a:t>MILLONES</a:t>
            </a:r>
            <a:r>
              <a:rPr lang="es-ES" sz="1400" b="1" dirty="0">
                <a:latin typeface="Calibri Light"/>
                <a:cs typeface="Calibri"/>
              </a:rPr>
              <a:t> muertes/año</a:t>
            </a:r>
            <a:endParaRPr lang="en-US" sz="1400" b="1" dirty="0" err="1">
              <a:latin typeface="Calibri Light"/>
              <a:cs typeface="Calibri" panose="020F0502020204030204"/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C0C73A8D-E4FA-05B2-34B9-AC15EFC98BC3}"/>
              </a:ext>
            </a:extLst>
          </p:cNvPr>
          <p:cNvSpPr/>
          <p:nvPr/>
        </p:nvSpPr>
        <p:spPr>
          <a:xfrm>
            <a:off x="4950769" y="2257998"/>
            <a:ext cx="334536" cy="535506"/>
          </a:xfrm>
          <a:prstGeom prst="curved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D81B86-B93D-4483-18AA-EEE95594955B}"/>
              </a:ext>
            </a:extLst>
          </p:cNvPr>
          <p:cNvSpPr/>
          <p:nvPr/>
        </p:nvSpPr>
        <p:spPr>
          <a:xfrm>
            <a:off x="8228732" y="2148591"/>
            <a:ext cx="1401833" cy="538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b="1" dirty="0">
                <a:latin typeface="Calibri Light"/>
                <a:cs typeface="Calibri"/>
              </a:rPr>
              <a:t>34.279 muertes/año</a:t>
            </a:r>
            <a:r>
              <a:rPr lang="es-ES" sz="1400" dirty="0">
                <a:latin typeface="Calibri Light"/>
                <a:cs typeface="Calibri"/>
              </a:rPr>
              <a:t> </a:t>
            </a:r>
            <a:endParaRPr lang="en-US" sz="2400" dirty="0">
              <a:latin typeface="Calibri Light"/>
              <a:cs typeface="Calibri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03AFDA-8CA3-5B44-C3FF-4A240C32D579}"/>
              </a:ext>
            </a:extLst>
          </p:cNvPr>
          <p:cNvSpPr/>
          <p:nvPr/>
        </p:nvSpPr>
        <p:spPr>
          <a:xfrm>
            <a:off x="7572669" y="2355632"/>
            <a:ext cx="516672" cy="13592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0E6C94-9147-DF56-5817-48CE8549B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D9681A7B-7BCB-EB76-8E3E-DA21BB88C899}"/>
              </a:ext>
            </a:extLst>
          </p:cNvPr>
          <p:cNvSpPr/>
          <p:nvPr/>
        </p:nvSpPr>
        <p:spPr>
          <a:xfrm>
            <a:off x="4268066" y="38534"/>
            <a:ext cx="2854960" cy="65024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71E4D2-B766-115A-52BF-6520959A47DB}"/>
              </a:ext>
            </a:extLst>
          </p:cNvPr>
          <p:cNvSpPr txBox="1"/>
          <p:nvPr/>
        </p:nvSpPr>
        <p:spPr>
          <a:xfrm>
            <a:off x="4349347" y="125018"/>
            <a:ext cx="2773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cs typeface="Calibri"/>
              </a:rPr>
              <a:t>AJUSTEMOS COMPARATIVA</a:t>
            </a:r>
            <a:endParaRPr lang="en-US" u="sng">
              <a:solidFill>
                <a:srgbClr val="000000"/>
              </a:solidFill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BC5BFA-7D4A-DB99-CF47-A5DC5DE62F1A}"/>
              </a:ext>
            </a:extLst>
          </p:cNvPr>
          <p:cNvSpPr/>
          <p:nvPr/>
        </p:nvSpPr>
        <p:spPr>
          <a:xfrm>
            <a:off x="4094480" y="798427"/>
            <a:ext cx="3220720" cy="1209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8DD01-FF6B-0816-44E6-50C83E1AEC64}"/>
              </a:ext>
            </a:extLst>
          </p:cNvPr>
          <p:cNvSpPr txBox="1"/>
          <p:nvPr/>
        </p:nvSpPr>
        <p:spPr>
          <a:xfrm>
            <a:off x="4135120" y="1045737"/>
            <a:ext cx="32105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cs typeface="Calibri"/>
              </a:rPr>
              <a:t>Tasa de mortalidad por cáncer de pulmón/100.000 habitantes: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D3E5C5-7A91-FD5E-566C-8470BDAC30F6}"/>
              </a:ext>
            </a:extLst>
          </p:cNvPr>
          <p:cNvSpPr/>
          <p:nvPr/>
        </p:nvSpPr>
        <p:spPr>
          <a:xfrm>
            <a:off x="197996" y="2346464"/>
            <a:ext cx="3799840" cy="2245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37407-30E4-25CD-DEBB-130EBABBACA6}"/>
              </a:ext>
            </a:extLst>
          </p:cNvPr>
          <p:cNvSpPr txBox="1"/>
          <p:nvPr/>
        </p:nvSpPr>
        <p:spPr>
          <a:xfrm>
            <a:off x="1158240" y="3982719"/>
            <a:ext cx="3302000" cy="154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ECC60-6A38-EE25-97F2-92081E8881FC}"/>
              </a:ext>
            </a:extLst>
          </p:cNvPr>
          <p:cNvSpPr txBox="1"/>
          <p:nvPr/>
        </p:nvSpPr>
        <p:spPr>
          <a:xfrm>
            <a:off x="1178560" y="3830320"/>
            <a:ext cx="3220720" cy="18389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ED140-8C96-8036-615F-558420D38396}"/>
              </a:ext>
            </a:extLst>
          </p:cNvPr>
          <p:cNvSpPr txBox="1"/>
          <p:nvPr/>
        </p:nvSpPr>
        <p:spPr>
          <a:xfrm>
            <a:off x="494990" y="2625740"/>
            <a:ext cx="3413760" cy="160043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                      </a:t>
            </a:r>
            <a:r>
              <a:rPr lang="en-US" sz="2400" b="1" u="sng" dirty="0">
                <a:cs typeface="Calibri"/>
              </a:rPr>
              <a:t>G20:</a:t>
            </a:r>
          </a:p>
          <a:p>
            <a:r>
              <a:rPr lang="es-ES" noProof="1">
                <a:solidFill>
                  <a:srgbClr val="000000"/>
                </a:solidFill>
                <a:ea typeface="+mn-lt"/>
                <a:cs typeface="+mn-lt"/>
              </a:rPr>
              <a:t>1,7 mill. muertes ÷ 4,7 mil mill. Habitantes × 100.000 = </a:t>
            </a:r>
            <a:endParaRPr lang="en-US" sz="2400" b="1" u="sng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s-ES" noProof="1">
              <a:cs typeface="Calibri"/>
            </a:endParaRPr>
          </a:p>
          <a:p>
            <a:r>
              <a:rPr lang="es-ES" sz="2000" b="1" noProof="1">
                <a:highlight>
                  <a:srgbClr val="FFFF00"/>
                </a:highlight>
                <a:cs typeface="Calibri"/>
              </a:rPr>
              <a:t>36 muertes/100.000 hab.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F5757C-E9BD-929F-DE77-5DF66148FD65}"/>
              </a:ext>
            </a:extLst>
          </p:cNvPr>
          <p:cNvSpPr/>
          <p:nvPr/>
        </p:nvSpPr>
        <p:spPr>
          <a:xfrm>
            <a:off x="7850830" y="2309294"/>
            <a:ext cx="3799840" cy="2245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42EE67-6D0F-C298-7935-CF535C161A5A}"/>
              </a:ext>
            </a:extLst>
          </p:cNvPr>
          <p:cNvSpPr txBox="1"/>
          <p:nvPr/>
        </p:nvSpPr>
        <p:spPr>
          <a:xfrm>
            <a:off x="8150425" y="2625740"/>
            <a:ext cx="3413760" cy="153888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</a:t>
            </a:r>
            <a:r>
              <a:rPr lang="en-US" sz="2000" b="1" u="sng" dirty="0">
                <a:cs typeface="Calibri"/>
              </a:rPr>
              <a:t>PAÍSES DE BAJOS INGRESOS:</a:t>
            </a:r>
            <a:endParaRPr lang="en-US" sz="2400" b="1" u="sng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noProof="1">
                <a:solidFill>
                  <a:srgbClr val="000000"/>
                </a:solidFill>
                <a:ea typeface="+mn-lt"/>
                <a:cs typeface="+mn-lt"/>
              </a:rPr>
              <a:t>34.279 muertes ÷ 911 mill. Habitantes × 100.000 = </a:t>
            </a:r>
            <a:endParaRPr lang="en-US" sz="2400" b="1" u="sng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s-ES" noProof="1">
              <a:cs typeface="Calibri"/>
            </a:endParaRPr>
          </a:p>
          <a:p>
            <a:r>
              <a:rPr lang="es-ES" sz="2000" b="1" noProof="1">
                <a:highlight>
                  <a:srgbClr val="FFFF00"/>
                </a:highlight>
                <a:cs typeface="Calibri"/>
              </a:rPr>
              <a:t>4 muertes/100.000 hab.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318D038-3B1C-0240-F164-DF928A30CEB3}"/>
              </a:ext>
            </a:extLst>
          </p:cNvPr>
          <p:cNvSpPr/>
          <p:nvPr/>
        </p:nvSpPr>
        <p:spPr>
          <a:xfrm rot="2520000">
            <a:off x="2881227" y="1251539"/>
            <a:ext cx="436880" cy="1056640"/>
          </a:xfrm>
          <a:prstGeom prst="downArrow">
            <a:avLst/>
          </a:prstGeom>
          <a:solidFill>
            <a:srgbClr val="C7E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52E0C40-785E-E4F9-EF74-6D8ED4E64F43}"/>
              </a:ext>
            </a:extLst>
          </p:cNvPr>
          <p:cNvSpPr/>
          <p:nvPr/>
        </p:nvSpPr>
        <p:spPr>
          <a:xfrm rot="18780000">
            <a:off x="7871770" y="1147584"/>
            <a:ext cx="436880" cy="1056640"/>
          </a:xfrm>
          <a:prstGeom prst="downArrow">
            <a:avLst/>
          </a:prstGeom>
          <a:solidFill>
            <a:srgbClr val="C7EA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1DD371-0308-ABBE-D125-F4B2AB7C8FDA}"/>
              </a:ext>
            </a:extLst>
          </p:cNvPr>
          <p:cNvSpPr/>
          <p:nvPr/>
        </p:nvSpPr>
        <p:spPr>
          <a:xfrm>
            <a:off x="7437120" y="497840"/>
            <a:ext cx="2672080" cy="690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TÉRMINOS RELATIVOS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3AB896-191B-9136-F29B-AA77B05CB60A}"/>
              </a:ext>
            </a:extLst>
          </p:cNvPr>
          <p:cNvSpPr/>
          <p:nvPr/>
        </p:nvSpPr>
        <p:spPr>
          <a:xfrm>
            <a:off x="4456916" y="4549468"/>
            <a:ext cx="2831629" cy="161807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¿POR QUÉ?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7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CE0784-FCA3-BAFD-035E-58D0A30AA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434C17-ECD0-E4E3-98F8-409FDF08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8" y="1925660"/>
            <a:ext cx="11744960" cy="456289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F3C644-003D-FAC1-2CB5-4C503656F299}"/>
              </a:ext>
            </a:extLst>
          </p:cNvPr>
          <p:cNvSpPr/>
          <p:nvPr/>
        </p:nvSpPr>
        <p:spPr>
          <a:xfrm>
            <a:off x="9286859" y="3775927"/>
            <a:ext cx="944880" cy="52832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20,02%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A10DE-C9A6-54FF-E64D-79BAB9EADDF5}"/>
              </a:ext>
            </a:extLst>
          </p:cNvPr>
          <p:cNvSpPr/>
          <p:nvPr/>
        </p:nvSpPr>
        <p:spPr>
          <a:xfrm>
            <a:off x="9510999" y="4921652"/>
            <a:ext cx="955040" cy="457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12,45%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70DB3BB8-8049-1292-2F63-01E8AC1340AC}"/>
              </a:ext>
            </a:extLst>
          </p:cNvPr>
          <p:cNvSpPr/>
          <p:nvPr/>
        </p:nvSpPr>
        <p:spPr>
          <a:xfrm>
            <a:off x="8471457" y="4037485"/>
            <a:ext cx="721360" cy="213359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EC8E87C0-8A14-FEDB-8CD0-202764C664FA}"/>
              </a:ext>
            </a:extLst>
          </p:cNvPr>
          <p:cNvSpPr/>
          <p:nvPr/>
        </p:nvSpPr>
        <p:spPr>
          <a:xfrm>
            <a:off x="8677010" y="5108868"/>
            <a:ext cx="721360" cy="213359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785870-5F55-C040-0C2F-7B56ED325E2F}"/>
              </a:ext>
            </a:extLst>
          </p:cNvPr>
          <p:cNvSpPr/>
          <p:nvPr/>
        </p:nvSpPr>
        <p:spPr>
          <a:xfrm>
            <a:off x="834731" y="240246"/>
            <a:ext cx="2806390" cy="11801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cs typeface="Calibri"/>
              </a:rPr>
              <a:t>Primero tenemos que ver el % de fumadores para cada grupo de países</a:t>
            </a:r>
            <a:endParaRPr lang="en-US" noProof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64513C-6952-EC90-091C-016F3CAB70CF}"/>
              </a:ext>
            </a:extLst>
          </p:cNvPr>
          <p:cNvSpPr/>
          <p:nvPr/>
        </p:nvSpPr>
        <p:spPr>
          <a:xfrm>
            <a:off x="5814122" y="172471"/>
            <a:ext cx="4582160" cy="1381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noProof="1">
                <a:solidFill>
                  <a:srgbClr val="000000"/>
                </a:solidFill>
                <a:latin typeface="Calibri"/>
                <a:cs typeface="Calibri"/>
              </a:rPr>
              <a:t>Los países del G20 suelen tener mayores tasas de tabaquismo.. lo que puede aumentar el riesgo de desarrollar cáncer de pulmón y otros tipos de cáncer relacionados con el tabaco</a:t>
            </a:r>
            <a:endParaRPr lang="en-US" noProof="1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7728378-D628-DE79-9865-9F33B909570D}"/>
              </a:ext>
            </a:extLst>
          </p:cNvPr>
          <p:cNvSpPr/>
          <p:nvPr/>
        </p:nvSpPr>
        <p:spPr>
          <a:xfrm>
            <a:off x="4134624" y="627069"/>
            <a:ext cx="1524000" cy="26948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1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EBEAEF3-C374-E9B7-8604-BF0F3C10C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17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D1F6C67A-7A1A-E27A-3A68-D9FAE4B9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56" y="553393"/>
            <a:ext cx="11492086" cy="5976990"/>
          </a:xfrm>
          <a:prstGeom prst="rect">
            <a:avLst/>
          </a:prstGeom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40A68FA3-97B2-1C4C-86A7-F99D8D88947C}"/>
              </a:ext>
            </a:extLst>
          </p:cNvPr>
          <p:cNvSpPr/>
          <p:nvPr/>
        </p:nvSpPr>
        <p:spPr>
          <a:xfrm>
            <a:off x="8455216" y="633050"/>
            <a:ext cx="428454" cy="919979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FC4F94D1-AD8C-3470-A04A-638884B8291C}"/>
              </a:ext>
            </a:extLst>
          </p:cNvPr>
          <p:cNvSpPr/>
          <p:nvPr/>
        </p:nvSpPr>
        <p:spPr>
          <a:xfrm>
            <a:off x="9126102" y="307918"/>
            <a:ext cx="2499732" cy="789877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noProof="1">
                <a:cs typeface="Calibri"/>
              </a:rPr>
              <a:t>G20:</a:t>
            </a:r>
          </a:p>
          <a:p>
            <a:pPr algn="ctr"/>
            <a:r>
              <a:rPr lang="en-US" sz="1400" b="1" noProof="1">
                <a:solidFill>
                  <a:schemeClr val="tx1"/>
                </a:solidFill>
                <a:cs typeface="Calibri"/>
              </a:rPr>
              <a:t>IDH: 0.848</a:t>
            </a:r>
          </a:p>
          <a:p>
            <a:pPr algn="ctr"/>
            <a:r>
              <a:rPr lang="en-US" sz="1400" b="1" noProof="1">
                <a:solidFill>
                  <a:schemeClr val="tx1"/>
                </a:solidFill>
                <a:cs typeface="Calibri"/>
              </a:rPr>
              <a:t>Muertes por tabaco: 27,74%</a:t>
            </a: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ED464A61-F433-75CB-F3B8-36D4F8BF6A58}"/>
              </a:ext>
            </a:extLst>
          </p:cNvPr>
          <p:cNvSpPr/>
          <p:nvPr/>
        </p:nvSpPr>
        <p:spPr>
          <a:xfrm>
            <a:off x="8826097" y="4530010"/>
            <a:ext cx="323982" cy="776226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E86E10C9-B791-F14F-99CF-6EE2314E1F74}"/>
              </a:ext>
            </a:extLst>
          </p:cNvPr>
          <p:cNvSpPr/>
          <p:nvPr/>
        </p:nvSpPr>
        <p:spPr>
          <a:xfrm>
            <a:off x="9279948" y="4196047"/>
            <a:ext cx="2499732" cy="789877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u="sng" noProof="1">
                <a:cs typeface="Calibri"/>
              </a:rPr>
              <a:t>Países de bajos ingresos:</a:t>
            </a:r>
          </a:p>
          <a:p>
            <a:pPr algn="ctr"/>
            <a:r>
              <a:rPr lang="en-US" sz="1400" b="1" noProof="1">
                <a:solidFill>
                  <a:schemeClr val="tx1"/>
                </a:solidFill>
                <a:cs typeface="Calibri"/>
              </a:rPr>
              <a:t>IDH: 0.472</a:t>
            </a:r>
          </a:p>
          <a:p>
            <a:pPr algn="ctr"/>
            <a:r>
              <a:rPr lang="en-US" sz="1400" b="1" noProof="1">
                <a:solidFill>
                  <a:schemeClr val="tx1"/>
                </a:solidFill>
                <a:cs typeface="Calibri"/>
              </a:rPr>
              <a:t>Muertes por tabaco: 11,76%</a:t>
            </a:r>
          </a:p>
        </p:txBody>
      </p:sp>
    </p:spTree>
    <p:extLst>
      <p:ext uri="{BB962C8B-B14F-4D97-AF65-F5344CB8AC3E}">
        <p14:creationId xmlns:p14="http://schemas.microsoft.com/office/powerpoint/2010/main" val="397022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1005A94-FB57-9432-B816-2EEFC50F8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303"/>
          <a:stretch/>
        </p:blipFill>
        <p:spPr>
          <a:xfrm>
            <a:off x="-5556" y="-5075"/>
            <a:ext cx="12203112" cy="69056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A833A9-6D1B-D0BF-3ADC-C314A3950C12}"/>
              </a:ext>
            </a:extLst>
          </p:cNvPr>
          <p:cNvSpPr/>
          <p:nvPr/>
        </p:nvSpPr>
        <p:spPr>
          <a:xfrm>
            <a:off x="3390303" y="1854396"/>
            <a:ext cx="5226843" cy="3405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chemeClr val="tx1"/>
                </a:solidFill>
                <a:ea typeface="Calibri"/>
                <a:cs typeface="Calibri"/>
              </a:rPr>
              <a:t>INTRODUCCIÓN</a:t>
            </a:r>
            <a:endParaRPr lang="en-US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chemeClr val="tx1"/>
                </a:solidFill>
                <a:ea typeface="Calibri"/>
                <a:cs typeface="Calibri"/>
              </a:rPr>
              <a:t>HIPÓTESIS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chemeClr val="tx1"/>
                </a:solidFill>
                <a:ea typeface="Calibri"/>
                <a:cs typeface="Calibri"/>
              </a:rPr>
              <a:t>FUENTES DE DATOS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chemeClr val="tx1"/>
                </a:solidFill>
                <a:ea typeface="Calibri"/>
                <a:cs typeface="Calibri"/>
              </a:rPr>
              <a:t>ANÁLISIS Y DEMOSTRACIÓN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chemeClr val="tx1"/>
                </a:solidFill>
                <a:ea typeface="Calibri"/>
                <a:cs typeface="Calibri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54021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50388DE-6A52-DF9A-C67F-63517AB24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ln>
            <a:solidFill>
              <a:srgbClr val="557BC2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88BEDC3-D534-DF82-D2AF-2D72A2FF57FA}"/>
              </a:ext>
            </a:extLst>
          </p:cNvPr>
          <p:cNvSpPr/>
          <p:nvPr/>
        </p:nvSpPr>
        <p:spPr>
          <a:xfrm>
            <a:off x="256354" y="265275"/>
            <a:ext cx="4226560" cy="193040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cs typeface="Calibri"/>
              </a:rPr>
              <a:t>Muertes </a:t>
            </a:r>
            <a:r>
              <a:rPr lang="en-US" dirty="0">
                <a:cs typeface="Calibri"/>
              </a:rPr>
              <a:t>  </a:t>
            </a:r>
            <a:r>
              <a:rPr lang="en-US" sz="2400" dirty="0">
                <a:cs typeface="Calibri"/>
              </a:rPr>
              <a:t> &lt;</a:t>
            </a:r>
            <a:r>
              <a:rPr lang="en-US" dirty="0">
                <a:cs typeface="Calibri"/>
              </a:rPr>
              <a:t>          </a:t>
            </a:r>
            <a:r>
              <a:rPr lang="en-US" noProof="1">
                <a:cs typeface="Calibri"/>
              </a:rPr>
              <a:t>Fumadores</a:t>
            </a:r>
            <a:endParaRPr lang="en-US" noProof="1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B8F5813-AFAD-265B-2D44-367998A00A4E}"/>
              </a:ext>
            </a:extLst>
          </p:cNvPr>
          <p:cNvSpPr/>
          <p:nvPr/>
        </p:nvSpPr>
        <p:spPr>
          <a:xfrm>
            <a:off x="2338072" y="1058329"/>
            <a:ext cx="263407" cy="33866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C01E805-30A1-8855-1FA7-ECF17FE26008}"/>
              </a:ext>
            </a:extLst>
          </p:cNvPr>
          <p:cNvCxnSpPr/>
          <p:nvPr/>
        </p:nvCxnSpPr>
        <p:spPr>
          <a:xfrm>
            <a:off x="4621065" y="1265292"/>
            <a:ext cx="914400" cy="914400"/>
          </a:xfrm>
          <a:prstGeom prst="bentConnector3">
            <a:avLst/>
          </a:prstGeom>
          <a:ln w="57150">
            <a:solidFill>
              <a:srgbClr val="082CA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2D74756-0B40-A8AA-82B5-25BCD459E97F}"/>
              </a:ext>
            </a:extLst>
          </p:cNvPr>
          <p:cNvSpPr/>
          <p:nvPr/>
        </p:nvSpPr>
        <p:spPr>
          <a:xfrm>
            <a:off x="5606833" y="1709854"/>
            <a:ext cx="2143760" cy="965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cs typeface="Calibri"/>
              </a:rPr>
              <a:t>Posible explicación: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4D7F65-FD75-03CD-0ED9-4D0A42D0B3AF}"/>
              </a:ext>
            </a:extLst>
          </p:cNvPr>
          <p:cNvSpPr/>
          <p:nvPr/>
        </p:nvSpPr>
        <p:spPr>
          <a:xfrm>
            <a:off x="4879576" y="2693960"/>
            <a:ext cx="7065304" cy="399149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solidFill>
                  <a:srgbClr val="FFFFFF"/>
                </a:solidFill>
                <a:latin typeface="Calibri"/>
                <a:cs typeface="Calibri" panose="020F0502020204030204"/>
              </a:rPr>
              <a:t>"Aunque dejar de fumar reporta muchos beneficios y repone la salud pulmonar, existen cosas que no pueden volver a ser como antes. Algunos daños son irreversibles."</a:t>
            </a:r>
          </a:p>
          <a:p>
            <a:pPr algn="ctr"/>
            <a:endParaRPr lang="en-US" noProof="1">
              <a:solidFill>
                <a:srgbClr val="FFFFFF"/>
              </a:solidFill>
              <a:latin typeface="Calibri"/>
              <a:cs typeface="Calibri" panose="020F0502020204030204"/>
            </a:endParaRPr>
          </a:p>
          <a:p>
            <a:pPr algn="ctr"/>
            <a:r>
              <a:rPr lang="en-US" noProof="1">
                <a:solidFill>
                  <a:srgbClr val="FFFFFF"/>
                </a:solidFill>
                <a:latin typeface="Calibri"/>
                <a:cs typeface="Calibri" panose="020F0502020204030204"/>
              </a:rPr>
              <a:t>Dr. Norman H. Edelman - Asesor científico de la Asociación Americana del Pulmón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0EF923F-0F10-600D-ABEF-C36AF66E7427}"/>
              </a:ext>
            </a:extLst>
          </p:cNvPr>
          <p:cNvSpPr/>
          <p:nvPr/>
        </p:nvSpPr>
        <p:spPr>
          <a:xfrm>
            <a:off x="693267" y="1058329"/>
            <a:ext cx="263407" cy="33866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9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A864ABF-DB02-A747-9125-790DCF261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FB8726-DBBD-AF11-3005-102436C171C3}"/>
              </a:ext>
            </a:extLst>
          </p:cNvPr>
          <p:cNvSpPr/>
          <p:nvPr/>
        </p:nvSpPr>
        <p:spPr>
          <a:xfrm>
            <a:off x="4643120" y="2458720"/>
            <a:ext cx="2092960" cy="107696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PERO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E27F16-E135-557C-87D6-29185CF2C904}"/>
              </a:ext>
            </a:extLst>
          </p:cNvPr>
          <p:cNvSpPr/>
          <p:nvPr/>
        </p:nvSpPr>
        <p:spPr>
          <a:xfrm>
            <a:off x="7072865" y="730015"/>
            <a:ext cx="2377440" cy="1422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cs typeface="Calibri"/>
              </a:rPr>
              <a:t>Confirmamos hipótesis</a:t>
            </a:r>
            <a:endParaRPr lang="en-US" noProof="1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CA58DCB-8C6A-0E59-F70E-3FE871F54926}"/>
              </a:ext>
            </a:extLst>
          </p:cNvPr>
          <p:cNvCxnSpPr/>
          <p:nvPr/>
        </p:nvCxnSpPr>
        <p:spPr>
          <a:xfrm>
            <a:off x="4570119" y="977053"/>
            <a:ext cx="2326640" cy="41656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29FC7D3-F68F-62C8-DFE1-BF56BB66E8A5}"/>
              </a:ext>
            </a:extLst>
          </p:cNvPr>
          <p:cNvSpPr/>
          <p:nvPr/>
        </p:nvSpPr>
        <p:spPr>
          <a:xfrm>
            <a:off x="225777" y="223713"/>
            <a:ext cx="4114822" cy="157229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  <a:cs typeface="Calibri"/>
              </a:rPr>
              <a:t>En países económicamente más desarrollados hay una mayor incidencia de muertes por cáncer de pulmón.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9252B0-5DF3-8BBC-E1FC-FDA9DCEDEE3D}"/>
              </a:ext>
            </a:extLst>
          </p:cNvPr>
          <p:cNvSpPr/>
          <p:nvPr/>
        </p:nvSpPr>
        <p:spPr>
          <a:xfrm>
            <a:off x="5940777" y="3866445"/>
            <a:ext cx="5629529" cy="15351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noProof="1">
                <a:solidFill>
                  <a:schemeClr val="tx1"/>
                </a:solidFill>
                <a:cs typeface="Calibri"/>
              </a:rPr>
              <a:t>¿Existe también distinción por sexo?</a:t>
            </a:r>
            <a:endParaRPr lang="en-US" noProof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s-ES" noProof="1">
                <a:solidFill>
                  <a:schemeClr val="tx1"/>
                </a:solidFill>
                <a:cs typeface="Calibri"/>
              </a:rPr>
              <a:t>¿TIENE GÉNERO EL CÁNCER DE PULMÓN?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56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D2B0279-9407-C06F-D158-F14EA61E1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712E6C3-0154-76CB-0AC0-72329D7A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11" y="77421"/>
            <a:ext cx="9591791" cy="661661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203543-C0D3-3C87-1C94-04E1A22D9046}"/>
              </a:ext>
            </a:extLst>
          </p:cNvPr>
          <p:cNvSpPr/>
          <p:nvPr/>
        </p:nvSpPr>
        <p:spPr>
          <a:xfrm>
            <a:off x="7243233" y="1425363"/>
            <a:ext cx="2204720" cy="58462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cs typeface="Calibri"/>
              </a:rPr>
              <a:t>BRECHA DE GÉNERO</a:t>
            </a: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8F297DC5-7156-DDF3-5FF6-5DE783287EFA}"/>
              </a:ext>
            </a:extLst>
          </p:cNvPr>
          <p:cNvSpPr/>
          <p:nvPr/>
        </p:nvSpPr>
        <p:spPr>
          <a:xfrm>
            <a:off x="4718897" y="2232659"/>
            <a:ext cx="182880" cy="2590800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A1FB44-21E6-1CA3-3143-07C3EC85FC7B}"/>
              </a:ext>
            </a:extLst>
          </p:cNvPr>
          <p:cNvCxnSpPr/>
          <p:nvPr/>
        </p:nvCxnSpPr>
        <p:spPr>
          <a:xfrm flipV="1">
            <a:off x="5073650" y="1924050"/>
            <a:ext cx="2052320" cy="142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091987D-C63A-8CA4-67B8-72D795689118}"/>
              </a:ext>
            </a:extLst>
          </p:cNvPr>
          <p:cNvSpPr/>
          <p:nvPr/>
        </p:nvSpPr>
        <p:spPr>
          <a:xfrm>
            <a:off x="1316875" y="1022660"/>
            <a:ext cx="1396876" cy="81019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Unión Europea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007718-BB31-745B-5DE0-0500CE39DCB3}"/>
              </a:ext>
            </a:extLst>
          </p:cNvPr>
          <p:cNvSpPr/>
          <p:nvPr/>
        </p:nvSpPr>
        <p:spPr>
          <a:xfrm>
            <a:off x="8741832" y="4066645"/>
            <a:ext cx="2952750" cy="1524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cs typeface="Calibri"/>
              </a:rPr>
              <a:t>Fumar no era considerado un comportamiento "femenino"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59398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C042A75-21FC-105E-CCD1-4A8D4AEC5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46EDC3A-5F81-1BD0-5445-113537492BD8}"/>
              </a:ext>
            </a:extLst>
          </p:cNvPr>
          <p:cNvSpPr/>
          <p:nvPr/>
        </p:nvSpPr>
        <p:spPr>
          <a:xfrm>
            <a:off x="1174750" y="410686"/>
            <a:ext cx="1003609" cy="39029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72C374B-A207-0837-D279-CDCB56638D0B}"/>
              </a:ext>
            </a:extLst>
          </p:cNvPr>
          <p:cNvSpPr/>
          <p:nvPr/>
        </p:nvSpPr>
        <p:spPr>
          <a:xfrm>
            <a:off x="2531222" y="1339178"/>
            <a:ext cx="4257340" cy="997673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La tasa de mortalidad MASCULINA por cáncer de pulmón  ha disminuido desde 1990.</a:t>
            </a:r>
            <a:endParaRPr lang="en-US" b="1" noProof="1">
              <a:solidFill>
                <a:schemeClr val="tx1"/>
              </a:solidFill>
              <a:latin typeface="Calibri Light"/>
              <a:cs typeface="Calibri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97BE6A4-72F7-A4B5-130C-777907B96EE7}"/>
              </a:ext>
            </a:extLst>
          </p:cNvPr>
          <p:cNvSpPr/>
          <p:nvPr/>
        </p:nvSpPr>
        <p:spPr>
          <a:xfrm>
            <a:off x="2531221" y="127516"/>
            <a:ext cx="3929256" cy="860090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noProof="1">
                <a:latin typeface="Calibri Light"/>
                <a:cs typeface="Calibri"/>
              </a:rPr>
              <a:t>Cáncer históricamente masculino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C8D6E46D-C182-76BB-ADED-9F46A1A0572D}"/>
              </a:ext>
            </a:extLst>
          </p:cNvPr>
          <p:cNvSpPr/>
          <p:nvPr/>
        </p:nvSpPr>
        <p:spPr>
          <a:xfrm>
            <a:off x="2531221" y="2747018"/>
            <a:ext cx="4257340" cy="1040006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noProof="1">
                <a:solidFill>
                  <a:srgbClr val="000000"/>
                </a:solidFill>
                <a:latin typeface="Calibri Light"/>
                <a:cs typeface="Calibri"/>
              </a:rPr>
              <a:t>La tasa de mortalidad FEMENINA ha ido aumentando a lo largo del tiempo</a:t>
            </a:r>
            <a:r>
              <a:rPr lang="en-US" noProof="1">
                <a:solidFill>
                  <a:srgbClr val="000000"/>
                </a:solidFill>
                <a:latin typeface="Calibri Light"/>
                <a:cs typeface="Calibri"/>
              </a:rPr>
              <a:t> </a:t>
            </a:r>
            <a:r>
              <a:rPr lang="en-US" noProof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b="1" noProof="1">
                <a:solidFill>
                  <a:srgbClr val="000000"/>
                </a:solidFill>
                <a:latin typeface="Calibri"/>
                <a:cs typeface="Calibri"/>
              </a:rPr>
              <a:t>    </a:t>
            </a:r>
            <a:r>
              <a:rPr lang="en-US" noProof="1">
                <a:solidFill>
                  <a:srgbClr val="000000"/>
                </a:solidFill>
                <a:latin typeface="Calibri"/>
                <a:cs typeface="Calibri"/>
              </a:rPr>
              <a:t>       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1017FF4-74A8-A4B6-880B-BEDCFA8422C8}"/>
              </a:ext>
            </a:extLst>
          </p:cNvPr>
          <p:cNvSpPr/>
          <p:nvPr/>
        </p:nvSpPr>
        <p:spPr>
          <a:xfrm>
            <a:off x="1173480" y="1717846"/>
            <a:ext cx="1003609" cy="39029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2D6E038-AF8C-69B9-76B1-49E71291A18A}"/>
              </a:ext>
            </a:extLst>
          </p:cNvPr>
          <p:cNvSpPr/>
          <p:nvPr/>
        </p:nvSpPr>
        <p:spPr>
          <a:xfrm>
            <a:off x="1174750" y="3236177"/>
            <a:ext cx="1003609" cy="39029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F988BA-4968-A01E-2BC0-6F22D17C9977}"/>
              </a:ext>
            </a:extLst>
          </p:cNvPr>
          <p:cNvSpPr/>
          <p:nvPr/>
        </p:nvSpPr>
        <p:spPr>
          <a:xfrm>
            <a:off x="7957375" y="4714746"/>
            <a:ext cx="2527609" cy="106865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¿HA SIDO ASÍ TAMBIÉN PARA LAS MUJERES?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2F71E3-F7B0-FFE2-FF47-F157D6047699}"/>
              </a:ext>
            </a:extLst>
          </p:cNvPr>
          <p:cNvSpPr/>
          <p:nvPr/>
        </p:nvSpPr>
        <p:spPr>
          <a:xfrm>
            <a:off x="7455958" y="1841500"/>
            <a:ext cx="3079750" cy="148166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cs typeface="Calibri"/>
              </a:rPr>
              <a:t>Se ha reducido la brecha de género</a:t>
            </a:r>
            <a:endParaRPr lang="en-US" noProof="1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C14FA5C9-BAD9-C70C-2A0C-63ED8B12A81F}"/>
              </a:ext>
            </a:extLst>
          </p:cNvPr>
          <p:cNvSpPr/>
          <p:nvPr/>
        </p:nvSpPr>
        <p:spPr>
          <a:xfrm>
            <a:off x="6908270" y="3320520"/>
            <a:ext cx="952500" cy="359833"/>
          </a:xfrm>
          <a:prstGeom prst="curvedUpArrow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4235F114-2ED6-7B10-F630-A5094AEFC9A7}"/>
              </a:ext>
            </a:extLst>
          </p:cNvPr>
          <p:cNvSpPr/>
          <p:nvPr/>
        </p:nvSpPr>
        <p:spPr>
          <a:xfrm>
            <a:off x="6900333" y="1550457"/>
            <a:ext cx="963083" cy="338666"/>
          </a:xfrm>
          <a:prstGeom prst="curvedDownArrow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5B08EC-BCC3-9183-6A68-9340DEE0F05B}"/>
              </a:ext>
            </a:extLst>
          </p:cNvPr>
          <p:cNvSpPr/>
          <p:nvPr/>
        </p:nvSpPr>
        <p:spPr>
          <a:xfrm>
            <a:off x="1177395" y="4318001"/>
            <a:ext cx="4921250" cy="15769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latin typeface="Calibri Light"/>
                <a:cs typeface="Calibri Light"/>
              </a:rPr>
              <a:t>El </a:t>
            </a:r>
            <a:r>
              <a:rPr lang="en-US" b="1" u="sng" noProof="1">
                <a:solidFill>
                  <a:schemeClr val="tx1"/>
                </a:solidFill>
                <a:latin typeface="Calibri Light"/>
                <a:cs typeface="Calibri Light"/>
              </a:rPr>
              <a:t>tabaquismo</a:t>
            </a:r>
            <a:r>
              <a:rPr lang="en-US" b="1" noProof="1">
                <a:solidFill>
                  <a:schemeClr val="tx1"/>
                </a:solidFill>
                <a:latin typeface="Calibri Light"/>
                <a:cs typeface="Calibri Light"/>
              </a:rPr>
              <a:t> es la causa más importante del cáncer de pulmón y la reducción de fumadores ha tenido un impacto directo en disminución de la tasa de mortalidad de cáncer de pulmón.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BC0F3E0-8EBE-B319-5F6D-669492042A9A}"/>
              </a:ext>
            </a:extLst>
          </p:cNvPr>
          <p:cNvSpPr/>
          <p:nvPr/>
        </p:nvSpPr>
        <p:spPr>
          <a:xfrm>
            <a:off x="6455833" y="5098843"/>
            <a:ext cx="1003609" cy="39029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86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D66D090-D66A-0078-6730-1741CD203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3DFBAAC-38B3-EC78-A252-3D80A288D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2" y="279403"/>
            <a:ext cx="6308606" cy="630860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1069C8-2C08-4E0D-5085-317D7D27DE8A}"/>
              </a:ext>
            </a:extLst>
          </p:cNvPr>
          <p:cNvSpPr/>
          <p:nvPr/>
        </p:nvSpPr>
        <p:spPr>
          <a:xfrm>
            <a:off x="6577727" y="639245"/>
            <a:ext cx="5476144" cy="7601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VENTA DE CIGARROS VS MUERTES POR CÁNCER DE PULMÓN EN EL TIEMPO SEGÚN GÉNERO EN EUROPA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B64BB6D7-E5C8-CA61-591C-7093A89E59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9" t="1167" r="617" b="1362"/>
          <a:stretch/>
        </p:blipFill>
        <p:spPr>
          <a:xfrm>
            <a:off x="6492992" y="2039606"/>
            <a:ext cx="5640580" cy="45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98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BE326D1-69B1-8690-3ACB-C976EA804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D703B77-BC6B-3929-A2AD-48D073BD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4" y="1152086"/>
            <a:ext cx="11008523" cy="550890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285A239-910A-34CA-824C-FB9C06E905C8}"/>
              </a:ext>
            </a:extLst>
          </p:cNvPr>
          <p:cNvSpPr/>
          <p:nvPr/>
        </p:nvSpPr>
        <p:spPr>
          <a:xfrm>
            <a:off x="1449659" y="1812073"/>
            <a:ext cx="1468243" cy="91068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Hombres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EB741F-2A8C-7966-59B6-18BC9630BDA7}"/>
              </a:ext>
            </a:extLst>
          </p:cNvPr>
          <p:cNvSpPr/>
          <p:nvPr/>
        </p:nvSpPr>
        <p:spPr>
          <a:xfrm>
            <a:off x="9487829" y="1886415"/>
            <a:ext cx="1468243" cy="91068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Mujeres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5C9167-FA22-578C-4F1B-567E76B53B08}"/>
              </a:ext>
            </a:extLst>
          </p:cNvPr>
          <p:cNvSpPr/>
          <p:nvPr/>
        </p:nvSpPr>
        <p:spPr>
          <a:xfrm>
            <a:off x="3134616" y="187689"/>
            <a:ext cx="5476144" cy="7601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VENTA DE CIGARROS VS MUERTES POR GÉNERO EN EUROPA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79C997-AF75-CEB3-19F1-A997563319F1}"/>
              </a:ext>
            </a:extLst>
          </p:cNvPr>
          <p:cNvSpPr/>
          <p:nvPr/>
        </p:nvSpPr>
        <p:spPr>
          <a:xfrm>
            <a:off x="9447677" y="2927882"/>
            <a:ext cx="2610324" cy="196327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1600" noProof="1">
                <a:solidFill>
                  <a:srgbClr val="FFFFFF"/>
                </a:solidFill>
                <a:ea typeface="+mn-lt"/>
                <a:cs typeface="+mn-lt"/>
              </a:rPr>
              <a:t>Otros factores podrían estar contribuyendo a las muertes por cáncer de pulmón en mujeres.</a:t>
            </a:r>
            <a:endParaRPr lang="en-US" sz="1600" noProof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B901B5-CE1D-295A-2FE1-E5E794F32F78}"/>
              </a:ext>
            </a:extLst>
          </p:cNvPr>
          <p:cNvCxnSpPr/>
          <p:nvPr/>
        </p:nvCxnSpPr>
        <p:spPr>
          <a:xfrm flipH="1">
            <a:off x="8876830" y="4627503"/>
            <a:ext cx="713081" cy="415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4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E1E0D59-B4E4-95EF-9FBE-C39492E5C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916B46-A1DB-58BB-589E-1EE07BDA74B2}"/>
              </a:ext>
            </a:extLst>
          </p:cNvPr>
          <p:cNvSpPr/>
          <p:nvPr/>
        </p:nvSpPr>
        <p:spPr>
          <a:xfrm>
            <a:off x="4699470" y="238949"/>
            <a:ext cx="2375935" cy="117743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ESPAÑA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85CF07-D4DA-CCAD-CA8C-6AA7BC1BD19D}"/>
              </a:ext>
            </a:extLst>
          </p:cNvPr>
          <p:cNvSpPr/>
          <p:nvPr/>
        </p:nvSpPr>
        <p:spPr>
          <a:xfrm>
            <a:off x="1030581" y="2637837"/>
            <a:ext cx="2535860" cy="117743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cs typeface="Calibri"/>
              </a:rPr>
              <a:t>Pertenece</a:t>
            </a:r>
            <a:r>
              <a:rPr lang="en-US" dirty="0">
                <a:cs typeface="Calibri"/>
              </a:rPr>
              <a:t> al G20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35FE7D-E282-1343-5722-B85A7AC4304B}"/>
              </a:ext>
            </a:extLst>
          </p:cNvPr>
          <p:cNvSpPr/>
          <p:nvPr/>
        </p:nvSpPr>
        <p:spPr>
          <a:xfrm>
            <a:off x="4755914" y="2609616"/>
            <a:ext cx="2375935" cy="117743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IDH = 0.904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8867AE-6122-02F8-EA7A-9DFC263ADE0D}"/>
              </a:ext>
            </a:extLst>
          </p:cNvPr>
          <p:cNvSpPr/>
          <p:nvPr/>
        </p:nvSpPr>
        <p:spPr>
          <a:xfrm>
            <a:off x="8358952" y="4387616"/>
            <a:ext cx="2375935" cy="117743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18.6% F</a:t>
            </a:r>
          </a:p>
          <a:p>
            <a:pPr algn="ctr"/>
            <a:r>
              <a:rPr lang="en-US" dirty="0">
                <a:cs typeface="Calibri"/>
              </a:rPr>
              <a:t>27.57% 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AC0FD-B17B-E1C9-36E5-890256C40EDC}"/>
              </a:ext>
            </a:extLst>
          </p:cNvPr>
          <p:cNvSpPr/>
          <p:nvPr/>
        </p:nvSpPr>
        <p:spPr>
          <a:xfrm>
            <a:off x="8283692" y="2609615"/>
            <a:ext cx="2375935" cy="117743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cs typeface="Calibri"/>
              </a:rPr>
              <a:t>Altas tasas de tabaquismo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D64695-3BF7-E98F-B33E-2402D2FF3163}"/>
              </a:ext>
            </a:extLst>
          </p:cNvPr>
          <p:cNvSpPr/>
          <p:nvPr/>
        </p:nvSpPr>
        <p:spPr>
          <a:xfrm>
            <a:off x="9435629" y="3941704"/>
            <a:ext cx="216370" cy="36688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9AA0AE2-FD45-404D-D947-738DD31D50E8}"/>
              </a:ext>
            </a:extLst>
          </p:cNvPr>
          <p:cNvSpPr/>
          <p:nvPr/>
        </p:nvSpPr>
        <p:spPr>
          <a:xfrm rot="2880000">
            <a:off x="3655301" y="1295647"/>
            <a:ext cx="413925" cy="150518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5B14444-35F4-E956-CF70-1312F8F6A725}"/>
              </a:ext>
            </a:extLst>
          </p:cNvPr>
          <p:cNvSpPr/>
          <p:nvPr/>
        </p:nvSpPr>
        <p:spPr>
          <a:xfrm>
            <a:off x="5794962" y="1712149"/>
            <a:ext cx="301036" cy="84666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6E6C4FF-A902-4CA4-F25A-5B0268467D61}"/>
              </a:ext>
            </a:extLst>
          </p:cNvPr>
          <p:cNvSpPr/>
          <p:nvPr/>
        </p:nvSpPr>
        <p:spPr>
          <a:xfrm rot="-2220000">
            <a:off x="7729495" y="1371577"/>
            <a:ext cx="395109" cy="127940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20EAF4A-9873-D8B4-2BFE-32506158B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BB372C6-624A-8CAE-E9D9-F58C6982E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27" y="1579982"/>
            <a:ext cx="5750560" cy="499832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0DBF47E7-A5A8-5192-D18F-D524102BE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0" y="278976"/>
            <a:ext cx="6319520" cy="62992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0B44DA4-8342-632A-899B-1311CE8F197F}"/>
              </a:ext>
            </a:extLst>
          </p:cNvPr>
          <p:cNvSpPr/>
          <p:nvPr/>
        </p:nvSpPr>
        <p:spPr>
          <a:xfrm>
            <a:off x="5837767" y="50800"/>
            <a:ext cx="1341120" cy="78232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ESPAÑA</a:t>
            </a:r>
            <a:endParaRPr lang="en-US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8E55EAB6-2204-1029-C157-2891F4A5AAE7}"/>
              </a:ext>
            </a:extLst>
          </p:cNvPr>
          <p:cNvSpPr/>
          <p:nvPr/>
        </p:nvSpPr>
        <p:spPr>
          <a:xfrm>
            <a:off x="7492012" y="244734"/>
            <a:ext cx="3352800" cy="1280160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1">
                <a:solidFill>
                  <a:srgbClr val="FFFFFF"/>
                </a:solidFill>
                <a:ea typeface="+mn-lt"/>
                <a:cs typeface="+mn-lt"/>
              </a:rPr>
              <a:t>Las mujeres son más susceptibles a los efectos carcinógenos del humo de tabaco que los hombres - Boehringer Ingelheim</a:t>
            </a:r>
            <a:endParaRPr lang="en-US" sz="1600" noProof="1">
              <a:solidFill>
                <a:srgbClr val="FFFFFF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F89CD3-AE78-A5D9-99EC-3E9171A7B533}"/>
              </a:ext>
            </a:extLst>
          </p:cNvPr>
          <p:cNvSpPr/>
          <p:nvPr/>
        </p:nvSpPr>
        <p:spPr>
          <a:xfrm>
            <a:off x="4544165" y="1851977"/>
            <a:ext cx="1844534" cy="117484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noProof="1">
                <a:cs typeface="Calibri"/>
              </a:rPr>
              <a:t>El cancer de pulmón se feminiza</a:t>
            </a:r>
          </a:p>
          <a:p>
            <a:pPr algn="ctr"/>
            <a:r>
              <a:rPr lang="en-US" sz="1600" noProof="1">
                <a:cs typeface="Calibri"/>
              </a:rPr>
              <a:t>lentamente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EBFF0944-B916-FBC9-172A-20BB3F8B483F}"/>
              </a:ext>
            </a:extLst>
          </p:cNvPr>
          <p:cNvSpPr/>
          <p:nvPr/>
        </p:nvSpPr>
        <p:spPr>
          <a:xfrm>
            <a:off x="710888" y="1223019"/>
            <a:ext cx="4458424" cy="606090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noProof="1">
                <a:solidFill>
                  <a:srgbClr val="000000"/>
                </a:solidFill>
                <a:latin typeface="Calibri"/>
                <a:cs typeface="Calibri"/>
              </a:rPr>
              <a:t>                   </a:t>
            </a:r>
            <a:endParaRPr 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0FDE852-699A-63EF-B302-5ACAA7619745}"/>
              </a:ext>
            </a:extLst>
          </p:cNvPr>
          <p:cNvSpPr txBox="1"/>
          <p:nvPr/>
        </p:nvSpPr>
        <p:spPr>
          <a:xfrm>
            <a:off x="810013" y="1342534"/>
            <a:ext cx="424675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cs typeface="Calibri"/>
              </a:rPr>
              <a:t> Nº Muertes Mujeres  &lt;         Nº Fumadoras</a:t>
            </a:r>
            <a:r>
              <a:rPr lang="en-US" dirty="0">
                <a:cs typeface="Calibri"/>
              </a:rPr>
              <a:t> </a:t>
            </a:r>
            <a:endParaRPr lang="en-US" dirty="0" err="1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13B7BD7-829E-D4B2-CFDF-4E7C7B899EB3}"/>
              </a:ext>
            </a:extLst>
          </p:cNvPr>
          <p:cNvSpPr/>
          <p:nvPr/>
        </p:nvSpPr>
        <p:spPr>
          <a:xfrm rot="10800000">
            <a:off x="763031" y="1342531"/>
            <a:ext cx="223024" cy="399584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C8555CD-7D05-40BD-8E82-C0FBA864A157}"/>
              </a:ext>
            </a:extLst>
          </p:cNvPr>
          <p:cNvSpPr/>
          <p:nvPr/>
        </p:nvSpPr>
        <p:spPr>
          <a:xfrm rot="10800000">
            <a:off x="3281864" y="1342530"/>
            <a:ext cx="223024" cy="399584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1FDEAE-87AE-CF5E-0A7E-A1EF1309926F}"/>
              </a:ext>
            </a:extLst>
          </p:cNvPr>
          <p:cNvCxnSpPr/>
          <p:nvPr/>
        </p:nvCxnSpPr>
        <p:spPr>
          <a:xfrm flipV="1">
            <a:off x="6391392" y="1092201"/>
            <a:ext cx="829734" cy="83537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48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331B9D9-BBD7-0422-FB80-7484A947E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99E48F-3325-CFE3-425E-78FAE8BE4889}"/>
              </a:ext>
            </a:extLst>
          </p:cNvPr>
          <p:cNvSpPr/>
          <p:nvPr/>
        </p:nvSpPr>
        <p:spPr>
          <a:xfrm>
            <a:off x="296333" y="310446"/>
            <a:ext cx="5629529" cy="15351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noProof="1">
                <a:solidFill>
                  <a:schemeClr val="tx1"/>
                </a:solidFill>
                <a:cs typeface="Calibri"/>
              </a:rPr>
              <a:t>¿Existe también distinción por sexo?</a:t>
            </a:r>
            <a:endParaRPr lang="en-US" noProof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s-ES" noProof="1">
                <a:solidFill>
                  <a:schemeClr val="tx1"/>
                </a:solidFill>
                <a:cs typeface="Calibri"/>
              </a:rPr>
              <a:t>¿TIENE GÉNERO EL CÁNCER DE PULMÓN?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546BC5-11E2-F1D2-18DA-9F1BE938CFBD}"/>
              </a:ext>
            </a:extLst>
          </p:cNvPr>
          <p:cNvSpPr/>
          <p:nvPr/>
        </p:nvSpPr>
        <p:spPr>
          <a:xfrm>
            <a:off x="7455370" y="1345259"/>
            <a:ext cx="3992641" cy="15351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noProof="1">
                <a:solidFill>
                  <a:schemeClr val="tx1"/>
                </a:solidFill>
                <a:cs typeface="Calibri"/>
              </a:rPr>
              <a:t>EL CÁNCER DE PULMÓN SE FEMINIZA A MEDIDA QUE PASA EL TIEMPO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4F1157-B41A-5533-062F-E43CF87EA2C0}"/>
              </a:ext>
            </a:extLst>
          </p:cNvPr>
          <p:cNvSpPr/>
          <p:nvPr/>
        </p:nvSpPr>
        <p:spPr>
          <a:xfrm>
            <a:off x="7540037" y="3264371"/>
            <a:ext cx="3992641" cy="15351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noProof="1">
                <a:solidFill>
                  <a:schemeClr val="tx1"/>
                </a:solidFill>
                <a:cs typeface="Calibri"/>
              </a:rPr>
              <a:t>El nº de fumadores y fumadoras está disminuyendo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5CDE17-40B5-1021-5392-94620611FCAD}"/>
              </a:ext>
            </a:extLst>
          </p:cNvPr>
          <p:cNvSpPr/>
          <p:nvPr/>
        </p:nvSpPr>
        <p:spPr>
          <a:xfrm>
            <a:off x="7605889" y="5117630"/>
            <a:ext cx="3992641" cy="15351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noProof="1">
                <a:solidFill>
                  <a:schemeClr val="tx1"/>
                </a:solidFill>
                <a:cs typeface="Calibri"/>
              </a:rPr>
              <a:t>Sin embargo, mientras las muertes de hombres por cáncer de pulmón bajan, las de mujeres aumentan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9760F5E-69C1-6EBC-28B9-35142A620627}"/>
              </a:ext>
            </a:extLst>
          </p:cNvPr>
          <p:cNvSpPr/>
          <p:nvPr/>
        </p:nvSpPr>
        <p:spPr>
          <a:xfrm rot="17040000">
            <a:off x="6683812" y="1110634"/>
            <a:ext cx="206963" cy="116651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9760F5E-69C1-6EBC-28B9-35142A620627}"/>
              </a:ext>
            </a:extLst>
          </p:cNvPr>
          <p:cNvSpPr/>
          <p:nvPr/>
        </p:nvSpPr>
        <p:spPr>
          <a:xfrm rot="18420000">
            <a:off x="6360305" y="1583308"/>
            <a:ext cx="216370" cy="241770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8C36195-CE08-1833-47EB-436FFF69E032}"/>
              </a:ext>
            </a:extLst>
          </p:cNvPr>
          <p:cNvSpPr/>
          <p:nvPr/>
        </p:nvSpPr>
        <p:spPr>
          <a:xfrm rot="19320000">
            <a:off x="6048148" y="2150166"/>
            <a:ext cx="225777" cy="375355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1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AE3C813-8DF2-D1D2-E745-F0BC6C9AD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FCE7F-6171-4BCE-D718-C41592195FF3}"/>
              </a:ext>
            </a:extLst>
          </p:cNvPr>
          <p:cNvSpPr/>
          <p:nvPr/>
        </p:nvSpPr>
        <p:spPr>
          <a:xfrm>
            <a:off x="4175970" y="197441"/>
            <a:ext cx="2763138" cy="81959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CONCLUSIONES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2269A0-65C2-B0F5-EEBC-7D6E169C4E31}"/>
              </a:ext>
            </a:extLst>
          </p:cNvPr>
          <p:cNvSpPr/>
          <p:nvPr/>
        </p:nvSpPr>
        <p:spPr>
          <a:xfrm>
            <a:off x="1967986" y="1446245"/>
            <a:ext cx="7706615" cy="46347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A5CAA-3B34-D9A9-88D7-630285C6DABA}"/>
              </a:ext>
            </a:extLst>
          </p:cNvPr>
          <p:cNvSpPr txBox="1"/>
          <p:nvPr/>
        </p:nvSpPr>
        <p:spPr>
          <a:xfrm>
            <a:off x="2514956" y="2314935"/>
            <a:ext cx="685323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>
                <a:cs typeface="Calibri"/>
              </a:rPr>
              <a:t>La genética representa menos del 20% en el desarrollo del cáncer de pulmón, siendo el tabaco el factor determinante.</a:t>
            </a:r>
          </a:p>
          <a:p>
            <a:pPr marL="285750" indent="-285750">
              <a:buFont typeface="Arial"/>
              <a:buChar char="•"/>
            </a:pPr>
            <a:endParaRPr lang="es-E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cs typeface="Calibri"/>
              </a:rPr>
              <a:t>En países económicamente más desarrollados hay una mayor incidencia de muertes por cáncer de pulmón.</a:t>
            </a:r>
            <a:endParaRPr lang="es-ES" dirty="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A medida que pasa el tiempo y baja el % de fumadoras, el cáncer de pulmón parece afectar cada vez más a mujeres, lo cual puede ser un indicio de un pronóstico desfavorable para este género</a:t>
            </a:r>
          </a:p>
          <a:p>
            <a:endParaRPr lang="es-ES" dirty="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solidFill>
                <a:srgbClr val="000000"/>
              </a:solidFill>
              <a:cs typeface="Calibri"/>
            </a:endParaRPr>
          </a:p>
          <a:p>
            <a:pPr algn="ctr"/>
            <a:endParaRPr lang="es-ES" dirty="0">
              <a:solidFill>
                <a:srgbClr val="000000"/>
              </a:solidFill>
              <a:cs typeface="Calibri"/>
            </a:endParaRPr>
          </a:p>
          <a:p>
            <a:pPr algn="ctr"/>
            <a:endParaRPr lang="es-E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8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4DF3E0F-0A0E-88EC-8DB6-C25EFF3A8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0F6F70-BECD-7F6B-A02D-00415561E234}"/>
              </a:ext>
            </a:extLst>
          </p:cNvPr>
          <p:cNvSpPr/>
          <p:nvPr/>
        </p:nvSpPr>
        <p:spPr>
          <a:xfrm>
            <a:off x="1017838" y="1624985"/>
            <a:ext cx="6700023" cy="3035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1F848-2E61-2E63-8E9E-80C8E7A428F9}"/>
              </a:ext>
            </a:extLst>
          </p:cNvPr>
          <p:cNvSpPr txBox="1"/>
          <p:nvPr/>
        </p:nvSpPr>
        <p:spPr>
          <a:xfrm>
            <a:off x="1320215" y="1788121"/>
            <a:ext cx="602538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La epidemia del cáncer de pulmón es un tema de gran relevancia en la salud pública a nivel mundial ya que afecta a millones de personas en todo el mundo.</a:t>
            </a:r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cs typeface="Calibri"/>
              </a:rPr>
              <a:t>A pesar de los peligros conocidos del tabaco, muchas personas continúan exponiéndose a este riesgo potencialmente mortal.</a:t>
            </a:r>
            <a:endParaRPr lang="es-ES">
              <a:cs typeface="Calibri" panose="020F0502020204030204"/>
            </a:endParaRPr>
          </a:p>
          <a:p>
            <a:endParaRPr lang="es-E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cs typeface="Calibri" panose="020F0502020204030204"/>
              </a:rPr>
              <a:t>Considero necesario un trabajo de concienciación.</a:t>
            </a:r>
          </a:p>
          <a:p>
            <a:pPr algn="ctr"/>
            <a:endParaRPr lang="es-ES" dirty="0">
              <a:cs typeface="Calibri" panose="020F0502020204030204"/>
            </a:endParaRPr>
          </a:p>
          <a:p>
            <a:pPr algn="ctr"/>
            <a:endParaRPr lang="es-E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82A7267-4B9A-EE32-51A1-021059FF53C2}"/>
              </a:ext>
            </a:extLst>
          </p:cNvPr>
          <p:cNvSpPr/>
          <p:nvPr/>
        </p:nvSpPr>
        <p:spPr>
          <a:xfrm>
            <a:off x="7430016" y="4124401"/>
            <a:ext cx="4664926" cy="224882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0000"/>
                </a:solidFill>
                <a:cs typeface="Calibri"/>
              </a:rPr>
              <a:t>"El hombre es libre, pero en todas partes está encadenado" -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s-ES" sz="1600" dirty="0">
                <a:solidFill>
                  <a:srgbClr val="000000"/>
                </a:solidFill>
                <a:cs typeface="Calibri"/>
              </a:rPr>
              <a:t> 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Jean-Jacques Rousseau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BB023-7D14-2DA8-98B7-A98F671FC6FF}"/>
              </a:ext>
            </a:extLst>
          </p:cNvPr>
          <p:cNvSpPr/>
          <p:nvPr/>
        </p:nvSpPr>
        <p:spPr>
          <a:xfrm>
            <a:off x="3122340" y="771292"/>
            <a:ext cx="2499731" cy="66907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83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0866DA11-1CC0-A2D0-E4B2-EF881775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EC1B918-7522-26D7-8F55-90934929648E}"/>
              </a:ext>
            </a:extLst>
          </p:cNvPr>
          <p:cNvSpPr/>
          <p:nvPr/>
        </p:nvSpPr>
        <p:spPr>
          <a:xfrm>
            <a:off x="3443111" y="2116667"/>
            <a:ext cx="4807185" cy="279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Calibri"/>
              </a:rPr>
              <a:t>CONFIRMAMOS NUESTRA HIPÓTESIS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5405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B8E2A9C7-2240-83F9-9A5A-452CF23D5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27C23B-38D5-1E9A-D57B-F317D13FE60B}"/>
              </a:ext>
            </a:extLst>
          </p:cNvPr>
          <p:cNvSpPr/>
          <p:nvPr/>
        </p:nvSpPr>
        <p:spPr>
          <a:xfrm>
            <a:off x="3452518" y="1966147"/>
            <a:ext cx="5296370" cy="28034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cs typeface="Calibri"/>
              </a:rPr>
              <a:t>¡MUCHAS GRACIAS!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6484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D0B4BC4-1E31-8ED4-32C9-DD315EFDF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6E4113-EC55-0902-94C8-A57E367251BE}"/>
              </a:ext>
            </a:extLst>
          </p:cNvPr>
          <p:cNvSpPr/>
          <p:nvPr/>
        </p:nvSpPr>
        <p:spPr>
          <a:xfrm>
            <a:off x="248731" y="1275644"/>
            <a:ext cx="11627555" cy="40734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 noProof="1">
              <a:cs typeface="Calibri"/>
            </a:endParaRPr>
          </a:p>
          <a:p>
            <a:r>
              <a:rPr lang="en-US" noProof="1">
                <a:cs typeface="Calibri"/>
              </a:rPr>
              <a:t>En esta investigación vamos a demostrar que:</a:t>
            </a:r>
            <a:endParaRPr lang="en-US" dirty="0">
              <a:cs typeface="Calibri" panose="020F0502020204030204"/>
            </a:endParaRPr>
          </a:p>
          <a:p>
            <a:endParaRPr lang="en-US" noProof="1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El factor genético tiene un papel secundario en el desarrollo del cáncer de pulmón, siendo la relación con el tabaco el factor determinante en su aparición.</a:t>
            </a:r>
            <a:endParaRPr lang="en-US" dirty="0">
              <a:solidFill>
                <a:schemeClr val="tx1"/>
              </a:solidFill>
            </a:endParaRPr>
          </a:p>
          <a:p>
            <a:endParaRPr lang="en-US" noProof="1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En los países de mayores ingresos existen más muertes por cáncer de pulmón, convirtiéndolo en un cáncer predominantemente de 'ricos'.</a:t>
            </a:r>
          </a:p>
          <a:p>
            <a:endParaRPr lang="en-US" noProof="1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noProof="1">
                <a:solidFill>
                  <a:srgbClr val="000000"/>
                </a:solidFill>
                <a:cs typeface="Calibri" panose="020F0502020204030204"/>
              </a:rPr>
              <a:t>El cáncer de pulmón se está feminizando con el tiempo y aunque baje el % de fumadoras, las muertes en mujeres siguen aumentando.</a:t>
            </a:r>
          </a:p>
          <a:p>
            <a:pPr algn="ctr"/>
            <a:endParaRPr lang="en-US" noProof="1">
              <a:solidFill>
                <a:srgbClr val="000000"/>
              </a:solidFill>
              <a:cs typeface="Calibri" panose="020F0502020204030204"/>
            </a:endParaRPr>
          </a:p>
          <a:p>
            <a:pPr algn="ctr"/>
            <a:endParaRPr lang="en-US" noProof="1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4373F-7C9D-02AB-F34F-DDADEE039FB0}"/>
              </a:ext>
            </a:extLst>
          </p:cNvPr>
          <p:cNvSpPr/>
          <p:nvPr/>
        </p:nvSpPr>
        <p:spPr>
          <a:xfrm>
            <a:off x="4739267" y="473926"/>
            <a:ext cx="2499731" cy="66907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HIPÓTESIS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57F1A03-7F19-71EB-FC6E-CA61E3913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CE6EF4-62C1-DFAD-BA54-297188DAF447}"/>
              </a:ext>
            </a:extLst>
          </p:cNvPr>
          <p:cNvSpPr/>
          <p:nvPr/>
        </p:nvSpPr>
        <p:spPr>
          <a:xfrm>
            <a:off x="344058" y="1282046"/>
            <a:ext cx="11007125" cy="5162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F8F91-67D6-52D9-11E2-6041DD250F50}"/>
              </a:ext>
            </a:extLst>
          </p:cNvPr>
          <p:cNvSpPr txBox="1"/>
          <p:nvPr/>
        </p:nvSpPr>
        <p:spPr>
          <a:xfrm>
            <a:off x="785541" y="841917"/>
            <a:ext cx="92877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u="sng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• Institute for Health                                                           • Our World in Data </a:t>
            </a:r>
          </a:p>
          <a:p>
            <a:r>
              <a:rPr lang="en-US" dirty="0">
                <a:cs typeface="Calibri"/>
              </a:rPr>
              <a:t>   Metrics and Evaluation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• Organización </a:t>
            </a:r>
          </a:p>
          <a:p>
            <a:r>
              <a:rPr lang="en-US" dirty="0">
                <a:cs typeface="Calibri"/>
              </a:rPr>
              <a:t>   Mundial de la </a:t>
            </a:r>
            <a:endParaRPr lang="en-US" dirty="0"/>
          </a:p>
          <a:p>
            <a:r>
              <a:rPr lang="en-US" dirty="0">
                <a:cs typeface="Calibri"/>
              </a:rPr>
              <a:t>   Salud (OMS)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noProof="1">
                <a:cs typeface="Calibri"/>
              </a:rPr>
              <a:t>• Ministerio de Sanidad,</a:t>
            </a:r>
          </a:p>
          <a:p>
            <a:r>
              <a:rPr lang="en-US" noProof="1">
                <a:cs typeface="Calibri"/>
              </a:rPr>
              <a:t>   Servicios Sociales e</a:t>
            </a:r>
          </a:p>
          <a:p>
            <a:r>
              <a:rPr lang="en-US" noProof="1">
                <a:cs typeface="Calibri"/>
              </a:rPr>
              <a:t>   Igualdad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DF6DF50-14BF-B53F-D2F1-BBEAE9A9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1793404"/>
            <a:ext cx="1666240" cy="88359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09B9194-B6A8-CAF8-71A5-6681DB705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20" y="3030866"/>
            <a:ext cx="2743200" cy="87754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7C60F25-A88A-5E66-5149-FCC27E57F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237" y="4145598"/>
            <a:ext cx="1249045" cy="12592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1D025F-4F20-DBDB-A4D8-6D7B8F69CC97}"/>
              </a:ext>
            </a:extLst>
          </p:cNvPr>
          <p:cNvSpPr/>
          <p:nvPr/>
        </p:nvSpPr>
        <p:spPr>
          <a:xfrm>
            <a:off x="4339681" y="557560"/>
            <a:ext cx="2499731" cy="66907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FUENTES DE DATOS</a:t>
            </a:r>
            <a:endParaRPr lang="en-US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C5085644-F574-EF1E-A0E2-B82895DC6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585" y="2305242"/>
            <a:ext cx="2112904" cy="12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4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4739A9E-0F07-2EDE-B02C-1EE4E1BBE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1FA144-D062-77D5-27F8-3CEBEC1630E3}"/>
              </a:ext>
            </a:extLst>
          </p:cNvPr>
          <p:cNvSpPr/>
          <p:nvPr/>
        </p:nvSpPr>
        <p:spPr>
          <a:xfrm>
            <a:off x="4034858" y="2709218"/>
            <a:ext cx="4127212" cy="1026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ANÁLISIS Y 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2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D0A30C2-7019-463B-1944-732184EDC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254B19-F6AC-3F0B-D6DA-ED35A1CAB0B4}"/>
              </a:ext>
            </a:extLst>
          </p:cNvPr>
          <p:cNvSpPr/>
          <p:nvPr/>
        </p:nvSpPr>
        <p:spPr>
          <a:xfrm>
            <a:off x="4408976" y="2622029"/>
            <a:ext cx="4920074" cy="31138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PERO, ¿HASTA QUÉ PUNTO?,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¿CUÁL ES EL PAPEL DE LA </a:t>
            </a:r>
            <a:r>
              <a:rPr lang="en-US" sz="2000" b="1" u="sng" dirty="0">
                <a:solidFill>
                  <a:schemeClr val="tx1"/>
                </a:solidFill>
                <a:ea typeface="+mn-lt"/>
                <a:cs typeface="+mn-lt"/>
              </a:rPr>
              <a:t>GENÉTICA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EN EL DESARROLLO DEL CÁNCER DE PULMÓN?</a:t>
            </a:r>
            <a:endParaRPr lang="en-US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EBFA95-88D1-85D5-8573-2B658A37BC9B}"/>
              </a:ext>
            </a:extLst>
          </p:cNvPr>
          <p:cNvSpPr/>
          <p:nvPr/>
        </p:nvSpPr>
        <p:spPr>
          <a:xfrm>
            <a:off x="3967976" y="836339"/>
            <a:ext cx="3475463" cy="17563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FF"/>
                </a:solidFill>
                <a:ea typeface="+mn-lt"/>
                <a:cs typeface="+mn-lt"/>
              </a:rPr>
              <a:t>Existe una estrecha relación entre el consumo de tabaco y el cáncer de pulmón.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8E8F18F-A7E5-9C91-0F60-4502F553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39" y="-504"/>
            <a:ext cx="2743200" cy="3922520"/>
          </a:xfrm>
          <a:prstGeom prst="rect">
            <a:avLst/>
          </a:prstGeom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2B21E956-0AB6-668C-CFA1-5CA139771EAF}"/>
              </a:ext>
            </a:extLst>
          </p:cNvPr>
          <p:cNvSpPr/>
          <p:nvPr/>
        </p:nvSpPr>
        <p:spPr>
          <a:xfrm rot="5400000">
            <a:off x="4520889" y="3061939"/>
            <a:ext cx="1152291" cy="325243"/>
          </a:xfrm>
          <a:prstGeom prst="bent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1D3910F-9B24-8C6D-A9D4-B0A45C197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2A20602-1E1B-CFAA-5585-E85C4CD91FB3}"/>
              </a:ext>
            </a:extLst>
          </p:cNvPr>
          <p:cNvSpPr/>
          <p:nvPr/>
        </p:nvSpPr>
        <p:spPr>
          <a:xfrm>
            <a:off x="169004" y="33950"/>
            <a:ext cx="2194560" cy="70104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CÁNCER DE PULMÓN</a:t>
            </a:r>
            <a:endParaRPr lang="en-US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87075B4C-8436-3F97-8791-263EB2BA0CAD}"/>
              </a:ext>
            </a:extLst>
          </p:cNvPr>
          <p:cNvSpPr/>
          <p:nvPr/>
        </p:nvSpPr>
        <p:spPr>
          <a:xfrm>
            <a:off x="2469747" y="248176"/>
            <a:ext cx="883920" cy="24384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B033687E-7EBD-9AF8-0DCD-A5BEFDCE4D6A}"/>
              </a:ext>
            </a:extLst>
          </p:cNvPr>
          <p:cNvSpPr/>
          <p:nvPr/>
        </p:nvSpPr>
        <p:spPr>
          <a:xfrm>
            <a:off x="3388732" y="4337"/>
            <a:ext cx="2468879" cy="72136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¿CUESTIÓN DE GENÉTICA?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7603E-6533-56C4-4386-C69BC5FD3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44" y="1203386"/>
            <a:ext cx="9346776" cy="533620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BA98BB-F248-B864-F22A-FD2D31F2AA5A}"/>
              </a:ext>
            </a:extLst>
          </p:cNvPr>
          <p:cNvSpPr/>
          <p:nvPr/>
        </p:nvSpPr>
        <p:spPr>
          <a:xfrm>
            <a:off x="7417393" y="3601420"/>
            <a:ext cx="3145666" cy="140455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alibri Light"/>
                <a:cs typeface="Calibri Light"/>
              </a:rPr>
              <a:t>El 80.29% de las muertes por cáncer de pulmón en el mundo están atribuidas a factores de riesgo.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BAEE40-8B80-FCB1-3AB9-A19281A6E7EA}"/>
              </a:ext>
            </a:extLst>
          </p:cNvPr>
          <p:cNvSpPr/>
          <p:nvPr/>
        </p:nvSpPr>
        <p:spPr>
          <a:xfrm>
            <a:off x="7249454" y="32975"/>
            <a:ext cx="4710099" cy="1019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s-ES" sz="1600" b="1" u="sng" dirty="0">
                <a:solidFill>
                  <a:schemeClr val="tx1"/>
                </a:solidFill>
                <a:cs typeface="Calibri"/>
              </a:rPr>
              <a:t>¿Qué se consideran factores de riesgo?</a:t>
            </a:r>
            <a:endParaRPr lang="en-US" sz="1600">
              <a:solidFill>
                <a:schemeClr val="tx1"/>
              </a:solidFill>
              <a:cs typeface="Calibri"/>
            </a:endParaRPr>
          </a:p>
          <a:p>
            <a:r>
              <a:rPr lang="es-ES" sz="1600" b="1" dirty="0">
                <a:solidFill>
                  <a:schemeClr val="tx1"/>
                </a:solidFill>
                <a:cs typeface="Calibri"/>
              </a:rPr>
              <a:t>Tabaquismo</a:t>
            </a:r>
            <a:r>
              <a:rPr lang="es-ES" sz="1600" dirty="0">
                <a:solidFill>
                  <a:schemeClr val="tx1"/>
                </a:solidFill>
                <a:cs typeface="Calibri"/>
              </a:rPr>
              <a:t>, dieta y nutrición, falta de actividad física, consumo de alcohol, contaminación del aire y exposiciones ambientales.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9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CD33DE2-98B1-0D8D-0CE6-F429E4AB6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46"/>
          <a:stretch/>
        </p:blipFill>
        <p:spPr>
          <a:xfrm>
            <a:off x="-1586" y="1282"/>
            <a:ext cx="12191980" cy="685671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90AB308-1DF0-527F-60FC-D9CF7087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3" y="2133073"/>
            <a:ext cx="10692457" cy="446392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00D8AF2-3E01-33FE-5793-1A9BB17E779A}"/>
              </a:ext>
            </a:extLst>
          </p:cNvPr>
          <p:cNvSpPr/>
          <p:nvPr/>
        </p:nvSpPr>
        <p:spPr>
          <a:xfrm>
            <a:off x="10112962" y="2850443"/>
            <a:ext cx="1251184" cy="121355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2019: 28,08%</a:t>
            </a:r>
            <a:endParaRPr lang="en-US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3D2A6-599E-1802-26A3-EF0A3D92447D}"/>
              </a:ext>
            </a:extLst>
          </p:cNvPr>
          <p:cNvSpPr/>
          <p:nvPr/>
        </p:nvSpPr>
        <p:spPr>
          <a:xfrm>
            <a:off x="8634851" y="65853"/>
            <a:ext cx="2580614" cy="19943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u="sng" noProof="1">
                <a:solidFill>
                  <a:srgbClr val="FFFFFF"/>
                </a:solidFill>
                <a:ea typeface="+mn-lt"/>
                <a:cs typeface="+mn-lt"/>
              </a:rPr>
              <a:t>1</a:t>
            </a:r>
            <a:r>
              <a:rPr lang="en-US" b="1" noProof="1">
                <a:solidFill>
                  <a:srgbClr val="FFFFFF"/>
                </a:solidFill>
                <a:ea typeface="+mn-lt"/>
                <a:cs typeface="+mn-lt"/>
              </a:rPr>
              <a:t> de cada </a:t>
            </a:r>
            <a:r>
              <a:rPr lang="en-US" sz="2000" b="1" u="sng" noProof="1">
                <a:solidFill>
                  <a:srgbClr val="FFFFFF"/>
                </a:solidFill>
                <a:ea typeface="+mn-lt"/>
                <a:cs typeface="+mn-lt"/>
              </a:rPr>
              <a:t>4</a:t>
            </a:r>
            <a:r>
              <a:rPr lang="en-US" b="1" noProof="1">
                <a:solidFill>
                  <a:srgbClr val="FFFFFF"/>
                </a:solidFill>
                <a:ea typeface="+mn-lt"/>
                <a:cs typeface="+mn-lt"/>
              </a:rPr>
              <a:t> muertes por cáncer  se atribuye al tabaquismo</a:t>
            </a:r>
            <a:endParaRPr lang="en-US" b="1" noProof="1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18E7B40D-D498-B867-8449-379CFE86E27A}"/>
              </a:ext>
            </a:extLst>
          </p:cNvPr>
          <p:cNvSpPr txBox="1">
            <a:spLocks/>
          </p:cNvSpPr>
          <p:nvPr/>
        </p:nvSpPr>
        <p:spPr>
          <a:xfrm>
            <a:off x="4464871" y="140510"/>
            <a:ext cx="2342944" cy="185132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REGIÓN EUR</a:t>
            </a:r>
            <a:r>
              <a:rPr lang="en-US" sz="2800" b="1" u="sng" dirty="0">
                <a:latin typeface="Calibri Light"/>
                <a:ea typeface="+mj-ea"/>
                <a:cs typeface="Calibri Light"/>
              </a:rPr>
              <a:t>OPEA</a:t>
            </a:r>
            <a:endParaRPr lang="en-US" sz="1800" b="1" u="sng" dirty="0">
              <a:latin typeface="Calibri Ligh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69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ESPAÑA:  De los riesgos identificados, ¿cuántos casos de cáncer de pulmón se pueden atribuir al consumo de tabaco?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2943</cp:revision>
  <dcterms:created xsi:type="dcterms:W3CDTF">2023-04-10T15:05:18Z</dcterms:created>
  <dcterms:modified xsi:type="dcterms:W3CDTF">2023-04-19T20:28:07Z</dcterms:modified>
</cp:coreProperties>
</file>