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0" r:id="rId2"/>
    <p:sldId id="263" r:id="rId3"/>
    <p:sldId id="264" r:id="rId4"/>
    <p:sldId id="265" r:id="rId5"/>
    <p:sldId id="266" r:id="rId6"/>
    <p:sldId id="267" r:id="rId7"/>
    <p:sldId id="271" r:id="rId8"/>
    <p:sldId id="286" r:id="rId9"/>
    <p:sldId id="284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5" r:id="rId18"/>
    <p:sldId id="282" r:id="rId19"/>
    <p:sldId id="279" r:id="rId20"/>
    <p:sldId id="269" r:id="rId21"/>
    <p:sldId id="268" r:id="rId22"/>
    <p:sldId id="270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7cine@gmail.com" initials="" lastIdx="1" clrIdx="0">
    <p:extLst>
      <p:ext uri="{19B8F6BF-5375-455C-9EA6-DF929625EA0E}">
        <p15:presenceInfo xmlns:p15="http://schemas.microsoft.com/office/powerpoint/2012/main" userId="8c68e2277b096f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8DA9DB"/>
    <a:srgbClr val="000000"/>
    <a:srgbClr val="90ABDC"/>
    <a:srgbClr val="7093D2"/>
    <a:srgbClr val="4472C4"/>
    <a:srgbClr val="0B7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6" autoAdjust="0"/>
    <p:restoredTop sz="96532" autoAdjust="0"/>
  </p:normalViewPr>
  <p:slideViewPr>
    <p:cSldViewPr snapToGrid="0" showGuides="1">
      <p:cViewPr varScale="1">
        <p:scale>
          <a:sx n="67" d="100"/>
          <a:sy n="67" d="100"/>
        </p:scale>
        <p:origin x="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D04AD-37E2-462D-8FA2-5E8118386ADD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BE04-FBEE-4667-B560-61E5EE0B20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1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5BE04-FBEE-4667-B560-61E5EE0B202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34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50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05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07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73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94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922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53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05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116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58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C5454-0A42-4DAC-8286-F537ED4EEF8E}" type="datetimeFigureOut">
              <a:rPr lang="es-ES" smtClean="0"/>
              <a:t>11/06/2024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477D-F4D8-453D-91C7-47699DFB4A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 rectangulo1">
            <a:extLst>
              <a:ext uri="{FF2B5EF4-FFF2-40B4-BE49-F238E27FC236}">
                <a16:creationId xmlns:a16="http://schemas.microsoft.com/office/drawing/2014/main" id="{F4C4D224-CF6F-19C3-D310-633DABF9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!! rectangulo2">
            <a:extLst>
              <a:ext uri="{FF2B5EF4-FFF2-40B4-BE49-F238E27FC236}">
                <a16:creationId xmlns:a16="http://schemas.microsoft.com/office/drawing/2014/main" id="{F3693A78-8903-E456-27FE-82E63B61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7221"/>
            <a:ext cx="12192000" cy="548077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51D15F9-84B5-A71B-8A3A-E11EFA09120A}"/>
              </a:ext>
            </a:extLst>
          </p:cNvPr>
          <p:cNvSpPr txBox="1"/>
          <p:nvPr/>
        </p:nvSpPr>
        <p:spPr>
          <a:xfrm>
            <a:off x="994759" y="2377059"/>
            <a:ext cx="102024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TRABAJO DE FIN DE GRADO</a:t>
            </a:r>
            <a:endParaRPr lang="es-ES" sz="5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A794DE-788B-6358-8C65-5D1DE6D4BB19}"/>
              </a:ext>
            </a:extLst>
          </p:cNvPr>
          <p:cNvSpPr txBox="1"/>
          <p:nvPr/>
        </p:nvSpPr>
        <p:spPr>
          <a:xfrm>
            <a:off x="1642491" y="4480941"/>
            <a:ext cx="2990088" cy="117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fontAlgn="base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Eduardo Gayo </a:t>
            </a:r>
          </a:p>
          <a:p>
            <a:pPr marL="0" indent="0" algn="l" rtl="0" eaLnBrk="1" fontAlgn="base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Alba Morejón</a:t>
            </a:r>
          </a:p>
        </p:txBody>
      </p:sp>
    </p:spTree>
    <p:extLst>
      <p:ext uri="{BB962C8B-B14F-4D97-AF65-F5344CB8AC3E}">
        <p14:creationId xmlns:p14="http://schemas.microsoft.com/office/powerpoint/2010/main" val="538280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angulo3">
            <a:extLst>
              <a:ext uri="{FF2B5EF4-FFF2-40B4-BE49-F238E27FC236}">
                <a16:creationId xmlns:a16="http://schemas.microsoft.com/office/drawing/2014/main" id="{18146C6B-B41D-5AFF-6C31-DC1E1DA18A46}"/>
              </a:ext>
            </a:extLst>
          </p:cNvPr>
          <p:cNvSpPr/>
          <p:nvPr/>
        </p:nvSpPr>
        <p:spPr>
          <a:xfrm>
            <a:off x="660400" y="2330385"/>
            <a:ext cx="10947400" cy="3689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1" y="952798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5842" y="934212"/>
            <a:ext cx="1440000" cy="321497"/>
          </a:xfrm>
          <a:prstGeom prst="rect">
            <a:avLst/>
          </a:prstGeom>
        </p:spPr>
      </p:pic>
      <p:pic>
        <p:nvPicPr>
          <p:cNvPr id="6" name="Imagen 2" descr="Diagrama&#10;&#10;Descripción generada automáticamente">
            <a:extLst>
              <a:ext uri="{FF2B5EF4-FFF2-40B4-BE49-F238E27FC236}">
                <a16:creationId xmlns:a16="http://schemas.microsoft.com/office/drawing/2014/main" id="{1E0A26AE-E725-1847-D42E-9591B02DA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94" y="3695700"/>
            <a:ext cx="5187593" cy="188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-623024" y="953961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1505130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4642178" y="1046466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11735817" y="939146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27AA9227-04B5-562A-959D-0F901C4BCAA4}"/>
              </a:ext>
            </a:extLst>
          </p:cNvPr>
          <p:cNvSpPr txBox="1">
            <a:spLocks/>
          </p:cNvSpPr>
          <p:nvPr/>
        </p:nvSpPr>
        <p:spPr>
          <a:xfrm>
            <a:off x="960434" y="2562893"/>
            <a:ext cx="4868866" cy="3019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alt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Pods</a:t>
            </a:r>
          </a:p>
          <a:p>
            <a:pPr>
              <a:lnSpc>
                <a:spcPct val="100000"/>
              </a:lnSpc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Unidad de computación desplegable más pequeña que se puede crear y gestionar en Kubernetes. </a:t>
            </a:r>
          </a:p>
          <a:p>
            <a:pPr>
              <a:lnSpc>
                <a:spcPct val="100000"/>
              </a:lnSpc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Un pod es un grupo de uno o más contenedores.</a:t>
            </a:r>
          </a:p>
          <a:p>
            <a:pPr>
              <a:lnSpc>
                <a:spcPct val="100000"/>
              </a:lnSpc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contenido del pod está co-localizado y co-programado, ejecutándose en un contexto compartido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844CB0C-27C8-8E4C-8192-910FF6BF8ACC}"/>
              </a:ext>
            </a:extLst>
          </p:cNvPr>
          <p:cNvSpPr txBox="1"/>
          <p:nvPr/>
        </p:nvSpPr>
        <p:spPr>
          <a:xfrm>
            <a:off x="7754691" y="99337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728733D-C09D-3EF9-1723-9F14A1CCBFF5}"/>
              </a:ext>
            </a:extLst>
          </p:cNvPr>
          <p:cNvSpPr txBox="1"/>
          <p:nvPr/>
        </p:nvSpPr>
        <p:spPr>
          <a:xfrm>
            <a:off x="9969160" y="96651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</p:spTree>
    <p:extLst>
      <p:ext uri="{BB962C8B-B14F-4D97-AF65-F5344CB8AC3E}">
        <p14:creationId xmlns:p14="http://schemas.microsoft.com/office/powerpoint/2010/main" val="288831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angulo3">
            <a:extLst>
              <a:ext uri="{FF2B5EF4-FFF2-40B4-BE49-F238E27FC236}">
                <a16:creationId xmlns:a16="http://schemas.microsoft.com/office/drawing/2014/main" id="{18146C6B-B41D-5AFF-6C31-DC1E1DA18A46}"/>
              </a:ext>
            </a:extLst>
          </p:cNvPr>
          <p:cNvSpPr/>
          <p:nvPr/>
        </p:nvSpPr>
        <p:spPr>
          <a:xfrm>
            <a:off x="660400" y="2330385"/>
            <a:ext cx="10947400" cy="3689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BA20FF-B5C7-1449-CA8C-8BAA922D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2" y="995481"/>
            <a:ext cx="1440000" cy="32149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1505130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4642178" y="1046466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11724929" y="930175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7746819" y="998801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9967662" y="94364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27AA9227-04B5-562A-959D-0F901C4BCAA4}"/>
              </a:ext>
            </a:extLst>
          </p:cNvPr>
          <p:cNvSpPr txBox="1">
            <a:spLocks/>
          </p:cNvSpPr>
          <p:nvPr/>
        </p:nvSpPr>
        <p:spPr>
          <a:xfrm>
            <a:off x="960434" y="2562893"/>
            <a:ext cx="10201052" cy="31140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alt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Nodos</a:t>
            </a:r>
          </a:p>
          <a:p>
            <a:pPr eaLnBrk="1">
              <a:lnSpc>
                <a:spcPct val="150000"/>
              </a:lnSpc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nodos son los servidores individuales que forman parte de la infraestructura. </a:t>
            </a:r>
          </a:p>
          <a:p>
            <a:pPr eaLnBrk="1">
              <a:lnSpc>
                <a:spcPct val="150000"/>
              </a:lnSpc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Cada nodo ejecuta los contenedores de las aplicaciones y proporciona los recursos computacionales necesarios, como memoria y CPU.</a:t>
            </a:r>
          </a:p>
          <a:p>
            <a:pPr eaLnBrk="1">
              <a:lnSpc>
                <a:spcPct val="150000"/>
              </a:lnSpc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servicios de un nodo son Container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Kube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-Proxy.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2847B31-FB2A-A6B2-3298-7A2130315D8A}"/>
              </a:ext>
            </a:extLst>
          </p:cNvPr>
          <p:cNvSpPr txBox="1"/>
          <p:nvPr/>
        </p:nvSpPr>
        <p:spPr>
          <a:xfrm>
            <a:off x="-662733" y="995481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</p:spTree>
    <p:extLst>
      <p:ext uri="{BB962C8B-B14F-4D97-AF65-F5344CB8AC3E}">
        <p14:creationId xmlns:p14="http://schemas.microsoft.com/office/powerpoint/2010/main" val="52419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angulo3">
            <a:extLst>
              <a:ext uri="{FF2B5EF4-FFF2-40B4-BE49-F238E27FC236}">
                <a16:creationId xmlns:a16="http://schemas.microsoft.com/office/drawing/2014/main" id="{18146C6B-B41D-5AFF-6C31-DC1E1DA18A46}"/>
              </a:ext>
            </a:extLst>
          </p:cNvPr>
          <p:cNvSpPr/>
          <p:nvPr/>
        </p:nvSpPr>
        <p:spPr>
          <a:xfrm>
            <a:off x="660400" y="2330385"/>
            <a:ext cx="10947400" cy="3689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989173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-648117" y="995021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1505130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4642178" y="1046466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11724929" y="930175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7746819" y="998801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9967662" y="94364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27AA9227-04B5-562A-959D-0F901C4BCAA4}"/>
              </a:ext>
            </a:extLst>
          </p:cNvPr>
          <p:cNvSpPr txBox="1">
            <a:spLocks/>
          </p:cNvSpPr>
          <p:nvPr/>
        </p:nvSpPr>
        <p:spPr>
          <a:xfrm>
            <a:off x="960434" y="2562893"/>
            <a:ext cx="1115109" cy="541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alt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Nodos</a:t>
            </a:r>
            <a:endParaRPr lang="es-E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Marcador de contenido 3" descr="Diagrama, Esquemático&#10;&#10;Descripción generada automáticamente">
            <a:extLst>
              <a:ext uri="{FF2B5EF4-FFF2-40B4-BE49-F238E27FC236}">
                <a16:creationId xmlns:a16="http://schemas.microsoft.com/office/drawing/2014/main" id="{5894260D-8233-D6B7-9DAA-D1E526B71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868" y="2587091"/>
            <a:ext cx="3948264" cy="31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1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angulo3">
            <a:extLst>
              <a:ext uri="{FF2B5EF4-FFF2-40B4-BE49-F238E27FC236}">
                <a16:creationId xmlns:a16="http://schemas.microsoft.com/office/drawing/2014/main" id="{18146C6B-B41D-5AFF-6C31-DC1E1DA18A46}"/>
              </a:ext>
            </a:extLst>
          </p:cNvPr>
          <p:cNvSpPr/>
          <p:nvPr/>
        </p:nvSpPr>
        <p:spPr>
          <a:xfrm>
            <a:off x="660400" y="2330385"/>
            <a:ext cx="10947400" cy="3689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-715713" y="938744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1505130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4642178" y="1046466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11724929" y="930175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7746819" y="998801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9967662" y="94364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27AA9227-04B5-562A-959D-0F901C4BCAA4}"/>
              </a:ext>
            </a:extLst>
          </p:cNvPr>
          <p:cNvSpPr txBox="1">
            <a:spLocks/>
          </p:cNvSpPr>
          <p:nvPr/>
        </p:nvSpPr>
        <p:spPr>
          <a:xfrm>
            <a:off x="960434" y="2562893"/>
            <a:ext cx="10450516" cy="3066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alt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"Control Plane" es el conjunto de componentes que supervisan y gestionan el clúster.</a:t>
            </a:r>
          </a:p>
          <a:p>
            <a:pPr>
              <a:lnSpc>
                <a:spcPct val="150000"/>
              </a:lnSpc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comunicación del API de Kubernetes es de Hub and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Spoke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Todo el tráfico pasa a través del nodo maestro o "Control Plane"</a:t>
            </a:r>
          </a:p>
        </p:txBody>
      </p:sp>
    </p:spTree>
    <p:extLst>
      <p:ext uri="{BB962C8B-B14F-4D97-AF65-F5344CB8AC3E}">
        <p14:creationId xmlns:p14="http://schemas.microsoft.com/office/powerpoint/2010/main" val="111407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 rectangulo3">
            <a:extLst>
              <a:ext uri="{FF2B5EF4-FFF2-40B4-BE49-F238E27FC236}">
                <a16:creationId xmlns:a16="http://schemas.microsoft.com/office/drawing/2014/main" id="{18146C6B-B41D-5AFF-6C31-DC1E1DA18A46}"/>
              </a:ext>
            </a:extLst>
          </p:cNvPr>
          <p:cNvSpPr/>
          <p:nvPr/>
        </p:nvSpPr>
        <p:spPr>
          <a:xfrm>
            <a:off x="660400" y="2330385"/>
            <a:ext cx="10947400" cy="3689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-715713" y="938744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1505130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4642178" y="1046466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11724929" y="930175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7746819" y="998801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9967662" y="94364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27AA9227-04B5-562A-959D-0F901C4BCAA4}"/>
              </a:ext>
            </a:extLst>
          </p:cNvPr>
          <p:cNvSpPr txBox="1">
            <a:spLocks/>
          </p:cNvSpPr>
          <p:nvPr/>
        </p:nvSpPr>
        <p:spPr>
          <a:xfrm>
            <a:off x="960434" y="2562893"/>
            <a:ext cx="2131109" cy="5417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s-ES" altLang="es-ES" sz="2400" b="0" dirty="0"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2" name="Imagen 3" descr="Diagrama&#10;&#10;Descripción generada automáticamente">
            <a:extLst>
              <a:ext uri="{FF2B5EF4-FFF2-40B4-BE49-F238E27FC236}">
                <a16:creationId xmlns:a16="http://schemas.microsoft.com/office/drawing/2014/main" id="{F4E6BCB8-811E-C92B-AD70-E1866BC83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442" y="2447093"/>
            <a:ext cx="5555116" cy="33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31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11724929" y="957120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9967662" y="893064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-690303" y="933505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ES" sz="1400" dirty="0">
                <a:solidFill>
                  <a:srgbClr val="507BC8"/>
                </a:solidFill>
              </a:rPr>
              <a:t>Kubernetes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7802808" y="100597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1541511" y="99554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4635181" y="1090228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F041C23F-4F10-7FD0-32DC-DA9D23105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700" y="2233613"/>
            <a:ext cx="3311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3EDAD83-32EA-96F4-4956-81156772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1" r="14130" b="-603"/>
          <a:stretch>
            <a:fillRect/>
          </a:stretch>
        </p:blipFill>
        <p:spPr bwMode="auto">
          <a:xfrm>
            <a:off x="5259862" y="2224088"/>
            <a:ext cx="21463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E0D7047-F4A7-C96D-2FDA-F3D5E951E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4" r="449" b="27583"/>
          <a:stretch>
            <a:fillRect/>
          </a:stretch>
        </p:blipFill>
        <p:spPr bwMode="auto">
          <a:xfrm>
            <a:off x="4332762" y="4497388"/>
            <a:ext cx="354488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9" descr="Imagen que contiene Forma&#10;&#10;Descripción generada automáticamente">
            <a:extLst>
              <a:ext uri="{FF2B5EF4-FFF2-40B4-BE49-F238E27FC236}">
                <a16:creationId xmlns:a16="http://schemas.microsoft.com/office/drawing/2014/main" id="{67D3FADE-8831-0F72-F55F-6A846A3EC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5" t="2600" r="27077" b="7681"/>
          <a:stretch>
            <a:fillRect/>
          </a:stretch>
        </p:blipFill>
        <p:spPr bwMode="auto">
          <a:xfrm>
            <a:off x="1670525" y="3906838"/>
            <a:ext cx="1925637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B46756D-7A6D-F5DD-CD7F-4121FD22A2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200" y="2227263"/>
            <a:ext cx="30035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6" descr="Imagen que contiene objeto, firmar, dibujo&#10;&#10;Descripción generada automáticamente">
            <a:extLst>
              <a:ext uri="{FF2B5EF4-FFF2-40B4-BE49-F238E27FC236}">
                <a16:creationId xmlns:a16="http://schemas.microsoft.com/office/drawing/2014/main" id="{31D33BDC-552C-16B3-06C0-25C155F14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75" y="3910013"/>
            <a:ext cx="209391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02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9967662" y="957120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11724929" y="957119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7777637" y="99554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4628755" y="1031563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ES" dirty="0"/>
              <a:t>Nube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-715713" y="94007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1505131" y="99554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73888C-BF42-23F4-B9D1-401ABD08C0AC}"/>
              </a:ext>
            </a:extLst>
          </p:cNvPr>
          <p:cNvSpPr txBox="1"/>
          <p:nvPr/>
        </p:nvSpPr>
        <p:spPr>
          <a:xfrm>
            <a:off x="1384300" y="2721114"/>
            <a:ext cx="942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/>
            <a:r>
              <a:rPr lang="es-ES" sz="2000" b="0" i="0" dirty="0">
                <a:effectLst/>
                <a:latin typeface="gg sans"/>
              </a:rPr>
              <a:t>Los servicios en la nube son plataformas, infraestructuras o software que proveedores externos ponen a disposición de los usuarios a través de internet.</a:t>
            </a:r>
          </a:p>
          <a:p>
            <a:pPr eaLnBrk="1"/>
            <a:endParaRPr lang="es-ES" altLang="es-ES" sz="2000" dirty="0">
              <a:latin typeface="gg sans"/>
            </a:endParaRPr>
          </a:p>
          <a:p>
            <a:pPr eaLnBrk="1"/>
            <a:r>
              <a:rPr lang="es-ES" altLang="es-ES" sz="2000" dirty="0">
                <a:latin typeface="gg sans"/>
              </a:rPr>
              <a:t>La nube ofrece escalabilidad, accesibilidad, alta disponibilidad, protección contra desastres y reducción de costes a corto plazo.</a:t>
            </a:r>
          </a:p>
          <a:p>
            <a:pPr eaLnBrk="1"/>
            <a:endParaRPr lang="es-ES" altLang="es-ES" sz="2000" dirty="0">
              <a:latin typeface="gg sans"/>
            </a:endParaRPr>
          </a:p>
          <a:p>
            <a:pPr eaLnBrk="1"/>
            <a:r>
              <a:rPr lang="es-ES" altLang="es-ES" sz="2000" dirty="0">
                <a:latin typeface="gg sans"/>
              </a:rPr>
              <a:t>Genera dependencia del proveedor y supone un aumento de costes a largo plazo.</a:t>
            </a:r>
            <a:endParaRPr lang="es-ES" altLang="es-ES" sz="2000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80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9967662" y="957120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11724929" y="957119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7777637" y="99554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4628755" y="1031563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ES" dirty="0"/>
              <a:t>Nube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-715713" y="94007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1505131" y="99554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73888C-BF42-23F4-B9D1-401ABD08C0AC}"/>
              </a:ext>
            </a:extLst>
          </p:cNvPr>
          <p:cNvSpPr txBox="1"/>
          <p:nvPr/>
        </p:nvSpPr>
        <p:spPr>
          <a:xfrm>
            <a:off x="1620136" y="2410117"/>
            <a:ext cx="942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/>
            <a:r>
              <a:rPr lang="es-ES" altLang="es-ES" b="1" dirty="0">
                <a:latin typeface="Neue Haas Grotesk Text Pro" panose="020B0504020202020204" pitchFamily="34" charset="0"/>
              </a:rPr>
              <a:t>Modelos de servicios</a:t>
            </a:r>
          </a:p>
          <a:p>
            <a:pPr eaLnBrk="1"/>
            <a:endParaRPr lang="es-ES" altLang="es-ES" b="1" dirty="0">
              <a:latin typeface="Neue Haas Grotesk Text Pro" panose="020B05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b="1" dirty="0">
                <a:latin typeface="Neue Haas Grotesk Text Pro" panose="020B0504020202020204" pitchFamily="34" charset="0"/>
              </a:rPr>
              <a:t>Plataforma como servicio (PaaS)</a:t>
            </a:r>
            <a:r>
              <a:rPr lang="es-ES" altLang="es-ES" dirty="0">
                <a:latin typeface="Neue Haas Grotesk Text Pro" panose="020B0504020202020204" pitchFamily="34" charset="0"/>
              </a:rPr>
              <a:t>: Ofrece a los desarrolladores una plataforma para crear aplicaciones sin preocuparse por la infraestructura, como Google App </a:t>
            </a:r>
            <a:r>
              <a:rPr lang="es-ES" altLang="es-ES" dirty="0" err="1">
                <a:latin typeface="Neue Haas Grotesk Text Pro" panose="020B0504020202020204" pitchFamily="34" charset="0"/>
              </a:rPr>
              <a:t>Engine</a:t>
            </a:r>
            <a:r>
              <a:rPr lang="es-ES" altLang="es-ES" dirty="0">
                <a:latin typeface="Neue Haas Grotesk Text Pro" panose="020B0504020202020204" pitchFamily="34" charset="0"/>
              </a:rPr>
              <a:t> y </a:t>
            </a:r>
            <a:r>
              <a:rPr lang="es-ES" altLang="es-ES" dirty="0" err="1">
                <a:latin typeface="Neue Haas Grotesk Text Pro" panose="020B0504020202020204" pitchFamily="34" charset="0"/>
              </a:rPr>
              <a:t>Heroku</a:t>
            </a:r>
            <a:r>
              <a:rPr lang="es-ES" altLang="es-ES" dirty="0">
                <a:latin typeface="Neue Haas Grotesk Text Pro" panose="020B0504020202020204" pitchFamily="34" charset="0"/>
              </a:rPr>
              <a:t>.</a:t>
            </a:r>
          </a:p>
          <a:p>
            <a:pPr eaLnBrk="1"/>
            <a:endParaRPr lang="es-ES" altLang="es-ES" dirty="0">
              <a:latin typeface="Neue Haas Grotesk Text Pro" panose="020B05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b="1" dirty="0">
                <a:latin typeface="Neue Haas Grotesk Text Pro" panose="020B0504020202020204" pitchFamily="34" charset="0"/>
              </a:rPr>
              <a:t>Software como servicio (SaaS)</a:t>
            </a:r>
            <a:r>
              <a:rPr lang="es-ES" altLang="es-ES" dirty="0">
                <a:latin typeface="Neue Haas Grotesk Text Pro" panose="020B0504020202020204" pitchFamily="34" charset="0"/>
              </a:rPr>
              <a:t>: Distribuye aplicaciones a través de internet sin necesidad de instalación local, con ejemplos como Gmail y Office 365.</a:t>
            </a:r>
          </a:p>
          <a:p>
            <a:pPr eaLnBrk="1"/>
            <a:endParaRPr lang="es-ES" altLang="es-ES" dirty="0">
              <a:latin typeface="Neue Haas Grotesk Text Pro" panose="020B05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b="1" dirty="0">
                <a:latin typeface="Neue Haas Grotesk Text Pro" panose="020B0504020202020204" pitchFamily="34" charset="0"/>
              </a:rPr>
              <a:t>Infraestructura como servicio (IaaS)</a:t>
            </a:r>
            <a:r>
              <a:rPr lang="es-ES" altLang="es-ES" dirty="0">
                <a:latin typeface="Neue Haas Grotesk Text Pro" panose="020B0504020202020204" pitchFamily="34" charset="0"/>
              </a:rPr>
              <a:t>: Proporciona recursos de almacenamiento, computación y redes bajo demanda, ofrecidos por empresas como AWS, Google Cloud, Azure e IBM Cloud.</a:t>
            </a:r>
          </a:p>
        </p:txBody>
      </p:sp>
    </p:spTree>
    <p:extLst>
      <p:ext uri="{BB962C8B-B14F-4D97-AF65-F5344CB8AC3E}">
        <p14:creationId xmlns:p14="http://schemas.microsoft.com/office/powerpoint/2010/main" val="2248745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7746819" y="99554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9967662" y="97128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4619150" y="1048233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IBM Cloud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11724929" y="972308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ES" sz="1400" dirty="0">
                <a:solidFill>
                  <a:srgbClr val="507BC8"/>
                </a:solidFill>
              </a:rPr>
              <a:t>Kubernetes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1468678" y="995548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ES" sz="1800" dirty="0">
                <a:solidFill>
                  <a:srgbClr val="8DA9DB"/>
                </a:solidFill>
              </a:rPr>
              <a:t>Nube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-715713" y="950259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DDC29123-030F-A1B1-06FD-8077A0A9A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544" y="2362200"/>
            <a:ext cx="34480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87E4E80F-786D-1B97-22D1-3465A972D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07" y="4841875"/>
            <a:ext cx="3881437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BF466DB0-335E-7D2A-BC7E-D4FDF5A78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832" y="4149725"/>
            <a:ext cx="3306762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Marcador de contenido 9">
            <a:extLst>
              <a:ext uri="{FF2B5EF4-FFF2-40B4-BE49-F238E27FC236}">
                <a16:creationId xmlns:a16="http://schemas.microsoft.com/office/drawing/2014/main" id="{CB9FCAD2-486B-D9A2-7503-314AF23392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1607" y="2359025"/>
            <a:ext cx="3333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2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87044BE-718E-2077-EF05-57DBD92E9A84}"/>
              </a:ext>
            </a:extLst>
          </p:cNvPr>
          <p:cNvSpPr txBox="1"/>
          <p:nvPr/>
        </p:nvSpPr>
        <p:spPr>
          <a:xfrm>
            <a:off x="1168400" y="2504638"/>
            <a:ext cx="9855200" cy="296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Kubernetes tiene la capacidad de automatizar la gestión de aplicaciones, ofrecer escalabilidad y flexibilidad, todo ello mejora la eficiencia operativa y reduce errores. </a:t>
            </a:r>
          </a:p>
          <a:p>
            <a:pPr marL="285750" indent="-285750" eaLnBrk="1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 computación en la nube proporciona elasticidad, reducción de costos y acceso a tecnologías avanzadas, facilitando la innovación y permitiendo a las empresas responder rápidamente.</a:t>
            </a:r>
          </a:p>
          <a:p>
            <a:pPr marL="285750" indent="-285750" eaLnBrk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>
              <a:lnSpc>
                <a:spcPct val="130000"/>
              </a:lnSpc>
              <a:spcAft>
                <a:spcPts val="0"/>
              </a:spcAft>
              <a:buFont typeface="Arial" pitchFamily="34"/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Juntas, estas tecnologías impulsan la transformación digital, permitiendo a las organizaciones competir y prosperar liberando recursos para la innovación y el desarrollo.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-715713" y="940675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11724929" y="949132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1520541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ES" dirty="0"/>
              <a:t>IBM Cloud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9967662" y="949133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4625975" y="1034445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Relevancia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D0EEBED-F9BA-B7EA-5FF3-9649802A5DC7}"/>
              </a:ext>
            </a:extLst>
          </p:cNvPr>
          <p:cNvSpPr txBox="1"/>
          <p:nvPr/>
        </p:nvSpPr>
        <p:spPr>
          <a:xfrm>
            <a:off x="7747612" y="988885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</p:spTree>
    <p:extLst>
      <p:ext uri="{BB962C8B-B14F-4D97-AF65-F5344CB8AC3E}">
        <p14:creationId xmlns:p14="http://schemas.microsoft.com/office/powerpoint/2010/main" val="353160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!! rectangulo1">
            <a:extLst>
              <a:ext uri="{FF2B5EF4-FFF2-40B4-BE49-F238E27FC236}">
                <a16:creationId xmlns:a16="http://schemas.microsoft.com/office/drawing/2014/main" id="{C95A7E83-E3C1-D36D-FE2C-E3D8D142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9" y="0"/>
            <a:ext cx="9372602" cy="6858000"/>
          </a:xfrm>
          <a:prstGeom prst="rect">
            <a:avLst/>
          </a:prstGeom>
        </p:spPr>
      </p:pic>
      <p:pic>
        <p:nvPicPr>
          <p:cNvPr id="7" name="!! rectangulo2">
            <a:extLst>
              <a:ext uri="{FF2B5EF4-FFF2-40B4-BE49-F238E27FC236}">
                <a16:creationId xmlns:a16="http://schemas.microsoft.com/office/drawing/2014/main" id="{75A93FBF-2367-2821-051B-E768C0950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1" y="1377221"/>
            <a:ext cx="11068050" cy="548077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22A814D-DD0B-1DEC-0C03-2102F16010FB}"/>
              </a:ext>
            </a:extLst>
          </p:cNvPr>
          <p:cNvSpPr txBox="1"/>
          <p:nvPr/>
        </p:nvSpPr>
        <p:spPr>
          <a:xfrm>
            <a:off x="1257300" y="1841273"/>
            <a:ext cx="52959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5000" dirty="0">
                <a:latin typeface="Arial" panose="020B0604020202020204" pitchFamily="34" charset="0"/>
                <a:cs typeface="Arial" panose="020B0604020202020204" pitchFamily="34" charset="0"/>
              </a:rPr>
              <a:t>DESPLIEGUE DE UN CLÚSTER CON KUBERNETES EN LA NUBE</a:t>
            </a:r>
            <a:endParaRPr lang="es-E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F34BDE-3C3C-A53C-6B77-D3075BC04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2351" y="5354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7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!! rectangulo2">
            <a:extLst>
              <a:ext uri="{FF2B5EF4-FFF2-40B4-BE49-F238E27FC236}">
                <a16:creationId xmlns:a16="http://schemas.microsoft.com/office/drawing/2014/main" id="{6EA10F84-DE71-68BF-5637-9B7B3CDC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040"/>
            <a:ext cx="4572000" cy="1082222"/>
          </a:xfrm>
          <a:prstGeom prst="rect">
            <a:avLst/>
          </a:prstGeom>
        </p:spPr>
      </p:pic>
      <p:pic>
        <p:nvPicPr>
          <p:cNvPr id="9" name="!! rectangulo1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012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7C481E-71B8-7C89-43B0-6EAFDE4DD8E7}"/>
              </a:ext>
            </a:extLst>
          </p:cNvPr>
          <p:cNvSpPr txBox="1"/>
          <p:nvPr/>
        </p:nvSpPr>
        <p:spPr>
          <a:xfrm>
            <a:off x="165100" y="631941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fontAlgn="auto">
              <a:spcAft>
                <a:spcPts val="0"/>
              </a:spcAft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93A7AF-4106-389E-170A-AD1B77AAB54C}"/>
              </a:ext>
            </a:extLst>
          </p:cNvPr>
          <p:cNvSpPr txBox="1"/>
          <p:nvPr/>
        </p:nvSpPr>
        <p:spPr>
          <a:xfrm>
            <a:off x="165100" y="177435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165100" y="2794949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CB9EBB-CF5C-46D0-EEFE-E7370CFD6FA4}"/>
              </a:ext>
            </a:extLst>
          </p:cNvPr>
          <p:cNvSpPr txBox="1"/>
          <p:nvPr/>
        </p:nvSpPr>
        <p:spPr>
          <a:xfrm>
            <a:off x="165100" y="3815541"/>
            <a:ext cx="439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DESPLIEGUE EN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2334E-46D4-E600-12E9-73FB64842C03}"/>
              </a:ext>
            </a:extLst>
          </p:cNvPr>
          <p:cNvSpPr txBox="1"/>
          <p:nvPr/>
        </p:nvSpPr>
        <p:spPr>
          <a:xfrm>
            <a:off x="165100" y="4836133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LA NUBE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83D6A-0F5D-C11F-3669-2903B27D804A}"/>
              </a:ext>
            </a:extLst>
          </p:cNvPr>
          <p:cNvSpPr txBox="1"/>
          <p:nvPr/>
        </p:nvSpPr>
        <p:spPr>
          <a:xfrm>
            <a:off x="165100" y="585672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3" descr="Escala de tiempo&#10;&#10;Descripción generada automáticamente">
            <a:extLst>
              <a:ext uri="{FF2B5EF4-FFF2-40B4-BE49-F238E27FC236}">
                <a16:creationId xmlns:a16="http://schemas.microsoft.com/office/drawing/2014/main" id="{F0140E69-C5C8-C1B5-E0E8-C073ADCE3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91110"/>
            <a:ext cx="4506206" cy="3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C51E90-4863-608A-0EF9-19E64A0DFBE2}"/>
              </a:ext>
            </a:extLst>
          </p:cNvPr>
          <p:cNvSpPr txBox="1"/>
          <p:nvPr/>
        </p:nvSpPr>
        <p:spPr>
          <a:xfrm>
            <a:off x="6096000" y="4618262"/>
            <a:ext cx="547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Demostración de despliegue de Kubernetes en local</a:t>
            </a:r>
          </a:p>
        </p:txBody>
      </p:sp>
    </p:spTree>
    <p:extLst>
      <p:ext uri="{BB962C8B-B14F-4D97-AF65-F5344CB8AC3E}">
        <p14:creationId xmlns:p14="http://schemas.microsoft.com/office/powerpoint/2010/main" val="289062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rectangulo2">
            <a:extLst>
              <a:ext uri="{FF2B5EF4-FFF2-40B4-BE49-F238E27FC236}">
                <a16:creationId xmlns:a16="http://schemas.microsoft.com/office/drawing/2014/main" id="{5A714B05-BCFC-3038-BCE5-300DCC03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248"/>
            <a:ext cx="4940300" cy="1116000"/>
          </a:xfrm>
          <a:prstGeom prst="rect">
            <a:avLst/>
          </a:prstGeom>
        </p:spPr>
      </p:pic>
      <p:pic>
        <p:nvPicPr>
          <p:cNvPr id="9" name="!! rectangulo1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012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7C481E-71B8-7C89-43B0-6EAFDE4DD8E7}"/>
              </a:ext>
            </a:extLst>
          </p:cNvPr>
          <p:cNvSpPr txBox="1"/>
          <p:nvPr/>
        </p:nvSpPr>
        <p:spPr>
          <a:xfrm>
            <a:off x="165100" y="631941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fontAlgn="auto">
              <a:spcAft>
                <a:spcPts val="0"/>
              </a:spcAft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93A7AF-4106-389E-170A-AD1B77AAB54C}"/>
              </a:ext>
            </a:extLst>
          </p:cNvPr>
          <p:cNvSpPr txBox="1"/>
          <p:nvPr/>
        </p:nvSpPr>
        <p:spPr>
          <a:xfrm>
            <a:off x="165100" y="177435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165100" y="2794949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CB9EBB-CF5C-46D0-EEFE-E7370CFD6FA4}"/>
              </a:ext>
            </a:extLst>
          </p:cNvPr>
          <p:cNvSpPr txBox="1"/>
          <p:nvPr/>
        </p:nvSpPr>
        <p:spPr>
          <a:xfrm>
            <a:off x="165100" y="3815541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2334E-46D4-E600-12E9-73FB64842C03}"/>
              </a:ext>
            </a:extLst>
          </p:cNvPr>
          <p:cNvSpPr txBox="1"/>
          <p:nvPr/>
        </p:nvSpPr>
        <p:spPr>
          <a:xfrm>
            <a:off x="165100" y="4836133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DESPLIEGUE EN LA NUBE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83D6A-0F5D-C11F-3669-2903B27D804A}"/>
              </a:ext>
            </a:extLst>
          </p:cNvPr>
          <p:cNvSpPr txBox="1"/>
          <p:nvPr/>
        </p:nvSpPr>
        <p:spPr>
          <a:xfrm>
            <a:off x="165100" y="585672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DFC8F8-6AFC-78C6-008F-CD919504231F}"/>
              </a:ext>
            </a:extLst>
          </p:cNvPr>
          <p:cNvSpPr txBox="1"/>
          <p:nvPr/>
        </p:nvSpPr>
        <p:spPr>
          <a:xfrm>
            <a:off x="5620903" y="1774357"/>
            <a:ext cx="4414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Demostración de despliegue de Kubernetes en la nube</a:t>
            </a:r>
          </a:p>
          <a:p>
            <a:endParaRPr lang="es-ES" dirty="0"/>
          </a:p>
        </p:txBody>
      </p:sp>
      <p:pic>
        <p:nvPicPr>
          <p:cNvPr id="10" name="Imagen 4">
            <a:extLst>
              <a:ext uri="{FF2B5EF4-FFF2-40B4-BE49-F238E27FC236}">
                <a16:creationId xmlns:a16="http://schemas.microsoft.com/office/drawing/2014/main" id="{F03142BA-2BCC-7FD2-A65D-4DCD94B0B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69" y="3078032"/>
            <a:ext cx="34480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11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!! rectangulo2">
            <a:extLst>
              <a:ext uri="{FF2B5EF4-FFF2-40B4-BE49-F238E27FC236}">
                <a16:creationId xmlns:a16="http://schemas.microsoft.com/office/drawing/2014/main" id="{0B5CD4DD-C1C2-2CFC-75D6-BA1184EA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56400" y="5604363"/>
            <a:ext cx="10734400" cy="1152136"/>
          </a:xfrm>
          <a:prstGeom prst="rect">
            <a:avLst/>
          </a:prstGeom>
        </p:spPr>
      </p:pic>
      <p:pic>
        <p:nvPicPr>
          <p:cNvPr id="9" name="!! rectangulo1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56400" y="101501"/>
            <a:ext cx="10007600" cy="67564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7C481E-71B8-7C89-43B0-6EAFDE4DD8E7}"/>
              </a:ext>
            </a:extLst>
          </p:cNvPr>
          <p:cNvSpPr txBox="1"/>
          <p:nvPr/>
        </p:nvSpPr>
        <p:spPr>
          <a:xfrm>
            <a:off x="165100" y="63194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fontAlgn="auto">
              <a:spcAft>
                <a:spcPts val="0"/>
              </a:spcAft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93A7AF-4106-389E-170A-AD1B77AAB54C}"/>
              </a:ext>
            </a:extLst>
          </p:cNvPr>
          <p:cNvSpPr txBox="1"/>
          <p:nvPr/>
        </p:nvSpPr>
        <p:spPr>
          <a:xfrm>
            <a:off x="165100" y="1774357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165100" y="279494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CB9EBB-CF5C-46D0-EEFE-E7370CFD6FA4}"/>
              </a:ext>
            </a:extLst>
          </p:cNvPr>
          <p:cNvSpPr txBox="1"/>
          <p:nvPr/>
        </p:nvSpPr>
        <p:spPr>
          <a:xfrm>
            <a:off x="165100" y="381554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2334E-46D4-E600-12E9-73FB64842C03}"/>
              </a:ext>
            </a:extLst>
          </p:cNvPr>
          <p:cNvSpPr txBox="1"/>
          <p:nvPr/>
        </p:nvSpPr>
        <p:spPr>
          <a:xfrm>
            <a:off x="165100" y="4836133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LA NUBE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83D6A-0F5D-C11F-3669-2903B27D804A}"/>
              </a:ext>
            </a:extLst>
          </p:cNvPr>
          <p:cNvSpPr txBox="1"/>
          <p:nvPr/>
        </p:nvSpPr>
        <p:spPr>
          <a:xfrm>
            <a:off x="165100" y="5903432"/>
            <a:ext cx="3333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769CC7-AD4B-7E2F-7458-0CF6A3BB3548}"/>
              </a:ext>
            </a:extLst>
          </p:cNvPr>
          <p:cNvSpPr txBox="1"/>
          <p:nvPr/>
        </p:nvSpPr>
        <p:spPr>
          <a:xfrm>
            <a:off x="4859866" y="1733120"/>
            <a:ext cx="67902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 es un software muy completo que nos permite gestionar nuestros contenedores a través de pods y tener control de nuestros nodos y los eventos que ocurren en ellos de una forma bastante sencilla.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lo referente a los servicios en la nube, son un recurso excepcional para la computación a día de hoy, poniendo al alcance del público medio recursos bajo demanda que permiten iniciar negocios online sin tener que preocuparse del hardware que conlleva detrás.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26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 rectangulo1">
            <a:extLst>
              <a:ext uri="{FF2B5EF4-FFF2-40B4-BE49-F238E27FC236}">
                <a16:creationId xmlns:a16="http://schemas.microsoft.com/office/drawing/2014/main" id="{B2925698-01F0-2D80-AE4B-479254BC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605" y="0"/>
            <a:ext cx="8675345" cy="6858000"/>
          </a:xfrm>
          <a:prstGeom prst="rect">
            <a:avLst/>
          </a:prstGeom>
        </p:spPr>
      </p:pic>
      <p:pic>
        <p:nvPicPr>
          <p:cNvPr id="11" name="!! rectangulo2">
            <a:extLst>
              <a:ext uri="{FF2B5EF4-FFF2-40B4-BE49-F238E27FC236}">
                <a16:creationId xmlns:a16="http://schemas.microsoft.com/office/drawing/2014/main" id="{532E53C7-26BB-1EDA-9C78-91726B64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705" y="1377221"/>
            <a:ext cx="10161245" cy="548077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2C08B9C-7B27-3F73-C399-A58EEE5A9EB7}"/>
              </a:ext>
            </a:extLst>
          </p:cNvPr>
          <p:cNvSpPr txBox="1"/>
          <p:nvPr/>
        </p:nvSpPr>
        <p:spPr>
          <a:xfrm>
            <a:off x="1295400" y="3075057"/>
            <a:ext cx="538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Turno de preguntas</a:t>
            </a:r>
          </a:p>
        </p:txBody>
      </p:sp>
    </p:spTree>
    <p:extLst>
      <p:ext uri="{BB962C8B-B14F-4D97-AF65-F5344CB8AC3E}">
        <p14:creationId xmlns:p14="http://schemas.microsoft.com/office/powerpoint/2010/main" val="587967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 rectangulo1">
            <a:extLst>
              <a:ext uri="{FF2B5EF4-FFF2-40B4-BE49-F238E27FC236}">
                <a16:creationId xmlns:a16="http://schemas.microsoft.com/office/drawing/2014/main" id="{8284BB5B-D6E7-F392-F90E-5587C6F6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27495" y="0"/>
            <a:ext cx="8675345" cy="6858000"/>
          </a:xfrm>
          <a:prstGeom prst="rect">
            <a:avLst/>
          </a:prstGeom>
        </p:spPr>
      </p:pic>
      <p:pic>
        <p:nvPicPr>
          <p:cNvPr id="9" name="!! rectangulo2">
            <a:extLst>
              <a:ext uri="{FF2B5EF4-FFF2-40B4-BE49-F238E27FC236}">
                <a16:creationId xmlns:a16="http://schemas.microsoft.com/office/drawing/2014/main" id="{EB3604FA-8044-DC5B-B302-C8487EBB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27495" y="1377221"/>
            <a:ext cx="10161245" cy="548077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4DAC75D-D6BA-C859-D2B4-51D2E877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82" y="307975"/>
            <a:ext cx="9811893" cy="1325563"/>
          </a:xfrm>
        </p:spPr>
        <p:txBody>
          <a:bodyPr/>
          <a:lstStyle/>
          <a:p>
            <a:pPr algn="ctr"/>
            <a:r>
              <a:rPr lang="es-E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!! kuberentes" descr="Icono&#10;&#10;Descripción generada automáticamente">
            <a:extLst>
              <a:ext uri="{FF2B5EF4-FFF2-40B4-BE49-F238E27FC236}">
                <a16:creationId xmlns:a16="http://schemas.microsoft.com/office/drawing/2014/main" id="{15CB7444-4342-434E-39D6-9CF841E553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14641" r="25360" b="15141"/>
          <a:stretch/>
        </p:blipFill>
        <p:spPr bwMode="auto">
          <a:xfrm>
            <a:off x="9065813" y="2583960"/>
            <a:ext cx="2321813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3A96A6-5BC3-E9AA-ABE2-A46124066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19494" y="6533"/>
            <a:ext cx="12192000" cy="685146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5DFC062-DF94-9B18-D53F-BD784459A7C7}"/>
              </a:ext>
            </a:extLst>
          </p:cNvPr>
          <p:cNvSpPr txBox="1"/>
          <p:nvPr/>
        </p:nvSpPr>
        <p:spPr>
          <a:xfrm>
            <a:off x="3963242" y="1941513"/>
            <a:ext cx="5102571" cy="348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1 RESUMEN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2 MOTIVACIÓN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3 CONCEPTOS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4 DESPLIEGUE EN LOCAL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5 DESPLIEGUE EN LA NUBE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6 CONCLUSIONES</a:t>
            </a:r>
          </a:p>
        </p:txBody>
      </p:sp>
    </p:spTree>
    <p:extLst>
      <p:ext uri="{BB962C8B-B14F-4D97-AF65-F5344CB8AC3E}">
        <p14:creationId xmlns:p14="http://schemas.microsoft.com/office/powerpoint/2010/main" val="2328094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!! rectangulo2">
            <a:extLst>
              <a:ext uri="{FF2B5EF4-FFF2-40B4-BE49-F238E27FC236}">
                <a16:creationId xmlns:a16="http://schemas.microsoft.com/office/drawing/2014/main" id="{0B5CD4DD-C1C2-2CFC-75D6-BA1184EA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350"/>
            <a:ext cx="3976032" cy="1061179"/>
          </a:xfrm>
          <a:prstGeom prst="rect">
            <a:avLst/>
          </a:prstGeom>
        </p:spPr>
      </p:pic>
      <p:pic>
        <p:nvPicPr>
          <p:cNvPr id="9" name="!! rectangulo1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0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7C481E-71B8-7C89-43B0-6EAFDE4DD8E7}"/>
              </a:ext>
            </a:extLst>
          </p:cNvPr>
          <p:cNvSpPr txBox="1"/>
          <p:nvPr/>
        </p:nvSpPr>
        <p:spPr>
          <a:xfrm>
            <a:off x="165100" y="631941"/>
            <a:ext cx="310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eaLnBrk="1" fontAlgn="auto">
              <a:spcAft>
                <a:spcPts val="0"/>
              </a:spcAft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93A7AF-4106-389E-170A-AD1B77AAB54C}"/>
              </a:ext>
            </a:extLst>
          </p:cNvPr>
          <p:cNvSpPr txBox="1"/>
          <p:nvPr/>
        </p:nvSpPr>
        <p:spPr>
          <a:xfrm>
            <a:off x="165100" y="1774357"/>
            <a:ext cx="310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165100" y="2794949"/>
            <a:ext cx="310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CB9EBB-CF5C-46D0-EEFE-E7370CFD6FA4}"/>
              </a:ext>
            </a:extLst>
          </p:cNvPr>
          <p:cNvSpPr txBox="1"/>
          <p:nvPr/>
        </p:nvSpPr>
        <p:spPr>
          <a:xfrm>
            <a:off x="165100" y="3815541"/>
            <a:ext cx="310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DESPLIEGUE EN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2334E-46D4-E600-12E9-73FB64842C03}"/>
              </a:ext>
            </a:extLst>
          </p:cNvPr>
          <p:cNvSpPr txBox="1"/>
          <p:nvPr/>
        </p:nvSpPr>
        <p:spPr>
          <a:xfrm>
            <a:off x="165100" y="4836133"/>
            <a:ext cx="310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DESPLIEGUE EN LA NUBE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83D6A-0F5D-C11F-3669-2903B27D804A}"/>
              </a:ext>
            </a:extLst>
          </p:cNvPr>
          <p:cNvSpPr txBox="1"/>
          <p:nvPr/>
        </p:nvSpPr>
        <p:spPr>
          <a:xfrm>
            <a:off x="165100" y="5856727"/>
            <a:ext cx="310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24589F-6C2C-9E70-CF8B-3EE464E6451D}"/>
              </a:ext>
            </a:extLst>
          </p:cNvPr>
          <p:cNvSpPr txBox="1"/>
          <p:nvPr/>
        </p:nvSpPr>
        <p:spPr>
          <a:xfrm>
            <a:off x="4470401" y="1997839"/>
            <a:ext cx="7324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Acercamiento al software de Kubernetes.</a:t>
            </a:r>
          </a:p>
          <a:p>
            <a:pPr marL="0" indent="0" eaLnBrk="1">
              <a:buFont typeface="Arial" panose="020B0604020202020204" pitchFamily="34" charset="0"/>
              <a:buNone/>
            </a:pP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de un clúster en local con tres máquinas virtuales. </a:t>
            </a:r>
          </a:p>
          <a:p>
            <a:pPr marL="285750" indent="-285750" eaLnBrk="1">
              <a:buFontTx/>
              <a:buChar char="-"/>
            </a:pP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Creación de red de contenedores para permitir la comunicación entre los nodos de Kubernetes.</a:t>
            </a:r>
          </a:p>
          <a:p>
            <a:pPr eaLnBrk="1"/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Pruebas de alta disponibilidad y replicación.</a:t>
            </a:r>
          </a:p>
          <a:p>
            <a:pPr marL="285750" indent="-285750" eaLnBrk="1">
              <a:buFont typeface="Arial" panose="020B0604020202020204" pitchFamily="34" charset="0"/>
              <a:buChar char="•"/>
            </a:pP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Despliegue del clúster en la nube en IBM Cloud.</a:t>
            </a: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0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!! rectangulo2">
            <a:extLst>
              <a:ext uri="{FF2B5EF4-FFF2-40B4-BE49-F238E27FC236}">
                <a16:creationId xmlns:a16="http://schemas.microsoft.com/office/drawing/2014/main" id="{0B5CD4DD-C1C2-2CFC-75D6-BA1184EA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20766"/>
            <a:ext cx="3943154" cy="1040400"/>
          </a:xfrm>
          <a:prstGeom prst="rect">
            <a:avLst/>
          </a:prstGeom>
        </p:spPr>
      </p:pic>
      <p:pic>
        <p:nvPicPr>
          <p:cNvPr id="9" name="!! rectangulo1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3301200" cy="68579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7C481E-71B8-7C89-43B0-6EAFDE4DD8E7}"/>
              </a:ext>
            </a:extLst>
          </p:cNvPr>
          <p:cNvSpPr txBox="1"/>
          <p:nvPr/>
        </p:nvSpPr>
        <p:spPr>
          <a:xfrm>
            <a:off x="165100" y="631941"/>
            <a:ext cx="31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fontAlgn="auto">
              <a:spcAft>
                <a:spcPts val="0"/>
              </a:spcAft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93A7AF-4106-389E-170A-AD1B77AAB54C}"/>
              </a:ext>
            </a:extLst>
          </p:cNvPr>
          <p:cNvSpPr txBox="1"/>
          <p:nvPr/>
        </p:nvSpPr>
        <p:spPr>
          <a:xfrm>
            <a:off x="165100" y="1774357"/>
            <a:ext cx="314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165100" y="2794949"/>
            <a:ext cx="31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CB9EBB-CF5C-46D0-EEFE-E7370CFD6FA4}"/>
              </a:ext>
            </a:extLst>
          </p:cNvPr>
          <p:cNvSpPr txBox="1"/>
          <p:nvPr/>
        </p:nvSpPr>
        <p:spPr>
          <a:xfrm>
            <a:off x="165100" y="3815541"/>
            <a:ext cx="31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2334E-46D4-E600-12E9-73FB64842C03}"/>
              </a:ext>
            </a:extLst>
          </p:cNvPr>
          <p:cNvSpPr txBox="1"/>
          <p:nvPr/>
        </p:nvSpPr>
        <p:spPr>
          <a:xfrm>
            <a:off x="165100" y="4836133"/>
            <a:ext cx="31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LA NUBE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83D6A-0F5D-C11F-3669-2903B27D804A}"/>
              </a:ext>
            </a:extLst>
          </p:cNvPr>
          <p:cNvSpPr txBox="1"/>
          <p:nvPr/>
        </p:nvSpPr>
        <p:spPr>
          <a:xfrm>
            <a:off x="165100" y="5856727"/>
            <a:ext cx="314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2EFE40-CA36-47E9-042A-E70FE91F813D}"/>
              </a:ext>
            </a:extLst>
          </p:cNvPr>
          <p:cNvSpPr txBox="1"/>
          <p:nvPr/>
        </p:nvSpPr>
        <p:spPr>
          <a:xfrm>
            <a:off x="4682066" y="1594620"/>
            <a:ext cx="7247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gg sans"/>
              </a:rPr>
              <a:t>Se </a:t>
            </a:r>
            <a:r>
              <a:rPr lang="es-ES" b="0" i="0" dirty="0">
                <a:effectLst/>
                <a:latin typeface="gg sans"/>
              </a:rPr>
              <a:t>fundamenta en la necesidad de simplificar el aprendizaje y la adopción de Kubernetes y proporcionar un recurso educativo valioso, apoyar a las empresas en su transformación digital. </a:t>
            </a:r>
          </a:p>
          <a:p>
            <a:endParaRPr lang="es-ES" dirty="0">
              <a:latin typeface="gg sans"/>
            </a:endParaRPr>
          </a:p>
          <a:p>
            <a:r>
              <a:rPr lang="es-ES" b="0" i="0" dirty="0">
                <a:effectLst/>
                <a:latin typeface="gg sans"/>
              </a:rPr>
              <a:t>Este proyecto no solo enriquece el conocimiento y las habilidades de los estudiantes, sino que también proporciona una herramienta práctica y valiosa para la industria.</a:t>
            </a:r>
          </a:p>
          <a:p>
            <a:endParaRPr lang="es-ES" dirty="0">
              <a:latin typeface="gg sans"/>
            </a:endParaRPr>
          </a:p>
          <a:p>
            <a:r>
              <a:rPr lang="es-ES" dirty="0">
                <a:latin typeface="gg sans"/>
              </a:rPr>
              <a:t>Proporcionará experiencia practica y conocimientos técnicos en el uso de recursos en la nube, así como en el despliegue, mantenimiento y monitorización del software de Kubernetes.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32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1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01200" cy="6858000"/>
          </a:xfrm>
          <a:prstGeom prst="rect">
            <a:avLst/>
          </a:prstGeom>
        </p:spPr>
      </p:pic>
      <p:pic>
        <p:nvPicPr>
          <p:cNvPr id="10" name="!! rectangulo2">
            <a:extLst>
              <a:ext uri="{FF2B5EF4-FFF2-40B4-BE49-F238E27FC236}">
                <a16:creationId xmlns:a16="http://schemas.microsoft.com/office/drawing/2014/main" id="{0B5CD4DD-C1C2-2CFC-75D6-BA1184EA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358"/>
            <a:ext cx="3978000" cy="10416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7C481E-71B8-7C89-43B0-6EAFDE4DD8E7}"/>
              </a:ext>
            </a:extLst>
          </p:cNvPr>
          <p:cNvSpPr txBox="1"/>
          <p:nvPr/>
        </p:nvSpPr>
        <p:spPr>
          <a:xfrm>
            <a:off x="165099" y="631941"/>
            <a:ext cx="316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fontAlgn="auto">
              <a:spcAft>
                <a:spcPts val="0"/>
              </a:spcAft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93A7AF-4106-389E-170A-AD1B77AAB54C}"/>
              </a:ext>
            </a:extLst>
          </p:cNvPr>
          <p:cNvSpPr txBox="1"/>
          <p:nvPr/>
        </p:nvSpPr>
        <p:spPr>
          <a:xfrm>
            <a:off x="165099" y="1774357"/>
            <a:ext cx="316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165099" y="2794949"/>
            <a:ext cx="316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CB9EBB-CF5C-46D0-EEFE-E7370CFD6FA4}"/>
              </a:ext>
            </a:extLst>
          </p:cNvPr>
          <p:cNvSpPr txBox="1"/>
          <p:nvPr/>
        </p:nvSpPr>
        <p:spPr>
          <a:xfrm>
            <a:off x="165099" y="3815541"/>
            <a:ext cx="316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LOCAL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2334E-46D4-E600-12E9-73FB64842C03}"/>
              </a:ext>
            </a:extLst>
          </p:cNvPr>
          <p:cNvSpPr txBox="1"/>
          <p:nvPr/>
        </p:nvSpPr>
        <p:spPr>
          <a:xfrm>
            <a:off x="165099" y="4836133"/>
            <a:ext cx="316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DESPLIEGUE EN LA NUBE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83D6A-0F5D-C11F-3669-2903B27D804A}"/>
              </a:ext>
            </a:extLst>
          </p:cNvPr>
          <p:cNvSpPr txBox="1"/>
          <p:nvPr/>
        </p:nvSpPr>
        <p:spPr>
          <a:xfrm>
            <a:off x="165099" y="5856727"/>
            <a:ext cx="316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6B4E71-260E-CA5D-03E4-126092B4CB94}"/>
              </a:ext>
            </a:extLst>
          </p:cNvPr>
          <p:cNvSpPr txBox="1">
            <a:spLocks/>
          </p:cNvSpPr>
          <p:nvPr/>
        </p:nvSpPr>
        <p:spPr>
          <a:xfrm>
            <a:off x="6317674" y="739841"/>
            <a:ext cx="4483100" cy="51566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>
              <a:lnSpc>
                <a:spcPct val="150000"/>
              </a:lnSpc>
            </a:pPr>
            <a:r>
              <a:rPr lang="es-ES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  <a:p>
            <a:pPr eaLnBrk="1">
              <a:lnSpc>
                <a:spcPct val="150000"/>
              </a:lnSpc>
            </a:pPr>
            <a:r>
              <a:rPr lang="es-ES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  <a:p>
            <a:pPr eaLnBrk="1">
              <a:lnSpc>
                <a:spcPct val="150000"/>
              </a:lnSpc>
            </a:pPr>
            <a:r>
              <a:rPr lang="es-ES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Arquitectura Kubernetes</a:t>
            </a:r>
          </a:p>
          <a:p>
            <a:pPr eaLnBrk="1">
              <a:lnSpc>
                <a:spcPct val="150000"/>
              </a:lnSpc>
            </a:pPr>
            <a:r>
              <a:rPr lang="es-ES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Relevancia y ventajas </a:t>
            </a:r>
          </a:p>
          <a:p>
            <a:pPr eaLnBrk="1">
              <a:lnSpc>
                <a:spcPct val="150000"/>
              </a:lnSpc>
            </a:pPr>
            <a:r>
              <a:rPr lang="es-ES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Alternativas Kubernetes</a:t>
            </a:r>
          </a:p>
          <a:p>
            <a:pPr eaLnBrk="1">
              <a:lnSpc>
                <a:spcPct val="150000"/>
              </a:lnSpc>
            </a:pPr>
            <a:r>
              <a:rPr lang="es-ES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¿Que es la nube?</a:t>
            </a:r>
          </a:p>
          <a:p>
            <a:pPr eaLnBrk="1">
              <a:lnSpc>
                <a:spcPct val="150000"/>
              </a:lnSpc>
            </a:pPr>
            <a:r>
              <a:rPr lang="es-ES" altLang="es-ES" sz="2600" dirty="0">
                <a:latin typeface="Arial" panose="020B0604020202020204" pitchFamily="34" charset="0"/>
                <a:cs typeface="Arial" panose="020B0604020202020204" pitchFamily="34" charset="0"/>
              </a:rPr>
              <a:t>IBM Cloud y alternativas</a:t>
            </a:r>
          </a:p>
        </p:txBody>
      </p:sp>
    </p:spTree>
    <p:extLst>
      <p:ext uri="{BB962C8B-B14F-4D97-AF65-F5344CB8AC3E}">
        <p14:creationId xmlns:p14="http://schemas.microsoft.com/office/powerpoint/2010/main" val="79188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3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53FE4160-D10C-99A8-E727-49B2D9D6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4" y="3906907"/>
            <a:ext cx="4187825" cy="231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90FC98E-BDC5-2ABE-3D81-31E10C8A6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26532" y="943400"/>
            <a:ext cx="1440000" cy="321497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63837124-5550-1F3E-DA03-15ECB26DB6CA}"/>
              </a:ext>
            </a:extLst>
          </p:cNvPr>
          <p:cNvSpPr txBox="1"/>
          <p:nvPr/>
        </p:nvSpPr>
        <p:spPr>
          <a:xfrm>
            <a:off x="11724929" y="939257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7044BE-718E-2077-EF05-57DBD92E9A84}"/>
              </a:ext>
            </a:extLst>
          </p:cNvPr>
          <p:cNvSpPr txBox="1"/>
          <p:nvPr/>
        </p:nvSpPr>
        <p:spPr>
          <a:xfrm>
            <a:off x="457200" y="2136338"/>
            <a:ext cx="985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Empaquetado de código software con lo necesario para ejecutar el código.</a:t>
            </a:r>
          </a:p>
          <a:p>
            <a:pPr eaLnBrk="1"/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Permite desplegar aplicaciones de forma rápida y segura.</a:t>
            </a:r>
          </a:p>
          <a:p>
            <a:pPr eaLnBrk="1"/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Permite desplegar aplicaciones en diferentes sistemas operativos.</a:t>
            </a:r>
          </a:p>
          <a:p>
            <a:pPr eaLnBrk="1"/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Más eficientes que las máquinas virtuales.</a:t>
            </a:r>
          </a:p>
          <a:p>
            <a:pPr eaLnBrk="1"/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Docker,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Podman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4625975" y="1070491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7777637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-678936" y="910029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9967662" y="943276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-2673552" y="941283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1505131" y="1018740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Relevancia</a:t>
            </a:r>
          </a:p>
        </p:txBody>
      </p:sp>
    </p:spTree>
    <p:extLst>
      <p:ext uri="{BB962C8B-B14F-4D97-AF65-F5344CB8AC3E}">
        <p14:creationId xmlns:p14="http://schemas.microsoft.com/office/powerpoint/2010/main" val="199420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1CC4E3C3-C16A-AF84-58CD-5A955018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954" y="943400"/>
            <a:ext cx="1440000" cy="32149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90FC98E-BDC5-2ABE-3D81-31E10C8A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6532" y="943400"/>
            <a:ext cx="1440000" cy="321497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63837124-5550-1F3E-DA03-15ECB26DB6CA}"/>
              </a:ext>
            </a:extLst>
          </p:cNvPr>
          <p:cNvSpPr txBox="1"/>
          <p:nvPr/>
        </p:nvSpPr>
        <p:spPr>
          <a:xfrm>
            <a:off x="11724929" y="939257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4625975" y="1070491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7777637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-678936" y="910029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9967662" y="943276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9D9F47-DBF0-AD11-0D11-A8124FD18691}"/>
              </a:ext>
            </a:extLst>
          </p:cNvPr>
          <p:cNvSpPr txBox="1"/>
          <p:nvPr/>
        </p:nvSpPr>
        <p:spPr>
          <a:xfrm>
            <a:off x="-2673552" y="941283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1505131" y="1018740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Relevancia</a:t>
            </a:r>
          </a:p>
        </p:txBody>
      </p:sp>
      <p:pic>
        <p:nvPicPr>
          <p:cNvPr id="2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1D865B3-F446-6AB3-722A-D3AE34FE3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56" y="2384425"/>
            <a:ext cx="81168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46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 rectangulo2">
            <a:extLst>
              <a:ext uri="{FF2B5EF4-FFF2-40B4-BE49-F238E27FC236}">
                <a16:creationId xmlns:a16="http://schemas.microsoft.com/office/drawing/2014/main" id="{7DE74F03-994B-C5C4-055D-5F2CA639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338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0AB554-D492-937C-D3B7-4DB820C6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44" y="943400"/>
            <a:ext cx="2160000" cy="48224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127BC17-07FE-56FA-6422-53A1C553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000" y="943400"/>
            <a:ext cx="3240000" cy="72336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FC068B6-35C9-8791-54CE-A75E7E27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6" y="943400"/>
            <a:ext cx="2160000" cy="48224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863F2B-A3BE-F8E4-3770-405F08D3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687" y="943400"/>
            <a:ext cx="1440000" cy="32149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3EC1F41-C48C-F57D-3220-1A527734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" y="943400"/>
            <a:ext cx="1440000" cy="32149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7CB94AF-2CD4-7E18-E778-E339CCADA48C}"/>
              </a:ext>
            </a:extLst>
          </p:cNvPr>
          <p:cNvSpPr txBox="1"/>
          <p:nvPr/>
        </p:nvSpPr>
        <p:spPr>
          <a:xfrm>
            <a:off x="1527292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Contenerización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364CFA-4854-B3CF-53AB-91D70E9D7AA9}"/>
              </a:ext>
            </a:extLst>
          </p:cNvPr>
          <p:cNvSpPr txBox="1"/>
          <p:nvPr/>
        </p:nvSpPr>
        <p:spPr>
          <a:xfrm>
            <a:off x="4794250" y="89920"/>
            <a:ext cx="260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D7D8AF2-14B2-4A5E-571C-2B1E09E885F9}"/>
              </a:ext>
            </a:extLst>
          </p:cNvPr>
          <p:cNvSpPr txBox="1"/>
          <p:nvPr/>
        </p:nvSpPr>
        <p:spPr>
          <a:xfrm>
            <a:off x="4625975" y="1045829"/>
            <a:ext cx="294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99E2D41-6114-7F64-A841-B13B12F2A0B7}"/>
              </a:ext>
            </a:extLst>
          </p:cNvPr>
          <p:cNvSpPr txBox="1"/>
          <p:nvPr/>
        </p:nvSpPr>
        <p:spPr>
          <a:xfrm>
            <a:off x="-715713" y="945590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Relevancia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5A6872-87AB-3927-E38D-12B35810E28E}"/>
              </a:ext>
            </a:extLst>
          </p:cNvPr>
          <p:cNvSpPr txBox="1"/>
          <p:nvPr/>
        </p:nvSpPr>
        <p:spPr>
          <a:xfrm>
            <a:off x="7746819" y="999857"/>
            <a:ext cx="294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dirty="0">
                <a:solidFill>
                  <a:srgbClr val="8DA9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441C609-73C3-1EBD-B8DC-A50BFBA24134}"/>
              </a:ext>
            </a:extLst>
          </p:cNvPr>
          <p:cNvSpPr txBox="1"/>
          <p:nvPr/>
        </p:nvSpPr>
        <p:spPr>
          <a:xfrm>
            <a:off x="9967662" y="935752"/>
            <a:ext cx="294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es-ES" sz="1400" dirty="0">
                <a:solidFill>
                  <a:srgbClr val="507B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96767E-43F5-63EA-1C23-79C3C706E6B3}"/>
              </a:ext>
            </a:extLst>
          </p:cNvPr>
          <p:cNvSpPr txBox="1"/>
          <p:nvPr/>
        </p:nvSpPr>
        <p:spPr>
          <a:xfrm>
            <a:off x="1895156" y="2540000"/>
            <a:ext cx="87220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Software que funciona como orquestador de contenedores.</a:t>
            </a:r>
          </a:p>
          <a:p>
            <a:pPr eaLnBrk="1"/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Gestiona el número de contenedores según la demanda y en que nodo deben ejecutarse.</a:t>
            </a:r>
          </a:p>
          <a:p>
            <a:pPr eaLnBrk="1"/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>
              <a:buFont typeface="Arial" panose="020B0604020202020204" pitchFamily="34" charset="0"/>
              <a:buChar char="•"/>
            </a:pPr>
            <a:r>
              <a:rPr lang="es-ES" altLang="es-ES" sz="1800" dirty="0">
                <a:latin typeface="Neue Haas Grotesk Text Pro" panose="020B0504020202020204" pitchFamily="34" charset="0"/>
              </a:rPr>
              <a:t>Proporciona herramientas para gestionar el despliegue, la escalabilidad y la alta disponibilidad de las aplicaciones, facilitando así la gestión de entornos de nube complejos.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31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504</TotalTime>
  <Words>915</Words>
  <Application>Microsoft Office PowerPoint</Application>
  <PresentationFormat>Panorámica</PresentationFormat>
  <Paragraphs>212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gg sans</vt:lpstr>
      <vt:lpstr>Neue Haas Grotesk Text Pro</vt:lpstr>
      <vt:lpstr>Tema de Office</vt:lpstr>
      <vt:lpstr>Presentación de PowerPoint</vt:lpstr>
      <vt:lpstr>Presentación de PowerPoint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37cine@gmail.com</dc:creator>
  <cp:lastModifiedBy>37cine@gmail.com</cp:lastModifiedBy>
  <cp:revision>4</cp:revision>
  <dcterms:created xsi:type="dcterms:W3CDTF">2024-06-08T17:27:41Z</dcterms:created>
  <dcterms:modified xsi:type="dcterms:W3CDTF">2024-06-11T10:04:50Z</dcterms:modified>
</cp:coreProperties>
</file>