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0287000" cx="18288000"/>
  <p:notesSz cx="6858000" cy="9144000"/>
  <p:embeddedFontLst>
    <p:embeddedFont>
      <p:font typeface="No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nqL2slpW3NnC3mV0+qlQCxvuz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otoSans-bold.fntdata"/><Relationship Id="rId23" Type="http://schemas.openxmlformats.org/officeDocument/2006/relationships/font" Target="fonts/No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otoSans-boldItalic.fntdata"/><Relationship Id="rId25" Type="http://schemas.openxmlformats.org/officeDocument/2006/relationships/font" Target="fonts/Noto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Relationship Id="rId4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3.png"/><Relationship Id="rId4" Type="http://schemas.openxmlformats.org/officeDocument/2006/relationships/image" Target="../media/image3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9.png"/><Relationship Id="rId4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1.png"/><Relationship Id="rId4" Type="http://schemas.openxmlformats.org/officeDocument/2006/relationships/image" Target="../media/image7.png"/><Relationship Id="rId5" Type="http://schemas.openxmlformats.org/officeDocument/2006/relationships/hyperlink" Target="https://albasidae-fe.vercel.app/" TargetMode="External"/><Relationship Id="rId6" Type="http://schemas.openxmlformats.org/officeDocument/2006/relationships/image" Target="../media/image56.png"/><Relationship Id="rId7" Type="http://schemas.openxmlformats.org/officeDocument/2006/relationships/image" Target="../media/image4.png"/><Relationship Id="rId8" Type="http://schemas.openxmlformats.org/officeDocument/2006/relationships/hyperlink" Target="https://albasidae-fe.vercel.app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Relationship Id="rId8" Type="http://schemas.openxmlformats.org/officeDocument/2006/relationships/image" Target="../media/image4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4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1.png"/><Relationship Id="rId4" Type="http://schemas.openxmlformats.org/officeDocument/2006/relationships/image" Target="../media/image5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5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10" Type="http://schemas.openxmlformats.org/officeDocument/2006/relationships/image" Target="../media/image23.png"/><Relationship Id="rId9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9.png"/><Relationship Id="rId8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4.png"/><Relationship Id="rId6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1" Type="http://schemas.openxmlformats.org/officeDocument/2006/relationships/image" Target="../media/image30.png"/><Relationship Id="rId10" Type="http://schemas.openxmlformats.org/officeDocument/2006/relationships/image" Target="../media/image31.png"/><Relationship Id="rId9" Type="http://schemas.openxmlformats.org/officeDocument/2006/relationships/image" Target="../media/image58.png"/><Relationship Id="rId5" Type="http://schemas.openxmlformats.org/officeDocument/2006/relationships/image" Target="../media/image43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Relationship Id="rId8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Relationship Id="rId5" Type="http://schemas.openxmlformats.org/officeDocument/2006/relationships/image" Target="../media/image55.png"/><Relationship Id="rId6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png"/><Relationship Id="rId4" Type="http://schemas.openxmlformats.org/officeDocument/2006/relationships/image" Target="../media/image50.png"/><Relationship Id="rId5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5118100" y="5029200"/>
            <a:ext cx="103124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2882900"/>
            <a:ext cx="9588500" cy="22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84000" y="4178300"/>
            <a:ext cx="5765800" cy="57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193800" y="5588000"/>
            <a:ext cx="5549900" cy="1308100"/>
          </a:xfrm>
          <a:prstGeom prst="rect">
            <a:avLst/>
          </a:prstGeom>
          <a:noFill/>
          <a:ln>
            <a:noFill/>
          </a:ln>
          <a:effectLst>
            <a:outerShdw dir="2700000" dist="46497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00" u="none" cap="none" strike="noStrike">
                <a:solidFill>
                  <a:srgbClr val="18A8F1"/>
                </a:solidFill>
                <a:latin typeface="Arial"/>
                <a:ea typeface="Arial"/>
                <a:cs typeface="Arial"/>
                <a:sym typeface="Arial"/>
              </a:rPr>
              <a:t>UOS Works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168400" y="1130300"/>
            <a:ext cx="3882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소프트웨어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공학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400" y="1270000"/>
            <a:ext cx="12382500" cy="77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"/>
          <p:cNvSpPr txBox="1"/>
          <p:nvPr/>
        </p:nvSpPr>
        <p:spPr>
          <a:xfrm>
            <a:off x="927100" y="6985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04  </a:t>
            </a:r>
            <a:r>
              <a:rPr b="0" i="0" lang="en-US" sz="2600" u="none" cap="none" strike="noStrike">
                <a:solidFill>
                  <a:srgbClr val="1C46F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Highlight Design</a:t>
            </a:r>
            <a:endParaRPr/>
          </a:p>
        </p:txBody>
      </p:sp>
      <p:pic>
        <p:nvPicPr>
          <p:cNvPr id="227" name="Google Shape;22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3200" y="2451100"/>
            <a:ext cx="5588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1"/>
          <p:cNvSpPr txBox="1"/>
          <p:nvPr/>
        </p:nvSpPr>
        <p:spPr>
          <a:xfrm>
            <a:off x="10414000" y="2527300"/>
            <a:ext cx="431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7700" y="2717800"/>
            <a:ext cx="5588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 txBox="1"/>
          <p:nvPr/>
        </p:nvSpPr>
        <p:spPr>
          <a:xfrm>
            <a:off x="4521200" y="2806700"/>
            <a:ext cx="431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id="231" name="Google Shape;23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5765800"/>
            <a:ext cx="5588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1"/>
          <p:cNvSpPr txBox="1"/>
          <p:nvPr/>
        </p:nvSpPr>
        <p:spPr>
          <a:xfrm>
            <a:off x="3873500" y="5842000"/>
            <a:ext cx="431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9100" y="1270000"/>
            <a:ext cx="12382500" cy="77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 txBox="1"/>
          <p:nvPr/>
        </p:nvSpPr>
        <p:spPr>
          <a:xfrm>
            <a:off x="927100" y="6985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04  </a:t>
            </a:r>
            <a:r>
              <a:rPr b="0" i="0" lang="en-US" sz="2600" u="none" cap="none" strike="noStrike">
                <a:solidFill>
                  <a:srgbClr val="1C46F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Highlight Design</a:t>
            </a:r>
            <a:endParaRPr/>
          </a:p>
        </p:txBody>
      </p:sp>
      <p:pic>
        <p:nvPicPr>
          <p:cNvPr id="239" name="Google Shape;23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5300" y="2705100"/>
            <a:ext cx="5588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 txBox="1"/>
          <p:nvPr/>
        </p:nvSpPr>
        <p:spPr>
          <a:xfrm>
            <a:off x="8178800" y="2781300"/>
            <a:ext cx="431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400" y="1270000"/>
            <a:ext cx="12382500" cy="77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3"/>
          <p:cNvSpPr txBox="1"/>
          <p:nvPr/>
        </p:nvSpPr>
        <p:spPr>
          <a:xfrm>
            <a:off x="927100" y="6985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04  </a:t>
            </a:r>
            <a:r>
              <a:rPr b="0" i="0" lang="en-US" sz="2600" u="none" cap="none" strike="noStrike">
                <a:solidFill>
                  <a:srgbClr val="1C46F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Highlight Design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8500" y="2628900"/>
            <a:ext cx="5588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 txBox="1"/>
          <p:nvPr/>
        </p:nvSpPr>
        <p:spPr>
          <a:xfrm>
            <a:off x="4559300" y="2705100"/>
            <a:ext cx="431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0" y="5143500"/>
            <a:ext cx="5588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 txBox="1"/>
          <p:nvPr/>
        </p:nvSpPr>
        <p:spPr>
          <a:xfrm>
            <a:off x="4368800" y="5219700"/>
            <a:ext cx="431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9100" y="1270000"/>
            <a:ext cx="12382500" cy="77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4"/>
          <p:cNvSpPr txBox="1"/>
          <p:nvPr/>
        </p:nvSpPr>
        <p:spPr>
          <a:xfrm>
            <a:off x="927100" y="6985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04  </a:t>
            </a:r>
            <a:r>
              <a:rPr b="0" i="0" lang="en-US" sz="2600" u="none" cap="none" strike="noStrike">
                <a:solidFill>
                  <a:srgbClr val="1C46F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Highlight Design</a:t>
            </a:r>
            <a:endParaRPr/>
          </a:p>
        </p:txBody>
      </p:sp>
      <p:pic>
        <p:nvPicPr>
          <p:cNvPr id="257" name="Google Shape;25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3300" y="2781300"/>
            <a:ext cx="5588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4"/>
          <p:cNvSpPr txBox="1"/>
          <p:nvPr/>
        </p:nvSpPr>
        <p:spPr>
          <a:xfrm>
            <a:off x="11226800" y="2857500"/>
            <a:ext cx="431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5"/>
          <p:cNvPicPr preferRelativeResize="0"/>
          <p:nvPr/>
        </p:nvPicPr>
        <p:blipFill rotWithShape="1">
          <a:blip r:embed="rId3">
            <a:alphaModFix amt="28000"/>
          </a:blip>
          <a:srcRect b="0" l="0" r="0" t="0"/>
          <a:stretch/>
        </p:blipFill>
        <p:spPr>
          <a:xfrm rot="6120000">
            <a:off x="12446000" y="-6908800"/>
            <a:ext cx="10617200" cy="99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1790700"/>
            <a:ext cx="17437100" cy="7658100"/>
          </a:xfrm>
          <a:prstGeom prst="rect">
            <a:avLst/>
          </a:prstGeom>
          <a:noFill/>
          <a:ln>
            <a:noFill/>
          </a:ln>
          <a:effectLst>
            <a:outerShdw blurRad="730682" dir="5400000" dist="117864">
              <a:srgbClr val="000000">
                <a:alpha val="20000"/>
              </a:srgbClr>
            </a:outerShdw>
          </a:effectLst>
        </p:spPr>
      </p:pic>
      <p:pic>
        <p:nvPicPr>
          <p:cNvPr id="265" name="Google Shape;265;p1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1900" y="5588000"/>
            <a:ext cx="127000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7100" y="1790700"/>
            <a:ext cx="101600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5"/>
          <p:cNvSpPr txBox="1"/>
          <p:nvPr/>
        </p:nvSpPr>
        <p:spPr>
          <a:xfrm>
            <a:off x="927100" y="6858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05  </a:t>
            </a:r>
            <a:r>
              <a:rPr b="0" i="0" lang="en-US" sz="2600" u="none" cap="none" strike="noStrike">
                <a:solidFill>
                  <a:srgbClr val="1C46F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Live Demo &amp; Test</a:t>
            </a:r>
            <a:endParaRPr/>
          </a:p>
        </p:txBody>
      </p:sp>
      <p:sp>
        <p:nvSpPr>
          <p:cNvPr id="268" name="Google Shape;268;p15">
            <a:hlinkClick r:id="rId8"/>
          </p:cNvPr>
          <p:cNvSpPr txBox="1"/>
          <p:nvPr/>
        </p:nvSpPr>
        <p:spPr>
          <a:xfrm>
            <a:off x="1435100" y="2794000"/>
            <a:ext cx="1661160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https://albasidae-fe.vercel.app/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1790700"/>
            <a:ext cx="17437100" cy="7658100"/>
          </a:xfrm>
          <a:prstGeom prst="rect">
            <a:avLst/>
          </a:prstGeom>
          <a:noFill/>
          <a:ln>
            <a:noFill/>
          </a:ln>
          <a:effectLst>
            <a:outerShdw blurRad="730682" dir="5400000" dist="117864">
              <a:srgbClr val="000000">
                <a:alpha val="20000"/>
              </a:srgbClr>
            </a:outerShdw>
          </a:effectLst>
        </p:spPr>
      </p:pic>
      <p:pic>
        <p:nvPicPr>
          <p:cNvPr id="274" name="Google Shape;2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1790700"/>
            <a:ext cx="101600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6083300"/>
            <a:ext cx="5588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8800" y="5613400"/>
            <a:ext cx="123444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109700" y="3606800"/>
            <a:ext cx="40259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6"/>
          <p:cNvSpPr txBox="1"/>
          <p:nvPr/>
        </p:nvSpPr>
        <p:spPr>
          <a:xfrm>
            <a:off x="927100" y="6985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06  </a:t>
            </a:r>
            <a:r>
              <a:rPr b="0" i="0" lang="en-US" sz="2600" u="none" cap="none" strike="noStrike">
                <a:solidFill>
                  <a:srgbClr val="1C46F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2600"/>
              <a:t>Postmortem</a:t>
            </a:r>
            <a:endParaRPr/>
          </a:p>
        </p:txBody>
      </p:sp>
      <p:sp>
        <p:nvSpPr>
          <p:cNvPr id="279" name="Google Shape;279;p16"/>
          <p:cNvSpPr txBox="1"/>
          <p:nvPr/>
        </p:nvSpPr>
        <p:spPr>
          <a:xfrm>
            <a:off x="2108200" y="3352800"/>
            <a:ext cx="9359900" cy="2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팀원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간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원활한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커뮤니케이션을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통한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빠른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피드백</a:t>
            </a:r>
            <a:endParaRPr/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프런트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백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인원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간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고른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역할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분담</a:t>
            </a:r>
            <a:endParaRPr/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로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프런트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백의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연결을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통한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프로젝트의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원활한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테스트</a:t>
            </a:r>
            <a:endParaRPr/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프런트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백의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Repository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분리를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프로젝트의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용이한</a:t>
            </a: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6"/>
          <p:cNvSpPr txBox="1"/>
          <p:nvPr/>
        </p:nvSpPr>
        <p:spPr>
          <a:xfrm>
            <a:off x="2667000" y="6019800"/>
            <a:ext cx="32385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개선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사항</a:t>
            </a:r>
            <a:endParaRPr/>
          </a:p>
        </p:txBody>
      </p:sp>
      <p:sp>
        <p:nvSpPr>
          <p:cNvPr id="281" name="Google Shape;281;p16"/>
          <p:cNvSpPr txBox="1"/>
          <p:nvPr/>
        </p:nvSpPr>
        <p:spPr>
          <a:xfrm>
            <a:off x="2108200" y="7086600"/>
            <a:ext cx="9359900" cy="21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18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코드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리뷰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시간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조정을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통한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코드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품질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향상</a:t>
            </a:r>
            <a:endParaRPr/>
          </a:p>
          <a:p>
            <a:pPr indent="-342900" lvl="0" marL="342900" marR="0" rtl="0" algn="l">
              <a:lnSpc>
                <a:spcPct val="1518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추가한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기능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테스트의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자동화</a:t>
            </a:r>
            <a:endParaRPr/>
          </a:p>
          <a:p>
            <a:pPr indent="-342900" lvl="0" marL="342900" marR="0" rtl="0" algn="l">
              <a:lnSpc>
                <a:spcPct val="1518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기능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구현의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기간을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정하면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더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탄력적인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개발이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가능했을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것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518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28800" y="2413000"/>
            <a:ext cx="5588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6"/>
          <p:cNvSpPr txBox="1"/>
          <p:nvPr/>
        </p:nvSpPr>
        <p:spPr>
          <a:xfrm>
            <a:off x="2667000" y="2349500"/>
            <a:ext cx="32385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성공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요인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1790700"/>
            <a:ext cx="17437100" cy="7658100"/>
          </a:xfrm>
          <a:prstGeom prst="rect">
            <a:avLst/>
          </a:prstGeom>
          <a:noFill/>
          <a:ln>
            <a:noFill/>
          </a:ln>
          <a:effectLst>
            <a:outerShdw blurRad="730682" dir="5400000" dist="117864">
              <a:srgbClr val="000000">
                <a:alpha val="20000"/>
              </a:srgbClr>
            </a:outerShdw>
          </a:effectLst>
        </p:spPr>
      </p:pic>
      <p:pic>
        <p:nvPicPr>
          <p:cNvPr id="289" name="Google Shape;28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1790700"/>
            <a:ext cx="101600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09700" y="3606800"/>
            <a:ext cx="40259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7"/>
          <p:cNvSpPr txBox="1"/>
          <p:nvPr/>
        </p:nvSpPr>
        <p:spPr>
          <a:xfrm>
            <a:off x="927100" y="6985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06  </a:t>
            </a:r>
            <a:r>
              <a:rPr b="0" i="0" lang="en-US" sz="2600" u="none" cap="none" strike="noStrike">
                <a:solidFill>
                  <a:srgbClr val="1C46F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2600"/>
              <a:t>Postmortem</a:t>
            </a:r>
            <a:endParaRPr/>
          </a:p>
        </p:txBody>
      </p:sp>
      <p:sp>
        <p:nvSpPr>
          <p:cNvPr id="292" name="Google Shape;292;p17"/>
          <p:cNvSpPr txBox="1"/>
          <p:nvPr/>
        </p:nvSpPr>
        <p:spPr>
          <a:xfrm>
            <a:off x="1717725" y="3774325"/>
            <a:ext cx="128844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759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팀원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간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빠르고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원활한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소통의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중요성을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느낌</a:t>
            </a:r>
            <a:endParaRPr/>
          </a:p>
          <a:p>
            <a:pPr indent="-342900" lvl="0" marL="342900" marR="0" rtl="0" algn="l">
              <a:lnSpc>
                <a:spcPct val="1759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유용한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도구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(Docker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등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의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활용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또한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개발에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집중하는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데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큰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도움이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됨</a:t>
            </a:r>
            <a:endParaRPr/>
          </a:p>
          <a:p>
            <a:pPr indent="-342900" lvl="0" marL="342900" marR="0" rtl="0" algn="l">
              <a:lnSpc>
                <a:spcPct val="1759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요구사항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분석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명세서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등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문서화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된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내용이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매우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중요</a:t>
            </a:r>
            <a:endParaRPr/>
          </a:p>
          <a:p>
            <a:pPr indent="0" lvl="1" marL="457200" marR="0" rtl="0" algn="l">
              <a:lnSpc>
                <a:spcPct val="175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8800" y="2413000"/>
            <a:ext cx="5588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7"/>
          <p:cNvSpPr txBox="1"/>
          <p:nvPr/>
        </p:nvSpPr>
        <p:spPr>
          <a:xfrm>
            <a:off x="2667000" y="2349500"/>
            <a:ext cx="32385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느낀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점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18"/>
          <p:cNvPicPr preferRelativeResize="0"/>
          <p:nvPr/>
        </p:nvPicPr>
        <p:blipFill rotWithShape="1">
          <a:blip r:embed="rId3">
            <a:alphaModFix amt="28000"/>
          </a:blip>
          <a:srcRect b="0" l="0" r="0" t="0"/>
          <a:stretch/>
        </p:blipFill>
        <p:spPr>
          <a:xfrm rot="6120000">
            <a:off x="12306300" y="-7759700"/>
            <a:ext cx="10617200" cy="99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4900" y="5499100"/>
            <a:ext cx="127000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8"/>
          <p:cNvSpPr txBox="1"/>
          <p:nvPr/>
        </p:nvSpPr>
        <p:spPr>
          <a:xfrm>
            <a:off x="1270000" y="1651000"/>
            <a:ext cx="11341100" cy="1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900" u="none" cap="none" strike="noStrike">
                <a:solidFill>
                  <a:srgbClr val="1187CF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4900" y="0"/>
            <a:ext cx="11099800" cy="10287000"/>
          </a:xfrm>
          <a:prstGeom prst="rect">
            <a:avLst/>
          </a:prstGeom>
          <a:noFill/>
          <a:ln>
            <a:noFill/>
          </a:ln>
          <a:effectLst>
            <a:outerShdw blurRad="1317387" dir="5400000" dist="158262">
              <a:srgbClr val="000000">
                <a:alpha val="20000"/>
              </a:srgbClr>
            </a:outerShdw>
          </a:effectLst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4900" y="0"/>
            <a:ext cx="1016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6600" y="1079500"/>
            <a:ext cx="5588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6600" y="2311400"/>
            <a:ext cx="5588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6600" y="3530600"/>
            <a:ext cx="5588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6600" y="4762500"/>
            <a:ext cx="5588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6600" y="5981700"/>
            <a:ext cx="5588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6600" y="7200900"/>
            <a:ext cx="5588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3600" y="4368800"/>
            <a:ext cx="42291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1054100" y="1422400"/>
            <a:ext cx="47498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7924800" y="1117600"/>
            <a:ext cx="309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7150100" y="1092200"/>
            <a:ext cx="43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7150100" y="2324100"/>
            <a:ext cx="43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7150100" y="3543300"/>
            <a:ext cx="43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7150100" y="4775200"/>
            <a:ext cx="43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7150100" y="5994400"/>
            <a:ext cx="43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7150100" y="7226300"/>
            <a:ext cx="431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7924800" y="2336800"/>
            <a:ext cx="309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7924800" y="3568700"/>
            <a:ext cx="309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Architectures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7924800" y="4787900"/>
            <a:ext cx="309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 Design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7924800" y="6007100"/>
            <a:ext cx="322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 Demo &amp; Test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7924800" y="7239000"/>
            <a:ext cx="322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Postmortem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0" y="0"/>
            <a:ext cx="11099800" cy="10287000"/>
          </a:xfrm>
          <a:prstGeom prst="rect">
            <a:avLst/>
          </a:prstGeom>
          <a:noFill/>
          <a:ln>
            <a:noFill/>
          </a:ln>
          <a:effectLst>
            <a:outerShdw blurRad="1317387" dir="5400000" dist="158262">
              <a:srgbClr val="000000">
                <a:alpha val="20000"/>
              </a:srgbClr>
            </a:outerShdw>
          </a:effectLst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4900" y="0"/>
            <a:ext cx="1016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3600" y="4368800"/>
            <a:ext cx="42291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1485900" y="2413000"/>
            <a:ext cx="47498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팀원</a:t>
            </a:r>
            <a:r>
              <a:rPr b="0" i="0" lang="en-US" sz="6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6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소개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927100" y="6858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01  </a:t>
            </a:r>
            <a:r>
              <a:rPr b="0" i="0" lang="en-US" sz="2600" u="none" cap="none" strike="noStrike">
                <a:solidFill>
                  <a:srgbClr val="1C46F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Introduction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1900" y="641712"/>
            <a:ext cx="10979675" cy="900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1816100"/>
            <a:ext cx="17437098" cy="7658100"/>
          </a:xfrm>
          <a:prstGeom prst="rect">
            <a:avLst/>
          </a:prstGeom>
          <a:noFill/>
          <a:ln>
            <a:noFill/>
          </a:ln>
          <a:effectLst>
            <a:outerShdw blurRad="730682" dir="5400000" dist="117864">
              <a:srgbClr val="000000">
                <a:alpha val="20000"/>
              </a:srgbClr>
            </a:outerShdw>
          </a:effectLst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1790700"/>
            <a:ext cx="101600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5676900"/>
            <a:ext cx="123444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09700" y="3606800"/>
            <a:ext cx="4025900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927100" y="6985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  |  Introduction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5092700" y="3314700"/>
            <a:ext cx="7594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서울시립대학교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주변의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아르바이트를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편리하게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찾을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있다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5092700" y="6705600"/>
            <a:ext cx="80154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8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쉽게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구인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공고를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올려서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원하는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인재를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편리하게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찾을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있다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6921500" y="355600"/>
            <a:ext cx="51435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알바시대는</a:t>
            </a:r>
            <a:r>
              <a:rPr b="0" i="0" lang="en-US" sz="6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87600" y="2794000"/>
            <a:ext cx="16764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54300" y="2959100"/>
            <a:ext cx="1130300" cy="1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/>
        </p:nvSpPr>
        <p:spPr>
          <a:xfrm>
            <a:off x="2774950" y="4851400"/>
            <a:ext cx="1803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구직자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학생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87600" y="6400800"/>
            <a:ext cx="1651000" cy="16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52700" y="6591300"/>
            <a:ext cx="13208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 txBox="1"/>
          <p:nvPr/>
        </p:nvSpPr>
        <p:spPr>
          <a:xfrm>
            <a:off x="2781300" y="8386725"/>
            <a:ext cx="1790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구인자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기업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1790700"/>
            <a:ext cx="17437100" cy="7658100"/>
          </a:xfrm>
          <a:prstGeom prst="rect">
            <a:avLst/>
          </a:prstGeom>
          <a:noFill/>
          <a:ln>
            <a:noFill/>
          </a:ln>
          <a:effectLst>
            <a:outerShdw blurRad="730682" dir="5400000" dist="117864">
              <a:srgbClr val="000000">
                <a:alpha val="20000"/>
              </a:srgbClr>
            </a:outerShdw>
          </a:effectLst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1790700"/>
            <a:ext cx="101600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0500" y="2298700"/>
            <a:ext cx="6057900" cy="57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44200" y="2298700"/>
            <a:ext cx="5499100" cy="5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927100" y="6985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  |  Introduction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6400525" y="311200"/>
            <a:ext cx="73305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왜</a:t>
            </a:r>
            <a:r>
              <a:rPr b="0" i="0" lang="en-US" sz="6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6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알바시대인가</a:t>
            </a:r>
            <a:r>
              <a:rPr b="0" i="0" lang="en-US" sz="6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3619500" y="8255000"/>
            <a:ext cx="1259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시간표를</a:t>
            </a:r>
            <a:r>
              <a:rPr b="0" i="0" lang="en-US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고려한</a:t>
            </a:r>
            <a:r>
              <a:rPr b="0" i="0" lang="en-US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개인</a:t>
            </a:r>
            <a:r>
              <a:rPr b="0" i="0" lang="en-US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맞춤형</a:t>
            </a:r>
            <a:r>
              <a:rPr b="0" i="0" lang="en-US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필터로</a:t>
            </a:r>
            <a:r>
              <a:rPr b="0" i="0" lang="en-US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편리함</a:t>
            </a:r>
            <a:r>
              <a:rPr b="0" i="0" lang="en-US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제공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3289300"/>
            <a:ext cx="5156200" cy="6210300"/>
          </a:xfrm>
          <a:prstGeom prst="rect">
            <a:avLst/>
          </a:prstGeom>
          <a:noFill/>
          <a:ln>
            <a:noFill/>
          </a:ln>
          <a:effectLst>
            <a:outerShdw blurRad="331632" dir="5400000" dist="79405">
              <a:srgbClr val="000000">
                <a:alpha val="20000"/>
              </a:srgbClr>
            </a:outerShdw>
          </a:effectLst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3454400" y="762000"/>
            <a:ext cx="101600" cy="51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900" y="3289300"/>
            <a:ext cx="5156200" cy="6210300"/>
          </a:xfrm>
          <a:prstGeom prst="rect">
            <a:avLst/>
          </a:prstGeom>
          <a:noFill/>
          <a:ln>
            <a:noFill/>
          </a:ln>
          <a:effectLst>
            <a:outerShdw blurRad="331632" dir="5400000" dist="79405">
              <a:srgbClr val="000000">
                <a:alpha val="20000"/>
              </a:srgbClr>
            </a:outerShdw>
          </a:effectLst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9093200" y="762000"/>
            <a:ext cx="101600" cy="51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2800" y="3289300"/>
            <a:ext cx="5156200" cy="6210300"/>
          </a:xfrm>
          <a:prstGeom prst="rect">
            <a:avLst/>
          </a:prstGeom>
          <a:noFill/>
          <a:ln>
            <a:noFill/>
          </a:ln>
          <a:effectLst>
            <a:outerShdw blurRad="331632" dir="5400000" dist="79405">
              <a:srgbClr val="000000">
                <a:alpha val="20000"/>
              </a:srgbClr>
            </a:outerShdw>
          </a:effectLst>
        </p:spPr>
      </p:pic>
      <p:pic>
        <p:nvPicPr>
          <p:cNvPr id="163" name="Google Shape;16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4744700" y="762000"/>
            <a:ext cx="101600" cy="51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5700" y="3949700"/>
            <a:ext cx="2387600" cy="2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15900" y="4826000"/>
            <a:ext cx="6223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92400" y="4216400"/>
            <a:ext cx="16129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0200" y="3949700"/>
            <a:ext cx="2387600" cy="2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91500" y="4229100"/>
            <a:ext cx="19050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601700" y="3949700"/>
            <a:ext cx="2387600" cy="23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779500" y="4102100"/>
            <a:ext cx="2082800" cy="20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/>
          <p:cNvSpPr txBox="1"/>
          <p:nvPr/>
        </p:nvSpPr>
        <p:spPr>
          <a:xfrm>
            <a:off x="927100" y="6985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02  </a:t>
            </a:r>
            <a:r>
              <a:rPr b="0" i="0" lang="en-US" sz="2600" u="none" cap="none" strike="noStrike">
                <a:solidFill>
                  <a:srgbClr val="1C46F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Key Features</a:t>
            </a:r>
            <a:endParaRPr/>
          </a:p>
        </p:txBody>
      </p:sp>
      <p:sp>
        <p:nvSpPr>
          <p:cNvPr id="172" name="Google Shape;172;p6"/>
          <p:cNvSpPr txBox="1"/>
          <p:nvPr/>
        </p:nvSpPr>
        <p:spPr>
          <a:xfrm>
            <a:off x="863600" y="1498600"/>
            <a:ext cx="16560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주요</a:t>
            </a: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기능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1435100" y="7251700"/>
            <a:ext cx="4165600" cy="19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시간표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등록</a:t>
            </a:r>
            <a:endParaRPr/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이력서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모집공고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조회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검색</a:t>
            </a:r>
            <a:endParaRPr/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아르바이트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지원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2425700" y="6483400"/>
            <a:ext cx="2565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구</a:t>
            </a: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직자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학생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/>
          </a:p>
        </p:txBody>
      </p:sp>
      <p:sp>
        <p:nvSpPr>
          <p:cNvPr id="175" name="Google Shape;175;p6"/>
          <p:cNvSpPr txBox="1"/>
          <p:nvPr/>
        </p:nvSpPr>
        <p:spPr>
          <a:xfrm>
            <a:off x="7086600" y="7670800"/>
            <a:ext cx="4178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구인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공고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인재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정보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조회</a:t>
            </a:r>
            <a:endParaRPr/>
          </a:p>
        </p:txBody>
      </p:sp>
      <p:sp>
        <p:nvSpPr>
          <p:cNvPr id="176" name="Google Shape;176;p6"/>
          <p:cNvSpPr txBox="1"/>
          <p:nvPr/>
        </p:nvSpPr>
        <p:spPr>
          <a:xfrm>
            <a:off x="12738100" y="7670800"/>
            <a:ext cx="4178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회원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게시물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8191500" y="6540500"/>
            <a:ext cx="2565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구인자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기업</a:t>
            </a: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800"/>
          </a:p>
        </p:txBody>
      </p:sp>
      <p:sp>
        <p:nvSpPr>
          <p:cNvPr id="178" name="Google Shape;178;p6"/>
          <p:cNvSpPr txBox="1"/>
          <p:nvPr/>
        </p:nvSpPr>
        <p:spPr>
          <a:xfrm>
            <a:off x="14211300" y="6540500"/>
            <a:ext cx="13081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관리자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1866900"/>
            <a:ext cx="16459200" cy="7505700"/>
          </a:xfrm>
          <a:prstGeom prst="rect">
            <a:avLst/>
          </a:prstGeom>
          <a:noFill/>
          <a:ln>
            <a:noFill/>
          </a:ln>
          <a:effectLst>
            <a:outerShdw blurRad="701329" dir="5400000" dist="115473">
              <a:srgbClr val="000000">
                <a:alpha val="20000"/>
              </a:srgbClr>
            </a:outerShdw>
          </a:effectLst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7246600" y="1866900"/>
            <a:ext cx="139700" cy="75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2500" y="1866900"/>
            <a:ext cx="9944100" cy="75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9000" y="1866900"/>
            <a:ext cx="25400" cy="75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/>
          <p:nvPr/>
        </p:nvSpPr>
        <p:spPr>
          <a:xfrm>
            <a:off x="1536700" y="2267450"/>
            <a:ext cx="5041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69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/ SERVER ARCHITECTURE</a:t>
            </a:r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927100" y="6985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03  </a:t>
            </a:r>
            <a:r>
              <a:rPr b="0" i="0" lang="en-US" sz="2600" u="none" cap="none" strike="noStrike">
                <a:solidFill>
                  <a:srgbClr val="1C46F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Final Architectures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1536700" y="3503900"/>
            <a:ext cx="5588100" cy="5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Client</a:t>
            </a:r>
            <a:endParaRPr/>
          </a:p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    - UI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제공</a:t>
            </a:r>
            <a:endParaRPr/>
          </a:p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    -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서버에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요청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/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응답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처리</a:t>
            </a:r>
            <a:endParaRPr/>
          </a:p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Server</a:t>
            </a:r>
            <a:endParaRPr/>
          </a:p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    -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클라이언트의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요청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처리</a:t>
            </a:r>
            <a:endParaRPr/>
          </a:p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    - API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서버</a:t>
            </a:r>
            <a:endParaRPr/>
          </a:p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    -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비즈니스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로직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처리</a:t>
            </a:r>
            <a:endParaRPr/>
          </a:p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    -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데이터베이스에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각종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요청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, 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활용</a:t>
            </a:r>
            <a:endParaRPr/>
          </a:p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Database</a:t>
            </a:r>
            <a:endParaRPr/>
          </a:p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    -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입력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받은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리소스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저장</a:t>
            </a:r>
            <a:endParaRPr/>
          </a:p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    -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서버의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요청에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맞는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리소스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전달</a:t>
            </a:r>
            <a:endParaRPr/>
          </a:p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Protocol</a:t>
            </a:r>
            <a:endParaRPr/>
          </a:p>
          <a:p>
            <a:pPr indent="0" lvl="0" marL="0" marR="0" rtl="0" algn="l">
              <a:lnSpc>
                <a:spcPct val="9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    - HTTPS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프로토콜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2100" y="4597400"/>
            <a:ext cx="7543800" cy="7543800"/>
          </a:xfrm>
          <a:prstGeom prst="rect">
            <a:avLst/>
          </a:prstGeom>
          <a:noFill/>
          <a:ln>
            <a:noFill/>
          </a:ln>
          <a:effectLst>
            <a:outerShdw blurRad="709042">
              <a:srgbClr val="000000">
                <a:alpha val="20000"/>
              </a:srgbClr>
            </a:outerShdw>
          </a:effectLst>
        </p:spPr>
      </p:pic>
      <p:pic>
        <p:nvPicPr>
          <p:cNvPr id="195" name="Google Shape;19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9300" y="7505700"/>
            <a:ext cx="1714500" cy="1714500"/>
          </a:xfrm>
          <a:prstGeom prst="rect">
            <a:avLst/>
          </a:prstGeom>
          <a:noFill/>
          <a:ln>
            <a:noFill/>
          </a:ln>
          <a:effectLst>
            <a:outerShdw blurRad="73188" dir="5400000" dist="65942">
              <a:srgbClr val="000000">
                <a:alpha val="40000"/>
              </a:srgbClr>
            </a:outerShdw>
          </a:effectLst>
        </p:spPr>
      </p:pic>
      <p:pic>
        <p:nvPicPr>
          <p:cNvPr id="196" name="Google Shape;19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8900" y="4292600"/>
            <a:ext cx="1714500" cy="1714500"/>
          </a:xfrm>
          <a:prstGeom prst="rect">
            <a:avLst/>
          </a:prstGeom>
          <a:noFill/>
          <a:ln>
            <a:noFill/>
          </a:ln>
          <a:effectLst>
            <a:outerShdw blurRad="73188" dir="5400000" dist="65942">
              <a:srgbClr val="000000">
                <a:alpha val="40000"/>
              </a:srgbClr>
            </a:outerShdw>
          </a:effectLst>
        </p:spPr>
      </p:pic>
      <p:pic>
        <p:nvPicPr>
          <p:cNvPr id="197" name="Google Shape;19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3800" y="4279900"/>
            <a:ext cx="1714500" cy="1714500"/>
          </a:xfrm>
          <a:prstGeom prst="rect">
            <a:avLst/>
          </a:prstGeom>
          <a:noFill/>
          <a:ln>
            <a:noFill/>
          </a:ln>
          <a:effectLst>
            <a:outerShdw blurRad="73188" dir="5400000" dist="65942">
              <a:srgbClr val="000000">
                <a:alpha val="40000"/>
              </a:srgbClr>
            </a:outerShdw>
          </a:effectLst>
        </p:spPr>
      </p:pic>
      <p:pic>
        <p:nvPicPr>
          <p:cNvPr id="198" name="Google Shape;19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65000" y="7581900"/>
            <a:ext cx="1714500" cy="1714500"/>
          </a:xfrm>
          <a:prstGeom prst="rect">
            <a:avLst/>
          </a:prstGeom>
          <a:noFill/>
          <a:ln>
            <a:noFill/>
          </a:ln>
          <a:effectLst>
            <a:outerShdw blurRad="73188" dir="5400000" dist="65942">
              <a:srgbClr val="000000">
                <a:alpha val="40000"/>
              </a:srgbClr>
            </a:outerShdw>
          </a:effectLst>
        </p:spPr>
      </p:pic>
      <p:sp>
        <p:nvSpPr>
          <p:cNvPr id="199" name="Google Shape;199;p9"/>
          <p:cNvSpPr txBox="1"/>
          <p:nvPr/>
        </p:nvSpPr>
        <p:spPr>
          <a:xfrm>
            <a:off x="927100" y="6858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  | Final Architectures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876300" y="7721600"/>
            <a:ext cx="32131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모듈화를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통한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시스템의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확장성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코드의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재사용성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향상</a:t>
            </a:r>
            <a:endParaRPr/>
          </a:p>
        </p:txBody>
      </p:sp>
      <p:sp>
        <p:nvSpPr>
          <p:cNvPr id="201" name="Google Shape;201;p9"/>
          <p:cNvSpPr txBox="1"/>
          <p:nvPr/>
        </p:nvSpPr>
        <p:spPr>
          <a:xfrm>
            <a:off x="279400" y="6972300"/>
            <a:ext cx="38100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모듈화</a:t>
            </a:r>
            <a:endParaRPr/>
          </a:p>
        </p:txBody>
      </p:sp>
      <p:sp>
        <p:nvSpPr>
          <p:cNvPr id="202" name="Google Shape;202;p9"/>
          <p:cNvSpPr txBox="1"/>
          <p:nvPr/>
        </p:nvSpPr>
        <p:spPr>
          <a:xfrm>
            <a:off x="1803400" y="3873500"/>
            <a:ext cx="38862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서버와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클라이언트의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책임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분리로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인한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시스템의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유지보수성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향상</a:t>
            </a:r>
            <a:endParaRPr/>
          </a:p>
        </p:txBody>
      </p:sp>
      <p:sp>
        <p:nvSpPr>
          <p:cNvPr id="203" name="Google Shape;203;p9"/>
          <p:cNvSpPr txBox="1"/>
          <p:nvPr/>
        </p:nvSpPr>
        <p:spPr>
          <a:xfrm>
            <a:off x="1866900" y="3124200"/>
            <a:ext cx="38100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책임</a:t>
            </a: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분리</a:t>
            </a:r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11938000" y="3924300"/>
            <a:ext cx="48006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단위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테스트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통합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테스트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용이</a:t>
            </a:r>
            <a:endParaRPr/>
          </a:p>
        </p:txBody>
      </p:sp>
      <p:sp>
        <p:nvSpPr>
          <p:cNvPr id="205" name="Google Shape;205;p9"/>
          <p:cNvSpPr txBox="1"/>
          <p:nvPr/>
        </p:nvSpPr>
        <p:spPr>
          <a:xfrm>
            <a:off x="12103100" y="2933700"/>
            <a:ext cx="44704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테스트</a:t>
            </a: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용이</a:t>
            </a:r>
            <a:endParaRPr/>
          </a:p>
        </p:txBody>
      </p:sp>
      <p:sp>
        <p:nvSpPr>
          <p:cNvPr id="206" name="Google Shape;206;p9"/>
          <p:cNvSpPr txBox="1"/>
          <p:nvPr/>
        </p:nvSpPr>
        <p:spPr>
          <a:xfrm>
            <a:off x="14160500" y="8013700"/>
            <a:ext cx="34290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명확한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역할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분담을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통한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효율적인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협업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가능</a:t>
            </a:r>
            <a:endParaRPr/>
          </a:p>
        </p:txBody>
      </p:sp>
      <p:sp>
        <p:nvSpPr>
          <p:cNvPr id="207" name="Google Shape;207;p9"/>
          <p:cNvSpPr txBox="1"/>
          <p:nvPr/>
        </p:nvSpPr>
        <p:spPr>
          <a:xfrm>
            <a:off x="14160500" y="7277100"/>
            <a:ext cx="38100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역할</a:t>
            </a: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분담</a:t>
            </a:r>
            <a:endParaRPr/>
          </a:p>
        </p:txBody>
      </p:sp>
      <p:sp>
        <p:nvSpPr>
          <p:cNvPr id="208" name="Google Shape;208;p9"/>
          <p:cNvSpPr txBox="1"/>
          <p:nvPr/>
        </p:nvSpPr>
        <p:spPr>
          <a:xfrm>
            <a:off x="7315200" y="7581900"/>
            <a:ext cx="3187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5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5600" u="none" cap="none" strike="noStrike">
                <a:solidFill>
                  <a:srgbClr val="1C46F0"/>
                </a:solidFill>
                <a:latin typeface="Arial"/>
                <a:ea typeface="Arial"/>
                <a:cs typeface="Arial"/>
                <a:sym typeface="Arial"/>
              </a:rPr>
              <a:t>Pros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400" y="1270000"/>
            <a:ext cx="12382500" cy="77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6400" y="1168400"/>
            <a:ext cx="5588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0"/>
          <p:cNvSpPr txBox="1"/>
          <p:nvPr/>
        </p:nvSpPr>
        <p:spPr>
          <a:xfrm>
            <a:off x="927100" y="698500"/>
            <a:ext cx="579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04  </a:t>
            </a:r>
            <a:r>
              <a:rPr b="0" i="0" lang="en-US" sz="2600" u="none" cap="none" strike="noStrike">
                <a:solidFill>
                  <a:srgbClr val="1C46F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Highlight Design</a:t>
            </a:r>
            <a:endParaRPr/>
          </a:p>
        </p:txBody>
      </p:sp>
      <p:sp>
        <p:nvSpPr>
          <p:cNvPr id="216" name="Google Shape;216;p10"/>
          <p:cNvSpPr txBox="1"/>
          <p:nvPr/>
        </p:nvSpPr>
        <p:spPr>
          <a:xfrm>
            <a:off x="6819900" y="1244600"/>
            <a:ext cx="431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id="217" name="Google Shape;21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67800" y="5143500"/>
            <a:ext cx="5588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0"/>
          <p:cNvSpPr txBox="1"/>
          <p:nvPr/>
        </p:nvSpPr>
        <p:spPr>
          <a:xfrm>
            <a:off x="9118600" y="5219700"/>
            <a:ext cx="431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pic>
        <p:nvPicPr>
          <p:cNvPr id="219" name="Google Shape;21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25800" y="2540000"/>
            <a:ext cx="558800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 txBox="1"/>
          <p:nvPr/>
        </p:nvSpPr>
        <p:spPr>
          <a:xfrm>
            <a:off x="3289300" y="2616200"/>
            <a:ext cx="431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