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11" r:id="rId8"/>
    <p:sldId id="408" r:id="rId9"/>
    <p:sldId id="412" r:id="rId10"/>
    <p:sldId id="413" r:id="rId11"/>
    <p:sldId id="414" r:id="rId12"/>
    <p:sldId id="415" r:id="rId13"/>
    <p:sldId id="4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960F-4D50-5A9F-1097-437C7CB4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F913E-4B62-78D0-2ECD-C19BFF98C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2BBF1-4A62-96B0-FDA9-5DEEBF8AD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06880-0906-E119-FCDB-340944DC4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3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8EA76-BFBB-60C9-4CC9-A9449631E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30C7EF-D67B-2DE0-F7AB-960251328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BA7EE-9972-E4E0-28F2-73218B13E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DCDF-F456-EC33-8EFB-71918DE2C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0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20EC-8C93-C7F3-DC0A-BE04B75F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30B2D-BE5F-21E4-73FE-004695C01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3550A-59D1-14C9-CECA-74D8D0607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4E72-8AD6-B01D-EBDF-20219C41B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8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53CB-4EE4-452E-1B7F-49C5ABD6D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49044B-1FA1-6A1A-8C4A-414AF37F2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5626B-D29F-7FBF-664F-34ABF337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BEC20-8649-B3C8-6DFE-2D5E54C76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5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119BD-4872-A5C5-B7B0-A1816017F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BB54F-FE63-0143-7188-60D190AEA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648497-B3D7-1335-FDD1-B42987709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421B5-6F2D-BAAC-205C-DFB97A74D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FF2D-31DD-DE83-B0A5-1E35D4A0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FFBF5-B7AB-6ECD-9882-AD1BD6467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10A3-FE56-3C6E-F04D-AE22DF075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732B-1978-00D5-67EA-1BA323C5F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8FF04-609A-E4D2-69CB-87688595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CA3704-DD99-BA13-099A-79C33569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Builder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2585E-2B30-391B-BF56-433CEDA1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2432C23-2A81-4A8B-7094-09C0D3B7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74570DF-4EA4-7ACC-4790-51D238D78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7EE3212-9E2C-3787-E902-9DE5F2E7C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51EB651-996B-F98D-974C-75655E4A877C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D6477-AE2F-6A19-A4C9-51857A35F8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initialization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Composite Builder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Stepwise Builder (Wizard)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3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</a:t>
            </a:r>
          </a:p>
          <a:p>
            <a:r>
              <a:rPr lang="en-US" dirty="0"/>
              <a:t>Singleton Pattern</a:t>
            </a:r>
          </a:p>
          <a:p>
            <a:r>
              <a:rPr lang="en-US" dirty="0"/>
              <a:t>Factory Pattern</a:t>
            </a:r>
          </a:p>
          <a:p>
            <a:r>
              <a:rPr lang="en-US" dirty="0"/>
              <a:t>Builder Pattern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Ce sunt design pattern-urile?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3276918"/>
            <a:ext cx="7810500" cy="3113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Solutii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GENERALE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REUTILIZABILE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un set de </a:t>
            </a:r>
            <a:r>
              <a:rPr lang="en-US" b="1" dirty="0" err="1"/>
              <a:t>probleme</a:t>
            </a:r>
            <a:r>
              <a:rPr lang="en-US" b="1" dirty="0"/>
              <a:t> </a:t>
            </a:r>
            <a:r>
              <a:rPr lang="en-US" b="1" dirty="0" err="1"/>
              <a:t>recurente</a:t>
            </a:r>
            <a:r>
              <a:rPr lang="en-US" b="1" dirty="0"/>
              <a:t> care apar in </a:t>
            </a:r>
            <a:r>
              <a:rPr lang="en-US" b="1" dirty="0" err="1"/>
              <a:t>dezvoltarea</a:t>
            </a:r>
            <a:r>
              <a:rPr lang="en-US" b="1" dirty="0"/>
              <a:t> software.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nu se </a:t>
            </a:r>
            <a:r>
              <a:rPr lang="en-US" dirty="0" err="1"/>
              <a:t>confunda</a:t>
            </a:r>
            <a:r>
              <a:rPr lang="en-US" dirty="0"/>
              <a:t> design pattern-urile cu </a:t>
            </a:r>
            <a:r>
              <a:rPr lang="en-US" dirty="0" err="1"/>
              <a:t>algoritmii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secventa</a:t>
            </a:r>
            <a:r>
              <a:rPr lang="en-US" dirty="0"/>
              <a:t> finite de </a:t>
            </a:r>
            <a:r>
              <a:rPr lang="en-US" dirty="0" err="1"/>
              <a:t>pasi</a:t>
            </a:r>
            <a:r>
              <a:rPr lang="en-US" dirty="0"/>
              <a:t> care duce la un </a:t>
            </a:r>
            <a:r>
              <a:rPr lang="en-US" dirty="0" err="1"/>
              <a:t>rezultat</a:t>
            </a:r>
            <a:r>
              <a:rPr lang="en-US" dirty="0"/>
              <a:t> specific pe cand un design pattern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inalt</a:t>
            </a:r>
            <a:r>
              <a:rPr lang="en-US" dirty="0"/>
              <a:t> la o </a:t>
            </a:r>
            <a:r>
              <a:rPr lang="en-US" dirty="0" err="1"/>
              <a:t>problema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/</a:t>
            </a:r>
            <a:r>
              <a:rPr lang="en-US" dirty="0" err="1"/>
              <a:t>problema</a:t>
            </a:r>
            <a:r>
              <a:rPr lang="en-US" dirty="0"/>
              <a:t>/</a:t>
            </a:r>
            <a:r>
              <a:rPr lang="en-US" dirty="0" err="1"/>
              <a:t>nevoie</a:t>
            </a:r>
            <a:r>
              <a:rPr lang="en-US" dirty="0"/>
              <a:t> de cum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implementat</a:t>
            </a:r>
            <a:r>
              <a:rPr lang="en-US" dirty="0"/>
              <a:t> un pattern.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1A4C4-80EE-B137-2BF1-E15246998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9E2A8F-35A6-F8A3-F4B0-A6CB428E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design patterns?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33999-0760-DCA2-AA28-9FC1508E04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3276918"/>
            <a:ext cx="7810500" cy="3113722"/>
          </a:xfrm>
        </p:spPr>
        <p:txBody>
          <a:bodyPr>
            <a:normAutofit/>
          </a:bodyPr>
          <a:lstStyle/>
          <a:p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commune in mod consistent </a:t>
            </a:r>
            <a:r>
              <a:rPr lang="en-US" dirty="0" err="1"/>
              <a:t>si</a:t>
            </a:r>
            <a:r>
              <a:rPr lang="en-US" dirty="0"/>
              <a:t> elegant</a:t>
            </a:r>
          </a:p>
          <a:p>
            <a:r>
              <a:rPr lang="en-US" dirty="0"/>
              <a:t>Fac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inteles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intretinut</a:t>
            </a:r>
            <a:endParaRPr lang="en-US" dirty="0"/>
          </a:p>
          <a:p>
            <a:r>
              <a:rPr lang="en-US" dirty="0"/>
              <a:t>Fac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modificat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extensibilitate</a:t>
            </a:r>
            <a:endParaRPr lang="en-US" dirty="0"/>
          </a:p>
          <a:p>
            <a:r>
              <a:rPr lang="en-US" dirty="0" err="1"/>
              <a:t>Promoveza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practice de OOP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B334F7-8E5A-541A-576E-09DC6590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95AE8E-0269-9BBC-CF49-7A1AFA94C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837BA5-745D-4EDC-9CBE-50C1E5657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8338802-ABE3-6D9B-4889-06E21E004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37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Clasificare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76525"/>
            <a:ext cx="2585720" cy="3597470"/>
          </a:xfrm>
        </p:spPr>
        <p:txBody>
          <a:bodyPr/>
          <a:lstStyle/>
          <a:p>
            <a:r>
              <a:rPr lang="en-US" b="1" dirty="0"/>
              <a:t>Creational: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Builder</a:t>
            </a:r>
          </a:p>
          <a:p>
            <a:pPr lvl="1"/>
            <a:r>
              <a:rPr lang="en-US" dirty="0"/>
              <a:t>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42939" y="2676525"/>
            <a:ext cx="2764262" cy="3597470"/>
          </a:xfrm>
        </p:spPr>
        <p:txBody>
          <a:bodyPr/>
          <a:lstStyle/>
          <a:p>
            <a:r>
              <a:rPr lang="en-US" b="1" dirty="0"/>
              <a:t>Structural</a:t>
            </a:r>
            <a:r>
              <a:rPr lang="en-US" dirty="0"/>
              <a:t>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Facade</a:t>
            </a:r>
          </a:p>
          <a:p>
            <a:pPr lvl="1"/>
            <a:r>
              <a:rPr lang="en-US" dirty="0"/>
              <a:t>Bridge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8DA8E4-B015-41B4-FE4F-09A3F8C3FF17}"/>
              </a:ext>
            </a:extLst>
          </p:cNvPr>
          <p:cNvSpPr txBox="1">
            <a:spLocks/>
          </p:cNvSpPr>
          <p:nvPr/>
        </p:nvSpPr>
        <p:spPr>
          <a:xfrm>
            <a:off x="7304299" y="2676525"/>
            <a:ext cx="2764262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Behavioral</a:t>
            </a:r>
            <a:r>
              <a:rPr lang="en-US" dirty="0"/>
              <a:t>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Chain of responsibility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E7D7-6AE9-53B9-4EAF-BC7701116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22836-F104-9AC3-E8F2-19B83671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4FAE8C-A589-9C16-D814-8C8F3A4F0C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1760" y="2042159"/>
            <a:ext cx="10086340" cy="23876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// Private constructor to disable possibility of instance creation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private Example() {…….}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public static Example Instance { get ; } = new();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Atentie</a:t>
            </a:r>
            <a:r>
              <a:rPr lang="en-US" dirty="0"/>
              <a:t>: Singleton pattern indica “architecture/design smell”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C3E32D-49F7-8B6A-BD8E-6E789F2C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97597D-69DD-8004-F9C7-4FF9B199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BFD435-CC91-33B1-613E-B30323302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EFFF9CC-DAEA-BF45-82D3-478B5309E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4C17839-F56E-408D-9714-3C6323176F60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Lazy Loading – Obsolete,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merita</a:t>
            </a:r>
            <a:r>
              <a:rPr lang="en-US" dirty="0"/>
              <a:t> </a:t>
            </a:r>
            <a:r>
              <a:rPr lang="en-US" dirty="0" err="1"/>
              <a:t>prezentat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Singleton and generics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Per thread singleton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Monostate</a:t>
            </a:r>
            <a:r>
              <a:rPr lang="en-US" dirty="0"/>
              <a:t> -&gt; Borg pattern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Multiton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2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BEF84-8515-8F44-12A0-78BBF362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3E7-BA80-01F3-232B-65B36451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4918-8905-1591-A676-9D745FBE0A0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3952239" cy="39981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public class Point</a:t>
            </a:r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double X { get; private set;}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double Y { get; private set; }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</a:p>
          <a:p>
            <a:pPr>
              <a:spcBef>
                <a:spcPts val="0"/>
              </a:spcBef>
            </a:pPr>
            <a:r>
              <a:rPr lang="en-US" dirty="0"/>
              <a:t>   protected Point(double x, double y)</a:t>
            </a:r>
          </a:p>
          <a:p>
            <a:pPr>
              <a:spcBef>
                <a:spcPts val="0"/>
              </a:spcBef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X = x;</a:t>
            </a:r>
          </a:p>
          <a:p>
            <a:pPr>
              <a:spcBef>
                <a:spcPts val="0"/>
              </a:spcBef>
            </a:pPr>
            <a:r>
              <a:rPr lang="en-US" dirty="0"/>
              <a:t>      Y = y;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3222DDB-6217-5C1C-2EE3-38A1FF685336}"/>
              </a:ext>
            </a:extLst>
          </p:cNvPr>
          <p:cNvSpPr txBox="1">
            <a:spLocks/>
          </p:cNvSpPr>
          <p:nvPr/>
        </p:nvSpPr>
        <p:spPr>
          <a:xfrm>
            <a:off x="4205498" y="2275840"/>
            <a:ext cx="7874742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public class </a:t>
            </a:r>
            <a:r>
              <a:rPr lang="en-US" dirty="0" err="1"/>
              <a:t>PointFactory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static Point </a:t>
            </a:r>
            <a:r>
              <a:rPr lang="en-US" dirty="0" err="1"/>
              <a:t>NewCartesianPoint</a:t>
            </a:r>
            <a:r>
              <a:rPr lang="en-US" dirty="0"/>
              <a:t>(double x, double y)</a:t>
            </a:r>
          </a:p>
          <a:p>
            <a:pPr>
              <a:spcBef>
                <a:spcPts val="0"/>
              </a:spcBef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</a:pPr>
            <a:r>
              <a:rPr lang="en-US" dirty="0"/>
              <a:t>      return new Point(x, y);</a:t>
            </a:r>
          </a:p>
          <a:p>
            <a:pPr>
              <a:spcBef>
                <a:spcPts val="0"/>
              </a:spcBef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public static Point </a:t>
            </a:r>
            <a:r>
              <a:rPr lang="en-US" dirty="0" err="1"/>
              <a:t>NewPolarPoint</a:t>
            </a:r>
            <a:r>
              <a:rPr lang="en-US" dirty="0"/>
              <a:t>(double </a:t>
            </a:r>
            <a:r>
              <a:rPr lang="en-US" dirty="0" err="1"/>
              <a:t>radDist</a:t>
            </a:r>
            <a:r>
              <a:rPr lang="en-US" dirty="0"/>
              <a:t>, double theta)</a:t>
            </a:r>
          </a:p>
          <a:p>
            <a:pPr>
              <a:spcBef>
                <a:spcPts val="0"/>
              </a:spcBef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</a:pPr>
            <a:r>
              <a:rPr lang="en-US" dirty="0"/>
              <a:t>      return new Point(</a:t>
            </a:r>
            <a:r>
              <a:rPr lang="en-US" dirty="0" err="1"/>
              <a:t>radDist</a:t>
            </a:r>
            <a:r>
              <a:rPr lang="en-US" dirty="0"/>
              <a:t>*</a:t>
            </a:r>
            <a:r>
              <a:rPr lang="en-US" dirty="0" err="1"/>
              <a:t>Math.Cos</a:t>
            </a:r>
            <a:r>
              <a:rPr lang="en-US" dirty="0"/>
              <a:t>(theta), </a:t>
            </a:r>
            <a:r>
              <a:rPr lang="en-US" dirty="0" err="1"/>
              <a:t>radDist</a:t>
            </a:r>
            <a:r>
              <a:rPr lang="en-US" dirty="0"/>
              <a:t>*</a:t>
            </a:r>
            <a:r>
              <a:rPr lang="en-US" dirty="0" err="1"/>
              <a:t>Math.Sin</a:t>
            </a:r>
            <a:r>
              <a:rPr lang="en-US" dirty="0"/>
              <a:t>(theta));</a:t>
            </a:r>
          </a:p>
          <a:p>
            <a:pPr>
              <a:spcBef>
                <a:spcPts val="0"/>
              </a:spcBef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EAC5-7697-2DDE-4412-8E11CDD5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7E799E-049D-B2D5-8681-2B29E692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Factory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350184-AB7F-6253-EBAE-2D8821B4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129D3FA-7D53-B7CD-1F9D-9814610EC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3AA48AE-C8C3-6A86-04C1-6F25F854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2C3DEC1-C013-8D23-16E1-6587E75F2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4A90851-1514-3E7B-6CCD-2679F0FBDCE0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CEB8DB-C82D-1732-3724-22E9F1348B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Factory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Inner Factory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Abstract Factory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Object Tracking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Subiecte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 de </a:t>
            </a:r>
            <a:r>
              <a:rPr lang="en-US" dirty="0" err="1"/>
              <a:t>discutat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tarziu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rezolvi</a:t>
            </a:r>
            <a:r>
              <a:rPr lang="en-US" dirty="0"/>
              <a:t> “</a:t>
            </a:r>
            <a:r>
              <a:rPr lang="en-US" dirty="0" err="1"/>
              <a:t>ViewModel</a:t>
            </a:r>
            <a:r>
              <a:rPr lang="en-US" dirty="0"/>
              <a:t> injection” in </a:t>
            </a:r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MVVM (WPF, MAUI) </a:t>
            </a:r>
            <a:r>
              <a:rPr lang="en-US" dirty="0" err="1"/>
              <a:t>atunci</a:t>
            </a:r>
            <a:r>
              <a:rPr lang="en-US" dirty="0"/>
              <a:t> cand 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ai </a:t>
            </a:r>
            <a:r>
              <a:rPr lang="en-US" dirty="0" err="1"/>
              <a:t>deschise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 ale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rezolvi</a:t>
            </a:r>
            <a:r>
              <a:rPr lang="en-US" dirty="0"/>
              <a:t> “dependency injection” de abstract factories.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3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B9F83-272A-38A8-F112-F01F6D55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8B7-1D27-CBCC-2DC7-5736CA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Builder pattern –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337D-569E-33C4-879D-2DC6E289AE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public class Element 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string Name {get; set;}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Element(string name)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Name = name;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public class Builder{</a:t>
            </a:r>
          </a:p>
          <a:p>
            <a:pPr>
              <a:spcBef>
                <a:spcPts val="0"/>
              </a:spcBef>
            </a:pPr>
            <a:r>
              <a:rPr lang="en-US" dirty="0"/>
              <a:t>   private List&lt; Element&gt; _elements = new();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</a:t>
            </a:r>
            <a:r>
              <a:rPr lang="en-US" dirty="0" err="1"/>
              <a:t>AddElement</a:t>
            </a:r>
            <a:r>
              <a:rPr lang="en-US" dirty="0"/>
              <a:t>(string name)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_</a:t>
            </a:r>
            <a:r>
              <a:rPr lang="en-US" dirty="0" err="1"/>
              <a:t>elements.Add</a:t>
            </a:r>
            <a:r>
              <a:rPr lang="en-US" dirty="0"/>
              <a:t>(new Element(name));</a:t>
            </a:r>
          </a:p>
          <a:p>
            <a:pPr>
              <a:spcBef>
                <a:spcPts val="0"/>
              </a:spcBef>
            </a:pPr>
            <a:r>
              <a:rPr lang="en-US" dirty="0"/>
              <a:t>       return this;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string Build(){</a:t>
            </a:r>
          </a:p>
          <a:p>
            <a:pPr>
              <a:spcBef>
                <a:spcPts val="0"/>
              </a:spcBef>
            </a:pPr>
            <a:r>
              <a:rPr lang="en-US" dirty="0"/>
              <a:t>      // Do something with elements return string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000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{FEDCE381-4C7A-4D22-B7F9-EDFE3329058F}TFd3b75063-ff25-434d-b12c-efeaf07d16c36e4d1800_win32-422f0a1741ec</Template>
  <TotalTime>920</TotalTime>
  <Words>514</Words>
  <Application>Microsoft Office PowerPoint</Application>
  <PresentationFormat>Widescreen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Design patterns</vt:lpstr>
      <vt:lpstr>Agenda</vt:lpstr>
      <vt:lpstr>Ce sunt design pattern-urile?</vt:lpstr>
      <vt:lpstr>De ce design patterns?</vt:lpstr>
      <vt:lpstr>Clasificare patterns</vt:lpstr>
      <vt:lpstr>Singleton pattern</vt:lpstr>
      <vt:lpstr>Factory pattern</vt:lpstr>
      <vt:lpstr>Factory pattern</vt:lpstr>
      <vt:lpstr>Builder pattern – Fluent Builder</vt:lpstr>
      <vt:lpstr>Builder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Adrian-Ioan Albai</dc:creator>
  <cp:lastModifiedBy>Adrian-Ioan Albai</cp:lastModifiedBy>
  <cp:revision>15</cp:revision>
  <dcterms:created xsi:type="dcterms:W3CDTF">2025-06-13T07:22:13Z</dcterms:created>
  <dcterms:modified xsi:type="dcterms:W3CDTF">2025-06-16T11:49:11Z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