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22"/>
  </p:notesMasterIdLst>
  <p:handoutMasterIdLst>
    <p:handoutMasterId r:id="rId23"/>
  </p:handoutMasterIdLst>
  <p:sldIdLst>
    <p:sldId id="410" r:id="rId5"/>
    <p:sldId id="383" r:id="rId6"/>
    <p:sldId id="391" r:id="rId7"/>
    <p:sldId id="411" r:id="rId8"/>
    <p:sldId id="408" r:id="rId9"/>
    <p:sldId id="412" r:id="rId10"/>
    <p:sldId id="413" r:id="rId11"/>
    <p:sldId id="414" r:id="rId12"/>
    <p:sldId id="415" r:id="rId13"/>
    <p:sldId id="416" r:id="rId14"/>
    <p:sldId id="417" r:id="rId15"/>
    <p:sldId id="418" r:id="rId16"/>
    <p:sldId id="419" r:id="rId17"/>
    <p:sldId id="420" r:id="rId18"/>
    <p:sldId id="421" r:id="rId19"/>
    <p:sldId id="422" r:id="rId20"/>
    <p:sldId id="423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327" autoAdjust="0"/>
  </p:normalViewPr>
  <p:slideViewPr>
    <p:cSldViewPr snapToGrid="0">
      <p:cViewPr varScale="1">
        <p:scale>
          <a:sx n="61" d="100"/>
          <a:sy n="61" d="100"/>
        </p:scale>
        <p:origin x="48" y="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58" d="100"/>
          <a:sy n="58" d="100"/>
        </p:scale>
        <p:origin x="3240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F6756E-81DA-9FAC-70D8-556F658BDD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EDD12-BCD5-485B-BCBC-34BB01D7923C}" type="datetimeFigureOut">
              <a:rPr lang="en-US" smtClean="0"/>
              <a:t>7/21/2025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1D415-D05A-7067-CCD3-457153D96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C230DF-5933-439D-898F-38E9AC9BA68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97095E3-54D2-CFD2-4F49-7536FC8641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8" name="Header Placeholder 7">
            <a:extLst>
              <a:ext uri="{FF2B5EF4-FFF2-40B4-BE49-F238E27FC236}">
                <a16:creationId xmlns:a16="http://schemas.microsoft.com/office/drawing/2014/main" id="{521EE01A-C0B5-5ECF-96DD-768F86AA15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7/21/2025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4538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24960F-4D50-5A9F-1097-437C7CB472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ACF913E-4B62-78D0-2ECD-C19BFF98C64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A82BBF1-4A62-96B0-FDA9-5DEEBF8AD6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606880-0906-E119-FCDB-340944DC4D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8328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9BED8A-8799-5EEA-6A7B-450900819E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527CF75-076F-4857-92CE-EC1832AAB77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64315C8-4EC3-0C48-63DC-F3E2C26A08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98A150-77CF-542F-0166-8865753432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0886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3CAB2C-0548-6885-9CFC-2D940498BB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3A6A635-8F09-200E-2596-CBF8D83DEE6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76B5311-CFEF-A7C4-5ADE-25787CF28E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AC4A1E-2333-456A-674B-271719D5C1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7260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24C7BF-A9E3-5E58-0978-C5FF3D5799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78A77D5-525D-3C5F-FFF0-868C66DD55E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A4BFBF-D8AD-2C59-C989-7A20EEC0D1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127F54-FFFE-5A8B-68A6-408833232D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5769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7E6E5F-DF5A-C0A1-ECFB-0593443269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3698FD5-1D0F-87EC-EC94-CD437872213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3E0B576-65DA-ED1A-39DE-47D909A214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7F7B6A-4372-51D0-5157-271374AC4B7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4638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AFC164-9200-8C71-18F4-538F151C8D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48B3787-BCAE-08FC-2EC4-1A8DB17DBCC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8B7D0C2-2E77-B235-934A-48588D505B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5C824A-738A-021A-43D3-0DA8735528B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074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0A258D-1C50-9D2E-00F6-6ABD8DCADD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745790D-2802-66CE-A74C-6075B0F3DC1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90CA084-3BF5-5591-0A58-2FB9A81DD8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F6A1B3-41C4-8480-DA4D-B19D9FE01AE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1579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AD84BC-CAC1-9612-0D2E-D1FE295F2A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18D4738-9F84-5B80-9FCE-4A8BB8252CE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79ECBF1-6367-0DEB-3D3C-952728D5BF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10C83E-2123-D683-0CF5-44D1D70253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494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416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2765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18EA76-BFBB-60C9-4CC9-A9449631E7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C30C7EF-D67B-2DE0-F7AB-96025132860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9EBA7EE-9972-E4E0-28F2-73218B13EC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09DCDF-F456-EC33-8EFB-71918DE2C5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4064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1837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0020EC-8C93-C7F3-DC0A-BE04B75F41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4030B2D-BE5F-21E4-73FE-004695C011A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783550A-59D1-14C9-CECA-74D8D06077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154E72-8AD6-B01D-EBDF-20219C41BC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8802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DA53CB-4EE4-452E-1B7F-49C5ABD6DF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E49044B-1FA1-6A1A-8C4A-414AF37F258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275626B-D29F-7FBF-664F-34ABF337E1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4BEC20-8649-B3C8-6DFE-2D5E54C7634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2594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E119BD-4872-A5C5-B7B0-A1816017FD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F7BB54F-FE63-0143-7188-60D190AEA94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E648497-B3D7-1335-FDD1-B42987709A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F421B5-6F2D-BAAC-205C-DFB97A74DA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647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00FF2D-31DD-DE83-B0A5-1E35D4A0DE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15FFBF5-B7AB-6ECD-9882-AD1BD64674C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29A10A3-FE56-3C6E-F04D-AE22DF075A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16732B-1978-00D5-67EA-1BA323C5FC1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833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32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CF555767-B3D8-BD57-1D42-7F6E1E668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9" name="Freeform 13">
              <a:extLst>
                <a:ext uri="{FF2B5EF4-FFF2-40B4-BE49-F238E27FC236}">
                  <a16:creationId xmlns:a16="http://schemas.microsoft.com/office/drawing/2014/main" id="{BC972B6D-098C-52F6-E990-52623B368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F0D3EE3-9A8C-531D-1EEE-1AFAB9F3B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A2BE192C-1768-890B-EC1B-5ED6E1F82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70935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584005"/>
            <a:ext cx="2825115" cy="3999060"/>
          </a:xfrm>
        </p:spPr>
        <p:txBody>
          <a:bodyPr lIns="0" tIns="27432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457200" indent="0">
              <a:spcBef>
                <a:spcPts val="1800"/>
              </a:spcBef>
              <a:buNone/>
              <a:defRPr sz="2000"/>
            </a:lvl2pPr>
            <a:lvl3pPr marL="914400" indent="0">
              <a:spcBef>
                <a:spcPts val="1800"/>
              </a:spcBef>
              <a:buNone/>
              <a:defRPr sz="2000"/>
            </a:lvl3pPr>
            <a:lvl4pPr marL="1371600" indent="0">
              <a:spcBef>
                <a:spcPts val="1800"/>
              </a:spcBef>
              <a:buNone/>
              <a:defRPr sz="2000"/>
            </a:lvl4pPr>
            <a:lvl5pPr marL="1828800" indent="0">
              <a:spcBef>
                <a:spcPts val="1800"/>
              </a:spcBef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70934" y="584005"/>
            <a:ext cx="7926705" cy="399906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4329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5523" y="2676525"/>
            <a:ext cx="5746750" cy="359747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20000" y="2676525"/>
            <a:ext cx="3947160" cy="3597470"/>
          </a:xfrm>
        </p:spPr>
        <p:txBody>
          <a:bodyPr lIns="0">
            <a:normAutofit/>
          </a:bodyPr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>
              <a:spcBef>
                <a:spcPts val="18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9744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94360" y="2628629"/>
            <a:ext cx="10972800" cy="363674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10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flipH="1" flipV="1">
            <a:off x="6092752" y="0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8B149C6-5AAC-B8E5-5411-EA38821F6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27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186153BD-9D2B-47EB-3553-1D3F6663B2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4359" y="2281918"/>
            <a:ext cx="6787747" cy="3708517"/>
          </a:xfrm>
        </p:spPr>
        <p:txBody>
          <a:bodyPr lIns="0" tIns="228600" rIns="0" bIns="0">
            <a:normAutofit/>
          </a:bodyPr>
          <a:lstStyle>
            <a:lvl1pPr marL="283464" indent="-283464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en-US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indent="-283464">
              <a:spcBef>
                <a:spcPts val="6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id="{D80CCC8F-9CF1-9621-04EB-DFA68FEE42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42" name="Date Placeholder 41">
            <a:extLst>
              <a:ext uri="{FF2B5EF4-FFF2-40B4-BE49-F238E27FC236}">
                <a16:creationId xmlns:a16="http://schemas.microsoft.com/office/drawing/2014/main" id="{29CE2856-DB8F-5603-C085-74C70560FAC8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79826C1-7A52-DA25-F422-EE62DED7D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055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08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6BA398-1ED2-1FCA-63B9-8915A8C7A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169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9973BC6-F6E5-0B3B-C8AB-0AC4020D4E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1113"/>
            <a:ext cx="5791200" cy="6880226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9835" y="456860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9169ED6-4B82-6844-119F-AC15CDF2D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91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57F1500-1A16-D1EF-4F0C-030852B29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2D07A0BE-3890-193E-9439-F294E61A7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1" name="Freeform 19">
              <a:extLst>
                <a:ext uri="{FF2B5EF4-FFF2-40B4-BE49-F238E27FC236}">
                  <a16:creationId xmlns:a16="http://schemas.microsoft.com/office/drawing/2014/main" id="{C05217ED-C258-E6CE-BA7F-28A6EA41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20">
              <a:extLst>
                <a:ext uri="{FF2B5EF4-FFF2-40B4-BE49-F238E27FC236}">
                  <a16:creationId xmlns:a16="http://schemas.microsoft.com/office/drawing/2014/main" id="{F3E11A1F-14DD-BA35-D7D7-4D4ADEAA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21">
              <a:extLst>
                <a:ext uri="{FF2B5EF4-FFF2-40B4-BE49-F238E27FC236}">
                  <a16:creationId xmlns:a16="http://schemas.microsoft.com/office/drawing/2014/main" id="{F14541B0-973F-7E21-1019-D2FB83C8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6FE0DC0-B0D7-F4D6-8038-177AD7A8C2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7600" y="2282008"/>
            <a:ext cx="7810500" cy="3699328"/>
          </a:xfrm>
        </p:spPr>
        <p:txBody>
          <a:bodyPr lIns="0" tIns="228600" rIns="0" bIns="0">
            <a:normAutofit/>
          </a:bodyPr>
          <a:lstStyle>
            <a:lvl1pPr marL="283464" indent="-283464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ED58739-4346-5104-B1AC-89ED035912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272B8D-F380-9F1A-C8E6-BDD2352B1763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2964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9905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14DA3C5-63E4-BAFB-1D68-47F71EEEE53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9436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BD11386D-847E-8CF5-E56A-42E80A65A0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881898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056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2E558A9-6DD6-E21D-3A8F-6707E1DD1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2" name="AutoShape 24">
              <a:extLst>
                <a:ext uri="{FF2B5EF4-FFF2-40B4-BE49-F238E27FC236}">
                  <a16:creationId xmlns:a16="http://schemas.microsoft.com/office/drawing/2014/main" id="{3FC994E4-318C-1E66-B4E4-8F8FD08E0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17C00E6B-F625-6D6C-8364-9DD9F3C36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C6197B87-4F65-7981-9463-84830CD36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86AA517C-7217-D864-B7E7-40984A288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524013C6-491C-CAA2-5BD6-7C7359671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47460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457201"/>
            <a:ext cx="5198269" cy="2305050"/>
          </a:xfrm>
        </p:spPr>
        <p:txBody>
          <a:bodyPr lIns="0" tIns="274320">
            <a:normAutofit/>
          </a:bodyPr>
          <a:lstStyle>
            <a:lvl1pPr marL="457200" indent="-457200">
              <a:spcBef>
                <a:spcPts val="1800"/>
              </a:spcBef>
              <a:buFont typeface="+mj-lt"/>
              <a:buAutoNum type="arabicPeriod"/>
              <a:defRPr sz="2000"/>
            </a:lvl1pPr>
            <a:lvl2pPr marL="914400" indent="-457200">
              <a:spcBef>
                <a:spcPts val="1800"/>
              </a:spcBef>
              <a:buFont typeface="+mj-lt"/>
              <a:buAutoNum type="alphaLcPeriod"/>
              <a:defRPr sz="2000"/>
            </a:lvl2pPr>
            <a:lvl3pPr marL="1371600" indent="-457200">
              <a:spcBef>
                <a:spcPts val="1800"/>
              </a:spcBef>
              <a:buFont typeface="+mj-lt"/>
              <a:buAutoNum type="arabicParenR"/>
              <a:defRPr sz="2000"/>
            </a:lvl3pPr>
            <a:lvl4pPr marL="1371600" indent="0">
              <a:spcBef>
                <a:spcPts val="1800"/>
              </a:spcBef>
              <a:buFont typeface="+mj-lt"/>
              <a:buNone/>
              <a:defRPr sz="2000"/>
            </a:lvl4pPr>
            <a:lvl5pPr marL="2286000" indent="-457200">
              <a:spcBef>
                <a:spcPts val="1800"/>
              </a:spcBef>
              <a:buFont typeface="+mj-lt"/>
              <a:buAutoNum type="arabi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endParaRPr lang="en-US" dirty="0"/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3AC171DA-232D-44C1-6B93-40BACB298F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810595"/>
            <a:ext cx="5198269" cy="3319513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4606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1EF4505D-6803-3813-7738-04996342781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94360" y="3279579"/>
            <a:ext cx="5044440" cy="2994415"/>
          </a:xfrm>
        </p:spPr>
        <p:txBody>
          <a:bodyPr lIns="0" tIns="22860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997459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658637A-5D36-6127-19BC-C203E23FA4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118225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9319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436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698" r:id="rId2"/>
    <p:sldLayoutId id="2147483710" r:id="rId3"/>
    <p:sldLayoutId id="2147483700" r:id="rId4"/>
    <p:sldLayoutId id="2147483701" r:id="rId5"/>
    <p:sldLayoutId id="2147483659" r:id="rId6"/>
    <p:sldLayoutId id="2147483709" r:id="rId7"/>
    <p:sldLayoutId id="2147483708" r:id="rId8"/>
    <p:sldLayoutId id="2147483707" r:id="rId9"/>
    <p:sldLayoutId id="2147483706" r:id="rId10"/>
    <p:sldLayoutId id="2147483705" r:id="rId11"/>
    <p:sldLayoutId id="2147483704" r:id="rId12"/>
    <p:sldLayoutId id="2147483703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83464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1D9D6-2977-ABCD-FDF8-51AFA5064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9904" y="411479"/>
            <a:ext cx="5486400" cy="3291840"/>
          </a:xfrm>
        </p:spPr>
        <p:txBody>
          <a:bodyPr/>
          <a:lstStyle/>
          <a:p>
            <a:r>
              <a:rPr lang="en-US" dirty="0"/>
              <a:t>Design patterns</a:t>
            </a:r>
          </a:p>
        </p:txBody>
      </p:sp>
    </p:spTree>
    <p:extLst>
      <p:ext uri="{BB962C8B-B14F-4D97-AF65-F5344CB8AC3E}">
        <p14:creationId xmlns:p14="http://schemas.microsoft.com/office/powerpoint/2010/main" val="3390304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E8FF04-609A-E4D2-69CB-87688595A2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BCA3704-DD99-BA13-099A-79C33569A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/>
          <a:lstStyle/>
          <a:p>
            <a:r>
              <a:rPr lang="en-US" dirty="0"/>
              <a:t>Builder pattern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FE2585E-2B30-391B-BF56-433CEDA1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C2432C23-2A81-4A8B-7094-09C0D3B77D0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F74570DF-4EA4-7ACC-4790-51D238D7829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67EE3212-9E2C-3787-E902-9DE5F2E7CF9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" name="Text Placeholder 6">
            <a:extLst>
              <a:ext uri="{FF2B5EF4-FFF2-40B4-BE49-F238E27FC236}">
                <a16:creationId xmlns:a16="http://schemas.microsoft.com/office/drawing/2014/main" id="{C51EB651-996B-F98D-974C-75655E4A877C}"/>
              </a:ext>
            </a:extLst>
          </p:cNvPr>
          <p:cNvSpPr txBox="1">
            <a:spLocks/>
          </p:cNvSpPr>
          <p:nvPr/>
        </p:nvSpPr>
        <p:spPr>
          <a:xfrm>
            <a:off x="3291840" y="4561840"/>
            <a:ext cx="8900160" cy="2193286"/>
          </a:xfrm>
          <a:prstGeom prst="rect">
            <a:avLst/>
          </a:prstGeom>
        </p:spPr>
        <p:txBody>
          <a:bodyPr vert="horz" lIns="0" tIns="228600" rIns="0" bIns="0" rtlCol="0">
            <a:normAutofit/>
          </a:bodyPr>
          <a:lstStyle>
            <a:lvl1pPr marL="283464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85D6477-AE2F-6A19-A4C9-51857A35F84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57600" y="2282008"/>
            <a:ext cx="7810500" cy="4179178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 err="1"/>
              <a:t>Exemple</a:t>
            </a:r>
            <a:r>
              <a:rPr lang="en-US" b="1" dirty="0"/>
              <a:t> cod: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Static initialization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Composite Builder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/>
              <a:t>Stepwise Builder (Wizard)</a:t>
            </a: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2373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81FA43-3BD7-0F8C-C6C6-1EB2F6A957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42A8E-6BB7-8D0E-9294-A986673C7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/>
          <a:lstStyle/>
          <a:p>
            <a:r>
              <a:rPr lang="en-US" dirty="0"/>
              <a:t>Adapter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3D5B14-E18E-95EE-B2B8-AF691B18C519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11760" y="2275840"/>
            <a:ext cx="10444480" cy="3998155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b="1" dirty="0"/>
              <a:t>Pattern-ul Adapter </a:t>
            </a:r>
            <a:r>
              <a:rPr lang="en-US" dirty="0" err="1"/>
              <a:t>permite</a:t>
            </a:r>
            <a:r>
              <a:rPr lang="en-US" dirty="0"/>
              <a:t> </a:t>
            </a:r>
            <a:r>
              <a:rPr lang="en-US" dirty="0" err="1"/>
              <a:t>obiectelor</a:t>
            </a:r>
            <a:r>
              <a:rPr lang="en-US" dirty="0"/>
              <a:t> cu </a:t>
            </a:r>
            <a:r>
              <a:rPr lang="en-US" dirty="0" err="1"/>
              <a:t>interfețe</a:t>
            </a:r>
            <a:r>
              <a:rPr lang="en-US" dirty="0"/>
              <a:t> </a:t>
            </a:r>
            <a:r>
              <a:rPr lang="en-US" dirty="0" err="1"/>
              <a:t>incompatibile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funcționeze</a:t>
            </a:r>
            <a:r>
              <a:rPr lang="en-US" dirty="0"/>
              <a:t> </a:t>
            </a:r>
            <a:r>
              <a:rPr lang="en-US" dirty="0" err="1"/>
              <a:t>împreună</a:t>
            </a:r>
            <a:r>
              <a:rPr lang="en-US" dirty="0"/>
              <a:t>. </a:t>
            </a:r>
            <a:r>
              <a:rPr lang="en-US" dirty="0" err="1"/>
              <a:t>Acționează</a:t>
            </a:r>
            <a:r>
              <a:rPr lang="en-US" dirty="0"/>
              <a:t> ca un pod </a:t>
            </a:r>
            <a:r>
              <a:rPr lang="en-US" dirty="0" err="1"/>
              <a:t>între</a:t>
            </a:r>
            <a:r>
              <a:rPr lang="en-US" dirty="0"/>
              <a:t> </a:t>
            </a:r>
            <a:r>
              <a:rPr lang="en-US" dirty="0" err="1"/>
              <a:t>două</a:t>
            </a:r>
            <a:r>
              <a:rPr lang="en-US" dirty="0"/>
              <a:t> </a:t>
            </a:r>
            <a:r>
              <a:rPr lang="en-US" dirty="0" err="1"/>
              <a:t>componente</a:t>
            </a:r>
            <a:r>
              <a:rPr lang="en-US" dirty="0"/>
              <a:t> </a:t>
            </a:r>
            <a:r>
              <a:rPr lang="en-US" dirty="0" err="1"/>
              <a:t>incompatibile</a:t>
            </a:r>
            <a:r>
              <a:rPr lang="en-US" dirty="0"/>
              <a:t>, </a:t>
            </a:r>
            <a:r>
              <a:rPr lang="en-US" dirty="0" err="1"/>
              <a:t>convertind</a:t>
            </a:r>
            <a:r>
              <a:rPr lang="en-US" dirty="0"/>
              <a:t> </a:t>
            </a:r>
            <a:r>
              <a:rPr lang="en-US" dirty="0" err="1"/>
              <a:t>interfața</a:t>
            </a:r>
            <a:r>
              <a:rPr lang="en-US" dirty="0"/>
              <a:t> </a:t>
            </a: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dirty="0" err="1"/>
              <a:t>clase</a:t>
            </a:r>
            <a:r>
              <a:rPr lang="en-US" dirty="0"/>
              <a:t> </a:t>
            </a:r>
            <a:r>
              <a:rPr lang="en-US" dirty="0" err="1"/>
              <a:t>într</a:t>
            </a:r>
            <a:r>
              <a:rPr lang="en-US" dirty="0"/>
              <a:t>-o </a:t>
            </a:r>
            <a:r>
              <a:rPr lang="en-US" dirty="0" err="1"/>
              <a:t>interfață</a:t>
            </a:r>
            <a:r>
              <a:rPr lang="en-US" dirty="0"/>
              <a:t> </a:t>
            </a:r>
            <a:r>
              <a:rPr lang="en-US" dirty="0" err="1"/>
              <a:t>așteptată</a:t>
            </a:r>
            <a:r>
              <a:rPr lang="en-US" dirty="0"/>
              <a:t> de client.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b="1" dirty="0" err="1"/>
              <a:t>Structura</a:t>
            </a:r>
            <a:r>
              <a:rPr lang="en-US" b="1" dirty="0"/>
              <a:t>:</a:t>
            </a:r>
          </a:p>
          <a:p>
            <a:pPr>
              <a:spcBef>
                <a:spcPts val="0"/>
              </a:spcBef>
            </a:pPr>
            <a:r>
              <a:rPr lang="en-US" b="1" dirty="0"/>
              <a:t>Target: </a:t>
            </a:r>
            <a:r>
              <a:rPr lang="en-US" dirty="0" err="1"/>
              <a:t>Definește</a:t>
            </a:r>
            <a:r>
              <a:rPr lang="en-US" dirty="0"/>
              <a:t> </a:t>
            </a:r>
            <a:r>
              <a:rPr lang="en-US" dirty="0" err="1"/>
              <a:t>interfața</a:t>
            </a:r>
            <a:r>
              <a:rPr lang="en-US" dirty="0"/>
              <a:t> </a:t>
            </a:r>
            <a:r>
              <a:rPr lang="en-US" dirty="0" err="1"/>
              <a:t>specifică</a:t>
            </a:r>
            <a:r>
              <a:rPr lang="en-US" dirty="0"/>
              <a:t> </a:t>
            </a:r>
            <a:r>
              <a:rPr lang="en-US" dirty="0" err="1"/>
              <a:t>domeniului</a:t>
            </a:r>
            <a:r>
              <a:rPr lang="en-US" dirty="0"/>
              <a:t> pe care o </a:t>
            </a:r>
            <a:r>
              <a:rPr lang="en-US" dirty="0" err="1"/>
              <a:t>folosește</a:t>
            </a:r>
            <a:r>
              <a:rPr lang="en-US" dirty="0"/>
              <a:t> </a:t>
            </a:r>
            <a:r>
              <a:rPr lang="en-US" dirty="0" err="1"/>
              <a:t>clientul</a:t>
            </a:r>
            <a:r>
              <a:rPr lang="en-US" dirty="0"/>
              <a:t>.</a:t>
            </a:r>
          </a:p>
          <a:p>
            <a:pPr>
              <a:spcBef>
                <a:spcPts val="0"/>
              </a:spcBef>
            </a:pPr>
            <a:r>
              <a:rPr lang="en-US" b="1" dirty="0" err="1"/>
              <a:t>Adaptee</a:t>
            </a:r>
            <a:r>
              <a:rPr lang="en-US" b="1" dirty="0"/>
              <a:t>: </a:t>
            </a:r>
            <a:r>
              <a:rPr lang="en-US" dirty="0"/>
              <a:t>Are o </a:t>
            </a:r>
            <a:r>
              <a:rPr lang="en-US" dirty="0" err="1"/>
              <a:t>interfață</a:t>
            </a:r>
            <a:r>
              <a:rPr lang="en-US" dirty="0"/>
              <a:t> </a:t>
            </a:r>
            <a:r>
              <a:rPr lang="en-US" dirty="0" err="1"/>
              <a:t>existentă</a:t>
            </a:r>
            <a:r>
              <a:rPr lang="en-US" dirty="0"/>
              <a:t> care </a:t>
            </a:r>
            <a:r>
              <a:rPr lang="en-US" dirty="0" err="1"/>
              <a:t>trebuie</a:t>
            </a:r>
            <a:r>
              <a:rPr lang="en-US" dirty="0"/>
              <a:t> </a:t>
            </a:r>
            <a:r>
              <a:rPr lang="en-US" dirty="0" err="1"/>
              <a:t>adaptată</a:t>
            </a:r>
            <a:r>
              <a:rPr lang="en-US" dirty="0"/>
              <a:t>.</a:t>
            </a:r>
          </a:p>
          <a:p>
            <a:pPr>
              <a:spcBef>
                <a:spcPts val="0"/>
              </a:spcBef>
            </a:pPr>
            <a:r>
              <a:rPr lang="en-US" b="1" dirty="0"/>
              <a:t>Adapter: </a:t>
            </a:r>
            <a:r>
              <a:rPr lang="en-US" dirty="0" err="1"/>
              <a:t>Implementează</a:t>
            </a:r>
            <a:r>
              <a:rPr lang="en-US" dirty="0"/>
              <a:t> </a:t>
            </a:r>
            <a:r>
              <a:rPr lang="en-US" dirty="0" err="1"/>
              <a:t>interfața</a:t>
            </a:r>
            <a:r>
              <a:rPr lang="en-US" dirty="0"/>
              <a:t> </a:t>
            </a:r>
            <a:r>
              <a:rPr lang="en-US" b="1" dirty="0"/>
              <a:t>Target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redirecționează</a:t>
            </a:r>
            <a:r>
              <a:rPr lang="en-US" dirty="0"/>
              <a:t> </a:t>
            </a:r>
            <a:r>
              <a:rPr lang="en-US" dirty="0" err="1"/>
              <a:t>apelurile</a:t>
            </a:r>
            <a:r>
              <a:rPr lang="en-US" dirty="0"/>
              <a:t> </a:t>
            </a:r>
            <a:r>
              <a:rPr lang="en-US" dirty="0" err="1"/>
              <a:t>către</a:t>
            </a:r>
            <a:r>
              <a:rPr lang="en-US" dirty="0"/>
              <a:t> </a:t>
            </a:r>
            <a:r>
              <a:rPr lang="en-US" b="1" dirty="0" err="1"/>
              <a:t>Adaptee</a:t>
            </a:r>
            <a:r>
              <a:rPr lang="en-US" dirty="0"/>
              <a:t>.</a:t>
            </a:r>
          </a:p>
          <a:p>
            <a:pPr>
              <a:spcBef>
                <a:spcPts val="0"/>
              </a:spcBef>
            </a:pPr>
            <a:endParaRPr lang="en-US" b="1" dirty="0"/>
          </a:p>
          <a:p>
            <a:pPr>
              <a:spcBef>
                <a:spcPts val="0"/>
              </a:spcBef>
            </a:pPr>
            <a:endParaRPr lang="en-US" b="1" dirty="0"/>
          </a:p>
          <a:p>
            <a:pPr>
              <a:spcBef>
                <a:spcPts val="0"/>
              </a:spcBef>
            </a:pPr>
            <a:endParaRPr lang="en-US" b="1" dirty="0"/>
          </a:p>
          <a:p>
            <a:pPr>
              <a:spcBef>
                <a:spcPts val="0"/>
              </a:spcBef>
            </a:pPr>
            <a:endParaRPr lang="en-US" b="1" dirty="0"/>
          </a:p>
          <a:p>
            <a:pPr>
              <a:spcBef>
                <a:spcPts val="0"/>
              </a:spcBef>
            </a:pPr>
            <a:endParaRPr lang="en-US" b="1" dirty="0"/>
          </a:p>
          <a:p>
            <a:pPr>
              <a:spcBef>
                <a:spcPts val="0"/>
              </a:spcBef>
            </a:pPr>
            <a:endParaRPr lang="en-US" b="1" dirty="0"/>
          </a:p>
          <a:p>
            <a:pPr>
              <a:spcBef>
                <a:spcPts val="0"/>
              </a:spcBef>
            </a:pPr>
            <a:endParaRPr lang="en-US" b="1" dirty="0"/>
          </a:p>
          <a:p>
            <a:pPr>
              <a:spcBef>
                <a:spcPts val="0"/>
              </a:spcBef>
            </a:pPr>
            <a:endParaRPr lang="en-US" b="1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78D66B5-DB80-0B28-7395-75B20502A6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Target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Defines the domain-specific interface the client uses.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Adaptee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Has an existing interface that needs adapting.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Adapter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Implements the Target interface and translates calls to the Adaptee.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9E7B326-20F7-248B-8658-4792E560C8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Target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Defines the domain-specific interface the client uses.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Adaptee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Has an existing interface that needs adapting.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Adapter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Implements the Target interface and translates calls to the Adaptee.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AFDC08C3-DDC2-2795-AA62-94CF14419F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048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Target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Defines the domain-specific interface the client uses.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Adaptee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Has an existing interface that needs adapting.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Adapter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Implements the Target interface and translates calls to the Adaptee.</a:t>
            </a:r>
          </a:p>
        </p:txBody>
      </p:sp>
    </p:spTree>
    <p:extLst>
      <p:ext uri="{BB962C8B-B14F-4D97-AF65-F5344CB8AC3E}">
        <p14:creationId xmlns:p14="http://schemas.microsoft.com/office/powerpoint/2010/main" val="7934340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AD40DE-9984-5723-D253-8B0414426A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BBD9C-ED6F-4BE9-C8CB-494EE0C73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/>
          <a:lstStyle/>
          <a:p>
            <a:r>
              <a:rPr lang="en-US" dirty="0"/>
              <a:t>Adapter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B6B734-21C0-8A65-1C93-1893552FBF6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52400" y="2255520"/>
            <a:ext cx="10444480" cy="4765040"/>
          </a:xfrm>
        </p:spPr>
        <p:txBody>
          <a:bodyPr>
            <a:normAutofit fontScale="77500" lnSpcReduction="20000"/>
          </a:bodyPr>
          <a:lstStyle/>
          <a:p>
            <a:pPr>
              <a:spcBef>
                <a:spcPts val="0"/>
              </a:spcBef>
            </a:pPr>
            <a:r>
              <a:rPr lang="en-US" dirty="0"/>
              <a:t>public class Rectangle</a:t>
            </a:r>
          </a:p>
          <a:p>
            <a:pPr>
              <a:spcBef>
                <a:spcPts val="0"/>
              </a:spcBef>
            </a:pPr>
            <a:r>
              <a:rPr lang="en-US" dirty="0"/>
              <a:t>{</a:t>
            </a:r>
          </a:p>
          <a:p>
            <a:pPr>
              <a:spcBef>
                <a:spcPts val="0"/>
              </a:spcBef>
            </a:pPr>
            <a:r>
              <a:rPr lang="en-US" dirty="0"/>
              <a:t>    public void Render()</a:t>
            </a:r>
          </a:p>
          <a:p>
            <a:pPr>
              <a:spcBef>
                <a:spcPts val="0"/>
              </a:spcBef>
            </a:pPr>
            <a:r>
              <a:rPr lang="en-US" dirty="0"/>
              <a:t>    {</a:t>
            </a:r>
          </a:p>
          <a:p>
            <a:pPr>
              <a:spcBef>
                <a:spcPts val="0"/>
              </a:spcBef>
            </a:pPr>
            <a:r>
              <a:rPr lang="en-US" dirty="0"/>
              <a:t>        </a:t>
            </a:r>
            <a:r>
              <a:rPr lang="en-US" dirty="0" err="1"/>
              <a:t>Console.WriteLine</a:t>
            </a:r>
            <a:r>
              <a:rPr lang="en-US" dirty="0"/>
              <a:t>("Rendering rectangle");</a:t>
            </a:r>
          </a:p>
          <a:p>
            <a:pPr>
              <a:spcBef>
                <a:spcPts val="0"/>
              </a:spcBef>
            </a:pPr>
            <a:r>
              <a:rPr lang="en-US" dirty="0"/>
              <a:t>    }</a:t>
            </a:r>
          </a:p>
          <a:p>
            <a:pPr>
              <a:spcBef>
                <a:spcPts val="0"/>
              </a:spcBef>
            </a:pPr>
            <a:r>
              <a:rPr lang="en-US" dirty="0"/>
              <a:t>}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public interface </a:t>
            </a:r>
            <a:r>
              <a:rPr lang="en-US" dirty="0" err="1"/>
              <a:t>IShape</a:t>
            </a: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{</a:t>
            </a:r>
          </a:p>
          <a:p>
            <a:pPr>
              <a:spcBef>
                <a:spcPts val="0"/>
              </a:spcBef>
            </a:pPr>
            <a:r>
              <a:rPr lang="en-US" dirty="0"/>
              <a:t>    void Draw();</a:t>
            </a:r>
          </a:p>
          <a:p>
            <a:pPr>
              <a:spcBef>
                <a:spcPts val="0"/>
              </a:spcBef>
            </a:pPr>
            <a:r>
              <a:rPr lang="en-US" dirty="0"/>
              <a:t>}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public class </a:t>
            </a:r>
            <a:r>
              <a:rPr lang="en-US" dirty="0" err="1"/>
              <a:t>RectangleAdapter</a:t>
            </a:r>
            <a:r>
              <a:rPr lang="en-US" dirty="0"/>
              <a:t> : </a:t>
            </a:r>
            <a:r>
              <a:rPr lang="en-US" dirty="0" err="1"/>
              <a:t>IShape</a:t>
            </a: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{</a:t>
            </a:r>
          </a:p>
          <a:p>
            <a:pPr>
              <a:spcBef>
                <a:spcPts val="0"/>
              </a:spcBef>
            </a:pPr>
            <a:r>
              <a:rPr lang="en-US" dirty="0"/>
              <a:t>    private </a:t>
            </a:r>
            <a:r>
              <a:rPr lang="en-US" dirty="0" err="1"/>
              <a:t>readonly</a:t>
            </a:r>
            <a:r>
              <a:rPr lang="en-US" dirty="0"/>
              <a:t> Rectangle _rectangle;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    public </a:t>
            </a:r>
            <a:r>
              <a:rPr lang="en-US" dirty="0" err="1"/>
              <a:t>RectangleAdapter</a:t>
            </a:r>
            <a:r>
              <a:rPr lang="en-US" dirty="0"/>
              <a:t>(Rectangle rectangle)</a:t>
            </a:r>
          </a:p>
          <a:p>
            <a:pPr>
              <a:spcBef>
                <a:spcPts val="0"/>
              </a:spcBef>
            </a:pPr>
            <a:r>
              <a:rPr lang="en-US" dirty="0"/>
              <a:t>    {</a:t>
            </a:r>
          </a:p>
          <a:p>
            <a:pPr>
              <a:spcBef>
                <a:spcPts val="0"/>
              </a:spcBef>
            </a:pPr>
            <a:r>
              <a:rPr lang="en-US" dirty="0"/>
              <a:t>        _rectangle = rectangle;</a:t>
            </a:r>
          </a:p>
          <a:p>
            <a:pPr>
              <a:spcBef>
                <a:spcPts val="0"/>
              </a:spcBef>
            </a:pPr>
            <a:r>
              <a:rPr lang="en-US" dirty="0"/>
              <a:t>    }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    public void Draw()</a:t>
            </a:r>
          </a:p>
          <a:p>
            <a:pPr>
              <a:spcBef>
                <a:spcPts val="0"/>
              </a:spcBef>
            </a:pPr>
            <a:r>
              <a:rPr lang="en-US" dirty="0"/>
              <a:t>    {</a:t>
            </a:r>
          </a:p>
          <a:p>
            <a:pPr>
              <a:spcBef>
                <a:spcPts val="0"/>
              </a:spcBef>
            </a:pPr>
            <a:r>
              <a:rPr lang="en-US" dirty="0"/>
              <a:t>        _</a:t>
            </a:r>
            <a:r>
              <a:rPr lang="en-US" dirty="0" err="1"/>
              <a:t>rectangle.Render</a:t>
            </a:r>
            <a:r>
              <a:rPr lang="en-US" dirty="0"/>
              <a:t>(); // Adapt Render() to Draw()</a:t>
            </a:r>
          </a:p>
          <a:p>
            <a:pPr>
              <a:spcBef>
                <a:spcPts val="0"/>
              </a:spcBef>
            </a:pPr>
            <a:r>
              <a:rPr lang="en-US" dirty="0"/>
              <a:t>    }</a:t>
            </a:r>
          </a:p>
          <a:p>
            <a:pPr>
              <a:spcBef>
                <a:spcPts val="0"/>
              </a:spcBef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890129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677754-1F21-FD21-925F-681FFC2AF4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A9F34E4-4303-5DC0-62AC-4C35D208C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/>
          <a:lstStyle/>
          <a:p>
            <a:r>
              <a:rPr lang="en-US" dirty="0"/>
              <a:t>Bridge pattern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3BC834A-1B3C-C2E9-B9E0-F1559A8C90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47A8F7C5-CB15-9BE2-1A0B-07775EE3423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63A6BECA-B1D2-2D64-DB4B-68F8DB0F0B5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4DB4AC50-B0CB-73EF-C0E2-988DA8561C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" name="Text Placeholder 6">
            <a:extLst>
              <a:ext uri="{FF2B5EF4-FFF2-40B4-BE49-F238E27FC236}">
                <a16:creationId xmlns:a16="http://schemas.microsoft.com/office/drawing/2014/main" id="{E49C20DB-E6CA-0D2B-E731-97FE25C6406A}"/>
              </a:ext>
            </a:extLst>
          </p:cNvPr>
          <p:cNvSpPr txBox="1">
            <a:spLocks/>
          </p:cNvSpPr>
          <p:nvPr/>
        </p:nvSpPr>
        <p:spPr>
          <a:xfrm>
            <a:off x="3291840" y="4561840"/>
            <a:ext cx="8900160" cy="2193286"/>
          </a:xfrm>
          <a:prstGeom prst="rect">
            <a:avLst/>
          </a:prstGeom>
        </p:spPr>
        <p:txBody>
          <a:bodyPr vert="horz" lIns="0" tIns="228600" rIns="0" bIns="0" rtlCol="0">
            <a:normAutofit/>
          </a:bodyPr>
          <a:lstStyle>
            <a:lvl1pPr marL="283464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8395CAD-187E-0240-6A65-422A1289644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14960" y="2282008"/>
            <a:ext cx="11153140" cy="4179178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/>
              <a:t>Pattern-ul Bridge </a:t>
            </a:r>
            <a:r>
              <a:rPr lang="en-US" dirty="0" err="1"/>
              <a:t>este</a:t>
            </a:r>
            <a:r>
              <a:rPr lang="en-US" dirty="0"/>
              <a:t> un pattern de design structural care </a:t>
            </a:r>
            <a:r>
              <a:rPr lang="en-US" dirty="0" err="1"/>
              <a:t>îți</a:t>
            </a:r>
            <a:r>
              <a:rPr lang="en-US" dirty="0"/>
              <a:t> </a:t>
            </a:r>
            <a:r>
              <a:rPr lang="en-US" dirty="0" err="1"/>
              <a:t>permite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împarți</a:t>
            </a:r>
            <a:r>
              <a:rPr lang="en-US" dirty="0"/>
              <a:t> o </a:t>
            </a:r>
            <a:r>
              <a:rPr lang="en-US" dirty="0" err="1"/>
              <a:t>clasă</a:t>
            </a:r>
            <a:r>
              <a:rPr lang="en-US" dirty="0"/>
              <a:t> mare </a:t>
            </a:r>
            <a:r>
              <a:rPr lang="en-US" dirty="0" err="1"/>
              <a:t>sau</a:t>
            </a:r>
            <a:r>
              <a:rPr lang="en-US" dirty="0"/>
              <a:t> un set de </a:t>
            </a:r>
            <a:r>
              <a:rPr lang="en-US" dirty="0" err="1"/>
              <a:t>clase</a:t>
            </a:r>
            <a:r>
              <a:rPr lang="en-US" dirty="0"/>
              <a:t> </a:t>
            </a:r>
            <a:r>
              <a:rPr lang="en-US" dirty="0" err="1"/>
              <a:t>strâns</a:t>
            </a:r>
            <a:r>
              <a:rPr lang="en-US" dirty="0"/>
              <a:t> legate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două</a:t>
            </a:r>
            <a:r>
              <a:rPr lang="en-US" dirty="0"/>
              <a:t> </a:t>
            </a:r>
            <a:r>
              <a:rPr lang="en-US" dirty="0" err="1"/>
              <a:t>ierarhii</a:t>
            </a:r>
            <a:r>
              <a:rPr lang="en-US" dirty="0"/>
              <a:t> separate — </a:t>
            </a:r>
            <a:r>
              <a:rPr lang="en-US" dirty="0" err="1"/>
              <a:t>abstractizare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implementare</a:t>
            </a:r>
            <a:r>
              <a:rPr lang="en-US" dirty="0"/>
              <a:t> — care pot fi </a:t>
            </a:r>
            <a:r>
              <a:rPr lang="en-US" dirty="0" err="1"/>
              <a:t>dezvoltate</a:t>
            </a:r>
            <a:r>
              <a:rPr lang="en-US" dirty="0"/>
              <a:t> independent </a:t>
            </a:r>
            <a:r>
              <a:rPr lang="en-US" dirty="0" err="1"/>
              <a:t>una</a:t>
            </a:r>
            <a:r>
              <a:rPr lang="en-US" dirty="0"/>
              <a:t> de </a:t>
            </a:r>
            <a:r>
              <a:rPr lang="en-US" dirty="0" err="1"/>
              <a:t>cealaltă</a:t>
            </a:r>
            <a:r>
              <a:rPr lang="en-US" dirty="0"/>
              <a:t>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err="1"/>
              <a:t>Acesta</a:t>
            </a:r>
            <a:r>
              <a:rPr lang="en-US" dirty="0"/>
              <a:t> </a:t>
            </a:r>
            <a:r>
              <a:rPr lang="en-US" dirty="0" err="1"/>
              <a:t>rezolvă</a:t>
            </a:r>
            <a:r>
              <a:rPr lang="en-US" dirty="0"/>
              <a:t> de </a:t>
            </a:r>
            <a:r>
              <a:rPr lang="en-US" dirty="0" err="1"/>
              <a:t>obicei</a:t>
            </a:r>
            <a:r>
              <a:rPr lang="en-US" dirty="0"/>
              <a:t> </a:t>
            </a:r>
            <a:r>
              <a:rPr lang="en-US" dirty="0" err="1"/>
              <a:t>problema</a:t>
            </a:r>
            <a:r>
              <a:rPr lang="en-US" dirty="0"/>
              <a:t> </a:t>
            </a:r>
            <a:r>
              <a:rPr lang="en-US" dirty="0" err="1"/>
              <a:t>denumită</a:t>
            </a:r>
            <a:r>
              <a:rPr lang="en-US" dirty="0"/>
              <a:t> „</a:t>
            </a:r>
            <a:r>
              <a:rPr lang="en-US" dirty="0" err="1"/>
              <a:t>explozie</a:t>
            </a:r>
            <a:r>
              <a:rPr lang="en-US" dirty="0"/>
              <a:t> a </a:t>
            </a:r>
            <a:r>
              <a:rPr lang="en-US" dirty="0" err="1"/>
              <a:t>spațiului</a:t>
            </a:r>
            <a:r>
              <a:rPr lang="en-US" dirty="0"/>
              <a:t> </a:t>
            </a:r>
            <a:r>
              <a:rPr lang="en-US" dirty="0" err="1"/>
              <a:t>stărilor</a:t>
            </a:r>
            <a:r>
              <a:rPr lang="en-US" dirty="0"/>
              <a:t>”, </a:t>
            </a:r>
            <a:r>
              <a:rPr lang="en-US" dirty="0" err="1"/>
              <a:t>unde</a:t>
            </a:r>
            <a:r>
              <a:rPr lang="en-US" dirty="0"/>
              <a:t> </a:t>
            </a:r>
            <a:r>
              <a:rPr lang="en-US" dirty="0" err="1"/>
              <a:t>numărul</a:t>
            </a:r>
            <a:r>
              <a:rPr lang="en-US" dirty="0"/>
              <a:t> de </a:t>
            </a:r>
            <a:r>
              <a:rPr lang="en-US" dirty="0" err="1"/>
              <a:t>entități</a:t>
            </a:r>
            <a:r>
              <a:rPr lang="en-US" dirty="0"/>
              <a:t> </a:t>
            </a:r>
            <a:r>
              <a:rPr lang="en-US" dirty="0" err="1"/>
              <a:t>necesare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reprezenta</a:t>
            </a:r>
            <a:r>
              <a:rPr lang="en-US" dirty="0"/>
              <a:t> </a:t>
            </a:r>
            <a:r>
              <a:rPr lang="en-US" dirty="0" err="1"/>
              <a:t>toate</a:t>
            </a:r>
            <a:r>
              <a:rPr lang="en-US" dirty="0"/>
              <a:t> </a:t>
            </a:r>
            <a:r>
              <a:rPr lang="en-US" dirty="0" err="1"/>
              <a:t>stările</a:t>
            </a:r>
            <a:r>
              <a:rPr lang="en-US" dirty="0"/>
              <a:t> </a:t>
            </a:r>
            <a:r>
              <a:rPr lang="en-US" dirty="0" err="1"/>
              <a:t>posibile</a:t>
            </a:r>
            <a:r>
              <a:rPr lang="en-US" dirty="0"/>
              <a:t> </a:t>
            </a:r>
            <a:r>
              <a:rPr lang="en-US" dirty="0" err="1"/>
              <a:t>explodează</a:t>
            </a:r>
            <a:r>
              <a:rPr lang="en-US" dirty="0"/>
              <a:t> </a:t>
            </a:r>
            <a:r>
              <a:rPr lang="en-US" dirty="0" err="1"/>
              <a:t>într</a:t>
            </a:r>
            <a:r>
              <a:rPr lang="en-US" dirty="0"/>
              <a:t>-un mod similar </a:t>
            </a:r>
            <a:r>
              <a:rPr lang="en-US" dirty="0" err="1"/>
              <a:t>produsului</a:t>
            </a:r>
            <a:r>
              <a:rPr lang="en-US" dirty="0"/>
              <a:t> </a:t>
            </a:r>
            <a:r>
              <a:rPr lang="en-US" dirty="0" err="1"/>
              <a:t>cartezian</a:t>
            </a:r>
            <a:r>
              <a:rPr lang="en-US" dirty="0"/>
              <a:t>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                    Este </a:t>
            </a:r>
            <a:r>
              <a:rPr lang="en-US" dirty="0" err="1"/>
              <a:t>aplicarea</a:t>
            </a:r>
            <a:r>
              <a:rPr lang="en-US" dirty="0"/>
              <a:t> </a:t>
            </a:r>
            <a:r>
              <a:rPr lang="en-US" dirty="0" err="1"/>
              <a:t>directa</a:t>
            </a:r>
            <a:r>
              <a:rPr lang="en-US" dirty="0"/>
              <a:t> a </a:t>
            </a:r>
            <a:r>
              <a:rPr lang="en-US" dirty="0" err="1"/>
              <a:t>principiului</a:t>
            </a:r>
            <a:r>
              <a:rPr lang="en-US" dirty="0"/>
              <a:t> de dependency inversion.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CFEE296-EF6F-2D41-3771-0562AC2FD4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Pattern-ul Bridge este un </a:t>
            </a:r>
            <a:r>
              <a:rPr kumimoji="0" lang="en-US" altLang="en-US" sz="18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pattern de design structural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care îți permite să împarți o clasă mare sau un set de clase strâns legate în două ierarhii separate —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abstractizare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și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implementare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— care pot fi dezvoltate independent una de cealaltă.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Acesta rezolvă de obicei problema denumită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„explozie a spațiului stărilor”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unde numărul de entități necesare pentru a reprezenta toate stările posibile explodează într-un mod similar produsului cartezian.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Pot să-ți ofer și un exemplu ilustrativ sau să explic cum se aplică în proiecte reale, dacă vrei să aprofundezi. Spune-mi tu! 😊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54969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358485-5AB7-11AD-5AAF-42DAD90CA4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B9433-C942-5FA7-1CF4-D88664A78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/>
          <a:lstStyle/>
          <a:p>
            <a:r>
              <a:rPr lang="en-US" dirty="0"/>
              <a:t>Composite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165703-348E-16D0-8572-8CE4548ED657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11760" y="2275840"/>
            <a:ext cx="10444480" cy="3998155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b="1" dirty="0"/>
              <a:t>Pattern-ul Composite </a:t>
            </a:r>
            <a:r>
              <a:rPr lang="en-US" dirty="0" err="1"/>
              <a:t>este</a:t>
            </a:r>
            <a:r>
              <a:rPr lang="en-US" dirty="0"/>
              <a:t> un pattern de design structural care </a:t>
            </a:r>
            <a:r>
              <a:rPr lang="en-US" dirty="0" err="1"/>
              <a:t>îți</a:t>
            </a:r>
            <a:r>
              <a:rPr lang="en-US" dirty="0"/>
              <a:t> </a:t>
            </a:r>
            <a:r>
              <a:rPr lang="en-US" dirty="0" err="1"/>
              <a:t>permite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compui</a:t>
            </a:r>
            <a:r>
              <a:rPr lang="en-US" dirty="0"/>
              <a:t> </a:t>
            </a:r>
            <a:r>
              <a:rPr lang="en-US" dirty="0" err="1"/>
              <a:t>obiecte</a:t>
            </a:r>
            <a:r>
              <a:rPr lang="en-US" dirty="0"/>
              <a:t> </a:t>
            </a:r>
            <a:r>
              <a:rPr lang="en-US" dirty="0" err="1"/>
              <a:t>într</a:t>
            </a:r>
            <a:r>
              <a:rPr lang="en-US" dirty="0"/>
              <a:t>-o </a:t>
            </a:r>
            <a:r>
              <a:rPr lang="en-US" dirty="0" err="1"/>
              <a:t>structură</a:t>
            </a:r>
            <a:r>
              <a:rPr lang="en-US" dirty="0"/>
              <a:t> de tip arbore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apoi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lucrezi</a:t>
            </a:r>
            <a:r>
              <a:rPr lang="en-US" dirty="0"/>
              <a:t> cu </a:t>
            </a:r>
            <a:r>
              <a:rPr lang="en-US" dirty="0" err="1"/>
              <a:t>aceste</a:t>
            </a:r>
            <a:r>
              <a:rPr lang="en-US" dirty="0"/>
              <a:t> </a:t>
            </a:r>
            <a:r>
              <a:rPr lang="en-US" dirty="0" err="1"/>
              <a:t>structuri</a:t>
            </a:r>
            <a:r>
              <a:rPr lang="en-US" dirty="0"/>
              <a:t> ca </a:t>
            </a:r>
            <a:r>
              <a:rPr lang="en-US" dirty="0" err="1"/>
              <a:t>și</a:t>
            </a:r>
            <a:r>
              <a:rPr lang="en-US" dirty="0"/>
              <a:t> cum </a:t>
            </a:r>
            <a:r>
              <a:rPr lang="en-US" dirty="0" err="1"/>
              <a:t>ar</a:t>
            </a:r>
            <a:r>
              <a:rPr lang="en-US" dirty="0"/>
              <a:t> fi </a:t>
            </a:r>
            <a:r>
              <a:rPr lang="en-US" dirty="0" err="1"/>
              <a:t>obiecte</a:t>
            </a:r>
            <a:r>
              <a:rPr lang="en-US" dirty="0"/>
              <a:t> </a:t>
            </a:r>
            <a:r>
              <a:rPr lang="en-US" dirty="0" err="1"/>
              <a:t>individuale</a:t>
            </a:r>
            <a:r>
              <a:rPr lang="en-US" dirty="0"/>
              <a:t>.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b="1" dirty="0" err="1"/>
              <a:t>Structură</a:t>
            </a:r>
            <a:r>
              <a:rPr lang="en-US" dirty="0"/>
              <a:t>:</a:t>
            </a:r>
          </a:p>
          <a:p>
            <a:pPr>
              <a:spcBef>
                <a:spcPts val="0"/>
              </a:spcBef>
            </a:pPr>
            <a:r>
              <a:rPr lang="en-US" b="1" dirty="0"/>
              <a:t>Component</a:t>
            </a:r>
            <a:r>
              <a:rPr lang="en-US" dirty="0"/>
              <a:t>: </a:t>
            </a:r>
            <a:r>
              <a:rPr lang="en-US" dirty="0" err="1"/>
              <a:t>Declară</a:t>
            </a:r>
            <a:r>
              <a:rPr lang="en-US" dirty="0"/>
              <a:t> </a:t>
            </a:r>
            <a:r>
              <a:rPr lang="en-US" dirty="0" err="1"/>
              <a:t>interfața</a:t>
            </a:r>
            <a:r>
              <a:rPr lang="en-US" dirty="0"/>
              <a:t> </a:t>
            </a:r>
            <a:r>
              <a:rPr lang="en-US" dirty="0" err="1"/>
              <a:t>comună</a:t>
            </a:r>
            <a:r>
              <a:rPr lang="en-US" dirty="0"/>
              <a:t>.</a:t>
            </a:r>
          </a:p>
          <a:p>
            <a:pPr>
              <a:spcBef>
                <a:spcPts val="0"/>
              </a:spcBef>
            </a:pPr>
            <a:r>
              <a:rPr lang="en-US" b="1" dirty="0"/>
              <a:t>Leaf</a:t>
            </a:r>
            <a:r>
              <a:rPr lang="en-US" dirty="0"/>
              <a:t>: </a:t>
            </a:r>
            <a:r>
              <a:rPr lang="en-US" dirty="0" err="1"/>
              <a:t>Reprezintă</a:t>
            </a:r>
            <a:r>
              <a:rPr lang="en-US" dirty="0"/>
              <a:t> </a:t>
            </a:r>
            <a:r>
              <a:rPr lang="en-US" dirty="0" err="1"/>
              <a:t>obiectele</a:t>
            </a:r>
            <a:r>
              <a:rPr lang="en-US" dirty="0"/>
              <a:t> </a:t>
            </a:r>
            <a:r>
              <a:rPr lang="en-US" dirty="0" err="1"/>
              <a:t>individuale</a:t>
            </a:r>
            <a:r>
              <a:rPr lang="en-US" dirty="0"/>
              <a:t>.</a:t>
            </a:r>
          </a:p>
          <a:p>
            <a:pPr>
              <a:spcBef>
                <a:spcPts val="0"/>
              </a:spcBef>
            </a:pPr>
            <a:r>
              <a:rPr lang="en-US" b="1" dirty="0"/>
              <a:t>Composite</a:t>
            </a:r>
            <a:r>
              <a:rPr lang="en-US" dirty="0"/>
              <a:t>: </a:t>
            </a:r>
            <a:r>
              <a:rPr lang="en-US" dirty="0" err="1"/>
              <a:t>Deține</a:t>
            </a:r>
            <a:r>
              <a:rPr lang="en-US" dirty="0"/>
              <a:t> </a:t>
            </a:r>
            <a:r>
              <a:rPr lang="en-US" dirty="0" err="1"/>
              <a:t>componente</a:t>
            </a:r>
            <a:r>
              <a:rPr lang="en-US" dirty="0"/>
              <a:t> </a:t>
            </a:r>
            <a:r>
              <a:rPr lang="en-US" dirty="0" err="1"/>
              <a:t>copil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implementează</a:t>
            </a:r>
            <a:r>
              <a:rPr lang="en-US" dirty="0"/>
              <a:t> </a:t>
            </a:r>
            <a:r>
              <a:rPr lang="en-US" dirty="0" err="1"/>
              <a:t>comportamente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gestionarea</a:t>
            </a:r>
            <a:r>
              <a:rPr lang="en-US" dirty="0"/>
              <a:t> </a:t>
            </a:r>
            <a:r>
              <a:rPr lang="en-US" dirty="0" err="1"/>
              <a:t>acestora</a:t>
            </a:r>
            <a:r>
              <a:rPr lang="en-US" dirty="0"/>
              <a:t>.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8D47F8B-2ECB-3FA5-AA72-6542D4A92C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Target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Defines the domain-specific interface the client uses.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Adaptee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Has an existing interface that needs adapting.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Adapter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Implements the Target interface and translates calls to the Adaptee.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6FE60D5-5007-8FD4-3829-F69E9CE955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Target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Defines the domain-specific interface the client uses.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Adaptee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Has an existing interface that needs adapting.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Adapter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Implements the Target interface and translates calls to the Adaptee.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9DB87E2C-82DC-862B-D70C-149B3F9117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048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Target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Defines the domain-specific interface the client uses.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Adaptee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Has an existing interface that needs adapting.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Adapter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Implements the Target interface and translates calls to the Adaptee.</a:t>
            </a:r>
          </a:p>
        </p:txBody>
      </p:sp>
    </p:spTree>
    <p:extLst>
      <p:ext uri="{BB962C8B-B14F-4D97-AF65-F5344CB8AC3E}">
        <p14:creationId xmlns:p14="http://schemas.microsoft.com/office/powerpoint/2010/main" val="34199510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C2AFE9-D2B5-F3C0-E3BE-5DFFA6C797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431EA72-5F0F-AB72-2351-0983996E6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/>
          <a:lstStyle/>
          <a:p>
            <a:r>
              <a:rPr lang="en-US" dirty="0"/>
              <a:t>Decorator pattern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3113DFC-0791-DBE6-4FBD-C23A2CFB6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1A4DDE3E-98E8-751F-0501-0E73601E079A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64052325-A08E-1A3E-15DA-8790BBF0265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1C4D3329-49EE-4B87-7FE2-0365BB14586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" name="Text Placeholder 6">
            <a:extLst>
              <a:ext uri="{FF2B5EF4-FFF2-40B4-BE49-F238E27FC236}">
                <a16:creationId xmlns:a16="http://schemas.microsoft.com/office/drawing/2014/main" id="{DF012C35-7667-3C70-C001-9830C2786965}"/>
              </a:ext>
            </a:extLst>
          </p:cNvPr>
          <p:cNvSpPr txBox="1">
            <a:spLocks/>
          </p:cNvSpPr>
          <p:nvPr/>
        </p:nvSpPr>
        <p:spPr>
          <a:xfrm>
            <a:off x="3291840" y="4561840"/>
            <a:ext cx="8900160" cy="2193286"/>
          </a:xfrm>
          <a:prstGeom prst="rect">
            <a:avLst/>
          </a:prstGeom>
        </p:spPr>
        <p:txBody>
          <a:bodyPr vert="horz" lIns="0" tIns="228600" rIns="0" bIns="0" rtlCol="0">
            <a:normAutofit/>
          </a:bodyPr>
          <a:lstStyle>
            <a:lvl1pPr marL="283464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7A373DB-9639-5CE5-AB35-D7CC835E956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14960" y="2282008"/>
            <a:ext cx="11153140" cy="4179178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/>
              <a:t>Pattern-ul Decorator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un pattern de design structural care </a:t>
            </a:r>
            <a:r>
              <a:rPr lang="en-US" dirty="0" err="1"/>
              <a:t>permite</a:t>
            </a:r>
            <a:r>
              <a:rPr lang="en-US" dirty="0"/>
              <a:t> </a:t>
            </a:r>
            <a:r>
              <a:rPr lang="en-US" dirty="0" err="1"/>
              <a:t>adăugarea</a:t>
            </a:r>
            <a:r>
              <a:rPr lang="en-US" dirty="0"/>
              <a:t> de </a:t>
            </a:r>
            <a:r>
              <a:rPr lang="en-US" dirty="0" err="1"/>
              <a:t>funcționalități</a:t>
            </a:r>
            <a:r>
              <a:rPr lang="en-US" dirty="0"/>
              <a:t> </a:t>
            </a:r>
            <a:r>
              <a:rPr lang="en-US" dirty="0" err="1"/>
              <a:t>suplimentare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</a:t>
            </a:r>
            <a:r>
              <a:rPr lang="en-US" dirty="0" err="1"/>
              <a:t>obiect</a:t>
            </a:r>
            <a:r>
              <a:rPr lang="en-US" dirty="0"/>
              <a:t>, </a:t>
            </a:r>
            <a:r>
              <a:rPr lang="en-US" dirty="0" err="1"/>
              <a:t>fără</a:t>
            </a:r>
            <a:r>
              <a:rPr lang="en-US" dirty="0"/>
              <a:t> a-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modifica</a:t>
            </a:r>
            <a:r>
              <a:rPr lang="en-US" dirty="0"/>
              <a:t> </a:t>
            </a:r>
            <a:r>
              <a:rPr lang="en-US" dirty="0" err="1"/>
              <a:t>structura</a:t>
            </a:r>
            <a:r>
              <a:rPr lang="en-US" dirty="0"/>
              <a:t>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Se </a:t>
            </a:r>
            <a:r>
              <a:rPr lang="en-US" dirty="0" err="1"/>
              <a:t>realizează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„</a:t>
            </a:r>
            <a:r>
              <a:rPr lang="en-US" dirty="0" err="1"/>
              <a:t>împachetarea</a:t>
            </a:r>
            <a:r>
              <a:rPr lang="en-US" dirty="0"/>
              <a:t>” </a:t>
            </a:r>
            <a:r>
              <a:rPr lang="en-US" dirty="0" err="1"/>
              <a:t>obiectului</a:t>
            </a:r>
            <a:r>
              <a:rPr lang="en-US" dirty="0"/>
              <a:t> </a:t>
            </a:r>
            <a:r>
              <a:rPr lang="en-US" dirty="0" err="1"/>
              <a:t>într</a:t>
            </a:r>
            <a:r>
              <a:rPr lang="en-US" dirty="0"/>
              <a:t>-un decorator care </a:t>
            </a:r>
            <a:r>
              <a:rPr lang="en-US" dirty="0" err="1"/>
              <a:t>implementează</a:t>
            </a:r>
            <a:r>
              <a:rPr lang="en-US" dirty="0"/>
              <a:t> </a:t>
            </a:r>
            <a:r>
              <a:rPr lang="en-US" dirty="0" err="1"/>
              <a:t>aceeași</a:t>
            </a:r>
            <a:r>
              <a:rPr lang="en-US" dirty="0"/>
              <a:t> </a:t>
            </a:r>
            <a:r>
              <a:rPr lang="en-US" dirty="0" err="1"/>
              <a:t>interfață</a:t>
            </a:r>
            <a:r>
              <a:rPr lang="en-US" dirty="0"/>
              <a:t>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                De </a:t>
            </a:r>
            <a:r>
              <a:rPr lang="en-US" dirty="0" err="1"/>
              <a:t>mentionat</a:t>
            </a:r>
            <a:r>
              <a:rPr lang="en-US" dirty="0"/>
              <a:t>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			- decorator as adapter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			- dynamic decorator composition (decorating decorators)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A51BB1C-E28F-D656-8C0E-8DB1881D9D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Pattern-ul Bridge este un </a:t>
            </a:r>
            <a:r>
              <a:rPr kumimoji="0" lang="en-US" altLang="en-US" sz="18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pattern de design structural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care îți permite să împarți o clasă mare sau un set de clase strâns legate în două ierarhii separate —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abstractizare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și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implementare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— care pot fi dezvoltate independent una de cealaltă.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Acesta rezolvă de obicei problema denumită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„explozie a spațiului stărilor”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unde numărul de entități necesare pentru a reprezenta toate stările posibile explodează într-un mod similar produsului cartezian.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Pot să-ți ofer și un exemplu ilustrativ sau să explic cum se aplică în proiecte reale, dacă vrei să aprofundezi. Spune-mi tu! 😊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50339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897DD1-E292-17F5-7E54-E140870639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7FFBC-FDBD-88D0-7E4E-E232B8A33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/>
          <a:lstStyle/>
          <a:p>
            <a:r>
              <a:rPr lang="en-US" dirty="0"/>
              <a:t>Facade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261DB8-D40B-F71C-8600-2CFD0AAA488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11760" y="2275840"/>
            <a:ext cx="10444480" cy="3998155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b="1" dirty="0"/>
              <a:t>Pattern-ul Façade </a:t>
            </a:r>
            <a:r>
              <a:rPr lang="en-US" dirty="0" err="1"/>
              <a:t>este</a:t>
            </a:r>
            <a:r>
              <a:rPr lang="en-US" dirty="0"/>
              <a:t> un pattern de design structural care </a:t>
            </a:r>
            <a:r>
              <a:rPr lang="en-US" dirty="0" err="1"/>
              <a:t>oferă</a:t>
            </a:r>
            <a:r>
              <a:rPr lang="en-US" dirty="0"/>
              <a:t> o </a:t>
            </a:r>
            <a:r>
              <a:rPr lang="en-US" b="1" dirty="0" err="1"/>
              <a:t>interfață</a:t>
            </a:r>
            <a:r>
              <a:rPr lang="en-US" b="1" dirty="0"/>
              <a:t> </a:t>
            </a:r>
            <a:r>
              <a:rPr lang="en-US" b="1" dirty="0" err="1"/>
              <a:t>unificată</a:t>
            </a:r>
            <a:r>
              <a:rPr lang="en-US" dirty="0"/>
              <a:t> </a:t>
            </a:r>
            <a:r>
              <a:rPr lang="en-US" dirty="0" err="1"/>
              <a:t>și</a:t>
            </a:r>
            <a:r>
              <a:rPr lang="en-US" dirty="0"/>
              <a:t> </a:t>
            </a:r>
            <a:r>
              <a:rPr lang="en-US" b="1" dirty="0" err="1"/>
              <a:t>simplificată</a:t>
            </a:r>
            <a:r>
              <a:rPr lang="en-US" dirty="0"/>
              <a:t> </a:t>
            </a:r>
            <a:r>
              <a:rPr lang="en-US" dirty="0" err="1"/>
              <a:t>către</a:t>
            </a:r>
            <a:r>
              <a:rPr lang="en-US" dirty="0"/>
              <a:t> un set de </a:t>
            </a:r>
            <a:r>
              <a:rPr lang="en-US" dirty="0" err="1"/>
              <a:t>clase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subsisteme</a:t>
            </a:r>
            <a:r>
              <a:rPr lang="en-US" dirty="0"/>
              <a:t> </a:t>
            </a:r>
            <a:r>
              <a:rPr lang="en-US" dirty="0" err="1"/>
              <a:t>complexe</a:t>
            </a:r>
            <a:r>
              <a:rPr lang="en-US" dirty="0"/>
              <a:t>. 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 err="1"/>
              <a:t>Practic</a:t>
            </a:r>
            <a:r>
              <a:rPr lang="en-US" dirty="0"/>
              <a:t>, </a:t>
            </a:r>
            <a:r>
              <a:rPr lang="en-US" dirty="0" err="1"/>
              <a:t>creează</a:t>
            </a:r>
            <a:r>
              <a:rPr lang="en-US" dirty="0"/>
              <a:t> o „</a:t>
            </a:r>
            <a:r>
              <a:rPr lang="en-US" dirty="0" err="1"/>
              <a:t>fațadă</a:t>
            </a:r>
            <a:r>
              <a:rPr lang="en-US" dirty="0"/>
              <a:t>” care </a:t>
            </a:r>
            <a:r>
              <a:rPr lang="en-US" dirty="0" err="1"/>
              <a:t>ascunde</a:t>
            </a:r>
            <a:r>
              <a:rPr lang="en-US" dirty="0"/>
              <a:t> </a:t>
            </a:r>
            <a:r>
              <a:rPr lang="en-US" dirty="0" err="1"/>
              <a:t>detaliile</a:t>
            </a:r>
            <a:r>
              <a:rPr lang="en-US" dirty="0"/>
              <a:t> interne ale </a:t>
            </a:r>
            <a:r>
              <a:rPr lang="en-US" dirty="0" err="1"/>
              <a:t>implementării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oferă</a:t>
            </a:r>
            <a:r>
              <a:rPr lang="en-US" dirty="0"/>
              <a:t> </a:t>
            </a:r>
            <a:r>
              <a:rPr lang="en-US" dirty="0" err="1"/>
              <a:t>utilizatorului</a:t>
            </a:r>
            <a:r>
              <a:rPr lang="en-US" dirty="0"/>
              <a:t> o </a:t>
            </a:r>
            <a:r>
              <a:rPr lang="en-US" dirty="0" err="1"/>
              <a:t>modalitate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ușoară</a:t>
            </a:r>
            <a:r>
              <a:rPr lang="en-US" dirty="0"/>
              <a:t> de a </a:t>
            </a:r>
            <a:r>
              <a:rPr lang="en-US" dirty="0" err="1"/>
              <a:t>interacționa</a:t>
            </a:r>
            <a:r>
              <a:rPr lang="en-US" dirty="0"/>
              <a:t> cu </a:t>
            </a:r>
            <a:r>
              <a:rPr lang="en-US" dirty="0" err="1"/>
              <a:t>sistemul</a:t>
            </a:r>
            <a:r>
              <a:rPr lang="en-US" dirty="0"/>
              <a:t>.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5166772-E3CE-4769-5404-2333CA7F15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Target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Defines the domain-specific interface the client uses.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Adaptee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Has an existing interface that needs adapting.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Adapter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Implements the Target interface and translates calls to the Adaptee.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9B8F717-2FD4-7FC7-0F71-203EB5DB82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Target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Defines the domain-specific interface the client uses.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Adaptee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Has an existing interface that needs adapting.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Adapter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Implements the Target interface and translates calls to the Adaptee.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7976AB2F-1A2A-E05F-E15F-04A2F22B6B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048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Target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Defines the domain-specific interface the client uses.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Adaptee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Has an existing interface that needs adapting.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Adapter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Implements the Target interface and translates calls to the Adaptee.</a:t>
            </a:r>
          </a:p>
        </p:txBody>
      </p:sp>
    </p:spTree>
    <p:extLst>
      <p:ext uri="{BB962C8B-B14F-4D97-AF65-F5344CB8AC3E}">
        <p14:creationId xmlns:p14="http://schemas.microsoft.com/office/powerpoint/2010/main" val="27477126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036E82-5689-2454-3BC4-DE44ACB964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56B0085-DD61-0699-C3DF-C65752512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/>
          <a:lstStyle/>
          <a:p>
            <a:r>
              <a:rPr lang="en-US" dirty="0"/>
              <a:t>Proxy pattern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4315A12-7824-9D02-699F-777FA8AC9C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99370AEB-EB28-4B04-8C8B-B2A6478899E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CC901687-650E-B29E-4466-303E05EDEDD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C18B5461-7151-1494-818A-967443B1FB1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" name="Text Placeholder 6">
            <a:extLst>
              <a:ext uri="{FF2B5EF4-FFF2-40B4-BE49-F238E27FC236}">
                <a16:creationId xmlns:a16="http://schemas.microsoft.com/office/drawing/2014/main" id="{FC9C9A37-D3E8-637E-F09F-7832F6C04881}"/>
              </a:ext>
            </a:extLst>
          </p:cNvPr>
          <p:cNvSpPr txBox="1">
            <a:spLocks/>
          </p:cNvSpPr>
          <p:nvPr/>
        </p:nvSpPr>
        <p:spPr>
          <a:xfrm>
            <a:off x="3291840" y="4561840"/>
            <a:ext cx="8900160" cy="2193286"/>
          </a:xfrm>
          <a:prstGeom prst="rect">
            <a:avLst/>
          </a:prstGeom>
        </p:spPr>
        <p:txBody>
          <a:bodyPr vert="horz" lIns="0" tIns="228600" rIns="0" bIns="0" rtlCol="0">
            <a:normAutofit/>
          </a:bodyPr>
          <a:lstStyle>
            <a:lvl1pPr marL="283464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83316C6-53D3-5577-4BA2-AD0AA050221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14960" y="2282008"/>
            <a:ext cx="11153140" cy="4179178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/>
              <a:t>Pattern-ul Proxy</a:t>
            </a:r>
            <a:r>
              <a:rPr lang="en-US" dirty="0"/>
              <a:t> </a:t>
            </a:r>
            <a:r>
              <a:rPr lang="en-US" dirty="0" err="1"/>
              <a:t>este</a:t>
            </a:r>
            <a:r>
              <a:rPr lang="en-US" dirty="0"/>
              <a:t> un </a:t>
            </a:r>
            <a:r>
              <a:rPr lang="en-US" i="1" dirty="0"/>
              <a:t>pattern de design structural</a:t>
            </a:r>
            <a:r>
              <a:rPr lang="en-US" dirty="0"/>
              <a:t> care </a:t>
            </a:r>
            <a:r>
              <a:rPr lang="en-US" dirty="0" err="1"/>
              <a:t>permite</a:t>
            </a:r>
            <a:r>
              <a:rPr lang="en-US" dirty="0"/>
              <a:t> </a:t>
            </a:r>
            <a:r>
              <a:rPr lang="en-US" dirty="0" err="1"/>
              <a:t>furnizarea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 </a:t>
            </a:r>
            <a:r>
              <a:rPr lang="en-US" b="1" dirty="0" err="1"/>
              <a:t>înlocuitor</a:t>
            </a:r>
            <a:r>
              <a:rPr lang="en-US" dirty="0"/>
              <a:t> </a:t>
            </a:r>
            <a:r>
              <a:rPr lang="en-US" dirty="0" err="1"/>
              <a:t>sau</a:t>
            </a:r>
            <a:r>
              <a:rPr lang="en-US" dirty="0"/>
              <a:t> </a:t>
            </a:r>
            <a:r>
              <a:rPr lang="en-US" b="1" dirty="0" err="1"/>
              <a:t>intermediar</a:t>
            </a:r>
            <a:r>
              <a:rPr lang="en-US" dirty="0"/>
              <a:t> </a:t>
            </a:r>
            <a:r>
              <a:rPr lang="en-US" dirty="0" err="1"/>
              <a:t>pentru</a:t>
            </a:r>
            <a:r>
              <a:rPr lang="en-US" dirty="0"/>
              <a:t> un alt </a:t>
            </a:r>
            <a:r>
              <a:rPr lang="en-US" dirty="0" err="1"/>
              <a:t>obiect</a:t>
            </a:r>
            <a:r>
              <a:rPr lang="en-US" dirty="0"/>
              <a:t>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Un </a:t>
            </a:r>
            <a:r>
              <a:rPr lang="en-US" dirty="0" err="1"/>
              <a:t>obiect</a:t>
            </a:r>
            <a:r>
              <a:rPr lang="en-US" dirty="0"/>
              <a:t> proxy </a:t>
            </a:r>
            <a:r>
              <a:rPr lang="en-US" b="1" dirty="0" err="1"/>
              <a:t>controlează</a:t>
            </a:r>
            <a:r>
              <a:rPr lang="en-US" b="1" dirty="0"/>
              <a:t> </a:t>
            </a:r>
            <a:r>
              <a:rPr lang="en-US" b="1" dirty="0" err="1"/>
              <a:t>accesul</a:t>
            </a:r>
            <a:r>
              <a:rPr lang="en-US" dirty="0"/>
              <a:t> la </a:t>
            </a:r>
            <a:r>
              <a:rPr lang="en-US" dirty="0" err="1"/>
              <a:t>obiectul</a:t>
            </a:r>
            <a:r>
              <a:rPr lang="en-US" dirty="0"/>
              <a:t> original, </a:t>
            </a:r>
            <a:r>
              <a:rPr lang="en-US" dirty="0" err="1"/>
              <a:t>permițând</a:t>
            </a:r>
            <a:r>
              <a:rPr lang="en-US" dirty="0"/>
              <a:t> </a:t>
            </a:r>
            <a:r>
              <a:rPr lang="en-US" dirty="0" err="1"/>
              <a:t>efectuarea</a:t>
            </a:r>
            <a:r>
              <a:rPr lang="en-US" dirty="0"/>
              <a:t> </a:t>
            </a:r>
            <a:r>
              <a:rPr lang="en-US" dirty="0" err="1"/>
              <a:t>unor</a:t>
            </a:r>
            <a:r>
              <a:rPr lang="en-US" dirty="0"/>
              <a:t> </a:t>
            </a:r>
            <a:r>
              <a:rPr lang="en-US" dirty="0" err="1"/>
              <a:t>acțiuni</a:t>
            </a:r>
            <a:r>
              <a:rPr lang="en-US" dirty="0"/>
              <a:t> </a:t>
            </a:r>
            <a:r>
              <a:rPr lang="en-US" b="1" dirty="0" err="1"/>
              <a:t>înainte</a:t>
            </a:r>
            <a:r>
              <a:rPr lang="en-US" b="1" dirty="0"/>
              <a:t> </a:t>
            </a:r>
            <a:r>
              <a:rPr lang="en-US" b="1" dirty="0" err="1"/>
              <a:t>sau</a:t>
            </a:r>
            <a:r>
              <a:rPr lang="en-US" b="1" dirty="0"/>
              <a:t> </a:t>
            </a:r>
            <a:r>
              <a:rPr lang="en-US" b="1" dirty="0" err="1"/>
              <a:t>după</a:t>
            </a:r>
            <a:r>
              <a:rPr lang="en-US" dirty="0"/>
              <a:t> 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requestul</a:t>
            </a:r>
            <a:r>
              <a:rPr lang="en-US" dirty="0"/>
              <a:t> </a:t>
            </a:r>
            <a:r>
              <a:rPr lang="en-US" dirty="0" err="1"/>
              <a:t>ajunge</a:t>
            </a:r>
            <a:r>
              <a:rPr lang="en-US" dirty="0"/>
              <a:t> la </a:t>
            </a:r>
            <a:r>
              <a:rPr lang="en-US" dirty="0" err="1"/>
              <a:t>obiectul</a:t>
            </a:r>
            <a:r>
              <a:rPr lang="en-US" dirty="0"/>
              <a:t> real.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C5EC3CD-1815-536B-F4D0-F651E6D586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Pattern-ul Bridge este un </a:t>
            </a:r>
            <a:r>
              <a:rPr kumimoji="0" lang="en-US" altLang="en-US" sz="18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pattern de design structural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care îți permite să împarți o clasă mare sau un set de clase strâns legate în două ierarhii separate —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abstractizare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și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implementare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— care pot fi dezvoltate independent una de cealaltă.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Acesta rezolvă de obicei problema denumită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„explozie a spațiului stărilor”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unde numărul de entități necesare pentru a reprezenta toate stările posibile explodează într-un mod similar produsului cartezian.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Pot să-ți ofer și un exemplu ilustrativ sau să explic cum se aplică în proiecte reale, dacă vrei să aprofundezi. Spune-mi tu! 😊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5766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0BF65-C84B-45C3-72CA-AFDA68851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89572"/>
            <a:ext cx="6787747" cy="1593507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EBC2C-6DD7-5003-38EB-40753046FE8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3725" y="2281238"/>
            <a:ext cx="6788150" cy="3709987"/>
          </a:xfrm>
        </p:spPr>
        <p:txBody>
          <a:bodyPr tIns="457200"/>
          <a:lstStyle/>
          <a:p>
            <a:r>
              <a:rPr lang="en-US" dirty="0"/>
              <a:t>Intro</a:t>
            </a:r>
          </a:p>
          <a:p>
            <a:r>
              <a:rPr lang="en-US" dirty="0"/>
              <a:t>Singleton Pattern</a:t>
            </a:r>
          </a:p>
          <a:p>
            <a:r>
              <a:rPr lang="en-US" dirty="0"/>
              <a:t>Factory Pattern</a:t>
            </a:r>
          </a:p>
          <a:p>
            <a:r>
              <a:rPr lang="en-US" dirty="0"/>
              <a:t>Builder Pattern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685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45D3755-C3E2-975E-DE68-CDECC4B52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/>
          <a:lstStyle/>
          <a:p>
            <a:r>
              <a:rPr lang="en-US" dirty="0"/>
              <a:t>Ce sunt design pattern-urile?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70BD87D-F7DA-961B-4024-A354DC87D16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57600" y="3276918"/>
            <a:ext cx="7810500" cy="31137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/>
              <a:t>Solutii</a:t>
            </a:r>
            <a:r>
              <a:rPr lang="en-US" b="1" dirty="0"/>
              <a:t> </a:t>
            </a:r>
            <a:r>
              <a:rPr lang="en-US" b="1" dirty="0">
                <a:solidFill>
                  <a:srgbClr val="FF0000"/>
                </a:solidFill>
              </a:rPr>
              <a:t>GENERALE</a:t>
            </a:r>
            <a:r>
              <a:rPr lang="en-US" b="1" dirty="0"/>
              <a:t> </a:t>
            </a:r>
            <a:r>
              <a:rPr lang="en-US" b="1" dirty="0" err="1"/>
              <a:t>si</a:t>
            </a:r>
            <a:r>
              <a:rPr lang="en-US" b="1" dirty="0"/>
              <a:t> </a:t>
            </a:r>
            <a:r>
              <a:rPr lang="en-US" b="1" dirty="0">
                <a:solidFill>
                  <a:srgbClr val="FF0000"/>
                </a:solidFill>
              </a:rPr>
              <a:t>REUTILIZABILE</a:t>
            </a:r>
            <a:r>
              <a:rPr lang="en-US" b="1" dirty="0"/>
              <a:t> </a:t>
            </a:r>
            <a:r>
              <a:rPr lang="en-US" b="1" dirty="0" err="1"/>
              <a:t>pentru</a:t>
            </a:r>
            <a:r>
              <a:rPr lang="en-US" b="1" dirty="0"/>
              <a:t> un set de </a:t>
            </a:r>
            <a:r>
              <a:rPr lang="en-US" b="1" dirty="0" err="1"/>
              <a:t>probleme</a:t>
            </a:r>
            <a:r>
              <a:rPr lang="en-US" b="1" dirty="0"/>
              <a:t> </a:t>
            </a:r>
            <a:r>
              <a:rPr lang="en-US" b="1" dirty="0" err="1"/>
              <a:t>recurente</a:t>
            </a:r>
            <a:r>
              <a:rPr lang="en-US" b="1" dirty="0"/>
              <a:t> care apar in </a:t>
            </a:r>
            <a:r>
              <a:rPr lang="en-US" b="1" dirty="0" err="1"/>
              <a:t>dezvoltarea</a:t>
            </a:r>
            <a:r>
              <a:rPr lang="en-US" b="1" dirty="0"/>
              <a:t> software.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 nu se </a:t>
            </a:r>
            <a:r>
              <a:rPr lang="en-US" dirty="0" err="1"/>
              <a:t>confunda</a:t>
            </a:r>
            <a:r>
              <a:rPr lang="en-US" dirty="0"/>
              <a:t> design pattern-urile cu </a:t>
            </a:r>
            <a:r>
              <a:rPr lang="en-US" dirty="0" err="1"/>
              <a:t>algoritmii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Un </a:t>
            </a:r>
            <a:r>
              <a:rPr lang="en-US" dirty="0" err="1"/>
              <a:t>algoritm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o </a:t>
            </a:r>
            <a:r>
              <a:rPr lang="en-US" dirty="0" err="1"/>
              <a:t>secventa</a:t>
            </a:r>
            <a:r>
              <a:rPr lang="en-US" dirty="0"/>
              <a:t> finite de </a:t>
            </a:r>
            <a:r>
              <a:rPr lang="en-US" dirty="0" err="1"/>
              <a:t>pasi</a:t>
            </a:r>
            <a:r>
              <a:rPr lang="en-US" dirty="0"/>
              <a:t> care duce la un </a:t>
            </a:r>
            <a:r>
              <a:rPr lang="en-US" dirty="0" err="1"/>
              <a:t>rezultat</a:t>
            </a:r>
            <a:r>
              <a:rPr lang="en-US" dirty="0"/>
              <a:t> specific pe cand un design pattern </a:t>
            </a:r>
            <a:r>
              <a:rPr lang="en-US" dirty="0" err="1"/>
              <a:t>ofera</a:t>
            </a:r>
            <a:r>
              <a:rPr lang="en-US" dirty="0"/>
              <a:t> o </a:t>
            </a:r>
            <a:r>
              <a:rPr lang="en-US" dirty="0" err="1"/>
              <a:t>solutie</a:t>
            </a:r>
            <a:r>
              <a:rPr lang="en-US" dirty="0"/>
              <a:t> de </a:t>
            </a:r>
            <a:r>
              <a:rPr lang="en-US" dirty="0" err="1"/>
              <a:t>nivel</a:t>
            </a:r>
            <a:r>
              <a:rPr lang="en-US" dirty="0"/>
              <a:t> </a:t>
            </a:r>
            <a:r>
              <a:rPr lang="en-US" dirty="0" err="1"/>
              <a:t>inalt</a:t>
            </a:r>
            <a:r>
              <a:rPr lang="en-US" dirty="0"/>
              <a:t> la o </a:t>
            </a:r>
            <a:r>
              <a:rPr lang="en-US" dirty="0" err="1"/>
              <a:t>problema</a:t>
            </a:r>
            <a:r>
              <a:rPr lang="en-US" dirty="0"/>
              <a:t>. </a:t>
            </a:r>
          </a:p>
          <a:p>
            <a:pPr marL="0" indent="0">
              <a:buNone/>
            </a:pPr>
            <a:r>
              <a:rPr lang="en-US" dirty="0" err="1"/>
              <a:t>Depinde</a:t>
            </a:r>
            <a:r>
              <a:rPr lang="en-US" dirty="0"/>
              <a:t> de </a:t>
            </a:r>
            <a:r>
              <a:rPr lang="en-US" dirty="0" err="1"/>
              <a:t>proiect</a:t>
            </a:r>
            <a:r>
              <a:rPr lang="en-US" dirty="0"/>
              <a:t>/</a:t>
            </a:r>
            <a:r>
              <a:rPr lang="en-US" dirty="0" err="1"/>
              <a:t>problema</a:t>
            </a:r>
            <a:r>
              <a:rPr lang="en-US" dirty="0"/>
              <a:t>/</a:t>
            </a:r>
            <a:r>
              <a:rPr lang="en-US" dirty="0" err="1"/>
              <a:t>nevoie</a:t>
            </a:r>
            <a:r>
              <a:rPr lang="en-US" dirty="0"/>
              <a:t> de cum </a:t>
            </a:r>
            <a:r>
              <a:rPr lang="en-US" dirty="0" err="1"/>
              <a:t>va</a:t>
            </a:r>
            <a:r>
              <a:rPr lang="en-US" dirty="0"/>
              <a:t> fi </a:t>
            </a:r>
            <a:r>
              <a:rPr lang="en-US" dirty="0" err="1"/>
              <a:t>implementat</a:t>
            </a:r>
            <a:r>
              <a:rPr lang="en-US" dirty="0"/>
              <a:t> un pattern.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78CEA4F-D72A-C069-6A51-328B103CA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7E473402-19FD-A5B0-5CB6-E5F3926D3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79D1CAD-2EA2-9376-7B64-0C3AC590F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16F8906-918C-BE0B-A4AB-6A1D48150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00312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A1A4C4-80EE-B137-2BF1-E152469982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A9E2A8F-35A6-F8A3-F4B0-A6CB428E5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/>
          <a:lstStyle/>
          <a:p>
            <a:r>
              <a:rPr lang="en-US" dirty="0"/>
              <a:t>De </a:t>
            </a:r>
            <a:r>
              <a:rPr lang="en-US" dirty="0" err="1"/>
              <a:t>ce</a:t>
            </a:r>
            <a:r>
              <a:rPr lang="en-US" dirty="0"/>
              <a:t> design patterns?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8433999-0760-DCA2-AA28-9FC1508E045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57600" y="3276918"/>
            <a:ext cx="7810500" cy="3113722"/>
          </a:xfrm>
        </p:spPr>
        <p:txBody>
          <a:bodyPr>
            <a:normAutofit/>
          </a:bodyPr>
          <a:lstStyle/>
          <a:p>
            <a:r>
              <a:rPr lang="en-US" dirty="0" err="1"/>
              <a:t>Rezolva</a:t>
            </a:r>
            <a:r>
              <a:rPr lang="en-US" dirty="0"/>
              <a:t> </a:t>
            </a:r>
            <a:r>
              <a:rPr lang="en-US" dirty="0" err="1"/>
              <a:t>probleme</a:t>
            </a:r>
            <a:r>
              <a:rPr lang="en-US" dirty="0"/>
              <a:t> commune in mod consistent </a:t>
            </a:r>
            <a:r>
              <a:rPr lang="en-US" dirty="0" err="1"/>
              <a:t>si</a:t>
            </a:r>
            <a:r>
              <a:rPr lang="en-US" dirty="0"/>
              <a:t> elegant</a:t>
            </a:r>
          </a:p>
          <a:p>
            <a:r>
              <a:rPr lang="en-US" dirty="0"/>
              <a:t>Fac </a:t>
            </a:r>
            <a:r>
              <a:rPr lang="en-US" dirty="0" err="1"/>
              <a:t>codul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usor</a:t>
            </a:r>
            <a:r>
              <a:rPr lang="en-US" dirty="0"/>
              <a:t> de </a:t>
            </a:r>
            <a:r>
              <a:rPr lang="en-US" dirty="0" err="1"/>
              <a:t>citit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inteles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intretinut</a:t>
            </a:r>
            <a:endParaRPr lang="en-US" dirty="0"/>
          </a:p>
          <a:p>
            <a:r>
              <a:rPr lang="en-US" dirty="0"/>
              <a:t>Fac </a:t>
            </a:r>
            <a:r>
              <a:rPr lang="en-US" dirty="0" err="1"/>
              <a:t>codul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usor</a:t>
            </a:r>
            <a:r>
              <a:rPr lang="en-US" dirty="0"/>
              <a:t> de </a:t>
            </a:r>
            <a:r>
              <a:rPr lang="en-US" dirty="0" err="1"/>
              <a:t>modificat</a:t>
            </a:r>
            <a:r>
              <a:rPr lang="en-US" dirty="0"/>
              <a:t>, </a:t>
            </a:r>
            <a:r>
              <a:rPr lang="en-US" dirty="0" err="1"/>
              <a:t>oferind</a:t>
            </a:r>
            <a:r>
              <a:rPr lang="en-US" dirty="0"/>
              <a:t> </a:t>
            </a:r>
            <a:r>
              <a:rPr lang="en-US" dirty="0" err="1"/>
              <a:t>flexibilitate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extensibilitate</a:t>
            </a:r>
            <a:endParaRPr lang="en-US" dirty="0"/>
          </a:p>
          <a:p>
            <a:r>
              <a:rPr lang="en-US" dirty="0" err="1"/>
              <a:t>Promoveza</a:t>
            </a:r>
            <a:r>
              <a:rPr lang="en-US" dirty="0"/>
              <a:t> </a:t>
            </a:r>
            <a:r>
              <a:rPr lang="en-US" dirty="0" err="1"/>
              <a:t>bune</a:t>
            </a:r>
            <a:r>
              <a:rPr lang="en-US" dirty="0"/>
              <a:t> practice de OOP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4B334F7-8E5A-541A-576E-09DC6590B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B795AE8E-0269-9BBC-CF49-7A1AFA94CCA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64837BA5-745D-4EDC-9CBE-50C1E5657D0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D8338802-ABE3-6D9B-4889-06E21E0042C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11379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346ED-721D-85EE-2F1B-A31D0912D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/>
          <a:lstStyle/>
          <a:p>
            <a:r>
              <a:rPr lang="en-US" dirty="0" err="1"/>
              <a:t>Clasificare</a:t>
            </a:r>
            <a:r>
              <a:rPr lang="en-US" dirty="0"/>
              <a:t>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97449-5B72-ADA0-3B2D-1CBC160D6B9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4361" y="2676525"/>
            <a:ext cx="2585720" cy="3597470"/>
          </a:xfrm>
        </p:spPr>
        <p:txBody>
          <a:bodyPr/>
          <a:lstStyle/>
          <a:p>
            <a:r>
              <a:rPr lang="en-US" b="1" dirty="0"/>
              <a:t>Creational:</a:t>
            </a:r>
          </a:p>
          <a:p>
            <a:r>
              <a:rPr lang="en-US" dirty="0" err="1"/>
              <a:t>Exemple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Singleton</a:t>
            </a:r>
          </a:p>
          <a:p>
            <a:pPr lvl="1"/>
            <a:r>
              <a:rPr lang="en-US" dirty="0"/>
              <a:t>Factory</a:t>
            </a:r>
          </a:p>
          <a:p>
            <a:pPr lvl="1"/>
            <a:r>
              <a:rPr lang="en-US" dirty="0"/>
              <a:t>Builder</a:t>
            </a:r>
          </a:p>
          <a:p>
            <a:pPr lvl="1"/>
            <a:r>
              <a:rPr lang="en-US" dirty="0"/>
              <a:t>….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FC7B50-71A6-D8BE-C032-5EB4CF5706D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4042939" y="2676525"/>
            <a:ext cx="2764262" cy="3597470"/>
          </a:xfrm>
        </p:spPr>
        <p:txBody>
          <a:bodyPr/>
          <a:lstStyle/>
          <a:p>
            <a:r>
              <a:rPr lang="en-US" b="1" dirty="0"/>
              <a:t>Structural</a:t>
            </a:r>
            <a:r>
              <a:rPr lang="en-US" dirty="0"/>
              <a:t>:</a:t>
            </a:r>
          </a:p>
          <a:p>
            <a:r>
              <a:rPr lang="en-US" dirty="0" err="1"/>
              <a:t>Exemple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Facade</a:t>
            </a:r>
          </a:p>
          <a:p>
            <a:pPr lvl="1"/>
            <a:r>
              <a:rPr lang="en-US" dirty="0"/>
              <a:t>Bridge</a:t>
            </a:r>
          </a:p>
          <a:p>
            <a:pPr lvl="1"/>
            <a:r>
              <a:rPr lang="en-US" dirty="0"/>
              <a:t>Proxy</a:t>
            </a:r>
          </a:p>
          <a:p>
            <a:pPr lvl="1"/>
            <a:r>
              <a:rPr lang="en-US" dirty="0"/>
              <a:t>…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AD8DA8E4-B015-41B4-FE4F-09A3F8C3FF17}"/>
              </a:ext>
            </a:extLst>
          </p:cNvPr>
          <p:cNvSpPr txBox="1">
            <a:spLocks/>
          </p:cNvSpPr>
          <p:nvPr/>
        </p:nvSpPr>
        <p:spPr>
          <a:xfrm>
            <a:off x="7304299" y="2676525"/>
            <a:ext cx="2764262" cy="3597470"/>
          </a:xfrm>
          <a:prstGeom prst="rect">
            <a:avLst/>
          </a:prstGeom>
        </p:spPr>
        <p:txBody>
          <a:bodyPr vert="horz" lIns="0" tIns="45720" rIns="0" bIns="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83464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4864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82296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00584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Behavioral</a:t>
            </a:r>
            <a:r>
              <a:rPr lang="en-US" dirty="0"/>
              <a:t>:</a:t>
            </a:r>
          </a:p>
          <a:p>
            <a:r>
              <a:rPr lang="en-US" dirty="0" err="1"/>
              <a:t>Exemple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Chain of responsibility</a:t>
            </a:r>
          </a:p>
          <a:p>
            <a:pPr lvl="1"/>
            <a:r>
              <a:rPr lang="en-US" dirty="0"/>
              <a:t>Strategy</a:t>
            </a:r>
          </a:p>
          <a:p>
            <a:pPr lvl="1"/>
            <a:r>
              <a:rPr lang="en-US" dirty="0"/>
              <a:t>Observer</a:t>
            </a:r>
          </a:p>
          <a:p>
            <a:pPr lvl="1"/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888484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BFE7D7-6AE9-53B9-4EAF-BC77011165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6122836-F104-9AC3-E8F2-19B83671C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/>
          <a:lstStyle/>
          <a:p>
            <a:r>
              <a:rPr lang="en-US" dirty="0"/>
              <a:t>Singleton pattern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74FAE8C-A589-9C16-D814-8C8F3A4F0C7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381760" y="2042159"/>
            <a:ext cx="10086340" cy="2387601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public class Example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       // Private constructor to disable possibility of instance creation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       private Example() {…….}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       public static Example Instance { get ; } = new();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}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 err="1"/>
              <a:t>Atentie</a:t>
            </a:r>
            <a:r>
              <a:rPr lang="en-US" dirty="0"/>
              <a:t>: Singleton pattern indica “architecture/design smell”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CC3E32D-49F7-8B6A-BD8E-6E789F2C9E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A497597D-69DD-8004-F9C7-4FF9B199AF1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8BFD435-CC91-33B1-613E-B303233023D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EEFFF9CC-DAEA-BF45-82D3-478B5309E20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" name="Text Placeholder 6">
            <a:extLst>
              <a:ext uri="{FF2B5EF4-FFF2-40B4-BE49-F238E27FC236}">
                <a16:creationId xmlns:a16="http://schemas.microsoft.com/office/drawing/2014/main" id="{F4C17839-F56E-408D-9714-3C6323176F60}"/>
              </a:ext>
            </a:extLst>
          </p:cNvPr>
          <p:cNvSpPr txBox="1">
            <a:spLocks/>
          </p:cNvSpPr>
          <p:nvPr/>
        </p:nvSpPr>
        <p:spPr>
          <a:xfrm>
            <a:off x="3291840" y="4561840"/>
            <a:ext cx="8900160" cy="2193286"/>
          </a:xfrm>
          <a:prstGeom prst="rect">
            <a:avLst/>
          </a:prstGeom>
        </p:spPr>
        <p:txBody>
          <a:bodyPr vert="horz" lIns="0" tIns="228600" rIns="0" bIns="0" rtlCol="0">
            <a:normAutofit/>
          </a:bodyPr>
          <a:lstStyle>
            <a:lvl1pPr marL="283464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b="1" dirty="0" err="1"/>
              <a:t>Exemple</a:t>
            </a:r>
            <a:r>
              <a:rPr lang="en-US" b="1" dirty="0"/>
              <a:t> cod: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Lazy Loading – Obsolete, </a:t>
            </a:r>
            <a:r>
              <a:rPr lang="en-US" dirty="0" err="1"/>
              <a:t>dar</a:t>
            </a:r>
            <a:r>
              <a:rPr lang="en-US" dirty="0"/>
              <a:t> </a:t>
            </a:r>
            <a:r>
              <a:rPr lang="en-US" dirty="0" err="1"/>
              <a:t>merita</a:t>
            </a:r>
            <a:r>
              <a:rPr lang="en-US" dirty="0"/>
              <a:t> </a:t>
            </a:r>
            <a:r>
              <a:rPr lang="en-US" dirty="0" err="1"/>
              <a:t>prezentat</a:t>
            </a: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Singleton and generics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Per thread singleton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err="1"/>
              <a:t>Monostate</a:t>
            </a:r>
            <a:r>
              <a:rPr lang="en-US" dirty="0"/>
              <a:t> -&gt; Borg pattern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err="1"/>
              <a:t>Multiton</a:t>
            </a: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724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8BEF84-8515-8F44-12A0-78BBF362E3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F23E7-BA80-01F3-232B-65B364518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/>
          <a:lstStyle/>
          <a:p>
            <a:r>
              <a:rPr lang="en-US" dirty="0"/>
              <a:t>Factory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5F4918-8905-1591-A676-9D745FBE0A0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11760" y="2275840"/>
            <a:ext cx="3952239" cy="3998155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/>
              <a:t>public class Point</a:t>
            </a:r>
          </a:p>
          <a:p>
            <a:pPr>
              <a:spcBef>
                <a:spcPts val="0"/>
              </a:spcBef>
            </a:pPr>
            <a:r>
              <a:rPr lang="en-US" dirty="0"/>
              <a:t>{</a:t>
            </a:r>
          </a:p>
          <a:p>
            <a:pPr>
              <a:spcBef>
                <a:spcPts val="0"/>
              </a:spcBef>
            </a:pPr>
            <a:r>
              <a:rPr lang="en-US" dirty="0"/>
              <a:t>   public double X { get; private set;}</a:t>
            </a:r>
          </a:p>
          <a:p>
            <a:pPr>
              <a:spcBef>
                <a:spcPts val="0"/>
              </a:spcBef>
            </a:pPr>
            <a:r>
              <a:rPr lang="en-US" dirty="0"/>
              <a:t>   public double Y { get; private set; }</a:t>
            </a:r>
          </a:p>
          <a:p>
            <a:pPr>
              <a:spcBef>
                <a:spcPts val="0"/>
              </a:spcBef>
            </a:pPr>
            <a:r>
              <a:rPr lang="en-US" dirty="0"/>
              <a:t>	</a:t>
            </a:r>
          </a:p>
          <a:p>
            <a:pPr>
              <a:spcBef>
                <a:spcPts val="0"/>
              </a:spcBef>
            </a:pPr>
            <a:r>
              <a:rPr lang="en-US" dirty="0"/>
              <a:t>   protected Point(double x, double y)</a:t>
            </a:r>
          </a:p>
          <a:p>
            <a:pPr>
              <a:spcBef>
                <a:spcPts val="0"/>
              </a:spcBef>
            </a:pPr>
            <a:r>
              <a:rPr lang="en-US" dirty="0"/>
              <a:t>   {</a:t>
            </a:r>
          </a:p>
          <a:p>
            <a:pPr>
              <a:spcBef>
                <a:spcPts val="0"/>
              </a:spcBef>
            </a:pPr>
            <a:r>
              <a:rPr lang="en-US" dirty="0"/>
              <a:t>      X = x;</a:t>
            </a:r>
          </a:p>
          <a:p>
            <a:pPr>
              <a:spcBef>
                <a:spcPts val="0"/>
              </a:spcBef>
            </a:pPr>
            <a:r>
              <a:rPr lang="en-US" dirty="0"/>
              <a:t>      Y = y;</a:t>
            </a:r>
          </a:p>
          <a:p>
            <a:pPr>
              <a:spcBef>
                <a:spcPts val="0"/>
              </a:spcBef>
            </a:pPr>
            <a:r>
              <a:rPr lang="en-US" dirty="0"/>
              <a:t>   }</a:t>
            </a:r>
          </a:p>
          <a:p>
            <a:pPr>
              <a:spcBef>
                <a:spcPts val="0"/>
              </a:spcBef>
            </a:pPr>
            <a:r>
              <a:rPr lang="en-US" dirty="0"/>
              <a:t>}</a:t>
            </a:r>
          </a:p>
          <a:p>
            <a:pPr>
              <a:spcBef>
                <a:spcPts val="0"/>
              </a:spcBef>
            </a:pPr>
            <a:endParaRPr lang="en-US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83222DDB-6217-5C1C-2EE3-38A1FF685336}"/>
              </a:ext>
            </a:extLst>
          </p:cNvPr>
          <p:cNvSpPr txBox="1">
            <a:spLocks/>
          </p:cNvSpPr>
          <p:nvPr/>
        </p:nvSpPr>
        <p:spPr>
          <a:xfrm>
            <a:off x="4205498" y="2275840"/>
            <a:ext cx="7874742" cy="3597470"/>
          </a:xfrm>
          <a:prstGeom prst="rect">
            <a:avLst/>
          </a:prstGeom>
        </p:spPr>
        <p:txBody>
          <a:bodyPr vert="horz" lIns="0" tIns="45720" rIns="0" bIns="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83464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4864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82296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00584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dirty="0"/>
              <a:t>public class </a:t>
            </a:r>
            <a:r>
              <a:rPr lang="en-US" dirty="0" err="1"/>
              <a:t>PointFactory</a:t>
            </a: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{</a:t>
            </a:r>
          </a:p>
          <a:p>
            <a:pPr>
              <a:spcBef>
                <a:spcPts val="0"/>
              </a:spcBef>
            </a:pPr>
            <a:r>
              <a:rPr lang="en-US" dirty="0"/>
              <a:t>   public static Point </a:t>
            </a:r>
            <a:r>
              <a:rPr lang="en-US" dirty="0" err="1"/>
              <a:t>NewCartesianPoint</a:t>
            </a:r>
            <a:r>
              <a:rPr lang="en-US" dirty="0"/>
              <a:t>(double x, double y)</a:t>
            </a:r>
          </a:p>
          <a:p>
            <a:pPr>
              <a:spcBef>
                <a:spcPts val="0"/>
              </a:spcBef>
            </a:pPr>
            <a:r>
              <a:rPr lang="en-US" dirty="0"/>
              <a:t>  {</a:t>
            </a:r>
          </a:p>
          <a:p>
            <a:pPr>
              <a:spcBef>
                <a:spcPts val="0"/>
              </a:spcBef>
            </a:pPr>
            <a:r>
              <a:rPr lang="en-US" dirty="0"/>
              <a:t>      return new Point(x, y);</a:t>
            </a:r>
          </a:p>
          <a:p>
            <a:pPr>
              <a:spcBef>
                <a:spcPts val="0"/>
              </a:spcBef>
            </a:pPr>
            <a:r>
              <a:rPr lang="en-US" dirty="0"/>
              <a:t>  }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  public static Point </a:t>
            </a:r>
            <a:r>
              <a:rPr lang="en-US" dirty="0" err="1"/>
              <a:t>NewPolarPoint</a:t>
            </a:r>
            <a:r>
              <a:rPr lang="en-US" dirty="0"/>
              <a:t>(double </a:t>
            </a:r>
            <a:r>
              <a:rPr lang="en-US" dirty="0" err="1"/>
              <a:t>radDist</a:t>
            </a:r>
            <a:r>
              <a:rPr lang="en-US" dirty="0"/>
              <a:t>, double theta)</a:t>
            </a:r>
          </a:p>
          <a:p>
            <a:pPr>
              <a:spcBef>
                <a:spcPts val="0"/>
              </a:spcBef>
            </a:pPr>
            <a:r>
              <a:rPr lang="en-US" dirty="0"/>
              <a:t>  {</a:t>
            </a:r>
          </a:p>
          <a:p>
            <a:pPr>
              <a:spcBef>
                <a:spcPts val="0"/>
              </a:spcBef>
            </a:pPr>
            <a:r>
              <a:rPr lang="en-US" dirty="0"/>
              <a:t>      return new Point(</a:t>
            </a:r>
            <a:r>
              <a:rPr lang="en-US" dirty="0" err="1"/>
              <a:t>radDist</a:t>
            </a:r>
            <a:r>
              <a:rPr lang="en-US" dirty="0"/>
              <a:t>*</a:t>
            </a:r>
            <a:r>
              <a:rPr lang="en-US" dirty="0" err="1"/>
              <a:t>Math.Cos</a:t>
            </a:r>
            <a:r>
              <a:rPr lang="en-US" dirty="0"/>
              <a:t>(theta), </a:t>
            </a:r>
            <a:r>
              <a:rPr lang="en-US" dirty="0" err="1"/>
              <a:t>radDist</a:t>
            </a:r>
            <a:r>
              <a:rPr lang="en-US" dirty="0"/>
              <a:t>*</a:t>
            </a:r>
            <a:r>
              <a:rPr lang="en-US" dirty="0" err="1"/>
              <a:t>Math.Sin</a:t>
            </a:r>
            <a:r>
              <a:rPr lang="en-US" dirty="0"/>
              <a:t>(theta));</a:t>
            </a:r>
          </a:p>
          <a:p>
            <a:pPr>
              <a:spcBef>
                <a:spcPts val="0"/>
              </a:spcBef>
            </a:pPr>
            <a:r>
              <a:rPr lang="en-US" dirty="0"/>
              <a:t>  }</a:t>
            </a:r>
          </a:p>
          <a:p>
            <a:pPr>
              <a:spcBef>
                <a:spcPts val="0"/>
              </a:spcBef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1373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03EAC5-7697-2DDE-4412-8E11CDD5BA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27E799E-049D-B2D5-8681-2B29E692E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/>
          <a:lstStyle/>
          <a:p>
            <a:r>
              <a:rPr lang="en-US" dirty="0"/>
              <a:t>Factory pattern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B350184-AB7F-6253-EBAE-2D8821B46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1129D3FA-7D53-B7CD-1F9D-9814610EC00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3AA48AE-C8C3-6A86-04C1-6F25F854193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2C3DEC1-C013-8D23-16E1-6587E75F2BF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" name="Text Placeholder 6">
            <a:extLst>
              <a:ext uri="{FF2B5EF4-FFF2-40B4-BE49-F238E27FC236}">
                <a16:creationId xmlns:a16="http://schemas.microsoft.com/office/drawing/2014/main" id="{D4A90851-1514-3E7B-6CCD-2679F0FBDCE0}"/>
              </a:ext>
            </a:extLst>
          </p:cNvPr>
          <p:cNvSpPr txBox="1">
            <a:spLocks/>
          </p:cNvSpPr>
          <p:nvPr/>
        </p:nvSpPr>
        <p:spPr>
          <a:xfrm>
            <a:off x="3291840" y="4561840"/>
            <a:ext cx="8900160" cy="2193286"/>
          </a:xfrm>
          <a:prstGeom prst="rect">
            <a:avLst/>
          </a:prstGeom>
        </p:spPr>
        <p:txBody>
          <a:bodyPr vert="horz" lIns="0" tIns="228600" rIns="0" bIns="0" rtlCol="0">
            <a:normAutofit/>
          </a:bodyPr>
          <a:lstStyle>
            <a:lvl1pPr marL="283464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5CEB8DB-C82D-1732-3724-22E9F1348B4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57600" y="2282008"/>
            <a:ext cx="7810500" cy="4179178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 err="1"/>
              <a:t>Exemple</a:t>
            </a:r>
            <a:r>
              <a:rPr lang="en-US" b="1" dirty="0"/>
              <a:t> cod: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Factory method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Inner Factory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Abstract Factory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Object Tracking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err="1"/>
              <a:t>Subiecte</a:t>
            </a:r>
            <a:r>
              <a:rPr lang="en-US" dirty="0"/>
              <a:t> </a:t>
            </a:r>
            <a:r>
              <a:rPr lang="en-US" dirty="0" err="1"/>
              <a:t>interesante</a:t>
            </a:r>
            <a:r>
              <a:rPr lang="en-US" dirty="0"/>
              <a:t> de </a:t>
            </a:r>
            <a:r>
              <a:rPr lang="en-US" dirty="0" err="1"/>
              <a:t>discutat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tarziu</a:t>
            </a:r>
            <a:r>
              <a:rPr lang="en-US" dirty="0"/>
              <a:t>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Cum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rezolvi</a:t>
            </a:r>
            <a:r>
              <a:rPr lang="en-US" dirty="0"/>
              <a:t> “</a:t>
            </a:r>
            <a:r>
              <a:rPr lang="en-US" dirty="0" err="1"/>
              <a:t>ViewModel</a:t>
            </a:r>
            <a:r>
              <a:rPr lang="en-US" dirty="0"/>
              <a:t> injection” in </a:t>
            </a:r>
            <a:r>
              <a:rPr lang="en-US" dirty="0" err="1"/>
              <a:t>proiecte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folosesc</a:t>
            </a:r>
            <a:r>
              <a:rPr lang="en-US" dirty="0"/>
              <a:t> MVVM (WPF, MAUI) </a:t>
            </a:r>
            <a:r>
              <a:rPr lang="en-US" dirty="0" err="1"/>
              <a:t>atunci</a:t>
            </a:r>
            <a:r>
              <a:rPr lang="en-US" dirty="0"/>
              <a:t> cand e </a:t>
            </a:r>
            <a:r>
              <a:rPr lang="en-US" dirty="0" err="1"/>
              <a:t>nevoie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ai </a:t>
            </a:r>
            <a:r>
              <a:rPr lang="en-US" dirty="0" err="1"/>
              <a:t>deschise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multe</a:t>
            </a:r>
            <a:r>
              <a:rPr lang="en-US" dirty="0"/>
              <a:t> </a:t>
            </a:r>
            <a:r>
              <a:rPr lang="en-US" dirty="0" err="1"/>
              <a:t>instante</a:t>
            </a:r>
            <a:r>
              <a:rPr lang="en-US" dirty="0"/>
              <a:t> ale </a:t>
            </a:r>
            <a:r>
              <a:rPr lang="en-US" dirty="0" err="1"/>
              <a:t>aceeasi</a:t>
            </a:r>
            <a:r>
              <a:rPr lang="en-US" dirty="0"/>
              <a:t> </a:t>
            </a:r>
            <a:r>
              <a:rPr lang="en-US" dirty="0" err="1"/>
              <a:t>forme</a:t>
            </a:r>
            <a:r>
              <a:rPr lang="en-US" dirty="0"/>
              <a:t>.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Cum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rezolvi</a:t>
            </a:r>
            <a:r>
              <a:rPr lang="en-US" dirty="0"/>
              <a:t> “dependency injection” de abstract factories.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339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3B9F83-272A-38A8-F112-F01F6D5558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838B7-1D27-CBCC-2DC7-5736CAEE0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/>
          <a:lstStyle/>
          <a:p>
            <a:r>
              <a:rPr lang="en-US" dirty="0"/>
              <a:t>Builder pattern – Fluent Builder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3337D-569E-33C4-879D-2DC6E289AE49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11760" y="2275840"/>
            <a:ext cx="10444480" cy="3998155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ts val="0"/>
              </a:spcBef>
            </a:pPr>
            <a:r>
              <a:rPr lang="en-US" dirty="0"/>
              <a:t>public class Element {</a:t>
            </a:r>
          </a:p>
          <a:p>
            <a:pPr>
              <a:spcBef>
                <a:spcPts val="0"/>
              </a:spcBef>
            </a:pPr>
            <a:r>
              <a:rPr lang="en-US" dirty="0"/>
              <a:t>   public string Name {get; set;}</a:t>
            </a:r>
          </a:p>
          <a:p>
            <a:pPr>
              <a:spcBef>
                <a:spcPts val="0"/>
              </a:spcBef>
            </a:pPr>
            <a:r>
              <a:rPr lang="en-US" dirty="0"/>
              <a:t>   public Element(string name) {</a:t>
            </a:r>
          </a:p>
          <a:p>
            <a:pPr>
              <a:spcBef>
                <a:spcPts val="0"/>
              </a:spcBef>
            </a:pPr>
            <a:r>
              <a:rPr lang="en-US" dirty="0"/>
              <a:t>       Name = name;</a:t>
            </a:r>
          </a:p>
          <a:p>
            <a:pPr>
              <a:spcBef>
                <a:spcPts val="0"/>
              </a:spcBef>
            </a:pPr>
            <a:r>
              <a:rPr lang="en-US" dirty="0"/>
              <a:t>   }</a:t>
            </a:r>
          </a:p>
          <a:p>
            <a:pPr>
              <a:spcBef>
                <a:spcPts val="0"/>
              </a:spcBef>
            </a:pPr>
            <a:r>
              <a:rPr lang="en-US" dirty="0"/>
              <a:t>}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public class Builder{</a:t>
            </a:r>
          </a:p>
          <a:p>
            <a:pPr>
              <a:spcBef>
                <a:spcPts val="0"/>
              </a:spcBef>
            </a:pPr>
            <a:r>
              <a:rPr lang="en-US" dirty="0"/>
              <a:t>   private List&lt; Element&gt; _elements = new();</a:t>
            </a:r>
          </a:p>
          <a:p>
            <a:pPr>
              <a:spcBef>
                <a:spcPts val="0"/>
              </a:spcBef>
            </a:pPr>
            <a:r>
              <a:rPr lang="en-US" dirty="0"/>
              <a:t>   public </a:t>
            </a:r>
            <a:r>
              <a:rPr lang="en-US" dirty="0" err="1"/>
              <a:t>AddElement</a:t>
            </a:r>
            <a:r>
              <a:rPr lang="en-US" dirty="0"/>
              <a:t>(string name) {</a:t>
            </a:r>
          </a:p>
          <a:p>
            <a:pPr>
              <a:spcBef>
                <a:spcPts val="0"/>
              </a:spcBef>
            </a:pPr>
            <a:r>
              <a:rPr lang="en-US" dirty="0"/>
              <a:t>       _</a:t>
            </a:r>
            <a:r>
              <a:rPr lang="en-US" dirty="0" err="1"/>
              <a:t>elements.Add</a:t>
            </a:r>
            <a:r>
              <a:rPr lang="en-US" dirty="0"/>
              <a:t>(new Element(name));</a:t>
            </a:r>
          </a:p>
          <a:p>
            <a:pPr>
              <a:spcBef>
                <a:spcPts val="0"/>
              </a:spcBef>
            </a:pPr>
            <a:r>
              <a:rPr lang="en-US" dirty="0"/>
              <a:t>       return this;</a:t>
            </a:r>
          </a:p>
          <a:p>
            <a:pPr>
              <a:spcBef>
                <a:spcPts val="0"/>
              </a:spcBef>
            </a:pPr>
            <a:r>
              <a:rPr lang="en-US" dirty="0"/>
              <a:t>   }</a:t>
            </a:r>
          </a:p>
          <a:p>
            <a:pPr>
              <a:spcBef>
                <a:spcPts val="0"/>
              </a:spcBef>
            </a:pPr>
            <a:r>
              <a:rPr lang="en-US" dirty="0"/>
              <a:t>   public string Build(){</a:t>
            </a:r>
          </a:p>
          <a:p>
            <a:pPr>
              <a:spcBef>
                <a:spcPts val="0"/>
              </a:spcBef>
            </a:pPr>
            <a:r>
              <a:rPr lang="en-US" dirty="0"/>
              <a:t>      // Do something with elements return string</a:t>
            </a:r>
          </a:p>
          <a:p>
            <a:pPr>
              <a:spcBef>
                <a:spcPts val="0"/>
              </a:spcBef>
            </a:pPr>
            <a:r>
              <a:rPr lang="en-US" dirty="0"/>
              <a:t>   }</a:t>
            </a:r>
          </a:p>
          <a:p>
            <a:pPr>
              <a:spcBef>
                <a:spcPts val="0"/>
              </a:spcBef>
            </a:pPr>
            <a:r>
              <a:rPr lang="en-US" dirty="0"/>
              <a:t>}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10008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853419_Win32_SL_V5" id="{958D2C9E-948D-4354-BF9D-DF8AE3C2B240}" vid="{22D4A967-05D2-4D72-8594-54CFF341483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F4B194E-8B30-4377-8C59-ECFB902D2A26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C21FFAC0-05A2-416A-B06C-C248395482C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2DB9E12-8AC3-4138-BF4D-720A5525AB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{FEDCE381-4C7A-4D22-B7F9-EDFE3329058F}TFd3b75063-ff25-434d-b12c-efeaf07d16c36e4d1800_win32-422f0a1741ec</Template>
  <TotalTime>1283</TotalTime>
  <Words>1564</Words>
  <Application>Microsoft Office PowerPoint</Application>
  <PresentationFormat>Widescreen</PresentationFormat>
  <Paragraphs>229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Franklin Gothic Book</vt:lpstr>
      <vt:lpstr>Franklin Gothic Demi</vt:lpstr>
      <vt:lpstr>Custom</vt:lpstr>
      <vt:lpstr>Design patterns</vt:lpstr>
      <vt:lpstr>Agenda</vt:lpstr>
      <vt:lpstr>Ce sunt design pattern-urile?</vt:lpstr>
      <vt:lpstr>De ce design patterns?</vt:lpstr>
      <vt:lpstr>Clasificare patterns</vt:lpstr>
      <vt:lpstr>Singleton pattern</vt:lpstr>
      <vt:lpstr>Factory pattern</vt:lpstr>
      <vt:lpstr>Factory pattern</vt:lpstr>
      <vt:lpstr>Builder pattern – Fluent Builder</vt:lpstr>
      <vt:lpstr>Builder pattern</vt:lpstr>
      <vt:lpstr>Adapter pattern</vt:lpstr>
      <vt:lpstr>Adapter pattern</vt:lpstr>
      <vt:lpstr>Bridge pattern</vt:lpstr>
      <vt:lpstr>Composite pattern</vt:lpstr>
      <vt:lpstr>Decorator pattern</vt:lpstr>
      <vt:lpstr>Facade pattern</vt:lpstr>
      <vt:lpstr>Proxy pattern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Adrian-Ioan Albai</dc:creator>
  <cp:lastModifiedBy>Adrian-Ioan Albai</cp:lastModifiedBy>
  <cp:revision>30</cp:revision>
  <dcterms:created xsi:type="dcterms:W3CDTF">2025-06-13T07:22:13Z</dcterms:created>
  <dcterms:modified xsi:type="dcterms:W3CDTF">2025-07-21T14:48:40Z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