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10" r:id="rId5"/>
    <p:sldId id="383" r:id="rId6"/>
    <p:sldId id="391" r:id="rId7"/>
    <p:sldId id="411" r:id="rId8"/>
    <p:sldId id="408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668" y="-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960F-4D50-5A9F-1097-437C7CB4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F913E-4B62-78D0-2ECD-C19BFF98C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2BBF1-4A62-96B0-FDA9-5DEEBF8AD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06880-0906-E119-FCDB-340944DC4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3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ED8A-8799-5EEA-6A7B-45090081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7CF75-076F-4857-92CE-EC1832AAB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315C8-4EC3-0C48-63DC-F3E2C26A0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A150-77CF-542F-0166-886575343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AB2C-0548-6885-9CFC-2D940498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6A635-8F09-200E-2596-CBF8D83DE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5311-CFEF-A7C4-5ADE-25787CF28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4A1E-2333-456A-674B-271719D5C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4C7BF-A9E3-5E58-0978-C5FF3D57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A77D5-525D-3C5F-FFF0-868C66DD5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4BFBF-D8AD-2C59-C989-7A20EEC0D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7F54-FFFE-5A8B-68A6-408833232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6E5F-DF5A-C0A1-ECFB-05934432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98FD5-1D0F-87EC-EC94-CD437872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0B576-65DA-ED1A-39DE-47D909A21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7B6A-4372-51D0-5157-271374AC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63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FC164-9200-8C71-18F4-538F151C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B3787-BCAE-08FC-2EC4-1A8DB17DB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7D0C2-2E77-B235-934A-48588D505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C824A-738A-021A-43D3-0DA873552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258D-1C50-9D2E-00F6-6ABD8DCA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45790D-2802-66CE-A74C-6075B0F3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CA084-3BF5-5591-0A58-2FB9A81DD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A1B3-41C4-8480-DA4D-B19D9FE01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5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84BC-CAC1-9612-0D2E-D1FE295F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D4738-9F84-5B80-9FCE-4A8BB8252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ECBF1-6367-0DEB-3D3C-952728D5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0C83E-2123-D683-0CF5-44D1D7025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2AD84-A18A-4AC4-F1EC-5F283BA3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88CD5-743D-DD0D-463A-AB3D1C0F6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F72FA-A071-1155-E987-FD62AAD0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37BB2-47C3-09D3-7728-91FB314F6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4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C380-33F1-9A50-0B8B-A3660EE19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AD44A-DB8E-4EE9-BC14-8FFCD5AB1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CC28D-B3CA-855A-4400-6FB493201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89D3-681E-FC6B-9A9F-60A40F0BC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87C9-EA97-5798-4917-110486EE8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A12266-297A-E466-3107-AFF5591F2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9710A-3AF3-1768-31ED-3F3F8215D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B6B5-E770-8D19-FE09-9A8316B7F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5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A7C8E-B3B4-8695-D4F9-4C0AD2D78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54218-3EA5-419B-3FC6-99489B4CB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C42C8-DFD6-6AC9-4078-493EF1D1B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51822-A80E-D123-C75F-5864A01B9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4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4F78-B068-A4C6-2BC3-5896AD68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6F59D-8CF0-EB5A-B77C-A7DF4358C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AFAA5-774F-0B72-DA70-71C8EABC9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716-9FDC-EF12-D6B1-32BBD7808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9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A5B2B-AAA3-6375-AE8E-2F75064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EF12B-F383-181A-E8E9-0FBB7EED6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C37F8-EDBD-35DB-DCE4-99D229D6B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D833-CDDC-81EC-ADFC-D9E06AB05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16E4-AE3A-69E8-8F01-BF127EB0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F59B6-C31D-23B4-D10C-ACB0C6FBC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5FE4F-8138-B798-A5CB-341AB98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42BC-BE52-7D23-F546-AF699263A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4103-53E4-82CF-8246-7101058C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AB536-08EF-D6D7-E025-033DA5CC6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F9E5B-0720-337B-283A-A3771F6FF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A89F-2335-253F-855A-E280992E2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20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86C12-7C52-004A-EB3E-4E46EE0E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014BE-09ED-8E59-6A4E-9D2682995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B483D-F3A9-7587-DFA7-90BD93A0E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2FB44-15EA-15D6-DEA3-C958C1CB9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8EA76-BFBB-60C9-4CC9-A9449631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0C7EF-D67B-2DE0-F7AB-96025132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BA7EE-9972-E4E0-28F2-73218B13E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DCDF-F456-EC33-8EFB-71918DE2C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0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20EC-8C93-C7F3-DC0A-BE04B75F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30B2D-BE5F-21E4-73FE-004695C01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3550A-59D1-14C9-CECA-74D8D0607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4E72-8AD6-B01D-EBDF-20219C41B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53CB-4EE4-452E-1B7F-49C5ABD6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9044B-1FA1-6A1A-8C4A-414AF37F2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5626B-D29F-7FBF-664F-34ABF337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BEC20-8649-B3C8-6DFE-2D5E54C76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19BD-4872-A5C5-B7B0-A1816017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BB54F-FE63-0143-7188-60D190AEA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48497-B3D7-1335-FDD1-B42987709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21B5-6F2D-BAAC-205C-DFB97A74D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FF2D-31DD-DE83-B0A5-1E35D4A0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FFBF5-B7AB-6ECD-9882-AD1BD6467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10A3-FE56-3C6E-F04D-AE22DF07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732B-1978-00D5-67EA-1BA323C5F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8FF04-609A-E4D2-69CB-87688595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CA3704-DD99-BA13-099A-79C33569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585E-2B30-391B-BF56-433CEDA1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2432C23-2A81-4A8B-7094-09C0D3B7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74570DF-4EA4-7ACC-4790-51D238D7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7EE3212-9E2C-3787-E902-9DE5F2E7C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51EB651-996B-F98D-974C-75655E4A877C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D6477-AE2F-6A19-A4C9-51857A35F8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Composite Builder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Stepwise Builder (Wizard)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A43-3BD7-0F8C-C6C6-1EB2F6A9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2A8E-6BB7-8D0E-9294-A986673C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5B14-E18E-95EE-B2B8-AF691B18C5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Adapter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cu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funcționeze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. </a:t>
            </a:r>
            <a:r>
              <a:rPr lang="en-US" dirty="0" err="1"/>
              <a:t>Acționează</a:t>
            </a:r>
            <a:r>
              <a:rPr lang="en-US" dirty="0"/>
              <a:t> ca un pod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, </a:t>
            </a:r>
            <a:r>
              <a:rPr lang="en-US" dirty="0" err="1"/>
              <a:t>convertind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așteptată</a:t>
            </a:r>
            <a:r>
              <a:rPr lang="en-US" dirty="0"/>
              <a:t> de client.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Structura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b="1" dirty="0"/>
              <a:t>Target: </a:t>
            </a:r>
            <a:r>
              <a:rPr lang="en-US" dirty="0" err="1"/>
              <a:t>Definește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pe care o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 err="1"/>
              <a:t>Adaptee</a:t>
            </a:r>
            <a:r>
              <a:rPr lang="en-US" b="1" dirty="0"/>
              <a:t>: </a:t>
            </a:r>
            <a:r>
              <a:rPr lang="en-US" dirty="0"/>
              <a:t>Are 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adaptată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Adapter: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redirecționează</a:t>
            </a:r>
            <a:r>
              <a:rPr lang="en-US" dirty="0"/>
              <a:t> </a:t>
            </a:r>
            <a:r>
              <a:rPr lang="en-US" dirty="0" err="1"/>
              <a:t>apelurile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b="1" dirty="0" err="1"/>
              <a:t>Adaptee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D66B5-DB80-0B28-7395-75B20502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E7B326-20F7-248B-8658-4792E560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DC08C3-DDC2-2795-AA62-94CF1441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79343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40DE-9984-5723-D253-8B0414426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BD9C-ED6F-4BE9-C8CB-494EE0C7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B734-21C0-8A65-1C93-1893552FBF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2400" y="2255520"/>
            <a:ext cx="10444480" cy="47650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Rectangle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Render()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("Rendering rectangle");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interface </a:t>
            </a:r>
            <a:r>
              <a:rPr lang="en-US" dirty="0" err="1"/>
              <a:t>IShape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void Draw();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RectangleAdapter</a:t>
            </a:r>
            <a:r>
              <a:rPr lang="en-US" dirty="0"/>
              <a:t> : </a:t>
            </a:r>
            <a:r>
              <a:rPr lang="en-US" dirty="0" err="1"/>
              <a:t>IShape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readonly</a:t>
            </a:r>
            <a:r>
              <a:rPr lang="en-US" dirty="0"/>
              <a:t> Rectangle _rectangle;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</a:t>
            </a:r>
            <a:r>
              <a:rPr lang="en-US" dirty="0" err="1"/>
              <a:t>RectangleAdapter</a:t>
            </a:r>
            <a:r>
              <a:rPr lang="en-US" dirty="0"/>
              <a:t>(Rectangle rectangle)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_rectangle = rectangle;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void Draw()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_</a:t>
            </a:r>
            <a:r>
              <a:rPr lang="en-US" dirty="0" err="1"/>
              <a:t>rectangle.Render</a:t>
            </a:r>
            <a:r>
              <a:rPr lang="en-US" dirty="0"/>
              <a:t>(); // Adapt Render() to Draw()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01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77754-1F21-FD21-925F-681FFC2A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9F34E4-4303-5DC0-62AC-4C35D208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Bridge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BC834A-1B3C-C2E9-B9E0-F1559A8C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7A8F7C5-CB15-9BE2-1A0B-07775EE34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A6BECA-B1D2-2D64-DB4B-68F8DB0F0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B4AC50-B0CB-73EF-C0E2-988DA856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49C20DB-E6CA-0D2B-E731-97FE25C6406A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395CAD-187E-0240-6A65-422A128964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Bridge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împarți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un set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strâns</a:t>
            </a:r>
            <a:r>
              <a:rPr lang="en-US" dirty="0"/>
              <a:t> legate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ierarhii</a:t>
            </a:r>
            <a:r>
              <a:rPr lang="en-US" dirty="0"/>
              <a:t> separate — </a:t>
            </a:r>
            <a:r>
              <a:rPr lang="en-US" dirty="0" err="1"/>
              <a:t>abstractizare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 — care pot fi </a:t>
            </a:r>
            <a:r>
              <a:rPr lang="en-US" dirty="0" err="1"/>
              <a:t>dezvoltate</a:t>
            </a:r>
            <a:r>
              <a:rPr lang="en-US" dirty="0"/>
              <a:t> independent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cealaltă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rezolvă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denumită</a:t>
            </a:r>
            <a:r>
              <a:rPr lang="en-US" dirty="0"/>
              <a:t> „</a:t>
            </a:r>
            <a:r>
              <a:rPr lang="en-US" dirty="0" err="1"/>
              <a:t>explozie</a:t>
            </a:r>
            <a:r>
              <a:rPr lang="en-US" dirty="0"/>
              <a:t> a </a:t>
            </a:r>
            <a:r>
              <a:rPr lang="en-US" dirty="0" err="1"/>
              <a:t>spațiului</a:t>
            </a:r>
            <a:r>
              <a:rPr lang="en-US" dirty="0"/>
              <a:t> </a:t>
            </a:r>
            <a:r>
              <a:rPr lang="en-US" dirty="0" err="1"/>
              <a:t>stărilor</a:t>
            </a:r>
            <a:r>
              <a:rPr lang="en-US" dirty="0"/>
              <a:t>”,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entități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stările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explodează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similar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cartezian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Este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</a:t>
            </a:r>
            <a:r>
              <a:rPr lang="en-US" dirty="0" err="1"/>
              <a:t>principiului</a:t>
            </a:r>
            <a:r>
              <a:rPr lang="en-US" dirty="0"/>
              <a:t> de dependency inversion.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EE296-EF6F-2D41-3771-0562AC2F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8485-5AB7-11AD-5AAF-42DAD90C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9433-C942-5FA7-1CF4-D88664A7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5703-348E-16D0-8572-8CE4548ED6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Composite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compui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structură</a:t>
            </a:r>
            <a:r>
              <a:rPr lang="en-US" dirty="0"/>
              <a:t> de tip arbore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lucrezi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Structură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b="1" dirty="0"/>
              <a:t>Component</a:t>
            </a:r>
            <a:r>
              <a:rPr lang="en-US" dirty="0"/>
              <a:t>: </a:t>
            </a:r>
            <a:r>
              <a:rPr lang="en-US" dirty="0" err="1"/>
              <a:t>Declară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Leaf</a:t>
            </a:r>
            <a:r>
              <a:rPr lang="en-US" dirty="0"/>
              <a:t>: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Composite</a:t>
            </a:r>
            <a:r>
              <a:rPr lang="en-US" dirty="0"/>
              <a:t>: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comportamente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47F8B-2ECB-3FA5-AA72-6542D4A9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FE60D5-5007-8FD4-3829-F69E9CE9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B87E2C-82DC-862B-D70C-149B3F91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341995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2AFE9-D2B5-F3C0-E3BE-5DFFA6C7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31EA72-5F0F-AB72-2351-0983996E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Decorator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113DFC-0791-DBE6-4FBD-C23A2CFB6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4DDE3E-98E8-751F-0501-0E73601E0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052325-A08E-1A3E-15DA-8790BBF02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4D3329-49EE-4B87-7FE2-0365BB14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F012C35-7667-3C70-C001-9830C2786965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A373DB-9639-5CE5-AB35-D7CC835E9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Decorator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adăugarea</a:t>
            </a:r>
            <a:r>
              <a:rPr lang="en-US" dirty="0"/>
              <a:t> de </a:t>
            </a: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„</a:t>
            </a:r>
            <a:r>
              <a:rPr lang="en-US" dirty="0" err="1"/>
              <a:t>împachetarea</a:t>
            </a:r>
            <a:r>
              <a:rPr lang="en-US" dirty="0"/>
              <a:t>”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decorator care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De </a:t>
            </a:r>
            <a:r>
              <a:rPr lang="en-US" dirty="0" err="1"/>
              <a:t>mentionat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- decorator as adapter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- dynamic decorator composition (decorating decorators)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1BB1C-E28F-D656-8C0E-8DB1881D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7DD1-E292-17F5-7E54-E1408706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FFBC-FDBD-88D0-7E4E-E232B8A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1DB8-D40B-F71C-8600-2CFD0AAA48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Façade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oferă</a:t>
            </a:r>
            <a:r>
              <a:rPr lang="en-US" dirty="0"/>
              <a:t> o </a:t>
            </a:r>
            <a:r>
              <a:rPr lang="en-US" b="1" dirty="0" err="1"/>
              <a:t>interfață</a:t>
            </a:r>
            <a:r>
              <a:rPr lang="en-US" b="1" dirty="0"/>
              <a:t> </a:t>
            </a:r>
            <a:r>
              <a:rPr lang="en-US" b="1" dirty="0" err="1"/>
              <a:t>unificată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b="1" dirty="0" err="1"/>
              <a:t>simplificată</a:t>
            </a:r>
            <a:r>
              <a:rPr lang="en-US" dirty="0"/>
              <a:t> </a:t>
            </a:r>
            <a:r>
              <a:rPr lang="en-US" dirty="0" err="1"/>
              <a:t>către</a:t>
            </a:r>
            <a:r>
              <a:rPr lang="en-US" dirty="0"/>
              <a:t> un set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subsisteme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Practic</a:t>
            </a:r>
            <a:r>
              <a:rPr lang="en-US" dirty="0"/>
              <a:t>, </a:t>
            </a:r>
            <a:r>
              <a:rPr lang="en-US" dirty="0" err="1"/>
              <a:t>creează</a:t>
            </a:r>
            <a:r>
              <a:rPr lang="en-US" dirty="0"/>
              <a:t> o „</a:t>
            </a:r>
            <a:r>
              <a:rPr lang="en-US" dirty="0" err="1"/>
              <a:t>fațadă</a:t>
            </a:r>
            <a:r>
              <a:rPr lang="en-US" dirty="0"/>
              <a:t>” care </a:t>
            </a:r>
            <a:r>
              <a:rPr lang="en-US" dirty="0" err="1"/>
              <a:t>ascunde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interne ale </a:t>
            </a:r>
            <a:r>
              <a:rPr lang="en-US" dirty="0" err="1"/>
              <a:t>implementării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ușoară</a:t>
            </a:r>
            <a:r>
              <a:rPr lang="en-US" dirty="0"/>
              <a:t> de a </a:t>
            </a:r>
            <a:r>
              <a:rPr lang="en-US" dirty="0" err="1"/>
              <a:t>interacționa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166772-E3CE-4769-5404-2333CA7F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B8F717-2FD4-7FC7-0F71-203EB5DB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76AB2F-1A2A-E05F-E15F-04A2F22B6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27477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6E82-5689-2454-3BC4-DE44ACB9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B0085-DD61-0699-C3DF-C657525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Proxy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15A12-7824-9D02-699F-777FA8AC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9370AEB-EB28-4B04-8C8B-B2A647889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C901687-650E-B29E-4466-303E05EDE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18B5461-7151-1494-818A-967443B1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C9C9A37-D3E8-637E-F09F-7832F6C04881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316C6-53D3-5577-4BA2-AD0AA0502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Proxy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un </a:t>
            </a:r>
            <a:r>
              <a:rPr lang="en-US" i="1" dirty="0"/>
              <a:t>pattern de design structural</a:t>
            </a:r>
            <a:r>
              <a:rPr lang="en-US" dirty="0"/>
              <a:t> 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furnizarea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b="1" dirty="0" err="1"/>
              <a:t>înlocuitor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b="1" dirty="0" err="1"/>
              <a:t>intermediar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un alt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proxy </a:t>
            </a:r>
            <a:r>
              <a:rPr lang="en-US" b="1" dirty="0" err="1"/>
              <a:t>controlează</a:t>
            </a:r>
            <a:r>
              <a:rPr lang="en-US" b="1" dirty="0"/>
              <a:t> </a:t>
            </a:r>
            <a:r>
              <a:rPr lang="en-US" b="1" dirty="0" err="1"/>
              <a:t>accesul</a:t>
            </a:r>
            <a:r>
              <a:rPr lang="en-US" dirty="0"/>
              <a:t> la </a:t>
            </a:r>
            <a:r>
              <a:rPr lang="en-US" dirty="0" err="1"/>
              <a:t>obiectul</a:t>
            </a:r>
            <a:r>
              <a:rPr lang="en-US" dirty="0"/>
              <a:t> original,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acțiuni</a:t>
            </a:r>
            <a:r>
              <a:rPr lang="en-US" dirty="0"/>
              <a:t> </a:t>
            </a:r>
            <a:r>
              <a:rPr lang="en-US" b="1" dirty="0" err="1"/>
              <a:t>înainte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după</a:t>
            </a:r>
            <a:r>
              <a:rPr lang="en-US" dirty="0"/>
              <a:t> 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requestul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real.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5EC3CD-1815-536B-F4D0-F651E6D5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6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1973-4E1C-66BB-624E-76D24AAE9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3EC5-A417-FD89-98D8-77F8B50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Chain of Responsibility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8DBD-89C0-6BC4-CA57-B2F62A3499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Chain Of </a:t>
            </a:r>
            <a:r>
              <a:rPr lang="en-US" b="1" dirty="0" err="1"/>
              <a:t>Responsability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lanț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,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o </a:t>
            </a:r>
            <a:r>
              <a:rPr lang="en-US" dirty="0" err="1"/>
              <a:t>procesează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lanț</a:t>
            </a:r>
            <a:r>
              <a:rPr lang="en-US" dirty="0"/>
              <a:t> decide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procesează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pasează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9E9310-DC45-96DE-0A50-4B6CEB31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606471-AA27-FFC4-A53B-FE7DC2D4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9E2C7C-C85E-D79D-098A-CE8660DC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5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C174C-E304-F0BD-BDFE-3A943AFB2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57D92-16F3-68C5-1BD3-531AD1F5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Command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84A2AC-257F-C6B8-11A7-0C222FB5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FEC224-0FFD-9728-5481-5F3262C80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82F8925-1326-02EB-7106-5E0F26B6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31C3023-3D5C-8208-03B1-9F288269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1C27496-CAFC-2043-B061-9481C0F50374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A0A99-DBC0-8FF5-38AB-695261041B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Command</a:t>
            </a:r>
            <a:r>
              <a:rPr lang="en-US" dirty="0"/>
              <a:t> 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încapsulează</a:t>
            </a:r>
            <a:r>
              <a:rPr lang="en-US" dirty="0"/>
              <a:t> o </a:t>
            </a:r>
            <a:r>
              <a:rPr lang="en-US" dirty="0" err="1"/>
              <a:t>cerere</a:t>
            </a:r>
            <a:r>
              <a:rPr lang="en-US" dirty="0"/>
              <a:t> (</a:t>
            </a:r>
            <a:r>
              <a:rPr lang="en-US" dirty="0" err="1"/>
              <a:t>acțiune</a:t>
            </a:r>
            <a:r>
              <a:rPr lang="en-US" dirty="0"/>
              <a:t>)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parametrizarea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cu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, </a:t>
            </a:r>
            <a:r>
              <a:rPr lang="en-US" dirty="0" err="1"/>
              <a:t>logarea</a:t>
            </a:r>
            <a:r>
              <a:rPr lang="en-US" dirty="0"/>
              <a:t>, </a:t>
            </a:r>
            <a:r>
              <a:rPr lang="en-US" dirty="0" err="1"/>
              <a:t>anularea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reexecutarea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care </a:t>
            </a:r>
            <a:r>
              <a:rPr lang="en-US" dirty="0" err="1"/>
              <a:t>emite</a:t>
            </a:r>
            <a:r>
              <a:rPr lang="en-US" dirty="0"/>
              <a:t> o </a:t>
            </a:r>
            <a:r>
              <a:rPr lang="en-US" dirty="0" err="1"/>
              <a:t>cerere</a:t>
            </a:r>
            <a:r>
              <a:rPr lang="en-US" dirty="0"/>
              <a:t> de cel care o </a:t>
            </a:r>
            <a:r>
              <a:rPr lang="en-US" dirty="0" err="1"/>
              <a:t>execută</a:t>
            </a:r>
            <a:r>
              <a:rPr lang="en-US" dirty="0"/>
              <a:t>, </a:t>
            </a:r>
            <a:r>
              <a:rPr lang="en-US" dirty="0" err="1"/>
              <a:t>transformând</a:t>
            </a:r>
            <a:r>
              <a:rPr lang="en-US" dirty="0"/>
              <a:t> </a:t>
            </a:r>
            <a:r>
              <a:rPr lang="en-US" dirty="0" err="1"/>
              <a:t>acțiunile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4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</a:t>
            </a:r>
          </a:p>
          <a:p>
            <a:r>
              <a:rPr lang="en-US" dirty="0"/>
              <a:t>Singleton Pattern</a:t>
            </a:r>
          </a:p>
          <a:p>
            <a:r>
              <a:rPr lang="en-US" dirty="0"/>
              <a:t>Factory Pattern</a:t>
            </a:r>
          </a:p>
          <a:p>
            <a:r>
              <a:rPr lang="en-US" dirty="0"/>
              <a:t>Builder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C905C-C6E6-62B9-E6C5-9679E5AA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EE33-E865-B6EA-EFCF-48892F1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BD97-B424-CDC8-EC10-ABC5673DF0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Mediator 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b="1" dirty="0"/>
              <a:t>mediator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dependențele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din </a:t>
            </a:r>
            <a:r>
              <a:rPr lang="en-US" dirty="0" err="1"/>
              <a:t>lanț</a:t>
            </a:r>
            <a:r>
              <a:rPr lang="en-US" dirty="0"/>
              <a:t> decide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procesează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pasează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it-IT" dirty="0"/>
              <a:t>Obiectele nu mai comunică direct între ele, ci printr-un mediator central, care coordonează interacțiunile.</a:t>
            </a:r>
          </a:p>
          <a:p>
            <a:pPr>
              <a:spcBef>
                <a:spcPts val="0"/>
              </a:spcBef>
            </a:pPr>
            <a:endParaRPr lang="it-IT" b="1" dirty="0"/>
          </a:p>
          <a:p>
            <a:pPr>
              <a:spcBef>
                <a:spcPts val="0"/>
              </a:spcBef>
            </a:pPr>
            <a:r>
              <a:rPr lang="it-IT" b="1" dirty="0"/>
              <a:t>In microservicii in loc de clasa de mediator avem message brokers, pattern-ul ramane.</a:t>
            </a:r>
            <a:endParaRPr lang="en-US" b="1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77345B-D2D4-C02E-3145-60F82CB2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D35746-0DF5-8865-9B09-28B3EC9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80F601-8EF5-6272-6157-BFF1F9A7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5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FA6BB-3318-DFC2-385E-F6396D5B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BCDCE7-855B-7FDE-436B-6F78E1A5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Memento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7A1651-3E6C-D2A4-93AE-E38A7B3BF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87D2BA2-A98A-41A4-3F6D-ED775D6D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B7E5475-C543-3E3F-F163-8E638490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9B57971-706E-C8F5-EC43-71F0FE57B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6A945FF-6A8D-6896-4AE7-D61E99D0267B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6850F1-4477-948A-2678-A31D30E3BC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Memento</a:t>
            </a:r>
            <a:r>
              <a:rPr lang="en-US" dirty="0"/>
              <a:t> 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restaurarea</a:t>
            </a:r>
            <a:r>
              <a:rPr lang="en-US" dirty="0"/>
              <a:t> </a:t>
            </a:r>
            <a:r>
              <a:rPr lang="en-US" dirty="0" err="1"/>
              <a:t>stării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încălca</a:t>
            </a:r>
            <a:r>
              <a:rPr lang="en-US" dirty="0"/>
              <a:t> </a:t>
            </a:r>
            <a:r>
              <a:rPr lang="en-US" dirty="0" err="1"/>
              <a:t>incapsularea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care </a:t>
            </a:r>
            <a:r>
              <a:rPr lang="en-US" dirty="0" err="1"/>
              <a:t>emite</a:t>
            </a:r>
            <a:r>
              <a:rPr lang="en-US" dirty="0"/>
              <a:t> o </a:t>
            </a:r>
            <a:r>
              <a:rPr lang="en-US" dirty="0" err="1"/>
              <a:t>cerere</a:t>
            </a:r>
            <a:r>
              <a:rPr lang="en-US" dirty="0"/>
              <a:t> de cel care o </a:t>
            </a:r>
            <a:r>
              <a:rPr lang="en-US" dirty="0" err="1"/>
              <a:t>execută</a:t>
            </a:r>
            <a:r>
              <a:rPr lang="en-US" dirty="0"/>
              <a:t>, </a:t>
            </a:r>
            <a:r>
              <a:rPr lang="en-US" dirty="0" err="1"/>
              <a:t>transformând</a:t>
            </a:r>
            <a:r>
              <a:rPr lang="en-US" dirty="0"/>
              <a:t> </a:t>
            </a:r>
            <a:r>
              <a:rPr lang="en-US" dirty="0" err="1"/>
              <a:t>acțiunile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Salvează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"memento",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fi </a:t>
            </a:r>
            <a:r>
              <a:rPr lang="en-US" dirty="0" err="1"/>
              <a:t>restaurată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	</a:t>
            </a:r>
            <a:r>
              <a:rPr lang="en-US" dirty="0" err="1"/>
              <a:t>târziu</a:t>
            </a:r>
            <a:r>
              <a:rPr lang="en-US" dirty="0"/>
              <a:t> (ex: </a:t>
            </a:r>
            <a:r>
              <a:rPr lang="en-US" dirty="0" err="1"/>
              <a:t>funcționalitate</a:t>
            </a:r>
            <a:r>
              <a:rPr lang="en-US" dirty="0"/>
              <a:t> de </a:t>
            </a:r>
            <a:r>
              <a:rPr lang="en-US" i="1" dirty="0"/>
              <a:t>Undo</a:t>
            </a:r>
            <a:r>
              <a:rPr 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 err="1"/>
              <a:t>Atentie</a:t>
            </a:r>
            <a:r>
              <a:rPr lang="en-US" dirty="0"/>
              <a:t>: A nu se </a:t>
            </a:r>
            <a:r>
              <a:rPr lang="en-US" dirty="0" err="1"/>
              <a:t>confunda</a:t>
            </a:r>
            <a:r>
              <a:rPr lang="en-US" dirty="0"/>
              <a:t> cu command </a:t>
            </a:r>
            <a:r>
              <a:rPr lang="en-US" dirty="0" err="1"/>
              <a:t>unde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Command-&gt; se </a:t>
            </a:r>
            <a:r>
              <a:rPr lang="en-US" dirty="0" err="1"/>
              <a:t>focuseaza</a:t>
            </a:r>
            <a:r>
              <a:rPr lang="en-US" dirty="0"/>
              <a:t> pe actions -&gt; </a:t>
            </a:r>
            <a:r>
              <a:rPr lang="en-US" b="1" dirty="0"/>
              <a:t>cum</a:t>
            </a:r>
            <a:r>
              <a:rPr lang="en-US" dirty="0"/>
              <a:t> </a:t>
            </a:r>
            <a:r>
              <a:rPr lang="en-US" dirty="0" err="1"/>
              <a:t>ajung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, </a:t>
            </a:r>
            <a:r>
              <a:rPr lang="en-US" b="1" dirty="0"/>
              <a:t>journey not 						destination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Memento-&gt; se </a:t>
            </a:r>
            <a:r>
              <a:rPr lang="en-US" dirty="0" err="1"/>
              <a:t>focuseaza</a:t>
            </a:r>
            <a:r>
              <a:rPr lang="en-US" dirty="0"/>
              <a:t> pe stare, nu il </a:t>
            </a:r>
            <a:r>
              <a:rPr lang="en-US" dirty="0" err="1"/>
              <a:t>intereseaza</a:t>
            </a:r>
            <a:r>
              <a:rPr lang="en-US" dirty="0"/>
              <a:t> cum a </a:t>
            </a:r>
            <a:r>
              <a:rPr lang="en-US" dirty="0" err="1"/>
              <a:t>ajuns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, 						</a:t>
            </a:r>
            <a:r>
              <a:rPr lang="en-US" b="1" dirty="0"/>
              <a:t>destination not journey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0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E316-0033-F8F0-4F83-2E8AE6DE7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8E30-F322-EA82-4F58-39487006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6883-794E-C5E7-FF7F-A5A5B1BB17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Observer 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definește</a:t>
            </a:r>
            <a:r>
              <a:rPr lang="en-US" dirty="0"/>
              <a:t> o </a:t>
            </a:r>
            <a:r>
              <a:rPr lang="en-US" dirty="0" err="1"/>
              <a:t>relație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i="1" dirty="0" err="1"/>
              <a:t>unu</a:t>
            </a:r>
            <a:r>
              <a:rPr lang="en-US" i="1" dirty="0"/>
              <a:t>-la-</a:t>
            </a:r>
            <a:r>
              <a:rPr lang="en-US" i="1" dirty="0" err="1"/>
              <a:t>mai</a:t>
            </a:r>
            <a:r>
              <a:rPr lang="en-US" i="1" dirty="0"/>
              <a:t>-</a:t>
            </a:r>
            <a:r>
              <a:rPr lang="en-US" i="1" dirty="0" err="1"/>
              <a:t>mulți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(</a:t>
            </a:r>
            <a:r>
              <a:rPr lang="en-US" dirty="0" err="1"/>
              <a:t>observatori</a:t>
            </a:r>
            <a:r>
              <a:rPr lang="en-US" dirty="0"/>
              <a:t>) sunt </a:t>
            </a:r>
            <a:r>
              <a:rPr lang="en-US" dirty="0" err="1"/>
              <a:t>notificate</a:t>
            </a:r>
            <a:r>
              <a:rPr lang="en-US" dirty="0"/>
              <a:t> automat.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se </a:t>
            </a:r>
            <a:r>
              <a:rPr lang="en-US" dirty="0" err="1"/>
              <a:t>schimbă</a:t>
            </a:r>
            <a:r>
              <a:rPr lang="en-US" dirty="0"/>
              <a:t>, le </a:t>
            </a:r>
            <a:r>
              <a:rPr lang="en-US" dirty="0" err="1"/>
              <a:t>anunță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îl</a:t>
            </a:r>
            <a:r>
              <a:rPr lang="en-US" dirty="0"/>
              <a:t> „</a:t>
            </a:r>
            <a:r>
              <a:rPr lang="en-US" dirty="0" err="1"/>
              <a:t>urmăresc</a:t>
            </a:r>
            <a:r>
              <a:rPr lang="en-US" dirty="0"/>
              <a:t>”.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C35917-FA78-96A4-F10F-24484D14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803BD4-E351-AAD5-F7B5-8A3B12A2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23B03-4CDC-911C-CF7A-B516D2BE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94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E9E6-778F-7C51-3BEB-10DFD840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49FB8-3A4A-7E58-ABAD-7B6519EE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State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7B152-E32E-F95A-EE5C-F98A85B4C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8FD053F-5AC7-01F2-F6DD-807B37708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835A1A-0344-A6ED-396D-8BE9D85F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64E29F2-4DC5-3222-DD91-60174242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431E793-BFAE-6A35-1B92-76D4F76B01AE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DE259-E930-F0A7-3862-CC03193202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State</a:t>
            </a:r>
            <a:r>
              <a:rPr lang="en-US" dirty="0"/>
              <a:t> 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internă</a:t>
            </a:r>
            <a:r>
              <a:rPr lang="en-US" dirty="0"/>
              <a:t>, ca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un alt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modifică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internă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if </a:t>
            </a:r>
            <a:r>
              <a:rPr lang="en-US" dirty="0" err="1"/>
              <a:t>sau</a:t>
            </a:r>
            <a:r>
              <a:rPr lang="en-US" dirty="0"/>
              <a:t> switch.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F278-EEC3-D132-EE02-F3A9F78D5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8ADB-27C8-CFCB-199F-3AA18AB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A4F5-041F-9FAA-1187-54B8FCA12D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Strategy 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dinamică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(</a:t>
            </a:r>
            <a:r>
              <a:rPr lang="en-US" dirty="0" err="1"/>
              <a:t>comportament</a:t>
            </a:r>
            <a:r>
              <a:rPr lang="en-US" dirty="0"/>
              <a:t>)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familie</a:t>
            </a:r>
            <a:r>
              <a:rPr lang="en-US" dirty="0"/>
              <a:t> de </a:t>
            </a:r>
            <a:r>
              <a:rPr lang="en-US" dirty="0" err="1"/>
              <a:t>algoritmi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context,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flexibil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înlocuirea</a:t>
            </a:r>
            <a:r>
              <a:rPr lang="en-US" dirty="0"/>
              <a:t> </a:t>
            </a:r>
            <a:r>
              <a:rPr lang="en-US" dirty="0" err="1"/>
              <a:t>strategiei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70872-FD8B-DF1B-4F38-2D26A8EE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38E9DC-FAC7-C2A8-FE9F-53DE5733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BF5CCB-9526-9CC6-E4A8-0450E54A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00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3B95-D370-DCCF-312E-A46940487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DF979-C033-3469-0B57-FBF03BB1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Template Method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3BD0F-D1F4-6741-ED39-546422D9D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7E2FE07-FF4E-C71C-5C2E-ED3FCDF9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A3F5AF5-A608-07E3-8229-FFEE494B9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0B4A9ED-03CF-DAA7-E36C-20DC343C3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49CF991E-593B-A993-68F0-BAFABF97440B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BAB84-A2D6-20DF-B16B-633629C00A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3204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Template Method</a:t>
            </a:r>
            <a:r>
              <a:rPr lang="en-US" dirty="0"/>
              <a:t> 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definește</a:t>
            </a:r>
            <a:r>
              <a:rPr lang="en-US" dirty="0"/>
              <a:t> </a:t>
            </a:r>
            <a:r>
              <a:rPr lang="en-US" dirty="0" err="1"/>
              <a:t>scheletul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, </a:t>
            </a:r>
            <a:r>
              <a:rPr lang="en-US" dirty="0" err="1"/>
              <a:t>lăsând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pași</a:t>
            </a:r>
            <a:r>
              <a:rPr lang="en-US" dirty="0"/>
              <a:t> (</a:t>
            </a:r>
            <a:r>
              <a:rPr lang="en-US" dirty="0" err="1"/>
              <a:t>comportamente</a:t>
            </a:r>
            <a:r>
              <a:rPr lang="en-US" dirty="0"/>
              <a:t>)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implementați</a:t>
            </a:r>
            <a:r>
              <a:rPr lang="en-US" dirty="0"/>
              <a:t> de </a:t>
            </a:r>
            <a:r>
              <a:rPr lang="en-US" dirty="0" err="1"/>
              <a:t>subclase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Stabilește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subclaselor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personalizeze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7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8A7FD-5C34-8FB0-5474-4754C5037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4E53-4E57-9B66-0B58-3C70F903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1135-810B-BC8F-523C-A7474B7E49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Strategy </a:t>
            </a:r>
            <a:r>
              <a:rPr lang="en-US" i="1" dirty="0"/>
              <a:t>pattern </a:t>
            </a:r>
            <a:r>
              <a:rPr lang="en-US" i="1" dirty="0" err="1"/>
              <a:t>comportamental</a:t>
            </a:r>
            <a:r>
              <a:rPr lang="en-US" dirty="0"/>
              <a:t>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adăugarea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</a:t>
            </a:r>
            <a:r>
              <a:rPr lang="en-US" dirty="0" err="1"/>
              <a:t>obiecte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le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. </a:t>
            </a:r>
            <a:r>
              <a:rPr lang="en-US" dirty="0" err="1"/>
              <a:t>Operațiile</a:t>
            </a:r>
            <a:r>
              <a:rPr lang="en-US" dirty="0"/>
              <a:t> sunt separate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i="1" dirty="0" err="1"/>
              <a:t>vizitator</a:t>
            </a:r>
            <a:r>
              <a:rPr lang="en-US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it-IT" dirty="0"/>
              <a:t>Permite definirea de noi comportamente pentru obiecte, fără a le schimba structura.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757D74-306E-28AC-D1D9-D02CCAF6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765250-BC5F-D8AF-E940-95D59EF2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082ED1-D039-60AC-0D02-4B81C89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5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Ce sunt design pattern-urile?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Solutii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GENERALE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REUTILIZABILE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un set de </a:t>
            </a:r>
            <a:r>
              <a:rPr lang="en-US" b="1" dirty="0" err="1"/>
              <a:t>probleme</a:t>
            </a:r>
            <a:r>
              <a:rPr lang="en-US" b="1" dirty="0"/>
              <a:t> </a:t>
            </a:r>
            <a:r>
              <a:rPr lang="en-US" b="1" dirty="0" err="1"/>
              <a:t>recurente</a:t>
            </a:r>
            <a:r>
              <a:rPr lang="en-US" b="1" dirty="0"/>
              <a:t> care apar in </a:t>
            </a:r>
            <a:r>
              <a:rPr lang="en-US" b="1" dirty="0" err="1"/>
              <a:t>dezvoltarea</a:t>
            </a:r>
            <a:r>
              <a:rPr lang="en-US" b="1" dirty="0"/>
              <a:t> software.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nu se </a:t>
            </a:r>
            <a:r>
              <a:rPr lang="en-US" dirty="0" err="1"/>
              <a:t>confunda</a:t>
            </a:r>
            <a:r>
              <a:rPr lang="en-US" dirty="0"/>
              <a:t> design pattern-urile cu </a:t>
            </a:r>
            <a:r>
              <a:rPr lang="en-US" dirty="0" err="1"/>
              <a:t>algoritmii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finite de </a:t>
            </a:r>
            <a:r>
              <a:rPr lang="en-US" dirty="0" err="1"/>
              <a:t>pasi</a:t>
            </a:r>
            <a:r>
              <a:rPr lang="en-US" dirty="0"/>
              <a:t> care duce la un </a:t>
            </a:r>
            <a:r>
              <a:rPr lang="en-US" dirty="0" err="1"/>
              <a:t>rezultat</a:t>
            </a:r>
            <a:r>
              <a:rPr lang="en-US" dirty="0"/>
              <a:t> specific pe cand un design pattern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inalt</a:t>
            </a:r>
            <a:r>
              <a:rPr lang="en-US" dirty="0"/>
              <a:t> la o </a:t>
            </a:r>
            <a:r>
              <a:rPr lang="en-US" dirty="0" err="1"/>
              <a:t>problema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/</a:t>
            </a:r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nevoie</a:t>
            </a:r>
            <a:r>
              <a:rPr lang="en-US" dirty="0"/>
              <a:t> de cum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implementat</a:t>
            </a:r>
            <a:r>
              <a:rPr lang="en-US" dirty="0"/>
              <a:t> un pattern.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A4C4-80EE-B137-2BF1-E1524699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E2A8F-35A6-F8A3-F4B0-A6CB428E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design patterns?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33999-0760-DCA2-AA28-9FC1508E04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commune in mod consistent </a:t>
            </a:r>
            <a:r>
              <a:rPr lang="en-US" dirty="0" err="1"/>
              <a:t>si</a:t>
            </a:r>
            <a:r>
              <a:rPr lang="en-US" dirty="0"/>
              <a:t> elegant</a:t>
            </a:r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inteles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intretinut</a:t>
            </a:r>
            <a:endParaRPr lang="en-US" dirty="0"/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modificat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extensibilitate</a:t>
            </a:r>
            <a:endParaRPr lang="en-US" dirty="0"/>
          </a:p>
          <a:p>
            <a:r>
              <a:rPr lang="en-US" dirty="0" err="1"/>
              <a:t>Promoveza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practice de OOP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B334F7-8E5A-541A-576E-09DC6590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95AE8E-0269-9BBC-CF49-7A1AFA94C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837BA5-745D-4EDC-9CBE-50C1E5657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8338802-ABE3-6D9B-4889-06E21E004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3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Clasificare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2585720" cy="3597470"/>
          </a:xfrm>
        </p:spPr>
        <p:txBody>
          <a:bodyPr/>
          <a:lstStyle/>
          <a:p>
            <a:r>
              <a:rPr lang="en-US" b="1" dirty="0"/>
              <a:t>Creational: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42939" y="2676525"/>
            <a:ext cx="2764262" cy="3597470"/>
          </a:xfrm>
        </p:spPr>
        <p:txBody>
          <a:bodyPr/>
          <a:lstStyle/>
          <a:p>
            <a:r>
              <a:rPr lang="en-US" b="1" dirty="0"/>
              <a:t>Structural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Facade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8DA8E4-B015-41B4-FE4F-09A3F8C3FF17}"/>
              </a:ext>
            </a:extLst>
          </p:cNvPr>
          <p:cNvSpPr txBox="1">
            <a:spLocks/>
          </p:cNvSpPr>
          <p:nvPr/>
        </p:nvSpPr>
        <p:spPr>
          <a:xfrm>
            <a:off x="7304299" y="2676525"/>
            <a:ext cx="276426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Behavioral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Chain of responsibility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E7D7-6AE9-53B9-4EAF-BC770111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22836-F104-9AC3-E8F2-19B83671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FAE8C-A589-9C16-D814-8C8F3A4F0C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760" y="2042159"/>
            <a:ext cx="10086340" cy="23876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// Private constructor to disable possibility of instance creation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private Example() {…….}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public static Example Instance { get ; } = 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Atentie</a:t>
            </a:r>
            <a:r>
              <a:rPr lang="en-US" dirty="0"/>
              <a:t>: Singleton pattern indica “architecture/design smell”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C3E32D-49F7-8B6A-BD8E-6E789F2C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97597D-69DD-8004-F9C7-4FF9B199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BFD435-CC91-33B1-613E-B30323302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EFFF9CC-DAEA-BF45-82D3-478B5309E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4C17839-F56E-408D-9714-3C6323176F6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Lazy Loading – Obsolete,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merita</a:t>
            </a:r>
            <a:r>
              <a:rPr lang="en-US" dirty="0"/>
              <a:t> </a:t>
            </a:r>
            <a:r>
              <a:rPr lang="en-US" dirty="0" err="1"/>
              <a:t>prezentat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Singleton and generics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Per thread singleton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Monostate</a:t>
            </a:r>
            <a:r>
              <a:rPr lang="en-US" dirty="0"/>
              <a:t> -&gt; Borg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Multiton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EF84-8515-8F44-12A0-78BBF362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3E7-BA80-01F3-232B-65B3645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4918-8905-1591-A676-9D745FBE0A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3952239" cy="39981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public class Point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X { get; private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Y { get; private set; }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/>
              <a:t>   protected Point(double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X = x;</a:t>
            </a:r>
          </a:p>
          <a:p>
            <a:pPr>
              <a:spcBef>
                <a:spcPts val="0"/>
              </a:spcBef>
            </a:pPr>
            <a:r>
              <a:rPr lang="en-US" dirty="0"/>
              <a:t>      Y = y;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3222DDB-6217-5C1C-2EE3-38A1FF685336}"/>
              </a:ext>
            </a:extLst>
          </p:cNvPr>
          <p:cNvSpPr txBox="1">
            <a:spLocks/>
          </p:cNvSpPr>
          <p:nvPr/>
        </p:nvSpPr>
        <p:spPr>
          <a:xfrm>
            <a:off x="4205498" y="2275840"/>
            <a:ext cx="787474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PointFactory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static Point </a:t>
            </a:r>
            <a:r>
              <a:rPr lang="en-US" dirty="0" err="1"/>
              <a:t>NewCartesianPoint</a:t>
            </a:r>
            <a:r>
              <a:rPr lang="en-US" dirty="0"/>
              <a:t>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Point(x, y);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public static Point </a:t>
            </a:r>
            <a:r>
              <a:rPr lang="en-US" dirty="0" err="1"/>
              <a:t>NewPolarPoint</a:t>
            </a:r>
            <a:r>
              <a:rPr lang="en-US" dirty="0"/>
              <a:t>(double </a:t>
            </a:r>
            <a:r>
              <a:rPr lang="en-US" dirty="0" err="1"/>
              <a:t>radDist</a:t>
            </a:r>
            <a:r>
              <a:rPr lang="en-US" dirty="0"/>
              <a:t>, double theta)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Math.Cos</a:t>
            </a:r>
            <a:r>
              <a:rPr lang="en-US" dirty="0"/>
              <a:t>(theta), 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Math.Sin</a:t>
            </a:r>
            <a:r>
              <a:rPr lang="en-US" dirty="0"/>
              <a:t>(theta));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EAC5-7697-2DDE-4412-8E11CDD5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E799E-049D-B2D5-8681-2B29E69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350184-AB7F-6253-EBAE-2D8821B4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129D3FA-7D53-B7CD-1F9D-9814610E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3AA48AE-C8C3-6A86-04C1-6F25F854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2C3DEC1-C013-8D23-16E1-6587E75F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4A90851-1514-3E7B-6CCD-2679F0FBDCE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EB8DB-C82D-1732-3724-22E9F1348B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Factory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Inner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Abstract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Object Tracking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de </a:t>
            </a:r>
            <a:r>
              <a:rPr lang="en-US" dirty="0" err="1"/>
              <a:t>discutat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</a:t>
            </a:r>
            <a:r>
              <a:rPr lang="en-US" dirty="0" err="1"/>
              <a:t>ViewModel</a:t>
            </a:r>
            <a:r>
              <a:rPr lang="en-US" dirty="0"/>
              <a:t> injection” in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MVVM (WPF, MAUI) </a:t>
            </a:r>
            <a:r>
              <a:rPr lang="en-US" dirty="0" err="1"/>
              <a:t>atunci</a:t>
            </a:r>
            <a:r>
              <a:rPr lang="en-US" dirty="0"/>
              <a:t> cand 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ai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ale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“dependency injection” de abstract factories.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B9F83-272A-38A8-F112-F01F6D55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8B7-1D27-CBCC-2DC7-5736CA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Builder pattern –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337D-569E-33C4-879D-2DC6E289AE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Element 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Name {get;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Element(string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Name = name;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class Builder{</a:t>
            </a:r>
          </a:p>
          <a:p>
            <a:pPr>
              <a:spcBef>
                <a:spcPts val="0"/>
              </a:spcBef>
            </a:pPr>
            <a:r>
              <a:rPr lang="en-US" dirty="0"/>
              <a:t>   private List&lt; Element&gt; _elements = new();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</a:t>
            </a:r>
            <a:r>
              <a:rPr lang="en-US" dirty="0" err="1"/>
              <a:t>AddElement</a:t>
            </a:r>
            <a:r>
              <a:rPr lang="en-US" dirty="0"/>
              <a:t>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_</a:t>
            </a:r>
            <a:r>
              <a:rPr lang="en-US" dirty="0" err="1"/>
              <a:t>elements.Add</a:t>
            </a:r>
            <a:r>
              <a:rPr lang="en-US" dirty="0"/>
              <a:t>(new Element(name));</a:t>
            </a:r>
          </a:p>
          <a:p>
            <a:pPr>
              <a:spcBef>
                <a:spcPts val="0"/>
              </a:spcBef>
            </a:pPr>
            <a:r>
              <a:rPr lang="en-US" dirty="0"/>
              <a:t>       return this;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Build(){</a:t>
            </a:r>
          </a:p>
          <a:p>
            <a:pPr>
              <a:spcBef>
                <a:spcPts val="0"/>
              </a:spcBef>
            </a:pPr>
            <a:r>
              <a:rPr lang="en-US" dirty="0"/>
              <a:t>      // Do something with elements return string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0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{FEDCE381-4C7A-4D22-B7F9-EDFE3329058F}TFd3b75063-ff25-434d-b12c-efeaf07d16c36e4d1800_win32-422f0a1741ec</Template>
  <TotalTime>1334</TotalTime>
  <Words>2608</Words>
  <Application>Microsoft Office PowerPoint</Application>
  <PresentationFormat>Widescreen</PresentationFormat>
  <Paragraphs>329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Custom</vt:lpstr>
      <vt:lpstr>Design patterns</vt:lpstr>
      <vt:lpstr>Agenda</vt:lpstr>
      <vt:lpstr>Ce sunt design pattern-urile?</vt:lpstr>
      <vt:lpstr>De ce design patterns?</vt:lpstr>
      <vt:lpstr>Clasificare patterns</vt:lpstr>
      <vt:lpstr>Singleton pattern</vt:lpstr>
      <vt:lpstr>Factory pattern</vt:lpstr>
      <vt:lpstr>Factory pattern</vt:lpstr>
      <vt:lpstr>Builder pattern – Fluent Builder</vt:lpstr>
      <vt:lpstr>Builder pattern</vt:lpstr>
      <vt:lpstr>Adapter pattern</vt:lpstr>
      <vt:lpstr>Adapter pattern</vt:lpstr>
      <vt:lpstr>Bridge pattern</vt:lpstr>
      <vt:lpstr>Composite pattern</vt:lpstr>
      <vt:lpstr>Decorator pattern</vt:lpstr>
      <vt:lpstr>Facade pattern</vt:lpstr>
      <vt:lpstr>Proxy pattern</vt:lpstr>
      <vt:lpstr>Chain of Responsibility pattern</vt:lpstr>
      <vt:lpstr>Command pattern</vt:lpstr>
      <vt:lpstr>Mediator pattern</vt:lpstr>
      <vt:lpstr>Memento pattern</vt:lpstr>
      <vt:lpstr>Observer pattern</vt:lpstr>
      <vt:lpstr>State pattern</vt:lpstr>
      <vt:lpstr>Strategy pattern</vt:lpstr>
      <vt:lpstr>Template Method pattern</vt:lpstr>
      <vt:lpstr>Visitor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Adrian-Ioan Albai</dc:creator>
  <cp:lastModifiedBy>Adrian-Ioan Albai</cp:lastModifiedBy>
  <cp:revision>63</cp:revision>
  <dcterms:created xsi:type="dcterms:W3CDTF">2025-06-13T07:22:13Z</dcterms:created>
  <dcterms:modified xsi:type="dcterms:W3CDTF">2025-08-04T10:50:52Z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