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3" r:id="rId3"/>
    <p:sldId id="262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EBE0EB"/>
    <a:srgbClr val="FF8A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56EA-B00F-4DA3-844C-418DE63363C4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7AC3E-7BB5-415D-8D64-2E30E4799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8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7AC3E-7BB5-415D-8D64-2E30E4799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0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6E56-E8C3-42E5-BB3B-38E717E93935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Utiliser CoCo-SAlma2</a:t>
            </a:r>
          </a:p>
          <a:p>
            <a:r>
              <a:rPr lang="fr-FR" dirty="0" smtClean="0"/>
              <a:t>Alban Peyrat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9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F03E-6FA9-4290-B71C-C50502D07D7C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64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88A-58E1-4507-A8BA-EBFD65768278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040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BFA3-37C7-4611-A4D1-8F159A99686F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90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BE0E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78C2-BBCB-453B-B02E-A4C1C5A0DA02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9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A1B1-63CB-4C14-8A23-9CB0D9930FE2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0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914F-1427-4FDA-A39B-E66C632E4593}" type="datetime1">
              <a:rPr lang="fr-FR" smtClean="0"/>
              <a:t>28/09/2021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1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A646-05D5-4F7B-BB9D-DD62E2211F34}" type="datetime1">
              <a:rPr lang="fr-FR" smtClean="0"/>
              <a:t>28/09/2021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79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A3A-72AB-446F-BE25-D6B183B17C2D}" type="datetime1">
              <a:rPr lang="fr-FR" smtClean="0"/>
              <a:t>28/09/2021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49E-0E42-4686-8EE6-57F38CE7FA37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29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13CF-E286-49C5-9359-017130E2D861}" type="datetime1">
              <a:rPr lang="fr-FR" smtClean="0"/>
              <a:t>28/09/2021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Utiliser CoCo-SAlma2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91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E0EB"/>
                </a:solidFill>
              </a:defRPr>
            </a:lvl1pPr>
          </a:lstStyle>
          <a:p>
            <a:fld id="{E3E189A3-DCB1-4721-99EC-BF03E8860AEB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E0EB"/>
                </a:solidFill>
              </a:defRPr>
            </a:lvl1pPr>
          </a:lstStyle>
          <a:p>
            <a:r>
              <a:rPr lang="fr-FR" dirty="0" smtClean="0"/>
              <a:t>Utiliser CoCo-SAlma2</a:t>
            </a:r>
          </a:p>
          <a:p>
            <a:r>
              <a:rPr lang="fr-FR" dirty="0" smtClean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BE0EB"/>
                </a:solidFill>
              </a:defRPr>
            </a:lvl1pPr>
          </a:lstStyle>
          <a:p>
            <a:fld id="{7689BE09-CAC8-4F2C-BAE4-BFC9A7BBAEB9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24" y="6077710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BE0E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BE0E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BE0E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0E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0E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0E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Utiliser CoCo-SAlma2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Contrôle des correspondances des cotes </a:t>
            </a:r>
            <a:r>
              <a:rPr lang="fr-FR" dirty="0" err="1"/>
              <a:t>Sudoc</a:t>
            </a:r>
            <a:r>
              <a:rPr lang="fr-FR" dirty="0"/>
              <a:t>-Alma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3B29-1791-4094-9B33-052EF0C3578B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BE09-CAC8-4F2C-BAE4-BFC9A7BBAE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les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Vous pouvez exportez la liste des résultats sur un classeur à part ou les conserver dans celui-ci</a:t>
            </a:r>
            <a:r>
              <a:rPr lang="fr-F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Pour les exporter dans un nouveau classeur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faites un clic droit sur l’onglet de la feuille “Résultats”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Sélectionnez “Déplacer ou copier”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Sélectionnez “Nouveau classeur”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Cochez “Créer une copie”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Puis cliquez sur “OK”.</a:t>
            </a:r>
            <a:endParaRPr lang="fr-FR" sz="1800" dirty="0"/>
          </a:p>
          <a:p>
            <a:endParaRPr lang="fr-FR" sz="2000" i="1" dirty="0" smtClean="0"/>
          </a:p>
          <a:p>
            <a:endParaRPr lang="fr-FR" sz="2000" i="1" dirty="0"/>
          </a:p>
          <a:p>
            <a:endParaRPr lang="fr-FR" sz="2000" i="1" dirty="0" smtClean="0"/>
          </a:p>
          <a:p>
            <a:endParaRPr lang="fr-FR" sz="2000" i="1" dirty="0"/>
          </a:p>
          <a:p>
            <a:endParaRPr lang="fr-FR" sz="2000" i="1" dirty="0" smtClean="0"/>
          </a:p>
          <a:p>
            <a:endParaRPr lang="fr-FR" sz="2000" i="1" dirty="0"/>
          </a:p>
          <a:p>
            <a:endParaRPr lang="fr-FR" sz="2000" i="1" dirty="0" smtClean="0"/>
          </a:p>
          <a:p>
            <a:endParaRPr lang="fr-FR" sz="2000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10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5" y="457200"/>
            <a:ext cx="3096057" cy="2857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52" y="2639562"/>
            <a:ext cx="30960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Filtrer les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Vous pouvez filtrer les données</a:t>
            </a:r>
            <a:br>
              <a:rPr lang="fr-FR" sz="2000" dirty="0" smtClean="0"/>
            </a:br>
            <a:r>
              <a:rPr lang="fr-FR" sz="2000" dirty="0" smtClean="0"/>
              <a:t>pour en faciliter la lecture</a:t>
            </a:r>
            <a:r>
              <a:rPr lang="fr-FR" sz="2000" dirty="0" smtClean="0"/>
              <a:t>.</a:t>
            </a:r>
            <a:endParaRPr lang="fr-F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Rappel : un code couleur est utilisé </a:t>
            </a:r>
            <a:r>
              <a:rPr lang="fr-FR" sz="2000" dirty="0" smtClean="0"/>
              <a:t>pour les </a:t>
            </a:r>
            <a:r>
              <a:rPr lang="fr-FR" sz="2000" dirty="0" smtClean="0"/>
              <a:t>résultats (plus de précisions </a:t>
            </a:r>
            <a:r>
              <a:rPr lang="fr-FR" sz="2000" dirty="0" smtClean="0"/>
              <a:t>sur les </a:t>
            </a:r>
            <a:r>
              <a:rPr lang="fr-FR" sz="2000" dirty="0" smtClean="0"/>
              <a:t>résultats sur </a:t>
            </a:r>
            <a:r>
              <a:rPr lang="fr-FR" sz="2000" dirty="0" smtClean="0"/>
              <a:t>les diapositives suivantes).</a:t>
            </a: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11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54" y="1257300"/>
            <a:ext cx="5496692" cy="416300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04" y="4326231"/>
            <a:ext cx="253400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précisions sur les résultats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Si plusieurs cotes sont détectées dans le </a:t>
            </a:r>
            <a:r>
              <a:rPr lang="fr-FR" sz="2000" dirty="0" err="1" smtClean="0"/>
              <a:t>Sudoc</a:t>
            </a:r>
            <a:r>
              <a:rPr lang="fr-FR" sz="2000" dirty="0" smtClean="0"/>
              <a:t> ou dans Alma pour votre RCR / bibliothèque, “Correspondance” affichera “Double localisation”, et les cotes dans les colonnes seront séparées par des points-virgules.</a:t>
            </a:r>
          </a:p>
          <a:p>
            <a:endParaRPr lang="fr-FR" sz="2000" dirty="0" smtClean="0"/>
          </a:p>
          <a:p>
            <a:r>
              <a:rPr lang="fr-FR" sz="2000" dirty="0" smtClean="0"/>
              <a:t>S'il n'y a pas </a:t>
            </a:r>
            <a:r>
              <a:rPr lang="fr-FR" sz="2000" dirty="0" smtClean="0"/>
              <a:t>correspondance ou </a:t>
            </a:r>
            <a:r>
              <a:rPr lang="fr-FR" sz="2000" dirty="0" smtClean="0"/>
              <a:t>que le PPN dans le </a:t>
            </a:r>
            <a:r>
              <a:rPr lang="fr-FR" sz="2000" dirty="0" err="1" smtClean="0"/>
              <a:t>Sudoc</a:t>
            </a:r>
            <a:r>
              <a:rPr lang="fr-FR" sz="2000" dirty="0" smtClean="0"/>
              <a:t> n'a pas son équivalent dans Alma (ou inversement), “Correspondance” affichera </a:t>
            </a:r>
            <a:r>
              <a:rPr lang="fr-FR" sz="2000" dirty="0"/>
              <a:t>“</a:t>
            </a:r>
            <a:r>
              <a:rPr lang="fr-FR" sz="2000" dirty="0" smtClean="0"/>
              <a:t>Non” </a:t>
            </a:r>
            <a:r>
              <a:rPr lang="fr-FR" sz="2000" dirty="0" smtClean="0"/>
              <a:t>et </a:t>
            </a:r>
            <a:r>
              <a:rPr lang="fr-FR" sz="2000" dirty="0" smtClean="0"/>
              <a:t>sera coloré en orange (ou bleu ou rouge si l’erreur est précisée).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Par ailleurs, il peut y avoir de bonnes correspondances tout de même signalées si plusieurs localisations sont utilisées.</a:t>
            </a:r>
            <a:endParaRPr lang="fr-FR" sz="2000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12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04" y="5030746"/>
            <a:ext cx="137179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précisions sur les résultats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Attention, il est possible que certaines cotes soient des “faux positifs”, il n'y aura pas de problème mais la manière de comparer aura échoué (ex : il y a un espace de trop, une minuscule à la place d’une majuscule, etc.).</a:t>
            </a:r>
          </a:p>
          <a:p>
            <a:endParaRPr lang="fr-FR" sz="2000" dirty="0"/>
          </a:p>
          <a:p>
            <a:r>
              <a:rPr lang="fr-FR" sz="2000" dirty="0" smtClean="0"/>
              <a:t>De plus, les documents ayant des </a:t>
            </a:r>
            <a:r>
              <a:rPr lang="fr-FR" sz="2000" i="1" dirty="0" smtClean="0"/>
              <a:t>holdings </a:t>
            </a:r>
            <a:r>
              <a:rPr lang="fr-FR" sz="2000" dirty="0" smtClean="0"/>
              <a:t>associées dans Alma (ex : si une monographie est liée à un périodique) seront également des faux positifs, car </a:t>
            </a:r>
            <a:r>
              <a:rPr lang="fr-FR" sz="2000" dirty="0" err="1" smtClean="0"/>
              <a:t>CoCo-SAlma</a:t>
            </a:r>
            <a:r>
              <a:rPr lang="fr-FR" sz="2000" dirty="0" smtClean="0"/>
              <a:t> ne détecte pas ce genre de cas.</a:t>
            </a:r>
          </a:p>
          <a:p>
            <a:endParaRPr lang="fr-FR" sz="2000" i="1" dirty="0"/>
          </a:p>
          <a:p>
            <a:r>
              <a:rPr lang="fr-FR" sz="2000" dirty="0" smtClean="0"/>
              <a:t>Enfin, </a:t>
            </a:r>
            <a:r>
              <a:rPr lang="fr-FR" sz="2000" i="1" dirty="0" err="1" smtClean="0"/>
              <a:t>CoCo-SAlma</a:t>
            </a:r>
            <a:r>
              <a:rPr lang="fr-FR" sz="2000" dirty="0" smtClean="0"/>
              <a:t> désign</a:t>
            </a:r>
            <a:r>
              <a:rPr lang="fr-FR" sz="2000" dirty="0" smtClean="0"/>
              <a:t>e comme “PPN incorrect” toute entrée pour laquelle elle n’a pas pu récupérer le PPN via le </a:t>
            </a:r>
            <a:r>
              <a:rPr lang="fr-FR" sz="2000" dirty="0" err="1" smtClean="0"/>
              <a:t>webservice</a:t>
            </a:r>
            <a:r>
              <a:rPr lang="fr-FR" sz="2000" dirty="0" smtClean="0"/>
              <a:t> </a:t>
            </a:r>
            <a:r>
              <a:rPr lang="fr-FR" sz="2000" dirty="0" err="1" smtClean="0"/>
              <a:t>Sudoc</a:t>
            </a:r>
            <a:r>
              <a:rPr lang="fr-FR" sz="2000" dirty="0" smtClean="0"/>
              <a:t> XML. </a:t>
            </a:r>
            <a:r>
              <a:rPr lang="fr-FR" sz="2000" b="1" dirty="0" smtClean="0"/>
              <a:t>Cela ne veut pas dire que le PPN est forcément incorrect</a:t>
            </a:r>
            <a:r>
              <a:rPr lang="fr-FR" sz="2000" dirty="0" smtClean="0"/>
              <a:t>. Si vous constatez un nombre anormal de PPN incorrect, relancez une analyse sur cette liste et/ou sur la liste des résultats “Pas de cote </a:t>
            </a:r>
            <a:r>
              <a:rPr lang="fr-FR" sz="2000" dirty="0" err="1" smtClean="0"/>
              <a:t>Sudoc</a:t>
            </a:r>
            <a:r>
              <a:rPr lang="fr-FR" sz="2000" dirty="0" smtClean="0"/>
              <a:t>” pour lesquels aucun PPN n’est associé dans la colonne </a:t>
            </a:r>
            <a:r>
              <a:rPr lang="fr-FR" sz="2000" dirty="0" err="1" smtClean="0"/>
              <a:t>Sudoc</a:t>
            </a:r>
            <a:r>
              <a:rPr lang="fr-FR" sz="2000" dirty="0" smtClean="0"/>
              <a:t>. (Plus d’informations à ce sujet </a:t>
            </a:r>
            <a:r>
              <a:rPr lang="fr-FR" sz="2000" dirty="0"/>
              <a:t>dans </a:t>
            </a:r>
            <a:r>
              <a:rPr lang="fr-FR" sz="2000" i="1" dirty="0" smtClean="0"/>
              <a:t>Fctnmt_CoCo-SAlma2</a:t>
            </a:r>
            <a:r>
              <a:rPr lang="fr-FR" sz="2000" dirty="0" smtClean="0"/>
              <a:t>)</a:t>
            </a:r>
            <a:endParaRPr lang="fr-FR" sz="2000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9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07"/>
          </a:xfrm>
        </p:spPr>
        <p:txBody>
          <a:bodyPr>
            <a:noAutofit/>
          </a:bodyPr>
          <a:lstStyle/>
          <a:p>
            <a:r>
              <a:rPr lang="fr-FR" dirty="0" smtClean="0"/>
              <a:t>Nettoyer une fois achevé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46526"/>
            <a:ext cx="10515600" cy="503043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Une fois le traitement fini ou la feuille de </a:t>
            </a:r>
            <a:r>
              <a:rPr lang="fr-FR" sz="2000" dirty="0" smtClean="0"/>
              <a:t>résultats </a:t>
            </a:r>
            <a:r>
              <a:rPr lang="fr-FR" sz="2000" dirty="0" smtClean="0"/>
              <a:t>exportée :</a:t>
            </a:r>
          </a:p>
          <a:p>
            <a:pPr lvl="1"/>
            <a:r>
              <a:rPr lang="fr-FR" sz="1800" dirty="0" smtClean="0"/>
              <a:t>supprimez si vous le souhaitez les fichiers inutiles (</a:t>
            </a:r>
            <a:r>
              <a:rPr lang="fr-FR" sz="1800" i="1" dirty="0" smtClean="0"/>
              <a:t>export_alma.xlsx</a:t>
            </a:r>
            <a:r>
              <a:rPr lang="fr-FR" sz="1800" dirty="0" smtClean="0"/>
              <a:t>, </a:t>
            </a:r>
            <a:r>
              <a:rPr lang="fr-FR" sz="1800" i="1" dirty="0" smtClean="0"/>
              <a:t>import_alma.xlsx</a:t>
            </a:r>
            <a:r>
              <a:rPr lang="fr-FR" sz="1800" dirty="0" smtClean="0"/>
              <a:t> ou tout le dossier </a:t>
            </a:r>
            <a:r>
              <a:rPr lang="fr-FR" sz="1800" i="1" dirty="0" err="1" smtClean="0"/>
              <a:t>CoCo</a:t>
            </a:r>
            <a:r>
              <a:rPr lang="fr-FR" sz="1800" i="1" dirty="0" smtClean="0"/>
              <a:t>-Salma_{</a:t>
            </a:r>
            <a:r>
              <a:rPr lang="fr-FR" sz="1800" i="1" dirty="0" err="1" smtClean="0"/>
              <a:t>nom_du_fonds</a:t>
            </a:r>
            <a:r>
              <a:rPr lang="fr-FR" sz="1800" i="1" dirty="0" smtClean="0"/>
              <a:t>}</a:t>
            </a:r>
            <a:r>
              <a:rPr lang="fr-FR" sz="1800" dirty="0" smtClean="0"/>
              <a:t> si vous avez exporté les résultats</a:t>
            </a:r>
            <a:r>
              <a:rPr lang="fr-FR" sz="1800" smtClean="0"/>
              <a:t>) </a:t>
            </a:r>
            <a:r>
              <a:rPr lang="fr-FR" sz="1800" smtClean="0"/>
              <a:t>;</a:t>
            </a:r>
            <a:endParaRPr lang="fr-FR" sz="2000" dirty="0" smtClean="0"/>
          </a:p>
          <a:p>
            <a:pPr lvl="1"/>
            <a:r>
              <a:rPr lang="fr-FR" sz="1800" dirty="0" smtClean="0"/>
              <a:t>supprimez le jeu dans Alma si vous l’avez créé et que vous ne comptez pas le réutiliser</a:t>
            </a:r>
            <a:br>
              <a:rPr lang="fr-FR" sz="1800" dirty="0" smtClean="0"/>
            </a:br>
            <a:r>
              <a:rPr lang="fr-FR" sz="1800" dirty="0" smtClean="0"/>
              <a:t>(ne faites pas comme l’illustration </a:t>
            </a:r>
            <a:r>
              <a:rPr lang="fr-FR" sz="1800" dirty="0" smtClean="0"/>
              <a:t>que </a:t>
            </a:r>
            <a:r>
              <a:rPr lang="fr-FR" sz="1800" dirty="0" smtClean="0"/>
              <a:t>j’ai </a:t>
            </a:r>
            <a:r>
              <a:rPr lang="fr-FR" sz="1800" dirty="0" smtClean="0"/>
              <a:t>prise </a:t>
            </a:r>
            <a:r>
              <a:rPr lang="fr-FR" sz="1800" dirty="0" smtClean="0"/>
              <a:t>sur la base test </a:t>
            </a:r>
            <a:r>
              <a:rPr lang="fr-FR" sz="1800" dirty="0">
                <a:sym typeface="Wingdings" panose="05000000000000000000" pitchFamily="2" charset="2"/>
              </a:rPr>
              <a:t>😊</a:t>
            </a:r>
            <a:r>
              <a:rPr lang="fr-FR" sz="1800" dirty="0" smtClean="0">
                <a:sym typeface="Wingdings" panose="05000000000000000000" pitchFamily="2" charset="2"/>
              </a:rPr>
              <a:t>).</a:t>
            </a:r>
            <a:endParaRPr lang="fr-FR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9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044579" cy="587829"/>
          </a:xfrm>
        </p:spPr>
        <p:txBody>
          <a:bodyPr/>
          <a:lstStyle/>
          <a:p>
            <a:r>
              <a:rPr lang="fr-FR" dirty="0" smtClean="0"/>
              <a:t>Contenu de CoCo-SAlma2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>
          <a:xfrm>
            <a:off x="838200" y="1171206"/>
            <a:ext cx="3932237" cy="414282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Dans la feuille “Introduction”, vous retrouverez :</a:t>
            </a:r>
          </a:p>
          <a:p>
            <a:pPr marL="360000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la démarche à suivre (= ce diaporama) à gauche ;</a:t>
            </a:r>
          </a:p>
          <a:p>
            <a:pPr marL="36000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l</a:t>
            </a:r>
            <a:r>
              <a:rPr lang="fr-FR" sz="1800" dirty="0" smtClean="0"/>
              <a:t>e code couleur du document ;</a:t>
            </a:r>
          </a:p>
          <a:p>
            <a:pPr marL="360000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le code couleur de la feuille des résultats ;</a:t>
            </a:r>
          </a:p>
          <a:p>
            <a:pPr marL="360000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des boutons pour lancer les scripts, avec leur raccourci clavier ;</a:t>
            </a:r>
          </a:p>
          <a:p>
            <a:pPr marL="36000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la liste des équivalences RCR / nom</a:t>
            </a:r>
            <a:br>
              <a:rPr lang="fr-FR" sz="1800" dirty="0"/>
            </a:br>
            <a:r>
              <a:rPr lang="fr-FR" sz="1800" dirty="0"/>
              <a:t>de </a:t>
            </a:r>
            <a:r>
              <a:rPr lang="fr-FR" sz="1800" dirty="0" smtClean="0"/>
              <a:t>bibliothèque</a:t>
            </a:r>
            <a:r>
              <a:rPr lang="fr-FR" sz="1800" dirty="0"/>
              <a:t> </a:t>
            </a:r>
            <a:r>
              <a:rPr lang="fr-FR" sz="1800" dirty="0" smtClean="0"/>
              <a:t>;</a:t>
            </a:r>
          </a:p>
          <a:p>
            <a:pPr marL="360000" lvl="1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des sauvegardes des</a:t>
            </a:r>
            <a:br>
              <a:rPr lang="fr-FR" sz="1800" dirty="0" smtClean="0"/>
            </a:br>
            <a:r>
              <a:rPr lang="fr-FR" sz="1800" dirty="0" smtClean="0"/>
              <a:t>formules, en cas de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suppression </a:t>
            </a:r>
            <a:r>
              <a:rPr lang="fr-FR" sz="1800" dirty="0" smtClean="0"/>
              <a:t>par</a:t>
            </a:r>
            <a:r>
              <a:rPr lang="fr-FR" sz="1800" dirty="0"/>
              <a:t> </a:t>
            </a:r>
            <a:r>
              <a:rPr lang="fr-FR" sz="1800" dirty="0" smtClean="0"/>
              <a:t>erreur.</a:t>
            </a:r>
            <a:endParaRPr lang="fr-FR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Utiliser CoCo-SAlma2</a:t>
            </a:r>
          </a:p>
          <a:p>
            <a:r>
              <a:rPr lang="fr-FR" dirty="0" smtClean="0"/>
              <a:t>Alban </a:t>
            </a:r>
            <a:r>
              <a:rPr lang="fr-FR" dirty="0" smtClean="0"/>
              <a:t>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2</a:t>
            </a:fld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56"/>
          <a:stretch/>
        </p:blipFill>
        <p:spPr>
          <a:xfrm>
            <a:off x="5298049" y="3133728"/>
            <a:ext cx="3505689" cy="8186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61" y="343440"/>
            <a:ext cx="2676899" cy="596348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7" y="4087287"/>
            <a:ext cx="477269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Enregistrez le document </a:t>
            </a:r>
            <a:r>
              <a:rPr lang="fr-FR" sz="2000" i="1" dirty="0" smtClean="0"/>
              <a:t>CoCo-SAlma2.xlsm</a:t>
            </a:r>
            <a:r>
              <a:rPr lang="fr-FR" sz="2000" dirty="0" smtClean="0"/>
              <a:t> (</a:t>
            </a:r>
            <a:r>
              <a:rPr lang="fr-FR" sz="2000" i="1" dirty="0" err="1" smtClean="0"/>
              <a:t>CoCo-SAlma</a:t>
            </a:r>
            <a:r>
              <a:rPr lang="fr-FR" sz="2000" dirty="0" smtClean="0"/>
              <a:t>) </a:t>
            </a:r>
            <a:r>
              <a:rPr lang="fr-FR" sz="2000" dirty="0" smtClean="0"/>
              <a:t>dans un dossier de travail.</a:t>
            </a:r>
          </a:p>
          <a:p>
            <a:pPr lvl="1"/>
            <a:r>
              <a:rPr lang="fr-FR" sz="1600" dirty="0" smtClean="0"/>
              <a:t>NB : le document créera un dossier à l’emplacement où vous enregistrerez ce fichier.</a:t>
            </a:r>
          </a:p>
          <a:p>
            <a:endParaRPr lang="fr-FR" sz="2000" dirty="0" smtClean="0"/>
          </a:p>
          <a:p>
            <a:r>
              <a:rPr lang="fr-FR" sz="2000" dirty="0" smtClean="0"/>
              <a:t>Dans </a:t>
            </a:r>
            <a:r>
              <a:rPr lang="fr-FR" sz="2000" i="1" dirty="0" err="1" smtClean="0"/>
              <a:t>CoCo-SAlma</a:t>
            </a:r>
            <a:r>
              <a:rPr lang="fr-FR" sz="2000" dirty="0" smtClean="0"/>
              <a:t>, </a:t>
            </a:r>
            <a:r>
              <a:rPr lang="fr-FR" sz="2000" dirty="0"/>
              <a:t>remettez à zéro les </a:t>
            </a:r>
            <a:r>
              <a:rPr lang="fr-FR" sz="2000" dirty="0" smtClean="0"/>
              <a:t>données.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Dans la feuille “Données”, choisissez un nom pour le </a:t>
            </a:r>
            <a:r>
              <a:rPr lang="fr-FR" sz="2000" dirty="0" smtClean="0"/>
              <a:t>fonds…</a:t>
            </a:r>
            <a:endParaRPr lang="fr-FR" sz="2000" dirty="0"/>
          </a:p>
          <a:p>
            <a:r>
              <a:rPr lang="fr-FR" sz="2000" dirty="0" smtClean="0"/>
              <a:t>…et </a:t>
            </a:r>
            <a:r>
              <a:rPr lang="fr-FR" sz="2000" dirty="0"/>
              <a:t>entrez </a:t>
            </a:r>
            <a:r>
              <a:rPr lang="fr-FR" sz="2000" b="1" dirty="0"/>
              <a:t>le RCR </a:t>
            </a:r>
            <a:r>
              <a:rPr lang="fr-FR" sz="2000" dirty="0"/>
              <a:t>de la bibliothèque (le nom se remplit automatiquement, BUSVS par défaut).</a:t>
            </a:r>
          </a:p>
          <a:p>
            <a:pPr lvl="1"/>
            <a:r>
              <a:rPr lang="fr-FR" sz="1600" dirty="0"/>
              <a:t>NB : le nom du fonds </a:t>
            </a:r>
            <a:r>
              <a:rPr lang="fr-FR" sz="1600" dirty="0" smtClean="0"/>
              <a:t>sera dans le nom du </a:t>
            </a:r>
            <a:r>
              <a:rPr lang="fr-FR" sz="1600" b="1" dirty="0"/>
              <a:t>dossier</a:t>
            </a:r>
            <a:r>
              <a:rPr lang="fr-FR" sz="1600" dirty="0"/>
              <a:t> qui sera créé.</a:t>
            </a:r>
          </a:p>
          <a:p>
            <a:endParaRPr lang="fr-FR" sz="2000" dirty="0"/>
          </a:p>
          <a:p>
            <a:r>
              <a:rPr lang="fr-FR" sz="2000" dirty="0"/>
              <a:t>Collez votre liste de PPN dans la colonne “Liste PPN originale”.</a:t>
            </a:r>
          </a:p>
          <a:p>
            <a:pPr lvl="1"/>
            <a:r>
              <a:rPr lang="fr-FR" sz="1600" dirty="0"/>
              <a:t>NB : </a:t>
            </a:r>
            <a:r>
              <a:rPr lang="fr-FR" sz="1600" dirty="0" smtClean="0"/>
              <a:t>la </a:t>
            </a:r>
            <a:r>
              <a:rPr lang="fr-FR" sz="1600" dirty="0"/>
              <a:t>forme est plutôt permissive, le mieux </a:t>
            </a:r>
            <a:r>
              <a:rPr lang="fr-FR" sz="1600" dirty="0" smtClean="0"/>
              <a:t>étant de </a:t>
            </a:r>
            <a:r>
              <a:rPr lang="fr-FR" sz="1600" dirty="0"/>
              <a:t>rester classique avec des 123456789, PPN 123456789 ou (PPN)123456798.</a:t>
            </a:r>
          </a:p>
          <a:p>
            <a:pPr lvl="1"/>
            <a:r>
              <a:rPr lang="fr-FR" sz="1600" b="1" dirty="0"/>
              <a:t>NB 2 </a:t>
            </a:r>
            <a:r>
              <a:rPr lang="fr-FR" sz="1600" b="1" dirty="0" smtClean="0"/>
              <a:t>: </a:t>
            </a:r>
            <a:r>
              <a:rPr lang="fr-FR" sz="1600" b="1" dirty="0"/>
              <a:t>si votre liste provient d’un export Alma, regardez la diapositive suivante.</a:t>
            </a:r>
          </a:p>
          <a:p>
            <a:endParaRPr lang="fr-FR" sz="20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08" y="2515353"/>
            <a:ext cx="267689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07"/>
          </a:xfrm>
        </p:spPr>
        <p:txBody>
          <a:bodyPr>
            <a:noAutofit/>
          </a:bodyPr>
          <a:lstStyle/>
          <a:p>
            <a:r>
              <a:rPr lang="fr-FR" dirty="0" smtClean="0"/>
              <a:t>Importer des PPN depuis une requête Alma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46526"/>
            <a:ext cx="10515600" cy="503043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importer des PPN depuis une requête Alma, </a:t>
            </a:r>
            <a:r>
              <a:rPr lang="fr-FR" sz="2000" dirty="0" smtClean="0"/>
              <a:t>exportez </a:t>
            </a:r>
            <a:r>
              <a:rPr lang="fr-FR" sz="2000" dirty="0" smtClean="0"/>
              <a:t>les résultats de la requête sur Excel.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Puis </a:t>
            </a:r>
            <a:r>
              <a:rPr lang="fr-FR" sz="2000" dirty="0" smtClean="0"/>
              <a:t>nommez </a:t>
            </a:r>
            <a:r>
              <a:rPr lang="fr-FR" sz="2000" dirty="0" smtClean="0"/>
              <a:t>le fichier </a:t>
            </a:r>
            <a:r>
              <a:rPr lang="fr-FR" sz="2000" i="1" dirty="0" smtClean="0"/>
              <a:t>export_alma.xlsx</a:t>
            </a:r>
            <a:r>
              <a:rPr lang="fr-FR" sz="2000" dirty="0" smtClean="0"/>
              <a:t> et placez-le dans le même dossier que </a:t>
            </a:r>
            <a:r>
              <a:rPr lang="fr-FR" sz="2000" i="1" dirty="0" err="1" smtClean="0"/>
              <a:t>CoCo-SAlma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Dans </a:t>
            </a:r>
            <a:r>
              <a:rPr lang="fr-FR" sz="2000" i="1" dirty="0" err="1" smtClean="0"/>
              <a:t>CoCo-SAlma</a:t>
            </a:r>
            <a:r>
              <a:rPr lang="fr-FR" sz="2000" dirty="0" smtClean="0"/>
              <a:t>, purifiez la liste de PPN.</a:t>
            </a:r>
          </a:p>
          <a:p>
            <a:pPr lvl="1"/>
            <a:r>
              <a:rPr lang="fr-FR" sz="1600" dirty="0" smtClean="0"/>
              <a:t>NB : veillez à ne pas ouvrir </a:t>
            </a:r>
            <a:r>
              <a:rPr lang="fr-FR" sz="1600" i="1" dirty="0" smtClean="0"/>
              <a:t>export_alma.xlsx </a:t>
            </a:r>
            <a:r>
              <a:rPr lang="fr-FR" sz="1600" dirty="0" smtClean="0"/>
              <a:t>avant</a:t>
            </a:r>
            <a:br>
              <a:rPr lang="fr-FR" sz="1600" dirty="0" smtClean="0"/>
            </a:br>
            <a:r>
              <a:rPr lang="fr-FR" sz="1600" dirty="0" smtClean="0"/>
              <a:t>de lancer la purification.</a:t>
            </a:r>
            <a:endParaRPr lang="fr-FR" sz="1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044"/>
            <a:ext cx="10058400" cy="24383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68" y="5132215"/>
            <a:ext cx="2657846" cy="87642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8153400" y="3088433"/>
            <a:ext cx="1121229" cy="317240"/>
          </a:xfrm>
          <a:prstGeom prst="ellipse">
            <a:avLst/>
          </a:prstGeom>
          <a:noFill/>
          <a:ln w="254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Générer </a:t>
            </a:r>
            <a:r>
              <a:rPr lang="fr-FR" dirty="0" smtClean="0"/>
              <a:t>la liste pour l’export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Générez la liste des PPN pour l’export.</a:t>
            </a:r>
          </a:p>
          <a:p>
            <a:pPr lvl="1"/>
            <a:r>
              <a:rPr lang="fr-FR" sz="1600" dirty="0" smtClean="0"/>
              <a:t>NB : ceci créera le fameux dossier avec deux fichiers, </a:t>
            </a:r>
            <a:r>
              <a:rPr lang="fr-FR" sz="1600" i="1" dirty="0" smtClean="0"/>
              <a:t>Fichier_ppal.xlsm </a:t>
            </a:r>
            <a:r>
              <a:rPr lang="fr-FR" sz="1600" dirty="0" smtClean="0"/>
              <a:t>étant</a:t>
            </a:r>
            <a:br>
              <a:rPr lang="fr-FR" sz="1600" dirty="0" smtClean="0"/>
            </a:br>
            <a:r>
              <a:rPr lang="fr-FR" sz="1600" dirty="0" smtClean="0"/>
              <a:t>la version de travail de </a:t>
            </a:r>
            <a:r>
              <a:rPr lang="fr-FR" sz="1600" i="1" dirty="0" err="1" smtClean="0"/>
              <a:t>CoCo-SAlma</a:t>
            </a:r>
            <a:r>
              <a:rPr lang="fr-FR" sz="1600" i="1" dirty="0" smtClean="0"/>
              <a:t> </a:t>
            </a:r>
            <a:r>
              <a:rPr lang="fr-FR" sz="1600" dirty="0" smtClean="0"/>
              <a:t>pour le traitement de ce fonds.</a:t>
            </a:r>
          </a:p>
          <a:p>
            <a:pPr lvl="1"/>
            <a:r>
              <a:rPr lang="fr-FR" sz="1600" dirty="0" smtClean="0"/>
              <a:t>NB 2 : plus la liste est longue, plus de temps cela peut prendre.</a:t>
            </a:r>
            <a:endParaRPr lang="fr-FR" sz="2000" dirty="0" smtClean="0"/>
          </a:p>
          <a:p>
            <a:pPr lvl="1"/>
            <a:r>
              <a:rPr lang="fr-FR" sz="1600" dirty="0" smtClean="0"/>
              <a:t>NB </a:t>
            </a:r>
            <a:r>
              <a:rPr lang="fr-FR" sz="1600" dirty="0" smtClean="0"/>
              <a:t>3 </a:t>
            </a:r>
            <a:r>
              <a:rPr lang="fr-FR" sz="1600" dirty="0" smtClean="0"/>
              <a:t>: si une erreur </a:t>
            </a:r>
            <a:r>
              <a:rPr lang="fr-FR" sz="1600" dirty="0" smtClean="0"/>
              <a:t>liée aux </a:t>
            </a:r>
            <a:r>
              <a:rPr lang="fr-FR" sz="1600" dirty="0"/>
              <a:t>données personnelles </a:t>
            </a:r>
            <a:r>
              <a:rPr lang="fr-FR" sz="1600" dirty="0" smtClean="0"/>
              <a:t>apparait, </a:t>
            </a:r>
            <a:r>
              <a:rPr lang="fr-FR" sz="1600" dirty="0" smtClean="0"/>
              <a:t>cliquer sur OK.</a:t>
            </a:r>
          </a:p>
          <a:p>
            <a:pPr lvl="1"/>
            <a:endParaRPr lang="fr-FR" sz="1600" dirty="0"/>
          </a:p>
          <a:p>
            <a:r>
              <a:rPr lang="fr-FR" sz="2000" dirty="0"/>
              <a:t>Si vous avez importé des PPN depuis un export de requête Alma </a:t>
            </a:r>
            <a:r>
              <a:rPr lang="fr-FR" sz="2000" dirty="0">
                <a:hlinkClick r:id="rId2" action="ppaction://hlinksldjump"/>
              </a:rPr>
              <a:t>(diapo </a:t>
            </a:r>
            <a:r>
              <a:rPr lang="fr-FR" sz="2000" dirty="0" smtClean="0">
                <a:hlinkClick r:id="rId2" action="ppaction://hlinksldjump"/>
              </a:rPr>
              <a:t>4 </a:t>
            </a:r>
            <a:r>
              <a:rPr lang="fr-FR" sz="2000" dirty="0">
                <a:hlinkClick r:id="rId2" action="ppaction://hlinksldjump"/>
              </a:rPr>
              <a:t>dédiée)</a:t>
            </a:r>
            <a:r>
              <a:rPr lang="fr-FR" sz="2000" dirty="0"/>
              <a:t>, déplacez le fichier </a:t>
            </a:r>
            <a:r>
              <a:rPr lang="fr-FR" sz="2000" i="1" dirty="0"/>
              <a:t>export_alma.xlsx</a:t>
            </a:r>
            <a:r>
              <a:rPr lang="fr-FR" sz="2000" dirty="0"/>
              <a:t> dans le dossier </a:t>
            </a:r>
            <a:r>
              <a:rPr lang="fr-FR" sz="2000" i="1" dirty="0" err="1"/>
              <a:t>CoCo</a:t>
            </a:r>
            <a:r>
              <a:rPr lang="fr-FR" sz="2000" i="1" dirty="0"/>
              <a:t>-Salma_{</a:t>
            </a:r>
            <a:r>
              <a:rPr lang="fr-FR" sz="2000" i="1" dirty="0" err="1"/>
              <a:t>nom_du_fonds</a:t>
            </a:r>
            <a:r>
              <a:rPr lang="fr-FR" sz="2000" i="1" dirty="0"/>
              <a:t>}</a:t>
            </a:r>
            <a:r>
              <a:rPr lang="fr-FR" sz="2000" dirty="0"/>
              <a:t>.</a:t>
            </a:r>
          </a:p>
          <a:p>
            <a:r>
              <a:rPr lang="fr-FR" sz="2000" dirty="0"/>
              <a:t>Sinon, référez-vous aux 3 diapositives suivantes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856" y="2010034"/>
            <a:ext cx="260068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Exporter les cotes d’Alma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Dans Alma, allez dans Admin </a:t>
            </a:r>
            <a:r>
              <a:rPr lang="fr-FR" sz="2000" dirty="0" smtClean="0"/>
              <a:t>puis </a:t>
            </a:r>
            <a:r>
              <a:rPr lang="fr-FR" sz="2000" dirty="0" smtClean="0"/>
              <a:t>Gérer les jeux.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Ajoutez un jeu </a:t>
            </a:r>
            <a:r>
              <a:rPr lang="fr-FR" sz="2000" dirty="0" err="1" smtClean="0"/>
              <a:t>exemplarisé</a:t>
            </a:r>
            <a:r>
              <a:rPr lang="fr-FR" sz="2000" dirty="0" smtClean="0"/>
              <a:t>.</a:t>
            </a:r>
            <a:endParaRPr lang="fr-FR" sz="20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3" y="604707"/>
            <a:ext cx="3848637" cy="39820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4883"/>
            <a:ext cx="10058400" cy="12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79"/>
          <a:stretch/>
        </p:blipFill>
        <p:spPr>
          <a:xfrm>
            <a:off x="5179321" y="947197"/>
            <a:ext cx="6174479" cy="49208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Exporter les cotes d’Alma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Nommez le jeu.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Ajoutez </a:t>
            </a:r>
            <a:r>
              <a:rPr lang="fr-FR" sz="2000" dirty="0" smtClean="0"/>
              <a:t>une </a:t>
            </a:r>
            <a:r>
              <a:rPr lang="fr-FR" sz="2000" dirty="0" smtClean="0"/>
              <a:t>description et une </a:t>
            </a:r>
            <a:r>
              <a:rPr lang="fr-FR" sz="2000" dirty="0" smtClean="0"/>
              <a:t>note si </a:t>
            </a:r>
            <a:r>
              <a:rPr lang="fr-FR" sz="2000" dirty="0" smtClean="0"/>
              <a:t>vous le souhaitez.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Choisissez “Titres physiques”.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Sélectionnez “Privé”.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Sélectionnez “À partir d’un fichier”.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Cliquez sur </a:t>
            </a:r>
            <a:r>
              <a:rPr lang="fr-FR" sz="2000" dirty="0" smtClean="0"/>
              <a:t>l’icô</a:t>
            </a:r>
            <a:r>
              <a:rPr lang="fr-FR" sz="2000" dirty="0" smtClean="0"/>
              <a:t>ne de</a:t>
            </a:r>
            <a:r>
              <a:rPr lang="fr-FR" sz="2000" dirty="0" smtClean="0"/>
              <a:t> </a:t>
            </a:r>
            <a:r>
              <a:rPr lang="fr-FR" sz="2000" dirty="0" smtClean="0"/>
              <a:t>dossier.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Choisissez </a:t>
            </a:r>
            <a:r>
              <a:rPr lang="fr-FR" sz="2000" i="1" dirty="0" smtClean="0"/>
              <a:t>import_alma.xlsx</a:t>
            </a:r>
            <a:r>
              <a:rPr lang="fr-F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Puis enregistrez dans Alma</a:t>
            </a:r>
            <a:r>
              <a:rPr lang="fr-FR" sz="2000" dirty="0" smtClean="0"/>
              <a:t>.</a:t>
            </a:r>
            <a:endParaRPr lang="fr-FR" sz="20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07"/>
          </a:xfrm>
        </p:spPr>
        <p:txBody>
          <a:bodyPr>
            <a:noAutofit/>
          </a:bodyPr>
          <a:lstStyle/>
          <a:p>
            <a:r>
              <a:rPr lang="fr-FR" dirty="0" smtClean="0"/>
              <a:t>Exporter les cotes d’Alma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46526"/>
            <a:ext cx="10515600" cy="503043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Attendez que le jeu soit importé, puis sélectionnez les “Membres” du jeu.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Exportez le résultat sur Excel.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Nommez </a:t>
            </a:r>
            <a:r>
              <a:rPr lang="fr-FR" sz="2000" dirty="0" smtClean="0"/>
              <a:t>le document </a:t>
            </a:r>
            <a:r>
              <a:rPr lang="fr-FR" sz="2000" i="1" dirty="0" smtClean="0"/>
              <a:t>export_alma.xlsx</a:t>
            </a:r>
            <a:r>
              <a:rPr lang="fr-FR" sz="2000" dirty="0" smtClean="0"/>
              <a:t> et placez-le dans le dossier </a:t>
            </a:r>
            <a:r>
              <a:rPr lang="fr-FR" sz="2000" i="1" dirty="0" err="1" smtClean="0"/>
              <a:t>CoCo</a:t>
            </a:r>
            <a:r>
              <a:rPr lang="fr-FR" sz="2000" i="1" dirty="0" smtClean="0"/>
              <a:t>-Salma_{</a:t>
            </a:r>
            <a:r>
              <a:rPr lang="fr-FR" sz="2000" i="1" dirty="0" err="1" smtClean="0"/>
              <a:t>nom_du_fonds</a:t>
            </a:r>
            <a:r>
              <a:rPr lang="fr-FR" sz="2000" i="1" dirty="0" smtClean="0"/>
              <a:t>}</a:t>
            </a:r>
            <a:r>
              <a:rPr lang="fr-FR" sz="2000" dirty="0" smtClean="0"/>
              <a:t>.</a:t>
            </a:r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709"/>
            <a:ext cx="10058400" cy="23565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4283708"/>
            <a:ext cx="10058400" cy="1261406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9174892" y="3539095"/>
            <a:ext cx="1121229" cy="317240"/>
          </a:xfrm>
          <a:prstGeom prst="ellipse">
            <a:avLst/>
          </a:prstGeom>
          <a:noFill/>
          <a:ln w="254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356125" y="5108263"/>
            <a:ext cx="1121229" cy="317240"/>
          </a:xfrm>
          <a:prstGeom prst="ellipse">
            <a:avLst/>
          </a:prstGeom>
          <a:noFill/>
          <a:ln w="254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16" y="3336504"/>
            <a:ext cx="6106377" cy="3019846"/>
          </a:xfrm>
          <a:prstGeom prst="rect">
            <a:avLst/>
          </a:prstGeom>
        </p:spPr>
      </p:pic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</p:spPr>
        <p:txBody>
          <a:bodyPr/>
          <a:lstStyle/>
          <a:p>
            <a:r>
              <a:rPr lang="fr-FR" dirty="0" smtClean="0"/>
              <a:t>L’analyse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half" idx="2"/>
          </p:nvPr>
        </p:nvSpPr>
        <p:spPr>
          <a:xfrm>
            <a:off x="839788" y="1705232"/>
            <a:ext cx="3932237" cy="416375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À ce stade, votre dossier doit contenir ces 3 fichiers.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Si c’est le cas, dans </a:t>
            </a:r>
            <a:r>
              <a:rPr lang="fr-FR" sz="2000" i="1" dirty="0" smtClean="0"/>
              <a:t>Fichier_ppal.xlsm</a:t>
            </a:r>
            <a:r>
              <a:rPr lang="fr-FR" sz="2000" dirty="0" smtClean="0"/>
              <a:t>, lancez l’analyse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L’analyse peut prendre du temps selon la taille de la liste (ex : 18’17 pour 5500 titres)</a:t>
            </a:r>
            <a:endParaRPr lang="fr-F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 smtClean="0"/>
              <a:t>Évitez de toucher les fichiers du dossier</a:t>
            </a:r>
            <a:br>
              <a:rPr lang="fr-FR" sz="1800" dirty="0" smtClean="0"/>
            </a:br>
            <a:r>
              <a:rPr lang="fr-FR" sz="1800" i="1" dirty="0" err="1" smtClean="0"/>
              <a:t>CoCo</a:t>
            </a:r>
            <a:r>
              <a:rPr lang="fr-FR" sz="1800" i="1" dirty="0" smtClean="0"/>
              <a:t>-Salma_{</a:t>
            </a:r>
            <a:r>
              <a:rPr lang="fr-FR" sz="1800" i="1" dirty="0" err="1" smtClean="0"/>
              <a:t>nom_du_fonds</a:t>
            </a:r>
            <a:r>
              <a:rPr lang="fr-FR" sz="1800" i="1" dirty="0" smtClean="0"/>
              <a:t>}  </a:t>
            </a:r>
            <a:r>
              <a:rPr lang="fr-FR" sz="1800" dirty="0" smtClean="0"/>
              <a:t>pendant </a:t>
            </a:r>
            <a:r>
              <a:rPr lang="fr-FR" sz="1800" dirty="0" smtClean="0"/>
              <a:t>l’analyse (une sauvegarde </a:t>
            </a:r>
            <a:r>
              <a:rPr lang="fr-FR" sz="1800" dirty="0" smtClean="0"/>
              <a:t>du fichier </a:t>
            </a:r>
            <a:r>
              <a:rPr lang="fr-FR" sz="1800" dirty="0" smtClean="0"/>
              <a:t>est automatiquement exécutée</a:t>
            </a:r>
            <a:r>
              <a:rPr lang="fr-FR" sz="1800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b="1" dirty="0" smtClean="0"/>
              <a:t>Normalement</a:t>
            </a:r>
            <a:r>
              <a:rPr lang="fr-FR" sz="1800" dirty="0" smtClean="0"/>
              <a:t>, </a:t>
            </a:r>
            <a:r>
              <a:rPr lang="fr-FR" sz="1800" i="1" dirty="0" err="1" smtClean="0"/>
              <a:t>CoCo-SAlma</a:t>
            </a:r>
            <a:r>
              <a:rPr lang="fr-FR" sz="1800" i="1" dirty="0" smtClean="0"/>
              <a:t> </a:t>
            </a:r>
            <a:r>
              <a:rPr lang="fr-FR" sz="1800" dirty="0" smtClean="0"/>
              <a:t>n’interagira pas avec d’autres fichiers Excel, mais je n’exclus pas la possibilité qu’elle puisse toucher à d’autres classeurs ouverts. </a:t>
            </a:r>
            <a:endParaRPr lang="fr-FR" sz="180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Une </a:t>
            </a:r>
            <a:r>
              <a:rPr lang="fr-FR" sz="2000" dirty="0" smtClean="0"/>
              <a:t>fois terminée, la feuille “Résultats”</a:t>
            </a:r>
            <a:br>
              <a:rPr lang="fr-FR" sz="2000" dirty="0" smtClean="0"/>
            </a:br>
            <a:r>
              <a:rPr lang="fr-FR" sz="2000" dirty="0" smtClean="0"/>
              <a:t>affichera les </a:t>
            </a:r>
            <a:r>
              <a:rPr lang="fr-FR" sz="2000" dirty="0" smtClean="0"/>
              <a:t>résultats et une pop-up vous indiquant que l’analyse est terminée.</a:t>
            </a: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7B51-BF37-4661-BB3C-19AF18521D36}" type="datetime1">
              <a:rPr lang="fr-FR" smtClean="0"/>
              <a:t>28/09/2021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Utiliser CoCo-SAlma2</a:t>
            </a:r>
          </a:p>
          <a:p>
            <a:r>
              <a:rPr lang="fr-FR" dirty="0"/>
              <a:t>Alban Peyrat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7778-4B68-40D5-B15C-02862B2B2D0B}" type="slidenum">
              <a:rPr lang="fr-FR" smtClean="0"/>
              <a:t>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16" y="638026"/>
            <a:ext cx="5992061" cy="16766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16" y="2415950"/>
            <a:ext cx="2543530" cy="819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4603" y="1467547"/>
            <a:ext cx="5769569" cy="226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1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964</Words>
  <Application>Microsoft Office PowerPoint</Application>
  <PresentationFormat>Grand écran</PresentationFormat>
  <Paragraphs>173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Utiliser CoCo-SAlma2</vt:lpstr>
      <vt:lpstr>Contenu de CoCo-SAlma2</vt:lpstr>
      <vt:lpstr>Initialisation</vt:lpstr>
      <vt:lpstr>Importer des PPN depuis une requête Alma</vt:lpstr>
      <vt:lpstr>Générer la liste pour l’export des données</vt:lpstr>
      <vt:lpstr>Exporter les cotes d’Alma (1/3)</vt:lpstr>
      <vt:lpstr>Exporter les cotes d’Alma (2/3)</vt:lpstr>
      <vt:lpstr>Exporter les cotes d’Alma (3/3)</vt:lpstr>
      <vt:lpstr>L’analyse</vt:lpstr>
      <vt:lpstr>Exporter les résultats</vt:lpstr>
      <vt:lpstr>Filtrer les résultats</vt:lpstr>
      <vt:lpstr>Quelques précisions sur les résultats (1/2)</vt:lpstr>
      <vt:lpstr>Quelques précisions sur les résultats (2/2)</vt:lpstr>
      <vt:lpstr>Nettoyer une fois achevé</vt:lpstr>
    </vt:vector>
  </TitlesOfParts>
  <Company>Direction de la Documentation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Alban Peyrat</dc:creator>
  <cp:lastModifiedBy>Alban Peyrat</cp:lastModifiedBy>
  <cp:revision>27</cp:revision>
  <dcterms:created xsi:type="dcterms:W3CDTF">2021-09-20T14:44:28Z</dcterms:created>
  <dcterms:modified xsi:type="dcterms:W3CDTF">2021-09-28T12:08:15Z</dcterms:modified>
</cp:coreProperties>
</file>