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448E-DF6B-DF49-BC0F-4015CBEE841D}" v="29" dt="2023-11-30T07:30:0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38"/>
  </p:normalViewPr>
  <p:slideViewPr>
    <p:cSldViewPr snapToGrid="0">
      <p:cViewPr>
        <p:scale>
          <a:sx n="72" d="100"/>
          <a:sy n="72" d="100"/>
        </p:scale>
        <p:origin x="129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B384-6575-D56C-5C85-67D73328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37E0AE-698A-87C3-6572-5DD7E84D1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70F48-6336-57B3-6561-B56A75A9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12554-E9DF-D1EB-2F91-A6B2A5D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34ED8-FCC2-60CF-593B-794D9DF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39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39DB-0F01-4B41-6CBA-BED30569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0F7568-248D-56A4-0E33-938F368D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13A37-A21F-A28A-5420-70BA0FFC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11F49-D474-BBC0-AE1A-9491AA6A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D3F-F70A-BA71-8AC7-C180E34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1951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49C59E-8278-A12D-48FF-0E7ADC7E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A137A-8AC2-F2B9-5149-DD85993E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841E5-5052-92C9-F892-4B3B4ED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41A2F-834A-3214-05FC-5A2F5184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45EA4-DED9-80D3-95F9-2FF3CEBC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5524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58277-C133-4AC6-EAE3-3F81F96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2E769-A7EC-CABD-1234-01CF6402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D5E77-80BD-9739-1888-94EC8EA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CCF4B-EF16-C1D5-9A7F-DC5AEC0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24EA0-8306-DF8C-0032-884A2FE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4301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F5FD-9F07-8FA0-C700-F7AE08A3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C1BE1-CA76-3EAB-5B67-6FD989A8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92A0E-5CBE-5914-8ED3-2D3AA927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5788E-C75B-C28C-4D45-52D6E35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FC6DD-D89D-79BF-EDF1-EE8730A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6522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6745-9408-05BA-795A-0AE0FA00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40982-D8AD-AB16-D7DC-7B59868B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492663-44D3-78D2-2E52-DCC0410F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9CEC-F306-85E1-8C27-5442DFCC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2552E-6999-480E-6C51-06B4C460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47FF-6C64-1E29-C9EF-6C267EB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3500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69471-E378-42BF-E2A7-ECE0FB33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3BFA-C767-929D-9F11-6A2BC492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8DD1B-8A95-10B0-DB28-E93AB4F1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97905-BE9C-2FA4-3409-9B95EB09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7B002F-BB22-9A7D-61F6-A607CD12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1772B-7C80-1711-39BA-7CFE03E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A7DAFF-A0D9-D4B3-F88A-0237B3C9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0AF016-91D0-B4A4-073D-1697971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70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05E64-EF62-82A8-6FC0-4398F11E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12AA9F-2001-8849-C4A5-B5957E94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047F7C-3A95-4C4A-EE1D-25E4608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CF482-2019-EEC6-2BF4-AB3A1D4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70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6B80C3-2B18-5593-413A-D7994A2F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1673F-68B5-8957-5E52-1883969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2FEA8C-2F11-3B1E-2FF6-B20B2D87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1684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6E3E-9FB7-6149-2967-456138F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CB686-CCCE-F566-B9DD-FB70B46A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38C57-A8F3-7FB7-DA5A-34A1B39F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5DE47-B593-966D-43A1-76A03572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A612C-75E8-A394-8B19-07E040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6E1B6-815D-C529-3C62-978F641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28821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7A8B5-A0BA-F649-34C7-8EA1BCF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008BB9-E192-0EBA-FC4C-371BC952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DC240-C845-E30E-5A13-A45DD5A7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A04D5-C8DA-772B-639B-EB4EEB2F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1BD29-C291-47DE-DD31-7245E69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70B543-2499-C800-4FE3-5565DDE3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90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237490-CE8D-A60A-CD4C-A7EE5E7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18A0-4651-7F57-6B02-4EF7D0C1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0B58B-7A71-B339-9195-DE358095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4DF5D-1BE6-5C52-278E-8EB8C1BE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98E84-9E38-EE1B-F88E-724DFDB5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02850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72D9-BCEC-B186-98C9-C6B3C9EF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087"/>
            <a:ext cx="9543803" cy="2387600"/>
          </a:xfrm>
        </p:spPr>
        <p:txBody>
          <a:bodyPr>
            <a:normAutofit fontScale="90000"/>
          </a:bodyPr>
          <a:lstStyle/>
          <a:p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Fault-tolerant</a:t>
            </a:r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 quantum computation with Triple Alpha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03454-06F0-FD54-00B5-4C6EBBA2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79" y="446669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SG" dirty="0">
                <a:latin typeface="Charter Roman" panose="02040503050506020203" pitchFamily="18" charset="0"/>
              </a:rPr>
              <a:t>Alessandro Summer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Alban Dietrich</a:t>
            </a:r>
            <a:endParaRPr lang="fr-SG" dirty="0">
              <a:latin typeface="Charter Roman" panose="02040503050506020203" pitchFamily="18" charset="0"/>
            </a:endParaRP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Leonard Logaric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Arthur Strauss</a:t>
            </a:r>
          </a:p>
        </p:txBody>
      </p:sp>
      <p:pic>
        <p:nvPicPr>
          <p:cNvPr id="5" name="Image 4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857C8618-C3A7-638D-B8E2-18F01E18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87" y="2545687"/>
            <a:ext cx="4312313" cy="43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255CB-EC28-AC68-6AA0-4BF1CE62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2" y="20549"/>
            <a:ext cx="3060700" cy="1325563"/>
          </a:xfrm>
        </p:spPr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FTQC 101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3F3C30-7839-4458-42C5-1013FDFF1BA1}"/>
              </a:ext>
            </a:extLst>
          </p:cNvPr>
          <p:cNvSpPr/>
          <p:nvPr/>
        </p:nvSpPr>
        <p:spPr>
          <a:xfrm>
            <a:off x="5622072" y="231859"/>
            <a:ext cx="1600696" cy="1263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b="1" dirty="0"/>
              <a:t>FTQC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CEF84-CEAD-951E-801E-A7194068A1B9}"/>
              </a:ext>
            </a:extLst>
          </p:cNvPr>
          <p:cNvSpPr/>
          <p:nvPr/>
        </p:nvSpPr>
        <p:spPr>
          <a:xfrm>
            <a:off x="2408704" y="1637700"/>
            <a:ext cx="1798716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Quantum Error Correction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181BD23-5DC6-1BE0-B2C3-A96CE566A1E2}"/>
              </a:ext>
            </a:extLst>
          </p:cNvPr>
          <p:cNvSpPr/>
          <p:nvPr/>
        </p:nvSpPr>
        <p:spPr>
          <a:xfrm>
            <a:off x="4207420" y="3371192"/>
            <a:ext cx="1223796" cy="8500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Logical encoding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761625F-2FBC-A9FF-CAEE-A96A973373CA}"/>
              </a:ext>
            </a:extLst>
          </p:cNvPr>
          <p:cNvSpPr/>
          <p:nvPr/>
        </p:nvSpPr>
        <p:spPr>
          <a:xfrm>
            <a:off x="1062730" y="3378200"/>
            <a:ext cx="1197032" cy="73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Decoding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3A8E5A5-9E17-0DC2-DFF6-4CB8089481D0}"/>
              </a:ext>
            </a:extLst>
          </p:cNvPr>
          <p:cNvSpPr/>
          <p:nvPr/>
        </p:nvSpPr>
        <p:spPr>
          <a:xfrm>
            <a:off x="8386955" y="1495393"/>
            <a:ext cx="1396341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FT Gates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6749C0-9054-781C-C085-5BBF71FE6FA7}"/>
              </a:ext>
            </a:extLst>
          </p:cNvPr>
          <p:cNvSpPr/>
          <p:nvPr/>
        </p:nvSpPr>
        <p:spPr>
          <a:xfrm>
            <a:off x="6975354" y="3409204"/>
            <a:ext cx="1197031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Clifford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D5E5D4-216B-BE20-FA00-F877F9389D76}"/>
              </a:ext>
            </a:extLst>
          </p:cNvPr>
          <p:cNvSpPr/>
          <p:nvPr/>
        </p:nvSpPr>
        <p:spPr>
          <a:xfrm>
            <a:off x="9874420" y="3429000"/>
            <a:ext cx="1457097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Non-Clifford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08A0C25-DD5E-739D-E3C8-57F226D02EB4}"/>
              </a:ext>
            </a:extLst>
          </p:cNvPr>
          <p:cNvSpPr/>
          <p:nvPr/>
        </p:nvSpPr>
        <p:spPr>
          <a:xfrm>
            <a:off x="6845320" y="4793965"/>
            <a:ext cx="1457097" cy="8500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Transversal gates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DAB8F04-3723-C1E2-2999-381FAA9B3B46}"/>
              </a:ext>
            </a:extLst>
          </p:cNvPr>
          <p:cNvSpPr/>
          <p:nvPr/>
        </p:nvSpPr>
        <p:spPr>
          <a:xfrm>
            <a:off x="9362910" y="4793965"/>
            <a:ext cx="2511589" cy="9685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Magic State Distillation</a:t>
            </a:r>
          </a:p>
          <a:p>
            <a:pPr algn="ctr"/>
            <a:r>
              <a:rPr lang="fr-SG" dirty="0"/>
              <a:t>(Repeat Until Success)</a:t>
            </a:r>
          </a:p>
        </p:txBody>
      </p:sp>
      <p:cxnSp>
        <p:nvCxnSpPr>
          <p:cNvPr id="18" name="Connecteur en arc 17">
            <a:extLst>
              <a:ext uri="{FF2B5EF4-FFF2-40B4-BE49-F238E27FC236}">
                <a16:creationId xmlns:a16="http://schemas.microsoft.com/office/drawing/2014/main" id="{FA3F7C6F-EC33-DD3C-8F33-158A1833625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246171" y="2316309"/>
            <a:ext cx="476966" cy="164681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>
            <a:extLst>
              <a:ext uri="{FF2B5EF4-FFF2-40B4-BE49-F238E27FC236}">
                <a16:creationId xmlns:a16="http://schemas.microsoft.com/office/drawing/2014/main" id="{D0A5F5DC-C5E7-90EB-03DE-8A7768F359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3828711" y="2380585"/>
            <a:ext cx="469958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>
            <a:extLst>
              <a:ext uri="{FF2B5EF4-FFF2-40B4-BE49-F238E27FC236}">
                <a16:creationId xmlns:a16="http://schemas.microsoft.com/office/drawing/2014/main" id="{2F94C19D-F4FD-746A-4299-77A98BD9018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308062" y="863626"/>
            <a:ext cx="2314010" cy="774074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056C45BC-012D-5A8A-F427-3D792D6FFDD3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222768" y="863626"/>
            <a:ext cx="1862358" cy="631767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>
            <a:extLst>
              <a:ext uri="{FF2B5EF4-FFF2-40B4-BE49-F238E27FC236}">
                <a16:creationId xmlns:a16="http://schemas.microsoft.com/office/drawing/2014/main" id="{C1EA3D27-B1F1-70BA-B758-5467B1BE56B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004360" y="2328437"/>
            <a:ext cx="650277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349392EE-7566-F9A5-4BEF-3CD065F51E5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509011" y="2335041"/>
            <a:ext cx="670073" cy="1517843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2F232F1-3507-DFC2-4A2E-3E8CC58F5D4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573869" y="4183278"/>
            <a:ext cx="1" cy="61068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8A308C5-1127-C83B-8974-009167E0507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602969" y="4203074"/>
            <a:ext cx="15736" cy="59089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92C6A0C8-5968-EAB3-902D-73E6FFB4064A}"/>
              </a:ext>
            </a:extLst>
          </p:cNvPr>
          <p:cNvCxnSpPr>
            <a:cxnSpLocks/>
            <a:stCxn id="11" idx="2"/>
            <a:endCxn id="137" idx="0"/>
          </p:cNvCxnSpPr>
          <p:nvPr/>
        </p:nvCxnSpPr>
        <p:spPr>
          <a:xfrm flipH="1">
            <a:off x="1660332" y="4112684"/>
            <a:ext cx="914" cy="57985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1E0B126B-B857-912C-0D5C-F5527CB95C43}"/>
              </a:ext>
            </a:extLst>
          </p:cNvPr>
          <p:cNvCxnSpPr>
            <a:cxnSpLocks/>
            <a:stCxn id="10" idx="2"/>
            <a:endCxn id="136" idx="0"/>
          </p:cNvCxnSpPr>
          <p:nvPr/>
        </p:nvCxnSpPr>
        <p:spPr>
          <a:xfrm>
            <a:off x="4819318" y="4221291"/>
            <a:ext cx="12451" cy="57267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BB61D922-9D46-DFEB-1BD1-D8D2A142CB5A}"/>
              </a:ext>
            </a:extLst>
          </p:cNvPr>
          <p:cNvSpPr/>
          <p:nvPr/>
        </p:nvSpPr>
        <p:spPr>
          <a:xfrm>
            <a:off x="4054756" y="4793965"/>
            <a:ext cx="1554025" cy="8500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Nested subroutines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6807F9D6-A856-7B91-BAB2-E0DB65801B63}"/>
              </a:ext>
            </a:extLst>
          </p:cNvPr>
          <p:cNvSpPr/>
          <p:nvPr/>
        </p:nvSpPr>
        <p:spPr>
          <a:xfrm>
            <a:off x="530959" y="4692534"/>
            <a:ext cx="2258745" cy="10699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Syndrome extraction</a:t>
            </a:r>
          </a:p>
          <a:p>
            <a:pPr algn="ctr"/>
            <a:r>
              <a:rPr lang="fr-SG" dirty="0"/>
              <a:t>(mid-circuit measurement)</a:t>
            </a: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A99F333E-A3C1-A287-4F71-2BF03B6751F3}"/>
              </a:ext>
            </a:extLst>
          </p:cNvPr>
          <p:cNvCxnSpPr>
            <a:cxnSpLocks/>
            <a:stCxn id="15" idx="1"/>
            <a:endCxn id="136" idx="3"/>
          </p:cNvCxnSpPr>
          <p:nvPr/>
        </p:nvCxnSpPr>
        <p:spPr>
          <a:xfrm flipH="1">
            <a:off x="5608781" y="5219015"/>
            <a:ext cx="1236539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798DD-4A3E-9C19-7DB1-BF95F84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4" y="215106"/>
            <a:ext cx="2997200" cy="1325563"/>
          </a:xfrm>
        </p:spPr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FT Circuit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3C1549-8E9B-5ACC-58CF-0F7C956FA71D}"/>
              </a:ext>
            </a:extLst>
          </p:cNvPr>
          <p:cNvCxnSpPr/>
          <p:nvPr/>
        </p:nvCxnSpPr>
        <p:spPr>
          <a:xfrm>
            <a:off x="946526" y="19707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6750C45-4ADB-132E-DC09-CC90D7F8DF88}"/>
              </a:ext>
            </a:extLst>
          </p:cNvPr>
          <p:cNvCxnSpPr/>
          <p:nvPr/>
        </p:nvCxnSpPr>
        <p:spPr>
          <a:xfrm>
            <a:off x="946526" y="21231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3121E1-F32D-348B-73F9-E4094AF76BB8}"/>
              </a:ext>
            </a:extLst>
          </p:cNvPr>
          <p:cNvCxnSpPr/>
          <p:nvPr/>
        </p:nvCxnSpPr>
        <p:spPr>
          <a:xfrm>
            <a:off x="959226" y="22755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992252F-E2EC-AE48-DB63-646070695CD1}"/>
              </a:ext>
            </a:extLst>
          </p:cNvPr>
          <p:cNvCxnSpPr/>
          <p:nvPr/>
        </p:nvCxnSpPr>
        <p:spPr>
          <a:xfrm>
            <a:off x="946526" y="24279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AF227D-D0F9-5D5F-3D88-E2EC61932797}"/>
              </a:ext>
            </a:extLst>
          </p:cNvPr>
          <p:cNvCxnSpPr/>
          <p:nvPr/>
        </p:nvCxnSpPr>
        <p:spPr>
          <a:xfrm>
            <a:off x="959226" y="32788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38D3DC-41F4-9141-D2A8-D26D4AF931C6}"/>
              </a:ext>
            </a:extLst>
          </p:cNvPr>
          <p:cNvCxnSpPr/>
          <p:nvPr/>
        </p:nvCxnSpPr>
        <p:spPr>
          <a:xfrm>
            <a:off x="959226" y="34439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4EB61B-FBD7-DEFE-1D3D-417E90E41131}"/>
              </a:ext>
            </a:extLst>
          </p:cNvPr>
          <p:cNvCxnSpPr/>
          <p:nvPr/>
        </p:nvCxnSpPr>
        <p:spPr>
          <a:xfrm>
            <a:off x="959226" y="36090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99B81A-1A24-2B4B-081E-35452ACC7463}"/>
              </a:ext>
            </a:extLst>
          </p:cNvPr>
          <p:cNvCxnSpPr/>
          <p:nvPr/>
        </p:nvCxnSpPr>
        <p:spPr>
          <a:xfrm>
            <a:off x="959226" y="25930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/>
              <p:nvPr/>
            </p:nvSpPr>
            <p:spPr>
              <a:xfrm>
                <a:off x="46549" y="1997055"/>
                <a:ext cx="7475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" y="1997055"/>
                <a:ext cx="747577" cy="430887"/>
              </a:xfrm>
              <a:prstGeom prst="rect">
                <a:avLst/>
              </a:prstGeom>
              <a:blipFill>
                <a:blip r:embed="rId2"/>
                <a:stretch>
                  <a:fillRect r="-1667" b="-31429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/>
              <p:nvPr/>
            </p:nvSpPr>
            <p:spPr>
              <a:xfrm>
                <a:off x="105074" y="3215343"/>
                <a:ext cx="5565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4" y="3215343"/>
                <a:ext cx="556563" cy="430887"/>
              </a:xfrm>
              <a:prstGeom prst="rect">
                <a:avLst/>
              </a:prstGeom>
              <a:blipFill>
                <a:blip r:embed="rId3"/>
                <a:stretch>
                  <a:fillRect l="-22222" r="-20000" b="-30556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/>
              <p:nvPr/>
            </p:nvSpPr>
            <p:spPr>
              <a:xfrm>
                <a:off x="1103688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8" y="1678642"/>
                <a:ext cx="596900" cy="1193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/>
              <p:nvPr/>
            </p:nvSpPr>
            <p:spPr>
              <a:xfrm>
                <a:off x="2603876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1678642"/>
                <a:ext cx="596900" cy="1193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/>
              <p:nvPr/>
            </p:nvSpPr>
            <p:spPr>
              <a:xfrm>
                <a:off x="4064376" y="16913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376" y="1691342"/>
                <a:ext cx="596900" cy="1193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/>
              <p:nvPr/>
            </p:nvSpPr>
            <p:spPr>
              <a:xfrm>
                <a:off x="1845050" y="17040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50" y="1704042"/>
                <a:ext cx="596900" cy="1193800"/>
              </a:xfrm>
              <a:prstGeom prst="roundRect">
                <a:avLst/>
              </a:prstGeom>
              <a:blipFill>
                <a:blip r:embed="rId7"/>
                <a:stretch>
                  <a:fillRect l="-6000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/>
              <p:nvPr/>
            </p:nvSpPr>
            <p:spPr>
              <a:xfrm>
                <a:off x="3345238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38" y="1678642"/>
                <a:ext cx="596900" cy="1193800"/>
              </a:xfrm>
              <a:prstGeom prst="roundRect">
                <a:avLst/>
              </a:prstGeom>
              <a:blipFill>
                <a:blip r:embed="rId8"/>
                <a:stretch>
                  <a:fillRect l="-6000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/>
              <p:nvPr/>
            </p:nvSpPr>
            <p:spPr>
              <a:xfrm>
                <a:off x="5566152" y="1690898"/>
                <a:ext cx="596900" cy="1206501"/>
              </a:xfrm>
              <a:prstGeom prst="roundRect">
                <a:avLst/>
              </a:prstGeom>
              <a:ln w="317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52" y="1690898"/>
                <a:ext cx="596900" cy="12065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/>
              <p:nvPr/>
            </p:nvSpPr>
            <p:spPr>
              <a:xfrm>
                <a:off x="4821614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14" y="1678642"/>
                <a:ext cx="596900" cy="1193800"/>
              </a:xfrm>
              <a:prstGeom prst="roundRect">
                <a:avLst/>
              </a:prstGeom>
              <a:blipFill>
                <a:blip r:embed="rId10"/>
                <a:stretch>
                  <a:fillRect l="-5882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rectangulaire à coins arrondis 24">
            <a:extLst>
              <a:ext uri="{FF2B5EF4-FFF2-40B4-BE49-F238E27FC236}">
                <a16:creationId xmlns:a16="http://schemas.microsoft.com/office/drawing/2014/main" id="{79806204-68C6-2C49-21AE-05BE80A258B4}"/>
              </a:ext>
            </a:extLst>
          </p:cNvPr>
          <p:cNvSpPr/>
          <p:nvPr/>
        </p:nvSpPr>
        <p:spPr>
          <a:xfrm>
            <a:off x="1244203" y="3177234"/>
            <a:ext cx="2534423" cy="635905"/>
          </a:xfrm>
          <a:prstGeom prst="wedgeRoundRectCallout">
            <a:avLst>
              <a:gd name="adj1" fmla="val 23385"/>
              <a:gd name="adj2" fmla="val 1436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Magic State Distillation</a:t>
            </a:r>
          </a:p>
          <a:p>
            <a:pPr algn="ctr"/>
            <a:r>
              <a:rPr lang="fr-SG" dirty="0"/>
              <a:t>(RUS)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DAF7F3-8230-D03A-0A0A-281B372DFEEE}"/>
              </a:ext>
            </a:extLst>
          </p:cNvPr>
          <p:cNvCxnSpPr>
            <a:cxnSpLocks/>
          </p:cNvCxnSpPr>
          <p:nvPr/>
        </p:nvCxnSpPr>
        <p:spPr>
          <a:xfrm>
            <a:off x="5813802" y="2897842"/>
            <a:ext cx="0" cy="40640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4383472-9032-CF79-2149-C9B567D53030}"/>
              </a:ext>
            </a:extLst>
          </p:cNvPr>
          <p:cNvCxnSpPr>
            <a:cxnSpLocks/>
          </p:cNvCxnSpPr>
          <p:nvPr/>
        </p:nvCxnSpPr>
        <p:spPr>
          <a:xfrm>
            <a:off x="5864602" y="2897842"/>
            <a:ext cx="0" cy="40640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/>
              <p:nvPr/>
            </p:nvSpPr>
            <p:spPr>
              <a:xfrm>
                <a:off x="5181162" y="3164542"/>
                <a:ext cx="1284327" cy="65493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𝑑𝑖𝑠𝑡𝑖𝑙𝑙𝑒𝑑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62" y="3164542"/>
                <a:ext cx="1284327" cy="6549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95ECA1E0-A576-4109-997C-D91C8E454877}"/>
              </a:ext>
            </a:extLst>
          </p:cNvPr>
          <p:cNvSpPr txBox="1"/>
          <p:nvPr/>
        </p:nvSpPr>
        <p:spPr>
          <a:xfrm>
            <a:off x="7066340" y="1753404"/>
            <a:ext cx="5059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G" sz="2400" dirty="0">
                <a:latin typeface="Charter Roman" panose="02040503050506020203" pitchFamily="18" charset="0"/>
              </a:rPr>
              <a:t>We break down all tasks required to run a FT  circuit:</a:t>
            </a:r>
          </a:p>
          <a:p>
            <a:endParaRPr lang="fr-SG" sz="2400" dirty="0">
              <a:latin typeface="Charter Roman" panose="02040503050506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Implementing a logical Clifford gate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 QEC (bit-flip and phase-flip codes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Magic State Distillation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 Non-Clifford gate fault-tolerantly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AA3414AB-E298-00E8-3E99-9ABE431636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152" y="4430058"/>
            <a:ext cx="6596144" cy="21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AD09C-DFA2-9ED0-D024-D405D86C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Logical Clifford gate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22A0E37-F310-C493-1892-55344FDDD90F}"/>
              </a:ext>
            </a:extLst>
          </p:cNvPr>
          <p:cNvCxnSpPr>
            <a:cxnSpLocks/>
          </p:cNvCxnSpPr>
          <p:nvPr/>
        </p:nvCxnSpPr>
        <p:spPr>
          <a:xfrm>
            <a:off x="359507" y="22117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1B6AF6-A581-1B86-4515-D76CE28E9853}"/>
              </a:ext>
            </a:extLst>
          </p:cNvPr>
          <p:cNvCxnSpPr/>
          <p:nvPr/>
        </p:nvCxnSpPr>
        <p:spPr>
          <a:xfrm>
            <a:off x="359507" y="23641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12148C6-0E40-F548-CAB2-A4BB2763B842}"/>
              </a:ext>
            </a:extLst>
          </p:cNvPr>
          <p:cNvCxnSpPr/>
          <p:nvPr/>
        </p:nvCxnSpPr>
        <p:spPr>
          <a:xfrm>
            <a:off x="372207" y="25165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6A75967-5FFB-C76E-D84B-54548CF1C9B2}"/>
              </a:ext>
            </a:extLst>
          </p:cNvPr>
          <p:cNvCxnSpPr/>
          <p:nvPr/>
        </p:nvCxnSpPr>
        <p:spPr>
          <a:xfrm>
            <a:off x="359507" y="26689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930BBA-0C67-12CA-7352-26D6AA9FB906}"/>
              </a:ext>
            </a:extLst>
          </p:cNvPr>
          <p:cNvCxnSpPr/>
          <p:nvPr/>
        </p:nvCxnSpPr>
        <p:spPr>
          <a:xfrm>
            <a:off x="372207" y="28340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F0005B0C-175A-7542-27FB-D63306C6A28A}"/>
                  </a:ext>
                </a:extLst>
              </p:cNvPr>
              <p:cNvSpPr/>
              <p:nvPr/>
            </p:nvSpPr>
            <p:spPr>
              <a:xfrm>
                <a:off x="516669" y="1919653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F0005B0C-175A-7542-27FB-D63306C6A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9" y="1919653"/>
                <a:ext cx="596900" cy="1193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Égal 10">
            <a:extLst>
              <a:ext uri="{FF2B5EF4-FFF2-40B4-BE49-F238E27FC236}">
                <a16:creationId xmlns:a16="http://schemas.microsoft.com/office/drawing/2014/main" id="{FEBBA8A6-FA88-FB91-0B3E-16FECCC89A2D}"/>
              </a:ext>
            </a:extLst>
          </p:cNvPr>
          <p:cNvSpPr/>
          <p:nvPr/>
        </p:nvSpPr>
        <p:spPr>
          <a:xfrm>
            <a:off x="1465369" y="2186353"/>
            <a:ext cx="1016000" cy="660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EBBCD3D-E6F9-DDF7-C1C1-5CC7AFC7744B}"/>
              </a:ext>
            </a:extLst>
          </p:cNvPr>
          <p:cNvCxnSpPr>
            <a:cxnSpLocks/>
          </p:cNvCxnSpPr>
          <p:nvPr/>
        </p:nvCxnSpPr>
        <p:spPr>
          <a:xfrm>
            <a:off x="2620107" y="20212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D09B550E-57B2-EC77-F7C7-7EC85984FB0E}"/>
                  </a:ext>
                </a:extLst>
              </p:cNvPr>
              <p:cNvSpPr/>
              <p:nvPr/>
            </p:nvSpPr>
            <p:spPr>
              <a:xfrm>
                <a:off x="2883969" y="18307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D09B550E-57B2-EC77-F7C7-7EC85984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69" y="1830776"/>
                <a:ext cx="371138" cy="3428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552A35B-44C4-998F-D453-58C5947C1B1C}"/>
              </a:ext>
            </a:extLst>
          </p:cNvPr>
          <p:cNvCxnSpPr>
            <a:cxnSpLocks/>
          </p:cNvCxnSpPr>
          <p:nvPr/>
        </p:nvCxnSpPr>
        <p:spPr>
          <a:xfrm>
            <a:off x="2632807" y="24403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4D56165F-8D05-C6BA-4F64-A4E28EADE827}"/>
                  </a:ext>
                </a:extLst>
              </p:cNvPr>
              <p:cNvSpPr/>
              <p:nvPr/>
            </p:nvSpPr>
            <p:spPr>
              <a:xfrm>
                <a:off x="2896669" y="22498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4D56165F-8D05-C6BA-4F64-A4E28EAD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69" y="2249876"/>
                <a:ext cx="371138" cy="342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BACE14-F351-01E8-4342-C3662AF8B55E}"/>
              </a:ext>
            </a:extLst>
          </p:cNvPr>
          <p:cNvCxnSpPr>
            <a:cxnSpLocks/>
          </p:cNvCxnSpPr>
          <p:nvPr/>
        </p:nvCxnSpPr>
        <p:spPr>
          <a:xfrm>
            <a:off x="2632807" y="28467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147BD2D-AAE4-1B20-1192-84129628B92A}"/>
                  </a:ext>
                </a:extLst>
              </p:cNvPr>
              <p:cNvSpPr/>
              <p:nvPr/>
            </p:nvSpPr>
            <p:spPr>
              <a:xfrm>
                <a:off x="2896669" y="26562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147BD2D-AAE4-1B20-1192-84129628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69" y="2656276"/>
                <a:ext cx="371138" cy="3428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>
            <a:extLst>
              <a:ext uri="{FF2B5EF4-FFF2-40B4-BE49-F238E27FC236}">
                <a16:creationId xmlns:a16="http://schemas.microsoft.com/office/drawing/2014/main" id="{33948311-5F28-43B4-5A87-011D09ED0B46}"/>
              </a:ext>
            </a:extLst>
          </p:cNvPr>
          <p:cNvSpPr/>
          <p:nvPr/>
        </p:nvSpPr>
        <p:spPr>
          <a:xfrm>
            <a:off x="3043122" y="3100753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CDC7C1-223F-DEC1-3913-5E80E38D2C02}"/>
              </a:ext>
            </a:extLst>
          </p:cNvPr>
          <p:cNvSpPr/>
          <p:nvPr/>
        </p:nvSpPr>
        <p:spPr>
          <a:xfrm>
            <a:off x="3044138" y="3265841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6E996C1-83E6-C4D2-0E07-A3E7D71729A3}"/>
              </a:ext>
            </a:extLst>
          </p:cNvPr>
          <p:cNvSpPr/>
          <p:nvPr/>
        </p:nvSpPr>
        <p:spPr>
          <a:xfrm>
            <a:off x="3044138" y="3442088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945E17D-3F6F-8C8A-522B-0BB4A325AAA8}"/>
              </a:ext>
            </a:extLst>
          </p:cNvPr>
          <p:cNvCxnSpPr>
            <a:cxnSpLocks/>
          </p:cNvCxnSpPr>
          <p:nvPr/>
        </p:nvCxnSpPr>
        <p:spPr>
          <a:xfrm>
            <a:off x="2652619" y="3767272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3FDE65A7-DBFE-12F7-A401-53C6652B2536}"/>
                  </a:ext>
                </a:extLst>
              </p:cNvPr>
              <p:cNvSpPr/>
              <p:nvPr/>
            </p:nvSpPr>
            <p:spPr>
              <a:xfrm>
                <a:off x="2916481" y="3576772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3FDE65A7-DBFE-12F7-A401-53C6652B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81" y="3576772"/>
                <a:ext cx="371138" cy="3428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3DC1F3E0-A308-3B38-D383-40EE5ECEC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667" y="3767271"/>
            <a:ext cx="8608333" cy="309072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A101A00-BDE5-81D5-C82D-36BAD787DDB3}"/>
              </a:ext>
            </a:extLst>
          </p:cNvPr>
          <p:cNvSpPr txBox="1"/>
          <p:nvPr/>
        </p:nvSpPr>
        <p:spPr>
          <a:xfrm>
            <a:off x="4714822" y="1794045"/>
            <a:ext cx="386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G" dirty="0">
                <a:latin typeface="Charter Roman" panose="02040503050506020203" pitchFamily="18" charset="0"/>
              </a:rPr>
              <a:t>Clifford gates can be done fault-tolerantly in a « transversal » way</a:t>
            </a:r>
          </a:p>
        </p:txBody>
      </p:sp>
    </p:spTree>
    <p:extLst>
      <p:ext uri="{BB962C8B-B14F-4D97-AF65-F5344CB8AC3E}">
        <p14:creationId xmlns:p14="http://schemas.microsoft.com/office/powerpoint/2010/main" val="15911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A592D-4275-D836-279F-289DE6F5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37612" cy="1325563"/>
          </a:xfrm>
        </p:spPr>
        <p:txBody>
          <a:bodyPr>
            <a:normAutofit fontScale="90000"/>
          </a:bodyPr>
          <a:lstStyle/>
          <a:p>
            <a:r>
              <a:rPr lang="fr-SG" dirty="0">
                <a:latin typeface="Charter Roman" panose="02040503050506020203" pitchFamily="18" charset="0"/>
              </a:rPr>
              <a:t>Quantum Error Correction: The Bitflip code / 5 qubit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CA139-E86D-3B58-6390-340E122E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SG" dirty="0"/>
          </a:p>
        </p:txBody>
      </p:sp>
    </p:spTree>
    <p:extLst>
      <p:ext uri="{BB962C8B-B14F-4D97-AF65-F5344CB8AC3E}">
        <p14:creationId xmlns:p14="http://schemas.microsoft.com/office/powerpoint/2010/main" val="15585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645BF-DD03-D2E4-377C-F9C98DDA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Magic State Distillation (MSD)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EC9C6-78BF-42BF-956B-49BC9431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61847" cy="4351338"/>
          </a:xfrm>
        </p:spPr>
        <p:txBody>
          <a:bodyPr/>
          <a:lstStyle/>
          <a:p>
            <a:r>
              <a:rPr lang="fr-SG" dirty="0"/>
              <a:t>To be implemented fault-tolerantly, a non-Clifford gate requires </a:t>
            </a:r>
            <a:r>
              <a:rPr lang="fr-SG" dirty="0">
                <a:solidFill>
                  <a:schemeClr val="accent2"/>
                </a:solidFill>
              </a:rPr>
              <a:t>Magic States</a:t>
            </a:r>
          </a:p>
          <a:p>
            <a:r>
              <a:rPr lang="fr-SG" dirty="0"/>
              <a:t>MSD requires fault-tolerant Clifford gates, and repeat-until-success procedures</a:t>
            </a:r>
          </a:p>
          <a:p>
            <a:pPr marL="0" indent="0">
              <a:buNone/>
            </a:pPr>
            <a:endParaRPr lang="fr-SG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E4BE1-2114-A8C7-8776-1D1FB41F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" y="4370107"/>
            <a:ext cx="8779313" cy="24878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999977-8A9D-F78F-9360-78B7FFB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09" y="2548000"/>
            <a:ext cx="3269011" cy="42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3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157</Words>
  <Application>Microsoft Macintosh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CHARTER ROMAN</vt:lpstr>
      <vt:lpstr>CHARTER ROMAN</vt:lpstr>
      <vt:lpstr>Thème Office</vt:lpstr>
      <vt:lpstr>Fault-tolerant quantum computation with Triple Alpha</vt:lpstr>
      <vt:lpstr>FTQC 101</vt:lpstr>
      <vt:lpstr>FT Circuit</vt:lpstr>
      <vt:lpstr>Logical Clifford gate</vt:lpstr>
      <vt:lpstr>Quantum Error Correction: The Bitflip code / 5 qubit code</vt:lpstr>
      <vt:lpstr>Magic State Distillation (MSD)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quantum computation with Triple Alpha</dc:title>
  <dc:creator>Arthur Strauss</dc:creator>
  <cp:lastModifiedBy>Arthur Strauss</cp:lastModifiedBy>
  <cp:revision>1</cp:revision>
  <dcterms:created xsi:type="dcterms:W3CDTF">2023-11-30T02:14:41Z</dcterms:created>
  <dcterms:modified xsi:type="dcterms:W3CDTF">2023-11-30T07:30:24Z</dcterms:modified>
</cp:coreProperties>
</file>