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fr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1448E-DF6B-DF49-BC0F-4015CBEE841D}" v="30" dt="2023-11-30T07:57:47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3"/>
    <p:restoredTop sz="94638"/>
  </p:normalViewPr>
  <p:slideViewPr>
    <p:cSldViewPr snapToGrid="0">
      <p:cViewPr>
        <p:scale>
          <a:sx n="72" d="100"/>
          <a:sy n="72" d="100"/>
        </p:scale>
        <p:origin x="1296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EB384-6575-D56C-5C85-67D73328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37E0AE-698A-87C3-6572-5DD7E84D1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S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F70F48-6336-57B3-6561-B56A75A9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312554-E9DF-D1EB-2F91-A6B2A5DC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834ED8-FCC2-60CF-593B-794D9DF6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29395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639DB-0F01-4B41-6CBA-BED30569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0F7568-248D-56A4-0E33-938F368DA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13A37-A21F-A28A-5420-70BA0FFC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111F49-D474-BBC0-AE1A-9491AA6A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2A0D3F-F70A-BA71-8AC7-C180E341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119518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B49C59E-8278-A12D-48FF-0E7ADC7EE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6A137A-8AC2-F2B9-5149-DD85993E6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3841E5-5052-92C9-F892-4B3B4ED1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341A2F-834A-3214-05FC-5A2F5184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045EA4-DED9-80D3-95F9-2FF3CEBC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155241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58277-C133-4AC6-EAE3-3F81F965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A2E769-A7EC-CABD-1234-01CF6402D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0D5E77-80BD-9739-1888-94EC8EA8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BCCF4B-EF16-C1D5-9A7F-DC5AEC00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D24EA0-8306-DF8C-0032-884A2FEB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243019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6F5FD-9F07-8FA0-C700-F7AE08A3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4C1BE1-CA76-3EAB-5B67-6FD989A8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592A0E-5CBE-5914-8ED3-2D3AA927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B5788E-C75B-C28C-4D45-52D6E352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5FC6DD-D89D-79BF-EDF1-EE8730A6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265226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56745-9408-05BA-795A-0AE0FA00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E40982-D8AD-AB16-D7DC-7B59868B9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492663-44D3-78D2-2E52-DCC0410F0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809CEC-F306-85E1-8C27-5442DFCC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12552E-6999-480E-6C51-06B4C460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2747FF-6C64-1E29-C9EF-6C267EB8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335001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69471-E378-42BF-E2A7-ECE0FB33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D3BFA-C767-929D-9F11-6A2BC492D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28DD1B-8A95-10B0-DB28-E93AB4F1C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397905-BE9C-2FA4-3409-9B95EB091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7B002F-BB22-9A7D-61F6-A607CD123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D1772B-7C80-1711-39BA-7CFE03E6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EA7DAFF-A0D9-D4B3-F88A-0237B3C9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0AF016-91D0-B4A4-073D-16979710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40708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905E64-EF62-82A8-6FC0-4398F11E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12AA9F-2001-8849-C4A5-B5957E94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047F7C-3A95-4C4A-EE1D-25E46087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8CF482-2019-EEC6-2BF4-AB3A1D43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297031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6B80C3-2B18-5593-413A-D7994A2F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51673F-68B5-8957-5E52-1883969C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2FEA8C-2F11-3B1E-2FF6-B20B2D87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316847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F6E3E-9FB7-6149-2967-456138F4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9CB686-CCCE-F566-B9DD-FB70B46A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538C57-A8F3-7FB7-DA5A-34A1B39F6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25DE47-B593-966D-43A1-76A03572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3A612C-75E8-A394-8B19-07E04017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66E1B6-815D-C529-3C62-978F641B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128821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7A8B5-A0BA-F649-34C7-8EA1BCFB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4008BB9-E192-0EBA-FC4C-371BC952B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SG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6DC240-C845-E30E-5A13-A45DD5A7F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BA04D5-C8DA-772B-639B-EB4EEB2F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31BD29-C291-47DE-DD31-7245E696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70B543-2499-C800-4FE3-5565DDE3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409061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237490-CE8D-A60A-CD4C-A7EE5E78C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8818A0-4651-7F57-6B02-4EF7D0C10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E0B58B-7A71-B339-9195-DE3580957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4DF5D-1BE6-5C52-278E-8EB8C1BE5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S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98E84-9E38-EE1B-F88E-724DFDB56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302850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1972D9-BCEC-B186-98C9-C6B3C9EF9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8087"/>
            <a:ext cx="9543803" cy="2387600"/>
          </a:xfrm>
        </p:spPr>
        <p:txBody>
          <a:bodyPr>
            <a:normAutofit fontScale="90000"/>
          </a:bodyPr>
          <a:lstStyle/>
          <a:p>
            <a:r>
              <a:rPr lang="fr-SG" dirty="0">
                <a:latin typeface="Charter Roman" panose="02040503050506020203" pitchFamily="18" charset="0"/>
                <a:cs typeface="Al Bayan Plain" pitchFamily="2" charset="-78"/>
              </a:rPr>
              <a:t>Fault-tolerant</a:t>
            </a:r>
            <a:r>
              <a:rPr lang="fr-SG" dirty="0">
                <a:latin typeface="Charter Roman" panose="02040503050506020203" pitchFamily="18" charset="0"/>
                <a:cs typeface="Al Bayan Plain" pitchFamily="2" charset="-78"/>
              </a:rPr>
              <a:t> quantum computation with Triple Alpha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E03454-06F0-FD54-00B5-4C6EBBA2C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979" y="4466693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SG" dirty="0">
                <a:latin typeface="Charter Roman" panose="02040503050506020203" pitchFamily="18" charset="0"/>
              </a:rPr>
              <a:t>Alessandro Summer</a:t>
            </a:r>
          </a:p>
          <a:p>
            <a:pPr algn="l"/>
            <a:r>
              <a:rPr lang="fr-SG" dirty="0">
                <a:latin typeface="Charter Roman" panose="02040503050506020203" pitchFamily="18" charset="0"/>
              </a:rPr>
              <a:t>Alban Dietrich</a:t>
            </a:r>
            <a:endParaRPr lang="fr-SG" dirty="0">
              <a:latin typeface="Charter Roman" panose="02040503050506020203" pitchFamily="18" charset="0"/>
            </a:endParaRPr>
          </a:p>
          <a:p>
            <a:pPr algn="l"/>
            <a:r>
              <a:rPr lang="fr-SG" dirty="0">
                <a:latin typeface="Charter Roman" panose="02040503050506020203" pitchFamily="18" charset="0"/>
              </a:rPr>
              <a:t>Leonard Logaric</a:t>
            </a:r>
          </a:p>
          <a:p>
            <a:pPr algn="l"/>
            <a:r>
              <a:rPr lang="fr-SG" dirty="0">
                <a:latin typeface="Charter Roman" panose="02040503050506020203" pitchFamily="18" charset="0"/>
              </a:rPr>
              <a:t>Arthur Strauss</a:t>
            </a:r>
          </a:p>
        </p:txBody>
      </p:sp>
      <p:pic>
        <p:nvPicPr>
          <p:cNvPr id="5" name="Image 4" descr="Une image contenant Graphique, Police, logo, graphisme&#10;&#10;Description générée automatiquement">
            <a:extLst>
              <a:ext uri="{FF2B5EF4-FFF2-40B4-BE49-F238E27FC236}">
                <a16:creationId xmlns:a16="http://schemas.microsoft.com/office/drawing/2014/main" id="{857C8618-C3A7-638D-B8E2-18F01E18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687" y="2545687"/>
            <a:ext cx="4312313" cy="431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0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2255CB-EC28-AC68-6AA0-4BF1CE62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2" y="20549"/>
            <a:ext cx="3060700" cy="1325563"/>
          </a:xfrm>
        </p:spPr>
        <p:txBody>
          <a:bodyPr/>
          <a:lstStyle/>
          <a:p>
            <a:r>
              <a:rPr lang="fr-SG" dirty="0">
                <a:latin typeface="Charter Roman" panose="02040503050506020203" pitchFamily="18" charset="0"/>
              </a:rPr>
              <a:t>FTQC 101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3F3C30-7839-4458-42C5-1013FDFF1BA1}"/>
              </a:ext>
            </a:extLst>
          </p:cNvPr>
          <p:cNvSpPr/>
          <p:nvPr/>
        </p:nvSpPr>
        <p:spPr>
          <a:xfrm>
            <a:off x="5622072" y="231859"/>
            <a:ext cx="1600696" cy="126353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b="1" dirty="0"/>
              <a:t>FTQC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C6CEF84-CEAD-951E-801E-A7194068A1B9}"/>
              </a:ext>
            </a:extLst>
          </p:cNvPr>
          <p:cNvSpPr/>
          <p:nvPr/>
        </p:nvSpPr>
        <p:spPr>
          <a:xfrm>
            <a:off x="2408704" y="1637700"/>
            <a:ext cx="1798716" cy="1263534"/>
          </a:xfrm>
          <a:prstGeom prst="roundRect">
            <a:avLst/>
          </a:prstGeom>
          <a:solidFill>
            <a:srgbClr val="FF53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Quantum Error Correction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181BD23-5DC6-1BE0-B2C3-A96CE566A1E2}"/>
              </a:ext>
            </a:extLst>
          </p:cNvPr>
          <p:cNvSpPr/>
          <p:nvPr/>
        </p:nvSpPr>
        <p:spPr>
          <a:xfrm>
            <a:off x="4207420" y="3371192"/>
            <a:ext cx="1223796" cy="8500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Logical encoding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761625F-2FBC-A9FF-CAEE-A96A973373CA}"/>
              </a:ext>
            </a:extLst>
          </p:cNvPr>
          <p:cNvSpPr/>
          <p:nvPr/>
        </p:nvSpPr>
        <p:spPr>
          <a:xfrm>
            <a:off x="1062730" y="3378200"/>
            <a:ext cx="1197032" cy="7344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Decoding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3A8E5A5-9E17-0DC2-DFF6-4CB8089481D0}"/>
              </a:ext>
            </a:extLst>
          </p:cNvPr>
          <p:cNvSpPr/>
          <p:nvPr/>
        </p:nvSpPr>
        <p:spPr>
          <a:xfrm>
            <a:off x="8386955" y="1495393"/>
            <a:ext cx="1396341" cy="1263534"/>
          </a:xfrm>
          <a:prstGeom prst="roundRect">
            <a:avLst/>
          </a:prstGeom>
          <a:solidFill>
            <a:srgbClr val="FF53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FT Gates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E6749C0-9054-781C-C085-5BBF71FE6FA7}"/>
              </a:ext>
            </a:extLst>
          </p:cNvPr>
          <p:cNvSpPr/>
          <p:nvPr/>
        </p:nvSpPr>
        <p:spPr>
          <a:xfrm>
            <a:off x="6975354" y="3409204"/>
            <a:ext cx="1197031" cy="7740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Clifford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AD5E5D4-216B-BE20-FA00-F877F9389D76}"/>
              </a:ext>
            </a:extLst>
          </p:cNvPr>
          <p:cNvSpPr/>
          <p:nvPr/>
        </p:nvSpPr>
        <p:spPr>
          <a:xfrm>
            <a:off x="9874420" y="3429000"/>
            <a:ext cx="1457097" cy="7740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Non-Clifford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08A0C25-DD5E-739D-E3C8-57F226D02EB4}"/>
              </a:ext>
            </a:extLst>
          </p:cNvPr>
          <p:cNvSpPr/>
          <p:nvPr/>
        </p:nvSpPr>
        <p:spPr>
          <a:xfrm>
            <a:off x="6845320" y="4793965"/>
            <a:ext cx="1457097" cy="85009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Transversal gates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DAB8F04-3723-C1E2-2999-381FAA9B3B46}"/>
              </a:ext>
            </a:extLst>
          </p:cNvPr>
          <p:cNvSpPr/>
          <p:nvPr/>
        </p:nvSpPr>
        <p:spPr>
          <a:xfrm>
            <a:off x="9362910" y="4793965"/>
            <a:ext cx="2511589" cy="9685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Magic State Distillation</a:t>
            </a:r>
          </a:p>
          <a:p>
            <a:pPr algn="ctr"/>
            <a:r>
              <a:rPr lang="fr-SG" dirty="0"/>
              <a:t>(Repeat Until Success)</a:t>
            </a:r>
          </a:p>
        </p:txBody>
      </p:sp>
      <p:cxnSp>
        <p:nvCxnSpPr>
          <p:cNvPr id="18" name="Connecteur en arc 17">
            <a:extLst>
              <a:ext uri="{FF2B5EF4-FFF2-40B4-BE49-F238E27FC236}">
                <a16:creationId xmlns:a16="http://schemas.microsoft.com/office/drawing/2014/main" id="{FA3F7C6F-EC33-DD3C-8F33-158A1833625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2246171" y="2316309"/>
            <a:ext cx="476966" cy="1646816"/>
          </a:xfrm>
          <a:prstGeom prst="curvedConnector3">
            <a:avLst>
              <a:gd name="adj1" fmla="val 50000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rc 24">
            <a:extLst>
              <a:ext uri="{FF2B5EF4-FFF2-40B4-BE49-F238E27FC236}">
                <a16:creationId xmlns:a16="http://schemas.microsoft.com/office/drawing/2014/main" id="{D0A5F5DC-C5E7-90EB-03DE-8A7768F3596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3828711" y="2380585"/>
            <a:ext cx="469958" cy="1511256"/>
          </a:xfrm>
          <a:prstGeom prst="curvedConnector3">
            <a:avLst>
              <a:gd name="adj1" fmla="val 50000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rc 29">
            <a:extLst>
              <a:ext uri="{FF2B5EF4-FFF2-40B4-BE49-F238E27FC236}">
                <a16:creationId xmlns:a16="http://schemas.microsoft.com/office/drawing/2014/main" id="{2F94C19D-F4FD-746A-4299-77A98BD90186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3308062" y="863626"/>
            <a:ext cx="2314010" cy="774074"/>
          </a:xfrm>
          <a:prstGeom prst="curvedConnector2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>
            <a:extLst>
              <a:ext uri="{FF2B5EF4-FFF2-40B4-BE49-F238E27FC236}">
                <a16:creationId xmlns:a16="http://schemas.microsoft.com/office/drawing/2014/main" id="{056C45BC-012D-5A8A-F427-3D792D6FFDD3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7222768" y="863626"/>
            <a:ext cx="1862358" cy="631767"/>
          </a:xfrm>
          <a:prstGeom prst="curvedConnector2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>
            <a:extLst>
              <a:ext uri="{FF2B5EF4-FFF2-40B4-BE49-F238E27FC236}">
                <a16:creationId xmlns:a16="http://schemas.microsoft.com/office/drawing/2014/main" id="{C1EA3D27-B1F1-70BA-B758-5467B1BE56B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8004360" y="2328437"/>
            <a:ext cx="650277" cy="1511256"/>
          </a:xfrm>
          <a:prstGeom prst="curvedConnector3">
            <a:avLst>
              <a:gd name="adj1" fmla="val 50000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rc 39">
            <a:extLst>
              <a:ext uri="{FF2B5EF4-FFF2-40B4-BE49-F238E27FC236}">
                <a16:creationId xmlns:a16="http://schemas.microsoft.com/office/drawing/2014/main" id="{349392EE-7566-F9A5-4BEF-3CD065F51E52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9509011" y="2335041"/>
            <a:ext cx="670073" cy="1517843"/>
          </a:xfrm>
          <a:prstGeom prst="curvedConnector3">
            <a:avLst>
              <a:gd name="adj1" fmla="val 50000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E2F232F1-3507-DFC2-4A2E-3E8CC58F5D4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7573869" y="4183278"/>
            <a:ext cx="1" cy="610687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A8A308C5-1127-C83B-8974-009167E05073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0602969" y="4203074"/>
            <a:ext cx="15736" cy="59089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92C6A0C8-5968-EAB3-902D-73E6FFB4064A}"/>
              </a:ext>
            </a:extLst>
          </p:cNvPr>
          <p:cNvCxnSpPr>
            <a:cxnSpLocks/>
            <a:stCxn id="11" idx="2"/>
            <a:endCxn id="137" idx="0"/>
          </p:cNvCxnSpPr>
          <p:nvPr/>
        </p:nvCxnSpPr>
        <p:spPr>
          <a:xfrm flipH="1">
            <a:off x="1660332" y="4112684"/>
            <a:ext cx="914" cy="57985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1E0B126B-B857-912C-0D5C-F5527CB95C43}"/>
              </a:ext>
            </a:extLst>
          </p:cNvPr>
          <p:cNvCxnSpPr>
            <a:cxnSpLocks/>
            <a:stCxn id="10" idx="2"/>
            <a:endCxn id="136" idx="0"/>
          </p:cNvCxnSpPr>
          <p:nvPr/>
        </p:nvCxnSpPr>
        <p:spPr>
          <a:xfrm>
            <a:off x="4819318" y="4221291"/>
            <a:ext cx="12451" cy="572674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BB61D922-9D46-DFEB-1BD1-D8D2A142CB5A}"/>
              </a:ext>
            </a:extLst>
          </p:cNvPr>
          <p:cNvSpPr/>
          <p:nvPr/>
        </p:nvSpPr>
        <p:spPr>
          <a:xfrm>
            <a:off x="4054756" y="4793965"/>
            <a:ext cx="1554025" cy="85009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Nested subroutines</a:t>
            </a:r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6807F9D6-A856-7B91-BAB2-E0DB65801B63}"/>
              </a:ext>
            </a:extLst>
          </p:cNvPr>
          <p:cNvSpPr/>
          <p:nvPr/>
        </p:nvSpPr>
        <p:spPr>
          <a:xfrm>
            <a:off x="530959" y="4692534"/>
            <a:ext cx="2258745" cy="106996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Syndrome extraction</a:t>
            </a:r>
          </a:p>
          <a:p>
            <a:pPr algn="ctr"/>
            <a:r>
              <a:rPr lang="fr-SG" dirty="0"/>
              <a:t>(mid-circuit measurement)</a:t>
            </a:r>
          </a:p>
        </p:txBody>
      </p: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A99F333E-A3C1-A287-4F71-2BF03B6751F3}"/>
              </a:ext>
            </a:extLst>
          </p:cNvPr>
          <p:cNvCxnSpPr>
            <a:cxnSpLocks/>
            <a:stCxn id="15" idx="1"/>
            <a:endCxn id="136" idx="3"/>
          </p:cNvCxnSpPr>
          <p:nvPr/>
        </p:nvCxnSpPr>
        <p:spPr>
          <a:xfrm flipH="1">
            <a:off x="5608781" y="5219015"/>
            <a:ext cx="1236539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98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798DD-4A3E-9C19-7DB1-BF95F84F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4" y="215106"/>
            <a:ext cx="2997200" cy="1325563"/>
          </a:xfrm>
        </p:spPr>
        <p:txBody>
          <a:bodyPr/>
          <a:lstStyle/>
          <a:p>
            <a:r>
              <a:rPr lang="fr-SG" dirty="0">
                <a:latin typeface="Charter Roman" panose="02040503050506020203" pitchFamily="18" charset="0"/>
              </a:rPr>
              <a:t>FT Circuit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33C1549-8E9B-5ACC-58CF-0F7C956FA71D}"/>
              </a:ext>
            </a:extLst>
          </p:cNvPr>
          <p:cNvCxnSpPr/>
          <p:nvPr/>
        </p:nvCxnSpPr>
        <p:spPr>
          <a:xfrm>
            <a:off x="946526" y="1970742"/>
            <a:ext cx="58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6750C45-4ADB-132E-DC09-CC90D7F8DF88}"/>
              </a:ext>
            </a:extLst>
          </p:cNvPr>
          <p:cNvCxnSpPr/>
          <p:nvPr/>
        </p:nvCxnSpPr>
        <p:spPr>
          <a:xfrm>
            <a:off x="946526" y="2123142"/>
            <a:ext cx="58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B3121E1-F32D-348B-73F9-E4094AF76BB8}"/>
              </a:ext>
            </a:extLst>
          </p:cNvPr>
          <p:cNvCxnSpPr/>
          <p:nvPr/>
        </p:nvCxnSpPr>
        <p:spPr>
          <a:xfrm>
            <a:off x="959226" y="2275542"/>
            <a:ext cx="58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992252F-E2EC-AE48-DB63-646070695CD1}"/>
              </a:ext>
            </a:extLst>
          </p:cNvPr>
          <p:cNvCxnSpPr/>
          <p:nvPr/>
        </p:nvCxnSpPr>
        <p:spPr>
          <a:xfrm>
            <a:off x="946526" y="2427942"/>
            <a:ext cx="58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6AF227D-D0F9-5D5F-3D88-E2EC61932797}"/>
              </a:ext>
            </a:extLst>
          </p:cNvPr>
          <p:cNvCxnSpPr/>
          <p:nvPr/>
        </p:nvCxnSpPr>
        <p:spPr>
          <a:xfrm>
            <a:off x="959226" y="3278842"/>
            <a:ext cx="58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C38D3DC-41F4-9141-D2A8-D26D4AF931C6}"/>
              </a:ext>
            </a:extLst>
          </p:cNvPr>
          <p:cNvCxnSpPr/>
          <p:nvPr/>
        </p:nvCxnSpPr>
        <p:spPr>
          <a:xfrm>
            <a:off x="959226" y="3443942"/>
            <a:ext cx="58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34EB61B-FBD7-DEFE-1D3D-417E90E41131}"/>
              </a:ext>
            </a:extLst>
          </p:cNvPr>
          <p:cNvCxnSpPr/>
          <p:nvPr/>
        </p:nvCxnSpPr>
        <p:spPr>
          <a:xfrm>
            <a:off x="959226" y="3609042"/>
            <a:ext cx="58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799B81A-1A24-2B4B-081E-35452ACC7463}"/>
              </a:ext>
            </a:extLst>
          </p:cNvPr>
          <p:cNvCxnSpPr/>
          <p:nvPr/>
        </p:nvCxnSpPr>
        <p:spPr>
          <a:xfrm>
            <a:off x="959226" y="2593042"/>
            <a:ext cx="58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78035FA-DE23-948B-1329-3670F0381F24}"/>
                  </a:ext>
                </a:extLst>
              </p:cNvPr>
              <p:cNvSpPr txBox="1"/>
              <p:nvPr/>
            </p:nvSpPr>
            <p:spPr>
              <a:xfrm>
                <a:off x="46549" y="1997055"/>
                <a:ext cx="7475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fr-SG" sz="280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78035FA-DE23-948B-1329-3670F0381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" y="1997055"/>
                <a:ext cx="747577" cy="430887"/>
              </a:xfrm>
              <a:prstGeom prst="rect">
                <a:avLst/>
              </a:prstGeom>
              <a:blipFill>
                <a:blip r:embed="rId2"/>
                <a:stretch>
                  <a:fillRect r="-1667" b="-31429"/>
                </a:stretch>
              </a:blipFill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D42A953-0F20-6ED4-9553-4AFB5882006C}"/>
                  </a:ext>
                </a:extLst>
              </p:cNvPr>
              <p:cNvSpPr txBox="1"/>
              <p:nvPr/>
            </p:nvSpPr>
            <p:spPr>
              <a:xfrm>
                <a:off x="105074" y="3215343"/>
                <a:ext cx="5565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fr-SG" sz="28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D42A953-0F20-6ED4-9553-4AFB58820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4" y="3215343"/>
                <a:ext cx="556563" cy="430887"/>
              </a:xfrm>
              <a:prstGeom prst="rect">
                <a:avLst/>
              </a:prstGeom>
              <a:blipFill>
                <a:blip r:embed="rId3"/>
                <a:stretch>
                  <a:fillRect l="-22222" r="-20000" b="-30556"/>
                </a:stretch>
              </a:blipFill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601A087D-97C2-0B7D-C4F8-76F472126714}"/>
                  </a:ext>
                </a:extLst>
              </p:cNvPr>
              <p:cNvSpPr/>
              <p:nvPr/>
            </p:nvSpPr>
            <p:spPr>
              <a:xfrm>
                <a:off x="1103688" y="1678642"/>
                <a:ext cx="596900" cy="1193800"/>
              </a:xfrm>
              <a:prstGeom prst="roundRect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601A087D-97C2-0B7D-C4F8-76F472126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688" y="1678642"/>
                <a:ext cx="596900" cy="1193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C89A6E48-C805-DEED-24D4-1FBD1D6141F0}"/>
                  </a:ext>
                </a:extLst>
              </p:cNvPr>
              <p:cNvSpPr/>
              <p:nvPr/>
            </p:nvSpPr>
            <p:spPr>
              <a:xfrm>
                <a:off x="2603876" y="1678642"/>
                <a:ext cx="596900" cy="1193800"/>
              </a:xfrm>
              <a:prstGeom prst="roundRect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C89A6E48-C805-DEED-24D4-1FBD1D614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76" y="1678642"/>
                <a:ext cx="596900" cy="1193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CCFB72C7-DF00-50D2-F23A-0AC2BF892DF5}"/>
                  </a:ext>
                </a:extLst>
              </p:cNvPr>
              <p:cNvSpPr/>
              <p:nvPr/>
            </p:nvSpPr>
            <p:spPr>
              <a:xfrm>
                <a:off x="4064376" y="1691342"/>
                <a:ext cx="596900" cy="1193800"/>
              </a:xfrm>
              <a:prstGeom prst="roundRect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CCFB72C7-DF00-50D2-F23A-0AC2BF892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376" y="1691342"/>
                <a:ext cx="596900" cy="1193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E304479E-9F0A-BC5F-FEDF-2197102AD220}"/>
                  </a:ext>
                </a:extLst>
              </p:cNvPr>
              <p:cNvSpPr/>
              <p:nvPr/>
            </p:nvSpPr>
            <p:spPr>
              <a:xfrm>
                <a:off x="1845050" y="1704042"/>
                <a:ext cx="596900" cy="1193800"/>
              </a:xfrm>
              <a:prstGeom prst="roundRect">
                <a:avLst/>
              </a:prstGeom>
              <a:ln w="317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𝑄𝐸𝐶</m:t>
                      </m:r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E304479E-9F0A-BC5F-FEDF-2197102AD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050" y="1704042"/>
                <a:ext cx="596900" cy="1193800"/>
              </a:xfrm>
              <a:prstGeom prst="roundRect">
                <a:avLst/>
              </a:prstGeom>
              <a:blipFill>
                <a:blip r:embed="rId7"/>
                <a:stretch>
                  <a:fillRect l="-6000"/>
                </a:stretch>
              </a:blipFill>
              <a:ln w="31750"/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15A13B50-5F70-6ACA-8732-516C48DEB8E3}"/>
                  </a:ext>
                </a:extLst>
              </p:cNvPr>
              <p:cNvSpPr/>
              <p:nvPr/>
            </p:nvSpPr>
            <p:spPr>
              <a:xfrm>
                <a:off x="3345238" y="1678642"/>
                <a:ext cx="596900" cy="1193800"/>
              </a:xfrm>
              <a:prstGeom prst="roundRect">
                <a:avLst/>
              </a:prstGeom>
              <a:ln w="317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𝑄𝐸𝐶</m:t>
                      </m:r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15A13B50-5F70-6ACA-8732-516C48DEB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38" y="1678642"/>
                <a:ext cx="596900" cy="1193800"/>
              </a:xfrm>
              <a:prstGeom prst="roundRect">
                <a:avLst/>
              </a:prstGeom>
              <a:blipFill>
                <a:blip r:embed="rId8"/>
                <a:stretch>
                  <a:fillRect l="-6000"/>
                </a:stretch>
              </a:blipFill>
              <a:ln w="31750"/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51B2C0FC-63C5-7F87-644F-D5C81B062FD8}"/>
                  </a:ext>
                </a:extLst>
              </p:cNvPr>
              <p:cNvSpPr/>
              <p:nvPr/>
            </p:nvSpPr>
            <p:spPr>
              <a:xfrm>
                <a:off x="5566152" y="1690898"/>
                <a:ext cx="596900" cy="1206501"/>
              </a:xfrm>
              <a:prstGeom prst="roundRect">
                <a:avLst/>
              </a:prstGeom>
              <a:ln w="317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51B2C0FC-63C5-7F87-644F-D5C81B062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152" y="1690898"/>
                <a:ext cx="596900" cy="120650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0EE60505-09E4-BBCD-B2D4-D1CD2F8FA0CF}"/>
                  </a:ext>
                </a:extLst>
              </p:cNvPr>
              <p:cNvSpPr/>
              <p:nvPr/>
            </p:nvSpPr>
            <p:spPr>
              <a:xfrm>
                <a:off x="4821614" y="1678642"/>
                <a:ext cx="596900" cy="1193800"/>
              </a:xfrm>
              <a:prstGeom prst="roundRect">
                <a:avLst/>
              </a:prstGeom>
              <a:ln w="317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𝑄𝐸𝐶</m:t>
                      </m:r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0EE60505-09E4-BBCD-B2D4-D1CD2F8FA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614" y="1678642"/>
                <a:ext cx="596900" cy="1193800"/>
              </a:xfrm>
              <a:prstGeom prst="roundRect">
                <a:avLst/>
              </a:prstGeom>
              <a:blipFill>
                <a:blip r:embed="rId10"/>
                <a:stretch>
                  <a:fillRect l="-5882"/>
                </a:stretch>
              </a:blipFill>
              <a:ln w="31750"/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ulle rectangulaire à coins arrondis 24">
            <a:extLst>
              <a:ext uri="{FF2B5EF4-FFF2-40B4-BE49-F238E27FC236}">
                <a16:creationId xmlns:a16="http://schemas.microsoft.com/office/drawing/2014/main" id="{79806204-68C6-2C49-21AE-05BE80A258B4}"/>
              </a:ext>
            </a:extLst>
          </p:cNvPr>
          <p:cNvSpPr/>
          <p:nvPr/>
        </p:nvSpPr>
        <p:spPr>
          <a:xfrm>
            <a:off x="1244203" y="3177234"/>
            <a:ext cx="2534423" cy="635905"/>
          </a:xfrm>
          <a:prstGeom prst="wedgeRoundRectCallout">
            <a:avLst>
              <a:gd name="adj1" fmla="val 23385"/>
              <a:gd name="adj2" fmla="val 14367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Magic State Distillation</a:t>
            </a:r>
          </a:p>
          <a:p>
            <a:pPr algn="ctr"/>
            <a:r>
              <a:rPr lang="fr-SG" dirty="0"/>
              <a:t>(RUS)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FDAF7F3-8230-D03A-0A0A-281B372DFEEE}"/>
              </a:ext>
            </a:extLst>
          </p:cNvPr>
          <p:cNvCxnSpPr>
            <a:cxnSpLocks/>
          </p:cNvCxnSpPr>
          <p:nvPr/>
        </p:nvCxnSpPr>
        <p:spPr>
          <a:xfrm>
            <a:off x="5813802" y="2897842"/>
            <a:ext cx="0" cy="40640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94383472-9032-CF79-2149-C9B567D53030}"/>
              </a:ext>
            </a:extLst>
          </p:cNvPr>
          <p:cNvCxnSpPr>
            <a:cxnSpLocks/>
          </p:cNvCxnSpPr>
          <p:nvPr/>
        </p:nvCxnSpPr>
        <p:spPr>
          <a:xfrm>
            <a:off x="5864602" y="2897842"/>
            <a:ext cx="0" cy="40640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98B6B8EE-45A7-1CBB-1806-C52C0A25CF09}"/>
                  </a:ext>
                </a:extLst>
              </p:cNvPr>
              <p:cNvSpPr/>
              <p:nvPr/>
            </p:nvSpPr>
            <p:spPr>
              <a:xfrm>
                <a:off x="5181162" y="3164542"/>
                <a:ext cx="1284327" cy="65493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𝑑𝑖𝑠𝑡𝑖𝑙𝑙𝑒𝑑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98B6B8EE-45A7-1CBB-1806-C52C0A25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162" y="3164542"/>
                <a:ext cx="1284327" cy="654938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95ECA1E0-A576-4109-997C-D91C8E454877}"/>
              </a:ext>
            </a:extLst>
          </p:cNvPr>
          <p:cNvSpPr txBox="1"/>
          <p:nvPr/>
        </p:nvSpPr>
        <p:spPr>
          <a:xfrm>
            <a:off x="7066340" y="1753404"/>
            <a:ext cx="50592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G" sz="2400" dirty="0">
                <a:latin typeface="Charter Roman" panose="02040503050506020203" pitchFamily="18" charset="0"/>
              </a:rPr>
              <a:t>We break down all tasks required to run a FT  circuit:</a:t>
            </a:r>
          </a:p>
          <a:p>
            <a:endParaRPr lang="fr-SG" sz="2400" dirty="0">
              <a:latin typeface="Charter Roman" panose="020405030505060202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SG" sz="2400" dirty="0">
                <a:latin typeface="Charter Roman" panose="02040503050506020203" pitchFamily="18" charset="0"/>
              </a:rPr>
              <a:t>Implementing a logical Clifford gate</a:t>
            </a:r>
          </a:p>
          <a:p>
            <a:pPr marL="342900" indent="-342900">
              <a:buFont typeface="+mj-lt"/>
              <a:buAutoNum type="arabicPeriod"/>
            </a:pPr>
            <a:r>
              <a:rPr lang="fr-SG" sz="2400" dirty="0">
                <a:latin typeface="Charter Roman" panose="02040503050506020203" pitchFamily="18" charset="0"/>
              </a:rPr>
              <a:t>Implement QEC (bit-flip and phase-flip codes examples)</a:t>
            </a:r>
          </a:p>
          <a:p>
            <a:pPr marL="342900" indent="-342900">
              <a:buFont typeface="+mj-lt"/>
              <a:buAutoNum type="arabicPeriod"/>
            </a:pPr>
            <a:r>
              <a:rPr lang="fr-SG" sz="2400" dirty="0">
                <a:latin typeface="Charter Roman" panose="02040503050506020203" pitchFamily="18" charset="0"/>
              </a:rPr>
              <a:t>Magic State Distillation</a:t>
            </a:r>
          </a:p>
          <a:p>
            <a:pPr marL="342900" indent="-342900">
              <a:buFont typeface="+mj-lt"/>
              <a:buAutoNum type="arabicPeriod"/>
            </a:pPr>
            <a:r>
              <a:rPr lang="fr-SG" sz="2400" dirty="0">
                <a:latin typeface="Charter Roman" panose="02040503050506020203" pitchFamily="18" charset="0"/>
              </a:rPr>
              <a:t>Implement Non-Clifford gate fault-tolerantly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AA3414AB-E298-00E8-3E99-9ABE431636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3152" y="4430058"/>
            <a:ext cx="6596144" cy="210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9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AD09C-DFA2-9ED0-D024-D405D86C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G" dirty="0">
                <a:latin typeface="Charter Roman" panose="02040503050506020203" pitchFamily="18" charset="0"/>
              </a:rPr>
              <a:t>Logical Clifford gate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22A0E37-F310-C493-1892-55344FDDD90F}"/>
              </a:ext>
            </a:extLst>
          </p:cNvPr>
          <p:cNvCxnSpPr>
            <a:cxnSpLocks/>
          </p:cNvCxnSpPr>
          <p:nvPr/>
        </p:nvCxnSpPr>
        <p:spPr>
          <a:xfrm>
            <a:off x="359507" y="2211753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F1B6AF6-A581-1B86-4515-D76CE28E9853}"/>
              </a:ext>
            </a:extLst>
          </p:cNvPr>
          <p:cNvCxnSpPr/>
          <p:nvPr/>
        </p:nvCxnSpPr>
        <p:spPr>
          <a:xfrm>
            <a:off x="359507" y="2364153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12148C6-0E40-F548-CAB2-A4BB2763B842}"/>
              </a:ext>
            </a:extLst>
          </p:cNvPr>
          <p:cNvCxnSpPr/>
          <p:nvPr/>
        </p:nvCxnSpPr>
        <p:spPr>
          <a:xfrm>
            <a:off x="372207" y="2516553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6A75967-5FFB-C76E-D84B-54548CF1C9B2}"/>
              </a:ext>
            </a:extLst>
          </p:cNvPr>
          <p:cNvCxnSpPr/>
          <p:nvPr/>
        </p:nvCxnSpPr>
        <p:spPr>
          <a:xfrm>
            <a:off x="359507" y="2668953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1930BBA-0C67-12CA-7352-26D6AA9FB906}"/>
              </a:ext>
            </a:extLst>
          </p:cNvPr>
          <p:cNvCxnSpPr/>
          <p:nvPr/>
        </p:nvCxnSpPr>
        <p:spPr>
          <a:xfrm>
            <a:off x="372207" y="2834053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F0005B0C-175A-7542-27FB-D63306C6A28A}"/>
                  </a:ext>
                </a:extLst>
              </p:cNvPr>
              <p:cNvSpPr/>
              <p:nvPr/>
            </p:nvSpPr>
            <p:spPr>
              <a:xfrm>
                <a:off x="516669" y="1919653"/>
                <a:ext cx="596900" cy="1193800"/>
              </a:xfrm>
              <a:prstGeom prst="roundRect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F0005B0C-175A-7542-27FB-D63306C6A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9" y="1919653"/>
                <a:ext cx="596900" cy="11938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Égal 10">
            <a:extLst>
              <a:ext uri="{FF2B5EF4-FFF2-40B4-BE49-F238E27FC236}">
                <a16:creationId xmlns:a16="http://schemas.microsoft.com/office/drawing/2014/main" id="{FEBBA8A6-FA88-FB91-0B3E-16FECCC89A2D}"/>
              </a:ext>
            </a:extLst>
          </p:cNvPr>
          <p:cNvSpPr/>
          <p:nvPr/>
        </p:nvSpPr>
        <p:spPr>
          <a:xfrm>
            <a:off x="1465369" y="2186353"/>
            <a:ext cx="1016000" cy="6604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G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EBBCD3D-E6F9-DDF7-C1C1-5CC7AFC7744B}"/>
              </a:ext>
            </a:extLst>
          </p:cNvPr>
          <p:cNvCxnSpPr>
            <a:cxnSpLocks/>
          </p:cNvCxnSpPr>
          <p:nvPr/>
        </p:nvCxnSpPr>
        <p:spPr>
          <a:xfrm>
            <a:off x="2620107" y="2021276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D09B550E-57B2-EC77-F7C7-7EC85984FB0E}"/>
                  </a:ext>
                </a:extLst>
              </p:cNvPr>
              <p:cNvSpPr/>
              <p:nvPr/>
            </p:nvSpPr>
            <p:spPr>
              <a:xfrm>
                <a:off x="2883969" y="1830776"/>
                <a:ext cx="371138" cy="342877"/>
              </a:xfrm>
              <a:prstGeom prst="roundRect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D09B550E-57B2-EC77-F7C7-7EC85984F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69" y="1830776"/>
                <a:ext cx="371138" cy="34287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552A35B-44C4-998F-D453-58C5947C1B1C}"/>
              </a:ext>
            </a:extLst>
          </p:cNvPr>
          <p:cNvCxnSpPr>
            <a:cxnSpLocks/>
          </p:cNvCxnSpPr>
          <p:nvPr/>
        </p:nvCxnSpPr>
        <p:spPr>
          <a:xfrm>
            <a:off x="2632807" y="2440376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4D56165F-8D05-C6BA-4F64-A4E28EADE827}"/>
                  </a:ext>
                </a:extLst>
              </p:cNvPr>
              <p:cNvSpPr/>
              <p:nvPr/>
            </p:nvSpPr>
            <p:spPr>
              <a:xfrm>
                <a:off x="2896669" y="2249876"/>
                <a:ext cx="371138" cy="342877"/>
              </a:xfrm>
              <a:prstGeom prst="roundRect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4D56165F-8D05-C6BA-4F64-A4E28EADE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669" y="2249876"/>
                <a:ext cx="371138" cy="34287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DBACE14-F351-01E8-4342-C3662AF8B55E}"/>
              </a:ext>
            </a:extLst>
          </p:cNvPr>
          <p:cNvCxnSpPr>
            <a:cxnSpLocks/>
          </p:cNvCxnSpPr>
          <p:nvPr/>
        </p:nvCxnSpPr>
        <p:spPr>
          <a:xfrm>
            <a:off x="2632807" y="2846776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8147BD2D-AAE4-1B20-1192-84129628B92A}"/>
                  </a:ext>
                </a:extLst>
              </p:cNvPr>
              <p:cNvSpPr/>
              <p:nvPr/>
            </p:nvSpPr>
            <p:spPr>
              <a:xfrm>
                <a:off x="2896669" y="2656276"/>
                <a:ext cx="371138" cy="342877"/>
              </a:xfrm>
              <a:prstGeom prst="roundRect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8147BD2D-AAE4-1B20-1192-84129628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669" y="2656276"/>
                <a:ext cx="371138" cy="3428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lipse 28">
            <a:extLst>
              <a:ext uri="{FF2B5EF4-FFF2-40B4-BE49-F238E27FC236}">
                <a16:creationId xmlns:a16="http://schemas.microsoft.com/office/drawing/2014/main" id="{33948311-5F28-43B4-5A87-011D09ED0B46}"/>
              </a:ext>
            </a:extLst>
          </p:cNvPr>
          <p:cNvSpPr/>
          <p:nvPr/>
        </p:nvSpPr>
        <p:spPr>
          <a:xfrm>
            <a:off x="3043122" y="3100753"/>
            <a:ext cx="76200" cy="889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G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6CDC7C1-223F-DEC1-3913-5E80E38D2C02}"/>
              </a:ext>
            </a:extLst>
          </p:cNvPr>
          <p:cNvSpPr/>
          <p:nvPr/>
        </p:nvSpPr>
        <p:spPr>
          <a:xfrm>
            <a:off x="3044138" y="3265841"/>
            <a:ext cx="76200" cy="889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G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6E996C1-83E6-C4D2-0E07-A3E7D71729A3}"/>
              </a:ext>
            </a:extLst>
          </p:cNvPr>
          <p:cNvSpPr/>
          <p:nvPr/>
        </p:nvSpPr>
        <p:spPr>
          <a:xfrm>
            <a:off x="3044138" y="3442088"/>
            <a:ext cx="76200" cy="889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G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945E17D-3F6F-8C8A-522B-0BB4A325AAA8}"/>
              </a:ext>
            </a:extLst>
          </p:cNvPr>
          <p:cNvCxnSpPr>
            <a:cxnSpLocks/>
          </p:cNvCxnSpPr>
          <p:nvPr/>
        </p:nvCxnSpPr>
        <p:spPr>
          <a:xfrm>
            <a:off x="2652619" y="3767272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 : coins arrondis 32">
                <a:extLst>
                  <a:ext uri="{FF2B5EF4-FFF2-40B4-BE49-F238E27FC236}">
                    <a16:creationId xmlns:a16="http://schemas.microsoft.com/office/drawing/2014/main" id="{3FDE65A7-DBFE-12F7-A401-53C6652B2536}"/>
                  </a:ext>
                </a:extLst>
              </p:cNvPr>
              <p:cNvSpPr/>
              <p:nvPr/>
            </p:nvSpPr>
            <p:spPr>
              <a:xfrm>
                <a:off x="2916481" y="3576772"/>
                <a:ext cx="371138" cy="342877"/>
              </a:xfrm>
              <a:prstGeom prst="roundRect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33" name="Rectangle : coins arrondis 32">
                <a:extLst>
                  <a:ext uri="{FF2B5EF4-FFF2-40B4-BE49-F238E27FC236}">
                    <a16:creationId xmlns:a16="http://schemas.microsoft.com/office/drawing/2014/main" id="{3FDE65A7-DBFE-12F7-A401-53C6652B2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481" y="3576772"/>
                <a:ext cx="371138" cy="34287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age 34">
            <a:extLst>
              <a:ext uri="{FF2B5EF4-FFF2-40B4-BE49-F238E27FC236}">
                <a16:creationId xmlns:a16="http://schemas.microsoft.com/office/drawing/2014/main" id="{3DC1F3E0-A308-3B38-D383-40EE5ECEC2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3667" y="3767271"/>
            <a:ext cx="8608333" cy="3090729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1A101A00-BDE5-81D5-C82D-36BAD787DDB3}"/>
              </a:ext>
            </a:extLst>
          </p:cNvPr>
          <p:cNvSpPr txBox="1"/>
          <p:nvPr/>
        </p:nvSpPr>
        <p:spPr>
          <a:xfrm>
            <a:off x="4714822" y="1794045"/>
            <a:ext cx="386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G" dirty="0">
                <a:latin typeface="Charter Roman" panose="02040503050506020203" pitchFamily="18" charset="0"/>
              </a:rPr>
              <a:t>Clifford gates can be done fault-tolerantly in a « transversal » way</a:t>
            </a:r>
          </a:p>
        </p:txBody>
      </p:sp>
    </p:spTree>
    <p:extLst>
      <p:ext uri="{BB962C8B-B14F-4D97-AF65-F5344CB8AC3E}">
        <p14:creationId xmlns:p14="http://schemas.microsoft.com/office/powerpoint/2010/main" val="159114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A592D-4275-D836-279F-289DE6F5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37612" cy="1325563"/>
          </a:xfrm>
        </p:spPr>
        <p:txBody>
          <a:bodyPr>
            <a:normAutofit fontScale="90000"/>
          </a:bodyPr>
          <a:lstStyle/>
          <a:p>
            <a:r>
              <a:rPr lang="fr-SG" dirty="0">
                <a:latin typeface="Charter Roman" panose="02040503050506020203" pitchFamily="18" charset="0"/>
              </a:rPr>
              <a:t>Quantum Error Correction: The Bitflip code / 5 qubit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1CA139-E86D-3B58-6390-340E122E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SG" dirty="0"/>
          </a:p>
        </p:txBody>
      </p:sp>
    </p:spTree>
    <p:extLst>
      <p:ext uri="{BB962C8B-B14F-4D97-AF65-F5344CB8AC3E}">
        <p14:creationId xmlns:p14="http://schemas.microsoft.com/office/powerpoint/2010/main" val="15585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645BF-DD03-D2E4-377C-F9C98DDA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G" dirty="0">
                <a:latin typeface="Charter Roman" panose="02040503050506020203" pitchFamily="18" charset="0"/>
              </a:rPr>
              <a:t>Magic State Distillation (MSD)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EEC9C6-78BF-42BF-956B-49BC9431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261847" cy="4351338"/>
          </a:xfrm>
        </p:spPr>
        <p:txBody>
          <a:bodyPr/>
          <a:lstStyle/>
          <a:p>
            <a:r>
              <a:rPr lang="fr-SG" dirty="0"/>
              <a:t>To be implemented fault-tolerantly, a non-Clifford gate requires </a:t>
            </a:r>
            <a:r>
              <a:rPr lang="fr-SG" dirty="0">
                <a:solidFill>
                  <a:schemeClr val="accent2"/>
                </a:solidFill>
              </a:rPr>
              <a:t>Magic States</a:t>
            </a:r>
          </a:p>
          <a:p>
            <a:r>
              <a:rPr lang="fr-SG" dirty="0"/>
              <a:t>MSD requires fault-tolerant Clifford gates, and repeat-until-success procedures</a:t>
            </a:r>
          </a:p>
          <a:p>
            <a:pPr marL="0" indent="0">
              <a:buNone/>
            </a:pPr>
            <a:endParaRPr lang="fr-SG" dirty="0">
              <a:solidFill>
                <a:schemeClr val="accent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8E4BE1-2114-A8C7-8776-1D1FB41F8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" y="4370107"/>
            <a:ext cx="8779313" cy="248789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7999977-8A9D-F78F-9360-78B7FFBC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009" y="2548000"/>
            <a:ext cx="3269011" cy="429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3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693C4-9977-393D-24AD-167FC054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G" dirty="0">
                <a:latin typeface="Charter Roman" panose="02040503050506020203" pitchFamily="18" charset="0"/>
              </a:rPr>
              <a:t>Logical Non Clifford gate (T gate)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62AB2E-FE8E-0EF1-AD1E-3678F8AC1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SG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1C7062-ACAE-5472-A5F7-FFB115F7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11102"/>
            <a:ext cx="7772400" cy="231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9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87624-AE60-05EE-E3B0-E43F8B8C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G" dirty="0">
                <a:latin typeface="Charter Roman" panose="02040503050506020203" pitchFamily="18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0D35-28E6-8408-588E-6FCC90D5F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SG" dirty="0">
                <a:latin typeface="Charter Roman" panose="02040503050506020203" pitchFamily="18" charset="0"/>
              </a:rPr>
              <a:t>Triple Alpha enables to write efficiently key FT subroutines at both physical and logical levels</a:t>
            </a:r>
          </a:p>
          <a:p>
            <a:r>
              <a:rPr lang="fr-SG" dirty="0">
                <a:latin typeface="Charter Roman" panose="02040503050506020203" pitchFamily="18" charset="0"/>
              </a:rPr>
              <a:t>Comments on what to improve? New directions?</a:t>
            </a:r>
          </a:p>
        </p:txBody>
      </p:sp>
    </p:spTree>
    <p:extLst>
      <p:ext uri="{BB962C8B-B14F-4D97-AF65-F5344CB8AC3E}">
        <p14:creationId xmlns:p14="http://schemas.microsoft.com/office/powerpoint/2010/main" val="4972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190</Words>
  <Application>Microsoft Macintosh PowerPoint</Application>
  <PresentationFormat>Grand écran</PresentationFormat>
  <Paragraphs>53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CHARTER ROMAN</vt:lpstr>
      <vt:lpstr>CHARTER ROMAN</vt:lpstr>
      <vt:lpstr>Thème Office</vt:lpstr>
      <vt:lpstr>Fault-tolerant quantum computation with Triple Alpha</vt:lpstr>
      <vt:lpstr>FTQC 101</vt:lpstr>
      <vt:lpstr>FT Circuit</vt:lpstr>
      <vt:lpstr>Logical Clifford gate</vt:lpstr>
      <vt:lpstr>Quantum Error Correction: The Bitflip code / 5 qubit code</vt:lpstr>
      <vt:lpstr>Magic State Distillation (MSD)</vt:lpstr>
      <vt:lpstr>Logical Non Clifford gate (T gate)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Fault-tolerant quantum computation with Triple Alpha</dc:title>
  <dc:creator>Arthur Strauss</dc:creator>
  <cp:lastModifiedBy>Arthur Strauss</cp:lastModifiedBy>
  <cp:revision>1</cp:revision>
  <dcterms:created xsi:type="dcterms:W3CDTF">2023-11-30T02:14:41Z</dcterms:created>
  <dcterms:modified xsi:type="dcterms:W3CDTF">2023-11-30T08:24:19Z</dcterms:modified>
</cp:coreProperties>
</file>