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B"/>
    <a:srgbClr val="006400"/>
    <a:srgbClr val="101E47"/>
    <a:srgbClr val="FFFF00"/>
    <a:srgbClr val="CC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5211" autoAdjust="0"/>
  </p:normalViewPr>
  <p:slideViewPr>
    <p:cSldViewPr snapToGrid="0" showGuides="1">
      <p:cViewPr varScale="1">
        <p:scale>
          <a:sx n="85" d="100"/>
          <a:sy n="85" d="100"/>
        </p:scale>
        <p:origin x="67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6A75-CE6C-4D8B-9B1F-C1963AF8A25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BEECC-FB1F-4B5C-B9AA-E34EBC95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Undefined long-term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Missing KPIs and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Inefficient resource allocation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Large cost being wasted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More “shooting blind everywhere”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Lack of understanding in media providers offer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EECC-FB1F-4B5C-B9AA-E34EBC95FE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data says</a:t>
            </a:r>
          </a:p>
          <a:p>
            <a:r>
              <a:rPr lang="en-US" dirty="0"/>
              <a:t>Most influential campaigns</a:t>
            </a:r>
          </a:p>
          <a:p>
            <a:r>
              <a:rPr lang="en-US" dirty="0"/>
              <a:t>Most important metrics to watch for</a:t>
            </a:r>
          </a:p>
          <a:p>
            <a:r>
              <a:rPr lang="en-US" dirty="0"/>
              <a:t>What brings the highest returns</a:t>
            </a:r>
          </a:p>
          <a:p>
            <a:endParaRPr lang="en-US" dirty="0"/>
          </a:p>
          <a:p>
            <a:r>
              <a:rPr lang="en-US" dirty="0"/>
              <a:t>Our keyword optimization has let us recognize the majority of repeated keywords and as you can see out of all only a few are bringing back sales. </a:t>
            </a:r>
          </a:p>
          <a:p>
            <a:r>
              <a:rPr lang="en-US" dirty="0"/>
              <a:t>One thing to consider is that we are looking at the US market and most of the keywords we are seeing like cheap, </a:t>
            </a:r>
            <a:r>
              <a:rPr lang="en-US" dirty="0" err="1"/>
              <a:t>paris</a:t>
            </a:r>
            <a:r>
              <a:rPr lang="en-US" dirty="0"/>
              <a:t>, France….. Indicates that American people want to go for holiday or business narrowing it down to show our customer segment and what they are looking for.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EECC-FB1F-4B5C-B9AA-E34EBC95FE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EECC-FB1F-4B5C-B9AA-E34EBC95FE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6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EECC-FB1F-4B5C-B9AA-E34EBC95FE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3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7CCD-C5F2-4D9E-9675-90389F469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0573A-74D0-44A8-BFAB-3043C0AF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1D20-9874-4805-826A-9E6A3400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3196-9000-4D4E-993D-94DB3A954DCE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6F21-D6ED-43C6-94AD-493DC7F5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E1AF-5B3B-457D-8DC3-EAB2C08E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FB80-79EF-4398-A397-61F8EDBA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6AB18-A409-427E-B6A9-B886FDA61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1190-16BF-4847-83E8-9795A1BF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6922-7BCC-452D-86B5-1B9A73369F67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363E-39D0-444A-91AA-7466AD3F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7146-8567-4E86-A128-E8B45AFC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6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EE691-2023-4C1A-A46F-69CBD9260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918D4-C19F-4606-842B-B3D13910B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DE9CE-38F0-4599-85F2-95E30AD0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9B66-DF68-4B42-8131-46E80692AA59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0A4CC-2E1D-4351-B6B1-E91C188F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458F-4F7A-4B15-8144-268C1D4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75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2DC9-C5F6-4A64-B534-20ADAC5D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5942-0513-4244-AAC0-03B8DFA4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5499-0883-4002-A967-9B24C738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344E-D77D-4B7F-983F-2D89E9BD23E2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3D41-8CEF-469D-A869-F7A6AFAD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42A2C-9F23-45C0-B693-057932B7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49FF-8078-4A2C-AFEF-AE3F17FE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72DC6-11B1-43BE-8DD7-284903B8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7FB28-8732-435B-9694-8AB9A187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B83D-A647-4576-BA85-17CE88143967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0F85-16E7-43F2-A870-AA8A8138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7D36D-2DDB-43AC-9680-42059411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9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4D98-6960-4782-A1A1-4FC31EC3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D333-FDED-4315-9AD5-3AF9EB471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F70B-3E84-47B2-8109-CFFAD2290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E9D90-1040-4829-83E9-F7174593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D21A-2AC4-4B1B-863D-1340AC2A7176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3A425-EF41-46D2-BEA4-8BC5193B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B293F-5F87-441F-BC4C-15B287BA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97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EA5-B982-4B18-AA4F-BC3122CB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0CCAC-67A7-4862-828B-5CC32569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62D7E-5356-44B0-A719-C1D27C82B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0E3AA-13E6-446E-A477-1A6C83749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B5756-8DC5-4AFB-85C9-882E283EB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BD6AC-5B56-49CE-A141-CD58B062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6C94-C671-4FB6-90BE-AD39F9A75C25}" type="datetime1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810A4-E28D-48A5-852C-5E915718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8AF0B-7927-4F26-956B-A10486D1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5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BAE8-3E42-45EF-9AD9-438F0864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14FF0-B57C-44A8-8647-5A57F070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06E-FA70-4787-8D95-842A8A5EDE7D}" type="datetime1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3F4C8-5001-402E-8B56-0E93A6FE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8CFC6-D89B-4650-9FE2-17ED54EF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11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D5348-10C1-425B-A3A9-7A5A3E2C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BC21-73A6-410F-B002-DE061798BF87}" type="datetime1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E790B-102E-47CA-8B92-12F3D446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437A0-E562-410B-AB00-C868E9C1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39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FDCC-F38A-41DD-B097-75174600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400D-B937-445D-AB19-F1EFD4F1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00A30-2F74-4CDB-A614-2DFE4BE7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011E2-20EF-4D65-B4EE-8143C8DF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DB1B-BA6E-4BC4-8BEC-792545A62A20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A219D-47CF-46CF-A754-73EC6FCD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CC87F-257F-4383-8328-7602F87B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C0FA-F85A-4263-AB62-D4CD7C25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C56D7-9942-423C-B87B-26AE0328F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BD07-F297-4118-9040-0FD7A9EC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B651B-0F95-468A-8EFF-FDFBA98B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82D6-19C1-4632-9ED0-DE62959C89AA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2075F-59F2-4720-83E5-355A1AE0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A2A5A-47D5-4FFB-A77F-6EF76A04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28AC23F-6E8C-4736-90AD-352293E79E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802567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25" imgH="424" progId="TCLayout.ActiveDocument.1">
                  <p:embed/>
                </p:oleObj>
              </mc:Choice>
              <mc:Fallback>
                <p:oleObj name="think-cell Slide" r:id="rId1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1528215C-F27D-4E4C-9FB8-E58C9A2667CC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2828E-A6FE-42DE-A2F7-061DBB9C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1BAE-D544-498B-AB8D-C4030FCB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F383-A564-4C73-BFC8-41E11830E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4BD1-C718-479B-A0C1-8DD2C74273A2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A724-A48C-4259-A48F-F227447C9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6634-341A-4B1C-BADE-27106B99A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1933-DA10-4A36-A0CE-C7BA5E7BD701}" type="slidenum">
              <a:rPr lang="en-US" smtClean="0"/>
              <a:t>‹#›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4F0202-72D7-4D89-896C-1497076A64ED}"/>
              </a:ext>
            </a:extLst>
          </p:cNvPr>
          <p:cNvGrpSpPr/>
          <p:nvPr userDrawn="1"/>
        </p:nvGrpSpPr>
        <p:grpSpPr>
          <a:xfrm>
            <a:off x="-375043" y="2272535"/>
            <a:ext cx="806613" cy="6191188"/>
            <a:chOff x="73534" y="1748159"/>
            <a:chExt cx="1111799" cy="619118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AA6DE05-9916-46AB-9587-DD772F6843D1}"/>
                </a:ext>
              </a:extLst>
            </p:cNvPr>
            <p:cNvSpPr/>
            <p:nvPr/>
          </p:nvSpPr>
          <p:spPr>
            <a:xfrm rot="20054213">
              <a:off x="73534" y="3161568"/>
              <a:ext cx="378567" cy="4192466"/>
            </a:xfrm>
            <a:prstGeom prst="roundRect">
              <a:avLst>
                <a:gd name="adj" fmla="val 50000"/>
              </a:avLst>
            </a:prstGeom>
            <a:solidFill>
              <a:srgbClr val="CC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29D9080-66A5-4025-AAD5-91F83A9A64E1}"/>
                </a:ext>
              </a:extLst>
            </p:cNvPr>
            <p:cNvSpPr/>
            <p:nvPr/>
          </p:nvSpPr>
          <p:spPr>
            <a:xfrm rot="20054213">
              <a:off x="529813" y="2271630"/>
              <a:ext cx="68677" cy="5667717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A42C6DF-68DE-4D69-BFF8-D2F623408D6F}"/>
                </a:ext>
              </a:extLst>
            </p:cNvPr>
            <p:cNvSpPr/>
            <p:nvPr/>
          </p:nvSpPr>
          <p:spPr>
            <a:xfrm rot="20054213">
              <a:off x="593651" y="1949966"/>
              <a:ext cx="141572" cy="5667717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5CA831D-8D7C-4309-80F6-39F1970E8E39}"/>
                </a:ext>
              </a:extLst>
            </p:cNvPr>
            <p:cNvSpPr/>
            <p:nvPr/>
          </p:nvSpPr>
          <p:spPr>
            <a:xfrm rot="20054213">
              <a:off x="907612" y="1748159"/>
              <a:ext cx="277721" cy="5863229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31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10" Type="http://schemas.microsoft.com/office/2007/relationships/hdphoto" Target="../media/hdphoto1.wdp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A49F19C-8D88-4D6F-850D-5B9D3F160B9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70060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A01DECA-5287-4311-8781-0D27AA96FC2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A259A1-32E5-44AA-87EB-7B37D6BC0E5D}"/>
              </a:ext>
            </a:extLst>
          </p:cNvPr>
          <p:cNvGrpSpPr/>
          <p:nvPr/>
        </p:nvGrpSpPr>
        <p:grpSpPr>
          <a:xfrm>
            <a:off x="6096000" y="-389372"/>
            <a:ext cx="8158870" cy="4705740"/>
            <a:chOff x="6067723" y="1076424"/>
            <a:chExt cx="8158870" cy="4705740"/>
          </a:xfrm>
          <a:blipFill dpi="0" rotWithShape="0">
            <a:blip r:embed="rId6"/>
            <a:srcRect/>
            <a:stretch>
              <a:fillRect r="13000"/>
            </a:stretch>
          </a:blip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CB227F-83CC-441E-9C46-E6E5AC488E9D}"/>
                </a:ext>
              </a:extLst>
            </p:cNvPr>
            <p:cNvSpPr/>
            <p:nvPr/>
          </p:nvSpPr>
          <p:spPr>
            <a:xfrm rot="2700000">
              <a:off x="8072065" y="-927918"/>
              <a:ext cx="642395" cy="46510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6EBA7B-4257-40BA-8D58-4D7B5F7CF6B0}"/>
                </a:ext>
              </a:extLst>
            </p:cNvPr>
            <p:cNvSpPr/>
            <p:nvPr/>
          </p:nvSpPr>
          <p:spPr>
            <a:xfrm rot="2700000">
              <a:off x="8494923" y="366101"/>
              <a:ext cx="642395" cy="29320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C326844-EA8C-442D-9D38-69094FF709C3}"/>
                </a:ext>
              </a:extLst>
            </p:cNvPr>
            <p:cNvSpPr/>
            <p:nvPr/>
          </p:nvSpPr>
          <p:spPr>
            <a:xfrm rot="13500000">
              <a:off x="9705186" y="-1660244"/>
              <a:ext cx="875310" cy="64087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DC3B419-D847-4C47-8DBC-C9202C3A5A82}"/>
                </a:ext>
              </a:extLst>
            </p:cNvPr>
            <p:cNvSpPr/>
            <p:nvPr/>
          </p:nvSpPr>
          <p:spPr>
            <a:xfrm rot="13500000">
              <a:off x="9849442" y="1375709"/>
              <a:ext cx="675536" cy="2122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605498A-EA74-4EE5-B7FB-DA7FF5768DF3}"/>
                </a:ext>
              </a:extLst>
            </p:cNvPr>
            <p:cNvSpPr/>
            <p:nvPr/>
          </p:nvSpPr>
          <p:spPr>
            <a:xfrm rot="13500000">
              <a:off x="8726135" y="2049581"/>
              <a:ext cx="637799" cy="1230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55A7336-0675-4202-9F76-D425B9FCE98B}"/>
                </a:ext>
              </a:extLst>
            </p:cNvPr>
            <p:cNvSpPr/>
            <p:nvPr/>
          </p:nvSpPr>
          <p:spPr>
            <a:xfrm rot="13500000">
              <a:off x="10846719" y="31047"/>
              <a:ext cx="642395" cy="461704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7C35F0E-F863-4486-ACC0-936FB90FB124}"/>
                </a:ext>
              </a:extLst>
            </p:cNvPr>
            <p:cNvSpPr/>
            <p:nvPr/>
          </p:nvSpPr>
          <p:spPr>
            <a:xfrm rot="2700000">
              <a:off x="11136363" y="1191176"/>
              <a:ext cx="642395" cy="350088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222466C-CE44-464D-B335-55EE2B788D91}"/>
                </a:ext>
              </a:extLst>
            </p:cNvPr>
            <p:cNvSpPr/>
            <p:nvPr/>
          </p:nvSpPr>
          <p:spPr>
            <a:xfrm rot="2700000">
              <a:off x="10946124" y="2037632"/>
              <a:ext cx="642395" cy="39725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51F1FED-B1CD-4BEB-B10E-58A1408B9BAF}"/>
                </a:ext>
              </a:extLst>
            </p:cNvPr>
            <p:cNvSpPr/>
            <p:nvPr/>
          </p:nvSpPr>
          <p:spPr>
            <a:xfrm rot="2700000">
              <a:off x="11919114" y="1951328"/>
              <a:ext cx="642395" cy="39725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127966-7F74-4276-8A96-3CA9B0C93B70}"/>
                </a:ext>
              </a:extLst>
            </p:cNvPr>
            <p:cNvSpPr/>
            <p:nvPr/>
          </p:nvSpPr>
          <p:spPr>
            <a:xfrm rot="13500000">
              <a:off x="11919114" y="2807649"/>
              <a:ext cx="642395" cy="39725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27CC295-296D-4076-A318-207D32E8A680}"/>
                </a:ext>
              </a:extLst>
            </p:cNvPr>
            <p:cNvSpPr/>
            <p:nvPr/>
          </p:nvSpPr>
          <p:spPr>
            <a:xfrm rot="13500000">
              <a:off x="10402205" y="4718497"/>
              <a:ext cx="642395" cy="148493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D29ED8A-2ECE-4EAA-8C30-FE1A71A67C2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4"/>
          <a:stretch/>
        </p:blipFill>
        <p:spPr>
          <a:xfrm>
            <a:off x="455046" y="3090786"/>
            <a:ext cx="9372563" cy="115372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F877B0D-69AA-4B86-8BD4-05A03342F7A2}"/>
              </a:ext>
            </a:extLst>
          </p:cNvPr>
          <p:cNvGrpSpPr/>
          <p:nvPr/>
        </p:nvGrpSpPr>
        <p:grpSpPr>
          <a:xfrm>
            <a:off x="-375043" y="2272535"/>
            <a:ext cx="806613" cy="6191188"/>
            <a:chOff x="73534" y="1748159"/>
            <a:chExt cx="1111799" cy="61911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5B80659-F618-4D24-A161-F132172E901A}"/>
                </a:ext>
              </a:extLst>
            </p:cNvPr>
            <p:cNvSpPr/>
            <p:nvPr/>
          </p:nvSpPr>
          <p:spPr>
            <a:xfrm rot="20054213">
              <a:off x="73534" y="3161568"/>
              <a:ext cx="378567" cy="4192466"/>
            </a:xfrm>
            <a:prstGeom prst="roundRect">
              <a:avLst>
                <a:gd name="adj" fmla="val 50000"/>
              </a:avLst>
            </a:prstGeom>
            <a:solidFill>
              <a:srgbClr val="CC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07F8B85-7976-4B1C-AAF4-3429A581DAE9}"/>
                </a:ext>
              </a:extLst>
            </p:cNvPr>
            <p:cNvSpPr/>
            <p:nvPr/>
          </p:nvSpPr>
          <p:spPr>
            <a:xfrm rot="20054213">
              <a:off x="529813" y="2271630"/>
              <a:ext cx="68677" cy="5667717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1FFA002-6D2E-407C-A538-827DC18E099F}"/>
                </a:ext>
              </a:extLst>
            </p:cNvPr>
            <p:cNvSpPr/>
            <p:nvPr/>
          </p:nvSpPr>
          <p:spPr>
            <a:xfrm rot="20054213">
              <a:off x="593651" y="1949966"/>
              <a:ext cx="141572" cy="5667717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5B0B275-2CB6-4C3E-9D02-ECFBF838CD26}"/>
                </a:ext>
              </a:extLst>
            </p:cNvPr>
            <p:cNvSpPr/>
            <p:nvPr/>
          </p:nvSpPr>
          <p:spPr>
            <a:xfrm rot="20054213">
              <a:off x="907612" y="1748159"/>
              <a:ext cx="277721" cy="5863229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8DB00EA-0173-410B-AD4A-F82DC8D8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30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7BCAF3C-4D06-4BBA-8C58-0DC4119B16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9765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7BCAF3C-4D06-4BBA-8C58-0DC4119B16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A808CD7-3A9B-4039-A68A-1F57D52AFE8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16149-D60E-4309-A067-01676E38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ahnschrift" panose="020B0502040204020203" pitchFamily="34" charset="0"/>
              </a:rPr>
              <a:t>Air France – KLM in 2006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FB1FE7-CFE3-4E9B-9E04-BAC8916AA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44" r="96667">
                        <a14:foregroundMark x1="72889" y1="36667" x2="77889" y2="35556"/>
                        <a14:foregroundMark x1="77889" y1="35556" x2="81864" y2="35997"/>
                        <a14:foregroundMark x1="84843" y1="35530" x2="87556" y2="34722"/>
                        <a14:foregroundMark x1="87556" y1="34722" x2="92556" y2="37500"/>
                        <a14:foregroundMark x1="92556" y1="37500" x2="97222" y2="43889"/>
                        <a14:foregroundMark x1="97335" y1="47925" x2="97347" y2="48363"/>
                        <a14:foregroundMark x1="97261" y1="45278" x2="97266" y2="45465"/>
                        <a14:foregroundMark x1="97222" y1="43889" x2="97261" y2="45278"/>
                        <a14:foregroundMark x1="91520" y1="59515" x2="88667" y2="59167"/>
                        <a14:foregroundMark x1="88667" y1="59167" x2="75000" y2="44167"/>
                        <a14:foregroundMark x1="75000" y1="44167" x2="72778" y2="37222"/>
                        <a14:foregroundMark x1="98817" y1="47380" x2="99114" y2="46329"/>
                        <a14:foregroundMark x1="98042" y1="44769" x2="94778" y2="42778"/>
                        <a14:foregroundMark x1="94914" y1="45278" x2="95162" y2="49825"/>
                        <a14:foregroundMark x1="94778" y1="42778" x2="94914" y2="45278"/>
                        <a14:foregroundMark x1="92444" y1="38056" x2="95111" y2="41111"/>
                        <a14:foregroundMark x1="91444" y1="38056" x2="95778" y2="41667"/>
                        <a14:foregroundMark x1="95778" y1="41667" x2="95889" y2="42222"/>
                        <a14:foregroundMark x1="91778" y1="37778" x2="91667" y2="38056"/>
                        <a14:foregroundMark x1="92889" y1="36944" x2="96667" y2="43611"/>
                        <a14:foregroundMark x1="72111" y1="36667" x2="56111" y2="43056"/>
                        <a14:foregroundMark x1="55556" y1="41667" x2="43556" y2="45556"/>
                        <a14:foregroundMark x1="37207" y1="45442" x2="34889" y2="46111"/>
                        <a14:foregroundMark x1="40667" y1="44444" x2="40272" y2="44558"/>
                        <a14:foregroundMark x1="41628" y1="44167" x2="40667" y2="44444"/>
                        <a14:foregroundMark x1="43556" y1="43611" x2="41628" y2="44167"/>
                        <a14:foregroundMark x1="35333" y1="45556" x2="29667" y2="45833"/>
                        <a14:foregroundMark x1="28111" y1="43333" x2="28556" y2="44444"/>
                        <a14:foregroundMark x1="29368" y1="44444" x2="28444" y2="44167"/>
                        <a14:foregroundMark x1="30295" y1="44722" x2="29368" y2="44444"/>
                        <a14:foregroundMark x1="34000" y1="45833" x2="30295" y2="44722"/>
                        <a14:foregroundMark x1="34000" y1="45278" x2="37000" y2="45556"/>
                        <a14:foregroundMark x1="36001" y1="44444" x2="36847" y2="44142"/>
                        <a14:foregroundMark x1="35223" y1="44722" x2="36001" y2="44444"/>
                        <a14:foregroundMark x1="33667" y1="45278" x2="35223" y2="44722"/>
                        <a14:foregroundMark x1="41218" y1="43889" x2="44111" y2="44167"/>
                        <a14:foregroundMark x1="40073" y1="43779" x2="41218" y2="43889"/>
                        <a14:foregroundMark x1="44111" y1="44167" x2="53111" y2="42500"/>
                        <a14:foregroundMark x1="22392" y1="45058" x2="22222" y2="45000"/>
                        <a14:foregroundMark x1="27111" y1="46667" x2="26907" y2="46597"/>
                        <a14:foregroundMark x1="22099" y1="44722" x2="16560" y2="32194"/>
                        <a14:foregroundMark x1="22222" y1="45000" x2="22099" y2="44722"/>
                        <a14:foregroundMark x1="15600" y1="34169" x2="16333" y2="43889"/>
                        <a14:foregroundMark x1="16333" y1="43889" x2="21111" y2="48889"/>
                        <a14:foregroundMark x1="21111" y1="48889" x2="21204" y2="48913"/>
                        <a14:foregroundMark x1="9395" y1="13880" x2="8826" y2="12567"/>
                        <a14:foregroundMark x1="15408" y1="27756" x2="9749" y2="14698"/>
                        <a14:foregroundMark x1="1461" y1="52899" x2="444" y2="53333"/>
                        <a14:foregroundMark x1="11428" y1="61635" x2="14778" y2="64167"/>
                        <a14:foregroundMark x1="1547" y1="54167" x2="1759" y2="54327"/>
                        <a14:foregroundMark x1="1179" y1="53889" x2="1547" y2="54167"/>
                        <a14:foregroundMark x1="811" y1="53611" x2="1179" y2="53889"/>
                        <a14:foregroundMark x1="444" y1="53333" x2="811" y2="53611"/>
                        <a14:foregroundMark x1="14778" y1="64167" x2="17000" y2="51667"/>
                        <a14:foregroundMark x1="17000" y1="51667" x2="16107" y2="33127"/>
                        <a14:foregroundMark x1="5556" y1="15833" x2="7444" y2="30000"/>
                        <a14:foregroundMark x1="10085" y1="51340" x2="10667" y2="55278"/>
                        <a14:foregroundMark x1="9434" y1="46931" x2="9597" y2="48037"/>
                        <a14:foregroundMark x1="8000" y1="37222" x2="9030" y2="44198"/>
                        <a14:foregroundMark x1="9778" y1="53611" x2="8778" y2="54444"/>
                        <a14:foregroundMark x1="8222" y1="12778" x2="8222" y2="12778"/>
                        <a14:foregroundMark x1="5111" y1="13611" x2="5111" y2="13611"/>
                        <a14:foregroundMark x1="5000" y1="14722" x2="5000" y2="14722"/>
                        <a14:foregroundMark x1="5333" y1="16389" x2="5333" y2="16389"/>
                        <a14:foregroundMark x1="5333" y1="15000" x2="5333" y2="15000"/>
                        <a14:foregroundMark x1="5444" y1="16944" x2="5444" y2="16944"/>
                        <a14:foregroundMark x1="5444" y1="15833" x2="5444" y2="15833"/>
                        <a14:backgroundMark x1="91111" y1="61389" x2="99000" y2="56111"/>
                        <a14:backgroundMark x1="99556" y1="45278" x2="99556" y2="45278"/>
                        <a14:backgroundMark x1="99333" y1="43611" x2="99667" y2="45833"/>
                        <a14:backgroundMark x1="38556" y1="43333" x2="36778" y2="43889"/>
                        <a14:backgroundMark x1="39889" y1="43056" x2="38222" y2="43056"/>
                        <a14:backgroundMark x1="82444" y1="33611" x2="85444" y2="33056"/>
                        <a14:backgroundMark x1="26556" y1="42222" x2="26355" y2="42303"/>
                        <a14:backgroundMark x1="26347" y1="43408" x2="26556" y2="43333"/>
                        <a14:backgroundMark x1="26387" y1="43579" x2="26409" y2="42105"/>
                        <a14:backgroundMark x1="8222" y1="11667" x2="9000" y2="11944"/>
                        <a14:backgroundMark x1="6824" y1="30499" x2="7723" y2="37467"/>
                        <a14:backgroundMark x1="5060" y1="51411" x2="4667" y2="51389"/>
                        <a14:backgroundMark x1="4667" y1="51389" x2="333" y2="47500"/>
                        <a14:backgroundMark x1="333" y1="47500" x2="778" y2="19722"/>
                        <a14:backgroundMark x1="778" y1="19722" x2="5000" y2="17222"/>
                        <a14:backgroundMark x1="8556" y1="53611" x2="8889" y2="45278"/>
                        <a14:backgroundMark x1="8667" y1="50000" x2="9667" y2="52222"/>
                        <a14:backgroundMark x1="667" y1="54167" x2="667" y2="54167"/>
                        <a14:backgroundMark x1="1222" y1="55278" x2="1222" y2="55278"/>
                        <a14:backgroundMark x1="889" y1="53889" x2="889" y2="53889"/>
                        <a14:backgroundMark x1="1889" y1="55278" x2="1889" y2="55278"/>
                        <a14:backgroundMark x1="1111" y1="54444" x2="1111" y2="54444"/>
                        <a14:backgroundMark x1="1556" y1="54722" x2="1556" y2="54722"/>
                        <a14:backgroundMark x1="1333" y1="54444" x2="1333" y2="54444"/>
                        <a14:backgroundMark x1="1333" y1="54444" x2="1333" y2="54444"/>
                        <a14:backgroundMark x1="1778" y1="54722" x2="1778" y2="54722"/>
                        <a14:backgroundMark x1="222" y1="53333" x2="222" y2="53333"/>
                        <a14:backgroundMark x1="667" y1="53889" x2="667" y2="53889"/>
                        <a14:backgroundMark x1="556" y1="53611" x2="556" y2="53611"/>
                        <a14:backgroundMark x1="1111" y1="54167" x2="1111" y2="54167"/>
                        <a14:backgroundMark x1="2333" y1="54722" x2="2333" y2="54722"/>
                        <a14:backgroundMark x1="36444" y1="43889" x2="36444" y2="43889"/>
                        <a14:backgroundMark x1="36556" y1="44167" x2="36556" y2="44167"/>
                        <a14:backgroundMark x1="35889" y1="44167" x2="35889" y2="44167"/>
                        <a14:backgroundMark x1="35333" y1="44722" x2="35333" y2="44722"/>
                        <a14:backgroundMark x1="35778" y1="44722" x2="35778" y2="44722"/>
                        <a14:backgroundMark x1="35444" y1="44167" x2="35444" y2="44167"/>
                        <a14:backgroundMark x1="35778" y1="44167" x2="35778" y2="44167"/>
                        <a14:backgroundMark x1="35778" y1="44167" x2="35778" y2="44167"/>
                        <a14:backgroundMark x1="36778" y1="44167" x2="36778" y2="44167"/>
                        <a14:backgroundMark x1="36556" y1="44167" x2="36556" y2="44167"/>
                        <a14:backgroundMark x1="36333" y1="44167" x2="36333" y2="44167"/>
                        <a14:backgroundMark x1="36111" y1="44444" x2="36111" y2="44444"/>
                        <a14:backgroundMark x1="35667" y1="44444" x2="35667" y2="44444"/>
                        <a14:backgroundMark x1="35222" y1="44444" x2="35222" y2="44444"/>
                        <a14:backgroundMark x1="35000" y1="44444" x2="35000" y2="44444"/>
                        <a14:backgroundMark x1="36556" y1="44444" x2="36556" y2="44444"/>
                        <a14:backgroundMark x1="36778" y1="43889" x2="36778" y2="43889"/>
                        <a14:backgroundMark x1="25889" y1="44722" x2="25889" y2="44722"/>
                        <a14:backgroundMark x1="25111" y1="45833" x2="25111" y2="45833"/>
                        <a14:backgroundMark x1="26444" y1="46111" x2="26444" y2="46111"/>
                        <a14:backgroundMark x1="26889" y1="46111" x2="26889" y2="46111"/>
                        <a14:backgroundMark x1="26111" y1="46944" x2="26111" y2="46944"/>
                        <a14:backgroundMark x1="25778" y1="46111" x2="25778" y2="46111"/>
                        <a14:backgroundMark x1="25333" y1="46111" x2="25333" y2="46111"/>
                        <a14:backgroundMark x1="25333" y1="46111" x2="25333" y2="46111"/>
                        <a14:backgroundMark x1="25667" y1="46111" x2="25667" y2="46111"/>
                        <a14:backgroundMark x1="25889" y1="46389" x2="26000" y2="46389"/>
                        <a14:backgroundMark x1="26333" y1="46389" x2="26333" y2="46389"/>
                        <a14:backgroundMark x1="26222" y1="46389" x2="25889" y2="45833"/>
                        <a14:backgroundMark x1="25444" y1="45833" x2="25889" y2="46389"/>
                        <a14:backgroundMark x1="22667" y1="44167" x2="25444" y2="46111"/>
                        <a14:backgroundMark x1="26000" y1="46667" x2="26889" y2="46667"/>
                        <a14:backgroundMark x1="15667" y1="27222" x2="17222" y2="30833"/>
                        <a14:backgroundMark x1="5111" y1="17778" x2="4444" y2="10833"/>
                        <a14:backgroundMark x1="5111" y1="17778" x2="4667" y2="10556"/>
                        <a14:backgroundMark x1="5333" y1="17778" x2="4778" y2="1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3" y="1331258"/>
            <a:ext cx="1197653" cy="479061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76D94E-4463-4674-AAC6-5A93A56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2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9349D-8EC0-41D3-9BF3-FD0296F86816}"/>
              </a:ext>
            </a:extLst>
          </p:cNvPr>
          <p:cNvSpPr txBox="1"/>
          <p:nvPr/>
        </p:nvSpPr>
        <p:spPr>
          <a:xfrm>
            <a:off x="2134242" y="2192820"/>
            <a:ext cx="496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Global Leader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CC274-95A8-4EB3-B054-39CC20CCFE09}"/>
              </a:ext>
            </a:extLst>
          </p:cNvPr>
          <p:cNvSpPr txBox="1"/>
          <p:nvPr/>
        </p:nvSpPr>
        <p:spPr>
          <a:xfrm>
            <a:off x="2179066" y="3900596"/>
            <a:ext cx="496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Profitable growth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E50A8E-886A-4620-9F22-26D8A668D490}"/>
              </a:ext>
            </a:extLst>
          </p:cNvPr>
          <p:cNvSpPr txBox="1"/>
          <p:nvPr/>
        </p:nvSpPr>
        <p:spPr>
          <a:xfrm>
            <a:off x="2849657" y="2762627"/>
            <a:ext cx="67302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101E47"/>
                </a:solidFill>
              </a:rPr>
              <a:t>240</a:t>
            </a:r>
            <a:r>
              <a:rPr lang="en-US" sz="4800" dirty="0"/>
              <a:t> </a:t>
            </a:r>
            <a:r>
              <a:rPr lang="en-US" sz="2000" dirty="0"/>
              <a:t>destinations in         </a:t>
            </a:r>
            <a:r>
              <a:rPr lang="en-US" sz="4800" dirty="0">
                <a:solidFill>
                  <a:srgbClr val="101E47"/>
                </a:solidFill>
              </a:rPr>
              <a:t>105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countries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283D3A-E24A-4141-9F2F-2E451CE2A4B6}"/>
              </a:ext>
            </a:extLst>
          </p:cNvPr>
          <p:cNvSpPr txBox="1"/>
          <p:nvPr/>
        </p:nvSpPr>
        <p:spPr>
          <a:xfrm>
            <a:off x="2849657" y="4605655"/>
            <a:ext cx="67302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101E47"/>
                </a:solidFill>
              </a:rPr>
              <a:t>23.1</a:t>
            </a:r>
            <a:r>
              <a:rPr lang="en-US" sz="2000" dirty="0">
                <a:solidFill>
                  <a:srgbClr val="101E47"/>
                </a:solidFill>
              </a:rPr>
              <a:t> </a:t>
            </a:r>
            <a:r>
              <a:rPr lang="en-US" sz="2000" dirty="0"/>
              <a:t>    billion euros of revenues </a:t>
            </a:r>
          </a:p>
          <a:p>
            <a:r>
              <a:rPr lang="en-US" sz="4800" dirty="0">
                <a:solidFill>
                  <a:srgbClr val="101E47"/>
                </a:solidFill>
              </a:rPr>
              <a:t>1.2  </a:t>
            </a:r>
            <a:r>
              <a:rPr lang="en-US" sz="4000" dirty="0"/>
              <a:t> </a:t>
            </a:r>
            <a:r>
              <a:rPr lang="en-US" sz="2000" dirty="0"/>
              <a:t>    billion euros of operating income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E4B97F-3E64-4405-AB4A-4BDD713A4ABC}"/>
              </a:ext>
            </a:extLst>
          </p:cNvPr>
          <p:cNvGrpSpPr/>
          <p:nvPr/>
        </p:nvGrpSpPr>
        <p:grpSpPr>
          <a:xfrm>
            <a:off x="-375043" y="2272535"/>
            <a:ext cx="806613" cy="6191188"/>
            <a:chOff x="73534" y="1748159"/>
            <a:chExt cx="1111799" cy="619118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43A701F-EC01-4FE5-AEE0-069F089B80AB}"/>
                </a:ext>
              </a:extLst>
            </p:cNvPr>
            <p:cNvSpPr/>
            <p:nvPr/>
          </p:nvSpPr>
          <p:spPr>
            <a:xfrm rot="20054213">
              <a:off x="73534" y="3161568"/>
              <a:ext cx="378567" cy="4192466"/>
            </a:xfrm>
            <a:prstGeom prst="roundRect">
              <a:avLst>
                <a:gd name="adj" fmla="val 50000"/>
              </a:avLst>
            </a:prstGeom>
            <a:solidFill>
              <a:srgbClr val="CC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462F25E-F194-448D-9FE4-DF180319AC63}"/>
                </a:ext>
              </a:extLst>
            </p:cNvPr>
            <p:cNvSpPr/>
            <p:nvPr/>
          </p:nvSpPr>
          <p:spPr>
            <a:xfrm rot="20054213">
              <a:off x="529813" y="2271630"/>
              <a:ext cx="68677" cy="5667717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9B674E2-3A9D-468E-9D43-63C0BB349F50}"/>
                </a:ext>
              </a:extLst>
            </p:cNvPr>
            <p:cNvSpPr/>
            <p:nvPr/>
          </p:nvSpPr>
          <p:spPr>
            <a:xfrm rot="20054213">
              <a:off x="593651" y="1949966"/>
              <a:ext cx="141572" cy="5667717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9A25A4B-2FAB-440D-81CD-0067D5BD2827}"/>
                </a:ext>
              </a:extLst>
            </p:cNvPr>
            <p:cNvSpPr/>
            <p:nvPr/>
          </p:nvSpPr>
          <p:spPr>
            <a:xfrm rot="20054213">
              <a:off x="907612" y="1748159"/>
              <a:ext cx="277721" cy="5863229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13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37DBC7-2CB3-48C5-AF04-2CDFF576D4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3458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65C8237-897D-425C-A1F9-88E55836BA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D985A-9FC6-426A-A1CA-D6005901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8468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Bahnschrift" panose="020B0502040204020203" pitchFamily="34" charset="0"/>
              </a:rPr>
              <a:t>Digital Advertising Is Not Fully Supporting AF Growth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8D793533-6000-4A1A-B72C-72FCE520C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444" r="96667">
                        <a14:foregroundMark x1="72889" y1="36667" x2="77889" y2="35556"/>
                        <a14:foregroundMark x1="77889" y1="35556" x2="81864" y2="35997"/>
                        <a14:foregroundMark x1="84843" y1="35530" x2="87556" y2="34722"/>
                        <a14:foregroundMark x1="87556" y1="34722" x2="92556" y2="37500"/>
                        <a14:foregroundMark x1="92556" y1="37500" x2="97222" y2="43889"/>
                        <a14:foregroundMark x1="97335" y1="47925" x2="97347" y2="48363"/>
                        <a14:foregroundMark x1="97261" y1="45278" x2="97266" y2="45465"/>
                        <a14:foregroundMark x1="97222" y1="43889" x2="97261" y2="45278"/>
                        <a14:foregroundMark x1="91520" y1="59515" x2="88667" y2="59167"/>
                        <a14:foregroundMark x1="88667" y1="59167" x2="75000" y2="44167"/>
                        <a14:foregroundMark x1="75000" y1="44167" x2="72778" y2="37222"/>
                        <a14:foregroundMark x1="98817" y1="47380" x2="99114" y2="46329"/>
                        <a14:foregroundMark x1="98042" y1="44769" x2="94778" y2="42778"/>
                        <a14:foregroundMark x1="94914" y1="45278" x2="95162" y2="49825"/>
                        <a14:foregroundMark x1="94778" y1="42778" x2="94914" y2="45278"/>
                        <a14:foregroundMark x1="92444" y1="38056" x2="95111" y2="41111"/>
                        <a14:foregroundMark x1="91444" y1="38056" x2="95778" y2="41667"/>
                        <a14:foregroundMark x1="95778" y1="41667" x2="95889" y2="42222"/>
                        <a14:foregroundMark x1="91778" y1="37778" x2="91667" y2="38056"/>
                        <a14:foregroundMark x1="92889" y1="36944" x2="96667" y2="43611"/>
                        <a14:foregroundMark x1="72111" y1="36667" x2="56111" y2="43056"/>
                        <a14:foregroundMark x1="55556" y1="41667" x2="43556" y2="45556"/>
                        <a14:foregroundMark x1="37207" y1="45442" x2="34889" y2="46111"/>
                        <a14:foregroundMark x1="40667" y1="44444" x2="40272" y2="44558"/>
                        <a14:foregroundMark x1="41628" y1="44167" x2="40667" y2="44444"/>
                        <a14:foregroundMark x1="43556" y1="43611" x2="41628" y2="44167"/>
                        <a14:foregroundMark x1="35333" y1="45556" x2="29667" y2="45833"/>
                        <a14:foregroundMark x1="28111" y1="43333" x2="28556" y2="44444"/>
                        <a14:foregroundMark x1="29368" y1="44444" x2="28444" y2="44167"/>
                        <a14:foregroundMark x1="30295" y1="44722" x2="29368" y2="44444"/>
                        <a14:foregroundMark x1="34000" y1="45833" x2="30295" y2="44722"/>
                        <a14:foregroundMark x1="34000" y1="45278" x2="37000" y2="45556"/>
                        <a14:foregroundMark x1="36001" y1="44444" x2="36847" y2="44142"/>
                        <a14:foregroundMark x1="35223" y1="44722" x2="36001" y2="44444"/>
                        <a14:foregroundMark x1="33667" y1="45278" x2="35223" y2="44722"/>
                        <a14:foregroundMark x1="41218" y1="43889" x2="44111" y2="44167"/>
                        <a14:foregroundMark x1="40073" y1="43779" x2="41218" y2="43889"/>
                        <a14:foregroundMark x1="44111" y1="44167" x2="53111" y2="42500"/>
                        <a14:foregroundMark x1="22392" y1="45058" x2="22222" y2="45000"/>
                        <a14:foregroundMark x1="27111" y1="46667" x2="26907" y2="46597"/>
                        <a14:foregroundMark x1="22099" y1="44722" x2="16560" y2="32194"/>
                        <a14:foregroundMark x1="22222" y1="45000" x2="22099" y2="44722"/>
                        <a14:foregroundMark x1="15600" y1="34169" x2="16333" y2="43889"/>
                        <a14:foregroundMark x1="16333" y1="43889" x2="21111" y2="48889"/>
                        <a14:foregroundMark x1="21111" y1="48889" x2="21204" y2="48913"/>
                        <a14:foregroundMark x1="9395" y1="13880" x2="8826" y2="12567"/>
                        <a14:foregroundMark x1="15408" y1="27756" x2="9749" y2="14698"/>
                        <a14:foregroundMark x1="1461" y1="52899" x2="444" y2="53333"/>
                        <a14:foregroundMark x1="11428" y1="61635" x2="14778" y2="64167"/>
                        <a14:foregroundMark x1="1547" y1="54167" x2="1759" y2="54327"/>
                        <a14:foregroundMark x1="1179" y1="53889" x2="1547" y2="54167"/>
                        <a14:foregroundMark x1="811" y1="53611" x2="1179" y2="53889"/>
                        <a14:foregroundMark x1="444" y1="53333" x2="811" y2="53611"/>
                        <a14:foregroundMark x1="14778" y1="64167" x2="17000" y2="51667"/>
                        <a14:foregroundMark x1="17000" y1="51667" x2="16107" y2="33127"/>
                        <a14:foregroundMark x1="5556" y1="15833" x2="7444" y2="30000"/>
                        <a14:foregroundMark x1="10085" y1="51340" x2="10667" y2="55278"/>
                        <a14:foregroundMark x1="9434" y1="46931" x2="9597" y2="48037"/>
                        <a14:foregroundMark x1="8000" y1="37222" x2="9030" y2="44198"/>
                        <a14:foregroundMark x1="9778" y1="53611" x2="8778" y2="54444"/>
                        <a14:foregroundMark x1="8222" y1="12778" x2="8222" y2="12778"/>
                        <a14:foregroundMark x1="5111" y1="13611" x2="5111" y2="13611"/>
                        <a14:foregroundMark x1="5000" y1="14722" x2="5000" y2="14722"/>
                        <a14:foregroundMark x1="5333" y1="16389" x2="5333" y2="16389"/>
                        <a14:foregroundMark x1="5333" y1="15000" x2="5333" y2="15000"/>
                        <a14:foregroundMark x1="5444" y1="16944" x2="5444" y2="16944"/>
                        <a14:foregroundMark x1="5444" y1="15833" x2="5444" y2="15833"/>
                        <a14:backgroundMark x1="91111" y1="61389" x2="99000" y2="56111"/>
                        <a14:backgroundMark x1="99556" y1="45278" x2="99556" y2="45278"/>
                        <a14:backgroundMark x1="99333" y1="43611" x2="99667" y2="45833"/>
                        <a14:backgroundMark x1="38556" y1="43333" x2="36778" y2="43889"/>
                        <a14:backgroundMark x1="39889" y1="43056" x2="38222" y2="43056"/>
                        <a14:backgroundMark x1="82444" y1="33611" x2="85444" y2="33056"/>
                        <a14:backgroundMark x1="26556" y1="42222" x2="26355" y2="42303"/>
                        <a14:backgroundMark x1="26347" y1="43408" x2="26556" y2="43333"/>
                        <a14:backgroundMark x1="26387" y1="43579" x2="26409" y2="42105"/>
                        <a14:backgroundMark x1="8222" y1="11667" x2="9000" y2="11944"/>
                        <a14:backgroundMark x1="6824" y1="30499" x2="7723" y2="37467"/>
                        <a14:backgroundMark x1="5060" y1="51411" x2="4667" y2="51389"/>
                        <a14:backgroundMark x1="4667" y1="51389" x2="333" y2="47500"/>
                        <a14:backgroundMark x1="333" y1="47500" x2="778" y2="19722"/>
                        <a14:backgroundMark x1="778" y1="19722" x2="5000" y2="17222"/>
                        <a14:backgroundMark x1="8556" y1="53611" x2="8889" y2="45278"/>
                        <a14:backgroundMark x1="8667" y1="50000" x2="9667" y2="52222"/>
                        <a14:backgroundMark x1="667" y1="54167" x2="667" y2="54167"/>
                        <a14:backgroundMark x1="1222" y1="55278" x2="1222" y2="55278"/>
                        <a14:backgroundMark x1="889" y1="53889" x2="889" y2="53889"/>
                        <a14:backgroundMark x1="1889" y1="55278" x2="1889" y2="55278"/>
                        <a14:backgroundMark x1="1111" y1="54444" x2="1111" y2="54444"/>
                        <a14:backgroundMark x1="1556" y1="54722" x2="1556" y2="54722"/>
                        <a14:backgroundMark x1="1333" y1="54444" x2="1333" y2="54444"/>
                        <a14:backgroundMark x1="1333" y1="54444" x2="1333" y2="54444"/>
                        <a14:backgroundMark x1="1778" y1="54722" x2="1778" y2="54722"/>
                        <a14:backgroundMark x1="222" y1="53333" x2="222" y2="53333"/>
                        <a14:backgroundMark x1="667" y1="53889" x2="667" y2="53889"/>
                        <a14:backgroundMark x1="556" y1="53611" x2="556" y2="53611"/>
                        <a14:backgroundMark x1="1111" y1="54167" x2="1111" y2="54167"/>
                        <a14:backgroundMark x1="2333" y1="54722" x2="2333" y2="54722"/>
                        <a14:backgroundMark x1="36444" y1="43889" x2="36444" y2="43889"/>
                        <a14:backgroundMark x1="36556" y1="44167" x2="36556" y2="44167"/>
                        <a14:backgroundMark x1="35889" y1="44167" x2="35889" y2="44167"/>
                        <a14:backgroundMark x1="35333" y1="44722" x2="35333" y2="44722"/>
                        <a14:backgroundMark x1="35778" y1="44722" x2="35778" y2="44722"/>
                        <a14:backgroundMark x1="35444" y1="44167" x2="35444" y2="44167"/>
                        <a14:backgroundMark x1="35778" y1="44167" x2="35778" y2="44167"/>
                        <a14:backgroundMark x1="35778" y1="44167" x2="35778" y2="44167"/>
                        <a14:backgroundMark x1="36778" y1="44167" x2="36778" y2="44167"/>
                        <a14:backgroundMark x1="36556" y1="44167" x2="36556" y2="44167"/>
                        <a14:backgroundMark x1="36333" y1="44167" x2="36333" y2="44167"/>
                        <a14:backgroundMark x1="36111" y1="44444" x2="36111" y2="44444"/>
                        <a14:backgroundMark x1="35667" y1="44444" x2="35667" y2="44444"/>
                        <a14:backgroundMark x1="35222" y1="44444" x2="35222" y2="44444"/>
                        <a14:backgroundMark x1="35000" y1="44444" x2="35000" y2="44444"/>
                        <a14:backgroundMark x1="36556" y1="44444" x2="36556" y2="44444"/>
                        <a14:backgroundMark x1="36778" y1="43889" x2="36778" y2="43889"/>
                        <a14:backgroundMark x1="25889" y1="44722" x2="25889" y2="44722"/>
                        <a14:backgroundMark x1="25111" y1="45833" x2="25111" y2="45833"/>
                        <a14:backgroundMark x1="26444" y1="46111" x2="26444" y2="46111"/>
                        <a14:backgroundMark x1="26889" y1="46111" x2="26889" y2="46111"/>
                        <a14:backgroundMark x1="26111" y1="46944" x2="26111" y2="46944"/>
                        <a14:backgroundMark x1="25778" y1="46111" x2="25778" y2="46111"/>
                        <a14:backgroundMark x1="25333" y1="46111" x2="25333" y2="46111"/>
                        <a14:backgroundMark x1="25333" y1="46111" x2="25333" y2="46111"/>
                        <a14:backgroundMark x1="25667" y1="46111" x2="25667" y2="46111"/>
                        <a14:backgroundMark x1="25889" y1="46389" x2="26000" y2="46389"/>
                        <a14:backgroundMark x1="26333" y1="46389" x2="26333" y2="46389"/>
                        <a14:backgroundMark x1="26222" y1="46389" x2="25889" y2="45833"/>
                        <a14:backgroundMark x1="25444" y1="45833" x2="25889" y2="46389"/>
                        <a14:backgroundMark x1="22667" y1="44167" x2="25444" y2="46111"/>
                        <a14:backgroundMark x1="26000" y1="46667" x2="26889" y2="46667"/>
                        <a14:backgroundMark x1="15667" y1="27222" x2="17222" y2="30833"/>
                        <a14:backgroundMark x1="5111" y1="17778" x2="4444" y2="10833"/>
                        <a14:backgroundMark x1="5111" y1="17778" x2="4667" y2="10556"/>
                        <a14:backgroundMark x1="5333" y1="17778" x2="4778" y2="1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66" y="1331258"/>
            <a:ext cx="1197653" cy="47906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584F284-653B-419A-9C45-AC16B07F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2099A2-73BA-4019-9911-758A6908D29B}"/>
              </a:ext>
            </a:extLst>
          </p:cNvPr>
          <p:cNvGrpSpPr/>
          <p:nvPr/>
        </p:nvGrpSpPr>
        <p:grpSpPr>
          <a:xfrm>
            <a:off x="-375043" y="2272535"/>
            <a:ext cx="806613" cy="6191188"/>
            <a:chOff x="73534" y="1748159"/>
            <a:chExt cx="1111799" cy="619118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8A2DD01-D942-4BD0-981F-A01364AD210B}"/>
                </a:ext>
              </a:extLst>
            </p:cNvPr>
            <p:cNvSpPr/>
            <p:nvPr/>
          </p:nvSpPr>
          <p:spPr>
            <a:xfrm rot="20054213">
              <a:off x="73534" y="3161568"/>
              <a:ext cx="378567" cy="4192466"/>
            </a:xfrm>
            <a:prstGeom prst="roundRect">
              <a:avLst>
                <a:gd name="adj" fmla="val 50000"/>
              </a:avLst>
            </a:prstGeom>
            <a:solidFill>
              <a:srgbClr val="CC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4C215D8-66FE-4983-A7B3-4BE180C15EAA}"/>
                </a:ext>
              </a:extLst>
            </p:cNvPr>
            <p:cNvSpPr/>
            <p:nvPr/>
          </p:nvSpPr>
          <p:spPr>
            <a:xfrm rot="20054213">
              <a:off x="529813" y="2271630"/>
              <a:ext cx="68677" cy="5667717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58D900C-409F-4FE1-B761-F687E29E1DC7}"/>
                </a:ext>
              </a:extLst>
            </p:cNvPr>
            <p:cNvSpPr/>
            <p:nvPr/>
          </p:nvSpPr>
          <p:spPr>
            <a:xfrm rot="20054213">
              <a:off x="593651" y="1949966"/>
              <a:ext cx="141572" cy="5667717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7C845D9-7768-4296-811D-9396095560B8}"/>
                </a:ext>
              </a:extLst>
            </p:cNvPr>
            <p:cNvSpPr/>
            <p:nvPr/>
          </p:nvSpPr>
          <p:spPr>
            <a:xfrm rot="20054213">
              <a:off x="907612" y="1748159"/>
              <a:ext cx="277721" cy="5863229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CEDDB85-5931-4B61-9394-4079FBF533F9}"/>
              </a:ext>
            </a:extLst>
          </p:cNvPr>
          <p:cNvSpPr txBox="1"/>
          <p:nvPr/>
        </p:nvSpPr>
        <p:spPr>
          <a:xfrm>
            <a:off x="2844034" y="2064908"/>
            <a:ext cx="73675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endParaRPr lang="en-US" sz="2800" dirty="0"/>
          </a:p>
          <a:p>
            <a:r>
              <a:rPr lang="en-US" sz="2800" dirty="0"/>
              <a:t>Inefficient resource allocation</a:t>
            </a:r>
          </a:p>
          <a:p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r>
              <a:rPr lang="en-US" sz="2800" dirty="0"/>
              <a:t>Undefined long-term strategy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Not recognizing brand equity online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979191-AC34-4D85-A44D-491BDB8FAFD7}"/>
              </a:ext>
            </a:extLst>
          </p:cNvPr>
          <p:cNvSpPr/>
          <p:nvPr/>
        </p:nvSpPr>
        <p:spPr>
          <a:xfrm>
            <a:off x="1699769" y="2234097"/>
            <a:ext cx="1000162" cy="1000164"/>
          </a:xfrm>
          <a:prstGeom prst="ellipse">
            <a:avLst/>
          </a:prstGeom>
          <a:solidFill>
            <a:srgbClr val="101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AFF9C9-D609-4B55-9AE2-9082148E6427}"/>
              </a:ext>
            </a:extLst>
          </p:cNvPr>
          <p:cNvSpPr/>
          <p:nvPr/>
        </p:nvSpPr>
        <p:spPr>
          <a:xfrm>
            <a:off x="1699769" y="3585377"/>
            <a:ext cx="1000162" cy="1000164"/>
          </a:xfrm>
          <a:prstGeom prst="ellipse">
            <a:avLst/>
          </a:prstGeom>
          <a:solidFill>
            <a:srgbClr val="101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C67E7-45F3-4582-91C2-E893E99D7604}"/>
              </a:ext>
            </a:extLst>
          </p:cNvPr>
          <p:cNvSpPr/>
          <p:nvPr/>
        </p:nvSpPr>
        <p:spPr>
          <a:xfrm>
            <a:off x="1699769" y="4936657"/>
            <a:ext cx="1000162" cy="1000164"/>
          </a:xfrm>
          <a:prstGeom prst="ellipse">
            <a:avLst/>
          </a:prstGeom>
          <a:solidFill>
            <a:srgbClr val="101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531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BA5466F-70D2-42E3-BF95-AAE095EC0F1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06848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ED7D8DB-8386-44F6-A27F-BD7D1961F6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BD071-C644-418B-B70D-2D3B1AD5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Bahnschrift" panose="020B0502040204020203" pitchFamily="34" charset="0"/>
              </a:rPr>
              <a:t>Air France Media Campaigns</a:t>
            </a:r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9977FE6D-3FD1-4D93-8C79-589644D239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44" r="96667">
                        <a14:foregroundMark x1="72889" y1="36667" x2="77889" y2="35556"/>
                        <a14:foregroundMark x1="77889" y1="35556" x2="81864" y2="35997"/>
                        <a14:foregroundMark x1="84843" y1="35530" x2="87556" y2="34722"/>
                        <a14:foregroundMark x1="87556" y1="34722" x2="92556" y2="37500"/>
                        <a14:foregroundMark x1="92556" y1="37500" x2="97222" y2="43889"/>
                        <a14:foregroundMark x1="97335" y1="47925" x2="97347" y2="48363"/>
                        <a14:foregroundMark x1="97261" y1="45278" x2="97266" y2="45465"/>
                        <a14:foregroundMark x1="97222" y1="43889" x2="97261" y2="45278"/>
                        <a14:foregroundMark x1="91520" y1="59515" x2="88667" y2="59167"/>
                        <a14:foregroundMark x1="88667" y1="59167" x2="75000" y2="44167"/>
                        <a14:foregroundMark x1="75000" y1="44167" x2="72778" y2="37222"/>
                        <a14:foregroundMark x1="98817" y1="47380" x2="99114" y2="46329"/>
                        <a14:foregroundMark x1="98042" y1="44769" x2="94778" y2="42778"/>
                        <a14:foregroundMark x1="94914" y1="45278" x2="95162" y2="49825"/>
                        <a14:foregroundMark x1="94778" y1="42778" x2="94914" y2="45278"/>
                        <a14:foregroundMark x1="92444" y1="38056" x2="95111" y2="41111"/>
                        <a14:foregroundMark x1="91444" y1="38056" x2="95778" y2="41667"/>
                        <a14:foregroundMark x1="95778" y1="41667" x2="95889" y2="42222"/>
                        <a14:foregroundMark x1="91778" y1="37778" x2="91667" y2="38056"/>
                        <a14:foregroundMark x1="92889" y1="36944" x2="96667" y2="43611"/>
                        <a14:foregroundMark x1="72111" y1="36667" x2="56111" y2="43056"/>
                        <a14:foregroundMark x1="55556" y1="41667" x2="43556" y2="45556"/>
                        <a14:foregroundMark x1="37207" y1="45442" x2="34889" y2="46111"/>
                        <a14:foregroundMark x1="40667" y1="44444" x2="40272" y2="44558"/>
                        <a14:foregroundMark x1="41628" y1="44167" x2="40667" y2="44444"/>
                        <a14:foregroundMark x1="43556" y1="43611" x2="41628" y2="44167"/>
                        <a14:foregroundMark x1="35333" y1="45556" x2="29667" y2="45833"/>
                        <a14:foregroundMark x1="28111" y1="43333" x2="28556" y2="44444"/>
                        <a14:foregroundMark x1="29368" y1="44444" x2="28444" y2="44167"/>
                        <a14:foregroundMark x1="30295" y1="44722" x2="29368" y2="44444"/>
                        <a14:foregroundMark x1="34000" y1="45833" x2="30295" y2="44722"/>
                        <a14:foregroundMark x1="34000" y1="45278" x2="37000" y2="45556"/>
                        <a14:foregroundMark x1="36001" y1="44444" x2="36847" y2="44142"/>
                        <a14:foregroundMark x1="35223" y1="44722" x2="36001" y2="44444"/>
                        <a14:foregroundMark x1="33667" y1="45278" x2="35223" y2="44722"/>
                        <a14:foregroundMark x1="41218" y1="43889" x2="44111" y2="44167"/>
                        <a14:foregroundMark x1="40073" y1="43779" x2="41218" y2="43889"/>
                        <a14:foregroundMark x1="44111" y1="44167" x2="53111" y2="42500"/>
                        <a14:foregroundMark x1="22392" y1="45058" x2="22222" y2="45000"/>
                        <a14:foregroundMark x1="27111" y1="46667" x2="26907" y2="46597"/>
                        <a14:foregroundMark x1="22099" y1="44722" x2="16560" y2="32194"/>
                        <a14:foregroundMark x1="22222" y1="45000" x2="22099" y2="44722"/>
                        <a14:foregroundMark x1="15600" y1="34169" x2="16333" y2="43889"/>
                        <a14:foregroundMark x1="16333" y1="43889" x2="21111" y2="48889"/>
                        <a14:foregroundMark x1="21111" y1="48889" x2="21204" y2="48913"/>
                        <a14:foregroundMark x1="9395" y1="13880" x2="8826" y2="12567"/>
                        <a14:foregroundMark x1="15408" y1="27756" x2="9749" y2="14698"/>
                        <a14:foregroundMark x1="1461" y1="52899" x2="444" y2="53333"/>
                        <a14:foregroundMark x1="11428" y1="61635" x2="14778" y2="64167"/>
                        <a14:foregroundMark x1="1547" y1="54167" x2="1759" y2="54327"/>
                        <a14:foregroundMark x1="1179" y1="53889" x2="1547" y2="54167"/>
                        <a14:foregroundMark x1="811" y1="53611" x2="1179" y2="53889"/>
                        <a14:foregroundMark x1="444" y1="53333" x2="811" y2="53611"/>
                        <a14:foregroundMark x1="14778" y1="64167" x2="17000" y2="51667"/>
                        <a14:foregroundMark x1="17000" y1="51667" x2="16107" y2="33127"/>
                        <a14:foregroundMark x1="5556" y1="15833" x2="7444" y2="30000"/>
                        <a14:foregroundMark x1="10085" y1="51340" x2="10667" y2="55278"/>
                        <a14:foregroundMark x1="9434" y1="46931" x2="9597" y2="48037"/>
                        <a14:foregroundMark x1="8000" y1="37222" x2="9030" y2="44198"/>
                        <a14:foregroundMark x1="9778" y1="53611" x2="8778" y2="54444"/>
                        <a14:foregroundMark x1="8222" y1="12778" x2="8222" y2="12778"/>
                        <a14:foregroundMark x1="5111" y1="13611" x2="5111" y2="13611"/>
                        <a14:foregroundMark x1="5000" y1="14722" x2="5000" y2="14722"/>
                        <a14:foregroundMark x1="5333" y1="16389" x2="5333" y2="16389"/>
                        <a14:foregroundMark x1="5333" y1="15000" x2="5333" y2="15000"/>
                        <a14:foregroundMark x1="5444" y1="16944" x2="5444" y2="16944"/>
                        <a14:foregroundMark x1="5444" y1="15833" x2="5444" y2="15833"/>
                        <a14:backgroundMark x1="91111" y1="61389" x2="99000" y2="56111"/>
                        <a14:backgroundMark x1="99556" y1="45278" x2="99556" y2="45278"/>
                        <a14:backgroundMark x1="99333" y1="43611" x2="99667" y2="45833"/>
                        <a14:backgroundMark x1="38556" y1="43333" x2="36778" y2="43889"/>
                        <a14:backgroundMark x1="39889" y1="43056" x2="38222" y2="43056"/>
                        <a14:backgroundMark x1="82444" y1="33611" x2="85444" y2="33056"/>
                        <a14:backgroundMark x1="26556" y1="42222" x2="26355" y2="42303"/>
                        <a14:backgroundMark x1="26347" y1="43408" x2="26556" y2="43333"/>
                        <a14:backgroundMark x1="26387" y1="43579" x2="26409" y2="42105"/>
                        <a14:backgroundMark x1="8222" y1="11667" x2="9000" y2="11944"/>
                        <a14:backgroundMark x1="6824" y1="30499" x2="7723" y2="37467"/>
                        <a14:backgroundMark x1="5060" y1="51411" x2="4667" y2="51389"/>
                        <a14:backgroundMark x1="4667" y1="51389" x2="333" y2="47500"/>
                        <a14:backgroundMark x1="333" y1="47500" x2="778" y2="19722"/>
                        <a14:backgroundMark x1="778" y1="19722" x2="5000" y2="17222"/>
                        <a14:backgroundMark x1="8556" y1="53611" x2="8889" y2="45278"/>
                        <a14:backgroundMark x1="8667" y1="50000" x2="9667" y2="52222"/>
                        <a14:backgroundMark x1="667" y1="54167" x2="667" y2="54167"/>
                        <a14:backgroundMark x1="1222" y1="55278" x2="1222" y2="55278"/>
                        <a14:backgroundMark x1="889" y1="53889" x2="889" y2="53889"/>
                        <a14:backgroundMark x1="1889" y1="55278" x2="1889" y2="55278"/>
                        <a14:backgroundMark x1="1111" y1="54444" x2="1111" y2="54444"/>
                        <a14:backgroundMark x1="1556" y1="54722" x2="1556" y2="54722"/>
                        <a14:backgroundMark x1="1333" y1="54444" x2="1333" y2="54444"/>
                        <a14:backgroundMark x1="1333" y1="54444" x2="1333" y2="54444"/>
                        <a14:backgroundMark x1="1778" y1="54722" x2="1778" y2="54722"/>
                        <a14:backgroundMark x1="222" y1="53333" x2="222" y2="53333"/>
                        <a14:backgroundMark x1="667" y1="53889" x2="667" y2="53889"/>
                        <a14:backgroundMark x1="556" y1="53611" x2="556" y2="53611"/>
                        <a14:backgroundMark x1="1111" y1="54167" x2="1111" y2="54167"/>
                        <a14:backgroundMark x1="2333" y1="54722" x2="2333" y2="54722"/>
                        <a14:backgroundMark x1="36444" y1="43889" x2="36444" y2="43889"/>
                        <a14:backgroundMark x1="36556" y1="44167" x2="36556" y2="44167"/>
                        <a14:backgroundMark x1="35889" y1="44167" x2="35889" y2="44167"/>
                        <a14:backgroundMark x1="35333" y1="44722" x2="35333" y2="44722"/>
                        <a14:backgroundMark x1="35778" y1="44722" x2="35778" y2="44722"/>
                        <a14:backgroundMark x1="35444" y1="44167" x2="35444" y2="44167"/>
                        <a14:backgroundMark x1="35778" y1="44167" x2="35778" y2="44167"/>
                        <a14:backgroundMark x1="35778" y1="44167" x2="35778" y2="44167"/>
                        <a14:backgroundMark x1="36778" y1="44167" x2="36778" y2="44167"/>
                        <a14:backgroundMark x1="36556" y1="44167" x2="36556" y2="44167"/>
                        <a14:backgroundMark x1="36333" y1="44167" x2="36333" y2="44167"/>
                        <a14:backgroundMark x1="36111" y1="44444" x2="36111" y2="44444"/>
                        <a14:backgroundMark x1="35667" y1="44444" x2="35667" y2="44444"/>
                        <a14:backgroundMark x1="35222" y1="44444" x2="35222" y2="44444"/>
                        <a14:backgroundMark x1="35000" y1="44444" x2="35000" y2="44444"/>
                        <a14:backgroundMark x1="36556" y1="44444" x2="36556" y2="44444"/>
                        <a14:backgroundMark x1="36778" y1="43889" x2="36778" y2="43889"/>
                        <a14:backgroundMark x1="25889" y1="44722" x2="25889" y2="44722"/>
                        <a14:backgroundMark x1="25111" y1="45833" x2="25111" y2="45833"/>
                        <a14:backgroundMark x1="26444" y1="46111" x2="26444" y2="46111"/>
                        <a14:backgroundMark x1="26889" y1="46111" x2="26889" y2="46111"/>
                        <a14:backgroundMark x1="26111" y1="46944" x2="26111" y2="46944"/>
                        <a14:backgroundMark x1="25778" y1="46111" x2="25778" y2="46111"/>
                        <a14:backgroundMark x1="25333" y1="46111" x2="25333" y2="46111"/>
                        <a14:backgroundMark x1="25333" y1="46111" x2="25333" y2="46111"/>
                        <a14:backgroundMark x1="25667" y1="46111" x2="25667" y2="46111"/>
                        <a14:backgroundMark x1="25889" y1="46389" x2="26000" y2="46389"/>
                        <a14:backgroundMark x1="26333" y1="46389" x2="26333" y2="46389"/>
                        <a14:backgroundMark x1="26222" y1="46389" x2="25889" y2="45833"/>
                        <a14:backgroundMark x1="25444" y1="45833" x2="25889" y2="46389"/>
                        <a14:backgroundMark x1="22667" y1="44167" x2="25444" y2="46111"/>
                        <a14:backgroundMark x1="26000" y1="46667" x2="26889" y2="46667"/>
                        <a14:backgroundMark x1="15667" y1="27222" x2="17222" y2="30833"/>
                        <a14:backgroundMark x1="5111" y1="17778" x2="4444" y2="10833"/>
                        <a14:backgroundMark x1="5111" y1="17778" x2="4667" y2="10556"/>
                        <a14:backgroundMark x1="5333" y1="17778" x2="4778" y2="1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59" y="1331258"/>
            <a:ext cx="1197653" cy="47906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53E295-F10D-46F8-9C94-FFD17EBE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ABE15-8D6D-47CB-9894-21F61E1AE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872" y="2023679"/>
            <a:ext cx="7589696" cy="345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AF5AED-A057-45AE-8F8D-D5D96C90193B}"/>
              </a:ext>
            </a:extLst>
          </p:cNvPr>
          <p:cNvSpPr/>
          <p:nvPr/>
        </p:nvSpPr>
        <p:spPr>
          <a:xfrm>
            <a:off x="7299960" y="4145280"/>
            <a:ext cx="985608" cy="4013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F12536-78C3-410C-AFEC-196D20186FF4}"/>
              </a:ext>
            </a:extLst>
          </p:cNvPr>
          <p:cNvSpPr/>
          <p:nvPr/>
        </p:nvSpPr>
        <p:spPr>
          <a:xfrm>
            <a:off x="736600" y="4490720"/>
            <a:ext cx="3576408" cy="6807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ED51F6-501F-4FDB-9C9B-C30FA95D4675}"/>
              </a:ext>
            </a:extLst>
          </p:cNvPr>
          <p:cNvCxnSpPr>
            <a:cxnSpLocks/>
          </p:cNvCxnSpPr>
          <p:nvPr/>
        </p:nvCxnSpPr>
        <p:spPr>
          <a:xfrm>
            <a:off x="8623171" y="1865560"/>
            <a:ext cx="0" cy="377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2B3BD-24F0-4DDF-9842-EC7E2DBED2D8}"/>
              </a:ext>
            </a:extLst>
          </p:cNvPr>
          <p:cNvSpPr/>
          <p:nvPr/>
        </p:nvSpPr>
        <p:spPr>
          <a:xfrm>
            <a:off x="8857514" y="1810319"/>
            <a:ext cx="2828667" cy="3832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Google : advantage of cost per click and higher click through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Yahoo : strong keyword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: more geotargeted</a:t>
            </a:r>
          </a:p>
        </p:txBody>
      </p:sp>
    </p:spTree>
    <p:extLst>
      <p:ext uri="{BB962C8B-B14F-4D97-AF65-F5344CB8AC3E}">
        <p14:creationId xmlns:p14="http://schemas.microsoft.com/office/powerpoint/2010/main" val="318567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C122FA5-893D-4B89-A764-4571D16A24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16303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AE080D4-AA42-413D-B68C-3588DE9253A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0450D-A9E9-4DEE-8AC7-BB6F46B0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Cost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A1D5C4-158D-408F-A8DA-F98125978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44" r="96667">
                        <a14:foregroundMark x1="72889" y1="36667" x2="77889" y2="35556"/>
                        <a14:foregroundMark x1="77889" y1="35556" x2="81864" y2="35997"/>
                        <a14:foregroundMark x1="84843" y1="35530" x2="87556" y2="34722"/>
                        <a14:foregroundMark x1="87556" y1="34722" x2="92556" y2="37500"/>
                        <a14:foregroundMark x1="92556" y1="37500" x2="97222" y2="43889"/>
                        <a14:foregroundMark x1="97335" y1="47925" x2="97347" y2="48363"/>
                        <a14:foregroundMark x1="97261" y1="45278" x2="97266" y2="45465"/>
                        <a14:foregroundMark x1="97222" y1="43889" x2="97261" y2="45278"/>
                        <a14:foregroundMark x1="91520" y1="59515" x2="88667" y2="59167"/>
                        <a14:foregroundMark x1="88667" y1="59167" x2="75000" y2="44167"/>
                        <a14:foregroundMark x1="75000" y1="44167" x2="72778" y2="37222"/>
                        <a14:foregroundMark x1="98817" y1="47380" x2="99114" y2="46329"/>
                        <a14:foregroundMark x1="98042" y1="44769" x2="94778" y2="42778"/>
                        <a14:foregroundMark x1="94914" y1="45278" x2="95162" y2="49825"/>
                        <a14:foregroundMark x1="94778" y1="42778" x2="94914" y2="45278"/>
                        <a14:foregroundMark x1="92444" y1="38056" x2="95111" y2="41111"/>
                        <a14:foregroundMark x1="91444" y1="38056" x2="95778" y2="41667"/>
                        <a14:foregroundMark x1="95778" y1="41667" x2="95889" y2="42222"/>
                        <a14:foregroundMark x1="91778" y1="37778" x2="91667" y2="38056"/>
                        <a14:foregroundMark x1="92889" y1="36944" x2="96667" y2="43611"/>
                        <a14:foregroundMark x1="72111" y1="36667" x2="56111" y2="43056"/>
                        <a14:foregroundMark x1="55556" y1="41667" x2="43556" y2="45556"/>
                        <a14:foregroundMark x1="37207" y1="45442" x2="34889" y2="46111"/>
                        <a14:foregroundMark x1="40667" y1="44444" x2="40272" y2="44558"/>
                        <a14:foregroundMark x1="41628" y1="44167" x2="40667" y2="44444"/>
                        <a14:foregroundMark x1="43556" y1="43611" x2="41628" y2="44167"/>
                        <a14:foregroundMark x1="35333" y1="45556" x2="29667" y2="45833"/>
                        <a14:foregroundMark x1="28111" y1="43333" x2="28556" y2="44444"/>
                        <a14:foregroundMark x1="29368" y1="44444" x2="28444" y2="44167"/>
                        <a14:foregroundMark x1="30295" y1="44722" x2="29368" y2="44444"/>
                        <a14:foregroundMark x1="34000" y1="45833" x2="30295" y2="44722"/>
                        <a14:foregroundMark x1="34000" y1="45278" x2="37000" y2="45556"/>
                        <a14:foregroundMark x1="36001" y1="44444" x2="36847" y2="44142"/>
                        <a14:foregroundMark x1="35223" y1="44722" x2="36001" y2="44444"/>
                        <a14:foregroundMark x1="33667" y1="45278" x2="35223" y2="44722"/>
                        <a14:foregroundMark x1="41218" y1="43889" x2="44111" y2="44167"/>
                        <a14:foregroundMark x1="40073" y1="43779" x2="41218" y2="43889"/>
                        <a14:foregroundMark x1="44111" y1="44167" x2="53111" y2="42500"/>
                        <a14:foregroundMark x1="22392" y1="45058" x2="22222" y2="45000"/>
                        <a14:foregroundMark x1="27111" y1="46667" x2="26907" y2="46597"/>
                        <a14:foregroundMark x1="22099" y1="44722" x2="16560" y2="32194"/>
                        <a14:foregroundMark x1="22222" y1="45000" x2="22099" y2="44722"/>
                        <a14:foregroundMark x1="15600" y1="34169" x2="16333" y2="43889"/>
                        <a14:foregroundMark x1="16333" y1="43889" x2="21111" y2="48889"/>
                        <a14:foregroundMark x1="21111" y1="48889" x2="21204" y2="48913"/>
                        <a14:foregroundMark x1="9395" y1="13880" x2="8826" y2="12567"/>
                        <a14:foregroundMark x1="15408" y1="27756" x2="9749" y2="14698"/>
                        <a14:foregroundMark x1="1461" y1="52899" x2="444" y2="53333"/>
                        <a14:foregroundMark x1="11428" y1="61635" x2="14778" y2="64167"/>
                        <a14:foregroundMark x1="1547" y1="54167" x2="1759" y2="54327"/>
                        <a14:foregroundMark x1="1179" y1="53889" x2="1547" y2="54167"/>
                        <a14:foregroundMark x1="811" y1="53611" x2="1179" y2="53889"/>
                        <a14:foregroundMark x1="444" y1="53333" x2="811" y2="53611"/>
                        <a14:foregroundMark x1="14778" y1="64167" x2="17000" y2="51667"/>
                        <a14:foregroundMark x1="17000" y1="51667" x2="16107" y2="33127"/>
                        <a14:foregroundMark x1="5556" y1="15833" x2="7444" y2="30000"/>
                        <a14:foregroundMark x1="10085" y1="51340" x2="10667" y2="55278"/>
                        <a14:foregroundMark x1="9434" y1="46931" x2="9597" y2="48037"/>
                        <a14:foregroundMark x1="8000" y1="37222" x2="9030" y2="44198"/>
                        <a14:foregroundMark x1="9778" y1="53611" x2="8778" y2="54444"/>
                        <a14:foregroundMark x1="8222" y1="12778" x2="8222" y2="12778"/>
                        <a14:foregroundMark x1="5111" y1="13611" x2="5111" y2="13611"/>
                        <a14:foregroundMark x1="5000" y1="14722" x2="5000" y2="14722"/>
                        <a14:foregroundMark x1="5333" y1="16389" x2="5333" y2="16389"/>
                        <a14:foregroundMark x1="5333" y1="15000" x2="5333" y2="15000"/>
                        <a14:foregroundMark x1="5444" y1="16944" x2="5444" y2="16944"/>
                        <a14:foregroundMark x1="5444" y1="15833" x2="5444" y2="15833"/>
                        <a14:backgroundMark x1="91111" y1="61389" x2="99000" y2="56111"/>
                        <a14:backgroundMark x1="99556" y1="45278" x2="99556" y2="45278"/>
                        <a14:backgroundMark x1="99333" y1="43611" x2="99667" y2="45833"/>
                        <a14:backgroundMark x1="38556" y1="43333" x2="36778" y2="43889"/>
                        <a14:backgroundMark x1="39889" y1="43056" x2="38222" y2="43056"/>
                        <a14:backgroundMark x1="82444" y1="33611" x2="85444" y2="33056"/>
                        <a14:backgroundMark x1="26556" y1="42222" x2="26355" y2="42303"/>
                        <a14:backgroundMark x1="26347" y1="43408" x2="26556" y2="43333"/>
                        <a14:backgroundMark x1="26387" y1="43579" x2="26409" y2="42105"/>
                        <a14:backgroundMark x1="8222" y1="11667" x2="9000" y2="11944"/>
                        <a14:backgroundMark x1="6824" y1="30499" x2="7723" y2="37467"/>
                        <a14:backgroundMark x1="5060" y1="51411" x2="4667" y2="51389"/>
                        <a14:backgroundMark x1="4667" y1="51389" x2="333" y2="47500"/>
                        <a14:backgroundMark x1="333" y1="47500" x2="778" y2="19722"/>
                        <a14:backgroundMark x1="778" y1="19722" x2="5000" y2="17222"/>
                        <a14:backgroundMark x1="8556" y1="53611" x2="8889" y2="45278"/>
                        <a14:backgroundMark x1="8667" y1="50000" x2="9667" y2="52222"/>
                        <a14:backgroundMark x1="667" y1="54167" x2="667" y2="54167"/>
                        <a14:backgroundMark x1="1222" y1="55278" x2="1222" y2="55278"/>
                        <a14:backgroundMark x1="889" y1="53889" x2="889" y2="53889"/>
                        <a14:backgroundMark x1="1889" y1="55278" x2="1889" y2="55278"/>
                        <a14:backgroundMark x1="1111" y1="54444" x2="1111" y2="54444"/>
                        <a14:backgroundMark x1="1556" y1="54722" x2="1556" y2="54722"/>
                        <a14:backgroundMark x1="1333" y1="54444" x2="1333" y2="54444"/>
                        <a14:backgroundMark x1="1333" y1="54444" x2="1333" y2="54444"/>
                        <a14:backgroundMark x1="1778" y1="54722" x2="1778" y2="54722"/>
                        <a14:backgroundMark x1="222" y1="53333" x2="222" y2="53333"/>
                        <a14:backgroundMark x1="667" y1="53889" x2="667" y2="53889"/>
                        <a14:backgroundMark x1="556" y1="53611" x2="556" y2="53611"/>
                        <a14:backgroundMark x1="1111" y1="54167" x2="1111" y2="54167"/>
                        <a14:backgroundMark x1="2333" y1="54722" x2="2333" y2="54722"/>
                        <a14:backgroundMark x1="36444" y1="43889" x2="36444" y2="43889"/>
                        <a14:backgroundMark x1="36556" y1="44167" x2="36556" y2="44167"/>
                        <a14:backgroundMark x1="35889" y1="44167" x2="35889" y2="44167"/>
                        <a14:backgroundMark x1="35333" y1="44722" x2="35333" y2="44722"/>
                        <a14:backgroundMark x1="35778" y1="44722" x2="35778" y2="44722"/>
                        <a14:backgroundMark x1="35444" y1="44167" x2="35444" y2="44167"/>
                        <a14:backgroundMark x1="35778" y1="44167" x2="35778" y2="44167"/>
                        <a14:backgroundMark x1="35778" y1="44167" x2="35778" y2="44167"/>
                        <a14:backgroundMark x1="36778" y1="44167" x2="36778" y2="44167"/>
                        <a14:backgroundMark x1="36556" y1="44167" x2="36556" y2="44167"/>
                        <a14:backgroundMark x1="36333" y1="44167" x2="36333" y2="44167"/>
                        <a14:backgroundMark x1="36111" y1="44444" x2="36111" y2="44444"/>
                        <a14:backgroundMark x1="35667" y1="44444" x2="35667" y2="44444"/>
                        <a14:backgroundMark x1="35222" y1="44444" x2="35222" y2="44444"/>
                        <a14:backgroundMark x1="35000" y1="44444" x2="35000" y2="44444"/>
                        <a14:backgroundMark x1="36556" y1="44444" x2="36556" y2="44444"/>
                        <a14:backgroundMark x1="36778" y1="43889" x2="36778" y2="43889"/>
                        <a14:backgroundMark x1="25889" y1="44722" x2="25889" y2="44722"/>
                        <a14:backgroundMark x1="25111" y1="45833" x2="25111" y2="45833"/>
                        <a14:backgroundMark x1="26444" y1="46111" x2="26444" y2="46111"/>
                        <a14:backgroundMark x1="26889" y1="46111" x2="26889" y2="46111"/>
                        <a14:backgroundMark x1="26111" y1="46944" x2="26111" y2="46944"/>
                        <a14:backgroundMark x1="25778" y1="46111" x2="25778" y2="46111"/>
                        <a14:backgroundMark x1="25333" y1="46111" x2="25333" y2="46111"/>
                        <a14:backgroundMark x1="25333" y1="46111" x2="25333" y2="46111"/>
                        <a14:backgroundMark x1="25667" y1="46111" x2="25667" y2="46111"/>
                        <a14:backgroundMark x1="25889" y1="46389" x2="26000" y2="46389"/>
                        <a14:backgroundMark x1="26333" y1="46389" x2="26333" y2="46389"/>
                        <a14:backgroundMark x1="26222" y1="46389" x2="25889" y2="45833"/>
                        <a14:backgroundMark x1="25444" y1="45833" x2="25889" y2="46389"/>
                        <a14:backgroundMark x1="22667" y1="44167" x2="25444" y2="46111"/>
                        <a14:backgroundMark x1="26000" y1="46667" x2="26889" y2="46667"/>
                        <a14:backgroundMark x1="15667" y1="27222" x2="17222" y2="30833"/>
                        <a14:backgroundMark x1="5111" y1="17778" x2="4444" y2="10833"/>
                        <a14:backgroundMark x1="5111" y1="17778" x2="4667" y2="10556"/>
                        <a14:backgroundMark x1="5333" y1="17778" x2="4778" y2="1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52" y="1331258"/>
            <a:ext cx="1197653" cy="47906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62DB316-1A7B-44D8-8591-0544A546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C5A03-2BC5-429E-A1BE-21AC653BFE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102" y="1959438"/>
            <a:ext cx="7399359" cy="41281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291DA5-A95A-4C95-98CD-9D3A2C7564B3}"/>
              </a:ext>
            </a:extLst>
          </p:cNvPr>
          <p:cNvCxnSpPr>
            <a:cxnSpLocks/>
          </p:cNvCxnSpPr>
          <p:nvPr/>
        </p:nvCxnSpPr>
        <p:spPr>
          <a:xfrm>
            <a:off x="8486919" y="1865560"/>
            <a:ext cx="0" cy="377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69FE27-7C3C-4AAE-80EB-0D2ECC9194D7}"/>
              </a:ext>
            </a:extLst>
          </p:cNvPr>
          <p:cNvSpPr/>
          <p:nvPr/>
        </p:nvSpPr>
        <p:spPr>
          <a:xfrm>
            <a:off x="8721262" y="1810319"/>
            <a:ext cx="3097013" cy="3832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Google Revenue 1.4M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Kayak ROA at 65%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Weaker ROA for traditional publisher due to no keyword optimization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EBC18F-90FD-4DAD-9D6E-C0FD7D23DD9E}"/>
              </a:ext>
            </a:extLst>
          </p:cNvPr>
          <p:cNvSpPr/>
          <p:nvPr/>
        </p:nvSpPr>
        <p:spPr>
          <a:xfrm>
            <a:off x="1788458" y="6320119"/>
            <a:ext cx="1205753" cy="325530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76BDB-B55C-490C-884F-7E7EBD0D852E}"/>
              </a:ext>
            </a:extLst>
          </p:cNvPr>
          <p:cNvSpPr/>
          <p:nvPr/>
        </p:nvSpPr>
        <p:spPr>
          <a:xfrm>
            <a:off x="3273257" y="6320119"/>
            <a:ext cx="1205753" cy="325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106244-4986-4842-B40D-99BB9CF5478A}"/>
              </a:ext>
            </a:extLst>
          </p:cNvPr>
          <p:cNvCxnSpPr>
            <a:cxnSpLocks/>
          </p:cNvCxnSpPr>
          <p:nvPr/>
        </p:nvCxnSpPr>
        <p:spPr>
          <a:xfrm>
            <a:off x="4758057" y="6482884"/>
            <a:ext cx="968190" cy="0"/>
          </a:xfrm>
          <a:prstGeom prst="line">
            <a:avLst/>
          </a:prstGeom>
          <a:ln w="57150">
            <a:solidFill>
              <a:srgbClr val="FFFF0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9545CC-5C03-4F66-A400-8D44B947D495}"/>
              </a:ext>
            </a:extLst>
          </p:cNvPr>
          <p:cNvSpPr txBox="1"/>
          <p:nvPr/>
        </p:nvSpPr>
        <p:spPr>
          <a:xfrm>
            <a:off x="5730729" y="6298218"/>
            <a:ext cx="11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</a:t>
            </a:r>
          </a:p>
        </p:txBody>
      </p:sp>
    </p:spTree>
    <p:extLst>
      <p:ext uri="{BB962C8B-B14F-4D97-AF65-F5344CB8AC3E}">
        <p14:creationId xmlns:p14="http://schemas.microsoft.com/office/powerpoint/2010/main" val="3030466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506DE2C-B955-4090-BBC3-A54E110B47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3319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202131D-1901-4204-9C44-19DC50A1EA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15FB9-3FD6-4EF7-8FF0-01F4BE4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Bahnschrift" panose="020B0502040204020203" pitchFamily="34" charset="0"/>
              </a:rPr>
              <a:t>Keyword Optimization</a:t>
            </a:r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07E748C5-971A-44D1-8956-A86A37AD0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444" r="96667">
                        <a14:foregroundMark x1="72889" y1="36667" x2="77889" y2="35556"/>
                        <a14:foregroundMark x1="77889" y1="35556" x2="81864" y2="35997"/>
                        <a14:foregroundMark x1="84843" y1="35530" x2="87556" y2="34722"/>
                        <a14:foregroundMark x1="87556" y1="34722" x2="92556" y2="37500"/>
                        <a14:foregroundMark x1="92556" y1="37500" x2="97222" y2="43889"/>
                        <a14:foregroundMark x1="97335" y1="47925" x2="97347" y2="48363"/>
                        <a14:foregroundMark x1="97261" y1="45278" x2="97266" y2="45465"/>
                        <a14:foregroundMark x1="97222" y1="43889" x2="97261" y2="45278"/>
                        <a14:foregroundMark x1="91520" y1="59515" x2="88667" y2="59167"/>
                        <a14:foregroundMark x1="88667" y1="59167" x2="75000" y2="44167"/>
                        <a14:foregroundMark x1="75000" y1="44167" x2="72778" y2="37222"/>
                        <a14:foregroundMark x1="98817" y1="47380" x2="99114" y2="46329"/>
                        <a14:foregroundMark x1="98042" y1="44769" x2="94778" y2="42778"/>
                        <a14:foregroundMark x1="94914" y1="45278" x2="95162" y2="49825"/>
                        <a14:foregroundMark x1="94778" y1="42778" x2="94914" y2="45278"/>
                        <a14:foregroundMark x1="92444" y1="38056" x2="95111" y2="41111"/>
                        <a14:foregroundMark x1="91444" y1="38056" x2="95778" y2="41667"/>
                        <a14:foregroundMark x1="95778" y1="41667" x2="95889" y2="42222"/>
                        <a14:foregroundMark x1="91778" y1="37778" x2="91667" y2="38056"/>
                        <a14:foregroundMark x1="92889" y1="36944" x2="96667" y2="43611"/>
                        <a14:foregroundMark x1="72111" y1="36667" x2="56111" y2="43056"/>
                        <a14:foregroundMark x1="55556" y1="41667" x2="43556" y2="45556"/>
                        <a14:foregroundMark x1="37207" y1="45442" x2="34889" y2="46111"/>
                        <a14:foregroundMark x1="40667" y1="44444" x2="40272" y2="44558"/>
                        <a14:foregroundMark x1="41628" y1="44167" x2="40667" y2="44444"/>
                        <a14:foregroundMark x1="43556" y1="43611" x2="41628" y2="44167"/>
                        <a14:foregroundMark x1="35333" y1="45556" x2="29667" y2="45833"/>
                        <a14:foregroundMark x1="28111" y1="43333" x2="28556" y2="44444"/>
                        <a14:foregroundMark x1="29368" y1="44444" x2="28444" y2="44167"/>
                        <a14:foregroundMark x1="30295" y1="44722" x2="29368" y2="44444"/>
                        <a14:foregroundMark x1="34000" y1="45833" x2="30295" y2="44722"/>
                        <a14:foregroundMark x1="34000" y1="45278" x2="37000" y2="45556"/>
                        <a14:foregroundMark x1="36001" y1="44444" x2="36847" y2="44142"/>
                        <a14:foregroundMark x1="35223" y1="44722" x2="36001" y2="44444"/>
                        <a14:foregroundMark x1="33667" y1="45278" x2="35223" y2="44722"/>
                        <a14:foregroundMark x1="41218" y1="43889" x2="44111" y2="44167"/>
                        <a14:foregroundMark x1="40073" y1="43779" x2="41218" y2="43889"/>
                        <a14:foregroundMark x1="44111" y1="44167" x2="53111" y2="42500"/>
                        <a14:foregroundMark x1="22392" y1="45058" x2="22222" y2="45000"/>
                        <a14:foregroundMark x1="27111" y1="46667" x2="26907" y2="46597"/>
                        <a14:foregroundMark x1="22099" y1="44722" x2="16560" y2="32194"/>
                        <a14:foregroundMark x1="22222" y1="45000" x2="22099" y2="44722"/>
                        <a14:foregroundMark x1="15600" y1="34169" x2="16333" y2="43889"/>
                        <a14:foregroundMark x1="16333" y1="43889" x2="21111" y2="48889"/>
                        <a14:foregroundMark x1="21111" y1="48889" x2="21204" y2="48913"/>
                        <a14:foregroundMark x1="9395" y1="13880" x2="8826" y2="12567"/>
                        <a14:foregroundMark x1="15408" y1="27756" x2="9749" y2="14698"/>
                        <a14:foregroundMark x1="1461" y1="52899" x2="444" y2="53333"/>
                        <a14:foregroundMark x1="11428" y1="61635" x2="14778" y2="64167"/>
                        <a14:foregroundMark x1="1547" y1="54167" x2="1759" y2="54327"/>
                        <a14:foregroundMark x1="1179" y1="53889" x2="1547" y2="54167"/>
                        <a14:foregroundMark x1="811" y1="53611" x2="1179" y2="53889"/>
                        <a14:foregroundMark x1="444" y1="53333" x2="811" y2="53611"/>
                        <a14:foregroundMark x1="14778" y1="64167" x2="17000" y2="51667"/>
                        <a14:foregroundMark x1="17000" y1="51667" x2="16107" y2="33127"/>
                        <a14:foregroundMark x1="5556" y1="15833" x2="7444" y2="30000"/>
                        <a14:foregroundMark x1="10085" y1="51340" x2="10667" y2="55278"/>
                        <a14:foregroundMark x1="9434" y1="46931" x2="9597" y2="48037"/>
                        <a14:foregroundMark x1="8000" y1="37222" x2="9030" y2="44198"/>
                        <a14:foregroundMark x1="9778" y1="53611" x2="8778" y2="54444"/>
                        <a14:foregroundMark x1="8222" y1="12778" x2="8222" y2="12778"/>
                        <a14:foregroundMark x1="5111" y1="13611" x2="5111" y2="13611"/>
                        <a14:foregroundMark x1="5000" y1="14722" x2="5000" y2="14722"/>
                        <a14:foregroundMark x1="5333" y1="16389" x2="5333" y2="16389"/>
                        <a14:foregroundMark x1="5333" y1="15000" x2="5333" y2="15000"/>
                        <a14:foregroundMark x1="5444" y1="16944" x2="5444" y2="16944"/>
                        <a14:foregroundMark x1="5444" y1="15833" x2="5444" y2="15833"/>
                        <a14:backgroundMark x1="91111" y1="61389" x2="99000" y2="56111"/>
                        <a14:backgroundMark x1="99556" y1="45278" x2="99556" y2="45278"/>
                        <a14:backgroundMark x1="99333" y1="43611" x2="99667" y2="45833"/>
                        <a14:backgroundMark x1="38556" y1="43333" x2="36778" y2="43889"/>
                        <a14:backgroundMark x1="39889" y1="43056" x2="38222" y2="43056"/>
                        <a14:backgroundMark x1="82444" y1="33611" x2="85444" y2="33056"/>
                        <a14:backgroundMark x1="26556" y1="42222" x2="26355" y2="42303"/>
                        <a14:backgroundMark x1="26347" y1="43408" x2="26556" y2="43333"/>
                        <a14:backgroundMark x1="26387" y1="43579" x2="26409" y2="42105"/>
                        <a14:backgroundMark x1="8222" y1="11667" x2="9000" y2="11944"/>
                        <a14:backgroundMark x1="6824" y1="30499" x2="7723" y2="37467"/>
                        <a14:backgroundMark x1="5060" y1="51411" x2="4667" y2="51389"/>
                        <a14:backgroundMark x1="4667" y1="51389" x2="333" y2="47500"/>
                        <a14:backgroundMark x1="333" y1="47500" x2="778" y2="19722"/>
                        <a14:backgroundMark x1="778" y1="19722" x2="5000" y2="17222"/>
                        <a14:backgroundMark x1="8556" y1="53611" x2="8889" y2="45278"/>
                        <a14:backgroundMark x1="8667" y1="50000" x2="9667" y2="52222"/>
                        <a14:backgroundMark x1="667" y1="54167" x2="667" y2="54167"/>
                        <a14:backgroundMark x1="1222" y1="55278" x2="1222" y2="55278"/>
                        <a14:backgroundMark x1="889" y1="53889" x2="889" y2="53889"/>
                        <a14:backgroundMark x1="1889" y1="55278" x2="1889" y2="55278"/>
                        <a14:backgroundMark x1="1111" y1="54444" x2="1111" y2="54444"/>
                        <a14:backgroundMark x1="1556" y1="54722" x2="1556" y2="54722"/>
                        <a14:backgroundMark x1="1333" y1="54444" x2="1333" y2="54444"/>
                        <a14:backgroundMark x1="1333" y1="54444" x2="1333" y2="54444"/>
                        <a14:backgroundMark x1="1778" y1="54722" x2="1778" y2="54722"/>
                        <a14:backgroundMark x1="222" y1="53333" x2="222" y2="53333"/>
                        <a14:backgroundMark x1="667" y1="53889" x2="667" y2="53889"/>
                        <a14:backgroundMark x1="556" y1="53611" x2="556" y2="53611"/>
                        <a14:backgroundMark x1="1111" y1="54167" x2="1111" y2="54167"/>
                        <a14:backgroundMark x1="2333" y1="54722" x2="2333" y2="54722"/>
                        <a14:backgroundMark x1="36444" y1="43889" x2="36444" y2="43889"/>
                        <a14:backgroundMark x1="36556" y1="44167" x2="36556" y2="44167"/>
                        <a14:backgroundMark x1="35889" y1="44167" x2="35889" y2="44167"/>
                        <a14:backgroundMark x1="35333" y1="44722" x2="35333" y2="44722"/>
                        <a14:backgroundMark x1="35778" y1="44722" x2="35778" y2="44722"/>
                        <a14:backgroundMark x1="35444" y1="44167" x2="35444" y2="44167"/>
                        <a14:backgroundMark x1="35778" y1="44167" x2="35778" y2="44167"/>
                        <a14:backgroundMark x1="35778" y1="44167" x2="35778" y2="44167"/>
                        <a14:backgroundMark x1="36778" y1="44167" x2="36778" y2="44167"/>
                        <a14:backgroundMark x1="36556" y1="44167" x2="36556" y2="44167"/>
                        <a14:backgroundMark x1="36333" y1="44167" x2="36333" y2="44167"/>
                        <a14:backgroundMark x1="36111" y1="44444" x2="36111" y2="44444"/>
                        <a14:backgroundMark x1="35667" y1="44444" x2="35667" y2="44444"/>
                        <a14:backgroundMark x1="35222" y1="44444" x2="35222" y2="44444"/>
                        <a14:backgroundMark x1="35000" y1="44444" x2="35000" y2="44444"/>
                        <a14:backgroundMark x1="36556" y1="44444" x2="36556" y2="44444"/>
                        <a14:backgroundMark x1="36778" y1="43889" x2="36778" y2="43889"/>
                        <a14:backgroundMark x1="25889" y1="44722" x2="25889" y2="44722"/>
                        <a14:backgroundMark x1="25111" y1="45833" x2="25111" y2="45833"/>
                        <a14:backgroundMark x1="26444" y1="46111" x2="26444" y2="46111"/>
                        <a14:backgroundMark x1="26889" y1="46111" x2="26889" y2="46111"/>
                        <a14:backgroundMark x1="26111" y1="46944" x2="26111" y2="46944"/>
                        <a14:backgroundMark x1="25778" y1="46111" x2="25778" y2="46111"/>
                        <a14:backgroundMark x1="25333" y1="46111" x2="25333" y2="46111"/>
                        <a14:backgroundMark x1="25333" y1="46111" x2="25333" y2="46111"/>
                        <a14:backgroundMark x1="25667" y1="46111" x2="25667" y2="46111"/>
                        <a14:backgroundMark x1="25889" y1="46389" x2="26000" y2="46389"/>
                        <a14:backgroundMark x1="26333" y1="46389" x2="26333" y2="46389"/>
                        <a14:backgroundMark x1="26222" y1="46389" x2="25889" y2="45833"/>
                        <a14:backgroundMark x1="25444" y1="45833" x2="25889" y2="46389"/>
                        <a14:backgroundMark x1="22667" y1="44167" x2="25444" y2="46111"/>
                        <a14:backgroundMark x1="26000" y1="46667" x2="26889" y2="46667"/>
                        <a14:backgroundMark x1="15667" y1="27222" x2="17222" y2="30833"/>
                        <a14:backgroundMark x1="5111" y1="17778" x2="4444" y2="10833"/>
                        <a14:backgroundMark x1="5111" y1="17778" x2="4667" y2="10556"/>
                        <a14:backgroundMark x1="5333" y1="17778" x2="4778" y2="1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45" y="1331258"/>
            <a:ext cx="1197653" cy="47906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FA8F584-5E31-4241-B25F-56279CD2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8B5C3-A6CE-478D-B68D-D5A11C23D4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4065" y="3297698"/>
            <a:ext cx="5776658" cy="4693534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416DC6D-4FB8-4449-9391-19446786DF42}"/>
              </a:ext>
            </a:extLst>
          </p:cNvPr>
          <p:cNvGrpSpPr/>
          <p:nvPr/>
        </p:nvGrpSpPr>
        <p:grpSpPr>
          <a:xfrm>
            <a:off x="-375043" y="2272535"/>
            <a:ext cx="806613" cy="6191188"/>
            <a:chOff x="73534" y="1748159"/>
            <a:chExt cx="1111799" cy="619118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DEA3700-AAA5-4976-A28A-CA949DD98971}"/>
                </a:ext>
              </a:extLst>
            </p:cNvPr>
            <p:cNvSpPr/>
            <p:nvPr/>
          </p:nvSpPr>
          <p:spPr>
            <a:xfrm rot="20054213">
              <a:off x="73534" y="3161568"/>
              <a:ext cx="378567" cy="4192466"/>
            </a:xfrm>
            <a:prstGeom prst="roundRect">
              <a:avLst>
                <a:gd name="adj" fmla="val 50000"/>
              </a:avLst>
            </a:prstGeom>
            <a:solidFill>
              <a:srgbClr val="CC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DF48D6F-D3A0-4C9B-B6BA-43B2FC6073A5}"/>
                </a:ext>
              </a:extLst>
            </p:cNvPr>
            <p:cNvSpPr/>
            <p:nvPr/>
          </p:nvSpPr>
          <p:spPr>
            <a:xfrm rot="20054213">
              <a:off x="529813" y="2271630"/>
              <a:ext cx="68677" cy="5667717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3F4AFD0-5C89-42B9-A231-9743ED0B88F2}"/>
                </a:ext>
              </a:extLst>
            </p:cNvPr>
            <p:cNvSpPr/>
            <p:nvPr/>
          </p:nvSpPr>
          <p:spPr>
            <a:xfrm rot="20054213">
              <a:off x="593651" y="1949966"/>
              <a:ext cx="141572" cy="5667717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252C663-E60C-4CE5-930F-4A8F96BF3660}"/>
                </a:ext>
              </a:extLst>
            </p:cNvPr>
            <p:cNvSpPr/>
            <p:nvPr/>
          </p:nvSpPr>
          <p:spPr>
            <a:xfrm rot="20054213">
              <a:off x="907612" y="1748159"/>
              <a:ext cx="277721" cy="5863229"/>
            </a:xfrm>
            <a:prstGeom prst="roundRect">
              <a:avLst>
                <a:gd name="adj" fmla="val 50000"/>
              </a:avLst>
            </a:prstGeom>
            <a:solidFill>
              <a:srgbClr val="101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363252-C53E-4CE1-B43A-385367CB62C0}"/>
              </a:ext>
            </a:extLst>
          </p:cNvPr>
          <p:cNvGrpSpPr/>
          <p:nvPr/>
        </p:nvGrpSpPr>
        <p:grpSpPr>
          <a:xfrm>
            <a:off x="2835847" y="1686021"/>
            <a:ext cx="5592195" cy="4664204"/>
            <a:chOff x="4083209" y="1509583"/>
            <a:chExt cx="5592195" cy="466420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4A17086-7FD2-4D37-A7DC-5076F0035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3216"/>
            <a:stretch/>
          </p:blipFill>
          <p:spPr>
            <a:xfrm>
              <a:off x="5014885" y="1509583"/>
              <a:ext cx="4660519" cy="4664204"/>
            </a:xfrm>
            <a:prstGeom prst="round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07EBA9-2D52-4BFB-AE6C-CED3AD33660C}"/>
                </a:ext>
              </a:extLst>
            </p:cNvPr>
            <p:cNvSpPr/>
            <p:nvPr/>
          </p:nvSpPr>
          <p:spPr>
            <a:xfrm>
              <a:off x="4083209" y="1904857"/>
              <a:ext cx="2777266" cy="36838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All Keyword</a:t>
              </a:r>
            </a:p>
            <a:p>
              <a:pPr algn="r"/>
              <a:endParaRPr lang="en-US" sz="1400" dirty="0">
                <a:solidFill>
                  <a:schemeClr val="tx1"/>
                </a:solidFill>
              </a:endParaRPr>
            </a:p>
            <a:p>
              <a:pPr algn="r"/>
              <a:endParaRPr lang="en-US" sz="1400" dirty="0">
                <a:solidFill>
                  <a:schemeClr val="tx1"/>
                </a:solidFill>
              </a:endParaRPr>
            </a:p>
            <a:p>
              <a:pPr algn="r"/>
              <a:endParaRPr lang="en-US" dirty="0">
                <a:solidFill>
                  <a:schemeClr val="tx1"/>
                </a:solidFill>
              </a:endParaRPr>
            </a:p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Main Publisher</a:t>
              </a:r>
            </a:p>
            <a:p>
              <a:pPr algn="r"/>
              <a:endParaRPr lang="en-US" sz="1400" dirty="0">
                <a:solidFill>
                  <a:schemeClr val="tx1"/>
                </a:solidFill>
              </a:endParaRPr>
            </a:p>
            <a:p>
              <a:pPr algn="r"/>
              <a:endParaRPr lang="en-US" sz="1400" dirty="0">
                <a:solidFill>
                  <a:schemeClr val="tx1"/>
                </a:solidFill>
              </a:endParaRPr>
            </a:p>
            <a:p>
              <a:pPr algn="r"/>
              <a:endParaRPr lang="en-US" sz="1400" dirty="0">
                <a:solidFill>
                  <a:schemeClr val="tx1"/>
                </a:solidFill>
              </a:endParaRPr>
            </a:p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Branded and Geotargeted</a:t>
              </a:r>
            </a:p>
            <a:p>
              <a:pPr algn="r"/>
              <a:endParaRPr lang="en-US" sz="1400" dirty="0">
                <a:solidFill>
                  <a:schemeClr val="tx1"/>
                </a:solidFill>
              </a:endParaRPr>
            </a:p>
            <a:p>
              <a:pPr algn="r"/>
              <a:endParaRPr lang="en-US" sz="1400" dirty="0">
                <a:solidFill>
                  <a:schemeClr val="tx1"/>
                </a:solidFill>
              </a:endParaRPr>
            </a:p>
            <a:p>
              <a:pPr algn="r"/>
              <a:endParaRPr lang="en-US" sz="1400" dirty="0">
                <a:solidFill>
                  <a:schemeClr val="tx1"/>
                </a:solidFill>
              </a:endParaRPr>
            </a:p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Branded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E76BE2F-56C1-4B79-84E6-EFB9CC3674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6993" y="1921025"/>
            <a:ext cx="2408284" cy="38532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8EF9A7-FE60-4078-A5B1-ED88FC04ED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0180" y="1921026"/>
            <a:ext cx="2407928" cy="386649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56B186D-E951-461A-B817-3F0F7751D763}"/>
              </a:ext>
            </a:extLst>
          </p:cNvPr>
          <p:cNvSpPr/>
          <p:nvPr/>
        </p:nvSpPr>
        <p:spPr>
          <a:xfrm>
            <a:off x="330826" y="4787111"/>
            <a:ext cx="1799864" cy="97806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- 61.3%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8C00EB-E81C-403A-9583-2D979FC2DD40}"/>
              </a:ext>
            </a:extLst>
          </p:cNvPr>
          <p:cNvSpPr/>
          <p:nvPr/>
        </p:nvSpPr>
        <p:spPr>
          <a:xfrm>
            <a:off x="10316966" y="4787112"/>
            <a:ext cx="1799864" cy="97806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- 22.6%</a:t>
            </a:r>
          </a:p>
        </p:txBody>
      </p:sp>
    </p:spTree>
    <p:extLst>
      <p:ext uri="{BB962C8B-B14F-4D97-AF65-F5344CB8AC3E}">
        <p14:creationId xmlns:p14="http://schemas.microsoft.com/office/powerpoint/2010/main" val="1906114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CE6C6BA-B693-465F-89BF-B0267C2CB9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6951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A128675-B910-40EB-A9F0-81FAD23AD9F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B801C7-0CBB-4AE4-A8EB-248CF5AA58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1897"/>
          <a:stretch/>
        </p:blipFill>
        <p:spPr>
          <a:xfrm>
            <a:off x="3270108" y="1524933"/>
            <a:ext cx="5651784" cy="4831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225A81-3AF2-43B8-BAE5-3B819CA748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2778"/>
          <a:stretch/>
        </p:blipFill>
        <p:spPr>
          <a:xfrm>
            <a:off x="3270108" y="1524932"/>
            <a:ext cx="5651784" cy="4841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0F9B6D-AB84-48B8-B671-71CA6E9E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Bahnschrift" panose="020B0502040204020203" pitchFamily="34" charset="0"/>
              </a:rPr>
              <a:t>Kayak and Metasearcher Potential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47B71954-03C6-4039-B872-C59C3A4C36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44" r="96667">
                        <a14:foregroundMark x1="72889" y1="36667" x2="77889" y2="35556"/>
                        <a14:foregroundMark x1="77889" y1="35556" x2="81864" y2="35997"/>
                        <a14:foregroundMark x1="84843" y1="35530" x2="87556" y2="34722"/>
                        <a14:foregroundMark x1="87556" y1="34722" x2="92556" y2="37500"/>
                        <a14:foregroundMark x1="92556" y1="37500" x2="97222" y2="43889"/>
                        <a14:foregroundMark x1="97335" y1="47925" x2="97347" y2="48363"/>
                        <a14:foregroundMark x1="97261" y1="45278" x2="97266" y2="45465"/>
                        <a14:foregroundMark x1="97222" y1="43889" x2="97261" y2="45278"/>
                        <a14:foregroundMark x1="91520" y1="59515" x2="88667" y2="59167"/>
                        <a14:foregroundMark x1="88667" y1="59167" x2="75000" y2="44167"/>
                        <a14:foregroundMark x1="75000" y1="44167" x2="72778" y2="37222"/>
                        <a14:foregroundMark x1="98817" y1="47380" x2="99114" y2="46329"/>
                        <a14:foregroundMark x1="98042" y1="44769" x2="94778" y2="42778"/>
                        <a14:foregroundMark x1="94914" y1="45278" x2="95162" y2="49825"/>
                        <a14:foregroundMark x1="94778" y1="42778" x2="94914" y2="45278"/>
                        <a14:foregroundMark x1="92444" y1="38056" x2="95111" y2="41111"/>
                        <a14:foregroundMark x1="91444" y1="38056" x2="95778" y2="41667"/>
                        <a14:foregroundMark x1="95778" y1="41667" x2="95889" y2="42222"/>
                        <a14:foregroundMark x1="91778" y1="37778" x2="91667" y2="38056"/>
                        <a14:foregroundMark x1="92889" y1="36944" x2="96667" y2="43611"/>
                        <a14:foregroundMark x1="72111" y1="36667" x2="56111" y2="43056"/>
                        <a14:foregroundMark x1="55556" y1="41667" x2="43556" y2="45556"/>
                        <a14:foregroundMark x1="37207" y1="45442" x2="34889" y2="46111"/>
                        <a14:foregroundMark x1="40667" y1="44444" x2="40272" y2="44558"/>
                        <a14:foregroundMark x1="41628" y1="44167" x2="40667" y2="44444"/>
                        <a14:foregroundMark x1="43556" y1="43611" x2="41628" y2="44167"/>
                        <a14:foregroundMark x1="35333" y1="45556" x2="29667" y2="45833"/>
                        <a14:foregroundMark x1="28111" y1="43333" x2="28556" y2="44444"/>
                        <a14:foregroundMark x1="29368" y1="44444" x2="28444" y2="44167"/>
                        <a14:foregroundMark x1="30295" y1="44722" x2="29368" y2="44444"/>
                        <a14:foregroundMark x1="34000" y1="45833" x2="30295" y2="44722"/>
                        <a14:foregroundMark x1="34000" y1="45278" x2="37000" y2="45556"/>
                        <a14:foregroundMark x1="36001" y1="44444" x2="36847" y2="44142"/>
                        <a14:foregroundMark x1="35223" y1="44722" x2="36001" y2="44444"/>
                        <a14:foregroundMark x1="33667" y1="45278" x2="35223" y2="44722"/>
                        <a14:foregroundMark x1="41218" y1="43889" x2="44111" y2="44167"/>
                        <a14:foregroundMark x1="40073" y1="43779" x2="41218" y2="43889"/>
                        <a14:foregroundMark x1="44111" y1="44167" x2="53111" y2="42500"/>
                        <a14:foregroundMark x1="22392" y1="45058" x2="22222" y2="45000"/>
                        <a14:foregroundMark x1="27111" y1="46667" x2="26907" y2="46597"/>
                        <a14:foregroundMark x1="22099" y1="44722" x2="16560" y2="32194"/>
                        <a14:foregroundMark x1="22222" y1="45000" x2="22099" y2="44722"/>
                        <a14:foregroundMark x1="15600" y1="34169" x2="16333" y2="43889"/>
                        <a14:foregroundMark x1="16333" y1="43889" x2="21111" y2="48889"/>
                        <a14:foregroundMark x1="21111" y1="48889" x2="21204" y2="48913"/>
                        <a14:foregroundMark x1="9395" y1="13880" x2="8826" y2="12567"/>
                        <a14:foregroundMark x1="15408" y1="27756" x2="9749" y2="14698"/>
                        <a14:foregroundMark x1="1461" y1="52899" x2="444" y2="53333"/>
                        <a14:foregroundMark x1="11428" y1="61635" x2="14778" y2="64167"/>
                        <a14:foregroundMark x1="1547" y1="54167" x2="1759" y2="54327"/>
                        <a14:foregroundMark x1="1179" y1="53889" x2="1547" y2="54167"/>
                        <a14:foregroundMark x1="811" y1="53611" x2="1179" y2="53889"/>
                        <a14:foregroundMark x1="444" y1="53333" x2="811" y2="53611"/>
                        <a14:foregroundMark x1="14778" y1="64167" x2="17000" y2="51667"/>
                        <a14:foregroundMark x1="17000" y1="51667" x2="16107" y2="33127"/>
                        <a14:foregroundMark x1="5556" y1="15833" x2="7444" y2="30000"/>
                        <a14:foregroundMark x1="10085" y1="51340" x2="10667" y2="55278"/>
                        <a14:foregroundMark x1="9434" y1="46931" x2="9597" y2="48037"/>
                        <a14:foregroundMark x1="8000" y1="37222" x2="9030" y2="44198"/>
                        <a14:foregroundMark x1="9778" y1="53611" x2="8778" y2="54444"/>
                        <a14:foregroundMark x1="8222" y1="12778" x2="8222" y2="12778"/>
                        <a14:foregroundMark x1="5111" y1="13611" x2="5111" y2="13611"/>
                        <a14:foregroundMark x1="5000" y1="14722" x2="5000" y2="14722"/>
                        <a14:foregroundMark x1="5333" y1="16389" x2="5333" y2="16389"/>
                        <a14:foregroundMark x1="5333" y1="15000" x2="5333" y2="15000"/>
                        <a14:foregroundMark x1="5444" y1="16944" x2="5444" y2="16944"/>
                        <a14:foregroundMark x1="5444" y1="15833" x2="5444" y2="15833"/>
                        <a14:backgroundMark x1="91111" y1="61389" x2="99000" y2="56111"/>
                        <a14:backgroundMark x1="99556" y1="45278" x2="99556" y2="45278"/>
                        <a14:backgroundMark x1="99333" y1="43611" x2="99667" y2="45833"/>
                        <a14:backgroundMark x1="38556" y1="43333" x2="36778" y2="43889"/>
                        <a14:backgroundMark x1="39889" y1="43056" x2="38222" y2="43056"/>
                        <a14:backgroundMark x1="82444" y1="33611" x2="85444" y2="33056"/>
                        <a14:backgroundMark x1="26556" y1="42222" x2="26355" y2="42303"/>
                        <a14:backgroundMark x1="26347" y1="43408" x2="26556" y2="43333"/>
                        <a14:backgroundMark x1="26387" y1="43579" x2="26409" y2="42105"/>
                        <a14:backgroundMark x1="8222" y1="11667" x2="9000" y2="11944"/>
                        <a14:backgroundMark x1="6824" y1="30499" x2="7723" y2="37467"/>
                        <a14:backgroundMark x1="5060" y1="51411" x2="4667" y2="51389"/>
                        <a14:backgroundMark x1="4667" y1="51389" x2="333" y2="47500"/>
                        <a14:backgroundMark x1="333" y1="47500" x2="778" y2="19722"/>
                        <a14:backgroundMark x1="778" y1="19722" x2="5000" y2="17222"/>
                        <a14:backgroundMark x1="8556" y1="53611" x2="8889" y2="45278"/>
                        <a14:backgroundMark x1="8667" y1="50000" x2="9667" y2="52222"/>
                        <a14:backgroundMark x1="667" y1="54167" x2="667" y2="54167"/>
                        <a14:backgroundMark x1="1222" y1="55278" x2="1222" y2="55278"/>
                        <a14:backgroundMark x1="889" y1="53889" x2="889" y2="53889"/>
                        <a14:backgroundMark x1="1889" y1="55278" x2="1889" y2="55278"/>
                        <a14:backgroundMark x1="1111" y1="54444" x2="1111" y2="54444"/>
                        <a14:backgroundMark x1="1556" y1="54722" x2="1556" y2="54722"/>
                        <a14:backgroundMark x1="1333" y1="54444" x2="1333" y2="54444"/>
                        <a14:backgroundMark x1="1333" y1="54444" x2="1333" y2="54444"/>
                        <a14:backgroundMark x1="1778" y1="54722" x2="1778" y2="54722"/>
                        <a14:backgroundMark x1="222" y1="53333" x2="222" y2="53333"/>
                        <a14:backgroundMark x1="667" y1="53889" x2="667" y2="53889"/>
                        <a14:backgroundMark x1="556" y1="53611" x2="556" y2="53611"/>
                        <a14:backgroundMark x1="1111" y1="54167" x2="1111" y2="54167"/>
                        <a14:backgroundMark x1="2333" y1="54722" x2="2333" y2="54722"/>
                        <a14:backgroundMark x1="36444" y1="43889" x2="36444" y2="43889"/>
                        <a14:backgroundMark x1="36556" y1="44167" x2="36556" y2="44167"/>
                        <a14:backgroundMark x1="35889" y1="44167" x2="35889" y2="44167"/>
                        <a14:backgroundMark x1="35333" y1="44722" x2="35333" y2="44722"/>
                        <a14:backgroundMark x1="35778" y1="44722" x2="35778" y2="44722"/>
                        <a14:backgroundMark x1="35444" y1="44167" x2="35444" y2="44167"/>
                        <a14:backgroundMark x1="35778" y1="44167" x2="35778" y2="44167"/>
                        <a14:backgroundMark x1="35778" y1="44167" x2="35778" y2="44167"/>
                        <a14:backgroundMark x1="36778" y1="44167" x2="36778" y2="44167"/>
                        <a14:backgroundMark x1="36556" y1="44167" x2="36556" y2="44167"/>
                        <a14:backgroundMark x1="36333" y1="44167" x2="36333" y2="44167"/>
                        <a14:backgroundMark x1="36111" y1="44444" x2="36111" y2="44444"/>
                        <a14:backgroundMark x1="35667" y1="44444" x2="35667" y2="44444"/>
                        <a14:backgroundMark x1="35222" y1="44444" x2="35222" y2="44444"/>
                        <a14:backgroundMark x1="35000" y1="44444" x2="35000" y2="44444"/>
                        <a14:backgroundMark x1="36556" y1="44444" x2="36556" y2="44444"/>
                        <a14:backgroundMark x1="36778" y1="43889" x2="36778" y2="43889"/>
                        <a14:backgroundMark x1="25889" y1="44722" x2="25889" y2="44722"/>
                        <a14:backgroundMark x1="25111" y1="45833" x2="25111" y2="45833"/>
                        <a14:backgroundMark x1="26444" y1="46111" x2="26444" y2="46111"/>
                        <a14:backgroundMark x1="26889" y1="46111" x2="26889" y2="46111"/>
                        <a14:backgroundMark x1="26111" y1="46944" x2="26111" y2="46944"/>
                        <a14:backgroundMark x1="25778" y1="46111" x2="25778" y2="46111"/>
                        <a14:backgroundMark x1="25333" y1="46111" x2="25333" y2="46111"/>
                        <a14:backgroundMark x1="25333" y1="46111" x2="25333" y2="46111"/>
                        <a14:backgroundMark x1="25667" y1="46111" x2="25667" y2="46111"/>
                        <a14:backgroundMark x1="25889" y1="46389" x2="26000" y2="46389"/>
                        <a14:backgroundMark x1="26333" y1="46389" x2="26333" y2="46389"/>
                        <a14:backgroundMark x1="26222" y1="46389" x2="25889" y2="45833"/>
                        <a14:backgroundMark x1="25444" y1="45833" x2="25889" y2="46389"/>
                        <a14:backgroundMark x1="22667" y1="44167" x2="25444" y2="46111"/>
                        <a14:backgroundMark x1="26000" y1="46667" x2="26889" y2="46667"/>
                        <a14:backgroundMark x1="15667" y1="27222" x2="17222" y2="30833"/>
                        <a14:backgroundMark x1="5111" y1="17778" x2="4444" y2="10833"/>
                        <a14:backgroundMark x1="5111" y1="17778" x2="4667" y2="10556"/>
                        <a14:backgroundMark x1="5333" y1="17778" x2="4778" y2="1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38" y="1331258"/>
            <a:ext cx="1197653" cy="47906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5E46EE9-08DE-4F55-B908-8300BCA5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7CD4E40-EAED-4986-BA9F-B1A18D1A22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0421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8DDF145-D883-41E2-8E8D-872B25F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Bahnschrift" panose="020B0502040204020203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DB58-FD59-4BDF-B128-3EFEAD3D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680" y="1825625"/>
            <a:ext cx="845312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400" dirty="0"/>
              <a:t>Keyword Optimization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Budget reallocation towards Meta-searchers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Strengthen Brand equity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36C319EF-56F8-444C-B781-EEE9A5877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44" r="96667">
                        <a14:foregroundMark x1="72889" y1="36667" x2="77889" y2="35556"/>
                        <a14:foregroundMark x1="77889" y1="35556" x2="81864" y2="35997"/>
                        <a14:foregroundMark x1="84843" y1="35530" x2="87556" y2="34722"/>
                        <a14:foregroundMark x1="87556" y1="34722" x2="92556" y2="37500"/>
                        <a14:foregroundMark x1="92556" y1="37500" x2="97222" y2="43889"/>
                        <a14:foregroundMark x1="97335" y1="47925" x2="97347" y2="48363"/>
                        <a14:foregroundMark x1="97261" y1="45278" x2="97266" y2="45465"/>
                        <a14:foregroundMark x1="97222" y1="43889" x2="97261" y2="45278"/>
                        <a14:foregroundMark x1="91520" y1="59515" x2="88667" y2="59167"/>
                        <a14:foregroundMark x1="88667" y1="59167" x2="75000" y2="44167"/>
                        <a14:foregroundMark x1="75000" y1="44167" x2="72778" y2="37222"/>
                        <a14:foregroundMark x1="98817" y1="47380" x2="99114" y2="46329"/>
                        <a14:foregroundMark x1="98042" y1="44769" x2="94778" y2="42778"/>
                        <a14:foregroundMark x1="94914" y1="45278" x2="95162" y2="49825"/>
                        <a14:foregroundMark x1="94778" y1="42778" x2="94914" y2="45278"/>
                        <a14:foregroundMark x1="92444" y1="38056" x2="95111" y2="41111"/>
                        <a14:foregroundMark x1="91444" y1="38056" x2="95778" y2="41667"/>
                        <a14:foregroundMark x1="95778" y1="41667" x2="95889" y2="42222"/>
                        <a14:foregroundMark x1="91778" y1="37778" x2="91667" y2="38056"/>
                        <a14:foregroundMark x1="92889" y1="36944" x2="96667" y2="43611"/>
                        <a14:foregroundMark x1="72111" y1="36667" x2="56111" y2="43056"/>
                        <a14:foregroundMark x1="55556" y1="41667" x2="43556" y2="45556"/>
                        <a14:foregroundMark x1="37207" y1="45442" x2="34889" y2="46111"/>
                        <a14:foregroundMark x1="40667" y1="44444" x2="40272" y2="44558"/>
                        <a14:foregroundMark x1="41628" y1="44167" x2="40667" y2="44444"/>
                        <a14:foregroundMark x1="43556" y1="43611" x2="41628" y2="44167"/>
                        <a14:foregroundMark x1="35333" y1="45556" x2="29667" y2="45833"/>
                        <a14:foregroundMark x1="28111" y1="43333" x2="28556" y2="44444"/>
                        <a14:foregroundMark x1="29368" y1="44444" x2="28444" y2="44167"/>
                        <a14:foregroundMark x1="30295" y1="44722" x2="29368" y2="44444"/>
                        <a14:foregroundMark x1="34000" y1="45833" x2="30295" y2="44722"/>
                        <a14:foregroundMark x1="34000" y1="45278" x2="37000" y2="45556"/>
                        <a14:foregroundMark x1="36001" y1="44444" x2="36847" y2="44142"/>
                        <a14:foregroundMark x1="35223" y1="44722" x2="36001" y2="44444"/>
                        <a14:foregroundMark x1="33667" y1="45278" x2="35223" y2="44722"/>
                        <a14:foregroundMark x1="41218" y1="43889" x2="44111" y2="44167"/>
                        <a14:foregroundMark x1="40073" y1="43779" x2="41218" y2="43889"/>
                        <a14:foregroundMark x1="44111" y1="44167" x2="53111" y2="42500"/>
                        <a14:foregroundMark x1="22392" y1="45058" x2="22222" y2="45000"/>
                        <a14:foregroundMark x1="27111" y1="46667" x2="26907" y2="46597"/>
                        <a14:foregroundMark x1="22099" y1="44722" x2="16560" y2="32194"/>
                        <a14:foregroundMark x1="22222" y1="45000" x2="22099" y2="44722"/>
                        <a14:foregroundMark x1="15600" y1="34169" x2="16333" y2="43889"/>
                        <a14:foregroundMark x1="16333" y1="43889" x2="21111" y2="48889"/>
                        <a14:foregroundMark x1="21111" y1="48889" x2="21204" y2="48913"/>
                        <a14:foregroundMark x1="9395" y1="13880" x2="8826" y2="12567"/>
                        <a14:foregroundMark x1="15408" y1="27756" x2="9749" y2="14698"/>
                        <a14:foregroundMark x1="1461" y1="52899" x2="444" y2="53333"/>
                        <a14:foregroundMark x1="11428" y1="61635" x2="14778" y2="64167"/>
                        <a14:foregroundMark x1="1547" y1="54167" x2="1759" y2="54327"/>
                        <a14:foregroundMark x1="1179" y1="53889" x2="1547" y2="54167"/>
                        <a14:foregroundMark x1="811" y1="53611" x2="1179" y2="53889"/>
                        <a14:foregroundMark x1="444" y1="53333" x2="811" y2="53611"/>
                        <a14:foregroundMark x1="14778" y1="64167" x2="17000" y2="51667"/>
                        <a14:foregroundMark x1="17000" y1="51667" x2="16107" y2="33127"/>
                        <a14:foregroundMark x1="5556" y1="15833" x2="7444" y2="30000"/>
                        <a14:foregroundMark x1="10085" y1="51340" x2="10667" y2="55278"/>
                        <a14:foregroundMark x1="9434" y1="46931" x2="9597" y2="48037"/>
                        <a14:foregroundMark x1="8000" y1="37222" x2="9030" y2="44198"/>
                        <a14:foregroundMark x1="9778" y1="53611" x2="8778" y2="54444"/>
                        <a14:foregroundMark x1="8222" y1="12778" x2="8222" y2="12778"/>
                        <a14:foregroundMark x1="5111" y1="13611" x2="5111" y2="13611"/>
                        <a14:foregroundMark x1="5000" y1="14722" x2="5000" y2="14722"/>
                        <a14:foregroundMark x1="5333" y1="16389" x2="5333" y2="16389"/>
                        <a14:foregroundMark x1="5333" y1="15000" x2="5333" y2="15000"/>
                        <a14:foregroundMark x1="5444" y1="16944" x2="5444" y2="16944"/>
                        <a14:foregroundMark x1="5444" y1="15833" x2="5444" y2="15833"/>
                        <a14:backgroundMark x1="91111" y1="61389" x2="99000" y2="56111"/>
                        <a14:backgroundMark x1="99556" y1="45278" x2="99556" y2="45278"/>
                        <a14:backgroundMark x1="99333" y1="43611" x2="99667" y2="45833"/>
                        <a14:backgroundMark x1="38556" y1="43333" x2="36778" y2="43889"/>
                        <a14:backgroundMark x1="39889" y1="43056" x2="38222" y2="43056"/>
                        <a14:backgroundMark x1="82444" y1="33611" x2="85444" y2="33056"/>
                        <a14:backgroundMark x1="26556" y1="42222" x2="26355" y2="42303"/>
                        <a14:backgroundMark x1="26347" y1="43408" x2="26556" y2="43333"/>
                        <a14:backgroundMark x1="26387" y1="43579" x2="26409" y2="42105"/>
                        <a14:backgroundMark x1="8222" y1="11667" x2="9000" y2="11944"/>
                        <a14:backgroundMark x1="6824" y1="30499" x2="7723" y2="37467"/>
                        <a14:backgroundMark x1="5060" y1="51411" x2="4667" y2="51389"/>
                        <a14:backgroundMark x1="4667" y1="51389" x2="333" y2="47500"/>
                        <a14:backgroundMark x1="333" y1="47500" x2="778" y2="19722"/>
                        <a14:backgroundMark x1="778" y1="19722" x2="5000" y2="17222"/>
                        <a14:backgroundMark x1="8556" y1="53611" x2="8889" y2="45278"/>
                        <a14:backgroundMark x1="8667" y1="50000" x2="9667" y2="52222"/>
                        <a14:backgroundMark x1="667" y1="54167" x2="667" y2="54167"/>
                        <a14:backgroundMark x1="1222" y1="55278" x2="1222" y2="55278"/>
                        <a14:backgroundMark x1="889" y1="53889" x2="889" y2="53889"/>
                        <a14:backgroundMark x1="1889" y1="55278" x2="1889" y2="55278"/>
                        <a14:backgroundMark x1="1111" y1="54444" x2="1111" y2="54444"/>
                        <a14:backgroundMark x1="1556" y1="54722" x2="1556" y2="54722"/>
                        <a14:backgroundMark x1="1333" y1="54444" x2="1333" y2="54444"/>
                        <a14:backgroundMark x1="1333" y1="54444" x2="1333" y2="54444"/>
                        <a14:backgroundMark x1="1778" y1="54722" x2="1778" y2="54722"/>
                        <a14:backgroundMark x1="222" y1="53333" x2="222" y2="53333"/>
                        <a14:backgroundMark x1="667" y1="53889" x2="667" y2="53889"/>
                        <a14:backgroundMark x1="556" y1="53611" x2="556" y2="53611"/>
                        <a14:backgroundMark x1="1111" y1="54167" x2="1111" y2="54167"/>
                        <a14:backgroundMark x1="2333" y1="54722" x2="2333" y2="54722"/>
                        <a14:backgroundMark x1="36444" y1="43889" x2="36444" y2="43889"/>
                        <a14:backgroundMark x1="36556" y1="44167" x2="36556" y2="44167"/>
                        <a14:backgroundMark x1="35889" y1="44167" x2="35889" y2="44167"/>
                        <a14:backgroundMark x1="35333" y1="44722" x2="35333" y2="44722"/>
                        <a14:backgroundMark x1="35778" y1="44722" x2="35778" y2="44722"/>
                        <a14:backgroundMark x1="35444" y1="44167" x2="35444" y2="44167"/>
                        <a14:backgroundMark x1="35778" y1="44167" x2="35778" y2="44167"/>
                        <a14:backgroundMark x1="35778" y1="44167" x2="35778" y2="44167"/>
                        <a14:backgroundMark x1="36778" y1="44167" x2="36778" y2="44167"/>
                        <a14:backgroundMark x1="36556" y1="44167" x2="36556" y2="44167"/>
                        <a14:backgroundMark x1="36333" y1="44167" x2="36333" y2="44167"/>
                        <a14:backgroundMark x1="36111" y1="44444" x2="36111" y2="44444"/>
                        <a14:backgroundMark x1="35667" y1="44444" x2="35667" y2="44444"/>
                        <a14:backgroundMark x1="35222" y1="44444" x2="35222" y2="44444"/>
                        <a14:backgroundMark x1="35000" y1="44444" x2="35000" y2="44444"/>
                        <a14:backgroundMark x1="36556" y1="44444" x2="36556" y2="44444"/>
                        <a14:backgroundMark x1="36778" y1="43889" x2="36778" y2="43889"/>
                        <a14:backgroundMark x1="25889" y1="44722" x2="25889" y2="44722"/>
                        <a14:backgroundMark x1="25111" y1="45833" x2="25111" y2="45833"/>
                        <a14:backgroundMark x1="26444" y1="46111" x2="26444" y2="46111"/>
                        <a14:backgroundMark x1="26889" y1="46111" x2="26889" y2="46111"/>
                        <a14:backgroundMark x1="26111" y1="46944" x2="26111" y2="46944"/>
                        <a14:backgroundMark x1="25778" y1="46111" x2="25778" y2="46111"/>
                        <a14:backgroundMark x1="25333" y1="46111" x2="25333" y2="46111"/>
                        <a14:backgroundMark x1="25333" y1="46111" x2="25333" y2="46111"/>
                        <a14:backgroundMark x1="25667" y1="46111" x2="25667" y2="46111"/>
                        <a14:backgroundMark x1="25889" y1="46389" x2="26000" y2="46389"/>
                        <a14:backgroundMark x1="26333" y1="46389" x2="26333" y2="46389"/>
                        <a14:backgroundMark x1="26222" y1="46389" x2="25889" y2="45833"/>
                        <a14:backgroundMark x1="25444" y1="45833" x2="25889" y2="46389"/>
                        <a14:backgroundMark x1="22667" y1="44167" x2="25444" y2="46111"/>
                        <a14:backgroundMark x1="26000" y1="46667" x2="26889" y2="46667"/>
                        <a14:backgroundMark x1="15667" y1="27222" x2="17222" y2="30833"/>
                        <a14:backgroundMark x1="5111" y1="17778" x2="4444" y2="10833"/>
                        <a14:backgroundMark x1="5111" y1="17778" x2="4667" y2="10556"/>
                        <a14:backgroundMark x1="5333" y1="17778" x2="4778" y2="1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929" y="1331258"/>
            <a:ext cx="1197653" cy="47906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29106C-085E-42C9-B629-C2242BAF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933-DA10-4A36-A0CE-C7BA5E7BD701}" type="slidenum">
              <a:rPr lang="en-US" smtClean="0"/>
              <a:t>8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E2BB3A-E162-334A-B368-B20C5B68A55E}"/>
              </a:ext>
            </a:extLst>
          </p:cNvPr>
          <p:cNvSpPr/>
          <p:nvPr/>
        </p:nvSpPr>
        <p:spPr>
          <a:xfrm>
            <a:off x="1699769" y="1859877"/>
            <a:ext cx="1000162" cy="1000164"/>
          </a:xfrm>
          <a:prstGeom prst="ellipse">
            <a:avLst/>
          </a:prstGeom>
          <a:solidFill>
            <a:srgbClr val="101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3486BC-A86C-448F-820F-482B0283594D}"/>
              </a:ext>
            </a:extLst>
          </p:cNvPr>
          <p:cNvSpPr/>
          <p:nvPr/>
        </p:nvSpPr>
        <p:spPr>
          <a:xfrm>
            <a:off x="1699769" y="3211157"/>
            <a:ext cx="1000162" cy="1000164"/>
          </a:xfrm>
          <a:prstGeom prst="ellipse">
            <a:avLst/>
          </a:prstGeom>
          <a:solidFill>
            <a:srgbClr val="101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071C59-5467-445E-BFD7-324EFC83739A}"/>
              </a:ext>
            </a:extLst>
          </p:cNvPr>
          <p:cNvSpPr/>
          <p:nvPr/>
        </p:nvSpPr>
        <p:spPr>
          <a:xfrm>
            <a:off x="1699769" y="4562437"/>
            <a:ext cx="1000162" cy="1000164"/>
          </a:xfrm>
          <a:prstGeom prst="ellipse">
            <a:avLst/>
          </a:prstGeom>
          <a:solidFill>
            <a:srgbClr val="101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568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Ksz.7GDTo4eUDuiQND.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Bvvo6VXs0pUMwLkrOj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_NW8Te9Df8MqnDD.7CH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P847t1tGxlijsmVQvRu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vRjK2TnHPba3qnIVhmf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EdPi4HZ_QoeoED2citG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cJAzjsXrXh15QjlQUM6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.LLHSD.K9fXnMIcwtMZc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271</Words>
  <Application>Microsoft Office PowerPoint</Application>
  <PresentationFormat>Widescreen</PresentationFormat>
  <Paragraphs>99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Bahnschrift</vt:lpstr>
      <vt:lpstr>Calibri</vt:lpstr>
      <vt:lpstr>Calibri Light</vt:lpstr>
      <vt:lpstr>Wingdings</vt:lpstr>
      <vt:lpstr>Office Theme</vt:lpstr>
      <vt:lpstr>think-cell Slide</vt:lpstr>
      <vt:lpstr>PowerPoint Presentation</vt:lpstr>
      <vt:lpstr>Air France – KLM in 2006</vt:lpstr>
      <vt:lpstr>Digital Advertising Is Not Fully Supporting AF Growth</vt:lpstr>
      <vt:lpstr>Air France Media Campaigns</vt:lpstr>
      <vt:lpstr>Current Cost Analysis</vt:lpstr>
      <vt:lpstr>Keyword Optimization</vt:lpstr>
      <vt:lpstr>Kayak and Metasearcher Potential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France</dc:title>
  <dc:creator>Pierre Vilijn</dc:creator>
  <cp:lastModifiedBy>Pierre Vilijn</cp:lastModifiedBy>
  <cp:revision>41</cp:revision>
  <dcterms:created xsi:type="dcterms:W3CDTF">2020-12-12T09:30:55Z</dcterms:created>
  <dcterms:modified xsi:type="dcterms:W3CDTF">2020-12-18T07:25:54Z</dcterms:modified>
</cp:coreProperties>
</file>