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0" r:id="rId4"/>
    <p:sldId id="264" r:id="rId5"/>
    <p:sldId id="268" r:id="rId6"/>
    <p:sldId id="267" r:id="rId7"/>
    <p:sldId id="270" r:id="rId8"/>
    <p:sldId id="265" r:id="rId9"/>
    <p:sldId id="269" r:id="rId10"/>
    <p:sldId id="271" r:id="rId11"/>
    <p:sldId id="272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BA6C854-725B-344A-90CF-E25C3B3C9715}">
          <p14:sldIdLst>
            <p14:sldId id="256"/>
            <p14:sldId id="266"/>
            <p14:sldId id="260"/>
            <p14:sldId id="264"/>
            <p14:sldId id="268"/>
            <p14:sldId id="267"/>
            <p14:sldId id="270"/>
            <p14:sldId id="265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 autoAdjust="0"/>
    <p:restoredTop sz="94541"/>
  </p:normalViewPr>
  <p:slideViewPr>
    <p:cSldViewPr showGuides="1">
      <p:cViewPr>
        <p:scale>
          <a:sx n="75" d="100"/>
          <a:sy n="75" d="100"/>
        </p:scale>
        <p:origin x="1824" y="122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20.02.17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reference/uikit/1622933-uiapplicationmain" TargetMode="External"/><Relationship Id="rId4" Type="http://schemas.openxmlformats.org/officeDocument/2006/relationships/hyperlink" Target="https://developer.apple.com/reference/uikit/uiapplic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During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startup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3"/>
              </a:rPr>
              <a:t>UIApplicationMain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function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sets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several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key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starts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running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At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heart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every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iOS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4"/>
              </a:rPr>
              <a:t>UIApplication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job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facilitate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interactions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between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system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Figure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2-1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shows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commonly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found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most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while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Table 2-1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lists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roles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each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plays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first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notice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iOS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a model-view-controller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architecture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This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pattern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separates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app’s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business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logic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from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visual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presentation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This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architecture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crucial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creating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can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run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on 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devices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screen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sizes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E802381B-73D3-4B35-B645-0097DAD57FFC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5C53C9B-1E51-4145-8C57-E77DBD625D6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F9C7806-1753-447C-9861-23077E492A86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7D516EC-717A-46FD-BBF7-B49E47ACA4F3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151C7952-0E20-46D1-890C-18727E8BE3EA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1EE4D18-1075-40CE-9414-573133E7D6C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22DCAEA2-F354-4C64-BB44-16B64B4E4DA7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A0A185D-965D-4DEE-B0A9-43568A074FB6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EA43B76-58C9-41B2-9AD6-E91072A75E78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69ADC88-7C44-4F5C-977A-5DEBD4A5A65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47806CDB-A8AF-4981-8C25-67E66958D14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BA788869-B523-47A6-8748-007EDA800DBE}" type="slidenum">
              <a:rPr smtClean="0"/>
              <a:pPr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en.wikipedia.org/wiki/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medium.com/ios-os-x-development/ios-architecture-patterns-ecba4c38de52#.cdcuubym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ch/course/developing-ios-10-apps-with-swift/id1198467120" TargetMode="External"/><Relationship Id="rId4" Type="http://schemas.openxmlformats.org/officeDocument/2006/relationships/hyperlink" Target="https://developer.apple.com/videos/" TargetMode="External"/><Relationship Id="rId5" Type="http://schemas.openxmlformats.org/officeDocument/2006/relationships/hyperlink" Target="http://www.apple.com/swift/playgrounds/" TargetMode="External"/><Relationship Id="rId6" Type="http://schemas.openxmlformats.org/officeDocument/2006/relationships/hyperlink" Target="https://stackoverflow.com/questions/tagged/swift+i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referenc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swift.org/" TargetMode="External"/><Relationship Id="rId5" Type="http://schemas.openxmlformats.org/officeDocument/2006/relationships/hyperlink" Target="https://github.com/apple/swift" TargetMode="External"/><Relationship Id="rId6" Type="http://schemas.openxmlformats.org/officeDocument/2006/relationships/hyperlink" Target="https://developer.ibm.com/swif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iOS Workshop </a:t>
            </a:r>
            <a:br>
              <a:rPr lang="de-DE" dirty="0" smtClean="0"/>
            </a:br>
            <a:r>
              <a:rPr lang="de-DE" dirty="0" smtClean="0"/>
              <a:t>FHNW </a:t>
            </a:r>
            <a:r>
              <a:rPr lang="mr-IN" dirty="0" smtClean="0"/>
              <a:t>–</a:t>
            </a:r>
            <a:r>
              <a:rPr lang="de-DE" dirty="0" smtClean="0"/>
              <a:t> Frühjahr 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90BE5DD6-E86F-4802-B1F8-A490527C1643}" type="slidenum">
              <a:rPr lang="de-CH" smtClean="0"/>
              <a:t>1</a:t>
            </a:fld>
            <a:endParaRPr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2" y="1876568"/>
            <a:ext cx="4824536" cy="20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Swift-Features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7" y="1628800"/>
            <a:ext cx="3514853" cy="351485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72584" y="1476984"/>
            <a:ext cx="7339639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Multiparadigm</a:t>
            </a:r>
            <a:r>
              <a:rPr lang="de-DE" sz="2400" dirty="0" smtClean="0"/>
              <a:t>: </a:t>
            </a:r>
            <a:r>
              <a:rPr lang="de-DE" sz="2400" dirty="0" err="1" smtClean="0"/>
              <a:t>functional</a:t>
            </a:r>
            <a:r>
              <a:rPr lang="de-DE" sz="2400" dirty="0" smtClean="0"/>
              <a:t>, imperative, </a:t>
            </a:r>
            <a:r>
              <a:rPr lang="de-DE" sz="2400" dirty="0" err="1" smtClean="0"/>
              <a:t>generic</a:t>
            </a:r>
            <a:r>
              <a:rPr lang="de-DE" sz="2400" dirty="0" smtClean="0"/>
              <a:t>, OOP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/>
              <a:t>Memory </a:t>
            </a:r>
            <a:r>
              <a:rPr lang="de-DE" sz="2400" dirty="0" err="1" smtClean="0"/>
              <a:t>safe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default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Closures</a:t>
            </a:r>
            <a:r>
              <a:rPr lang="de-DE" sz="2400" dirty="0" smtClean="0"/>
              <a:t> </a:t>
            </a:r>
            <a:r>
              <a:rPr lang="de-DE" sz="2400" dirty="0" err="1"/>
              <a:t>unified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pointers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Tuples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multiple </a:t>
            </a:r>
            <a:r>
              <a:rPr lang="de-DE" sz="2400" dirty="0" err="1"/>
              <a:t>return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Generics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/>
              <a:t>Fast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concise</a:t>
            </a:r>
            <a:r>
              <a:rPr lang="de-DE" sz="2400" dirty="0"/>
              <a:t> </a:t>
            </a:r>
            <a:r>
              <a:rPr lang="de-DE" sz="2400" dirty="0" err="1"/>
              <a:t>iteration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a </a:t>
            </a:r>
            <a:r>
              <a:rPr lang="de-DE" sz="2400" dirty="0" err="1"/>
              <a:t>range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collection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Structs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support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, </a:t>
            </a:r>
            <a:r>
              <a:rPr lang="de-DE" sz="2400" dirty="0" err="1"/>
              <a:t>extensions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protocols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Functional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r>
              <a:rPr lang="de-DE" sz="2400" dirty="0"/>
              <a:t> </a:t>
            </a:r>
            <a:r>
              <a:rPr lang="de-DE" sz="2400" dirty="0" err="1"/>
              <a:t>patterns</a:t>
            </a:r>
            <a:r>
              <a:rPr lang="de-DE" sz="2400" dirty="0"/>
              <a:t>, e.g., </a:t>
            </a:r>
            <a:r>
              <a:rPr lang="de-DE" sz="2400" dirty="0" err="1"/>
              <a:t>map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filter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/>
              <a:t>Powerful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</a:t>
            </a:r>
            <a:r>
              <a:rPr lang="de-DE" sz="2400" dirty="0" err="1"/>
              <a:t>built</a:t>
            </a:r>
            <a:r>
              <a:rPr lang="de-DE" sz="2400" dirty="0"/>
              <a:t>-in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Advanced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flow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 do, </a:t>
            </a:r>
            <a:r>
              <a:rPr lang="de-DE" sz="2400" dirty="0" err="1"/>
              <a:t>guard</a:t>
            </a:r>
            <a:r>
              <a:rPr lang="de-DE" sz="2400" dirty="0"/>
              <a:t>, </a:t>
            </a:r>
            <a:r>
              <a:rPr lang="de-DE" sz="2400" dirty="0" err="1"/>
              <a:t>defer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 </a:t>
            </a:r>
            <a:r>
              <a:rPr lang="de-DE" sz="2400" dirty="0" err="1"/>
              <a:t>repeat</a:t>
            </a:r>
            <a:r>
              <a:rPr lang="de-DE" sz="2400" dirty="0"/>
              <a:t> </a:t>
            </a:r>
            <a:r>
              <a:rPr lang="de-DE" sz="2400" dirty="0" err="1" smtClean="0"/>
              <a:t>keywords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/>
              <a:t>...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Einstieg Swift-Entwicklung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772583" y="1476984"/>
            <a:ext cx="5118057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err="1" smtClean="0">
                <a:latin typeface="AA Zuehlke" pitchFamily="2" charset="0"/>
              </a:rPr>
              <a:t>XCode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Playgrounds</a:t>
            </a:r>
            <a:endParaRPr lang="de-DE" sz="2200" dirty="0" smtClean="0">
              <a:latin typeface="AA Zuehlke" pitchFamily="2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Entwicklung ohne Projekt und Abhängigkeiten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Kombination aus </a:t>
            </a:r>
            <a:r>
              <a:rPr lang="de-DE" sz="2200" dirty="0" err="1" smtClean="0">
                <a:latin typeface="AA Zuehlke" pitchFamily="2" charset="0"/>
              </a:rPr>
              <a:t>Markdown</a:t>
            </a:r>
            <a:r>
              <a:rPr lang="de-DE" sz="2200" dirty="0" smtClean="0">
                <a:latin typeface="AA Zuehlke" pitchFamily="2" charset="0"/>
              </a:rPr>
              <a:t> und ausführbaren Code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Ideal für lebendige Tutorials, Dokumentation, Lernen, Experimente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41" y="1556792"/>
            <a:ext cx="5767062" cy="338814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752839" y="472514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78116" y="4794284"/>
            <a:ext cx="2725398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Weiter in </a:t>
            </a:r>
            <a:r>
              <a:rPr lang="de-DE" sz="2200" dirty="0" err="1" smtClean="0">
                <a:latin typeface="AA Zuehlke" pitchFamily="2" charset="0"/>
              </a:rPr>
              <a:t>Playgrounds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964653" y="1304765"/>
            <a:ext cx="4819360" cy="23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1. Termin: 27. Februar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Überblick iOS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Überblick Swift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Einstieg Swift-Entwicklung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964653" y="3789040"/>
            <a:ext cx="98306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879976" y="1304765"/>
            <a:ext cx="0" cy="50532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975940" y="3897053"/>
            <a:ext cx="4819360" cy="2469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4. Termin: 20. März</a:t>
            </a: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Finalisierung iOS-Projekt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Tipps &amp; Tricks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Empfehlungen Frameworks &amp; Tools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Fragen und Antworten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653" y="3888236"/>
            <a:ext cx="4819360" cy="2469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3. Termin: 13. März</a:t>
            </a: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iOS-Projekt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UI mit Storyboards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Networking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60050" y="1313582"/>
            <a:ext cx="4819360" cy="23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2. Termin: 6. März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Swift-Entwicklung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Einstieg iOS-Projekt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UI mit Storyboards</a:t>
            </a:r>
          </a:p>
        </p:txBody>
      </p:sp>
    </p:spTree>
    <p:extLst>
      <p:ext uri="{BB962C8B-B14F-4D97-AF65-F5344CB8AC3E}">
        <p14:creationId xmlns:p14="http://schemas.microsoft.com/office/powerpoint/2010/main" val="5569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2" y="1016341"/>
            <a:ext cx="2657417" cy="4716915"/>
          </a:xfr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7C7D702C-8F63-4A96-90B2-AA5D17EFD535}" type="slidenum">
              <a:rPr lang="de-CH" smtClean="0"/>
              <a:t>3</a:t>
            </a:fld>
            <a:endParaRPr dirty="0"/>
          </a:p>
        </p:txBody>
      </p:sp>
      <p:sp>
        <p:nvSpPr>
          <p:cNvPr id="11" name="Textfeld 10"/>
          <p:cNvSpPr txBox="1"/>
          <p:nvPr/>
        </p:nvSpPr>
        <p:spPr>
          <a:xfrm>
            <a:off x="551384" y="1300284"/>
            <a:ext cx="3888432" cy="4937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95399" y="1226267"/>
            <a:ext cx="7681849" cy="504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Mobiles Betriebssystem von Apple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iPhone, iPad, iPod </a:t>
            </a:r>
            <a:r>
              <a:rPr lang="de-DE" sz="2200" dirty="0" err="1" smtClean="0">
                <a:latin typeface="AA Zuehlke" pitchFamily="2" charset="0"/>
              </a:rPr>
              <a:t>touch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Darauf basierend: </a:t>
            </a:r>
            <a:r>
              <a:rPr lang="de-DE" sz="2200" dirty="0" err="1" smtClean="0">
                <a:latin typeface="AA Zuehlke" pitchFamily="2" charset="0"/>
              </a:rPr>
              <a:t>tvOS</a:t>
            </a:r>
            <a:r>
              <a:rPr lang="de-DE" sz="2200" dirty="0" smtClean="0">
                <a:latin typeface="AA Zuehlke" pitchFamily="2" charset="0"/>
              </a:rPr>
              <a:t> &amp; </a:t>
            </a:r>
            <a:r>
              <a:rPr lang="de-DE" sz="2200" dirty="0" err="1" smtClean="0">
                <a:latin typeface="AA Zuehlke" pitchFamily="2" charset="0"/>
              </a:rPr>
              <a:t>watchOS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iOS basiert auf </a:t>
            </a:r>
            <a:r>
              <a:rPr lang="de-DE" sz="2200" dirty="0" err="1" smtClean="0">
                <a:latin typeface="AA Zuehlke" pitchFamily="2" charset="0"/>
              </a:rPr>
              <a:t>macOS</a:t>
            </a:r>
            <a:r>
              <a:rPr lang="de-DE" sz="2200" dirty="0" smtClean="0">
                <a:latin typeface="AA Zuehlke" pitchFamily="2" charset="0"/>
              </a:rPr>
              <a:t>-Kern </a:t>
            </a:r>
            <a:r>
              <a:rPr lang="de-DE" sz="2200" dirty="0" smtClean="0">
                <a:latin typeface="AA Zuehlke" pitchFamily="2" charset="0"/>
                <a:sym typeface="Wingdings"/>
              </a:rPr>
              <a:t> Darwin  Unix 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Seit März 2008 SDK für iOS verfügbar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Jährliche Aktualisierungen zur WWDC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Voraussetzung für Entwicklung Apple-Hardware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Entwicklung in </a:t>
            </a:r>
            <a:r>
              <a:rPr lang="de-DE" sz="2200" dirty="0" err="1" smtClean="0">
                <a:latin typeface="AA Zuehlke" pitchFamily="2" charset="0"/>
                <a:sym typeface="Wingdings"/>
              </a:rPr>
              <a:t>Objective</a:t>
            </a:r>
            <a:r>
              <a:rPr lang="de-DE" sz="2200" dirty="0">
                <a:latin typeface="AA Zuehlke" pitchFamily="2" charset="0"/>
                <a:sym typeface="Wingdings"/>
              </a:rPr>
              <a:t>-</a:t>
            </a:r>
            <a:r>
              <a:rPr lang="de-DE" sz="2200" dirty="0" smtClean="0">
                <a:latin typeface="AA Zuehlke" pitchFamily="2" charset="0"/>
                <a:sym typeface="Wingdings"/>
              </a:rPr>
              <a:t>C oder Swift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>
                <a:latin typeface="AA Zuehlke" pitchFamily="2" charset="0"/>
                <a:sym typeface="Wingdings"/>
              </a:rPr>
              <a:t>Details: </a:t>
            </a:r>
            <a:r>
              <a:rPr lang="de-DE" sz="2200" dirty="0">
                <a:latin typeface="AA Zuehlke" pitchFamily="2" charset="0"/>
                <a:sym typeface="Wingdings"/>
                <a:hlinkClick r:id="rId3"/>
              </a:rPr>
              <a:t>https://</a:t>
            </a:r>
            <a:r>
              <a:rPr lang="de-DE" sz="2200" dirty="0" smtClean="0">
                <a:latin typeface="AA Zuehlke" pitchFamily="2" charset="0"/>
                <a:sym typeface="Wingdings"/>
                <a:hlinkClick r:id="rId3"/>
              </a:rPr>
              <a:t>en.wikipedia.org/wiki/IOS</a:t>
            </a:r>
            <a:r>
              <a:rPr lang="de-DE" sz="2200" dirty="0" smtClean="0">
                <a:latin typeface="AA Zuehlke" pitchFamily="2" charset="0"/>
                <a:sym typeface="Wingdings"/>
              </a:rPr>
              <a:t> 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Architektur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BA0A185D-965D-4DEE-B0A9-43568A074FB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343175" y="5171478"/>
            <a:ext cx="4968552" cy="1008112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Core OS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351584" y="3947322"/>
            <a:ext cx="4968552" cy="1008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Core Services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351584" y="2705723"/>
            <a:ext cx="4968552" cy="100811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Media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343175" y="1484784"/>
            <a:ext cx="4968552" cy="1008112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Cocoa</a:t>
            </a:r>
            <a:r>
              <a:rPr lang="de-DE" sz="2200" dirty="0" smtClean="0">
                <a:latin typeface="AA Zuehlke" pitchFamily="2" charset="0"/>
              </a:rPr>
              <a:t> Touch</a:t>
            </a:r>
          </a:p>
        </p:txBody>
      </p:sp>
      <p:sp>
        <p:nvSpPr>
          <p:cNvPr id="15" name="Dreieck 14"/>
          <p:cNvSpPr/>
          <p:nvPr/>
        </p:nvSpPr>
        <p:spPr>
          <a:xfrm rot="10800000">
            <a:off x="772585" y="1484784"/>
            <a:ext cx="1209855" cy="4694806"/>
          </a:xfrm>
          <a:prstGeom prst="triangl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Abstraktionsgrad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464152" y="5290802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Bluetooth, </a:t>
            </a:r>
            <a:r>
              <a:rPr lang="de-DE" sz="2200" dirty="0" err="1" smtClean="0">
                <a:latin typeface="AA Zuehlke" pitchFamily="2" charset="0"/>
              </a:rPr>
              <a:t>External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Accessory</a:t>
            </a:r>
            <a:r>
              <a:rPr lang="de-DE" sz="2200" dirty="0" smtClean="0">
                <a:latin typeface="AA Zuehlke" pitchFamily="2" charset="0"/>
              </a:rPr>
              <a:t>, Networking, </a:t>
            </a:r>
            <a:r>
              <a:rPr lang="de-DE" sz="2200" dirty="0" err="1" smtClean="0">
                <a:latin typeface="AA Zuehlke" pitchFamily="2" charset="0"/>
              </a:rPr>
              <a:t>Local</a:t>
            </a:r>
            <a:r>
              <a:rPr lang="de-DE" sz="2200" dirty="0" smtClean="0">
                <a:latin typeface="AA Zuehlke" pitchFamily="2" charset="0"/>
              </a:rPr>
              <a:t> Authentication, ...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464152" y="4130281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Peer2Peer Services, </a:t>
            </a:r>
            <a:r>
              <a:rPr lang="de-DE" sz="2200" dirty="0" err="1" smtClean="0">
                <a:latin typeface="AA Zuehlke" pitchFamily="2" charset="0"/>
              </a:rPr>
              <a:t>iCloud</a:t>
            </a:r>
            <a:r>
              <a:rPr lang="de-DE" sz="2200" dirty="0" smtClean="0">
                <a:latin typeface="AA Zuehlke" pitchFamily="2" charset="0"/>
              </a:rPr>
              <a:t>, Blocks, </a:t>
            </a:r>
            <a:r>
              <a:rPr lang="de-DE" sz="2200" dirty="0" err="1" smtClean="0">
                <a:latin typeface="AA Zuehlke" pitchFamily="2" charset="0"/>
              </a:rPr>
              <a:t>SQLite</a:t>
            </a:r>
            <a:r>
              <a:rPr lang="de-DE" sz="2200" dirty="0" smtClean="0">
                <a:latin typeface="AA Zuehlke" pitchFamily="2" charset="0"/>
              </a:rPr>
              <a:t>, Grand Central </a:t>
            </a:r>
            <a:r>
              <a:rPr lang="de-DE" sz="2200" dirty="0" err="1" smtClean="0">
                <a:latin typeface="AA Zuehlke" pitchFamily="2" charset="0"/>
              </a:rPr>
              <a:t>Dispatch</a:t>
            </a:r>
            <a:r>
              <a:rPr lang="de-DE" sz="2200" dirty="0" smtClean="0">
                <a:latin typeface="AA Zuehlke" pitchFamily="2" charset="0"/>
              </a:rPr>
              <a:t>, ...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464152" y="2883486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Graphics, Audio, Video, </a:t>
            </a:r>
            <a:r>
              <a:rPr lang="de-DE" sz="2200" dirty="0" err="1" smtClean="0">
                <a:latin typeface="AA Zuehlke" pitchFamily="2" charset="0"/>
              </a:rPr>
              <a:t>AirPlay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Photos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SceneKit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SpriteKit</a:t>
            </a:r>
            <a:r>
              <a:rPr lang="de-DE" sz="2200" dirty="0" smtClean="0">
                <a:latin typeface="AA Zuehlke" pitchFamily="2" charset="0"/>
              </a:rPr>
              <a:t>, ...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471890" y="1664804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App </a:t>
            </a:r>
            <a:r>
              <a:rPr lang="de-DE" sz="2200" dirty="0" err="1" smtClean="0">
                <a:latin typeface="AA Zuehlke" pitchFamily="2" charset="0"/>
              </a:rPr>
              <a:t>Extensions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Handoff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AirDrop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TextKit</a:t>
            </a:r>
            <a:r>
              <a:rPr lang="de-DE" sz="2200" dirty="0" smtClean="0">
                <a:latin typeface="AA Zuehlke" pitchFamily="2" charset="0"/>
              </a:rPr>
              <a:t>, Autolayout, Multitasking, ...</a:t>
            </a:r>
          </a:p>
        </p:txBody>
      </p:sp>
    </p:spTree>
    <p:extLst>
      <p:ext uri="{BB962C8B-B14F-4D97-AF65-F5344CB8AC3E}">
        <p14:creationId xmlns:p14="http://schemas.microsoft.com/office/powerpoint/2010/main" val="18806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einer iOS-App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045588"/>
            <a:ext cx="6221817" cy="547018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7486032" y="323322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756651" y="2839689"/>
            <a:ext cx="2235893" cy="5809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3600" dirty="0" smtClean="0">
                <a:latin typeface="AA Zuehlke" pitchFamily="2" charset="0"/>
              </a:rPr>
              <a:t>MVC-Pattern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756651" y="3573016"/>
            <a:ext cx="2955974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Vergleich diverser iOS-Entwurfsmuster: </a:t>
            </a:r>
            <a:r>
              <a:rPr lang="de-DE" sz="2200" dirty="0" smtClean="0">
                <a:latin typeface="AA Zuehlke" pitchFamily="2" charset="0"/>
                <a:hlinkClick r:id="rId4"/>
              </a:rPr>
              <a:t>Link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124744"/>
            <a:ext cx="4174652" cy="5013176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5015880" y="323322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164643" y="2186240"/>
            <a:ext cx="5964836" cy="2664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Diverse </a:t>
            </a:r>
            <a:r>
              <a:rPr lang="de-DE" sz="2200" dirty="0" err="1" smtClean="0">
                <a:latin typeface="AA Zuehlke" pitchFamily="2" charset="0"/>
              </a:rPr>
              <a:t>Delegate</a:t>
            </a:r>
            <a:r>
              <a:rPr lang="de-DE" sz="2200" dirty="0" smtClean="0">
                <a:latin typeface="AA Zuehlke" pitchFamily="2" charset="0"/>
              </a:rPr>
              <a:t>-Aufrufe im App-</a:t>
            </a:r>
            <a:r>
              <a:rPr lang="de-DE" sz="2200" dirty="0" err="1" smtClean="0">
                <a:latin typeface="AA Zuehlke" pitchFamily="2" charset="0"/>
              </a:rPr>
              <a:t>Delegate</a:t>
            </a:r>
            <a:r>
              <a:rPr lang="de-DE" sz="2200" dirty="0">
                <a:latin typeface="AA Zuehlke" pitchFamily="2" charset="0"/>
              </a:rPr>
              <a:t>:</a:t>
            </a:r>
            <a:endParaRPr lang="de-DE" sz="2200" dirty="0" smtClean="0">
              <a:latin typeface="AA Zuehlke" pitchFamily="2" charset="0"/>
            </a:endParaRP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applicationWillFinishLaunchingWithOptions</a:t>
            </a:r>
            <a:endParaRPr lang="de-DE" sz="17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pplicationDidFinishLaunchingWithOtions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applicationDidBecomeActive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applicationWillResignActive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applicationDidEnterBackground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applicationWillEnterForeground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applicationWillTerminate</a:t>
            </a:r>
            <a:r>
              <a:rPr lang="de-DE" sz="17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Walled</a:t>
            </a:r>
            <a:r>
              <a:rPr lang="de-DE" dirty="0" smtClean="0"/>
              <a:t> Garden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566702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Jede App wird durch Apple auf Konformität zu den App-Store-Guidelines geprüft</a:t>
            </a:r>
          </a:p>
          <a:p>
            <a:pPr marL="608013" lvl="2" indent="-342900">
              <a:buFont typeface="Arial" charset="0"/>
              <a:buChar char="•"/>
            </a:pPr>
            <a:r>
              <a:rPr lang="de-DE" dirty="0" smtClean="0"/>
              <a:t>Nicht jede Idee ist dadurch umsetzbar</a:t>
            </a:r>
          </a:p>
          <a:p>
            <a:pPr marL="608013" lvl="2" indent="-342900">
              <a:buFont typeface="Arial" charset="0"/>
              <a:buChar char="•"/>
            </a:pPr>
            <a:r>
              <a:rPr lang="de-DE" dirty="0" smtClean="0"/>
              <a:t>Es wird gegenüber anderen Plattformen ein höheres </a:t>
            </a:r>
            <a:r>
              <a:rPr lang="de-DE" dirty="0" err="1" smtClean="0"/>
              <a:t>Mass</a:t>
            </a:r>
            <a:r>
              <a:rPr lang="de-DE" dirty="0" smtClean="0"/>
              <a:t> an Qualität und Sicherheit erreicht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348880"/>
            <a:ext cx="8325054" cy="403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6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Entwicklungsressourcen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8</a:t>
            </a:fld>
            <a:endParaRPr lang="de-CH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1008"/>
              </p:ext>
            </p:extLst>
          </p:nvPr>
        </p:nvGraphicFramePr>
        <p:xfrm>
          <a:off x="773113" y="1789113"/>
          <a:ext cx="11215686" cy="39471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2586583"/>
                <a:gridCol w="4890541"/>
                <a:gridCol w="373856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Url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iOS</a:t>
                      </a:r>
                      <a:r>
                        <a:rPr lang="de-DE" baseline="0" dirty="0" smtClean="0"/>
                        <a:t> API 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https://developer.apple.com/reference/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Referenz von Apple</a:t>
                      </a:r>
                      <a:r>
                        <a:rPr lang="de-DE" baseline="0" dirty="0" smtClean="0"/>
                        <a:t> zu allen Frameworks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 </a:t>
                      </a:r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Language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https://</a:t>
                      </a:r>
                      <a:r>
                        <a:rPr lang="de-DE" dirty="0" err="1" smtClean="0"/>
                        <a:t>developer.apple.com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library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content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documentation</a:t>
                      </a:r>
                      <a:r>
                        <a:rPr lang="de-DE" dirty="0" smtClean="0"/>
                        <a:t>/Swift/</a:t>
                      </a:r>
                      <a:r>
                        <a:rPr lang="de-DE" dirty="0" err="1" smtClean="0"/>
                        <a:t>Conceptual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Swift_Programming_Language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index.html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Doku zu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Stanford iOS Kurs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https://itunes.apple.com/ch/course/developing-ios-10-apps-with-swift/id1198467120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Jährlicher iOS-Kurs der</a:t>
                      </a:r>
                      <a:r>
                        <a:rPr lang="de-DE" baseline="0" dirty="0" smtClean="0"/>
                        <a:t> Stanford-University in </a:t>
                      </a:r>
                      <a:r>
                        <a:rPr lang="de-DE" baseline="0" dirty="0" err="1" smtClean="0"/>
                        <a:t>iTunesU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WWDC Videos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https://developer.apple.com/videos/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Aufzeichnungen der WWDC Sessions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Playgrounds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5"/>
                        </a:rPr>
                        <a:t>http://www.apple.com/swift/playgrounds/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iPad App zum Lernen von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6"/>
                        </a:rPr>
                        <a:t>https://stackoverflow.com/questions/tagged/swift+ios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</a:t>
                      </a:r>
                      <a:r>
                        <a:rPr lang="de-DE" dirty="0" err="1" smtClean="0"/>
                        <a:t>grosse</a:t>
                      </a:r>
                      <a:r>
                        <a:rPr lang="de-DE" dirty="0" smtClean="0"/>
                        <a:t> Community im</a:t>
                      </a:r>
                      <a:r>
                        <a:rPr lang="de-DE" baseline="0" dirty="0" smtClean="0"/>
                        <a:t> iOS-Bereich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51" y="1556792"/>
            <a:ext cx="4408589" cy="440858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72585" y="1476984"/>
            <a:ext cx="6083300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General-</a:t>
            </a:r>
            <a:r>
              <a:rPr lang="de-DE" sz="2200" dirty="0" err="1" smtClean="0">
                <a:latin typeface="AA Zuehlke" pitchFamily="2" charset="0"/>
              </a:rPr>
              <a:t>Purpose</a:t>
            </a:r>
            <a:r>
              <a:rPr lang="de-DE" sz="2200" dirty="0" smtClean="0">
                <a:latin typeface="AA Zuehlke" pitchFamily="2" charset="0"/>
              </a:rPr>
              <a:t>, Multi-</a:t>
            </a:r>
            <a:r>
              <a:rPr lang="de-DE" sz="2200" dirty="0" err="1" smtClean="0">
                <a:latin typeface="AA Zuehlke" pitchFamily="2" charset="0"/>
              </a:rPr>
              <a:t>Paradigm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Compiled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Programming</a:t>
            </a:r>
            <a:r>
              <a:rPr lang="de-DE" sz="2200" dirty="0" smtClean="0">
                <a:latin typeface="AA Zuehlke" pitchFamily="2" charset="0"/>
              </a:rPr>
              <a:t> Language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Entwickelt durch </a:t>
            </a:r>
            <a:r>
              <a:rPr lang="de-DE" sz="2200" dirty="0" smtClean="0">
                <a:latin typeface="AA Zuehlke" pitchFamily="2" charset="0"/>
                <a:hlinkClick r:id="rId4"/>
              </a:rPr>
              <a:t>Apple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Plattformen: iOS, </a:t>
            </a:r>
            <a:r>
              <a:rPr lang="de-DE" sz="2200" dirty="0" err="1" smtClean="0">
                <a:latin typeface="AA Zuehlke" pitchFamily="2" charset="0"/>
              </a:rPr>
              <a:t>macOS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watchOS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tvOS</a:t>
            </a:r>
            <a:r>
              <a:rPr lang="de-DE" sz="2200" dirty="0" smtClean="0">
                <a:latin typeface="AA Zuehlke" pitchFamily="2" charset="0"/>
              </a:rPr>
              <a:t> &amp; Linux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Kompatibel zu </a:t>
            </a:r>
            <a:r>
              <a:rPr lang="de-DE" sz="2200" dirty="0" err="1" smtClean="0">
                <a:latin typeface="AA Zuehlke" pitchFamily="2" charset="0"/>
              </a:rPr>
              <a:t>Objective</a:t>
            </a:r>
            <a:r>
              <a:rPr lang="de-DE" sz="2200" dirty="0" smtClean="0">
                <a:latin typeface="AA Zuehlke" pitchFamily="2" charset="0"/>
              </a:rPr>
              <a:t>-C, 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„</a:t>
            </a:r>
            <a:r>
              <a:rPr lang="de-DE" sz="2200" dirty="0" err="1" smtClean="0">
                <a:latin typeface="AA Zuehlke" pitchFamily="2" charset="0"/>
              </a:rPr>
              <a:t>Objective</a:t>
            </a:r>
            <a:r>
              <a:rPr lang="de-DE" sz="2200" dirty="0" smtClean="0">
                <a:latin typeface="AA Zuehlke" pitchFamily="2" charset="0"/>
              </a:rPr>
              <a:t>-C </a:t>
            </a:r>
            <a:r>
              <a:rPr lang="de-DE" sz="2200" dirty="0" err="1" smtClean="0">
                <a:latin typeface="AA Zuehlke" pitchFamily="2" charset="0"/>
              </a:rPr>
              <a:t>without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the</a:t>
            </a:r>
            <a:r>
              <a:rPr lang="de-DE" sz="2200" dirty="0" smtClean="0">
                <a:latin typeface="AA Zuehlke" pitchFamily="2" charset="0"/>
              </a:rPr>
              <a:t> C“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Wird durch LLVM Compiler verarbeitet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err="1" smtClean="0">
                <a:latin typeface="AA Zuehlke" pitchFamily="2" charset="0"/>
                <a:hlinkClick r:id="rId5"/>
              </a:rPr>
              <a:t>OpenSource</a:t>
            </a:r>
            <a:r>
              <a:rPr lang="de-DE" sz="2200" dirty="0" smtClean="0">
                <a:latin typeface="AA Zuehlke" pitchFamily="2" charset="0"/>
              </a:rPr>
              <a:t> (Apache </a:t>
            </a:r>
            <a:r>
              <a:rPr lang="de-DE" sz="2200" dirty="0" err="1" smtClean="0">
                <a:latin typeface="AA Zuehlke" pitchFamily="2" charset="0"/>
              </a:rPr>
              <a:t>License</a:t>
            </a:r>
            <a:r>
              <a:rPr lang="de-DE" sz="2200" dirty="0" smtClean="0">
                <a:latin typeface="AA Zuehlke" pitchFamily="2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Diverse vielversprechende Portierungen,        (z.B. durch </a:t>
            </a:r>
            <a:r>
              <a:rPr lang="de-DE" sz="2200" dirty="0" smtClean="0">
                <a:latin typeface="AA Zuehlke" pitchFamily="2" charset="0"/>
                <a:hlinkClick r:id="rId6"/>
              </a:rPr>
              <a:t>IBM</a:t>
            </a:r>
            <a:r>
              <a:rPr lang="de-DE" sz="2200" dirty="0" smtClean="0">
                <a:latin typeface="AA Zuehlk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1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Leere-Praesentation_16-9_de-de.pptx" id="{CC485773-030C-4FE3-B708-80A73527E338}" vid="{A9A1D365-94C1-48F9-8D1A-7E5DD58A4ED0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Leere-Praesentation_16-9_de-de</Template>
  <TotalTime>0</TotalTime>
  <Words>638</Words>
  <Application>Microsoft Macintosh PowerPoint</Application>
  <PresentationFormat>Breitbild</PresentationFormat>
  <Paragraphs>148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AA Zuehlke</vt:lpstr>
      <vt:lpstr>Courier</vt:lpstr>
      <vt:lpstr>Wingdings</vt:lpstr>
      <vt:lpstr>Arial</vt:lpstr>
      <vt:lpstr>Zuehlke</vt:lpstr>
      <vt:lpstr>iOS Workshop  FHNW – Frühjahr 2017</vt:lpstr>
      <vt:lpstr>Überblick</vt:lpstr>
      <vt:lpstr>iOS</vt:lpstr>
      <vt:lpstr>iOS Architektur</vt:lpstr>
      <vt:lpstr>Struktur einer iOS-App</vt:lpstr>
      <vt:lpstr>App Lifecycle</vt:lpstr>
      <vt:lpstr>Walled Garden</vt:lpstr>
      <vt:lpstr>iOS Entwicklungsressourcen</vt:lpstr>
      <vt:lpstr>Swift</vt:lpstr>
      <vt:lpstr>Swift-Features</vt:lpstr>
      <vt:lpstr>Einstieg Swift-Entwicklung</vt:lpstr>
    </vt:vector>
  </TitlesOfParts>
  <Manager>sdf</Manager>
  <Company>sdf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Workshop  FHNW – Frühjahr 2017</dc:title>
  <dc:subject>foo</dc:subject>
  <dc:creator>oliver.gepp@Zühlke.com</dc:creator>
  <cp:keywords>dfs</cp:keywords>
  <dc:description>sdf</dc:description>
  <cp:lastModifiedBy>Gepp, Oliver</cp:lastModifiedBy>
  <cp:revision>45</cp:revision>
  <dcterms:created xsi:type="dcterms:W3CDTF">2017-01-06T09:57:21Z</dcterms:created>
  <dcterms:modified xsi:type="dcterms:W3CDTF">2017-02-20T12:56:00Z</dcterms:modified>
  <cp:category>dfwesf</cp:category>
</cp:coreProperties>
</file>