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94" r:id="rId14"/>
    <p:sldId id="269" r:id="rId15"/>
    <p:sldId id="268" r:id="rId16"/>
    <p:sldId id="270" r:id="rId17"/>
    <p:sldId id="271" r:id="rId18"/>
    <p:sldId id="272" r:id="rId19"/>
    <p:sldId id="273" r:id="rId20"/>
    <p:sldId id="274" r:id="rId21"/>
    <p:sldId id="275" r:id="rId22"/>
    <p:sldId id="277" r:id="rId23"/>
    <p:sldId id="279" r:id="rId24"/>
    <p:sldId id="278" r:id="rId25"/>
    <p:sldId id="298" r:id="rId26"/>
    <p:sldId id="276" r:id="rId27"/>
    <p:sldId id="295" r:id="rId28"/>
    <p:sldId id="296" r:id="rId29"/>
    <p:sldId id="297" r:id="rId30"/>
    <p:sldId id="283" r:id="rId31"/>
    <p:sldId id="284" r:id="rId32"/>
    <p:sldId id="285" r:id="rId33"/>
    <p:sldId id="286" r:id="rId34"/>
    <p:sldId id="287" r:id="rId35"/>
    <p:sldId id="288" r:id="rId36"/>
    <p:sldId id="290" r:id="rId37"/>
    <p:sldId id="289" r:id="rId38"/>
    <p:sldId id="291" r:id="rId39"/>
    <p:sldId id="292" r:id="rId40"/>
    <p:sldId id="293" r:id="rId41"/>
  </p:sldIdLst>
  <p:sldSz cx="9144000" cy="6858000" type="screen4x3"/>
  <p:notesSz cx="6858000" cy="9144000"/>
  <p:embeddedFontLst>
    <p:embeddedFont>
      <p:font typeface="AA Zuehlke" panose="02000503060000020004" pitchFamily="2" charset="0"/>
      <p:regular r:id="rId44"/>
      <p:italic r:id="rId45"/>
    </p:embeddedFont>
  </p:embeddedFontLst>
  <p:custDataLst>
    <p:tags r:id="rId46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27">
          <p15:clr>
            <a:srgbClr val="A4A3A4"/>
          </p15:clr>
        </p15:guide>
        <p15:guide id="2" orient="horz" pos="4136">
          <p15:clr>
            <a:srgbClr val="A4A3A4"/>
          </p15:clr>
        </p15:guide>
        <p15:guide id="3" orient="horz" pos="588">
          <p15:clr>
            <a:srgbClr val="A4A3A4"/>
          </p15:clr>
        </p15:guide>
        <p15:guide id="4" orient="horz" pos="139">
          <p15:clr>
            <a:srgbClr val="A4A3A4"/>
          </p15:clr>
        </p15:guide>
        <p15:guide id="5" pos="365">
          <p15:clr>
            <a:srgbClr val="A4A3A4"/>
          </p15:clr>
        </p15:guide>
        <p15:guide id="6" pos="5664">
          <p15:clr>
            <a:srgbClr val="A4A3A4"/>
          </p15:clr>
        </p15:guide>
        <p15:guide id="7" pos="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6710EB-4081-4327-87A8-A6E326B6FCDB}">
  <a:tblStyle styleId="{556710EB-4081-4327-87A8-A6E326B6FCDB}" styleName="Zuehlke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>
        <a:fontRef idx="maj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>
        <a:fontRef idx="maj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9" autoAdjust="0"/>
    <p:restoredTop sz="82348" autoAdjust="0"/>
  </p:normalViewPr>
  <p:slideViewPr>
    <p:cSldViewPr showGuides="1">
      <p:cViewPr varScale="1">
        <p:scale>
          <a:sx n="80" d="100"/>
          <a:sy n="80" d="100"/>
        </p:scale>
        <p:origin x="96" y="414"/>
      </p:cViewPr>
      <p:guideLst>
        <p:guide orient="horz" pos="1127"/>
        <p:guide orient="horz" pos="4136"/>
        <p:guide orient="horz" pos="588"/>
        <p:guide orient="horz" pos="139"/>
        <p:guide pos="365"/>
        <p:guide pos="5664"/>
        <p:guide pos="9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A Zuehlk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189A0-0A58-4992-87A6-55AC822E6B9B}" type="datetimeFigureOut">
              <a:rPr lang="de-DE" smtClean="0">
                <a:latin typeface="AA Zuehlke" pitchFamily="2" charset="0"/>
              </a:rPr>
              <a:t>19.02.2017</a:t>
            </a:fld>
            <a:endParaRPr lang="de-DE">
              <a:latin typeface="AA Zuehlk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latin typeface="AA Zuehlke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C6F6C-8E1B-4498-9594-4C11B1F32799}" type="slidenum">
              <a:rPr lang="de-DE" smtClean="0">
                <a:latin typeface="AA Zuehlke" pitchFamily="2" charset="0"/>
              </a:rPr>
              <a:t>‹Nr.›</a:t>
            </a:fld>
            <a:endParaRPr lang="de-DE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45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A6966AE6-B72D-4967-9CA3-8469D2863705}" type="datetimeFigureOut">
              <a:rPr lang="en-US" smtClean="0"/>
              <a:pPr/>
              <a:t>2/19/2017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04E102C5-3B9C-48EE-BFF0-2E7AF2F2A1F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6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- An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Wandtafel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eine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Aufteilung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machen</a:t>
            </a:r>
            <a:r>
              <a:rPr lang="en-GB" baseline="0" dirty="0" smtClean="0"/>
              <a:t> (AngularJS, Android, Ionic, HTML/CSS/</a:t>
            </a:r>
            <a:r>
              <a:rPr lang="en-GB" baseline="0" dirty="0" err="1" smtClean="0"/>
              <a:t>Javascript</a:t>
            </a:r>
            <a:r>
              <a:rPr lang="en-GB" baseline="0" dirty="0" smtClean="0"/>
              <a:t>, Java, Swift)</a:t>
            </a:r>
          </a:p>
          <a:p>
            <a:r>
              <a:rPr lang="en-GB" baseline="0" dirty="0" smtClean="0"/>
              <a:t>- </a:t>
            </a:r>
            <a:r>
              <a:rPr lang="en-GB" baseline="0" dirty="0" err="1" smtClean="0"/>
              <a:t>Jeden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Studenten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eintragen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lassen</a:t>
            </a:r>
            <a:endParaRPr lang="en-GB" baseline="0" dirty="0" smtClean="0"/>
          </a:p>
          <a:p>
            <a:r>
              <a:rPr lang="en-GB" baseline="0" dirty="0" smtClean="0"/>
              <a:t>- Am </a:t>
            </a:r>
            <a:r>
              <a:rPr lang="en-GB" baseline="0" dirty="0" err="1" smtClean="0"/>
              <a:t>Ende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ein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Foto</a:t>
            </a:r>
            <a:r>
              <a:rPr lang="en-GB" baseline="0" dirty="0" smtClean="0"/>
              <a:t> Machen</a:t>
            </a:r>
          </a:p>
          <a:p>
            <a:r>
              <a:rPr lang="en-GB" baseline="0" dirty="0" smtClean="0"/>
              <a:t>- </a:t>
            </a:r>
            <a:r>
              <a:rPr lang="en-GB" baseline="0" dirty="0" err="1" smtClean="0"/>
              <a:t>Foto</a:t>
            </a:r>
            <a:r>
              <a:rPr lang="en-GB" baseline="0" dirty="0" smtClean="0"/>
              <a:t> an </a:t>
            </a:r>
            <a:r>
              <a:rPr lang="en-GB" baseline="0" dirty="0" err="1" smtClean="0"/>
              <a:t>Zühlke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Dozenten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weiterleiten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356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- An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Wandtafel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eine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Aufteilung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machen</a:t>
            </a:r>
            <a:r>
              <a:rPr lang="en-GB" baseline="0" dirty="0" smtClean="0"/>
              <a:t> (AngularJS, Android, Ionic, HTML/CSS/</a:t>
            </a:r>
            <a:r>
              <a:rPr lang="en-GB" baseline="0" dirty="0" err="1" smtClean="0"/>
              <a:t>Javascript</a:t>
            </a:r>
            <a:r>
              <a:rPr lang="en-GB" baseline="0" dirty="0" smtClean="0"/>
              <a:t>, Java, Swift)</a:t>
            </a:r>
          </a:p>
          <a:p>
            <a:r>
              <a:rPr lang="en-GB" baseline="0" dirty="0" smtClean="0"/>
              <a:t>- </a:t>
            </a:r>
            <a:r>
              <a:rPr lang="en-GB" baseline="0" dirty="0" err="1" smtClean="0"/>
              <a:t>Jeden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Studenten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eintragen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lassen</a:t>
            </a:r>
            <a:endParaRPr lang="en-GB" baseline="0" dirty="0" smtClean="0"/>
          </a:p>
          <a:p>
            <a:r>
              <a:rPr lang="en-GB" baseline="0" dirty="0" smtClean="0"/>
              <a:t>- Am </a:t>
            </a:r>
            <a:r>
              <a:rPr lang="en-GB" baseline="0" dirty="0" err="1" smtClean="0"/>
              <a:t>Ende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ein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Foto</a:t>
            </a:r>
            <a:r>
              <a:rPr lang="en-GB" baseline="0" dirty="0" smtClean="0"/>
              <a:t> Machen</a:t>
            </a:r>
          </a:p>
          <a:p>
            <a:r>
              <a:rPr lang="en-GB" baseline="0" dirty="0" smtClean="0"/>
              <a:t>- </a:t>
            </a:r>
            <a:r>
              <a:rPr lang="en-GB" baseline="0" dirty="0" err="1" smtClean="0"/>
              <a:t>Foto</a:t>
            </a:r>
            <a:r>
              <a:rPr lang="en-GB" baseline="0" dirty="0" smtClean="0"/>
              <a:t> an </a:t>
            </a:r>
            <a:r>
              <a:rPr lang="en-GB" baseline="0" dirty="0" err="1" smtClean="0"/>
              <a:t>Zühlke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Dozenten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weiterleiten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840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Frage</a:t>
            </a:r>
            <a:r>
              <a:rPr lang="en-GB" dirty="0" smtClean="0"/>
              <a:t>: </a:t>
            </a:r>
            <a:r>
              <a:rPr lang="en-GB" dirty="0" err="1" smtClean="0"/>
              <a:t>Wieso</a:t>
            </a:r>
            <a:r>
              <a:rPr lang="en-GB" dirty="0" smtClean="0"/>
              <a:t> Hybrid?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089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136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http://justcreative.com/2016/03/17/html5-vs-native-apps-whats-best-for-2016/</a:t>
            </a:r>
          </a:p>
          <a:p>
            <a:r>
              <a:rPr lang="en-GB" dirty="0" smtClean="0"/>
              <a:t>https://www.ymedialabs.com/hybrid-vs-native-mobile-apps-the-answer-is-clear/</a:t>
            </a:r>
          </a:p>
          <a:p>
            <a:r>
              <a:rPr lang="en-GB" dirty="0" smtClean="0"/>
              <a:t>https://www.ibm.com/developerworks/community/blogs/mobileblog/entry/swot_analysis_hybrid_versus_native_development_in_ibm_worklight?lang=en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374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Beispiele</a:t>
            </a:r>
            <a:r>
              <a:rPr lang="en-GB" dirty="0" smtClean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WhatsApp</a:t>
            </a:r>
            <a:r>
              <a:rPr lang="en-GB" baseline="0" dirty="0" smtClean="0"/>
              <a:t> </a:t>
            </a:r>
            <a:r>
              <a:rPr lang="en-GB" baseline="0" dirty="0" smtClean="0">
                <a:sym typeface="Wingdings" panose="05000000000000000000" pitchFamily="2" charset="2"/>
              </a:rPr>
              <a:t> native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err="1" smtClean="0">
                <a:sym typeface="Wingdings" panose="05000000000000000000" pitchFamily="2" charset="2"/>
              </a:rPr>
              <a:t>Konferenz</a:t>
            </a:r>
            <a:r>
              <a:rPr lang="en-GB" baseline="0" dirty="0" smtClean="0">
                <a:sym typeface="Wingdings" panose="05000000000000000000" pitchFamily="2" charset="2"/>
              </a:rPr>
              <a:t> App  hybrid, </a:t>
            </a:r>
            <a:r>
              <a:rPr lang="en-GB" baseline="0" dirty="0" err="1" smtClean="0">
                <a:sym typeface="Wingdings" panose="05000000000000000000" pitchFamily="2" charset="2"/>
              </a:rPr>
              <a:t>Kalender</a:t>
            </a:r>
            <a:r>
              <a:rPr lang="en-GB" baseline="0" dirty="0" smtClean="0">
                <a:sym typeface="Wingdings" panose="05000000000000000000" pitchFamily="2" charset="2"/>
              </a:rPr>
              <a:t> Access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>
                <a:sym typeface="Wingdings" panose="05000000000000000000" pitchFamily="2" charset="2"/>
              </a:rPr>
              <a:t>Blog App  web, only read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541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4558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="1" dirty="0" smtClean="0">
                <a:effectLst/>
              </a:rPr>
              <a:t>Frühlingssemester 2017 (FS17)</a:t>
            </a:r>
            <a:br>
              <a:rPr lang="de-CH" b="1" dirty="0" smtClean="0">
                <a:effectLst/>
              </a:rPr>
            </a:br>
            <a:r>
              <a:rPr lang="de-CH" b="0" dirty="0" smtClean="0">
                <a:effectLst/>
              </a:rPr>
              <a:t>Frühlingssemester20.2.2017 - 17.6.2017Unterrichtsfrei14.4.2017 - 22.4.2017     (Ostern)</a:t>
            </a:r>
            <a:br>
              <a:rPr lang="de-CH" b="0" dirty="0" smtClean="0">
                <a:effectLst/>
              </a:rPr>
            </a:br>
            <a:r>
              <a:rPr lang="de-CH" b="0" dirty="0" smtClean="0">
                <a:effectLst/>
              </a:rPr>
              <a:t>1.5.2017                            (Tag der Arbeit)</a:t>
            </a:r>
            <a:br>
              <a:rPr lang="de-CH" b="0" dirty="0" smtClean="0">
                <a:effectLst/>
              </a:rPr>
            </a:br>
            <a:r>
              <a:rPr lang="de-CH" b="0" dirty="0" smtClean="0">
                <a:effectLst/>
              </a:rPr>
              <a:t>25.5.2017                          (Auffahrt)</a:t>
            </a:r>
            <a:br>
              <a:rPr lang="de-CH" b="0" dirty="0" smtClean="0">
                <a:effectLst/>
              </a:rPr>
            </a:br>
            <a:r>
              <a:rPr lang="de-CH" b="0" dirty="0" smtClean="0">
                <a:effectLst/>
              </a:rPr>
              <a:t>4.6.2017 - 5.6.2017          (Pfingsten)</a:t>
            </a:r>
            <a:br>
              <a:rPr lang="de-CH" b="0" dirty="0" smtClean="0">
                <a:effectLst/>
              </a:rPr>
            </a:br>
            <a:r>
              <a:rPr lang="de-CH" b="0" dirty="0" smtClean="0">
                <a:effectLst/>
              </a:rPr>
              <a:t>19.6.2017 - 1.7.2017</a:t>
            </a:r>
            <a:br>
              <a:rPr lang="de-CH" b="0" dirty="0" smtClean="0">
                <a:effectLst/>
              </a:rPr>
            </a:br>
            <a:r>
              <a:rPr lang="de-CH" b="0" dirty="0" smtClean="0">
                <a:effectLst/>
              </a:rPr>
              <a:t>17.7.2017 - 16.9.2017Projektwoche8.5.2017 - 12.5.2017Modulschlussprüfungen3.7.2017 - 15.7.2017Ausstellung Bachelor</a:t>
            </a:r>
            <a:br>
              <a:rPr lang="de-CH" b="0" dirty="0" smtClean="0">
                <a:effectLst/>
              </a:rPr>
            </a:br>
            <a:r>
              <a:rPr lang="de-CH" b="0" dirty="0" smtClean="0">
                <a:effectLst/>
              </a:rPr>
              <a:t>Thesis18.8.2017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581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4926069"/>
            <a:ext cx="8412161" cy="1283202"/>
          </a:xfrm>
        </p:spPr>
        <p:txBody>
          <a:bodyPr/>
          <a:lstStyle>
            <a:lvl1pPr>
              <a:defRPr sz="4400"/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79438" y="1789112"/>
            <a:ext cx="7128000" cy="2700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CH" dirty="0"/>
          </a:p>
        </p:txBody>
      </p:sp>
      <p:pic>
        <p:nvPicPr>
          <p:cNvPr id="3" name="Grafik 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5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with Logo" preserve="1" userDrawn="1">
  <p:cSld name="Text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5845174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8412161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584517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pic>
        <p:nvPicPr>
          <p:cNvPr id="4" name="Grafik 3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998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5211225"/>
            <a:ext cx="8412162" cy="135467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400">
                <a:solidFill>
                  <a:srgbClr val="4D4D4D"/>
                </a:solidFill>
              </a:defRPr>
            </a:lvl1pPr>
          </a:lstStyle>
          <a:p>
            <a:pPr lvl="0"/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9438" y="292100"/>
            <a:ext cx="4680000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  <p:pic>
        <p:nvPicPr>
          <p:cNvPr id="3" name="Grafik 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0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8412161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744045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2"/>
            <a:ext cx="4176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20976" y="1789113"/>
            <a:ext cx="4176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53032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Text Boxes" preserve="1" userDrawn="1">
  <p:cSld name="Four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2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20976" y="1789112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579438" y="4207900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11" name="Content Placeholder 2"/>
          <p:cNvSpPr>
            <a:spLocks noGrp="1"/>
          </p:cNvSpPr>
          <p:nvPr>
            <p:ph idx="16"/>
          </p:nvPr>
        </p:nvSpPr>
        <p:spPr>
          <a:xfrm>
            <a:off x="4818111" y="4207900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50598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9438" y="220662"/>
            <a:ext cx="5846076" cy="1354823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lang="en-US" sz="4400" kern="1200">
                <a:solidFill>
                  <a:srgbClr val="4D4D4D"/>
                </a:solidFill>
                <a:latin typeface="AA Zuehlke" panose="02000503060000020004" pitchFamily="2" charset="0"/>
                <a:ea typeface="+mj-ea"/>
                <a:cs typeface="+mj-cs"/>
              </a:defRPr>
            </a:lvl1pPr>
          </a:lstStyle>
          <a:p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add</a:t>
            </a:r>
            <a:r>
              <a:rPr lang="de-CH" dirty="0" smtClean="0"/>
              <a:t> </a:t>
            </a:r>
            <a:r>
              <a:rPr lang="de-CH" dirty="0" err="1" smtClean="0"/>
              <a:t>chapter</a:t>
            </a:r>
            <a:r>
              <a:rPr lang="de-CH" dirty="0" smtClean="0"/>
              <a:t> title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437" y="1789355"/>
            <a:ext cx="8412163" cy="784179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lang="en-US" sz="2200" kern="1200" smtClean="0">
                <a:solidFill>
                  <a:srgbClr val="4D4D4D"/>
                </a:solidFill>
                <a:latin typeface="AA Zuehlke" panose="02000503060000020004" pitchFamily="2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52399" y="2965902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133019" y="2965900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113638" y="2965900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hree Images" preserve="1" userDrawn="1">
  <p:cSld name="Text and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8" y="220994"/>
            <a:ext cx="8412161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579438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3615519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651600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79438" y="1789352"/>
            <a:ext cx="8412161" cy="2209959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08034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wo Images" preserve="1" userDrawn="1">
  <p:cSld name="Text and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353"/>
            <a:ext cx="5703498" cy="477654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9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651600" y="1791867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6651600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6428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ext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8061" y="1789112"/>
            <a:ext cx="3493539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579438" y="1789112"/>
            <a:ext cx="4680000" cy="4680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8562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79439" y="220994"/>
            <a:ext cx="8412162" cy="7128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438" y="1789353"/>
            <a:ext cx="8412163" cy="47763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46" name="TextBox 45"/>
          <p:cNvSpPr txBox="1">
            <a:spLocks/>
          </p:cNvSpPr>
          <p:nvPr userDrawn="1">
            <p:custDataLst>
              <p:tags r:id="rId13"/>
            </p:custDataLst>
          </p:nvPr>
        </p:nvSpPr>
        <p:spPr>
          <a:xfrm>
            <a:off x="7851775" y="6673221"/>
            <a:ext cx="1150937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de-CH" sz="700" kern="1200" noProof="1" smtClean="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rPr>
              <a:t>© Zühlke 2017</a:t>
            </a:r>
          </a:p>
        </p:txBody>
      </p:sp>
      <p:sp>
        <p:nvSpPr>
          <p:cNvPr id="7" name="TextBox 6"/>
          <p:cNvSpPr txBox="1">
            <a:spLocks/>
          </p:cNvSpPr>
          <p:nvPr userDrawn="1">
            <p:custDataLst>
              <p:tags r:id="rId14"/>
            </p:custDataLst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de-DE"/>
            </a:defPPr>
            <a:lvl1pPr>
              <a:defRPr sz="7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lvl="0"/>
            <a:r>
              <a:rPr lang="en-US" smtClean="0"/>
              <a:t>Workshop 6 (WS6C) - Mobile App Development | Christian Lüthold</a:t>
            </a:r>
            <a:endParaRPr lang="de-CH" dirty="0" smtClean="0"/>
          </a:p>
        </p:txBody>
      </p:sp>
      <p:sp>
        <p:nvSpPr>
          <p:cNvPr id="9" name="TextBox 8"/>
          <p:cNvSpPr txBox="1">
            <a:spLocks/>
          </p:cNvSpPr>
          <p:nvPr userDrawn="1">
            <p:custDataLst>
              <p:tags r:id="rId15"/>
            </p:custDataLst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de-DE"/>
            </a:defPPr>
            <a:lvl1pPr>
              <a:defRPr sz="7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lvl="0"/>
            <a:r>
              <a:rPr lang="de-CH" smtClean="0"/>
              <a:t>20. February 2017</a:t>
            </a:r>
            <a:endParaRPr lang="de-CH" dirty="0" smtClean="0"/>
          </a:p>
        </p:txBody>
      </p:sp>
      <p:sp>
        <p:nvSpPr>
          <p:cNvPr id="10" name="TextBox 9"/>
          <p:cNvSpPr txBox="1">
            <a:spLocks/>
          </p:cNvSpPr>
          <p:nvPr userDrawn="1">
            <p:custDataLst>
              <p:tags r:id="rId16"/>
            </p:custDataLst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de-DE"/>
            </a:defPPr>
            <a:lvl1pPr>
              <a:defRPr sz="7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lvl="0"/>
            <a:r>
              <a:rPr lang="de-CH" smtClean="0"/>
              <a:t>Slide </a:t>
            </a:r>
            <a:fld id="{028D3BA3-1AD7-4FB9-907A-9D6811B45080}" type="slidenum">
              <a:rPr lang="de-CH" smtClean="0"/>
              <a:t>‹Nr.›</a:t>
            </a:fld>
            <a:endParaRPr lang="de-CH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9" r:id="rId3"/>
    <p:sldLayoutId id="2147483680" r:id="rId4"/>
    <p:sldLayoutId id="2147483651" r:id="rId5"/>
    <p:sldLayoutId id="2147483673" r:id="rId6"/>
    <p:sldLayoutId id="2147483675" r:id="rId7"/>
    <p:sldLayoutId id="2147483674" r:id="rId8"/>
    <p:sldLayoutId id="2147483654" r:id="rId9"/>
    <p:sldLayoutId id="2147483678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8000"/>
        </a:lnSpc>
        <a:spcBef>
          <a:spcPct val="0"/>
        </a:spcBef>
        <a:buNone/>
        <a:defRPr sz="3200" kern="1200">
          <a:solidFill>
            <a:srgbClr val="4D4D4D"/>
          </a:solidFill>
          <a:latin typeface="AA Zuehlke" panose="02000503060000020004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8000"/>
        </a:lnSpc>
        <a:spcBef>
          <a:spcPts val="1320"/>
        </a:spcBef>
        <a:buFontTx/>
        <a:buNone/>
        <a:defRPr sz="2200" kern="1200">
          <a:solidFill>
            <a:srgbClr val="4D4D4D"/>
          </a:solidFill>
          <a:latin typeface="AA Zuehlke" panose="02000503060000020004" pitchFamily="2" charset="0"/>
          <a:ea typeface="+mn-ea"/>
          <a:cs typeface="+mn-cs"/>
        </a:defRPr>
      </a:lvl1pPr>
      <a:lvl2pPr marL="265113" indent="-265113" algn="l" defTabSz="914400" rtl="0" eaLnBrk="1" latinLnBrk="0" hangingPunct="1">
        <a:lnSpc>
          <a:spcPct val="98000"/>
        </a:lnSpc>
        <a:spcBef>
          <a:spcPts val="1320"/>
        </a:spcBef>
        <a:buClr>
          <a:srgbClr val="4D4D4D"/>
        </a:buClr>
        <a:buSzPct val="75000"/>
        <a:buFont typeface="AA Zuehlke" pitchFamily="2" charset="0"/>
        <a:buChar char="•"/>
        <a:defRPr sz="22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2pPr>
      <a:lvl3pPr marL="538163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3pPr>
      <a:lvl4pPr marL="803275" indent="-265113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4pPr>
      <a:lvl5pPr marL="107632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quickdraw.withgoogle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ionicframework.com/docs/v2/components/#tabs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crunch.com/2012/09/11/mark-zuckerberg-our-biggest-mistake-with-mobile-was-betting-too-much-on-html5/" TargetMode="External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vimeo.com/55486684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rtner.com/newsroom/id/2429815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artner.com/newsroom/id/2324917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jp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hyperlink" Target="mailto:urs.adam@fhnw.ch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microsoft.com/office/2007/relationships/hdphoto" Target="../media/hdphoto2.wdp"/><Relationship Id="rId3" Type="http://schemas.openxmlformats.org/officeDocument/2006/relationships/hyperlink" Target="mailto:Oliver.gepp@zuehlke.com" TargetMode="External"/><Relationship Id="rId7" Type="http://schemas.openxmlformats.org/officeDocument/2006/relationships/image" Target="../media/image8.png"/><Relationship Id="rId12" Type="http://schemas.openxmlformats.org/officeDocument/2006/relationships/image" Target="../media/image12.png"/><Relationship Id="rId2" Type="http://schemas.openxmlformats.org/officeDocument/2006/relationships/hyperlink" Target="mailto:christian.luethold@zuehlke.com" TargetMode="Externa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11" Type="http://schemas.openxmlformats.org/officeDocument/2006/relationships/image" Target="../media/image11.jpeg"/><Relationship Id="rId5" Type="http://schemas.openxmlformats.org/officeDocument/2006/relationships/hyperlink" Target="mailto:roman.rast@zuehlke.com" TargetMode="External"/><Relationship Id="rId10" Type="http://schemas.openxmlformats.org/officeDocument/2006/relationships/image" Target="../media/image10.jpeg"/><Relationship Id="rId4" Type="http://schemas.openxmlformats.org/officeDocument/2006/relationships/hyperlink" Target="mailto:tobias.zuercher@zuehlke.com" TargetMode="External"/><Relationship Id="rId9" Type="http://schemas.openxmlformats.org/officeDocument/2006/relationships/image" Target="../media/image9.jpeg"/><Relationship Id="rId1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1425718"/>
            <a:ext cx="8412161" cy="1283202"/>
          </a:xfrm>
        </p:spPr>
        <p:txBody>
          <a:bodyPr/>
          <a:lstStyle/>
          <a:p>
            <a:r>
              <a:rPr lang="en-US" dirty="0" smtClean="0"/>
              <a:t>Workshop 6 (WS6C) – </a:t>
            </a:r>
            <a:br>
              <a:rPr lang="en-US" dirty="0" smtClean="0"/>
            </a:br>
            <a:r>
              <a:rPr lang="en-US" dirty="0" smtClean="0"/>
              <a:t>Mobile App Development</a:t>
            </a:r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gray">
          <a:xfrm>
            <a:off x="579437" y="2852936"/>
            <a:ext cx="8412161" cy="12832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sz="4400" kern="1200">
                <a:solidFill>
                  <a:srgbClr val="4D4D4D"/>
                </a:solidFill>
                <a:latin typeface="AA Zuehlke" panose="02000503060000020004" pitchFamily="2" charset="0"/>
                <a:ea typeface="+mj-ea"/>
                <a:cs typeface="+mj-cs"/>
              </a:defRPr>
            </a:lvl1pPr>
          </a:lstStyle>
          <a:p>
            <a:r>
              <a:rPr lang="en-US" sz="3000" dirty="0" err="1" smtClean="0"/>
              <a:t>Lektion</a:t>
            </a:r>
            <a:r>
              <a:rPr lang="en-US" sz="3000" dirty="0" smtClean="0"/>
              <a:t> 1: </a:t>
            </a:r>
            <a:r>
              <a:rPr lang="en-US" sz="3000" dirty="0" err="1" smtClean="0"/>
              <a:t>Einführung</a:t>
            </a:r>
            <a:r>
              <a:rPr lang="en-US" sz="3000" dirty="0" smtClean="0"/>
              <a:t> </a:t>
            </a:r>
            <a:r>
              <a:rPr lang="en-US" sz="3000" dirty="0" smtClean="0"/>
              <a:t>&amp; </a:t>
            </a:r>
            <a:r>
              <a:rPr lang="en-US" sz="3000" dirty="0" err="1" smtClean="0"/>
              <a:t>Übersicht</a:t>
            </a:r>
            <a:endParaRPr lang="en-GB" sz="300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3861178"/>
            <a:ext cx="4049129" cy="1874108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3935216"/>
            <a:ext cx="1728192" cy="1726032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7" y="4062090"/>
            <a:ext cx="1472283" cy="147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33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Native Android Development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Java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XML </a:t>
            </a:r>
            <a:r>
              <a:rPr lang="en-GB" dirty="0" err="1" smtClean="0"/>
              <a:t>für</a:t>
            </a:r>
            <a:r>
              <a:rPr lang="en-GB" dirty="0" smtClean="0"/>
              <a:t> GUI </a:t>
            </a:r>
            <a:r>
              <a:rPr lang="en-GB" dirty="0" err="1" smtClean="0"/>
              <a:t>Deklaration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Nicht</a:t>
            </a:r>
            <a:r>
              <a:rPr lang="en-GB" dirty="0" smtClean="0"/>
              <a:t> </a:t>
            </a:r>
            <a:r>
              <a:rPr lang="en-GB" dirty="0" err="1" smtClean="0"/>
              <a:t>im</a:t>
            </a:r>
            <a:r>
              <a:rPr lang="en-GB" dirty="0" smtClean="0"/>
              <a:t> </a:t>
            </a:r>
            <a:r>
              <a:rPr lang="en-GB" dirty="0" err="1" smtClean="0"/>
              <a:t>Kurs</a:t>
            </a:r>
            <a:r>
              <a:rPr lang="en-GB" dirty="0" smtClean="0"/>
              <a:t>: </a:t>
            </a:r>
            <a:r>
              <a:rPr lang="en-GB" dirty="0" err="1" smtClean="0"/>
              <a:t>Kotlin</a:t>
            </a:r>
            <a:r>
              <a:rPr lang="en-GB" dirty="0" smtClean="0"/>
              <a:t>, Go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IDE: 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Eclipse, IntelliJ IDEA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Android Studio</a:t>
            </a:r>
            <a:endParaRPr lang="en-GB" dirty="0"/>
          </a:p>
        </p:txBody>
      </p:sp>
      <p:pic>
        <p:nvPicPr>
          <p:cNvPr id="10" name="Bildplatzhalter 9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1" name="Bildplatzhalter 10"/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8" name="Picture 10" descr="http://www.dumetschool.com/images/fck/memulai-android-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8" y="4725144"/>
            <a:ext cx="2825989" cy="1840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s://s3.amazonaws.com/infinum.web.production/repository_items/files/000/000/168/original/android-studio-3.png?139359962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692" y="4699946"/>
            <a:ext cx="2985524" cy="1865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445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Es</a:t>
            </a:r>
            <a:r>
              <a:rPr lang="en-GB" dirty="0" smtClean="0"/>
              <a:t> </a:t>
            </a:r>
            <a:r>
              <a:rPr lang="en-GB" dirty="0" err="1" smtClean="0"/>
              <a:t>gibt</a:t>
            </a:r>
            <a:r>
              <a:rPr lang="en-GB" dirty="0" smtClean="0"/>
              <a:t> </a:t>
            </a:r>
            <a:r>
              <a:rPr lang="en-GB" dirty="0" err="1" smtClean="0"/>
              <a:t>auch</a:t>
            </a:r>
            <a:r>
              <a:rPr lang="en-GB" dirty="0" smtClean="0"/>
              <a:t> </a:t>
            </a:r>
            <a:r>
              <a:rPr lang="en-GB" dirty="0" err="1" smtClean="0"/>
              <a:t>noch</a:t>
            </a:r>
            <a:r>
              <a:rPr lang="en-GB" dirty="0" smtClean="0"/>
              <a:t> </a:t>
            </a:r>
            <a:r>
              <a:rPr lang="en-GB" dirty="0" err="1" smtClean="0"/>
              <a:t>mehr</a:t>
            </a:r>
            <a:r>
              <a:rPr lang="en-GB" dirty="0" smtClean="0"/>
              <a:t> </a:t>
            </a:r>
            <a:r>
              <a:rPr lang="en-GB" dirty="0" err="1" smtClean="0"/>
              <a:t>Plattformen</a:t>
            </a:r>
            <a:r>
              <a:rPr lang="en-GB" dirty="0" smtClean="0"/>
              <a:t>!</a:t>
            </a:r>
            <a:endParaRPr lang="en-GB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Ubuntu, Firefox, Windows Mobile…</a:t>
            </a:r>
            <a:endParaRPr lang="en-GB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492994"/>
            <a:ext cx="1440160" cy="2635493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498" y="4141426"/>
            <a:ext cx="4370039" cy="246094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6" y="1480056"/>
            <a:ext cx="3384376" cy="266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57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 </a:t>
            </a:r>
            <a:r>
              <a:rPr lang="en-GB" dirty="0" err="1" smtClean="0"/>
              <a:t>Typen</a:t>
            </a:r>
            <a:endParaRPr lang="en-GB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692696"/>
            <a:ext cx="7619789" cy="596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06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Web Apps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/>
              <a:t>k</a:t>
            </a:r>
            <a:r>
              <a:rPr lang="en-GB" dirty="0" err="1" smtClean="0"/>
              <a:t>eine</a:t>
            </a:r>
            <a:r>
              <a:rPr lang="en-GB" dirty="0" smtClean="0"/>
              <a:t> Installation, </a:t>
            </a:r>
            <a:r>
              <a:rPr lang="en-GB" dirty="0" err="1" smtClean="0"/>
              <a:t>kein</a:t>
            </a:r>
            <a:r>
              <a:rPr lang="en-GB" dirty="0" smtClean="0"/>
              <a:t> </a:t>
            </a:r>
            <a:r>
              <a:rPr lang="en-GB" dirty="0" err="1" smtClean="0"/>
              <a:t>Speicherplatzverbrauch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Entwicklung</a:t>
            </a:r>
            <a:r>
              <a:rPr lang="en-GB" dirty="0" smtClean="0"/>
              <a:t> </a:t>
            </a:r>
            <a:r>
              <a:rPr lang="en-GB" dirty="0" err="1" smtClean="0"/>
              <a:t>ist</a:t>
            </a:r>
            <a:r>
              <a:rPr lang="en-GB" dirty="0" smtClean="0"/>
              <a:t> </a:t>
            </a:r>
            <a:r>
              <a:rPr lang="en-GB" dirty="0" err="1" smtClean="0"/>
              <a:t>einfach</a:t>
            </a:r>
            <a:r>
              <a:rPr lang="en-GB" dirty="0" smtClean="0"/>
              <a:t> und </a:t>
            </a:r>
            <a:r>
              <a:rPr lang="en-GB" dirty="0" err="1" smtClean="0"/>
              <a:t>schnell</a:t>
            </a:r>
            <a:endParaRPr lang="en-GB" dirty="0" smtClean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HTML5, CSS, JavaScript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Vertrieb</a:t>
            </a:r>
            <a:r>
              <a:rPr lang="en-GB" dirty="0" smtClean="0"/>
              <a:t> </a:t>
            </a:r>
            <a:r>
              <a:rPr lang="en-GB" dirty="0" err="1" smtClean="0"/>
              <a:t>ohne</a:t>
            </a:r>
            <a:r>
              <a:rPr lang="en-GB" dirty="0"/>
              <a:t> </a:t>
            </a:r>
            <a:r>
              <a:rPr lang="en-GB" dirty="0" smtClean="0"/>
              <a:t>App Store, </a:t>
            </a:r>
            <a:r>
              <a:rPr lang="en-GB" dirty="0" err="1" smtClean="0"/>
              <a:t>unlimitiert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o</a:t>
            </a:r>
            <a:r>
              <a:rPr lang="en-GB" dirty="0" smtClean="0"/>
              <a:t>ffline </a:t>
            </a:r>
            <a:r>
              <a:rPr lang="en-GB" dirty="0" err="1" smtClean="0"/>
              <a:t>nicht</a:t>
            </a:r>
            <a:r>
              <a:rPr lang="en-GB" dirty="0" smtClean="0"/>
              <a:t> </a:t>
            </a:r>
            <a:r>
              <a:rPr lang="en-GB" dirty="0" err="1" smtClean="0"/>
              <a:t>verwendbar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Zugriff</a:t>
            </a:r>
            <a:r>
              <a:rPr lang="en-GB" dirty="0" smtClean="0"/>
              <a:t> auf Hardware </a:t>
            </a:r>
            <a:r>
              <a:rPr lang="en-GB" dirty="0" err="1" smtClean="0"/>
              <a:t>limitiert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Push Notifications </a:t>
            </a:r>
            <a:r>
              <a:rPr lang="en-GB" dirty="0" err="1" smtClean="0"/>
              <a:t>nicht</a:t>
            </a:r>
            <a:r>
              <a:rPr lang="en-GB" dirty="0" smtClean="0"/>
              <a:t> </a:t>
            </a:r>
            <a:r>
              <a:rPr lang="en-GB" dirty="0" err="1" smtClean="0"/>
              <a:t>möglich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Mobile Version </a:t>
            </a:r>
            <a:r>
              <a:rPr lang="en-GB" dirty="0" err="1" smtClean="0"/>
              <a:t>einer</a:t>
            </a:r>
            <a:r>
              <a:rPr lang="en-GB" dirty="0" smtClean="0"/>
              <a:t> Website</a:t>
            </a:r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3645024"/>
            <a:ext cx="2514958" cy="251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2">
                    <a:lumMod val="10000"/>
                  </a:schemeClr>
                </a:solidFill>
              </a:rPr>
              <a:t>Progressive Web Apps</a:t>
            </a:r>
            <a:endParaRPr lang="en-GB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958866"/>
            <a:ext cx="8412161" cy="499041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Neuerungen</a:t>
            </a:r>
            <a:r>
              <a:rPr lang="en-GB" dirty="0" smtClean="0"/>
              <a:t> </a:t>
            </a:r>
            <a:r>
              <a:rPr lang="en-GB" dirty="0" err="1" smtClean="0"/>
              <a:t>im</a:t>
            </a:r>
            <a:r>
              <a:rPr lang="en-GB" dirty="0"/>
              <a:t> </a:t>
            </a:r>
            <a:r>
              <a:rPr lang="en-GB" dirty="0" smtClean="0"/>
              <a:t>Browser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Service Workers &amp; Cache		</a:t>
            </a:r>
            <a:r>
              <a:rPr lang="en-GB" dirty="0" smtClean="0">
                <a:sym typeface="Wingdings" panose="05000000000000000000" pitchFamily="2" charset="2"/>
              </a:rPr>
              <a:t> </a:t>
            </a:r>
            <a:r>
              <a:rPr lang="en-GB" dirty="0" err="1" smtClean="0">
                <a:sym typeface="Wingdings" panose="05000000000000000000" pitchFamily="2" charset="2"/>
              </a:rPr>
              <a:t>funktioniert</a:t>
            </a:r>
            <a:r>
              <a:rPr lang="en-GB" dirty="0" smtClean="0">
                <a:sym typeface="Wingdings" panose="05000000000000000000" pitchFamily="2" charset="2"/>
              </a:rPr>
              <a:t> (</a:t>
            </a:r>
            <a:r>
              <a:rPr lang="en-GB" dirty="0" err="1" smtClean="0">
                <a:sym typeface="Wingdings" panose="05000000000000000000" pitchFamily="2" charset="2"/>
              </a:rPr>
              <a:t>limitiert</a:t>
            </a:r>
            <a:r>
              <a:rPr lang="en-GB" dirty="0" smtClean="0">
                <a:sym typeface="Wingdings" panose="05000000000000000000" pitchFamily="2" charset="2"/>
              </a:rPr>
              <a:t>) offline</a:t>
            </a:r>
          </a:p>
          <a:p>
            <a:pPr marL="881063" lvl="2" indent="-342900">
              <a:buFont typeface="Arial" panose="020B0604020202020204" pitchFamily="34" charset="0"/>
              <a:buChar char="•"/>
            </a:pPr>
            <a:r>
              <a:rPr lang="en-GB" dirty="0"/>
              <a:t>Event-driven scripts (JavaScript)</a:t>
            </a:r>
          </a:p>
          <a:p>
            <a:pPr marL="881063" lvl="2" indent="-342900">
              <a:buFont typeface="Arial" panose="020B0604020202020204" pitchFamily="34" charset="0"/>
              <a:buChar char="•"/>
            </a:pPr>
            <a:r>
              <a:rPr lang="en-GB" dirty="0" err="1"/>
              <a:t>Haben</a:t>
            </a:r>
            <a:r>
              <a:rPr lang="en-GB" dirty="0"/>
              <a:t> </a:t>
            </a:r>
            <a:r>
              <a:rPr lang="en-GB" dirty="0" err="1"/>
              <a:t>Zugriff</a:t>
            </a:r>
            <a:r>
              <a:rPr lang="en-GB" dirty="0"/>
              <a:t> auf </a:t>
            </a:r>
            <a:r>
              <a:rPr lang="en-GB" dirty="0" err="1" smtClean="0"/>
              <a:t>Domänen</a:t>
            </a:r>
            <a:r>
              <a:rPr lang="en-GB" dirty="0" smtClean="0"/>
              <a:t>-Events</a:t>
            </a:r>
            <a:endParaRPr lang="en-GB" dirty="0" smtClean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Push APIs 				</a:t>
            </a:r>
            <a:r>
              <a:rPr lang="en-GB" dirty="0" smtClean="0">
                <a:sym typeface="Wingdings" panose="05000000000000000000" pitchFamily="2" charset="2"/>
              </a:rPr>
              <a:t> Push Notifications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PWA </a:t>
            </a:r>
            <a:r>
              <a:rPr lang="en-GB" dirty="0" err="1" smtClean="0"/>
              <a:t>können</a:t>
            </a:r>
            <a:r>
              <a:rPr lang="en-GB" dirty="0" smtClean="0"/>
              <a:t> </a:t>
            </a:r>
            <a:r>
              <a:rPr lang="en-GB" dirty="0" err="1" smtClean="0"/>
              <a:t>direkt</a:t>
            </a:r>
            <a:r>
              <a:rPr lang="en-GB" dirty="0" smtClean="0"/>
              <a:t> auf den </a:t>
            </a:r>
            <a:r>
              <a:rPr lang="en-GB" dirty="0" err="1" smtClean="0"/>
              <a:t>Homescreen</a:t>
            </a:r>
            <a:r>
              <a:rPr lang="en-GB" dirty="0" smtClean="0"/>
              <a:t> </a:t>
            </a:r>
            <a:r>
              <a:rPr lang="en-GB" dirty="0" err="1" smtClean="0"/>
              <a:t>gepinnt</a:t>
            </a:r>
            <a:r>
              <a:rPr lang="en-GB" dirty="0" smtClean="0"/>
              <a:t> </a:t>
            </a:r>
            <a:r>
              <a:rPr lang="en-GB" dirty="0" err="1" smtClean="0"/>
              <a:t>werden</a:t>
            </a:r>
            <a:endParaRPr lang="en-GB" dirty="0" smtClean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err="1"/>
              <a:t>k</a:t>
            </a:r>
            <a:r>
              <a:rPr lang="en-GB" dirty="0" err="1" smtClean="0"/>
              <a:t>ein</a:t>
            </a:r>
            <a:r>
              <a:rPr lang="en-GB" dirty="0" smtClean="0"/>
              <a:t> </a:t>
            </a:r>
            <a:r>
              <a:rPr lang="en-GB" dirty="0" err="1" smtClean="0"/>
              <a:t>Umweg</a:t>
            </a:r>
            <a:r>
              <a:rPr lang="en-GB" dirty="0" smtClean="0"/>
              <a:t> </a:t>
            </a:r>
            <a:r>
              <a:rPr lang="en-GB" dirty="0" err="1" smtClean="0"/>
              <a:t>über</a:t>
            </a:r>
            <a:r>
              <a:rPr lang="en-GB" dirty="0" smtClean="0"/>
              <a:t> den App Store </a:t>
            </a:r>
            <a:r>
              <a:rPr lang="en-GB" dirty="0" err="1" smtClean="0"/>
              <a:t>nötig</a:t>
            </a:r>
            <a:endParaRPr lang="en-GB" dirty="0" smtClean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einfache</a:t>
            </a:r>
            <a:r>
              <a:rPr lang="en-GB" dirty="0" smtClean="0"/>
              <a:t> Installation und Maintenance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Andere</a:t>
            </a:r>
            <a:r>
              <a:rPr lang="en-GB" dirty="0" smtClean="0"/>
              <a:t> Web App </a:t>
            </a:r>
            <a:r>
              <a:rPr lang="en-GB" dirty="0" err="1" smtClean="0"/>
              <a:t>Probleme</a:t>
            </a:r>
            <a:r>
              <a:rPr lang="en-GB" dirty="0" smtClean="0"/>
              <a:t> </a:t>
            </a:r>
            <a:r>
              <a:rPr lang="en-GB" dirty="0" err="1" smtClean="0"/>
              <a:t>bleiben</a:t>
            </a:r>
            <a:r>
              <a:rPr lang="en-GB" dirty="0" smtClean="0"/>
              <a:t> </a:t>
            </a:r>
            <a:r>
              <a:rPr lang="en-GB" dirty="0" err="1" smtClean="0"/>
              <a:t>bestehen</a:t>
            </a:r>
            <a:r>
              <a:rPr lang="en-GB" dirty="0" smtClean="0"/>
              <a:t>: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Offline-Test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plattform-spezifische</a:t>
            </a:r>
            <a:r>
              <a:rPr lang="en-GB" dirty="0" smtClean="0"/>
              <a:t> Navigation</a:t>
            </a:r>
            <a:endParaRPr lang="en-GB" dirty="0"/>
          </a:p>
        </p:txBody>
      </p:sp>
      <p:sp>
        <p:nvSpPr>
          <p:cNvPr id="5" name="Rechteck 4"/>
          <p:cNvSpPr/>
          <p:nvPr/>
        </p:nvSpPr>
        <p:spPr>
          <a:xfrm>
            <a:off x="395536" y="5949280"/>
            <a:ext cx="78421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8013" lvl="1" indent="-342900">
              <a:buFont typeface="Arial" panose="020B0604020202020204" pitchFamily="34" charset="0"/>
              <a:buChar char="•"/>
            </a:pPr>
            <a:endParaRPr lang="en-GB" sz="800" dirty="0"/>
          </a:p>
          <a:p>
            <a:r>
              <a:rPr lang="en-GB" sz="1600" dirty="0" err="1"/>
              <a:t>Beispiel</a:t>
            </a:r>
            <a:r>
              <a:rPr lang="en-GB" sz="1600" dirty="0"/>
              <a:t>: </a:t>
            </a:r>
            <a:r>
              <a:rPr lang="en-GB" sz="1600" dirty="0">
                <a:hlinkClick r:id="rId2"/>
              </a:rPr>
              <a:t>https://quickdraw.withgoogle.com/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Hybrid Apps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Webtechnologien</a:t>
            </a:r>
            <a:endParaRPr lang="en-GB" dirty="0" smtClean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HTML 5 &amp; CSS 3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JavaScript, </a:t>
            </a:r>
            <a:r>
              <a:rPr lang="en-GB" dirty="0" err="1" smtClean="0"/>
              <a:t>TypeScript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Einfacher</a:t>
            </a:r>
            <a:r>
              <a:rPr lang="en-GB" dirty="0" smtClean="0"/>
              <a:t> die </a:t>
            </a:r>
            <a:r>
              <a:rPr lang="en-GB" dirty="0" err="1" smtClean="0"/>
              <a:t>Plattform</a:t>
            </a:r>
            <a:r>
              <a:rPr lang="en-GB" dirty="0" smtClean="0"/>
              <a:t> </a:t>
            </a:r>
            <a:r>
              <a:rPr lang="en-GB" dirty="0" err="1" smtClean="0"/>
              <a:t>zu</a:t>
            </a:r>
            <a:r>
              <a:rPr lang="en-GB" dirty="0" smtClean="0"/>
              <a:t> </a:t>
            </a:r>
            <a:r>
              <a:rPr lang="en-GB" dirty="0" err="1" smtClean="0"/>
              <a:t>wechseln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Upload in die App Stores </a:t>
            </a:r>
            <a:r>
              <a:rPr lang="en-GB" dirty="0" err="1" smtClean="0"/>
              <a:t>ist</a:t>
            </a:r>
            <a:r>
              <a:rPr lang="en-GB" dirty="0" smtClean="0"/>
              <a:t> </a:t>
            </a:r>
            <a:r>
              <a:rPr lang="en-GB" dirty="0" err="1" smtClean="0"/>
              <a:t>möglich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Native </a:t>
            </a:r>
            <a:r>
              <a:rPr lang="en-GB" dirty="0" err="1" smtClean="0"/>
              <a:t>Komponenten</a:t>
            </a:r>
            <a:r>
              <a:rPr lang="en-GB" dirty="0" smtClean="0"/>
              <a:t> </a:t>
            </a:r>
            <a:r>
              <a:rPr lang="en-GB" dirty="0" err="1" smtClean="0"/>
              <a:t>können</a:t>
            </a:r>
            <a:r>
              <a:rPr lang="en-GB" dirty="0"/>
              <a:t> </a:t>
            </a:r>
            <a:r>
              <a:rPr lang="en-GB" dirty="0" err="1" smtClean="0"/>
              <a:t>verwendet</a:t>
            </a:r>
            <a:r>
              <a:rPr lang="en-GB" dirty="0" smtClean="0"/>
              <a:t> </a:t>
            </a:r>
            <a:r>
              <a:rPr lang="en-GB" dirty="0" err="1" smtClean="0"/>
              <a:t>weden</a:t>
            </a:r>
            <a:r>
              <a:rPr lang="en-GB" dirty="0" smtClean="0"/>
              <a:t>: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Kamera</a:t>
            </a:r>
            <a:r>
              <a:rPr lang="en-GB" dirty="0" smtClean="0"/>
              <a:t>, </a:t>
            </a:r>
            <a:r>
              <a:rPr lang="en-GB" dirty="0" err="1" smtClean="0"/>
              <a:t>Mikrofon</a:t>
            </a:r>
            <a:endParaRPr lang="en-GB" dirty="0" smtClean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Kontakte</a:t>
            </a:r>
            <a:r>
              <a:rPr lang="en-GB" dirty="0" smtClean="0"/>
              <a:t>, </a:t>
            </a:r>
            <a:r>
              <a:rPr lang="en-GB" dirty="0" err="1" smtClean="0"/>
              <a:t>Kalender</a:t>
            </a:r>
            <a:r>
              <a:rPr lang="en-GB" dirty="0" smtClean="0"/>
              <a:t>, </a:t>
            </a:r>
            <a:r>
              <a:rPr lang="en-GB" dirty="0" err="1" smtClean="0"/>
              <a:t>Fotos</a:t>
            </a:r>
            <a:endParaRPr lang="en-GB" dirty="0" smtClean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Notifications</a:t>
            </a:r>
            <a:endParaRPr lang="en-GB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/>
              <a:t>Verschnitt</a:t>
            </a:r>
            <a:r>
              <a:rPr lang="en-GB" dirty="0"/>
              <a:t> von </a:t>
            </a:r>
            <a:r>
              <a:rPr lang="en-GB" dirty="0" smtClean="0"/>
              <a:t>Native und Web</a:t>
            </a:r>
            <a:endParaRPr lang="en-GB" dirty="0"/>
          </a:p>
        </p:txBody>
      </p:sp>
      <p:pic>
        <p:nvPicPr>
          <p:cNvPr id="5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1789113"/>
            <a:ext cx="3672408" cy="183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Hybrid Mobile App Development</a:t>
            </a:r>
            <a:endParaRPr lang="en-GB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8" y="2035530"/>
            <a:ext cx="4176712" cy="1864603"/>
          </a:xfrm>
        </p:spPr>
      </p:pic>
      <p:pic>
        <p:nvPicPr>
          <p:cNvPr id="10" name="Inhaltsplatzhalter 9"/>
          <p:cNvPicPr>
            <a:picLocks noGrp="1" noChangeAspect="1"/>
          </p:cNvPicPr>
          <p:nvPr>
            <p:ph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238" y="2312337"/>
            <a:ext cx="4175125" cy="1310989"/>
          </a:xfrm>
        </p:spPr>
      </p:pic>
      <p:pic>
        <p:nvPicPr>
          <p:cNvPr id="4" name="Inhaltsplatzhalter 3"/>
          <p:cNvPicPr>
            <a:picLocks noGrp="1" noChangeAspect="1"/>
          </p:cNvPicPr>
          <p:nvPr>
            <p:ph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8" y="4420602"/>
            <a:ext cx="4176712" cy="1933158"/>
          </a:xfrm>
        </p:spPr>
      </p:pic>
      <p:pic>
        <p:nvPicPr>
          <p:cNvPr id="11" name="Inhaltsplatzhalter 10"/>
          <p:cNvPicPr>
            <a:picLocks noGrp="1" noChangeAspect="1"/>
          </p:cNvPicPr>
          <p:nvPr>
            <p:ph idx="16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063" y="4252205"/>
            <a:ext cx="4176712" cy="2269952"/>
          </a:xfrm>
        </p:spPr>
      </p:pic>
      <p:sp>
        <p:nvSpPr>
          <p:cNvPr id="12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/>
          <a:p>
            <a:r>
              <a:rPr lang="en-GB" dirty="0" err="1" smtClean="0"/>
              <a:t>Diverses</a:t>
            </a:r>
            <a:r>
              <a:rPr lang="en-GB" dirty="0" smtClean="0"/>
              <a:t> Tooling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491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Ionic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Basiert</a:t>
            </a:r>
            <a:r>
              <a:rPr lang="en-GB" dirty="0"/>
              <a:t> </a:t>
            </a:r>
            <a:r>
              <a:rPr lang="en-GB" dirty="0" smtClean="0"/>
              <a:t>auf AngularJS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GUI </a:t>
            </a:r>
            <a:r>
              <a:rPr lang="en-GB" dirty="0" err="1" smtClean="0"/>
              <a:t>Komponenten</a:t>
            </a:r>
            <a:r>
              <a:rPr lang="en-GB" dirty="0"/>
              <a:t> </a:t>
            </a:r>
            <a:r>
              <a:rPr lang="en-GB" dirty="0" smtClean="0"/>
              <a:t>= Angular </a:t>
            </a:r>
            <a:r>
              <a:rPr lang="en-GB" dirty="0" err="1" smtClean="0"/>
              <a:t>Direktiven</a:t>
            </a:r>
            <a:endParaRPr lang="en-GB" dirty="0" smtClean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err="1"/>
              <a:t>n</a:t>
            </a:r>
            <a:r>
              <a:rPr lang="en-GB" dirty="0" err="1" smtClean="0"/>
              <a:t>ur</a:t>
            </a:r>
            <a:r>
              <a:rPr lang="en-GB" dirty="0" smtClean="0"/>
              <a:t> </a:t>
            </a:r>
            <a:r>
              <a:rPr lang="en-GB" dirty="0" err="1" smtClean="0"/>
              <a:t>wenige</a:t>
            </a:r>
            <a:r>
              <a:rPr lang="en-GB" dirty="0" smtClean="0"/>
              <a:t> DOM </a:t>
            </a:r>
            <a:r>
              <a:rPr lang="en-GB" dirty="0" err="1" smtClean="0"/>
              <a:t>Manipulationen</a:t>
            </a:r>
            <a:endParaRPr lang="en-GB" dirty="0" smtClean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err="1"/>
              <a:t>k</a:t>
            </a:r>
            <a:r>
              <a:rPr lang="en-GB" dirty="0" err="1" smtClean="0"/>
              <a:t>ein</a:t>
            </a:r>
            <a:r>
              <a:rPr lang="en-GB" dirty="0" smtClean="0"/>
              <a:t> jQuery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OS-</a:t>
            </a:r>
            <a:r>
              <a:rPr lang="en-GB" dirty="0" err="1" smtClean="0"/>
              <a:t>spezifisches</a:t>
            </a:r>
            <a:r>
              <a:rPr lang="en-GB" dirty="0" smtClean="0"/>
              <a:t> Styling </a:t>
            </a:r>
            <a:r>
              <a:rPr lang="en-GB" dirty="0" err="1" smtClean="0"/>
              <a:t>mittels</a:t>
            </a:r>
            <a:r>
              <a:rPr lang="en-GB" dirty="0" smtClean="0"/>
              <a:t> CSS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Zugriff</a:t>
            </a:r>
            <a:r>
              <a:rPr lang="en-GB" dirty="0" smtClean="0"/>
              <a:t> auf native </a:t>
            </a:r>
            <a:r>
              <a:rPr lang="en-GB" dirty="0" err="1" smtClean="0"/>
              <a:t>Komponenten</a:t>
            </a:r>
            <a:r>
              <a:rPr lang="en-GB" dirty="0" smtClean="0"/>
              <a:t> </a:t>
            </a:r>
            <a:r>
              <a:rPr lang="en-GB" dirty="0" err="1" smtClean="0"/>
              <a:t>mittels</a:t>
            </a:r>
            <a:r>
              <a:rPr lang="en-GB" dirty="0" smtClean="0"/>
              <a:t> Apache Cordova Plugins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Ionic 2 (2017)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sz="1600" dirty="0" smtClean="0"/>
              <a:t>Demo</a:t>
            </a:r>
            <a:r>
              <a:rPr lang="en-GB" sz="1600" dirty="0"/>
              <a:t>: </a:t>
            </a:r>
            <a:r>
              <a:rPr lang="en-GB" sz="1600" dirty="0">
                <a:hlinkClick r:id="rId2"/>
              </a:rPr>
              <a:t>http://ionicframework.com/docs/v2/components/#tabs</a:t>
            </a:r>
            <a:endParaRPr lang="en-GB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8" name="Bildplatzhalter 7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8" t="-24148" r="15861" b="-18623"/>
          <a:stretch/>
        </p:blipFill>
        <p:spPr>
          <a:xfrm>
            <a:off x="6651600" y="1809080"/>
            <a:ext cx="2340000" cy="2340000"/>
          </a:xfrm>
        </p:spPr>
      </p:pic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Übersicht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556792"/>
            <a:ext cx="8412161" cy="477678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Native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Voller</a:t>
            </a:r>
            <a:r>
              <a:rPr lang="en-GB" dirty="0" smtClean="0"/>
              <a:t> </a:t>
            </a:r>
            <a:r>
              <a:rPr lang="en-GB" dirty="0" err="1" smtClean="0"/>
              <a:t>Zugriff</a:t>
            </a:r>
            <a:r>
              <a:rPr lang="en-GB" dirty="0" smtClean="0"/>
              <a:t> auf Hardware, via </a:t>
            </a:r>
            <a:r>
              <a:rPr lang="en-GB" dirty="0" err="1" smtClean="0"/>
              <a:t>nativer</a:t>
            </a:r>
            <a:r>
              <a:rPr lang="en-GB" dirty="0" smtClean="0"/>
              <a:t> </a:t>
            </a:r>
            <a:r>
              <a:rPr lang="en-GB" dirty="0" err="1" smtClean="0"/>
              <a:t>Schnittstelle</a:t>
            </a:r>
            <a:endParaRPr lang="en-GB" dirty="0" smtClean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Programmiersprachen</a:t>
            </a:r>
            <a:r>
              <a:rPr lang="en-GB" dirty="0" smtClean="0"/>
              <a:t>: Java, Objective-C / Swift, C#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Web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err="1"/>
              <a:t>Zugriff</a:t>
            </a:r>
            <a:r>
              <a:rPr lang="en-GB" dirty="0"/>
              <a:t> auf </a:t>
            </a:r>
            <a:r>
              <a:rPr lang="en-GB" dirty="0" err="1"/>
              <a:t>Harware</a:t>
            </a:r>
            <a:r>
              <a:rPr lang="en-GB" dirty="0"/>
              <a:t>, via HTML5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err="1"/>
              <a:t>Programmiersprachen</a:t>
            </a:r>
            <a:r>
              <a:rPr lang="en-GB" dirty="0"/>
              <a:t>: HTML, CSS, JavaScript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Hybrid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Zugriff</a:t>
            </a:r>
            <a:r>
              <a:rPr lang="en-GB" dirty="0" smtClean="0"/>
              <a:t> auf Hardware via JavaScript, native </a:t>
            </a:r>
            <a:r>
              <a:rPr lang="en-GB" dirty="0" err="1" smtClean="0"/>
              <a:t>Kommunikation</a:t>
            </a:r>
            <a:endParaRPr lang="en-GB" dirty="0" smtClean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Apps </a:t>
            </a:r>
            <a:r>
              <a:rPr lang="en-GB" dirty="0" err="1" smtClean="0"/>
              <a:t>sind</a:t>
            </a:r>
            <a:r>
              <a:rPr lang="en-GB" dirty="0" smtClean="0"/>
              <a:t> in </a:t>
            </a:r>
            <a:r>
              <a:rPr lang="en-GB" dirty="0" err="1" smtClean="0"/>
              <a:t>nativem</a:t>
            </a:r>
            <a:r>
              <a:rPr lang="en-GB" dirty="0" smtClean="0"/>
              <a:t> Container </a:t>
            </a:r>
            <a:r>
              <a:rPr lang="en-GB" dirty="0" err="1" smtClean="0"/>
              <a:t>eingepackt</a:t>
            </a:r>
            <a:endParaRPr lang="en-GB" dirty="0" smtClean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Programmiersprachen</a:t>
            </a:r>
            <a:r>
              <a:rPr lang="en-GB" dirty="0" smtClean="0"/>
              <a:t>: HTML, CSS, JavaScript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Hardware </a:t>
            </a:r>
            <a:r>
              <a:rPr lang="en-GB" dirty="0" err="1" smtClean="0"/>
              <a:t>Zugriff</a:t>
            </a:r>
            <a:r>
              <a:rPr lang="en-GB" dirty="0" smtClean="0"/>
              <a:t>, </a:t>
            </a:r>
            <a:r>
              <a:rPr lang="en-GB" dirty="0" err="1" smtClean="0"/>
              <a:t>Programmiersprachen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Und was </a:t>
            </a:r>
            <a:r>
              <a:rPr lang="en-GB" dirty="0" err="1" smtClean="0"/>
              <a:t>ist</a:t>
            </a:r>
            <a:r>
              <a:rPr lang="en-GB" dirty="0" smtClean="0"/>
              <a:t> </a:t>
            </a:r>
            <a:r>
              <a:rPr lang="en-GB" dirty="0" err="1" smtClean="0"/>
              <a:t>jetzt</a:t>
            </a:r>
            <a:r>
              <a:rPr lang="en-GB" dirty="0" smtClean="0"/>
              <a:t> die </a:t>
            </a:r>
            <a:r>
              <a:rPr lang="en-GB" dirty="0" err="1" smtClean="0"/>
              <a:t>beste</a:t>
            </a:r>
            <a:r>
              <a:rPr lang="en-GB" dirty="0" smtClean="0"/>
              <a:t> </a:t>
            </a:r>
            <a:r>
              <a:rPr lang="en-GB" dirty="0" err="1"/>
              <a:t>L</a:t>
            </a:r>
            <a:r>
              <a:rPr lang="en-GB" dirty="0" err="1" smtClean="0"/>
              <a:t>ösung</a:t>
            </a:r>
            <a:r>
              <a:rPr lang="en-GB" dirty="0" smtClean="0"/>
              <a:t>?</a:t>
            </a:r>
            <a:endParaRPr lang="en-GB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090" y="1944173"/>
            <a:ext cx="6942857" cy="4466667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Well, it depends…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Über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mich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579438" y="1556792"/>
            <a:ext cx="8412161" cy="4776787"/>
          </a:xfrm>
        </p:spPr>
        <p:txBody>
          <a:bodyPr/>
          <a:lstStyle/>
          <a:p>
            <a:r>
              <a:rPr lang="en-GB" dirty="0" smtClean="0"/>
              <a:t>2005 – 2008 </a:t>
            </a:r>
            <a:r>
              <a:rPr lang="en-GB" dirty="0" err="1" smtClean="0"/>
              <a:t>Kantonsschule</a:t>
            </a:r>
            <a:r>
              <a:rPr lang="en-GB" dirty="0" smtClean="0"/>
              <a:t> </a:t>
            </a:r>
            <a:r>
              <a:rPr lang="en-GB" dirty="0" err="1" smtClean="0"/>
              <a:t>Frauenfeld</a:t>
            </a:r>
            <a:endParaRPr lang="en-GB" dirty="0" smtClean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Schwerpunkt</a:t>
            </a:r>
            <a:r>
              <a:rPr lang="en-GB" dirty="0" smtClean="0"/>
              <a:t> </a:t>
            </a:r>
            <a:r>
              <a:rPr lang="en-GB" dirty="0" err="1" smtClean="0"/>
              <a:t>Biologie</a:t>
            </a:r>
            <a:r>
              <a:rPr lang="en-GB" dirty="0" smtClean="0"/>
              <a:t> &amp; </a:t>
            </a:r>
            <a:r>
              <a:rPr lang="en-GB" dirty="0" err="1" smtClean="0"/>
              <a:t>Chemie</a:t>
            </a:r>
            <a:endParaRPr lang="en-GB" dirty="0" smtClean="0"/>
          </a:p>
          <a:p>
            <a:r>
              <a:rPr lang="en-GB" dirty="0" smtClean="0"/>
              <a:t>2009 – 2015 </a:t>
            </a:r>
            <a:r>
              <a:rPr lang="en-GB" dirty="0" err="1" smtClean="0"/>
              <a:t>Universität</a:t>
            </a:r>
            <a:r>
              <a:rPr lang="en-GB" dirty="0" smtClean="0"/>
              <a:t> Zürich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BSc Bioinformatics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MSc Software Systems</a:t>
            </a:r>
          </a:p>
          <a:p>
            <a:r>
              <a:rPr lang="en-GB" dirty="0" err="1" smtClean="0"/>
              <a:t>Seit</a:t>
            </a:r>
            <a:r>
              <a:rPr lang="en-GB" dirty="0" smtClean="0"/>
              <a:t> 2015 Advanced Software Engineer @ </a:t>
            </a:r>
            <a:r>
              <a:rPr lang="en-GB" dirty="0" err="1" smtClean="0"/>
              <a:t>Zühlke</a:t>
            </a:r>
            <a:r>
              <a:rPr lang="en-GB" dirty="0" smtClean="0"/>
              <a:t> Engineering AG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Schwerpunkt</a:t>
            </a:r>
            <a:r>
              <a:rPr lang="en-GB" dirty="0" smtClean="0"/>
              <a:t>: .NET, C#, AngularJS, JavaScript/</a:t>
            </a:r>
            <a:r>
              <a:rPr lang="en-GB" dirty="0" err="1" smtClean="0"/>
              <a:t>TypeScript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Projekte</a:t>
            </a:r>
            <a:r>
              <a:rPr lang="en-GB" dirty="0" smtClean="0"/>
              <a:t>: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/>
              <a:t>Web Platforms, Hybrid Apps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Rega</a:t>
            </a:r>
            <a:r>
              <a:rPr lang="en-GB" dirty="0" smtClean="0"/>
              <a:t>, Zurich, </a:t>
            </a:r>
            <a:r>
              <a:rPr lang="en-GB" dirty="0" err="1" smtClean="0"/>
              <a:t>Fifa</a:t>
            </a:r>
            <a:endParaRPr lang="en-GB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Christian </a:t>
            </a:r>
            <a:r>
              <a:rPr lang="en-GB" dirty="0" err="1" smtClean="0"/>
              <a:t>Lüthold</a:t>
            </a:r>
            <a:endParaRPr lang="en-GB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930330"/>
            <a:ext cx="1848608" cy="184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18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However…</a:t>
            </a:r>
            <a:endParaRPr lang="en-GB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6" y="1052736"/>
            <a:ext cx="4104456" cy="2739725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79438" y="4007980"/>
            <a:ext cx="8412161" cy="645156"/>
          </a:xfrm>
        </p:spPr>
        <p:txBody>
          <a:bodyPr/>
          <a:lstStyle/>
          <a:p>
            <a:r>
              <a:rPr lang="en-US" dirty="0"/>
              <a:t>Mark Zuckerberg: </a:t>
            </a:r>
            <a:endParaRPr lang="en-US" dirty="0" smtClean="0"/>
          </a:p>
          <a:p>
            <a:r>
              <a:rPr lang="en-US" dirty="0" smtClean="0"/>
              <a:t>Our </a:t>
            </a:r>
            <a:r>
              <a:rPr lang="en-US" dirty="0"/>
              <a:t>Biggest Mistake Was Betting Too Much On HTML5</a:t>
            </a:r>
          </a:p>
          <a:p>
            <a:r>
              <a:rPr lang="en-GB" dirty="0" smtClean="0"/>
              <a:t>(2012)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sz="1600" dirty="0"/>
              <a:t>Link: </a:t>
            </a:r>
            <a:r>
              <a:rPr lang="en-GB" sz="1600" dirty="0">
                <a:hlinkClick r:id="rId3"/>
              </a:rPr>
              <a:t>https://techcrunch.com/2012/09/11/mark-zuckerberg-our-biggest-mistake-with-mobile-was-betting-too-much-on-html5/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But then again…</a:t>
            </a:r>
            <a:endParaRPr lang="en-GB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79438" y="4007980"/>
            <a:ext cx="8412161" cy="6451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0"/>
              </a:spcBef>
              <a:buFontTx/>
              <a:buNone/>
              <a:defRPr sz="2200" kern="1200">
                <a:solidFill>
                  <a:srgbClr val="4D4D4D"/>
                </a:solidFill>
                <a:latin typeface="AA Zuehlke" panose="02000503060000020004" pitchFamily="2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8000"/>
              </a:lnSpc>
              <a:spcBef>
                <a:spcPts val="0"/>
              </a:spcBef>
              <a:buClr>
                <a:srgbClr val="4D4D4D"/>
              </a:buClr>
              <a:buSzPct val="75000"/>
              <a:buFontTx/>
              <a:buNone/>
              <a:defRPr sz="2200" kern="120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defRPr>
            </a:lvl2pPr>
            <a:lvl3pPr marL="265113" indent="0" algn="l" defTabSz="914400" rtl="0" eaLnBrk="1" latinLnBrk="0" hangingPunct="1">
              <a:lnSpc>
                <a:spcPct val="98000"/>
              </a:lnSpc>
              <a:spcBef>
                <a:spcPts val="0"/>
              </a:spcBef>
              <a:buClr>
                <a:srgbClr val="4D4D4D"/>
              </a:buClr>
              <a:buFontTx/>
              <a:buNone/>
              <a:defRPr sz="2200" kern="120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defRPr>
            </a:lvl3pPr>
            <a:lvl4pPr marL="538162" indent="0" algn="l" defTabSz="914400" rtl="0" eaLnBrk="1" latinLnBrk="0" hangingPunct="1">
              <a:lnSpc>
                <a:spcPct val="98000"/>
              </a:lnSpc>
              <a:spcBef>
                <a:spcPts val="0"/>
              </a:spcBef>
              <a:buClr>
                <a:srgbClr val="4D4D4D"/>
              </a:buClr>
              <a:buFontTx/>
              <a:buNone/>
              <a:defRPr sz="2200" kern="120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defRPr>
            </a:lvl4pPr>
            <a:lvl5pPr marL="803275" indent="0" algn="l" defTabSz="914400" rtl="0" eaLnBrk="1" latinLnBrk="0" hangingPunct="1">
              <a:lnSpc>
                <a:spcPct val="98000"/>
              </a:lnSpc>
              <a:spcBef>
                <a:spcPts val="0"/>
              </a:spcBef>
              <a:buClr>
                <a:srgbClr val="4D4D4D"/>
              </a:buClr>
              <a:buFontTx/>
              <a:buNone/>
              <a:defRPr sz="2200" kern="120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Sencha</a:t>
            </a:r>
            <a:r>
              <a:rPr lang="en-US" dirty="0" smtClean="0"/>
              <a:t> Team: </a:t>
            </a:r>
          </a:p>
          <a:p>
            <a:r>
              <a:rPr lang="en-US" dirty="0" smtClean="0"/>
              <a:t>A side-by-side </a:t>
            </a:r>
            <a:r>
              <a:rPr lang="en-US" dirty="0"/>
              <a:t>comparison of how well </a:t>
            </a:r>
            <a:r>
              <a:rPr lang="en-US" dirty="0" smtClean="0"/>
              <a:t>the </a:t>
            </a:r>
            <a:r>
              <a:rPr lang="en-US" dirty="0"/>
              <a:t>HTML5 app performs against both the native iOS and the native Android Facebook apps</a:t>
            </a:r>
            <a:endParaRPr lang="en-GB" dirty="0"/>
          </a:p>
          <a:p>
            <a:r>
              <a:rPr lang="en-GB" dirty="0" smtClean="0"/>
              <a:t>(2012)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sz="1600" dirty="0"/>
              <a:t>Link: </a:t>
            </a:r>
            <a:r>
              <a:rPr lang="en-GB" sz="1600" dirty="0">
                <a:hlinkClick r:id="rId3"/>
              </a:rPr>
              <a:t>https://vimeo.com/55486684</a:t>
            </a:r>
            <a:endParaRPr lang="en-GB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438" y="1052736"/>
            <a:ext cx="4236924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Gartner, Inc. Analysis (2013)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The battle between </a:t>
            </a:r>
            <a:r>
              <a:rPr lang="en-GB" dirty="0" smtClean="0"/>
              <a:t>HTML 5 </a:t>
            </a:r>
            <a:r>
              <a:rPr lang="en-GB" dirty="0" smtClean="0"/>
              <a:t>web apps and native mobile apps is over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62869" y="2060848"/>
            <a:ext cx="7808986" cy="30080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sz="2200" kern="1200">
                <a:solidFill>
                  <a:srgbClr val="4D4D4D"/>
                </a:solidFill>
                <a:latin typeface="AA Zuehlke" panose="02000503060000020004" pitchFamily="2" charset="0"/>
                <a:ea typeface="+mn-ea"/>
                <a:cs typeface="+mn-cs"/>
              </a:defRPr>
            </a:lvl1pPr>
            <a:lvl2pPr marL="265113" indent="-265113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Clr>
                <a:srgbClr val="4D4D4D"/>
              </a:buClr>
              <a:buSzPct val="75000"/>
              <a:buFont typeface="AA Zuehlke" pitchFamily="2" charset="0"/>
              <a:buChar char="•"/>
              <a:defRPr sz="2200" kern="120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defRPr>
            </a:lvl2pPr>
            <a:lvl3pPr marL="538163" indent="-273050" algn="l" defTabSz="914400" rtl="0" eaLnBrk="1" latinLnBrk="0" hangingPunct="1">
              <a:lnSpc>
                <a:spcPct val="98000"/>
              </a:lnSpc>
              <a:spcBef>
                <a:spcPts val="0"/>
              </a:spcBef>
              <a:buClr>
                <a:srgbClr val="4D4D4D"/>
              </a:buClr>
              <a:buFont typeface="AA Zuehlke" pitchFamily="2" charset="0"/>
              <a:buChar char="–"/>
              <a:defRPr sz="1800" kern="120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defRPr>
            </a:lvl3pPr>
            <a:lvl4pPr marL="803275" indent="-265113" algn="l" defTabSz="914400" rtl="0" eaLnBrk="1" latinLnBrk="0" hangingPunct="1">
              <a:lnSpc>
                <a:spcPct val="98000"/>
              </a:lnSpc>
              <a:spcBef>
                <a:spcPts val="0"/>
              </a:spcBef>
              <a:buClr>
                <a:srgbClr val="4D4D4D"/>
              </a:buClr>
              <a:buFont typeface="AA Zuehlke" pitchFamily="2" charset="0"/>
              <a:buChar char="–"/>
              <a:defRPr sz="1800" kern="120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defRPr>
            </a:lvl4pPr>
            <a:lvl5pPr marL="1076325" indent="-273050" algn="l" defTabSz="914400" rtl="0" eaLnBrk="1" latinLnBrk="0" hangingPunct="1">
              <a:lnSpc>
                <a:spcPct val="98000"/>
              </a:lnSpc>
              <a:spcBef>
                <a:spcPts val="0"/>
              </a:spcBef>
              <a:buClr>
                <a:srgbClr val="4D4D4D"/>
              </a:buClr>
              <a:buFont typeface="AA Zuehlke" pitchFamily="2" charset="0"/>
              <a:buChar char="–"/>
              <a:defRPr sz="1800" kern="120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i="1" dirty="0" smtClean="0"/>
          </a:p>
          <a:p>
            <a:pPr algn="ctr"/>
            <a:endParaRPr lang="en-GB" i="1" dirty="0" smtClean="0"/>
          </a:p>
          <a:p>
            <a:pPr algn="ctr"/>
            <a:r>
              <a:rPr lang="en-US" i="1" dirty="0"/>
              <a:t>“Hybrid apps, which offer a balance between HTML5-based web apps </a:t>
            </a:r>
            <a:endParaRPr lang="en-US" i="1" dirty="0" smtClean="0"/>
          </a:p>
          <a:p>
            <a:pPr algn="ctr"/>
            <a:r>
              <a:rPr lang="en-US" i="1" dirty="0" smtClean="0"/>
              <a:t>and </a:t>
            </a:r>
            <a:r>
              <a:rPr lang="en-US" i="1" dirty="0"/>
              <a:t>native apps, will be used in over 50% of mobile apps by 2016</a:t>
            </a:r>
            <a:r>
              <a:rPr lang="en-US" i="1" dirty="0" smtClean="0"/>
              <a:t>”</a:t>
            </a:r>
            <a:endParaRPr lang="en-GB" dirty="0" smtClean="0"/>
          </a:p>
        </p:txBody>
      </p:sp>
      <p:sp>
        <p:nvSpPr>
          <p:cNvPr id="4" name="Rechteck 3"/>
          <p:cNvSpPr/>
          <p:nvPr/>
        </p:nvSpPr>
        <p:spPr>
          <a:xfrm>
            <a:off x="546299" y="5229200"/>
            <a:ext cx="78421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/>
              <a:t>Links:</a:t>
            </a:r>
            <a:br>
              <a:rPr lang="en-GB" sz="1600" dirty="0" smtClean="0"/>
            </a:br>
            <a:r>
              <a:rPr lang="en-GB" sz="1600" dirty="0">
                <a:hlinkClick r:id="rId3"/>
              </a:rPr>
              <a:t>http://www.gartner.com/newsroom/id/2429815</a:t>
            </a:r>
            <a:r>
              <a:rPr lang="en-GB" sz="1600" dirty="0"/>
              <a:t> (2013)</a:t>
            </a:r>
          </a:p>
          <a:p>
            <a:r>
              <a:rPr lang="en-GB" sz="1600" dirty="0">
                <a:hlinkClick r:id="rId4"/>
              </a:rPr>
              <a:t>http://www.gartner.com/newsroom/id/2324917</a:t>
            </a:r>
            <a:r>
              <a:rPr lang="en-GB" sz="1600" dirty="0"/>
              <a:t> (2013</a:t>
            </a:r>
            <a:r>
              <a:rPr lang="en-GB" sz="1600" dirty="0" smtClean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Was </a:t>
            </a:r>
            <a:r>
              <a:rPr lang="en-GB" dirty="0" err="1" smtClean="0"/>
              <a:t>denkt</a:t>
            </a:r>
            <a:r>
              <a:rPr lang="en-GB" dirty="0" smtClean="0"/>
              <a:t> </a:t>
            </a:r>
            <a:r>
              <a:rPr lang="en-GB" dirty="0" err="1" smtClean="0"/>
              <a:t>ihr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Wann</a:t>
            </a:r>
            <a:r>
              <a:rPr lang="en-GB" dirty="0" smtClean="0"/>
              <a:t> </a:t>
            </a:r>
            <a:r>
              <a:rPr lang="en-GB" dirty="0" err="1" smtClean="0"/>
              <a:t>verwendet</a:t>
            </a:r>
            <a:r>
              <a:rPr lang="en-GB" dirty="0" smtClean="0"/>
              <a:t> man was?</a:t>
            </a:r>
          </a:p>
          <a:p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Wieso</a:t>
            </a:r>
            <a:r>
              <a:rPr lang="en-GB" dirty="0" smtClean="0"/>
              <a:t> </a:t>
            </a:r>
            <a:r>
              <a:rPr lang="en-GB" dirty="0" err="1" smtClean="0"/>
              <a:t>entwickelt</a:t>
            </a:r>
            <a:r>
              <a:rPr lang="en-GB" dirty="0" smtClean="0"/>
              <a:t> man </a:t>
            </a:r>
            <a:r>
              <a:rPr lang="en-GB" dirty="0" err="1" smtClean="0"/>
              <a:t>überhaupt</a:t>
            </a:r>
            <a:r>
              <a:rPr lang="en-GB" dirty="0" smtClean="0"/>
              <a:t> </a:t>
            </a:r>
            <a:r>
              <a:rPr lang="en-GB" dirty="0" err="1" smtClean="0"/>
              <a:t>etwas</a:t>
            </a:r>
            <a:r>
              <a:rPr lang="en-GB" dirty="0" smtClean="0"/>
              <a:t> </a:t>
            </a:r>
            <a:r>
              <a:rPr lang="en-GB" dirty="0" err="1" smtClean="0"/>
              <a:t>anderes</a:t>
            </a:r>
            <a:r>
              <a:rPr lang="en-GB" dirty="0" smtClean="0"/>
              <a:t> </a:t>
            </a:r>
            <a:r>
              <a:rPr lang="en-GB" dirty="0" err="1" smtClean="0"/>
              <a:t>als</a:t>
            </a:r>
            <a:r>
              <a:rPr lang="en-GB" dirty="0" smtClean="0"/>
              <a:t> “native”?</a:t>
            </a:r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2">
                    <a:lumMod val="10000"/>
                  </a:schemeClr>
                </a:solidFill>
              </a:rPr>
              <a:t>“Na gut, </a:t>
            </a:r>
            <a:r>
              <a:rPr lang="en-GB" dirty="0" err="1" smtClean="0">
                <a:solidFill>
                  <a:schemeClr val="bg2">
                    <a:lumMod val="10000"/>
                  </a:schemeClr>
                </a:solidFill>
              </a:rPr>
              <a:t>dann</a:t>
            </a:r>
            <a:r>
              <a:rPr lang="en-GB" dirty="0" smtClean="0">
                <a:solidFill>
                  <a:schemeClr val="bg2">
                    <a:lumMod val="10000"/>
                  </a:schemeClr>
                </a:solidFill>
              </a:rPr>
              <a:t> also </a:t>
            </a:r>
            <a:r>
              <a:rPr lang="en-GB" dirty="0" err="1" smtClean="0">
                <a:solidFill>
                  <a:schemeClr val="bg2">
                    <a:lumMod val="10000"/>
                  </a:schemeClr>
                </a:solidFill>
              </a:rPr>
              <a:t>eine</a:t>
            </a:r>
            <a:r>
              <a:rPr lang="en-GB" dirty="0" smtClean="0">
                <a:solidFill>
                  <a:schemeClr val="bg2">
                    <a:lumMod val="10000"/>
                  </a:schemeClr>
                </a:solidFill>
              </a:rPr>
              <a:t> Hybrid App…”</a:t>
            </a:r>
            <a:endParaRPr lang="en-GB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Moment! </a:t>
            </a:r>
            <a:r>
              <a:rPr lang="en-GB" dirty="0" err="1" smtClean="0"/>
              <a:t>Wie</a:t>
            </a:r>
            <a:r>
              <a:rPr lang="en-GB" dirty="0" smtClean="0"/>
              <a:t> </a:t>
            </a:r>
            <a:r>
              <a:rPr lang="en-GB" dirty="0" err="1" smtClean="0"/>
              <a:t>sieht</a:t>
            </a:r>
            <a:r>
              <a:rPr lang="en-GB" dirty="0" err="1" smtClean="0"/>
              <a:t>’s</a:t>
            </a:r>
            <a:r>
              <a:rPr lang="en-GB" dirty="0" smtClean="0"/>
              <a:t> </a:t>
            </a:r>
            <a:r>
              <a:rPr lang="en-GB" dirty="0" err="1" smtClean="0"/>
              <a:t>denn</a:t>
            </a:r>
            <a:r>
              <a:rPr lang="en-GB" dirty="0" smtClean="0"/>
              <a:t> in </a:t>
            </a:r>
            <a:r>
              <a:rPr lang="en-GB" dirty="0" err="1" smtClean="0"/>
              <a:t>ein</a:t>
            </a:r>
            <a:r>
              <a:rPr lang="en-GB" dirty="0" smtClean="0"/>
              <a:t> </a:t>
            </a:r>
            <a:r>
              <a:rPr lang="en-GB" dirty="0" err="1" smtClean="0"/>
              <a:t>paar</a:t>
            </a:r>
            <a:r>
              <a:rPr lang="en-GB" dirty="0" smtClean="0"/>
              <a:t> </a:t>
            </a:r>
            <a:r>
              <a:rPr lang="en-GB" dirty="0" err="1" smtClean="0"/>
              <a:t>Monaten</a:t>
            </a:r>
            <a:r>
              <a:rPr lang="en-GB" dirty="0" smtClean="0"/>
              <a:t> </a:t>
            </a:r>
            <a:r>
              <a:rPr lang="en-GB" dirty="0" err="1" smtClean="0"/>
              <a:t>aus</a:t>
            </a:r>
            <a:r>
              <a:rPr lang="en-GB" dirty="0" smtClean="0"/>
              <a:t>?</a:t>
            </a:r>
            <a:endParaRPr lang="en-GB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020" y="1575486"/>
            <a:ext cx="5932996" cy="506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Long-term </a:t>
            </a:r>
            <a:r>
              <a:rPr lang="en-GB" dirty="0" err="1" smtClean="0"/>
              <a:t>Unterschiede</a:t>
            </a:r>
            <a:endParaRPr lang="en-GB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4357" y="933885"/>
            <a:ext cx="6502326" cy="563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Users don’t care!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GB" i="1" dirty="0" smtClean="0"/>
          </a:p>
          <a:p>
            <a:pPr algn="ctr"/>
            <a:endParaRPr lang="en-GB" i="1" dirty="0"/>
          </a:p>
          <a:p>
            <a:pPr algn="ctr"/>
            <a:r>
              <a:rPr lang="en-GB" i="1" dirty="0" smtClean="0"/>
              <a:t>“</a:t>
            </a:r>
            <a:r>
              <a:rPr lang="en-GB" i="1" dirty="0"/>
              <a:t>Users don’t care if it’s native or web </a:t>
            </a:r>
            <a:endParaRPr lang="en-GB" i="1" dirty="0" smtClean="0"/>
          </a:p>
          <a:p>
            <a:pPr algn="ctr"/>
            <a:r>
              <a:rPr lang="en-GB" i="1" dirty="0" smtClean="0"/>
              <a:t>as </a:t>
            </a:r>
            <a:r>
              <a:rPr lang="en-GB" i="1" dirty="0"/>
              <a:t>long as the app is fast and responsive”</a:t>
            </a:r>
          </a:p>
          <a:p>
            <a:endParaRPr lang="en-GB" dirty="0"/>
          </a:p>
          <a:p>
            <a:pPr algn="ctr"/>
            <a:r>
              <a:rPr lang="en-GB" b="1" dirty="0"/>
              <a:t>Kristofer Joseph, </a:t>
            </a:r>
            <a:r>
              <a:rPr lang="en-GB" b="1" dirty="0" err="1"/>
              <a:t>Javascript</a:t>
            </a:r>
            <a:r>
              <a:rPr lang="en-GB" b="1" dirty="0"/>
              <a:t> Frameworks Lead, Adobe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Pros &amp; Cons</a:t>
            </a:r>
            <a:endParaRPr lang="en-GB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8308285"/>
              </p:ext>
            </p:extLst>
          </p:nvPr>
        </p:nvGraphicFramePr>
        <p:xfrm>
          <a:off x="579438" y="1789113"/>
          <a:ext cx="8412162" cy="2931160"/>
        </p:xfrm>
        <a:graphic>
          <a:graphicData uri="http://schemas.openxmlformats.org/drawingml/2006/table">
            <a:tbl>
              <a:tblPr firstRow="1" bandRow="1">
                <a:tableStyleId>{556710EB-4081-4327-87A8-A6E326B6FCDB}</a:tableStyleId>
              </a:tblPr>
              <a:tblGrid>
                <a:gridCol w="4206081">
                  <a:extLst>
                    <a:ext uri="{9D8B030D-6E8A-4147-A177-3AD203B41FA5}">
                      <a16:colId xmlns:a16="http://schemas.microsoft.com/office/drawing/2014/main" val="171354774"/>
                    </a:ext>
                  </a:extLst>
                </a:gridCol>
                <a:gridCol w="4206081">
                  <a:extLst>
                    <a:ext uri="{9D8B030D-6E8A-4147-A177-3AD203B41FA5}">
                      <a16:colId xmlns:a16="http://schemas.microsoft.com/office/drawing/2014/main" val="3623194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Pros</a:t>
                      </a:r>
                      <a:endParaRPr lang="en-GB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Cons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817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 err="1" smtClean="0"/>
                        <a:t>Beste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Performanz</a:t>
                      </a:r>
                      <a:r>
                        <a:rPr lang="en-GB" dirty="0" smtClean="0"/>
                        <a:t>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 err="1" smtClean="0"/>
                        <a:t>Startzeit</a:t>
                      </a:r>
                      <a:endParaRPr lang="en-GB" dirty="0" smtClean="0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 err="1" smtClean="0"/>
                        <a:t>flüssigere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Animationen</a:t>
                      </a:r>
                      <a:endParaRPr lang="en-GB" dirty="0" smtClean="0"/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endParaRPr lang="en-GB" dirty="0" smtClean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dirty="0" err="1" smtClean="0"/>
                        <a:t>Voller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Zugriff</a:t>
                      </a:r>
                      <a:r>
                        <a:rPr lang="en-GB" dirty="0" smtClean="0"/>
                        <a:t> auf die </a:t>
                      </a:r>
                      <a:r>
                        <a:rPr lang="en-GB" dirty="0" err="1" smtClean="0"/>
                        <a:t>Geräte</a:t>
                      </a:r>
                      <a:r>
                        <a:rPr lang="en-GB" dirty="0" smtClean="0"/>
                        <a:t> Hardware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GB" dirty="0" smtClean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dirty="0" smtClean="0"/>
                        <a:t>UI </a:t>
                      </a:r>
                      <a:r>
                        <a:rPr lang="en-GB" dirty="0" err="1" smtClean="0"/>
                        <a:t>Komponenten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sind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garantiert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konsistent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mit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dem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Plattform</a:t>
                      </a:r>
                      <a:r>
                        <a:rPr lang="en-GB" baseline="0" dirty="0" smtClean="0"/>
                        <a:t> Look-and-Feel</a:t>
                      </a:r>
                      <a:endParaRPr lang="en-GB" dirty="0" smtClean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 err="1" smtClean="0"/>
                        <a:t>Signifikante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Entwicklungskosten</a:t>
                      </a:r>
                      <a:endParaRPr lang="en-GB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dirty="0" smtClean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dirty="0" err="1" smtClean="0"/>
                        <a:t>Keine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gemeinsame</a:t>
                      </a:r>
                      <a:r>
                        <a:rPr lang="en-GB" baseline="0" dirty="0" smtClean="0"/>
                        <a:t> Code Basis </a:t>
                      </a:r>
                      <a:r>
                        <a:rPr lang="en-GB" baseline="0" dirty="0" err="1" smtClean="0"/>
                        <a:t>zwischen</a:t>
                      </a:r>
                      <a:r>
                        <a:rPr lang="en-GB" baseline="0" dirty="0" smtClean="0"/>
                        <a:t> den </a:t>
                      </a:r>
                      <a:r>
                        <a:rPr lang="en-GB" baseline="0" dirty="0" err="1" smtClean="0"/>
                        <a:t>verschiedenen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Plattformen</a:t>
                      </a:r>
                      <a:endParaRPr lang="en-GB" baseline="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GB" dirty="0" smtClean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dirty="0" err="1" smtClean="0"/>
                        <a:t>Vertrieb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nur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über</a:t>
                      </a:r>
                      <a:r>
                        <a:rPr lang="en-GB" baseline="0" dirty="0" smtClean="0"/>
                        <a:t> den App Store </a:t>
                      </a:r>
                      <a:r>
                        <a:rPr lang="en-GB" baseline="0" dirty="0" err="1" smtClean="0"/>
                        <a:t>möglich</a:t>
                      </a:r>
                      <a:endParaRPr lang="en-GB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821811"/>
                  </a:ext>
                </a:extLst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Native App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Pros &amp; Cons</a:t>
            </a:r>
            <a:endParaRPr lang="en-GB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368361"/>
              </p:ext>
            </p:extLst>
          </p:nvPr>
        </p:nvGraphicFramePr>
        <p:xfrm>
          <a:off x="579438" y="1772816"/>
          <a:ext cx="8412162" cy="2931160"/>
        </p:xfrm>
        <a:graphic>
          <a:graphicData uri="http://schemas.openxmlformats.org/drawingml/2006/table">
            <a:tbl>
              <a:tblPr firstRow="1" bandRow="1">
                <a:tableStyleId>{556710EB-4081-4327-87A8-A6E326B6FCDB}</a:tableStyleId>
              </a:tblPr>
              <a:tblGrid>
                <a:gridCol w="4206081">
                  <a:extLst>
                    <a:ext uri="{9D8B030D-6E8A-4147-A177-3AD203B41FA5}">
                      <a16:colId xmlns:a16="http://schemas.microsoft.com/office/drawing/2014/main" val="171354774"/>
                    </a:ext>
                  </a:extLst>
                </a:gridCol>
                <a:gridCol w="4206081">
                  <a:extLst>
                    <a:ext uri="{9D8B030D-6E8A-4147-A177-3AD203B41FA5}">
                      <a16:colId xmlns:a16="http://schemas.microsoft.com/office/drawing/2014/main" val="3623194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Pros</a:t>
                      </a:r>
                      <a:endParaRPr lang="en-GB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Cons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817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 err="1" smtClean="0"/>
                        <a:t>Schnelle</a:t>
                      </a:r>
                      <a:r>
                        <a:rPr lang="en-GB" dirty="0" smtClean="0"/>
                        <a:t> und </a:t>
                      </a:r>
                      <a:r>
                        <a:rPr lang="en-GB" dirty="0" err="1" smtClean="0"/>
                        <a:t>einfache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Entwicklung</a:t>
                      </a:r>
                      <a:endParaRPr lang="en-GB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 err="1" smtClean="0"/>
                        <a:t>Niedrigere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Entwicklungskosten</a:t>
                      </a:r>
                      <a:endParaRPr lang="en-GB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 smtClean="0"/>
                        <a:t>Code Basis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kann</a:t>
                      </a:r>
                      <a:r>
                        <a:rPr lang="en-GB" baseline="0" dirty="0" smtClean="0"/>
                        <a:t> von </a:t>
                      </a:r>
                      <a:r>
                        <a:rPr lang="en-GB" baseline="0" dirty="0" err="1" smtClean="0"/>
                        <a:t>jedem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mobilen</a:t>
                      </a:r>
                      <a:r>
                        <a:rPr lang="en-GB" baseline="0" dirty="0" smtClean="0"/>
                        <a:t> Browser </a:t>
                      </a:r>
                      <a:r>
                        <a:rPr lang="en-GB" baseline="0" dirty="0" err="1" smtClean="0"/>
                        <a:t>geöffnet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werden</a:t>
                      </a:r>
                      <a:endParaRPr lang="en-GB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aseline="0" dirty="0" err="1" smtClean="0"/>
                        <a:t>Benötigt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kein</a:t>
                      </a:r>
                      <a:r>
                        <a:rPr lang="en-GB" baseline="0" dirty="0" smtClean="0"/>
                        <a:t> App Store Approval</a:t>
                      </a:r>
                      <a:endParaRPr lang="en-GB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 smtClean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 err="1" smtClean="0"/>
                        <a:t>Kein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Zugriff</a:t>
                      </a:r>
                      <a:r>
                        <a:rPr lang="en-GB" dirty="0" smtClean="0"/>
                        <a:t> auf die Hardware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 smtClean="0"/>
                        <a:t>Browser-</a:t>
                      </a:r>
                      <a:r>
                        <a:rPr lang="en-GB" dirty="0" err="1" smtClean="0"/>
                        <a:t>basierte</a:t>
                      </a:r>
                      <a:r>
                        <a:rPr lang="en-GB" baseline="0" dirty="0" smtClean="0"/>
                        <a:t> User Experience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aseline="0" dirty="0" err="1" smtClean="0"/>
                        <a:t>Langsam</a:t>
                      </a:r>
                      <a:r>
                        <a:rPr lang="en-GB" baseline="0" dirty="0" smtClean="0"/>
                        <a:t> (JavaScript Engines!)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aseline="0" dirty="0" smtClean="0"/>
                        <a:t>Browser-</a:t>
                      </a:r>
                      <a:r>
                        <a:rPr lang="en-GB" baseline="0" dirty="0" err="1" smtClean="0"/>
                        <a:t>spezifische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Probleme</a:t>
                      </a:r>
                      <a:endParaRPr lang="en-GB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aseline="0" dirty="0" err="1" smtClean="0"/>
                        <a:t>Nicht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für</a:t>
                      </a:r>
                      <a:r>
                        <a:rPr lang="en-GB" baseline="0" dirty="0" smtClean="0"/>
                        <a:t> das </a:t>
                      </a:r>
                      <a:r>
                        <a:rPr lang="en-GB" baseline="0" dirty="0" err="1" smtClean="0"/>
                        <a:t>Gerät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optimiert</a:t>
                      </a:r>
                      <a:endParaRPr lang="en-GB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821811"/>
                  </a:ext>
                </a:extLst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Web App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428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Pros &amp; Cons</a:t>
            </a:r>
            <a:endParaRPr lang="en-GB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4322845"/>
              </p:ext>
            </p:extLst>
          </p:nvPr>
        </p:nvGraphicFramePr>
        <p:xfrm>
          <a:off x="579438" y="1772816"/>
          <a:ext cx="8412162" cy="3479800"/>
        </p:xfrm>
        <a:graphic>
          <a:graphicData uri="http://schemas.openxmlformats.org/drawingml/2006/table">
            <a:tbl>
              <a:tblPr firstRow="1" bandRow="1">
                <a:tableStyleId>{556710EB-4081-4327-87A8-A6E326B6FCDB}</a:tableStyleId>
              </a:tblPr>
              <a:tblGrid>
                <a:gridCol w="4206081">
                  <a:extLst>
                    <a:ext uri="{9D8B030D-6E8A-4147-A177-3AD203B41FA5}">
                      <a16:colId xmlns:a16="http://schemas.microsoft.com/office/drawing/2014/main" val="171354774"/>
                    </a:ext>
                  </a:extLst>
                </a:gridCol>
                <a:gridCol w="4206081">
                  <a:extLst>
                    <a:ext uri="{9D8B030D-6E8A-4147-A177-3AD203B41FA5}">
                      <a16:colId xmlns:a16="http://schemas.microsoft.com/office/drawing/2014/main" val="3623194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Pros</a:t>
                      </a:r>
                      <a:endParaRPr lang="en-GB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Cons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817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aseline="0" dirty="0" err="1" smtClean="0"/>
                        <a:t>Bessere</a:t>
                      </a:r>
                      <a:r>
                        <a:rPr lang="en-GB" baseline="0" dirty="0" smtClean="0"/>
                        <a:t> Integration </a:t>
                      </a:r>
                      <a:r>
                        <a:rPr lang="en-GB" baseline="0" dirty="0" err="1" smtClean="0"/>
                        <a:t>mit</a:t>
                      </a:r>
                      <a:r>
                        <a:rPr lang="en-GB" baseline="0" dirty="0" smtClean="0"/>
                        <a:t> der Hardware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GB" baseline="0" dirty="0" smtClean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dirty="0" err="1" smtClean="0"/>
                        <a:t>Schnellere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Entwicklung</a:t>
                      </a:r>
                      <a:endParaRPr lang="en-GB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GB" dirty="0" smtClean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dirty="0" err="1" smtClean="0"/>
                        <a:t>Niedrigere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Entwicklungskosten</a:t>
                      </a:r>
                      <a:endParaRPr lang="en-GB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aseline="0" dirty="0" smtClean="0"/>
                        <a:t>Code Basis </a:t>
                      </a:r>
                      <a:r>
                        <a:rPr lang="en-GB" baseline="0" dirty="0" err="1" smtClean="0"/>
                        <a:t>geteilt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zwischen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verschiedenen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Plattformen</a:t>
                      </a:r>
                      <a:endParaRPr lang="en-GB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dirty="0" smtClean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aseline="0" dirty="0" smtClean="0"/>
                        <a:t>App Store </a:t>
                      </a:r>
                      <a:r>
                        <a:rPr lang="en-GB" baseline="0" dirty="0" err="1" smtClean="0"/>
                        <a:t>kann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verwendet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werden</a:t>
                      </a:r>
                      <a:endParaRPr lang="en-GB" baseline="0" dirty="0" smtClean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 err="1" smtClean="0"/>
                        <a:t>Performanz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ist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abhängig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vom</a:t>
                      </a:r>
                      <a:r>
                        <a:rPr lang="en-GB" baseline="0" dirty="0" smtClean="0"/>
                        <a:t> Web-Container der </a:t>
                      </a:r>
                      <a:r>
                        <a:rPr lang="en-GB" baseline="0" dirty="0" err="1" smtClean="0"/>
                        <a:t>jeweiligen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Plattform</a:t>
                      </a:r>
                      <a:endParaRPr lang="en-GB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 err="1" smtClean="0"/>
                        <a:t>Browserkompatibilität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mit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Hilfe</a:t>
                      </a:r>
                      <a:r>
                        <a:rPr lang="en-GB" dirty="0" smtClean="0"/>
                        <a:t> des Containers </a:t>
                      </a:r>
                      <a:r>
                        <a:rPr lang="en-GB" dirty="0" err="1" smtClean="0"/>
                        <a:t>verbessert</a:t>
                      </a:r>
                      <a:endParaRPr lang="en-GB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 smtClean="0"/>
                        <a:t>UI </a:t>
                      </a:r>
                      <a:r>
                        <a:rPr lang="en-GB" dirty="0" err="1" smtClean="0"/>
                        <a:t>Komponenten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sind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schwer</a:t>
                      </a:r>
                      <a:r>
                        <a:rPr lang="en-GB" baseline="0" dirty="0" smtClean="0"/>
                        <a:t> an das Look-and-Feel der </a:t>
                      </a:r>
                      <a:r>
                        <a:rPr lang="en-GB" baseline="0" dirty="0" err="1" smtClean="0"/>
                        <a:t>Plattform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anzupassen</a:t>
                      </a:r>
                      <a:endParaRPr lang="en-GB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 err="1" smtClean="0"/>
                        <a:t>Benötigt</a:t>
                      </a:r>
                      <a:r>
                        <a:rPr lang="en-GB" dirty="0" smtClean="0"/>
                        <a:t> platform-</a:t>
                      </a:r>
                      <a:r>
                        <a:rPr lang="en-GB" dirty="0" err="1" smtClean="0"/>
                        <a:t>spezifische</a:t>
                      </a:r>
                      <a:r>
                        <a:rPr lang="en-GB" dirty="0" smtClean="0"/>
                        <a:t> Skills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821811"/>
                  </a:ext>
                </a:extLst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Hybrid App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008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Zühlke</a:t>
            </a:r>
            <a:r>
              <a:rPr lang="en-GB" dirty="0" smtClean="0"/>
              <a:t> Engineering AG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Dienstleistungsunternehmen</a:t>
            </a:r>
            <a:endParaRPr lang="en-GB" dirty="0" smtClean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Softwareentwicklung</a:t>
            </a:r>
            <a:endParaRPr lang="en-GB" dirty="0" smtClean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Produktentwicklung</a:t>
            </a:r>
            <a:endParaRPr lang="en-GB" dirty="0" smtClean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Management Consulting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Ventures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Gegründet</a:t>
            </a:r>
            <a:r>
              <a:rPr lang="en-GB" dirty="0" smtClean="0"/>
              <a:t> 1968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Standorte</a:t>
            </a:r>
            <a:r>
              <a:rPr lang="en-GB" dirty="0" smtClean="0"/>
              <a:t> in CH, DE, GB, AT, RS und bald CN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125 Mio. CHF </a:t>
            </a:r>
            <a:r>
              <a:rPr lang="en-GB" dirty="0" err="1" smtClean="0">
                <a:solidFill>
                  <a:schemeClr val="tx1"/>
                </a:solidFill>
              </a:rPr>
              <a:t>Umsatz</a:t>
            </a:r>
            <a:r>
              <a:rPr lang="en-GB" dirty="0" smtClean="0">
                <a:solidFill>
                  <a:schemeClr val="tx1"/>
                </a:solidFill>
              </a:rPr>
              <a:t> (2015)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730 </a:t>
            </a:r>
            <a:r>
              <a:rPr lang="en-GB" dirty="0" err="1" smtClean="0">
                <a:solidFill>
                  <a:schemeClr val="tx1"/>
                </a:solidFill>
              </a:rPr>
              <a:t>Mitarbeiter</a:t>
            </a:r>
            <a:r>
              <a:rPr lang="en-GB" dirty="0" smtClean="0">
                <a:solidFill>
                  <a:schemeClr val="tx1"/>
                </a:solidFill>
              </a:rPr>
              <a:t>(</a:t>
            </a:r>
            <a:r>
              <a:rPr lang="en-GB" dirty="0" err="1" smtClean="0">
                <a:solidFill>
                  <a:schemeClr val="tx1"/>
                </a:solidFill>
              </a:rPr>
              <a:t>innen</a:t>
            </a:r>
            <a:r>
              <a:rPr lang="en-GB" dirty="0" smtClean="0">
                <a:solidFill>
                  <a:schemeClr val="tx1"/>
                </a:solidFill>
              </a:rPr>
              <a:t>) (2015)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Facts &amp; Figures</a:t>
            </a:r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147512"/>
            <a:ext cx="3189734" cy="318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Wie</a:t>
            </a:r>
            <a:r>
              <a:rPr lang="en-GB" dirty="0" smtClean="0"/>
              <a:t> </a:t>
            </a:r>
            <a:r>
              <a:rPr lang="en-GB" dirty="0" err="1" smtClean="0"/>
              <a:t>entscheide</a:t>
            </a:r>
            <a:r>
              <a:rPr lang="en-GB" dirty="0" smtClean="0"/>
              <a:t> </a:t>
            </a:r>
            <a:r>
              <a:rPr lang="en-GB" dirty="0" err="1" smtClean="0"/>
              <a:t>ich</a:t>
            </a:r>
            <a:r>
              <a:rPr lang="en-GB" dirty="0" smtClean="0"/>
              <a:t> </a:t>
            </a:r>
            <a:r>
              <a:rPr lang="en-GB" dirty="0" err="1" smtClean="0"/>
              <a:t>mich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 smtClean="0"/>
              <a:t>Einige</a:t>
            </a:r>
            <a:r>
              <a:rPr lang="en-GB" dirty="0" smtClean="0"/>
              <a:t> </a:t>
            </a:r>
            <a:r>
              <a:rPr lang="en-GB" dirty="0" err="1" smtClean="0"/>
              <a:t>wichtige</a:t>
            </a:r>
            <a:r>
              <a:rPr lang="en-GB" dirty="0" smtClean="0"/>
              <a:t> </a:t>
            </a:r>
            <a:r>
              <a:rPr lang="en-GB" dirty="0" err="1" smtClean="0"/>
              <a:t>Fragen</a:t>
            </a:r>
            <a:r>
              <a:rPr lang="en-GB" dirty="0" smtClean="0"/>
              <a:t>:</a:t>
            </a:r>
            <a:endParaRPr lang="en-GB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579438" y="1772816"/>
            <a:ext cx="4176000" cy="477678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Was </a:t>
            </a:r>
            <a:r>
              <a:rPr lang="en-GB" dirty="0" err="1" smtClean="0"/>
              <a:t>für</a:t>
            </a:r>
            <a:r>
              <a:rPr lang="en-GB" dirty="0" smtClean="0"/>
              <a:t> (</a:t>
            </a:r>
            <a:r>
              <a:rPr lang="en-GB" dirty="0" err="1" smtClean="0"/>
              <a:t>plattform-spezifische</a:t>
            </a:r>
            <a:r>
              <a:rPr lang="en-GB" dirty="0" smtClean="0"/>
              <a:t>) </a:t>
            </a:r>
            <a:r>
              <a:rPr lang="en-GB" dirty="0" err="1" smtClean="0"/>
              <a:t>Funktionen</a:t>
            </a:r>
            <a:r>
              <a:rPr lang="en-GB" dirty="0" smtClean="0"/>
              <a:t> </a:t>
            </a:r>
            <a:r>
              <a:rPr lang="en-GB" dirty="0" err="1" smtClean="0"/>
              <a:t>werden</a:t>
            </a:r>
            <a:r>
              <a:rPr lang="en-GB" dirty="0" smtClean="0"/>
              <a:t> </a:t>
            </a:r>
            <a:r>
              <a:rPr lang="en-GB" dirty="0" err="1" smtClean="0"/>
              <a:t>benötigt</a:t>
            </a:r>
            <a:r>
              <a:rPr lang="en-GB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Komplexität</a:t>
            </a:r>
            <a:r>
              <a:rPr lang="en-GB" dirty="0" smtClean="0"/>
              <a:t> der App?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Time-to-market?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Budget?</a:t>
            </a:r>
            <a:endParaRPr lang="en-GB" dirty="0"/>
          </a:p>
        </p:txBody>
      </p:sp>
      <p:pic>
        <p:nvPicPr>
          <p:cNvPr id="9" name="Picture 6"/>
          <p:cNvPicPr>
            <a:picLocks noGrp="1" noChangeAspect="1"/>
          </p:cNvPicPr>
          <p:nvPr>
            <p:ph idx="14"/>
          </p:nvPr>
        </p:nvPicPr>
        <p:blipFill rotWithShape="1">
          <a:blip r:embed="rId3"/>
          <a:stretch/>
        </p:blipFill>
        <p:spPr>
          <a:xfrm>
            <a:off x="683568" y="3717032"/>
            <a:ext cx="2796847" cy="2616547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775" y="2852936"/>
            <a:ext cx="4744697" cy="355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20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Übrigens</a:t>
            </a:r>
            <a:r>
              <a:rPr lang="en-GB" dirty="0" smtClean="0"/>
              <a:t>…</a:t>
            </a:r>
            <a:endParaRPr lang="en-GB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8" y="1988840"/>
            <a:ext cx="8412162" cy="2425056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 smtClean="0"/>
              <a:t>Schon</a:t>
            </a:r>
            <a:r>
              <a:rPr lang="en-GB" dirty="0" smtClean="0"/>
              <a:t> mal was von </a:t>
            </a:r>
            <a:r>
              <a:rPr lang="en-GB" dirty="0" err="1" smtClean="0"/>
              <a:t>Xamarin</a:t>
            </a:r>
            <a:r>
              <a:rPr lang="en-GB" dirty="0" smtClean="0"/>
              <a:t> </a:t>
            </a:r>
            <a:r>
              <a:rPr lang="en-GB" dirty="0" err="1" smtClean="0"/>
              <a:t>oder</a:t>
            </a:r>
            <a:r>
              <a:rPr lang="en-GB" dirty="0" smtClean="0"/>
              <a:t> “Cross Platform Applications” </a:t>
            </a:r>
            <a:r>
              <a:rPr lang="en-GB" dirty="0" err="1" smtClean="0"/>
              <a:t>gehört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579438" y="4653136"/>
            <a:ext cx="8412161" cy="17281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 err="1" smtClean="0">
                <a:latin typeface="AA Zuehlke" pitchFamily="2" charset="0"/>
              </a:rPr>
              <a:t>Geteilte</a:t>
            </a:r>
            <a:r>
              <a:rPr lang="en-GB" sz="2200" dirty="0" smtClean="0">
                <a:latin typeface="AA Zuehlke" pitchFamily="2" charset="0"/>
              </a:rPr>
              <a:t> Code Basis </a:t>
            </a:r>
            <a:r>
              <a:rPr lang="en-GB" sz="2200" dirty="0" err="1" smtClean="0">
                <a:latin typeface="AA Zuehlke" pitchFamily="2" charset="0"/>
              </a:rPr>
              <a:t>für</a:t>
            </a:r>
            <a:r>
              <a:rPr lang="en-GB" sz="2200" dirty="0" smtClean="0">
                <a:latin typeface="AA Zuehlke" pitchFamily="2" charset="0"/>
              </a:rPr>
              <a:t> </a:t>
            </a:r>
            <a:r>
              <a:rPr lang="en-GB" sz="2200" dirty="0" err="1" smtClean="0">
                <a:latin typeface="AA Zuehlke" pitchFamily="2" charset="0"/>
              </a:rPr>
              <a:t>alle</a:t>
            </a:r>
            <a:r>
              <a:rPr lang="en-GB" sz="2200" dirty="0" smtClean="0">
                <a:latin typeface="AA Zuehlke" pitchFamily="2" charset="0"/>
              </a:rPr>
              <a:t> </a:t>
            </a:r>
            <a:r>
              <a:rPr lang="en-GB" sz="2200" dirty="0" err="1" smtClean="0">
                <a:latin typeface="AA Zuehlke" pitchFamily="2" charset="0"/>
              </a:rPr>
              <a:t>Plattformen</a:t>
            </a:r>
            <a:r>
              <a:rPr lang="en-GB" sz="2200" dirty="0">
                <a:latin typeface="AA Zuehlke" pitchFamily="2" charset="0"/>
              </a:rPr>
              <a:t> </a:t>
            </a:r>
            <a:r>
              <a:rPr lang="en-GB" sz="2200" dirty="0" err="1" smtClean="0">
                <a:latin typeface="AA Zuehlke" pitchFamily="2" charset="0"/>
              </a:rPr>
              <a:t>mittels</a:t>
            </a:r>
            <a:r>
              <a:rPr lang="en-GB" sz="2200" dirty="0" smtClean="0">
                <a:latin typeface="AA Zuehlke" pitchFamily="2" charset="0"/>
              </a:rPr>
              <a:t> C#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 smtClean="0">
                <a:latin typeface="AA Zuehlke" pitchFamily="2" charset="0"/>
              </a:rPr>
              <a:t>100% native API </a:t>
            </a:r>
            <a:r>
              <a:rPr lang="en-GB" sz="2200" dirty="0" err="1" smtClean="0">
                <a:latin typeface="AA Zuehlke" pitchFamily="2" charset="0"/>
              </a:rPr>
              <a:t>Zugriff</a:t>
            </a:r>
            <a:endParaRPr lang="en-GB" sz="2200" dirty="0" smtClean="0">
              <a:latin typeface="AA Zuehlke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 err="1" smtClean="0">
                <a:latin typeface="AA Zuehlke" pitchFamily="2" charset="0"/>
              </a:rPr>
              <a:t>Hohe</a:t>
            </a:r>
            <a:r>
              <a:rPr lang="en-GB" sz="2200" dirty="0" smtClean="0">
                <a:latin typeface="AA Zuehlke" pitchFamily="2" charset="0"/>
              </a:rPr>
              <a:t> Performance, Apps </a:t>
            </a:r>
            <a:r>
              <a:rPr lang="en-GB" sz="2200" dirty="0" err="1" smtClean="0">
                <a:latin typeface="AA Zuehlke" pitchFamily="2" charset="0"/>
              </a:rPr>
              <a:t>laufen</a:t>
            </a:r>
            <a:r>
              <a:rPr lang="en-GB" sz="2200" dirty="0" smtClean="0">
                <a:latin typeface="AA Zuehlke" pitchFamily="2" charset="0"/>
              </a:rPr>
              <a:t> native</a:t>
            </a:r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Wie</a:t>
            </a:r>
            <a:r>
              <a:rPr lang="en-GB" dirty="0" smtClean="0"/>
              <a:t> </a:t>
            </a:r>
            <a:r>
              <a:rPr lang="en-GB" dirty="0" err="1" smtClean="0"/>
              <a:t>funktioniert</a:t>
            </a:r>
            <a:r>
              <a:rPr lang="en-GB" dirty="0" smtClean="0"/>
              <a:t> </a:t>
            </a:r>
            <a:r>
              <a:rPr lang="en-GB" dirty="0" err="1" smtClean="0"/>
              <a:t>denn</a:t>
            </a:r>
            <a:r>
              <a:rPr lang="en-GB" dirty="0" smtClean="0"/>
              <a:t> das?</a:t>
            </a:r>
            <a:endParaRPr lang="en-GB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643222"/>
            <a:ext cx="6672144" cy="3754388"/>
          </a:xfrm>
        </p:spPr>
      </p:pic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 smtClean="0"/>
              <a:t>Mittels</a:t>
            </a:r>
            <a:r>
              <a:rPr lang="en-GB" dirty="0" smtClean="0"/>
              <a:t> “Cross Compilation”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516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Native UI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 smtClean="0"/>
              <a:t>Geteilter</a:t>
            </a:r>
            <a:r>
              <a:rPr lang="en-GB" dirty="0" smtClean="0"/>
              <a:t> Code </a:t>
            </a:r>
            <a:r>
              <a:rPr lang="en-GB" dirty="0" err="1" smtClean="0"/>
              <a:t>oder</a:t>
            </a:r>
            <a:r>
              <a:rPr lang="en-GB" dirty="0" smtClean="0"/>
              <a:t> </a:t>
            </a:r>
            <a:r>
              <a:rPr lang="en-GB" dirty="0" err="1" smtClean="0"/>
              <a:t>Xamarin.Forms</a:t>
            </a:r>
            <a:endParaRPr lang="en-GB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6" y="1340768"/>
            <a:ext cx="6654422" cy="3744416"/>
          </a:xfrm>
          <a:prstGeom prst="rect">
            <a:avLst/>
          </a:prstGeom>
        </p:spPr>
      </p:pic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215" y="4077072"/>
            <a:ext cx="3747499" cy="2488828"/>
          </a:xfrm>
        </p:spPr>
      </p:pic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Stundenplan</a:t>
            </a:r>
            <a:endParaRPr lang="en-GB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7101824"/>
              </p:ext>
            </p:extLst>
          </p:nvPr>
        </p:nvGraphicFramePr>
        <p:xfrm>
          <a:off x="579439" y="908720"/>
          <a:ext cx="7880992" cy="5494392"/>
        </p:xfrm>
        <a:graphic>
          <a:graphicData uri="http://schemas.openxmlformats.org/drawingml/2006/table">
            <a:tbl>
              <a:tblPr firstRow="1" bandRow="1">
                <a:tableStyleId>{556710EB-4081-4327-87A8-A6E326B6FCDB}</a:tableStyleId>
              </a:tblPr>
              <a:tblGrid>
                <a:gridCol w="553752">
                  <a:extLst>
                    <a:ext uri="{9D8B030D-6E8A-4147-A177-3AD203B41FA5}">
                      <a16:colId xmlns:a16="http://schemas.microsoft.com/office/drawing/2014/main" val="2525610634"/>
                    </a:ext>
                  </a:extLst>
                </a:gridCol>
                <a:gridCol w="959332">
                  <a:extLst>
                    <a:ext uri="{9D8B030D-6E8A-4147-A177-3AD203B41FA5}">
                      <a16:colId xmlns:a16="http://schemas.microsoft.com/office/drawing/2014/main" val="3651628490"/>
                    </a:ext>
                  </a:extLst>
                </a:gridCol>
                <a:gridCol w="1591977">
                  <a:extLst>
                    <a:ext uri="{9D8B030D-6E8A-4147-A177-3AD203B41FA5}">
                      <a16:colId xmlns:a16="http://schemas.microsoft.com/office/drawing/2014/main" val="169813179"/>
                    </a:ext>
                  </a:extLst>
                </a:gridCol>
                <a:gridCol w="1591977">
                  <a:extLst>
                    <a:ext uri="{9D8B030D-6E8A-4147-A177-3AD203B41FA5}">
                      <a16:colId xmlns:a16="http://schemas.microsoft.com/office/drawing/2014/main" val="9498595"/>
                    </a:ext>
                  </a:extLst>
                </a:gridCol>
                <a:gridCol w="1591977">
                  <a:extLst>
                    <a:ext uri="{9D8B030D-6E8A-4147-A177-3AD203B41FA5}">
                      <a16:colId xmlns:a16="http://schemas.microsoft.com/office/drawing/2014/main" val="4004992404"/>
                    </a:ext>
                  </a:extLst>
                </a:gridCol>
                <a:gridCol w="1591977">
                  <a:extLst>
                    <a:ext uri="{9D8B030D-6E8A-4147-A177-3AD203B41FA5}">
                      <a16:colId xmlns:a16="http://schemas.microsoft.com/office/drawing/2014/main" val="3885824470"/>
                    </a:ext>
                  </a:extLst>
                </a:gridCol>
              </a:tblGrid>
              <a:tr h="298661">
                <a:tc>
                  <a:txBody>
                    <a:bodyPr/>
                    <a:lstStyle/>
                    <a:p>
                      <a:r>
                        <a:rPr lang="en-GB" sz="1400" kern="1000" baseline="0" dirty="0" smtClean="0"/>
                        <a:t>#</a:t>
                      </a:r>
                      <a:endParaRPr lang="en-GB" sz="1400" kern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000" baseline="0" dirty="0" smtClean="0"/>
                        <a:t>Datum</a:t>
                      </a:r>
                      <a:endParaRPr lang="en-GB" sz="1400" kern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000" baseline="0" dirty="0" smtClean="0"/>
                        <a:t>Track 1</a:t>
                      </a:r>
                      <a:endParaRPr lang="en-GB" sz="1400" kern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000" baseline="0" dirty="0" smtClean="0"/>
                        <a:t>Track 2</a:t>
                      </a:r>
                      <a:endParaRPr lang="en-GB" sz="1400" kern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000" baseline="0" dirty="0" err="1" smtClean="0"/>
                        <a:t>Raum</a:t>
                      </a:r>
                      <a:endParaRPr lang="en-GB" sz="1400" kern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000" baseline="0" dirty="0" err="1" smtClean="0"/>
                        <a:t>Dozent</a:t>
                      </a:r>
                      <a:endParaRPr lang="en-GB" sz="1400" kern="10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365083"/>
                  </a:ext>
                </a:extLst>
              </a:tr>
              <a:tr h="312792">
                <a:tc>
                  <a:txBody>
                    <a:bodyPr/>
                    <a:lstStyle/>
                    <a:p>
                      <a:r>
                        <a:rPr lang="en-GB" sz="1400" kern="1000" baseline="0" dirty="0" smtClean="0"/>
                        <a:t>1</a:t>
                      </a:r>
                      <a:endParaRPr lang="en-GB" sz="1400" kern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000" baseline="0" dirty="0" smtClean="0"/>
                        <a:t>20.02.</a:t>
                      </a:r>
                      <a:endParaRPr lang="en-GB" sz="1400" kern="1000" baseline="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GB" sz="1400" b="1" kern="1000" baseline="0" dirty="0" err="1" smtClean="0"/>
                        <a:t>Einführung</a:t>
                      </a:r>
                      <a:endParaRPr lang="en-GB" sz="1400" b="1" kern="1000" baseline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000" baseline="0" dirty="0" smtClean="0"/>
                        <a:t>1.021</a:t>
                      </a:r>
                      <a:endParaRPr lang="en-GB" sz="1400" kern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000" baseline="0" dirty="0" smtClean="0"/>
                        <a:t>Christian </a:t>
                      </a:r>
                      <a:r>
                        <a:rPr lang="en-GB" sz="1400" kern="1000" baseline="0" dirty="0" err="1" smtClean="0"/>
                        <a:t>Lüthold</a:t>
                      </a:r>
                      <a:endParaRPr lang="en-GB" sz="1400" kern="10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024381"/>
                  </a:ext>
                </a:extLst>
              </a:tr>
              <a:tr h="298661">
                <a:tc>
                  <a:txBody>
                    <a:bodyPr/>
                    <a:lstStyle/>
                    <a:p>
                      <a:r>
                        <a:rPr lang="en-GB" sz="1400" kern="1000" baseline="0" dirty="0" smtClean="0"/>
                        <a:t>2</a:t>
                      </a:r>
                      <a:endParaRPr lang="en-GB" sz="1400" kern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000" baseline="0" dirty="0" smtClean="0"/>
                        <a:t>27.02.</a:t>
                      </a:r>
                      <a:endParaRPr lang="en-GB" sz="1400" kern="1000" baseline="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400" kern="1000" baseline="0" dirty="0" smtClean="0"/>
                        <a:t>iOS</a:t>
                      </a:r>
                      <a:endParaRPr lang="en-GB" sz="1400" kern="1000" baseline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000" baseline="0" dirty="0" smtClean="0"/>
                        <a:t>1.021</a:t>
                      </a:r>
                      <a:endParaRPr lang="en-GB" sz="1400" kern="1000" baseline="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GB" sz="1400" kern="1000" baseline="0" dirty="0" smtClean="0"/>
                        <a:t>Oliver Gepp</a:t>
                      </a:r>
                      <a:endParaRPr lang="en-GB" sz="1400" kern="10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357698"/>
                  </a:ext>
                </a:extLst>
              </a:tr>
              <a:tr h="146288">
                <a:tc>
                  <a:txBody>
                    <a:bodyPr/>
                    <a:lstStyle/>
                    <a:p>
                      <a:r>
                        <a:rPr lang="en-GB" sz="1400" kern="1000" baseline="0" dirty="0" smtClean="0"/>
                        <a:t>3</a:t>
                      </a:r>
                      <a:endParaRPr lang="en-GB" sz="1400" kern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000" baseline="0" dirty="0" smtClean="0"/>
                        <a:t>06.03.</a:t>
                      </a:r>
                      <a:endParaRPr lang="en-GB" sz="1400" kern="1000" baseline="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400" kern="1000" baseline="0" dirty="0" smtClean="0"/>
                        <a:t>iOS</a:t>
                      </a:r>
                      <a:endParaRPr lang="en-GB" sz="1400" kern="1000" baseline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000" baseline="0" dirty="0" smtClean="0"/>
                        <a:t>1.021</a:t>
                      </a:r>
                      <a:endParaRPr lang="en-GB" sz="1400" kern="1000" baseline="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201354"/>
                  </a:ext>
                </a:extLst>
              </a:tr>
              <a:tr h="298661">
                <a:tc>
                  <a:txBody>
                    <a:bodyPr/>
                    <a:lstStyle/>
                    <a:p>
                      <a:r>
                        <a:rPr lang="en-GB" sz="1400" kern="1000" baseline="0" dirty="0" smtClean="0"/>
                        <a:t>4</a:t>
                      </a:r>
                      <a:endParaRPr lang="en-GB" sz="1400" kern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000" baseline="0" dirty="0" smtClean="0"/>
                        <a:t>13.03.</a:t>
                      </a:r>
                      <a:endParaRPr lang="en-GB" sz="1400" kern="1000" baseline="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400" kern="1000" baseline="0" dirty="0" smtClean="0"/>
                        <a:t>iOS</a:t>
                      </a:r>
                      <a:endParaRPr lang="en-GB" sz="1400" kern="1000" baseline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000" baseline="0" dirty="0" smtClean="0"/>
                        <a:t>1.021</a:t>
                      </a:r>
                      <a:endParaRPr lang="en-GB" sz="1400" kern="1000" baseline="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23091"/>
                  </a:ext>
                </a:extLst>
              </a:tr>
              <a:tr h="298661">
                <a:tc>
                  <a:txBody>
                    <a:bodyPr/>
                    <a:lstStyle/>
                    <a:p>
                      <a:r>
                        <a:rPr lang="en-GB" sz="1400" kern="1000" baseline="0" dirty="0" smtClean="0"/>
                        <a:t>5</a:t>
                      </a:r>
                      <a:endParaRPr lang="en-GB" sz="1400" kern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000" baseline="0" dirty="0" smtClean="0"/>
                        <a:t>20.03.</a:t>
                      </a:r>
                      <a:endParaRPr lang="en-GB" sz="1400" kern="1000" baseline="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400" kern="1000" baseline="0" dirty="0" smtClean="0"/>
                        <a:t>iOS</a:t>
                      </a:r>
                      <a:endParaRPr lang="en-GB" sz="1400" kern="1000" baseline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000" baseline="0" dirty="0" smtClean="0"/>
                        <a:t>1.021</a:t>
                      </a:r>
                      <a:endParaRPr lang="en-GB" sz="1400" kern="1000" baseline="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392871"/>
                  </a:ext>
                </a:extLst>
              </a:tr>
              <a:tr h="298661">
                <a:tc>
                  <a:txBody>
                    <a:bodyPr/>
                    <a:lstStyle/>
                    <a:p>
                      <a:r>
                        <a:rPr lang="en-GB" sz="1400" kern="1000" baseline="0" dirty="0" smtClean="0"/>
                        <a:t>6</a:t>
                      </a:r>
                      <a:endParaRPr lang="en-GB" sz="1400" kern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000" baseline="0" dirty="0" smtClean="0"/>
                        <a:t>27.03.</a:t>
                      </a:r>
                      <a:endParaRPr lang="en-GB" sz="1400" kern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000" baseline="0" dirty="0" smtClean="0"/>
                        <a:t>Android</a:t>
                      </a:r>
                      <a:endParaRPr lang="en-GB" sz="1400" kern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000" baseline="0" dirty="0" smtClean="0"/>
                        <a:t>Ionic</a:t>
                      </a:r>
                      <a:endParaRPr lang="en-GB" sz="1400" kern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000" baseline="0" dirty="0" smtClean="0"/>
                        <a:t>1.333 / 1.021</a:t>
                      </a:r>
                      <a:endParaRPr lang="en-GB" sz="1400" kern="1000" baseline="0" dirty="0"/>
                    </a:p>
                  </a:txBody>
                  <a:tcPr/>
                </a:tc>
                <a:tc rowSpan="10">
                  <a:txBody>
                    <a:bodyPr/>
                    <a:lstStyle/>
                    <a:p>
                      <a:r>
                        <a:rPr lang="en-GB" sz="1400" kern="1000" baseline="0" dirty="0" smtClean="0"/>
                        <a:t>Christian Gauch / Roman Rast</a:t>
                      </a:r>
                      <a:endParaRPr lang="en-GB" sz="1400" kern="10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03152"/>
                  </a:ext>
                </a:extLst>
              </a:tr>
              <a:tr h="298661">
                <a:tc>
                  <a:txBody>
                    <a:bodyPr/>
                    <a:lstStyle/>
                    <a:p>
                      <a:r>
                        <a:rPr lang="en-GB" sz="1400" kern="1000" baseline="0" dirty="0" smtClean="0"/>
                        <a:t>7</a:t>
                      </a:r>
                      <a:endParaRPr lang="en-GB" sz="1400" kern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000" baseline="0" dirty="0" smtClean="0"/>
                        <a:t>03.04.</a:t>
                      </a:r>
                      <a:endParaRPr lang="en-GB" sz="1400" kern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000" baseline="0" dirty="0" smtClean="0"/>
                        <a:t>Android</a:t>
                      </a:r>
                      <a:endParaRPr lang="en-GB" sz="1400" kern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000" baseline="0" dirty="0" smtClean="0"/>
                        <a:t>Ionic</a:t>
                      </a:r>
                      <a:endParaRPr lang="en-GB" sz="1400" kern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000" baseline="0" dirty="0" smtClean="0"/>
                        <a:t>1.333 / 1.021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433310"/>
                  </a:ext>
                </a:extLst>
              </a:tr>
              <a:tr h="298661">
                <a:tc>
                  <a:txBody>
                    <a:bodyPr/>
                    <a:lstStyle/>
                    <a:p>
                      <a:r>
                        <a:rPr lang="en-GB" sz="1400" kern="1000" baseline="0" dirty="0" smtClean="0"/>
                        <a:t>8</a:t>
                      </a:r>
                      <a:endParaRPr lang="en-GB" sz="1400" kern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000" baseline="0" dirty="0" smtClean="0"/>
                        <a:t>10.04.</a:t>
                      </a:r>
                      <a:endParaRPr lang="en-GB" sz="1400" kern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000" baseline="0" dirty="0" smtClean="0"/>
                        <a:t>Android</a:t>
                      </a:r>
                      <a:endParaRPr lang="en-GB" sz="1400" kern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000" baseline="0" dirty="0" smtClean="0"/>
                        <a:t>Ionic</a:t>
                      </a:r>
                      <a:endParaRPr lang="en-GB" sz="1400" kern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000" baseline="0" dirty="0" smtClean="0"/>
                        <a:t>1.333 / 1.021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481080"/>
                  </a:ext>
                </a:extLst>
              </a:tr>
              <a:tr h="298661">
                <a:tc>
                  <a:txBody>
                    <a:bodyPr/>
                    <a:lstStyle/>
                    <a:p>
                      <a:endParaRPr lang="en-GB" sz="1400" kern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000" baseline="0" dirty="0" smtClean="0"/>
                        <a:t>17.04.</a:t>
                      </a:r>
                      <a:endParaRPr lang="en-GB" sz="1400" kern="1000" baseline="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GB" sz="1400" b="1" kern="1000" baseline="0" dirty="0" err="1" smtClean="0"/>
                        <a:t>Osterferien</a:t>
                      </a:r>
                      <a:endParaRPr lang="en-GB" sz="1400" b="1" kern="1000" baseline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59207"/>
                  </a:ext>
                </a:extLst>
              </a:tr>
              <a:tr h="298661">
                <a:tc>
                  <a:txBody>
                    <a:bodyPr/>
                    <a:lstStyle/>
                    <a:p>
                      <a:r>
                        <a:rPr lang="en-GB" sz="1400" kern="1000" baseline="0" dirty="0" smtClean="0"/>
                        <a:t>9</a:t>
                      </a:r>
                      <a:endParaRPr lang="en-GB" sz="1400" kern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000" baseline="0" dirty="0" smtClean="0"/>
                        <a:t>24.04.</a:t>
                      </a:r>
                      <a:endParaRPr lang="en-GB" sz="1400" kern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000" baseline="0" dirty="0" smtClean="0"/>
                        <a:t>Android</a:t>
                      </a:r>
                      <a:endParaRPr lang="en-GB" sz="1400" kern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000" baseline="0" dirty="0" smtClean="0"/>
                        <a:t>Ionic</a:t>
                      </a:r>
                      <a:endParaRPr lang="en-GB" sz="1400" kern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000" baseline="0" dirty="0" smtClean="0"/>
                        <a:t>1.333 / 1.021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692173"/>
                  </a:ext>
                </a:extLst>
              </a:tr>
              <a:tr h="298661">
                <a:tc>
                  <a:txBody>
                    <a:bodyPr/>
                    <a:lstStyle/>
                    <a:p>
                      <a:r>
                        <a:rPr lang="en-GB" sz="1400" kern="1000" baseline="0" dirty="0" smtClean="0"/>
                        <a:t>10</a:t>
                      </a:r>
                      <a:endParaRPr lang="en-GB" sz="1400" kern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000" baseline="0" dirty="0" smtClean="0"/>
                        <a:t>01.05.</a:t>
                      </a:r>
                      <a:endParaRPr lang="en-GB" sz="1400" kern="1000" baseline="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GB" sz="1400" b="1" dirty="0" smtClean="0"/>
                        <a:t>Tag der </a:t>
                      </a:r>
                      <a:r>
                        <a:rPr lang="en-GB" sz="1400" b="1" dirty="0" err="1" smtClean="0"/>
                        <a:t>Arbeit</a:t>
                      </a:r>
                      <a:endParaRPr lang="en-GB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238266"/>
                  </a:ext>
                </a:extLst>
              </a:tr>
              <a:tr h="298661">
                <a:tc>
                  <a:txBody>
                    <a:bodyPr/>
                    <a:lstStyle/>
                    <a:p>
                      <a:endParaRPr lang="en-GB" sz="1400" kern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000" baseline="0" dirty="0" smtClean="0"/>
                        <a:t>08.05.</a:t>
                      </a:r>
                      <a:endParaRPr lang="en-GB" sz="1400" kern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000" baseline="0" dirty="0" smtClean="0"/>
                        <a:t>Ionic</a:t>
                      </a:r>
                      <a:endParaRPr lang="en-GB" sz="1400" kern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000" baseline="0" dirty="0" smtClean="0"/>
                        <a:t>Android</a:t>
                      </a:r>
                      <a:endParaRPr lang="en-GB" sz="1400" kern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000" baseline="0" dirty="0" smtClean="0"/>
                        <a:t>1.333 / 1.021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143985"/>
                  </a:ext>
                </a:extLst>
              </a:tr>
              <a:tr h="117777">
                <a:tc>
                  <a:txBody>
                    <a:bodyPr/>
                    <a:lstStyle/>
                    <a:p>
                      <a:r>
                        <a:rPr lang="en-GB" sz="1400" kern="1000" baseline="0" dirty="0" smtClean="0"/>
                        <a:t>11</a:t>
                      </a:r>
                      <a:endParaRPr lang="en-GB" sz="1400" kern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000" baseline="0" dirty="0" smtClean="0"/>
                        <a:t>15.05.</a:t>
                      </a:r>
                      <a:endParaRPr lang="en-GB" sz="1400" kern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000" baseline="0" dirty="0" smtClean="0"/>
                        <a:t>Ionic</a:t>
                      </a:r>
                      <a:endParaRPr lang="en-GB" sz="1400" kern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000" baseline="0" dirty="0" smtClean="0"/>
                        <a:t>Android</a:t>
                      </a:r>
                      <a:endParaRPr lang="en-GB" sz="1400" kern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000" baseline="0" dirty="0" smtClean="0"/>
                        <a:t>1.333 / 1.021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686888"/>
                  </a:ext>
                </a:extLst>
              </a:tr>
              <a:tr h="298661">
                <a:tc>
                  <a:txBody>
                    <a:bodyPr/>
                    <a:lstStyle/>
                    <a:p>
                      <a:r>
                        <a:rPr lang="en-GB" sz="1400" kern="1000" baseline="0" dirty="0" smtClean="0"/>
                        <a:t>12</a:t>
                      </a:r>
                      <a:endParaRPr lang="en-GB" sz="1400" kern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000" baseline="0" dirty="0" smtClean="0"/>
                        <a:t>22.05.</a:t>
                      </a:r>
                      <a:endParaRPr lang="en-GB" sz="1400" kern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000" baseline="0" dirty="0" smtClean="0"/>
                        <a:t>Ionic</a:t>
                      </a:r>
                      <a:endParaRPr lang="en-GB" sz="1400" kern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000" baseline="0" dirty="0" smtClean="0"/>
                        <a:t>Android</a:t>
                      </a:r>
                      <a:endParaRPr lang="en-GB" sz="1400" kern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000" baseline="0" dirty="0" smtClean="0"/>
                        <a:t>1.333 / 1.021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32690"/>
                  </a:ext>
                </a:extLst>
              </a:tr>
              <a:tr h="298661">
                <a:tc>
                  <a:txBody>
                    <a:bodyPr/>
                    <a:lstStyle/>
                    <a:p>
                      <a:r>
                        <a:rPr lang="en-GB" sz="1400" kern="1000" baseline="0" dirty="0" smtClean="0"/>
                        <a:t>13</a:t>
                      </a:r>
                      <a:endParaRPr lang="en-GB" sz="1400" kern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000" baseline="0" dirty="0" smtClean="0"/>
                        <a:t>29.05.</a:t>
                      </a:r>
                      <a:endParaRPr lang="en-GB" sz="1400" kern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000" baseline="0" dirty="0" smtClean="0"/>
                        <a:t>Ionic</a:t>
                      </a:r>
                      <a:endParaRPr lang="en-GB" sz="1400" kern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000" baseline="0" dirty="0" smtClean="0"/>
                        <a:t>Android</a:t>
                      </a:r>
                      <a:endParaRPr lang="en-GB" sz="1400" kern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000" baseline="0" dirty="0" smtClean="0"/>
                        <a:t>1.333 / 1.021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280810"/>
                  </a:ext>
                </a:extLst>
              </a:tr>
              <a:tr h="298661">
                <a:tc>
                  <a:txBody>
                    <a:bodyPr/>
                    <a:lstStyle/>
                    <a:p>
                      <a:r>
                        <a:rPr lang="en-GB" sz="1400" kern="1000" baseline="0" dirty="0" smtClean="0"/>
                        <a:t>14</a:t>
                      </a:r>
                      <a:endParaRPr lang="en-GB" sz="1400" kern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000" baseline="0" dirty="0" smtClean="0"/>
                        <a:t>05.06.</a:t>
                      </a:r>
                      <a:endParaRPr lang="en-GB" sz="1400" kern="1000" baseline="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GB" sz="1400" b="1" kern="1000" baseline="0" dirty="0" err="1" smtClean="0"/>
                        <a:t>Pfingstmontag</a:t>
                      </a:r>
                      <a:endParaRPr lang="en-GB" sz="1400" b="1" kern="1000" baseline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400" kern="10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009007"/>
                  </a:ext>
                </a:extLst>
              </a:tr>
              <a:tr h="298661">
                <a:tc>
                  <a:txBody>
                    <a:bodyPr/>
                    <a:lstStyle/>
                    <a:p>
                      <a:r>
                        <a:rPr lang="en-GB" sz="1400" kern="1000" baseline="0" dirty="0" smtClean="0"/>
                        <a:t>15</a:t>
                      </a:r>
                      <a:endParaRPr lang="en-GB" sz="1400" kern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000" baseline="0" dirty="0" smtClean="0"/>
                        <a:t>12.06.</a:t>
                      </a:r>
                      <a:endParaRPr lang="en-GB" sz="1400" kern="1000" baseline="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sz="1400" b="1" kern="1000" baseline="0" dirty="0" err="1" smtClean="0"/>
                        <a:t>Präsentationen</a:t>
                      </a:r>
                      <a:endParaRPr lang="en-GB" sz="1400" b="1" kern="1000" baseline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400" b="1" kern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kern="1000" baseline="0" dirty="0" smtClean="0"/>
                        <a:t>1.021</a:t>
                      </a:r>
                      <a:endParaRPr lang="en-GB" sz="1400" b="0" kern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000" baseline="0" dirty="0" err="1" smtClean="0"/>
                        <a:t>Alle</a:t>
                      </a:r>
                      <a:endParaRPr lang="en-GB" sz="1400" kern="10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667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Testat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Es</a:t>
            </a:r>
            <a:r>
              <a:rPr lang="en-GB" dirty="0" smtClean="0"/>
              <a:t> </a:t>
            </a:r>
            <a:r>
              <a:rPr lang="en-GB" dirty="0" err="1" smtClean="0"/>
              <a:t>werden</a:t>
            </a:r>
            <a:r>
              <a:rPr lang="en-GB" dirty="0" smtClean="0"/>
              <a:t> 2er/3er-Gruppen </a:t>
            </a:r>
            <a:r>
              <a:rPr lang="en-GB" dirty="0" err="1" smtClean="0"/>
              <a:t>gebiltet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Jede</a:t>
            </a:r>
            <a:r>
              <a:rPr lang="en-GB" dirty="0" smtClean="0"/>
              <a:t> </a:t>
            </a:r>
            <a:r>
              <a:rPr lang="en-GB" dirty="0" err="1" smtClean="0"/>
              <a:t>Gruppe</a:t>
            </a:r>
            <a:r>
              <a:rPr lang="en-GB" dirty="0" smtClean="0"/>
              <a:t> </a:t>
            </a:r>
            <a:r>
              <a:rPr lang="en-GB" dirty="0" err="1" smtClean="0"/>
              <a:t>entwickelt</a:t>
            </a:r>
            <a:r>
              <a:rPr lang="en-GB" dirty="0" smtClean="0"/>
              <a:t> </a:t>
            </a:r>
            <a:r>
              <a:rPr lang="en-GB" dirty="0" err="1" smtClean="0"/>
              <a:t>eine</a:t>
            </a:r>
            <a:r>
              <a:rPr lang="en-GB" dirty="0" smtClean="0"/>
              <a:t> App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Jede</a:t>
            </a:r>
            <a:r>
              <a:rPr lang="en-GB" dirty="0" smtClean="0"/>
              <a:t> </a:t>
            </a:r>
            <a:r>
              <a:rPr lang="en-GB" dirty="0" err="1" smtClean="0"/>
              <a:t>Gruppe</a:t>
            </a:r>
            <a:r>
              <a:rPr lang="en-GB" dirty="0" smtClean="0"/>
              <a:t> </a:t>
            </a:r>
            <a:r>
              <a:rPr lang="en-GB" dirty="0" err="1" smtClean="0"/>
              <a:t>präsentiert</a:t>
            </a:r>
            <a:r>
              <a:rPr lang="en-GB" dirty="0" smtClean="0"/>
              <a:t> </a:t>
            </a:r>
            <a:r>
              <a:rPr lang="en-GB" dirty="0" err="1" smtClean="0"/>
              <a:t>ihre</a:t>
            </a:r>
            <a:r>
              <a:rPr lang="en-GB" dirty="0" smtClean="0"/>
              <a:t> App am 12.06.2017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Die Apps </a:t>
            </a:r>
            <a:r>
              <a:rPr lang="en-GB" dirty="0" err="1" smtClean="0"/>
              <a:t>können</a:t>
            </a:r>
            <a:r>
              <a:rPr lang="en-GB" dirty="0" smtClean="0"/>
              <a:t> </a:t>
            </a:r>
            <a:r>
              <a:rPr lang="en-GB" dirty="0" err="1" smtClean="0"/>
              <a:t>mit</a:t>
            </a:r>
            <a:r>
              <a:rPr lang="en-GB" dirty="0" smtClean="0"/>
              <a:t> den </a:t>
            </a:r>
            <a:r>
              <a:rPr lang="en-GB" dirty="0" err="1" smtClean="0"/>
              <a:t>folgenden</a:t>
            </a:r>
            <a:r>
              <a:rPr lang="en-GB" dirty="0" smtClean="0"/>
              <a:t> </a:t>
            </a:r>
            <a:r>
              <a:rPr lang="en-GB" dirty="0" err="1" smtClean="0"/>
              <a:t>Technologien</a:t>
            </a:r>
            <a:r>
              <a:rPr lang="en-GB" dirty="0"/>
              <a:t> </a:t>
            </a:r>
            <a:r>
              <a:rPr lang="en-GB" dirty="0" err="1" smtClean="0"/>
              <a:t>entwickelt</a:t>
            </a:r>
            <a:r>
              <a:rPr lang="en-GB" dirty="0" smtClean="0"/>
              <a:t> </a:t>
            </a:r>
            <a:r>
              <a:rPr lang="en-GB" dirty="0" err="1" smtClean="0"/>
              <a:t>werden</a:t>
            </a:r>
            <a:r>
              <a:rPr lang="en-GB" dirty="0" smtClean="0"/>
              <a:t>: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Java (Android, native)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Objective-C / Swift (iOS, native)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Ionic (Android &amp; iOS, hybrid)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Das App </a:t>
            </a:r>
            <a:r>
              <a:rPr lang="en-GB" dirty="0" err="1" smtClean="0"/>
              <a:t>Projekt</a:t>
            </a:r>
            <a:r>
              <a:rPr lang="en-GB" dirty="0" smtClean="0"/>
              <a:t> </a:t>
            </a:r>
            <a:r>
              <a:rPr lang="en-GB" dirty="0" err="1" smtClean="0"/>
              <a:t>wird</a:t>
            </a:r>
            <a:r>
              <a:rPr lang="en-GB" dirty="0" smtClean="0"/>
              <a:t> </a:t>
            </a:r>
            <a:r>
              <a:rPr lang="en-GB" dirty="0" err="1" smtClean="0"/>
              <a:t>gezippt</a:t>
            </a:r>
            <a:r>
              <a:rPr lang="en-GB" dirty="0"/>
              <a:t> </a:t>
            </a:r>
            <a:r>
              <a:rPr lang="en-GB" dirty="0" smtClean="0"/>
              <a:t>und </a:t>
            </a:r>
            <a:r>
              <a:rPr lang="en-GB" dirty="0" err="1" smtClean="0"/>
              <a:t>komplett</a:t>
            </a:r>
            <a:r>
              <a:rPr lang="en-GB" dirty="0" smtClean="0"/>
              <a:t> </a:t>
            </a:r>
            <a:r>
              <a:rPr lang="en-GB" dirty="0" err="1" smtClean="0"/>
              <a:t>abgegeben</a:t>
            </a:r>
            <a:endParaRPr lang="en-GB" dirty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b="1" dirty="0" smtClean="0"/>
              <a:t>Deadline: Sonntag, 11.06.2017, 22:00 </a:t>
            </a:r>
            <a:r>
              <a:rPr lang="en-GB" b="1" dirty="0" err="1" smtClean="0"/>
              <a:t>Uhr</a:t>
            </a:r>
            <a:endParaRPr lang="en-GB" b="1" dirty="0" smtClean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An: christian.luethold@zuehlke.com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Mobile App </a:t>
            </a:r>
            <a:r>
              <a:rPr lang="en-GB" dirty="0" err="1" smtClean="0"/>
              <a:t>Projekt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Präsentation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100485"/>
            <a:ext cx="8412161" cy="477678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 err="1" smtClean="0"/>
              <a:t>Zeit</a:t>
            </a:r>
            <a:r>
              <a:rPr lang="en-GB" dirty="0" smtClean="0"/>
              <a:t>: 5 </a:t>
            </a:r>
            <a:r>
              <a:rPr lang="en-GB" dirty="0" err="1" smtClean="0"/>
              <a:t>Minuten</a:t>
            </a:r>
            <a:r>
              <a:rPr lang="en-GB" dirty="0" smtClean="0"/>
              <a:t> pro </a:t>
            </a:r>
            <a:r>
              <a:rPr lang="en-GB" dirty="0" err="1" smtClean="0"/>
              <a:t>Gruppe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 err="1" smtClean="0"/>
              <a:t>Inhalt</a:t>
            </a:r>
            <a:r>
              <a:rPr lang="en-GB" dirty="0" smtClean="0"/>
              <a:t>: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Vorstellung</a:t>
            </a:r>
            <a:r>
              <a:rPr lang="en-GB" dirty="0" smtClean="0"/>
              <a:t> der App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Begründung</a:t>
            </a:r>
            <a:r>
              <a:rPr lang="en-GB" dirty="0" smtClean="0"/>
              <a:t>: </a:t>
            </a:r>
          </a:p>
          <a:p>
            <a:pPr marL="881063" lvl="2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Wieso</a:t>
            </a:r>
            <a:r>
              <a:rPr lang="en-GB" dirty="0" smtClean="0"/>
              <a:t> </a:t>
            </a:r>
            <a:r>
              <a:rPr lang="en-GB" dirty="0" err="1" smtClean="0"/>
              <a:t>wurde</a:t>
            </a:r>
            <a:r>
              <a:rPr lang="en-GB" dirty="0" smtClean="0"/>
              <a:t> </a:t>
            </a:r>
            <a:r>
              <a:rPr lang="en-GB" dirty="0" err="1" smtClean="0"/>
              <a:t>diese</a:t>
            </a:r>
            <a:r>
              <a:rPr lang="en-GB" dirty="0" smtClean="0"/>
              <a:t> </a:t>
            </a:r>
            <a:r>
              <a:rPr lang="en-GB" dirty="0" err="1" smtClean="0"/>
              <a:t>Plattform</a:t>
            </a:r>
            <a:r>
              <a:rPr lang="en-GB" dirty="0" smtClean="0"/>
              <a:t>/</a:t>
            </a:r>
            <a:r>
              <a:rPr lang="en-GB" dirty="0" err="1" smtClean="0"/>
              <a:t>Technologie</a:t>
            </a:r>
            <a:r>
              <a:rPr lang="en-GB" dirty="0" smtClean="0"/>
              <a:t> </a:t>
            </a:r>
            <a:r>
              <a:rPr lang="en-GB" dirty="0" err="1" smtClean="0"/>
              <a:t>gewählt</a:t>
            </a:r>
            <a:r>
              <a:rPr lang="en-GB" dirty="0" smtClean="0"/>
              <a:t>?</a:t>
            </a:r>
          </a:p>
          <a:p>
            <a:pPr marL="881063" lvl="2" indent="-342900">
              <a:buFont typeface="Arial" panose="020B0604020202020204" pitchFamily="34" charset="0"/>
              <a:buChar char="•"/>
            </a:pPr>
            <a:r>
              <a:rPr lang="en-GB" dirty="0" smtClean="0"/>
              <a:t>Was </a:t>
            </a:r>
            <a:r>
              <a:rPr lang="en-GB" dirty="0" err="1" smtClean="0"/>
              <a:t>sind</a:t>
            </a:r>
            <a:r>
              <a:rPr lang="en-GB" dirty="0"/>
              <a:t> </a:t>
            </a:r>
            <a:r>
              <a:rPr lang="en-GB" dirty="0" smtClean="0"/>
              <a:t>die </a:t>
            </a:r>
            <a:r>
              <a:rPr lang="en-GB" dirty="0" err="1" smtClean="0"/>
              <a:t>Vor</a:t>
            </a:r>
            <a:r>
              <a:rPr lang="en-GB" dirty="0" smtClean="0"/>
              <a:t>-/</a:t>
            </a:r>
            <a:r>
              <a:rPr lang="en-GB" dirty="0" err="1" smtClean="0"/>
              <a:t>Nachteile</a:t>
            </a:r>
            <a:r>
              <a:rPr lang="en-GB" dirty="0" smtClean="0"/>
              <a:t> </a:t>
            </a:r>
            <a:r>
              <a:rPr lang="en-GB" dirty="0" err="1" smtClean="0"/>
              <a:t>dieser</a:t>
            </a:r>
            <a:r>
              <a:rPr lang="en-GB" dirty="0" smtClean="0"/>
              <a:t> </a:t>
            </a:r>
            <a:r>
              <a:rPr lang="en-GB" dirty="0" err="1" smtClean="0"/>
              <a:t>Plattform</a:t>
            </a:r>
            <a:r>
              <a:rPr lang="en-GB" dirty="0" smtClean="0"/>
              <a:t>/</a:t>
            </a:r>
            <a:r>
              <a:rPr lang="en-GB" dirty="0" err="1" smtClean="0"/>
              <a:t>Technologie</a:t>
            </a:r>
            <a:r>
              <a:rPr lang="en-GB" dirty="0" smtClean="0"/>
              <a:t>?</a:t>
            </a:r>
          </a:p>
          <a:p>
            <a:pPr marL="881063" lvl="2" indent="-342900">
              <a:buFont typeface="Arial" panose="020B0604020202020204" pitchFamily="34" charset="0"/>
              <a:buChar char="•"/>
            </a:pPr>
            <a:r>
              <a:rPr lang="en-GB" dirty="0" smtClean="0"/>
              <a:t>Was war </a:t>
            </a:r>
            <a:r>
              <a:rPr lang="en-GB" dirty="0" err="1" smtClean="0"/>
              <a:t>eine</a:t>
            </a:r>
            <a:r>
              <a:rPr lang="en-GB" dirty="0" smtClean="0"/>
              <a:t> </a:t>
            </a:r>
            <a:r>
              <a:rPr lang="en-GB" dirty="0" err="1" smtClean="0"/>
              <a:t>technische</a:t>
            </a:r>
            <a:r>
              <a:rPr lang="en-GB" dirty="0" smtClean="0"/>
              <a:t> </a:t>
            </a:r>
            <a:r>
              <a:rPr lang="en-GB" dirty="0" err="1" smtClean="0"/>
              <a:t>Herausforderung</a:t>
            </a:r>
            <a:r>
              <a:rPr lang="en-GB" dirty="0" smtClean="0"/>
              <a:t>?</a:t>
            </a:r>
          </a:p>
          <a:p>
            <a:pPr marL="881063" lvl="2" indent="-342900">
              <a:buFont typeface="Arial" panose="020B0604020202020204" pitchFamily="34" charset="0"/>
              <a:buChar char="•"/>
            </a:pPr>
            <a:r>
              <a:rPr lang="en-GB" dirty="0" smtClean="0"/>
              <a:t>Was </a:t>
            </a:r>
            <a:r>
              <a:rPr lang="en-GB" dirty="0" err="1" smtClean="0"/>
              <a:t>lieft</a:t>
            </a:r>
            <a:r>
              <a:rPr lang="en-GB" dirty="0" smtClean="0"/>
              <a:t> gut und was </a:t>
            </a:r>
            <a:r>
              <a:rPr lang="en-GB" dirty="0" err="1" smtClean="0"/>
              <a:t>nicht</a:t>
            </a:r>
            <a:r>
              <a:rPr lang="en-GB" dirty="0" smtClean="0"/>
              <a:t> so </a:t>
            </a:r>
            <a:r>
              <a:rPr lang="en-GB" dirty="0" err="1" smtClean="0"/>
              <a:t>besonders</a:t>
            </a:r>
            <a:r>
              <a:rPr lang="en-GB" dirty="0" smtClean="0"/>
              <a:t>?</a:t>
            </a:r>
          </a:p>
          <a:p>
            <a:pPr marL="881063" lvl="2" indent="-342900">
              <a:buFont typeface="Arial" panose="020B0604020202020204" pitchFamily="34" charset="0"/>
              <a:buChar char="•"/>
            </a:pPr>
            <a:r>
              <a:rPr lang="en-GB" dirty="0" smtClean="0"/>
              <a:t>Was </a:t>
            </a:r>
            <a:r>
              <a:rPr lang="en-GB" dirty="0" err="1" smtClean="0"/>
              <a:t>würdet</a:t>
            </a:r>
            <a:r>
              <a:rPr lang="en-GB" dirty="0" smtClean="0"/>
              <a:t> </a:t>
            </a:r>
            <a:r>
              <a:rPr lang="en-GB" dirty="0" err="1" smtClean="0"/>
              <a:t>ihr</a:t>
            </a:r>
            <a:r>
              <a:rPr lang="en-GB" dirty="0"/>
              <a:t> </a:t>
            </a:r>
            <a:r>
              <a:rPr lang="en-GB" dirty="0" err="1" smtClean="0"/>
              <a:t>beim</a:t>
            </a:r>
            <a:r>
              <a:rPr lang="en-GB" dirty="0" smtClean="0"/>
              <a:t> </a:t>
            </a:r>
            <a:r>
              <a:rPr lang="en-GB" dirty="0" err="1" smtClean="0"/>
              <a:t>nächsten</a:t>
            </a:r>
            <a:r>
              <a:rPr lang="en-GB" dirty="0" smtClean="0"/>
              <a:t> Mal </a:t>
            </a:r>
            <a:r>
              <a:rPr lang="en-GB" dirty="0" err="1" smtClean="0"/>
              <a:t>anders</a:t>
            </a:r>
            <a:r>
              <a:rPr lang="en-GB" dirty="0" smtClean="0"/>
              <a:t> </a:t>
            </a:r>
            <a:r>
              <a:rPr lang="en-GB" dirty="0" err="1" smtClean="0"/>
              <a:t>machen</a:t>
            </a:r>
            <a:r>
              <a:rPr lang="en-GB" dirty="0" smtClean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 err="1" smtClean="0"/>
              <a:t>Bewertung</a:t>
            </a:r>
            <a:r>
              <a:rPr lang="en-GB" dirty="0" smtClean="0"/>
              <a:t>:</a:t>
            </a:r>
          </a:p>
          <a:p>
            <a:pPr marL="608013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Die </a:t>
            </a:r>
            <a:r>
              <a:rPr lang="en-GB" dirty="0" err="1" smtClean="0"/>
              <a:t>Präsentation</a:t>
            </a:r>
            <a:r>
              <a:rPr lang="en-GB" dirty="0" smtClean="0"/>
              <a:t> </a:t>
            </a:r>
            <a:r>
              <a:rPr lang="en-GB" dirty="0" err="1" smtClean="0"/>
              <a:t>wird</a:t>
            </a:r>
            <a:r>
              <a:rPr lang="en-GB" dirty="0" smtClean="0"/>
              <a:t> direct </a:t>
            </a:r>
            <a:r>
              <a:rPr lang="en-GB" dirty="0" err="1" smtClean="0"/>
              <a:t>durch</a:t>
            </a:r>
            <a:r>
              <a:rPr lang="en-GB" dirty="0" smtClean="0"/>
              <a:t> die Jury </a:t>
            </a:r>
            <a:r>
              <a:rPr lang="en-GB" dirty="0" err="1" smtClean="0"/>
              <a:t>bewertet</a:t>
            </a:r>
            <a:r>
              <a:rPr lang="en-GB" dirty="0" smtClean="0"/>
              <a:t>.</a:t>
            </a:r>
          </a:p>
          <a:p>
            <a:pPr marL="608013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Die Jury </a:t>
            </a:r>
            <a:r>
              <a:rPr lang="en-GB" dirty="0" err="1" smtClean="0"/>
              <a:t>kann</a:t>
            </a:r>
            <a:r>
              <a:rPr lang="en-GB" dirty="0" smtClean="0"/>
              <a:t> </a:t>
            </a:r>
            <a:r>
              <a:rPr lang="en-GB" dirty="0" err="1" smtClean="0"/>
              <a:t>auch</a:t>
            </a:r>
            <a:r>
              <a:rPr lang="en-GB" dirty="0" smtClean="0"/>
              <a:t> </a:t>
            </a:r>
            <a:r>
              <a:rPr lang="en-GB" dirty="0" err="1" smtClean="0"/>
              <a:t>Fragen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r>
              <a:rPr lang="en-GB" dirty="0" smtClean="0"/>
              <a:t>.</a:t>
            </a:r>
          </a:p>
          <a:p>
            <a:pPr marL="608013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dirty="0" err="1" smtClean="0"/>
              <a:t>Es</a:t>
            </a:r>
            <a:r>
              <a:rPr lang="en-GB" dirty="0" smtClean="0"/>
              <a:t> </a:t>
            </a:r>
            <a:r>
              <a:rPr lang="en-GB" dirty="0" err="1" smtClean="0"/>
              <a:t>gibt</a:t>
            </a:r>
            <a:r>
              <a:rPr lang="en-GB" dirty="0" smtClean="0"/>
              <a:t> </a:t>
            </a:r>
            <a:r>
              <a:rPr lang="en-GB" dirty="0" err="1" smtClean="0"/>
              <a:t>Preise</a:t>
            </a:r>
            <a:r>
              <a:rPr lang="en-GB" dirty="0" smtClean="0"/>
              <a:t> </a:t>
            </a:r>
            <a:r>
              <a:rPr lang="en-GB" dirty="0" err="1" smtClean="0"/>
              <a:t>zu</a:t>
            </a:r>
            <a:r>
              <a:rPr lang="en-GB" dirty="0" smtClean="0"/>
              <a:t> </a:t>
            </a:r>
            <a:r>
              <a:rPr lang="en-GB" dirty="0" err="1" smtClean="0"/>
              <a:t>gewinnen</a:t>
            </a:r>
            <a:r>
              <a:rPr lang="en-GB" dirty="0" smtClean="0"/>
              <a:t> </a:t>
            </a:r>
            <a:r>
              <a:rPr lang="en-GB" dirty="0" smtClean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Wie</a:t>
            </a:r>
            <a:r>
              <a:rPr lang="en-GB" dirty="0" smtClean="0"/>
              <a:t> </a:t>
            </a:r>
            <a:r>
              <a:rPr lang="en-GB" dirty="0" err="1" smtClean="0"/>
              <a:t>bestehe</a:t>
            </a:r>
            <a:r>
              <a:rPr lang="en-GB" dirty="0" smtClean="0"/>
              <a:t> </a:t>
            </a:r>
            <a:r>
              <a:rPr lang="en-GB" dirty="0" err="1" smtClean="0"/>
              <a:t>ich</a:t>
            </a:r>
            <a:r>
              <a:rPr lang="en-GB" dirty="0" smtClean="0"/>
              <a:t> </a:t>
            </a:r>
            <a:r>
              <a:rPr lang="en-GB" dirty="0" err="1" smtClean="0"/>
              <a:t>diesen</a:t>
            </a:r>
            <a:r>
              <a:rPr lang="en-GB" dirty="0" smtClean="0"/>
              <a:t> Workshop?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Mindestens</a:t>
            </a:r>
            <a:r>
              <a:rPr lang="en-GB" dirty="0" smtClean="0"/>
              <a:t> 80% </a:t>
            </a:r>
            <a:r>
              <a:rPr lang="en-GB" dirty="0" err="1" smtClean="0"/>
              <a:t>physische</a:t>
            </a:r>
            <a:r>
              <a:rPr lang="en-GB" dirty="0" smtClean="0"/>
              <a:t> </a:t>
            </a:r>
            <a:r>
              <a:rPr lang="en-GB" dirty="0" err="1" smtClean="0"/>
              <a:t>Teilnahme</a:t>
            </a:r>
            <a:r>
              <a:rPr lang="en-GB" dirty="0" smtClean="0"/>
              <a:t> an der </a:t>
            </a:r>
            <a:r>
              <a:rPr lang="en-GB" dirty="0" err="1" smtClean="0"/>
              <a:t>Vorlesung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Teilnahme</a:t>
            </a:r>
            <a:r>
              <a:rPr lang="en-GB" dirty="0"/>
              <a:t> </a:t>
            </a:r>
            <a:r>
              <a:rPr lang="en-GB" dirty="0" smtClean="0"/>
              <a:t>in </a:t>
            </a:r>
            <a:r>
              <a:rPr lang="en-GB" dirty="0" err="1" smtClean="0"/>
              <a:t>einer</a:t>
            </a:r>
            <a:r>
              <a:rPr lang="en-GB" dirty="0" smtClean="0"/>
              <a:t> </a:t>
            </a:r>
            <a:r>
              <a:rPr lang="en-GB" dirty="0" err="1" smtClean="0"/>
              <a:t>Gruppe</a:t>
            </a:r>
            <a:r>
              <a:rPr lang="en-GB" dirty="0" smtClean="0"/>
              <a:t> am App </a:t>
            </a:r>
            <a:r>
              <a:rPr lang="en-GB" dirty="0" err="1" smtClean="0"/>
              <a:t>Projekt</a:t>
            </a:r>
            <a:r>
              <a:rPr lang="en-GB" dirty="0" smtClean="0"/>
              <a:t>: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App </a:t>
            </a:r>
            <a:r>
              <a:rPr lang="en-GB" dirty="0" err="1" smtClean="0"/>
              <a:t>wird</a:t>
            </a:r>
            <a:r>
              <a:rPr lang="en-GB" dirty="0" smtClean="0"/>
              <a:t> </a:t>
            </a:r>
            <a:r>
              <a:rPr lang="en-GB" dirty="0" err="1" smtClean="0"/>
              <a:t>pünktlich</a:t>
            </a:r>
            <a:r>
              <a:rPr lang="en-GB" dirty="0" smtClean="0"/>
              <a:t> </a:t>
            </a:r>
            <a:r>
              <a:rPr lang="en-GB" dirty="0" err="1" smtClean="0"/>
              <a:t>abgegeben</a:t>
            </a:r>
            <a:endParaRPr lang="en-GB" dirty="0" smtClean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App </a:t>
            </a:r>
            <a:r>
              <a:rPr lang="en-GB" dirty="0" err="1" smtClean="0"/>
              <a:t>funktioniert</a:t>
            </a:r>
            <a:endParaRPr lang="en-GB" dirty="0" smtClean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Präsentation</a:t>
            </a:r>
            <a:r>
              <a:rPr lang="en-GB" dirty="0" smtClean="0"/>
              <a:t> </a:t>
            </a:r>
            <a:r>
              <a:rPr lang="en-GB" dirty="0" err="1" smtClean="0"/>
              <a:t>wird</a:t>
            </a:r>
            <a:r>
              <a:rPr lang="en-GB" dirty="0" smtClean="0"/>
              <a:t> </a:t>
            </a:r>
            <a:r>
              <a:rPr lang="en-GB" dirty="0" err="1" smtClean="0"/>
              <a:t>erfolgreich</a:t>
            </a:r>
            <a:r>
              <a:rPr lang="en-GB" dirty="0" smtClean="0"/>
              <a:t> </a:t>
            </a:r>
            <a:r>
              <a:rPr lang="en-GB" dirty="0" err="1" smtClean="0"/>
              <a:t>gehalten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 smtClean="0"/>
              <a:t>Bedingungen</a:t>
            </a:r>
            <a:r>
              <a:rPr lang="en-GB" dirty="0" smtClean="0"/>
              <a:t>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Are you ready?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79438" y="1772816"/>
            <a:ext cx="8412161" cy="4776787"/>
          </a:xfrm>
        </p:spPr>
        <p:txBody>
          <a:bodyPr/>
          <a:lstStyle/>
          <a:p>
            <a:r>
              <a:rPr lang="en-GB" dirty="0" err="1" smtClean="0"/>
              <a:t>Ihr</a:t>
            </a:r>
            <a:r>
              <a:rPr lang="en-GB" dirty="0" smtClean="0"/>
              <a:t> </a:t>
            </a:r>
            <a:r>
              <a:rPr lang="en-GB" dirty="0" err="1" smtClean="0"/>
              <a:t>braucht</a:t>
            </a:r>
            <a:r>
              <a:rPr lang="en-GB" dirty="0" smtClean="0"/>
              <a:t> </a:t>
            </a:r>
            <a:r>
              <a:rPr lang="en-GB" dirty="0" err="1" smtClean="0"/>
              <a:t>dafür</a:t>
            </a:r>
            <a:r>
              <a:rPr lang="en-GB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Apple Macintosh Laptop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Mindestens</a:t>
            </a:r>
            <a:r>
              <a:rPr lang="en-GB" dirty="0" smtClean="0"/>
              <a:t> 1 Laptop pro </a:t>
            </a:r>
            <a:r>
              <a:rPr lang="en-GB" dirty="0" err="1" smtClean="0"/>
              <a:t>Gruppe</a:t>
            </a:r>
            <a:endParaRPr lang="en-GB" dirty="0" smtClean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Wer</a:t>
            </a:r>
            <a:r>
              <a:rPr lang="en-GB" dirty="0" smtClean="0"/>
              <a:t> </a:t>
            </a:r>
            <a:r>
              <a:rPr lang="en-GB" dirty="0" err="1" smtClean="0"/>
              <a:t>keinen</a:t>
            </a:r>
            <a:r>
              <a:rPr lang="en-GB" dirty="0" smtClean="0"/>
              <a:t> hat, </a:t>
            </a:r>
            <a:r>
              <a:rPr lang="en-GB" dirty="0" err="1" smtClean="0"/>
              <a:t>kann</a:t>
            </a:r>
            <a:r>
              <a:rPr lang="en-GB" dirty="0" smtClean="0"/>
              <a:t> </a:t>
            </a:r>
            <a:r>
              <a:rPr lang="en-GB" dirty="0" err="1" smtClean="0"/>
              <a:t>sich</a:t>
            </a:r>
            <a:r>
              <a:rPr lang="en-GB" dirty="0" smtClean="0"/>
              <a:t> </a:t>
            </a:r>
            <a:r>
              <a:rPr lang="en-GB" dirty="0" err="1" smtClean="0"/>
              <a:t>bei</a:t>
            </a:r>
            <a:r>
              <a:rPr lang="en-GB" dirty="0" smtClean="0"/>
              <a:t> </a:t>
            </a:r>
            <a:r>
              <a:rPr lang="en-GB" dirty="0" err="1" smtClean="0"/>
              <a:t>Herrn</a:t>
            </a:r>
            <a:r>
              <a:rPr lang="en-GB" dirty="0" smtClean="0"/>
              <a:t> Adam </a:t>
            </a:r>
            <a:r>
              <a:rPr lang="en-GB" dirty="0" err="1" smtClean="0"/>
              <a:t>einen</a:t>
            </a:r>
            <a:r>
              <a:rPr lang="en-GB" dirty="0" smtClean="0"/>
              <a:t> </a:t>
            </a:r>
            <a:r>
              <a:rPr lang="en-GB" dirty="0" err="1" smtClean="0"/>
              <a:t>bestellen</a:t>
            </a:r>
            <a:r>
              <a:rPr lang="en-GB" dirty="0" smtClean="0"/>
              <a:t>:</a:t>
            </a:r>
            <a:br>
              <a:rPr lang="en-GB" dirty="0" smtClean="0"/>
            </a:br>
            <a:r>
              <a:rPr lang="en-GB" dirty="0" smtClean="0">
                <a:hlinkClick r:id="rId2"/>
              </a:rPr>
              <a:t>urs.adam@fhnw.ch</a:t>
            </a:r>
            <a:endParaRPr lang="en-GB" dirty="0" smtClean="0"/>
          </a:p>
          <a:p>
            <a:pPr lvl="1" indent="0">
              <a:buNone/>
            </a:pP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Installiert</a:t>
            </a:r>
            <a:r>
              <a:rPr lang="en-GB" dirty="0" smtClean="0"/>
              <a:t> </a:t>
            </a:r>
            <a:r>
              <a:rPr lang="en-GB" dirty="0" err="1" smtClean="0"/>
              <a:t>XCode</a:t>
            </a:r>
            <a:r>
              <a:rPr lang="en-GB" dirty="0" smtClean="0"/>
              <a:t> (via App Store)</a:t>
            </a:r>
          </a:p>
          <a:p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Optional: iOS </a:t>
            </a:r>
            <a:r>
              <a:rPr lang="en-GB" dirty="0" err="1" smtClean="0"/>
              <a:t>Gerät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 smtClean="0"/>
              <a:t>Nächste</a:t>
            </a:r>
            <a:r>
              <a:rPr lang="en-GB" dirty="0" smtClean="0"/>
              <a:t> </a:t>
            </a:r>
            <a:r>
              <a:rPr lang="en-GB" dirty="0" err="1" smtClean="0"/>
              <a:t>Woche</a:t>
            </a:r>
            <a:r>
              <a:rPr lang="en-GB" dirty="0" smtClean="0"/>
              <a:t> </a:t>
            </a:r>
            <a:r>
              <a:rPr lang="en-GB" dirty="0" err="1" smtClean="0"/>
              <a:t>geht’s</a:t>
            </a:r>
            <a:r>
              <a:rPr lang="en-GB" dirty="0" smtClean="0"/>
              <a:t> </a:t>
            </a:r>
            <a:r>
              <a:rPr lang="en-GB" dirty="0" err="1" smtClean="0"/>
              <a:t>nämlich</a:t>
            </a:r>
            <a:r>
              <a:rPr lang="en-GB" dirty="0" smtClean="0"/>
              <a:t> </a:t>
            </a:r>
            <a:r>
              <a:rPr lang="en-GB" dirty="0" err="1" smtClean="0"/>
              <a:t>los</a:t>
            </a:r>
            <a:r>
              <a:rPr lang="en-GB" dirty="0" smtClean="0"/>
              <a:t> </a:t>
            </a:r>
            <a:r>
              <a:rPr lang="en-GB" dirty="0" err="1" smtClean="0"/>
              <a:t>mit</a:t>
            </a:r>
            <a:r>
              <a:rPr lang="en-GB" dirty="0" smtClean="0"/>
              <a:t> iOS Development! </a:t>
            </a:r>
            <a:endParaRPr lang="en-GB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1575486"/>
            <a:ext cx="2165673" cy="141002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32240" y="3933056"/>
            <a:ext cx="1800200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3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Gruppenbildung</a:t>
            </a:r>
            <a:r>
              <a:rPr lang="en-GB" dirty="0" smtClean="0"/>
              <a:t> – Track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196752"/>
            <a:ext cx="4176000" cy="536914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Gruppe</a:t>
            </a:r>
            <a:r>
              <a:rPr lang="en-GB" dirty="0" smtClean="0"/>
              <a:t> 1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P1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P2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Gruppe</a:t>
            </a:r>
            <a:r>
              <a:rPr lang="en-GB" dirty="0" smtClean="0"/>
              <a:t> 2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P1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P2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Gruppe</a:t>
            </a:r>
            <a:r>
              <a:rPr lang="en-GB" dirty="0" smtClean="0"/>
              <a:t> 3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P1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P2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Gruppe</a:t>
            </a:r>
            <a:r>
              <a:rPr lang="en-GB" dirty="0" smtClean="0"/>
              <a:t> 4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P1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P2</a:t>
            </a:r>
            <a:endParaRPr lang="en-GB" dirty="0"/>
          </a:p>
          <a:p>
            <a:pPr marL="466725" lvl="1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466725" lvl="1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4"/>
          </p:nvPr>
        </p:nvSpPr>
        <p:spPr>
          <a:xfrm>
            <a:off x="4820976" y="1196753"/>
            <a:ext cx="4176000" cy="536914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Gruppe</a:t>
            </a:r>
            <a:r>
              <a:rPr lang="en-GB" dirty="0"/>
              <a:t> </a:t>
            </a:r>
            <a:r>
              <a:rPr lang="en-GB" dirty="0" smtClean="0"/>
              <a:t>5</a:t>
            </a:r>
            <a:endParaRPr lang="en-GB" dirty="0"/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GB" dirty="0"/>
              <a:t>P1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GB" dirty="0"/>
              <a:t>P2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Gruppe</a:t>
            </a:r>
            <a:r>
              <a:rPr lang="en-GB" dirty="0"/>
              <a:t> </a:t>
            </a:r>
            <a:r>
              <a:rPr lang="en-GB" dirty="0" smtClean="0"/>
              <a:t>6</a:t>
            </a:r>
            <a:endParaRPr lang="en-GB" dirty="0"/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GB" dirty="0"/>
              <a:t>P1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GB" dirty="0"/>
              <a:t>P2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Gruppe</a:t>
            </a:r>
            <a:r>
              <a:rPr lang="en-GB" dirty="0"/>
              <a:t> </a:t>
            </a:r>
            <a:r>
              <a:rPr lang="en-GB" dirty="0" smtClean="0"/>
              <a:t>7</a:t>
            </a:r>
            <a:endParaRPr lang="en-GB" dirty="0"/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GB" dirty="0"/>
              <a:t>P1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GB" dirty="0"/>
              <a:t>P2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Gruppe</a:t>
            </a:r>
            <a:r>
              <a:rPr lang="en-GB" dirty="0"/>
              <a:t> </a:t>
            </a:r>
            <a:r>
              <a:rPr lang="en-GB" dirty="0" smtClean="0"/>
              <a:t>8</a:t>
            </a:r>
            <a:endParaRPr lang="en-GB" dirty="0"/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GB" dirty="0"/>
              <a:t>P1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GB" dirty="0"/>
              <a:t>P2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68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Was </a:t>
            </a:r>
            <a:r>
              <a:rPr lang="en-GB" dirty="0" err="1" smtClean="0"/>
              <a:t>werdet</a:t>
            </a:r>
            <a:r>
              <a:rPr lang="en-GB" dirty="0" smtClean="0"/>
              <a:t> </a:t>
            </a:r>
            <a:r>
              <a:rPr lang="en-GB" dirty="0" err="1" smtClean="0"/>
              <a:t>ihr</a:t>
            </a:r>
            <a:r>
              <a:rPr lang="en-GB" dirty="0" smtClean="0"/>
              <a:t> </a:t>
            </a:r>
            <a:r>
              <a:rPr lang="en-GB" dirty="0" err="1" smtClean="0"/>
              <a:t>lernen</a:t>
            </a:r>
            <a:r>
              <a:rPr lang="en-GB" dirty="0" smtClean="0"/>
              <a:t>? 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Generellen</a:t>
            </a:r>
            <a:r>
              <a:rPr lang="en-GB" dirty="0" smtClean="0"/>
              <a:t> </a:t>
            </a:r>
            <a:r>
              <a:rPr lang="en-GB" dirty="0" err="1" smtClean="0"/>
              <a:t>Überblick</a:t>
            </a:r>
            <a:r>
              <a:rPr lang="en-GB" dirty="0" smtClean="0"/>
              <a:t> </a:t>
            </a:r>
            <a:r>
              <a:rPr lang="en-GB" dirty="0" err="1" smtClean="0"/>
              <a:t>zur</a:t>
            </a:r>
            <a:r>
              <a:rPr lang="en-GB" dirty="0" smtClean="0"/>
              <a:t> mobile App </a:t>
            </a:r>
            <a:r>
              <a:rPr lang="en-GB" dirty="0" err="1" smtClean="0"/>
              <a:t>Entwicklung</a:t>
            </a:r>
            <a:endParaRPr lang="en-GB" dirty="0"/>
          </a:p>
          <a:p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Client </a:t>
            </a:r>
            <a:r>
              <a:rPr lang="en-GB" dirty="0" err="1" smtClean="0"/>
              <a:t>Entwicklung</a:t>
            </a:r>
            <a:r>
              <a:rPr lang="en-GB" dirty="0" smtClean="0"/>
              <a:t> </a:t>
            </a:r>
            <a:r>
              <a:rPr lang="en-GB" dirty="0" err="1" smtClean="0"/>
              <a:t>für</a:t>
            </a:r>
            <a:r>
              <a:rPr lang="en-GB" dirty="0"/>
              <a:t> </a:t>
            </a:r>
            <a:r>
              <a:rPr lang="en-GB" dirty="0" smtClean="0"/>
              <a:t>iOS und Android</a:t>
            </a:r>
          </a:p>
          <a:p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Entwicklung</a:t>
            </a:r>
            <a:r>
              <a:rPr lang="en-GB" dirty="0" smtClean="0"/>
              <a:t> </a:t>
            </a:r>
            <a:r>
              <a:rPr lang="en-GB" dirty="0" err="1" smtClean="0"/>
              <a:t>mit</a:t>
            </a:r>
            <a:r>
              <a:rPr lang="en-GB" dirty="0" smtClean="0"/>
              <a:t>: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Java			</a:t>
            </a:r>
            <a:r>
              <a:rPr lang="en-GB" dirty="0" smtClean="0">
                <a:sym typeface="Wingdings" panose="05000000000000000000" pitchFamily="2" charset="2"/>
              </a:rPr>
              <a:t> Android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smtClean="0">
                <a:sym typeface="Wingdings" panose="05000000000000000000" pitchFamily="2" charset="2"/>
              </a:rPr>
              <a:t>Swift			 iOS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smtClean="0">
                <a:sym typeface="Wingdings" panose="05000000000000000000" pitchFamily="2" charset="2"/>
              </a:rPr>
              <a:t>HTML, CSS &amp; JavaScript	 Ionic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923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Gruppenbildung</a:t>
            </a:r>
            <a:r>
              <a:rPr lang="en-GB" dirty="0" smtClean="0"/>
              <a:t> – Track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196752"/>
            <a:ext cx="4176000" cy="536914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Gruppe</a:t>
            </a:r>
            <a:r>
              <a:rPr lang="en-GB" dirty="0" smtClean="0"/>
              <a:t> 9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P1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P2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Gruppe</a:t>
            </a:r>
            <a:r>
              <a:rPr lang="en-GB" dirty="0" smtClean="0"/>
              <a:t> 10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P1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P2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Gruppe</a:t>
            </a:r>
            <a:r>
              <a:rPr lang="en-GB" dirty="0"/>
              <a:t> </a:t>
            </a:r>
            <a:r>
              <a:rPr lang="en-GB" dirty="0" smtClean="0"/>
              <a:t>11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P1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P2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Gruppe</a:t>
            </a:r>
            <a:r>
              <a:rPr lang="en-GB" dirty="0" smtClean="0"/>
              <a:t> 12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P1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P2</a:t>
            </a:r>
            <a:endParaRPr lang="en-GB" dirty="0"/>
          </a:p>
          <a:p>
            <a:pPr marL="466725" lvl="1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466725" lvl="1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4"/>
          </p:nvPr>
        </p:nvSpPr>
        <p:spPr>
          <a:xfrm>
            <a:off x="4820976" y="1196753"/>
            <a:ext cx="4176000" cy="536914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Gruppe</a:t>
            </a:r>
            <a:r>
              <a:rPr lang="en-GB" dirty="0"/>
              <a:t> </a:t>
            </a:r>
            <a:r>
              <a:rPr lang="en-GB" dirty="0" smtClean="0"/>
              <a:t>13</a:t>
            </a:r>
            <a:endParaRPr lang="en-GB" dirty="0"/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GB" dirty="0"/>
              <a:t>P1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GB" dirty="0"/>
              <a:t>P2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Gruppe</a:t>
            </a:r>
            <a:r>
              <a:rPr lang="en-GB" dirty="0"/>
              <a:t> </a:t>
            </a:r>
            <a:r>
              <a:rPr lang="en-GB" dirty="0" smtClean="0"/>
              <a:t>14</a:t>
            </a:r>
            <a:endParaRPr lang="en-GB" dirty="0"/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GB" dirty="0"/>
              <a:t>P1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GB" dirty="0"/>
              <a:t>P2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Gruppe</a:t>
            </a:r>
            <a:r>
              <a:rPr lang="en-GB" dirty="0"/>
              <a:t> </a:t>
            </a:r>
            <a:r>
              <a:rPr lang="en-GB" dirty="0" smtClean="0"/>
              <a:t>15</a:t>
            </a:r>
            <a:endParaRPr lang="en-GB" dirty="0"/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GB" dirty="0"/>
              <a:t>P1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GB" dirty="0"/>
              <a:t>P2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Gruppe</a:t>
            </a:r>
            <a:r>
              <a:rPr lang="en-GB" dirty="0"/>
              <a:t> </a:t>
            </a:r>
            <a:r>
              <a:rPr lang="en-GB" dirty="0" smtClean="0"/>
              <a:t>16</a:t>
            </a:r>
            <a:endParaRPr lang="en-GB" dirty="0"/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GB" dirty="0"/>
              <a:t>P1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GB" dirty="0"/>
              <a:t>P2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76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Zühlke</a:t>
            </a:r>
            <a:r>
              <a:rPr lang="en-GB" dirty="0" smtClean="0"/>
              <a:t> Team</a:t>
            </a:r>
            <a:endParaRPr lang="en-GB" dirty="0"/>
          </a:p>
        </p:txBody>
      </p:sp>
      <p:sp>
        <p:nvSpPr>
          <p:cNvPr id="10" name="TextBox 11"/>
          <p:cNvSpPr txBox="1"/>
          <p:nvPr/>
        </p:nvSpPr>
        <p:spPr>
          <a:xfrm>
            <a:off x="1847240" y="1773550"/>
            <a:ext cx="2710800" cy="1141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CH" sz="1400" dirty="0" smtClean="0">
                <a:latin typeface="AA Zuehlke" pitchFamily="2" charset="0"/>
              </a:rPr>
              <a:t>Christian </a:t>
            </a:r>
            <a:r>
              <a:rPr lang="de-CH" sz="1400" dirty="0" err="1" smtClean="0">
                <a:latin typeface="AA Zuehlke" pitchFamily="2" charset="0"/>
              </a:rPr>
              <a:t>Lüthold</a:t>
            </a:r>
            <a:endParaRPr lang="de-CH" sz="1400" dirty="0" smtClean="0">
              <a:latin typeface="AA Zuehlke" pitchFamily="2" charset="0"/>
            </a:endParaRPr>
          </a:p>
          <a:p>
            <a:r>
              <a:rPr lang="de-CH" sz="1400" dirty="0">
                <a:latin typeface="AA Zuehlke" pitchFamily="2" charset="0"/>
                <a:hlinkClick r:id="rId2"/>
              </a:rPr>
              <a:t>c</a:t>
            </a:r>
            <a:r>
              <a:rPr lang="de-CH" sz="1400" dirty="0" smtClean="0">
                <a:latin typeface="AA Zuehlke" pitchFamily="2" charset="0"/>
                <a:hlinkClick r:id="rId2"/>
              </a:rPr>
              <a:t>hristian.luethold@zuehlke.com</a:t>
            </a:r>
            <a:endParaRPr lang="de-CH" sz="1400" dirty="0">
              <a:latin typeface="AA Zuehlke" pitchFamily="2" charset="0"/>
            </a:endParaRPr>
          </a:p>
          <a:p>
            <a:endParaRPr lang="de-CH" sz="1400" dirty="0" smtClean="0">
              <a:latin typeface="AA Zuehlke" pitchFamily="2" charset="0"/>
            </a:endParaRPr>
          </a:p>
          <a:p>
            <a:r>
              <a:rPr lang="de-CH" sz="1400" dirty="0" smtClean="0">
                <a:latin typeface="AA Zuehlke" pitchFamily="2" charset="0"/>
              </a:rPr>
              <a:t>Organisation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47240" y="3374506"/>
            <a:ext cx="2710800" cy="1141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CH" sz="1400" dirty="0" smtClean="0">
                <a:latin typeface="AA Zuehlke" pitchFamily="2" charset="0"/>
              </a:rPr>
              <a:t>Oliver Gepp</a:t>
            </a:r>
          </a:p>
          <a:p>
            <a:r>
              <a:rPr lang="de-CH" sz="1400" dirty="0" smtClean="0">
                <a:latin typeface="AA Zuehlke" pitchFamily="2" charset="0"/>
                <a:hlinkClick r:id="rId3"/>
              </a:rPr>
              <a:t>oliver.gepp@zuehlke.com</a:t>
            </a:r>
            <a:endParaRPr lang="de-CH" sz="1400" dirty="0">
              <a:latin typeface="AA Zuehlke" pitchFamily="2" charset="0"/>
            </a:endParaRPr>
          </a:p>
          <a:p>
            <a:endParaRPr lang="de-CH" sz="1400" dirty="0" smtClean="0">
              <a:latin typeface="AA Zuehlke" pitchFamily="2" charset="0"/>
            </a:endParaRPr>
          </a:p>
          <a:p>
            <a:r>
              <a:rPr lang="de-CH" sz="1400" dirty="0" smtClean="0">
                <a:latin typeface="AA Zuehlke" pitchFamily="2" charset="0"/>
              </a:rPr>
              <a:t>Thema: </a:t>
            </a:r>
          </a:p>
        </p:txBody>
      </p:sp>
      <p:sp>
        <p:nvSpPr>
          <p:cNvPr id="14" name="TextBox 11"/>
          <p:cNvSpPr txBox="1"/>
          <p:nvPr/>
        </p:nvSpPr>
        <p:spPr>
          <a:xfrm>
            <a:off x="5961834" y="1767118"/>
            <a:ext cx="2710800" cy="1141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CH" sz="1400" dirty="0" smtClean="0">
                <a:latin typeface="AA Zuehlke" pitchFamily="2" charset="0"/>
              </a:rPr>
              <a:t>Christian Gauch</a:t>
            </a:r>
          </a:p>
          <a:p>
            <a:r>
              <a:rPr lang="de-CH" sz="1400" dirty="0">
                <a:latin typeface="AA Zuehlke" pitchFamily="2" charset="0"/>
                <a:hlinkClick r:id="rId4"/>
              </a:rPr>
              <a:t>c</a:t>
            </a:r>
            <a:r>
              <a:rPr lang="de-CH" sz="1400" dirty="0" smtClean="0">
                <a:latin typeface="AA Zuehlke" pitchFamily="2" charset="0"/>
                <a:hlinkClick r:id="rId4"/>
              </a:rPr>
              <a:t>hristian.gauch@zuehlke.com</a:t>
            </a:r>
            <a:endParaRPr lang="de-CH" sz="1400" dirty="0">
              <a:latin typeface="AA Zuehlke" pitchFamily="2" charset="0"/>
            </a:endParaRPr>
          </a:p>
          <a:p>
            <a:endParaRPr lang="de-CH" sz="1400" dirty="0" smtClean="0">
              <a:latin typeface="AA Zuehlke" pitchFamily="2" charset="0"/>
            </a:endParaRPr>
          </a:p>
          <a:p>
            <a:r>
              <a:rPr lang="de-CH" sz="1400" dirty="0" smtClean="0">
                <a:latin typeface="AA Zuehlke" pitchFamily="2" charset="0"/>
              </a:rPr>
              <a:t>Thema: </a:t>
            </a:r>
          </a:p>
        </p:txBody>
      </p:sp>
      <p:sp>
        <p:nvSpPr>
          <p:cNvPr id="16" name="TextBox 11"/>
          <p:cNvSpPr txBox="1"/>
          <p:nvPr/>
        </p:nvSpPr>
        <p:spPr>
          <a:xfrm>
            <a:off x="5961834" y="3374506"/>
            <a:ext cx="2710800" cy="1141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CH" sz="1400" dirty="0" smtClean="0">
                <a:latin typeface="AA Zuehlke" pitchFamily="2" charset="0"/>
              </a:rPr>
              <a:t>Roman Rast</a:t>
            </a:r>
          </a:p>
          <a:p>
            <a:r>
              <a:rPr lang="de-CH" sz="1400" dirty="0" smtClean="0">
                <a:latin typeface="AA Zuehlke" pitchFamily="2" charset="0"/>
                <a:hlinkClick r:id="rId5"/>
              </a:rPr>
              <a:t>roman.rast@zuehlke.com</a:t>
            </a:r>
            <a:endParaRPr lang="de-CH" sz="1400" dirty="0">
              <a:latin typeface="AA Zuehlke" pitchFamily="2" charset="0"/>
            </a:endParaRPr>
          </a:p>
          <a:p>
            <a:endParaRPr lang="de-CH" sz="1400" dirty="0" smtClean="0">
              <a:latin typeface="AA Zuehlke" pitchFamily="2" charset="0"/>
            </a:endParaRPr>
          </a:p>
          <a:p>
            <a:r>
              <a:rPr lang="de-CH" sz="1400" dirty="0" smtClean="0">
                <a:latin typeface="AA Zuehlke" pitchFamily="2" charset="0"/>
              </a:rPr>
              <a:t>Thema: </a:t>
            </a:r>
          </a:p>
        </p:txBody>
      </p:sp>
      <p:pic>
        <p:nvPicPr>
          <p:cNvPr id="19" name="Picture 2" descr="https://angular.io/resources/images/cardboard/Ionic_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302" y="4038354"/>
            <a:ext cx="751343" cy="26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2627784" y="3988899"/>
            <a:ext cx="327305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9" y="1773550"/>
            <a:ext cx="1200352" cy="1200352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937" y="1773550"/>
            <a:ext cx="1200352" cy="1200352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28" y="3374506"/>
            <a:ext cx="1201163" cy="1201163"/>
          </a:xfrm>
          <a:prstGeom prst="rect">
            <a:avLst/>
          </a:prstGeom>
        </p:spPr>
      </p:pic>
      <p:pic>
        <p:nvPicPr>
          <p:cNvPr id="24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6722584" y="2373726"/>
            <a:ext cx="309838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937" y="3380776"/>
            <a:ext cx="1200352" cy="120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33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“</a:t>
            </a:r>
            <a:r>
              <a:rPr lang="en-GB" dirty="0" err="1" smtClean="0"/>
              <a:t>Flughöhe</a:t>
            </a:r>
            <a:r>
              <a:rPr lang="en-GB" dirty="0" smtClean="0"/>
              <a:t>” dieses Workshops</a:t>
            </a:r>
            <a:endParaRPr lang="en-GB" dirty="0"/>
          </a:p>
        </p:txBody>
      </p:sp>
      <p:sp>
        <p:nvSpPr>
          <p:cNvPr id="18" name="Rectangle 12"/>
          <p:cNvSpPr/>
          <p:nvPr/>
        </p:nvSpPr>
        <p:spPr>
          <a:xfrm>
            <a:off x="1843736" y="1916832"/>
            <a:ext cx="4888504" cy="19442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sp>
        <p:nvSpPr>
          <p:cNvPr id="19" name="TextBox 11"/>
          <p:cNvSpPr txBox="1"/>
          <p:nvPr/>
        </p:nvSpPr>
        <p:spPr>
          <a:xfrm>
            <a:off x="560534" y="2273277"/>
            <a:ext cx="1211913" cy="4572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de-CH" sz="2200" dirty="0" smtClean="0">
                <a:latin typeface="AA Zuehlke" pitchFamily="2" charset="0"/>
              </a:rPr>
              <a:t>Beginner</a:t>
            </a:r>
          </a:p>
        </p:txBody>
      </p:sp>
      <p:sp>
        <p:nvSpPr>
          <p:cNvPr id="20" name="TextBox 28"/>
          <p:cNvSpPr txBox="1"/>
          <p:nvPr/>
        </p:nvSpPr>
        <p:spPr>
          <a:xfrm>
            <a:off x="560534" y="3598302"/>
            <a:ext cx="1211913" cy="4572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de-CH" sz="2200" dirty="0" err="1" smtClean="0">
                <a:latin typeface="AA Zuehlke" pitchFamily="2" charset="0"/>
              </a:rPr>
              <a:t>Advanced</a:t>
            </a:r>
            <a:endParaRPr lang="de-CH" sz="2200" dirty="0" smtClean="0">
              <a:latin typeface="AA Zuehlke" pitchFamily="2" charset="0"/>
            </a:endParaRPr>
          </a:p>
        </p:txBody>
      </p:sp>
      <p:sp>
        <p:nvSpPr>
          <p:cNvPr id="21" name="Isosceles Triangle 22"/>
          <p:cNvSpPr/>
          <p:nvPr/>
        </p:nvSpPr>
        <p:spPr>
          <a:xfrm rot="10800000">
            <a:off x="3406930" y="1913215"/>
            <a:ext cx="998045" cy="257002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sp>
        <p:nvSpPr>
          <p:cNvPr id="22" name="Isosceles Triangle 34"/>
          <p:cNvSpPr/>
          <p:nvPr/>
        </p:nvSpPr>
        <p:spPr>
          <a:xfrm rot="10800000">
            <a:off x="2123729" y="1916832"/>
            <a:ext cx="1018990" cy="3849606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sp>
        <p:nvSpPr>
          <p:cNvPr id="23" name="TextBox 29"/>
          <p:cNvSpPr txBox="1"/>
          <p:nvPr/>
        </p:nvSpPr>
        <p:spPr>
          <a:xfrm>
            <a:off x="560534" y="4881504"/>
            <a:ext cx="1211913" cy="4572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de-CH" sz="2200" dirty="0" smtClean="0">
                <a:latin typeface="AA Zuehlke" pitchFamily="2" charset="0"/>
              </a:rPr>
              <a:t>Expert</a:t>
            </a:r>
          </a:p>
        </p:txBody>
      </p:sp>
      <p:cxnSp>
        <p:nvCxnSpPr>
          <p:cNvPr id="24" name="Straight Connector 7"/>
          <p:cNvCxnSpPr/>
          <p:nvPr/>
        </p:nvCxnSpPr>
        <p:spPr>
          <a:xfrm>
            <a:off x="631823" y="1916832"/>
            <a:ext cx="804463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31823" y="3200034"/>
            <a:ext cx="8044633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6"/>
          <p:cNvCxnSpPr/>
          <p:nvPr/>
        </p:nvCxnSpPr>
        <p:spPr>
          <a:xfrm flipV="1">
            <a:off x="631823" y="4483235"/>
            <a:ext cx="7972625" cy="1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ular Callout 23"/>
          <p:cNvSpPr/>
          <p:nvPr/>
        </p:nvSpPr>
        <p:spPr>
          <a:xfrm>
            <a:off x="6166324" y="2950788"/>
            <a:ext cx="2386049" cy="489318"/>
          </a:xfrm>
          <a:prstGeom prst="wedgeRectCallout">
            <a:avLst>
              <a:gd name="adj1" fmla="val -90959"/>
              <a:gd name="adj2" fmla="val -133601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2200" dirty="0" smtClean="0">
                <a:solidFill>
                  <a:schemeClr val="tx1"/>
                </a:solidFill>
                <a:latin typeface="AA Zuehlke" pitchFamily="2" charset="0"/>
              </a:rPr>
              <a:t>Dieser Workshop</a:t>
            </a:r>
          </a:p>
        </p:txBody>
      </p:sp>
      <p:sp>
        <p:nvSpPr>
          <p:cNvPr id="28" name="Rectangular Callout 36"/>
          <p:cNvSpPr/>
          <p:nvPr/>
        </p:nvSpPr>
        <p:spPr>
          <a:xfrm>
            <a:off x="4445048" y="3817635"/>
            <a:ext cx="3096644" cy="534667"/>
          </a:xfrm>
          <a:prstGeom prst="wedgeRectCallout">
            <a:avLst>
              <a:gd name="adj1" fmla="val -66574"/>
              <a:gd name="adj2" fmla="val -107106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2200" dirty="0" smtClean="0">
                <a:solidFill>
                  <a:schemeClr val="tx1"/>
                </a:solidFill>
                <a:latin typeface="AA Zuehlke" pitchFamily="2" charset="0"/>
              </a:rPr>
              <a:t>Semesterarbeit</a:t>
            </a:r>
          </a:p>
        </p:txBody>
      </p:sp>
      <p:sp>
        <p:nvSpPr>
          <p:cNvPr id="29" name="Rectangular Callout 37"/>
          <p:cNvSpPr/>
          <p:nvPr/>
        </p:nvSpPr>
        <p:spPr>
          <a:xfrm>
            <a:off x="4446995" y="4780036"/>
            <a:ext cx="3096646" cy="463378"/>
          </a:xfrm>
          <a:prstGeom prst="wedgeRectCallout">
            <a:avLst>
              <a:gd name="adj1" fmla="val -108706"/>
              <a:gd name="adj2" fmla="val -148752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2200" dirty="0" smtClean="0">
                <a:solidFill>
                  <a:schemeClr val="tx1"/>
                </a:solidFill>
                <a:latin typeface="AA Zuehlke" pitchFamily="2" charset="0"/>
              </a:rPr>
              <a:t>&gt; </a:t>
            </a:r>
            <a:r>
              <a:rPr lang="de-CH" sz="2200" dirty="0">
                <a:solidFill>
                  <a:schemeClr val="tx1"/>
                </a:solidFill>
                <a:latin typeface="AA Zuehlke" pitchFamily="2" charset="0"/>
              </a:rPr>
              <a:t>1 Jahr </a:t>
            </a:r>
            <a:r>
              <a:rPr lang="de-CH" sz="2200" dirty="0" smtClean="0">
                <a:solidFill>
                  <a:schemeClr val="tx1"/>
                </a:solidFill>
                <a:latin typeface="AA Zuehlke" pitchFamily="2" charset="0"/>
              </a:rPr>
              <a:t>Projekterfahrung</a:t>
            </a:r>
          </a:p>
        </p:txBody>
      </p:sp>
      <p:sp>
        <p:nvSpPr>
          <p:cNvPr id="30" name="TextBox 5"/>
          <p:cNvSpPr txBox="1"/>
          <p:nvPr/>
        </p:nvSpPr>
        <p:spPr>
          <a:xfrm>
            <a:off x="560534" y="1428806"/>
            <a:ext cx="914400" cy="4572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de-CH" sz="2200" dirty="0" smtClean="0">
                <a:latin typeface="AA Zuehlke" pitchFamily="2" charset="0"/>
              </a:rPr>
              <a:t>Level</a:t>
            </a:r>
          </a:p>
        </p:txBody>
      </p:sp>
    </p:spTree>
    <p:extLst>
      <p:ext uri="{BB962C8B-B14F-4D97-AF65-F5344CB8AC3E}">
        <p14:creationId xmlns:p14="http://schemas.microsoft.com/office/powerpoint/2010/main" val="1889840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  <p:bldP spid="22" grpId="0" animBg="1"/>
      <p:bldP spid="27" grpId="0" animBg="1"/>
      <p:bldP spid="28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Selbsteinschätzung</a:t>
            </a:r>
            <a:endParaRPr lang="en-GB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Java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Swift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AngularJS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HTML, CSS &amp; JavaScript</a:t>
            </a:r>
          </a:p>
          <a:p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Android </a:t>
            </a:r>
            <a:r>
              <a:rPr lang="en-GB" dirty="0" err="1" smtClean="0"/>
              <a:t>Entwicklung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iOS </a:t>
            </a:r>
            <a:r>
              <a:rPr lang="en-GB" dirty="0" err="1" smtClean="0"/>
              <a:t>Entwicklung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Ionic </a:t>
            </a:r>
            <a:r>
              <a:rPr lang="en-GB" dirty="0" err="1" smtClean="0"/>
              <a:t>Entwicklung</a:t>
            </a:r>
            <a:endParaRPr lang="en-GB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Was </a:t>
            </a:r>
            <a:r>
              <a:rPr lang="en-GB" dirty="0" err="1" smtClean="0"/>
              <a:t>ist</a:t>
            </a:r>
            <a:r>
              <a:rPr lang="en-GB" dirty="0" smtClean="0"/>
              <a:t> </a:t>
            </a:r>
            <a:r>
              <a:rPr lang="en-GB" dirty="0" err="1" smtClean="0"/>
              <a:t>dein</a:t>
            </a:r>
            <a:r>
              <a:rPr lang="en-GB" dirty="0" smtClean="0"/>
              <a:t> </a:t>
            </a:r>
            <a:r>
              <a:rPr lang="en-GB" dirty="0" err="1" smtClean="0"/>
              <a:t>Erfahrungslevel</a:t>
            </a:r>
            <a:r>
              <a:rPr lang="en-GB" dirty="0" smtClean="0"/>
              <a:t> in den </a:t>
            </a:r>
            <a:r>
              <a:rPr lang="en-GB" dirty="0" err="1" smtClean="0"/>
              <a:t>folgenden</a:t>
            </a:r>
            <a:r>
              <a:rPr lang="en-GB" dirty="0" smtClean="0"/>
              <a:t> </a:t>
            </a:r>
            <a:r>
              <a:rPr lang="en-GB" dirty="0" err="1" smtClean="0"/>
              <a:t>Bereichen</a:t>
            </a:r>
            <a:r>
              <a:rPr lang="en-GB" dirty="0" smtClean="0"/>
              <a:t>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620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Erwartungen</a:t>
            </a:r>
            <a:endParaRPr lang="en-GB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DO’s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DON’Ts</a:t>
            </a:r>
            <a:endParaRPr lang="en-GB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Was </a:t>
            </a:r>
            <a:r>
              <a:rPr lang="en-GB" dirty="0" err="1" smtClean="0"/>
              <a:t>erwartest</a:t>
            </a:r>
            <a:r>
              <a:rPr lang="en-GB" dirty="0" smtClean="0"/>
              <a:t> du von </a:t>
            </a:r>
            <a:r>
              <a:rPr lang="en-GB" dirty="0" err="1" smtClean="0"/>
              <a:t>diesem</a:t>
            </a:r>
            <a:r>
              <a:rPr lang="en-GB" dirty="0" smtClean="0"/>
              <a:t> Workshop?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803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Native iOS Development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Objective-C (1980)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Swift (2014)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IDE: </a:t>
            </a:r>
            <a:r>
              <a:rPr lang="en-GB" dirty="0" err="1" smtClean="0"/>
              <a:t>XCode</a:t>
            </a:r>
            <a:endParaRPr lang="en-GB" dirty="0"/>
          </a:p>
        </p:txBody>
      </p:sp>
      <p:pic>
        <p:nvPicPr>
          <p:cNvPr id="10" name="Bildplatzhalter 9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1" name="Bildplatzhalter 10"/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8" y="4131867"/>
            <a:ext cx="1417596" cy="1417596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138" y="4225899"/>
            <a:ext cx="4148798" cy="233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47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ZE2106"/>
  <p:tag name="LANGUAGE" val="2057"/>
  <p:tag name="AUTHOR" val="Christian Lüthold"/>
  <p:tag name="BRAND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Foot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Da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lideNumb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heme/theme1.xml><?xml version="1.0" encoding="utf-8"?>
<a:theme xmlns:a="http://schemas.openxmlformats.org/drawingml/2006/main" name="Zuehlke">
  <a:themeElements>
    <a:clrScheme name="Zuehlke">
      <a:dk1>
        <a:srgbClr val="4D4D4D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820A"/>
        </a:solidFill>
        <a:ln w="12700">
          <a:noFill/>
        </a:ln>
      </a:spPr>
      <a:bodyPr rtlCol="0" anchor="ctr"/>
      <a:lstStyle>
        <a:defPPr algn="ctr">
          <a:defRPr sz="2200" dirty="0" err="1" smtClean="0">
            <a:latin typeface="AA Zuehlke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defRPr sz="2200" dirty="0" err="1" smtClean="0">
            <a:latin typeface="AA Zuehlke" pitchFamily="2" charset="0"/>
          </a:defRPr>
        </a:defPPr>
      </a:lstStyle>
    </a:txDef>
  </a:objectDefaults>
  <a:extraClrSchemeLst>
    <a:extraClrScheme>
      <a:clrScheme name="Zuehlke">
        <a:dk1>
          <a:srgbClr val="4D4D4D"/>
        </a:dk1>
        <a:lt1>
          <a:srgbClr val="FFFFFF"/>
        </a:lt1>
        <a:dk2>
          <a:srgbClr val="4D4D4D"/>
        </a:dk2>
        <a:lt2>
          <a:srgbClr val="E6E6E6"/>
        </a:lt2>
        <a:accent1>
          <a:srgbClr val="FF820A"/>
        </a:accent1>
        <a:accent2>
          <a:srgbClr val="FEE840"/>
        </a:accent2>
        <a:accent3>
          <a:srgbClr val="90CB33"/>
        </a:accent3>
        <a:accent4>
          <a:srgbClr val="73B1FE"/>
        </a:accent4>
        <a:accent5>
          <a:srgbClr val="C0C0C0"/>
        </a:accent5>
        <a:accent6>
          <a:srgbClr val="FEB080"/>
        </a:accent6>
        <a:hlink>
          <a:srgbClr val="4095FE"/>
        </a:hlink>
        <a:folHlink>
          <a:srgbClr val="4095FE"/>
        </a:folHlink>
      </a:clrScheme>
    </a:extraClrScheme>
  </a:extraClrSchemeLst>
  <a:extLst>
    <a:ext uri="{05A4C25C-085E-4340-85A3-A5531E510DB2}">
      <thm15:themeFamily xmlns:thm15="http://schemas.microsoft.com/office/thememl/2012/main" name="Zuehlke_20141008(1).potx" id="{773D416B-06C8-4CB5-9932-A6419686C282}" vid="{28D3B6A4-4EF7-4035-A286-E8F857C163F9}"/>
    </a:ext>
  </a:extLst>
</a:theme>
</file>

<file path=ppt/theme/theme2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Zuehlke</Template>
  <TotalTime>0</TotalTime>
  <Words>1411</Words>
  <Application>Microsoft Office PowerPoint</Application>
  <PresentationFormat>Bildschirmpräsentation (4:3)</PresentationFormat>
  <Paragraphs>454</Paragraphs>
  <Slides>40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40</vt:i4>
      </vt:variant>
    </vt:vector>
  </HeadingPairs>
  <TitlesOfParts>
    <vt:vector size="44" baseType="lpstr">
      <vt:lpstr>AA Zuehlke</vt:lpstr>
      <vt:lpstr>Arial</vt:lpstr>
      <vt:lpstr>Wingdings</vt:lpstr>
      <vt:lpstr>Zuehlke</vt:lpstr>
      <vt:lpstr>Workshop 6 (WS6C) –  Mobile App Development</vt:lpstr>
      <vt:lpstr>Über mich</vt:lpstr>
      <vt:lpstr>Zühlke Engineering AG</vt:lpstr>
      <vt:lpstr>Was werdet ihr lernen? </vt:lpstr>
      <vt:lpstr>Zühlke Team</vt:lpstr>
      <vt:lpstr>“Flughöhe” dieses Workshops</vt:lpstr>
      <vt:lpstr>Selbsteinschätzung</vt:lpstr>
      <vt:lpstr>Erwartungen</vt:lpstr>
      <vt:lpstr>Native iOS Development</vt:lpstr>
      <vt:lpstr>Native Android Development</vt:lpstr>
      <vt:lpstr>Es gibt auch noch mehr Plattformen!</vt:lpstr>
      <vt:lpstr>App Typen</vt:lpstr>
      <vt:lpstr>Web Apps</vt:lpstr>
      <vt:lpstr>Progressive Web Apps</vt:lpstr>
      <vt:lpstr>Hybrid Apps</vt:lpstr>
      <vt:lpstr>Hybrid Mobile App Development</vt:lpstr>
      <vt:lpstr>Ionic</vt:lpstr>
      <vt:lpstr>Übersicht</vt:lpstr>
      <vt:lpstr>Und was ist jetzt die beste Lösung?</vt:lpstr>
      <vt:lpstr>However…</vt:lpstr>
      <vt:lpstr>But then again…</vt:lpstr>
      <vt:lpstr>Gartner, Inc. Analysis (2013)</vt:lpstr>
      <vt:lpstr>Was denkt ihr?</vt:lpstr>
      <vt:lpstr>“Na gut, dann also eine Hybrid App…”</vt:lpstr>
      <vt:lpstr>Long-term Unterschiede</vt:lpstr>
      <vt:lpstr>Users don’t care!</vt:lpstr>
      <vt:lpstr>Pros &amp; Cons</vt:lpstr>
      <vt:lpstr>Pros &amp; Cons</vt:lpstr>
      <vt:lpstr>Pros &amp; Cons</vt:lpstr>
      <vt:lpstr>Wie entscheide ich mich?</vt:lpstr>
      <vt:lpstr>Übrigens…</vt:lpstr>
      <vt:lpstr>Wie funktioniert denn das?</vt:lpstr>
      <vt:lpstr>Native UI</vt:lpstr>
      <vt:lpstr>Stundenplan</vt:lpstr>
      <vt:lpstr>Testat</vt:lpstr>
      <vt:lpstr>Präsentation</vt:lpstr>
      <vt:lpstr>Wie bestehe ich diesen Workshop?</vt:lpstr>
      <vt:lpstr>Are you ready?</vt:lpstr>
      <vt:lpstr>Gruppenbildung – Track 1</vt:lpstr>
      <vt:lpstr>Gruppenbildung – Track 2</vt:lpstr>
    </vt:vector>
  </TitlesOfParts>
  <Company>Zühlke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6 (WS6C) - Mobile App Development</dc:title>
  <dc:creator>chlu</dc:creator>
  <cp:lastModifiedBy>Luethold, Christian</cp:lastModifiedBy>
  <cp:revision>151</cp:revision>
  <dcterms:created xsi:type="dcterms:W3CDTF">2017-02-13T14:48:02Z</dcterms:created>
  <dcterms:modified xsi:type="dcterms:W3CDTF">2017-02-19T14:21:50Z</dcterms:modified>
</cp:coreProperties>
</file>