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94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78" r:id="rId25"/>
    <p:sldId id="298" r:id="rId26"/>
    <p:sldId id="276" r:id="rId27"/>
    <p:sldId id="295" r:id="rId28"/>
    <p:sldId id="296" r:id="rId29"/>
    <p:sldId id="297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44"/>
      <p:italic r:id="rId45"/>
    </p:embeddedFont>
  </p:embeddedFontLst>
  <p:custDataLst>
    <p:tags r:id="rId4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82348" autoAdjust="0"/>
  </p:normalViewPr>
  <p:slideViewPr>
    <p:cSldViewPr showGuides="1">
      <p:cViewPr varScale="1">
        <p:scale>
          <a:sx n="80" d="100"/>
          <a:sy n="80" d="100"/>
        </p:scale>
        <p:origin x="96" y="41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19.02.2017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‹Nr.›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Wandtafel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Aufteilung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machen</a:t>
            </a:r>
            <a:r>
              <a:rPr lang="en-GB" baseline="0" dirty="0" smtClean="0"/>
              <a:t> (AngularJS, Android, Ionic, HTML/CSS/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, Java, Swift)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Jeden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Studenten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eintragen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lassen</a:t>
            </a:r>
            <a:endParaRPr lang="en-GB" baseline="0" dirty="0" smtClean="0"/>
          </a:p>
          <a:p>
            <a:r>
              <a:rPr lang="en-GB" baseline="0" dirty="0" smtClean="0"/>
              <a:t>- Am </a:t>
            </a:r>
            <a:r>
              <a:rPr lang="en-GB" baseline="0" dirty="0" err="1" smtClean="0"/>
              <a:t>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Machen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an </a:t>
            </a:r>
            <a:r>
              <a:rPr lang="en-GB" baseline="0" dirty="0" err="1" smtClean="0"/>
              <a:t>Zühlke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Dozenten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weiterleiten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5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Wandtafel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Aufteilung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machen</a:t>
            </a:r>
            <a:r>
              <a:rPr lang="en-GB" baseline="0" dirty="0" smtClean="0"/>
              <a:t> (AngularJS, Android, Ionic, HTML/CSS/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, Java, Swift)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Jeden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Studenten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eintragen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lassen</a:t>
            </a:r>
            <a:endParaRPr lang="en-GB" baseline="0" dirty="0" smtClean="0"/>
          </a:p>
          <a:p>
            <a:r>
              <a:rPr lang="en-GB" baseline="0" dirty="0" smtClean="0"/>
              <a:t>- Am </a:t>
            </a:r>
            <a:r>
              <a:rPr lang="en-GB" baseline="0" dirty="0" err="1" smtClean="0"/>
              <a:t>Ende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Machen</a:t>
            </a:r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Foto</a:t>
            </a:r>
            <a:r>
              <a:rPr lang="en-GB" baseline="0" dirty="0" smtClean="0"/>
              <a:t> an </a:t>
            </a:r>
            <a:r>
              <a:rPr lang="en-GB" baseline="0" dirty="0" err="1" smtClean="0"/>
              <a:t>Zühlke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Dozenten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weiterleiten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4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Frage</a:t>
            </a:r>
            <a:r>
              <a:rPr lang="en-GB" dirty="0" smtClean="0"/>
              <a:t>: </a:t>
            </a:r>
            <a:r>
              <a:rPr lang="en-GB" dirty="0" err="1" smtClean="0"/>
              <a:t>Wieso</a:t>
            </a:r>
            <a:r>
              <a:rPr lang="en-GB" dirty="0" smtClean="0"/>
              <a:t> Hybrid?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3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http://justcreative.com/2016/03/17/html5-vs-native-apps-whats-best-for-2016/</a:t>
            </a:r>
          </a:p>
          <a:p>
            <a:r>
              <a:rPr lang="en-GB" dirty="0" smtClean="0"/>
              <a:t>https://www.ymedialabs.com/hybrid-vs-native-mobile-apps-the-answer-is-clear/</a:t>
            </a:r>
          </a:p>
          <a:p>
            <a:r>
              <a:rPr lang="en-GB" dirty="0" smtClean="0"/>
              <a:t>https://www.ibm.com/developerworks/community/blogs/mobileblog/entry/swot_analysis_hybrid_versus_native_development_in_ibm_worklight?lang=en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7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Beispiele</a:t>
            </a:r>
            <a:r>
              <a:rPr lang="en-GB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WhatsApp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err="1" smtClean="0">
                <a:sym typeface="Wingdings" panose="05000000000000000000" pitchFamily="2" charset="2"/>
              </a:rPr>
              <a:t>Konferenz</a:t>
            </a:r>
            <a:r>
              <a:rPr lang="en-GB" baseline="0" dirty="0" smtClean="0">
                <a:sym typeface="Wingdings" panose="05000000000000000000" pitchFamily="2" charset="2"/>
              </a:rPr>
              <a:t> App  hybrid, </a:t>
            </a:r>
            <a:r>
              <a:rPr lang="en-GB" baseline="0" dirty="0" err="1" smtClean="0">
                <a:sym typeface="Wingdings" panose="05000000000000000000" pitchFamily="2" charset="2"/>
              </a:rPr>
              <a:t>Kalender</a:t>
            </a:r>
            <a:r>
              <a:rPr lang="en-GB" baseline="0" dirty="0" smtClean="0">
                <a:sym typeface="Wingdings" panose="05000000000000000000" pitchFamily="2" charset="2"/>
              </a:rPr>
              <a:t>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sym typeface="Wingdings" panose="05000000000000000000" pitchFamily="2" charset="2"/>
              </a:rPr>
              <a:t>Blog App  web, only read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>
                <a:effectLst/>
              </a:rPr>
              <a:t>Frühlingssemester 2017 (FS17)</a:t>
            </a:r>
            <a:br>
              <a:rPr lang="de-CH" b="1" dirty="0" smtClean="0">
                <a:effectLst/>
              </a:rPr>
            </a:br>
            <a:r>
              <a:rPr lang="de-CH" b="0" dirty="0" smtClean="0">
                <a:effectLst/>
              </a:rPr>
              <a:t>Frühlingssemester20.2.2017 - 17.6.2017Unterrichtsfrei14.4.2017 - 22.4.2017     (Ostern)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1.5.2017                            (Tag der Arbeit)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25.5.2017                          (Auffahrt)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4.6.2017 - 5.6.2017          (Pfingsten)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19.6.2017 - 1.7.2017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17.7.2017 - 16.9.2017Projektwoche8.5.2017 - 12.5.2017Modulschlussprüfungen3.7.2017 - 15.7.2017Ausstellung Bachelor</a:t>
            </a:r>
            <a:br>
              <a:rPr lang="de-CH" b="0" dirty="0" smtClean="0">
                <a:effectLst/>
              </a:rPr>
            </a:br>
            <a:r>
              <a:rPr lang="de-CH" b="0" dirty="0" smtClean="0">
                <a:effectLst/>
              </a:rPr>
              <a:t>Thesis18.8.2017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4" name="Grafik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Workshop 6 (WS6C) - Mobile App Development | Christian Lüthold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20. February 2017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028D3BA3-1AD7-4FB9-907A-9D6811B45080}" type="slidenum">
              <a:rPr lang="de-CH" smtClean="0"/>
              <a:t>‹Nr.›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onicframework.com/docs/v2/components/#tab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2/09/11/mark-zuckerberg-our-biggest-mistake-with-mobile-was-betting-too-much-on-html5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554866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4298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artner.com/newsroom/id/232491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mailto:urs.adam@fhnw.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hyperlink" Target="mailto:Oliver.gepp@zuehlke.com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hyperlink" Target="mailto:christian.luethold@zuehlke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hyperlink" Target="mailto:roman.rast@zuehlke.com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mailto:tobias.zuercher@zuehlke.com" TargetMode="External"/><Relationship Id="rId9" Type="http://schemas.openxmlformats.org/officeDocument/2006/relationships/image" Target="../media/image9.jpe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1425718"/>
            <a:ext cx="8412161" cy="1283202"/>
          </a:xfrm>
        </p:spPr>
        <p:txBody>
          <a:bodyPr/>
          <a:lstStyle/>
          <a:p>
            <a:r>
              <a:rPr lang="en-US" dirty="0" smtClean="0"/>
              <a:t>Workshop 6 (WS6C) – </a:t>
            </a:r>
            <a:br>
              <a:rPr lang="en-US" dirty="0" smtClean="0"/>
            </a:br>
            <a:r>
              <a:rPr lang="en-US" dirty="0" smtClean="0"/>
              <a:t>Mobile App Development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579437" y="2852936"/>
            <a:ext cx="8412161" cy="12832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000" dirty="0" err="1" smtClean="0"/>
              <a:t>Lektion</a:t>
            </a:r>
            <a:r>
              <a:rPr lang="en-US" sz="3000" dirty="0" smtClean="0"/>
              <a:t> 1: </a:t>
            </a:r>
            <a:r>
              <a:rPr lang="en-US" sz="3000" dirty="0" err="1" smtClean="0"/>
              <a:t>Einführung</a:t>
            </a:r>
            <a:r>
              <a:rPr lang="en-US" sz="3000" dirty="0" smtClean="0"/>
              <a:t> &amp; </a:t>
            </a:r>
            <a:r>
              <a:rPr lang="en-US" sz="3000" dirty="0" err="1" smtClean="0"/>
              <a:t>Übersicht</a:t>
            </a:r>
            <a:endParaRPr lang="en-GB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178"/>
            <a:ext cx="4049129" cy="18741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35216"/>
            <a:ext cx="1728192" cy="17260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" y="4062090"/>
            <a:ext cx="1472283" cy="14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Android Development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XML </a:t>
            </a:r>
            <a:r>
              <a:rPr lang="en-GB" dirty="0" err="1" smtClean="0"/>
              <a:t>für</a:t>
            </a:r>
            <a:r>
              <a:rPr lang="en-GB" dirty="0" smtClean="0"/>
              <a:t> GUI </a:t>
            </a:r>
            <a:r>
              <a:rPr lang="en-GB" dirty="0" err="1" smtClean="0"/>
              <a:t>Deklaration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Kotlin</a:t>
            </a:r>
            <a:r>
              <a:rPr lang="en-GB" dirty="0" smtClean="0"/>
              <a:t>, Go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IDE: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Eclipse, IntelliJ IDEA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Android Studio</a:t>
            </a:r>
            <a:endParaRPr lang="en-GB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Bildplatzhalter 1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10" descr="http://www.dumetschool.com/images/fck/memulai-android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4725144"/>
            <a:ext cx="2825989" cy="18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s3.amazonaws.com/infinum.web.production/repository_items/files/000/000/168/original/android-studio-3.png?13935996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92" y="4699946"/>
            <a:ext cx="2985524" cy="186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noch</a:t>
            </a:r>
            <a:r>
              <a:rPr lang="en-GB" dirty="0" smtClean="0"/>
              <a:t> </a:t>
            </a:r>
            <a:r>
              <a:rPr lang="en-GB" dirty="0" err="1" smtClean="0"/>
              <a:t>mehr</a:t>
            </a:r>
            <a:r>
              <a:rPr lang="en-GB" dirty="0" smtClean="0"/>
              <a:t> </a:t>
            </a:r>
            <a:r>
              <a:rPr lang="en-GB" dirty="0" err="1" smtClean="0"/>
              <a:t>Plattformen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Ubuntu, Firefox, Windows Mobile…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92994"/>
            <a:ext cx="1440160" cy="263549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98" y="4141426"/>
            <a:ext cx="4370039" cy="24609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480056"/>
            <a:ext cx="3384376" cy="26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</a:t>
            </a:r>
            <a:r>
              <a:rPr lang="en-GB" dirty="0" err="1" smtClean="0"/>
              <a:t>Typen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7619789" cy="5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k</a:t>
            </a:r>
            <a:r>
              <a:rPr lang="en-GB" dirty="0" err="1" smtClean="0"/>
              <a:t>eine</a:t>
            </a:r>
            <a:r>
              <a:rPr lang="en-GB" dirty="0" smtClean="0"/>
              <a:t> Installation, </a:t>
            </a:r>
            <a:r>
              <a:rPr lang="en-GB" dirty="0" err="1" smtClean="0"/>
              <a:t>kein</a:t>
            </a:r>
            <a:r>
              <a:rPr lang="en-GB" dirty="0" smtClean="0"/>
              <a:t> </a:t>
            </a:r>
            <a:r>
              <a:rPr lang="en-GB" dirty="0" err="1" smtClean="0"/>
              <a:t>Speicherplatzverbrauch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Entwicklung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einfach</a:t>
            </a:r>
            <a:r>
              <a:rPr lang="en-GB" dirty="0" smtClean="0"/>
              <a:t> und </a:t>
            </a:r>
            <a:r>
              <a:rPr lang="en-GB" dirty="0" err="1" smtClean="0"/>
              <a:t>schnell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HTML5, CSS,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Vertrieb</a:t>
            </a:r>
            <a:r>
              <a:rPr lang="en-GB" dirty="0" smtClean="0"/>
              <a:t> </a:t>
            </a:r>
            <a:r>
              <a:rPr lang="en-GB" dirty="0" err="1" smtClean="0"/>
              <a:t>ohne</a:t>
            </a:r>
            <a:r>
              <a:rPr lang="en-GB" dirty="0"/>
              <a:t> </a:t>
            </a:r>
            <a:r>
              <a:rPr lang="en-GB" dirty="0" smtClean="0"/>
              <a:t>App Store, </a:t>
            </a:r>
            <a:r>
              <a:rPr lang="en-GB" dirty="0" err="1" smtClean="0"/>
              <a:t>unlimitiert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</a:t>
            </a:r>
            <a:r>
              <a:rPr lang="en-GB" dirty="0" smtClean="0"/>
              <a:t>ffline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verwendbar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Zugriff</a:t>
            </a:r>
            <a:r>
              <a:rPr lang="en-GB" dirty="0" smtClean="0"/>
              <a:t> auf Hardware </a:t>
            </a:r>
            <a:r>
              <a:rPr lang="en-GB" dirty="0" err="1" smtClean="0"/>
              <a:t>limitiert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Push Notifications </a:t>
            </a:r>
            <a:r>
              <a:rPr lang="en-GB" dirty="0" err="1" smtClean="0"/>
              <a:t>nicht</a:t>
            </a:r>
            <a:r>
              <a:rPr lang="en-GB" dirty="0" smtClean="0"/>
              <a:t> </a:t>
            </a:r>
            <a:r>
              <a:rPr lang="en-GB" dirty="0" err="1" smtClean="0"/>
              <a:t>möglich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Mobile Version </a:t>
            </a:r>
            <a:r>
              <a:rPr lang="en-GB" dirty="0" err="1" smtClean="0"/>
              <a:t>einer</a:t>
            </a:r>
            <a:r>
              <a:rPr lang="en-GB" dirty="0" smtClean="0"/>
              <a:t> Website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14958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Progressive Web Apps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58866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Neuerungen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/>
              <a:t> </a:t>
            </a:r>
            <a:r>
              <a:rPr lang="en-GB" dirty="0" smtClean="0"/>
              <a:t>Browser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Service Workers &amp; Cache		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funktioniert</a:t>
            </a:r>
            <a:r>
              <a:rPr lang="en-GB" dirty="0" smtClean="0">
                <a:sym typeface="Wingdings" panose="05000000000000000000" pitchFamily="2" charset="2"/>
              </a:rPr>
              <a:t> (</a:t>
            </a:r>
            <a:r>
              <a:rPr lang="en-GB" dirty="0" err="1" smtClean="0">
                <a:sym typeface="Wingdings" panose="05000000000000000000" pitchFamily="2" charset="2"/>
              </a:rPr>
              <a:t>limitiert</a:t>
            </a:r>
            <a:r>
              <a:rPr lang="en-GB" dirty="0" smtClean="0">
                <a:sym typeface="Wingdings" panose="05000000000000000000" pitchFamily="2" charset="2"/>
              </a:rPr>
              <a:t>) offline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/>
              <a:t>Event-driven scripts (JavaScript)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 smtClean="0"/>
              <a:t>Domänen</a:t>
            </a:r>
            <a:r>
              <a:rPr lang="en-GB" dirty="0" smtClean="0"/>
              <a:t>-Events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Push APIs 				</a:t>
            </a:r>
            <a:r>
              <a:rPr lang="en-GB" dirty="0" smtClean="0">
                <a:sym typeface="Wingdings" panose="05000000000000000000" pitchFamily="2" charset="2"/>
              </a:rPr>
              <a:t> Push Notifications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PWA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direkt</a:t>
            </a:r>
            <a:r>
              <a:rPr lang="en-GB" dirty="0" smtClean="0"/>
              <a:t> auf den </a:t>
            </a:r>
            <a:r>
              <a:rPr lang="en-GB" dirty="0" err="1" smtClean="0"/>
              <a:t>Homescreen</a:t>
            </a:r>
            <a:r>
              <a:rPr lang="en-GB" dirty="0" smtClean="0"/>
              <a:t> </a:t>
            </a:r>
            <a:r>
              <a:rPr lang="en-GB" dirty="0" err="1" smtClean="0"/>
              <a:t>gepinnt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k</a:t>
            </a: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Umweg</a:t>
            </a:r>
            <a:r>
              <a:rPr lang="en-GB" dirty="0" smtClean="0"/>
              <a:t> </a:t>
            </a:r>
            <a:r>
              <a:rPr lang="en-GB" dirty="0" err="1" smtClean="0"/>
              <a:t>über</a:t>
            </a:r>
            <a:r>
              <a:rPr lang="en-GB" dirty="0" smtClean="0"/>
              <a:t> den App Store </a:t>
            </a:r>
            <a:r>
              <a:rPr lang="en-GB" dirty="0" err="1" smtClean="0"/>
              <a:t>nötig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einfache</a:t>
            </a:r>
            <a:r>
              <a:rPr lang="en-GB" dirty="0" smtClean="0"/>
              <a:t> Installation und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Andere</a:t>
            </a:r>
            <a:r>
              <a:rPr lang="en-GB" dirty="0" smtClean="0"/>
              <a:t> Web App </a:t>
            </a:r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bleiben</a:t>
            </a:r>
            <a:r>
              <a:rPr lang="en-GB" dirty="0" smtClean="0"/>
              <a:t> </a:t>
            </a:r>
            <a:r>
              <a:rPr lang="en-GB" dirty="0" err="1" smtClean="0"/>
              <a:t>bestehen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Offline-Test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plattform-spezifische</a:t>
            </a:r>
            <a:r>
              <a:rPr lang="en-GB" dirty="0" smtClean="0"/>
              <a:t> Navigation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395536" y="5949280"/>
            <a:ext cx="7842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013" lvl="1" indent="-342900">
              <a:buFont typeface="Arial" panose="020B0604020202020204" pitchFamily="34" charset="0"/>
              <a:buChar char="•"/>
            </a:pPr>
            <a:endParaRPr lang="en-GB" sz="800" dirty="0"/>
          </a:p>
          <a:p>
            <a:r>
              <a:rPr lang="en-GB" sz="1600" dirty="0" err="1"/>
              <a:t>Beispiel</a:t>
            </a:r>
            <a:r>
              <a:rPr lang="en-GB" sz="1600" dirty="0"/>
              <a:t>: </a:t>
            </a:r>
            <a:r>
              <a:rPr lang="en-GB" sz="1600" dirty="0">
                <a:hlinkClick r:id="rId2"/>
              </a:rPr>
              <a:t>https://quickdraw.withgoogle.com/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Webtechnologien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 5 &amp; CSS 3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JavaScript, </a:t>
            </a:r>
            <a:r>
              <a:rPr lang="en-GB" dirty="0" err="1" smtClean="0"/>
              <a:t>TypeScript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Einfacher</a:t>
            </a:r>
            <a:r>
              <a:rPr lang="en-GB" dirty="0" smtClean="0"/>
              <a:t> die </a:t>
            </a:r>
            <a:r>
              <a:rPr lang="en-GB" dirty="0" err="1" smtClean="0"/>
              <a:t>Plattform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wechseln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Upload in die App Stores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möglich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Native </a:t>
            </a:r>
            <a:r>
              <a:rPr lang="en-GB" dirty="0" err="1" smtClean="0"/>
              <a:t>Komponenten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r>
              <a:rPr lang="en-GB" dirty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 </a:t>
            </a:r>
            <a:r>
              <a:rPr lang="en-GB" dirty="0" err="1" smtClean="0"/>
              <a:t>weden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Kamera</a:t>
            </a:r>
            <a:r>
              <a:rPr lang="en-GB" dirty="0" smtClean="0"/>
              <a:t>, </a:t>
            </a:r>
            <a:r>
              <a:rPr lang="en-GB" dirty="0" err="1" smtClean="0"/>
              <a:t>Mikrofon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Kontakte</a:t>
            </a:r>
            <a:r>
              <a:rPr lang="en-GB" dirty="0" smtClean="0"/>
              <a:t>, </a:t>
            </a:r>
            <a:r>
              <a:rPr lang="en-GB" dirty="0" err="1" smtClean="0"/>
              <a:t>Kalender</a:t>
            </a:r>
            <a:r>
              <a:rPr lang="en-GB" dirty="0" smtClean="0"/>
              <a:t>, </a:t>
            </a:r>
            <a:r>
              <a:rPr lang="en-GB" dirty="0" err="1" smtClean="0"/>
              <a:t>Fotos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Verschnitt</a:t>
            </a:r>
            <a:r>
              <a:rPr lang="en-GB" dirty="0"/>
              <a:t> von </a:t>
            </a:r>
            <a:r>
              <a:rPr lang="en-GB" dirty="0" smtClean="0"/>
              <a:t>Native und Web</a:t>
            </a:r>
            <a:endParaRPr lang="en-GB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89113"/>
            <a:ext cx="3672408" cy="18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Mobile App Development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2035530"/>
            <a:ext cx="4176712" cy="1864603"/>
          </a:xfrm>
        </p:spPr>
      </p:pic>
      <p:pic>
        <p:nvPicPr>
          <p:cNvPr id="10" name="Inhaltsplatzhalter 9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38" y="2312337"/>
            <a:ext cx="4175125" cy="1310989"/>
          </a:xfrm>
        </p:spPr>
      </p:pic>
      <p:pic>
        <p:nvPicPr>
          <p:cNvPr id="4" name="Inhaltsplatzhalter 3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4420602"/>
            <a:ext cx="4176712" cy="1933158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63" y="4252205"/>
            <a:ext cx="4176712" cy="2269952"/>
          </a:xfrm>
        </p:spPr>
      </p:pic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/>
          <a:p>
            <a:r>
              <a:rPr lang="en-GB" dirty="0" err="1" smtClean="0"/>
              <a:t>Diverses</a:t>
            </a:r>
            <a:r>
              <a:rPr lang="en-GB" dirty="0" smtClean="0"/>
              <a:t> Tooling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9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Basiert</a:t>
            </a:r>
            <a:r>
              <a:rPr lang="en-GB" dirty="0"/>
              <a:t> </a:t>
            </a:r>
            <a:r>
              <a:rPr lang="en-GB" dirty="0" smtClean="0"/>
              <a:t>auf AngularJS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GUI </a:t>
            </a:r>
            <a:r>
              <a:rPr lang="en-GB" dirty="0" err="1" smtClean="0"/>
              <a:t>Komponenten</a:t>
            </a:r>
            <a:r>
              <a:rPr lang="en-GB" dirty="0"/>
              <a:t> </a:t>
            </a:r>
            <a:r>
              <a:rPr lang="en-GB" dirty="0" smtClean="0"/>
              <a:t>= Angular </a:t>
            </a:r>
            <a:r>
              <a:rPr lang="en-GB" dirty="0" err="1" smtClean="0"/>
              <a:t>Direktiven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n</a:t>
            </a:r>
            <a:r>
              <a:rPr lang="en-GB" dirty="0" err="1" smtClean="0"/>
              <a:t>ur</a:t>
            </a:r>
            <a:r>
              <a:rPr lang="en-GB" dirty="0" smtClean="0"/>
              <a:t> </a:t>
            </a:r>
            <a:r>
              <a:rPr lang="en-GB" dirty="0" err="1" smtClean="0"/>
              <a:t>wenige</a:t>
            </a:r>
            <a:r>
              <a:rPr lang="en-GB" dirty="0" smtClean="0"/>
              <a:t> DOM </a:t>
            </a:r>
            <a:r>
              <a:rPr lang="en-GB" dirty="0" err="1" smtClean="0"/>
              <a:t>Manipulationen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k</a:t>
            </a:r>
            <a:r>
              <a:rPr lang="en-GB" dirty="0" err="1" smtClean="0"/>
              <a:t>ein</a:t>
            </a:r>
            <a:r>
              <a:rPr lang="en-GB" dirty="0" smtClean="0"/>
              <a:t> jQuery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OS-</a:t>
            </a:r>
            <a:r>
              <a:rPr lang="en-GB" dirty="0" err="1" smtClean="0"/>
              <a:t>spezifisches</a:t>
            </a:r>
            <a:r>
              <a:rPr lang="en-GB" dirty="0" smtClean="0"/>
              <a:t> Styling </a:t>
            </a:r>
            <a:r>
              <a:rPr lang="en-GB" dirty="0" err="1" smtClean="0"/>
              <a:t>mittels</a:t>
            </a:r>
            <a:r>
              <a:rPr lang="en-GB" dirty="0" smtClean="0"/>
              <a:t>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Zugriff</a:t>
            </a:r>
            <a:r>
              <a:rPr lang="en-GB" dirty="0" smtClean="0"/>
              <a:t> auf native </a:t>
            </a:r>
            <a:r>
              <a:rPr lang="en-GB" dirty="0" err="1" smtClean="0"/>
              <a:t>Komponenten</a:t>
            </a:r>
            <a:r>
              <a:rPr lang="en-GB" dirty="0" smtClean="0"/>
              <a:t> </a:t>
            </a:r>
            <a:r>
              <a:rPr lang="en-GB" dirty="0" err="1" smtClean="0"/>
              <a:t>mittels</a:t>
            </a:r>
            <a:r>
              <a:rPr lang="en-GB" dirty="0" smtClean="0"/>
              <a:t> Apache Cordova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Ionic 2 (2017)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600" dirty="0" smtClean="0"/>
              <a:t>Demo</a:t>
            </a:r>
            <a:r>
              <a:rPr lang="en-GB" sz="1600" dirty="0"/>
              <a:t>: </a:t>
            </a:r>
            <a:r>
              <a:rPr lang="en-GB" sz="1600" dirty="0">
                <a:hlinkClick r:id="rId2"/>
              </a:rPr>
              <a:t>http://ionicframework.com/docs/v2/components/#tabs</a:t>
            </a:r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-24148" r="15861" b="-18623"/>
          <a:stretch/>
        </p:blipFill>
        <p:spPr>
          <a:xfrm>
            <a:off x="6651600" y="1809080"/>
            <a:ext cx="2340000" cy="2340000"/>
          </a:xfr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Übersicht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Native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Voller</a:t>
            </a:r>
            <a:r>
              <a:rPr lang="en-GB" dirty="0" smtClean="0"/>
              <a:t> </a:t>
            </a:r>
            <a:r>
              <a:rPr lang="en-GB" dirty="0" err="1" smtClean="0"/>
              <a:t>Zugriff</a:t>
            </a:r>
            <a:r>
              <a:rPr lang="en-GB" dirty="0" smtClean="0"/>
              <a:t> auf Hardware, via </a:t>
            </a:r>
            <a:r>
              <a:rPr lang="en-GB" dirty="0" err="1" smtClean="0"/>
              <a:t>nativer</a:t>
            </a:r>
            <a:r>
              <a:rPr lang="en-GB" dirty="0" smtClean="0"/>
              <a:t> </a:t>
            </a:r>
            <a:r>
              <a:rPr lang="en-GB" dirty="0" err="1" smtClean="0"/>
              <a:t>Schnittstelle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Programmiersprachen</a:t>
            </a:r>
            <a:r>
              <a:rPr lang="en-GB" dirty="0" smtClean="0"/>
              <a:t>: Java, Objective-C / Swift,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Harware</a:t>
            </a:r>
            <a:r>
              <a:rPr lang="en-GB" dirty="0"/>
              <a:t>, via HTML5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/>
              <a:t>Programmiersprachen</a:t>
            </a:r>
            <a:r>
              <a:rPr lang="en-GB" dirty="0"/>
              <a:t>: HTML, CSS,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Hybrid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Zugriff</a:t>
            </a:r>
            <a:r>
              <a:rPr lang="en-GB" dirty="0" smtClean="0"/>
              <a:t> auf Hardware via JavaScript, native </a:t>
            </a:r>
            <a:r>
              <a:rPr lang="en-GB" dirty="0" err="1" smtClean="0"/>
              <a:t>Kommunikation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Apps </a:t>
            </a:r>
            <a:r>
              <a:rPr lang="en-GB" dirty="0" err="1" smtClean="0"/>
              <a:t>sind</a:t>
            </a:r>
            <a:r>
              <a:rPr lang="en-GB" dirty="0" smtClean="0"/>
              <a:t> in </a:t>
            </a:r>
            <a:r>
              <a:rPr lang="en-GB" dirty="0" err="1" smtClean="0"/>
              <a:t>nativem</a:t>
            </a:r>
            <a:r>
              <a:rPr lang="en-GB" dirty="0" smtClean="0"/>
              <a:t> Container </a:t>
            </a:r>
            <a:r>
              <a:rPr lang="en-GB" dirty="0" err="1" smtClean="0"/>
              <a:t>eingepackt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Programmiersprachen</a:t>
            </a:r>
            <a:r>
              <a:rPr lang="en-GB" dirty="0" smtClean="0"/>
              <a:t>: HTML, CSS, JavaScript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Hardware </a:t>
            </a:r>
            <a:r>
              <a:rPr lang="en-GB" dirty="0" err="1" smtClean="0"/>
              <a:t>Zugriff</a:t>
            </a:r>
            <a:r>
              <a:rPr lang="en-GB" dirty="0" smtClean="0"/>
              <a:t>, </a:t>
            </a:r>
            <a:r>
              <a:rPr lang="en-GB" dirty="0" err="1" smtClean="0"/>
              <a:t>Programmiersprachen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 was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jetzt</a:t>
            </a:r>
            <a:r>
              <a:rPr lang="en-GB" dirty="0" smtClean="0"/>
              <a:t> die </a:t>
            </a:r>
            <a:r>
              <a:rPr lang="en-GB" dirty="0" err="1" smtClean="0"/>
              <a:t>beste</a:t>
            </a:r>
            <a:r>
              <a:rPr lang="en-GB" dirty="0" smtClean="0"/>
              <a:t> </a:t>
            </a:r>
            <a:r>
              <a:rPr lang="en-GB" dirty="0" err="1"/>
              <a:t>L</a:t>
            </a:r>
            <a:r>
              <a:rPr lang="en-GB" dirty="0" err="1" smtClean="0"/>
              <a:t>ösung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90" y="1944173"/>
            <a:ext cx="6942857" cy="4466667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Well, it depends…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Über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4776787"/>
          </a:xfrm>
        </p:spPr>
        <p:txBody>
          <a:bodyPr/>
          <a:lstStyle/>
          <a:p>
            <a:r>
              <a:rPr lang="en-GB" dirty="0" smtClean="0"/>
              <a:t>2005 – 2008 </a:t>
            </a:r>
            <a:r>
              <a:rPr lang="en-GB" dirty="0" err="1" smtClean="0"/>
              <a:t>Kantonsschule</a:t>
            </a:r>
            <a:r>
              <a:rPr lang="en-GB" dirty="0" smtClean="0"/>
              <a:t> </a:t>
            </a:r>
            <a:r>
              <a:rPr lang="en-GB" dirty="0" err="1" smtClean="0"/>
              <a:t>Frauenfeld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Schwerpunkt</a:t>
            </a:r>
            <a:r>
              <a:rPr lang="en-GB" dirty="0" smtClean="0"/>
              <a:t> </a:t>
            </a:r>
            <a:r>
              <a:rPr lang="en-GB" dirty="0" err="1" smtClean="0"/>
              <a:t>Biologie</a:t>
            </a:r>
            <a:r>
              <a:rPr lang="en-GB" dirty="0" smtClean="0"/>
              <a:t> &amp; </a:t>
            </a:r>
            <a:r>
              <a:rPr lang="en-GB" dirty="0" err="1" smtClean="0"/>
              <a:t>Chemie</a:t>
            </a:r>
            <a:endParaRPr lang="en-GB" dirty="0" smtClean="0"/>
          </a:p>
          <a:p>
            <a:r>
              <a:rPr lang="en-GB" dirty="0" smtClean="0"/>
              <a:t>2009 – 2015 </a:t>
            </a:r>
            <a:r>
              <a:rPr lang="en-GB" dirty="0" err="1" smtClean="0"/>
              <a:t>Universität</a:t>
            </a:r>
            <a:r>
              <a:rPr lang="en-GB" dirty="0" smtClean="0"/>
              <a:t> Zürich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BSc Bioinformatics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MSc Software Systems</a:t>
            </a:r>
          </a:p>
          <a:p>
            <a:r>
              <a:rPr lang="en-GB" dirty="0" err="1" smtClean="0"/>
              <a:t>Seit</a:t>
            </a:r>
            <a:r>
              <a:rPr lang="en-GB" dirty="0" smtClean="0"/>
              <a:t> 2015 Advanced Software Engineer @ </a:t>
            </a:r>
            <a:r>
              <a:rPr lang="en-GB" dirty="0" err="1" smtClean="0"/>
              <a:t>Zühlke</a:t>
            </a:r>
            <a:r>
              <a:rPr lang="en-GB" dirty="0" smtClean="0"/>
              <a:t> Engineering 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Schwerpunkt</a:t>
            </a:r>
            <a:r>
              <a:rPr lang="en-GB" dirty="0" smtClean="0"/>
              <a:t>: .NET, C#, AngularJS, JavaScript/</a:t>
            </a:r>
            <a:r>
              <a:rPr lang="en-GB" dirty="0" err="1" smtClean="0"/>
              <a:t>TypeScript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Projekte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/>
              <a:t>Web Platforms, Hybrid Apps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Rega</a:t>
            </a:r>
            <a:r>
              <a:rPr lang="en-GB" dirty="0" smtClean="0"/>
              <a:t>, Zurich, </a:t>
            </a:r>
            <a:r>
              <a:rPr lang="en-GB" dirty="0" err="1" smtClean="0"/>
              <a:t>Fifa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Christian </a:t>
            </a:r>
            <a:r>
              <a:rPr lang="en-GB" dirty="0" err="1" smtClean="0"/>
              <a:t>Lüthold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930330"/>
            <a:ext cx="1848608" cy="18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However…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052736"/>
            <a:ext cx="4104456" cy="273972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4007980"/>
            <a:ext cx="8412161" cy="645156"/>
          </a:xfrm>
        </p:spPr>
        <p:txBody>
          <a:bodyPr/>
          <a:lstStyle/>
          <a:p>
            <a:r>
              <a:rPr lang="en-US" dirty="0"/>
              <a:t>Mark Zuckerberg: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Biggest Mistake Was Betting Too Much On HTML5</a:t>
            </a:r>
          </a:p>
          <a:p>
            <a:r>
              <a:rPr lang="en-GB" dirty="0" smtClean="0"/>
              <a:t>(2012)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sz="1600" dirty="0"/>
              <a:t>Link: </a:t>
            </a:r>
            <a:r>
              <a:rPr lang="en-GB" sz="1600" dirty="0">
                <a:hlinkClick r:id="rId3"/>
              </a:rPr>
              <a:t>https://techcrunch.com/2012/09/11/mark-zuckerberg-our-biggest-mistake-with-mobile-was-betting-too-much-on-html5/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then again…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9438" y="4007980"/>
            <a:ext cx="8412161" cy="645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SzPct val="75000"/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265113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538162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803275" indent="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Tx/>
              <a:buNone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Sencha</a:t>
            </a:r>
            <a:r>
              <a:rPr lang="en-US" dirty="0" smtClean="0"/>
              <a:t> Team: </a:t>
            </a:r>
          </a:p>
          <a:p>
            <a:r>
              <a:rPr lang="en-US" dirty="0" smtClean="0"/>
              <a:t>A side-by-side </a:t>
            </a:r>
            <a:r>
              <a:rPr lang="en-US" dirty="0"/>
              <a:t>comparison of how well </a:t>
            </a:r>
            <a:r>
              <a:rPr lang="en-US" dirty="0" smtClean="0"/>
              <a:t>the </a:t>
            </a:r>
            <a:r>
              <a:rPr lang="en-US" dirty="0"/>
              <a:t>HTML5 app performs against both the native iOS and the native Android Facebook apps</a:t>
            </a:r>
            <a:endParaRPr lang="en-GB" dirty="0"/>
          </a:p>
          <a:p>
            <a:r>
              <a:rPr lang="en-GB" dirty="0" smtClean="0"/>
              <a:t>(2012)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600" dirty="0"/>
              <a:t>Link: </a:t>
            </a:r>
            <a:r>
              <a:rPr lang="en-GB" sz="1600" dirty="0">
                <a:hlinkClick r:id="rId3"/>
              </a:rPr>
              <a:t>https://vimeo.com/55486684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1052736"/>
            <a:ext cx="423692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Gartner, Inc. Analysis (2013)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 battle between HTML 5 web apps and native mobile apps is over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869" y="2060848"/>
            <a:ext cx="7808986" cy="30080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i="1" dirty="0" smtClean="0"/>
          </a:p>
          <a:p>
            <a:pPr algn="ctr"/>
            <a:endParaRPr lang="en-GB" i="1" dirty="0" smtClean="0"/>
          </a:p>
          <a:p>
            <a:pPr algn="ctr"/>
            <a:r>
              <a:rPr lang="en-US" i="1" dirty="0"/>
              <a:t>“Hybrid apps, which offer a balance between HTML5-based web apps </a:t>
            </a:r>
            <a:endParaRPr lang="en-US" i="1" dirty="0" smtClean="0"/>
          </a:p>
          <a:p>
            <a:pPr algn="ctr"/>
            <a:r>
              <a:rPr lang="en-US" i="1" dirty="0" smtClean="0"/>
              <a:t>and </a:t>
            </a:r>
            <a:r>
              <a:rPr lang="en-US" i="1" dirty="0"/>
              <a:t>native apps, will be used in over 50% of mobile apps by 2016</a:t>
            </a:r>
            <a:r>
              <a:rPr lang="en-US" i="1" dirty="0" smtClean="0"/>
              <a:t>”</a:t>
            </a:r>
            <a:endParaRPr lang="en-GB" dirty="0" smtClean="0"/>
          </a:p>
        </p:txBody>
      </p:sp>
      <p:sp>
        <p:nvSpPr>
          <p:cNvPr id="4" name="Rechteck 3"/>
          <p:cNvSpPr/>
          <p:nvPr/>
        </p:nvSpPr>
        <p:spPr>
          <a:xfrm>
            <a:off x="546299" y="5229200"/>
            <a:ext cx="7842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Links:</a:t>
            </a:r>
            <a:br>
              <a:rPr lang="en-GB" sz="1600" dirty="0" smtClean="0"/>
            </a:br>
            <a:r>
              <a:rPr lang="en-GB" sz="1600" dirty="0">
                <a:hlinkClick r:id="rId3"/>
              </a:rPr>
              <a:t>http://www.gartner.com/newsroom/id/2429815</a:t>
            </a:r>
            <a:r>
              <a:rPr lang="en-GB" sz="1600" dirty="0"/>
              <a:t> (2013)</a:t>
            </a:r>
          </a:p>
          <a:p>
            <a:r>
              <a:rPr lang="en-GB" sz="1600" dirty="0">
                <a:hlinkClick r:id="rId4"/>
              </a:rPr>
              <a:t>http://www.gartner.com/newsroom/id/2324917</a:t>
            </a:r>
            <a:r>
              <a:rPr lang="en-GB" sz="1600" dirty="0"/>
              <a:t> (2013</a:t>
            </a:r>
            <a:r>
              <a:rPr lang="en-GB" sz="16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denkt</a:t>
            </a:r>
            <a:r>
              <a:rPr lang="en-GB" dirty="0" smtClean="0"/>
              <a:t> </a:t>
            </a:r>
            <a:r>
              <a:rPr lang="en-GB" dirty="0" err="1" smtClean="0"/>
              <a:t>ihr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Wann</a:t>
            </a:r>
            <a:r>
              <a:rPr lang="en-GB" dirty="0" smtClean="0"/>
              <a:t> </a:t>
            </a:r>
            <a:r>
              <a:rPr lang="en-GB" dirty="0" err="1" smtClean="0"/>
              <a:t>verwendet</a:t>
            </a:r>
            <a:r>
              <a:rPr lang="en-GB" dirty="0" smtClean="0"/>
              <a:t> man was?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Wieso</a:t>
            </a:r>
            <a:r>
              <a:rPr lang="en-GB" dirty="0" smtClean="0"/>
              <a:t> </a:t>
            </a:r>
            <a:r>
              <a:rPr lang="en-GB" dirty="0" err="1" smtClean="0"/>
              <a:t>entwickelt</a:t>
            </a:r>
            <a:r>
              <a:rPr lang="en-GB" dirty="0" smtClean="0"/>
              <a:t> man </a:t>
            </a:r>
            <a:r>
              <a:rPr lang="en-GB" dirty="0" err="1" smtClean="0"/>
              <a:t>überhaupt</a:t>
            </a:r>
            <a:r>
              <a:rPr lang="en-GB" dirty="0" smtClean="0"/>
              <a:t> </a:t>
            </a:r>
            <a:r>
              <a:rPr lang="en-GB" dirty="0" err="1" smtClean="0"/>
              <a:t>etwas</a:t>
            </a:r>
            <a:r>
              <a:rPr lang="en-GB" dirty="0" smtClean="0"/>
              <a:t> </a:t>
            </a:r>
            <a:r>
              <a:rPr lang="en-GB" dirty="0" err="1" smtClean="0"/>
              <a:t>anderes</a:t>
            </a:r>
            <a:r>
              <a:rPr lang="en-GB" dirty="0" smtClean="0"/>
              <a:t> </a:t>
            </a:r>
            <a:r>
              <a:rPr lang="en-GB" dirty="0" err="1" smtClean="0"/>
              <a:t>als</a:t>
            </a:r>
            <a:r>
              <a:rPr lang="en-GB" dirty="0" smtClean="0"/>
              <a:t> “native”?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“Na gut, </a:t>
            </a:r>
            <a:r>
              <a:rPr lang="en-GB" dirty="0" err="1" smtClean="0">
                <a:solidFill>
                  <a:schemeClr val="bg2">
                    <a:lumMod val="10000"/>
                  </a:schemeClr>
                </a:solidFill>
              </a:rPr>
              <a:t>dann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 also </a:t>
            </a:r>
            <a:r>
              <a:rPr lang="en-GB" dirty="0" err="1" smtClean="0">
                <a:solidFill>
                  <a:schemeClr val="bg2">
                    <a:lumMod val="10000"/>
                  </a:schemeClr>
                </a:solidFill>
              </a:rPr>
              <a:t>eine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 Hybrid App…”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Moment! </a:t>
            </a: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sieht’s</a:t>
            </a:r>
            <a:r>
              <a:rPr lang="en-GB" dirty="0" smtClean="0"/>
              <a:t> </a:t>
            </a:r>
            <a:r>
              <a:rPr lang="en-GB" dirty="0" err="1" smtClean="0"/>
              <a:t>denn</a:t>
            </a:r>
            <a:r>
              <a:rPr lang="en-GB" dirty="0" smtClean="0"/>
              <a:t> in </a:t>
            </a: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paar</a:t>
            </a:r>
            <a:r>
              <a:rPr lang="en-GB" dirty="0" smtClean="0"/>
              <a:t> </a:t>
            </a:r>
            <a:r>
              <a:rPr lang="en-GB" dirty="0" err="1" smtClean="0"/>
              <a:t>Monaten</a:t>
            </a:r>
            <a:r>
              <a:rPr lang="en-GB" dirty="0" smtClean="0"/>
              <a:t> </a:t>
            </a:r>
            <a:r>
              <a:rPr lang="en-GB" dirty="0" err="1" smtClean="0"/>
              <a:t>aus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20" y="1575486"/>
            <a:ext cx="5932996" cy="50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Long-term </a:t>
            </a:r>
            <a:r>
              <a:rPr lang="en-GB" dirty="0" err="1" smtClean="0"/>
              <a:t>Unterschiede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57" y="933885"/>
            <a:ext cx="6502326" cy="5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Users don’t care!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i="1" dirty="0" smtClean="0"/>
          </a:p>
          <a:p>
            <a:pPr algn="ctr"/>
            <a:endParaRPr lang="en-GB" i="1" dirty="0"/>
          </a:p>
          <a:p>
            <a:pPr algn="ctr"/>
            <a:r>
              <a:rPr lang="en-GB" i="1" dirty="0" smtClean="0"/>
              <a:t>“</a:t>
            </a:r>
            <a:r>
              <a:rPr lang="en-GB" i="1" dirty="0"/>
              <a:t>Users don’t care if it’s native or web </a:t>
            </a:r>
            <a:endParaRPr lang="en-GB" i="1" dirty="0" smtClean="0"/>
          </a:p>
          <a:p>
            <a:pPr algn="ctr"/>
            <a:r>
              <a:rPr lang="en-GB" i="1" dirty="0" smtClean="0"/>
              <a:t>as </a:t>
            </a:r>
            <a:r>
              <a:rPr lang="en-GB" i="1" dirty="0"/>
              <a:t>long as the app is fast and responsive”</a:t>
            </a:r>
          </a:p>
          <a:p>
            <a:endParaRPr lang="en-GB" dirty="0"/>
          </a:p>
          <a:p>
            <a:pPr algn="ctr"/>
            <a:r>
              <a:rPr lang="en-GB" b="1" dirty="0"/>
              <a:t>Kristofer Joseph, </a:t>
            </a:r>
            <a:r>
              <a:rPr lang="en-GB" b="1" dirty="0" err="1"/>
              <a:t>Javascript</a:t>
            </a:r>
            <a:r>
              <a:rPr lang="en-GB" b="1" dirty="0"/>
              <a:t> Frameworks Lead, Adobe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308285"/>
              </p:ext>
            </p:extLst>
          </p:nvPr>
        </p:nvGraphicFramePr>
        <p:xfrm>
          <a:off x="579438" y="1789113"/>
          <a:ext cx="8412162" cy="29311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4206081">
                  <a:extLst>
                    <a:ext uri="{9D8B030D-6E8A-4147-A177-3AD203B41FA5}">
                      <a16:colId xmlns:a16="http://schemas.microsoft.com/office/drawing/2014/main" val="171354774"/>
                    </a:ext>
                  </a:extLst>
                </a:gridCol>
                <a:gridCol w="4206081">
                  <a:extLst>
                    <a:ext uri="{9D8B030D-6E8A-4147-A177-3AD203B41FA5}">
                      <a16:colId xmlns:a16="http://schemas.microsoft.com/office/drawing/2014/main" val="362319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Beste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Performanz</a:t>
                      </a:r>
                      <a:r>
                        <a:rPr lang="en-GB" dirty="0" smtClean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Startzeit</a:t>
                      </a:r>
                      <a:endParaRPr lang="en-GB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flüssigere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Animationen</a:t>
                      </a:r>
                      <a:endParaRPr lang="en-GB" dirty="0" smtClean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Voller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Zugriff</a:t>
                      </a:r>
                      <a:r>
                        <a:rPr lang="en-GB" dirty="0" smtClean="0"/>
                        <a:t> auf die </a:t>
                      </a:r>
                      <a:r>
                        <a:rPr lang="en-GB" dirty="0" err="1" smtClean="0"/>
                        <a:t>Geräte</a:t>
                      </a:r>
                      <a:r>
                        <a:rPr lang="en-GB" dirty="0" smtClean="0"/>
                        <a:t> Hardware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UI </a:t>
                      </a:r>
                      <a:r>
                        <a:rPr lang="en-GB" dirty="0" err="1" smtClean="0"/>
                        <a:t>Komponenten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sind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garantiert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konsistent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mit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dem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Plattform</a:t>
                      </a:r>
                      <a:r>
                        <a:rPr lang="en-GB" baseline="0" dirty="0" smtClean="0"/>
                        <a:t> Look-and-Feel</a:t>
                      </a:r>
                      <a:endParaRPr lang="en-GB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Signifikante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Entwicklungskosten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Keine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gemeinsame</a:t>
                      </a:r>
                      <a:r>
                        <a:rPr lang="en-GB" baseline="0" dirty="0" smtClean="0"/>
                        <a:t> Code Basis </a:t>
                      </a:r>
                      <a:r>
                        <a:rPr lang="en-GB" baseline="0" dirty="0" err="1" smtClean="0"/>
                        <a:t>zwischen</a:t>
                      </a:r>
                      <a:r>
                        <a:rPr lang="en-GB" baseline="0" dirty="0" smtClean="0"/>
                        <a:t> den </a:t>
                      </a:r>
                      <a:r>
                        <a:rPr lang="en-GB" baseline="0" dirty="0" err="1" smtClean="0"/>
                        <a:t>verschiedenen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Plattformen</a:t>
                      </a:r>
                      <a:endParaRPr lang="en-GB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Vertrieb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nur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über</a:t>
                      </a:r>
                      <a:r>
                        <a:rPr lang="en-GB" baseline="0" dirty="0" smtClean="0"/>
                        <a:t> den App Store </a:t>
                      </a:r>
                      <a:r>
                        <a:rPr lang="en-GB" baseline="0" dirty="0" err="1" smtClean="0"/>
                        <a:t>möglich</a:t>
                      </a:r>
                      <a:endParaRPr lang="en-GB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18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Native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68361"/>
              </p:ext>
            </p:extLst>
          </p:nvPr>
        </p:nvGraphicFramePr>
        <p:xfrm>
          <a:off x="579438" y="1772816"/>
          <a:ext cx="8412162" cy="293116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4206081">
                  <a:extLst>
                    <a:ext uri="{9D8B030D-6E8A-4147-A177-3AD203B41FA5}">
                      <a16:colId xmlns:a16="http://schemas.microsoft.com/office/drawing/2014/main" val="171354774"/>
                    </a:ext>
                  </a:extLst>
                </a:gridCol>
                <a:gridCol w="4206081">
                  <a:extLst>
                    <a:ext uri="{9D8B030D-6E8A-4147-A177-3AD203B41FA5}">
                      <a16:colId xmlns:a16="http://schemas.microsoft.com/office/drawing/2014/main" val="362319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Schnelle</a:t>
                      </a:r>
                      <a:r>
                        <a:rPr lang="en-GB" dirty="0" smtClean="0"/>
                        <a:t> und </a:t>
                      </a:r>
                      <a:r>
                        <a:rPr lang="en-GB" dirty="0" err="1" smtClean="0"/>
                        <a:t>einfache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Niedrigere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Entwicklungskosten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Code Basis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kann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jedem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mobilen</a:t>
                      </a:r>
                      <a:r>
                        <a:rPr lang="en-GB" baseline="0" dirty="0" smtClean="0"/>
                        <a:t> Browser </a:t>
                      </a:r>
                      <a:r>
                        <a:rPr lang="en-GB" baseline="0" dirty="0" err="1" smtClean="0"/>
                        <a:t>geöffnet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Benötigt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kein</a:t>
                      </a:r>
                      <a:r>
                        <a:rPr lang="en-GB" baseline="0" dirty="0" smtClean="0"/>
                        <a:t> App Store Approval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Kein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Zugriff</a:t>
                      </a:r>
                      <a:r>
                        <a:rPr lang="en-GB" dirty="0" smtClean="0"/>
                        <a:t> auf die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Browser-</a:t>
                      </a:r>
                      <a:r>
                        <a:rPr lang="en-GB" dirty="0" err="1" smtClean="0"/>
                        <a:t>basierte</a:t>
                      </a:r>
                      <a:r>
                        <a:rPr lang="en-GB" baseline="0" dirty="0" smtClean="0"/>
                        <a:t> User Experience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Langsam</a:t>
                      </a:r>
                      <a:r>
                        <a:rPr lang="en-GB" baseline="0" dirty="0" smtClean="0"/>
                        <a:t> (JavaScript Engines!)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Browser-</a:t>
                      </a:r>
                      <a:r>
                        <a:rPr lang="en-GB" baseline="0" dirty="0" err="1" smtClean="0"/>
                        <a:t>spezifische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Probleme</a:t>
                      </a: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Nicht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für</a:t>
                      </a:r>
                      <a:r>
                        <a:rPr lang="en-GB" baseline="0" dirty="0" smtClean="0"/>
                        <a:t> das </a:t>
                      </a:r>
                      <a:r>
                        <a:rPr lang="en-GB" baseline="0" dirty="0" err="1" smtClean="0"/>
                        <a:t>Gerät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optimiert</a:t>
                      </a:r>
                      <a:endParaRPr lang="en-GB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18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2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&amp; Cons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322845"/>
              </p:ext>
            </p:extLst>
          </p:nvPr>
        </p:nvGraphicFramePr>
        <p:xfrm>
          <a:off x="579438" y="1772816"/>
          <a:ext cx="8412162" cy="34798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4206081">
                  <a:extLst>
                    <a:ext uri="{9D8B030D-6E8A-4147-A177-3AD203B41FA5}">
                      <a16:colId xmlns:a16="http://schemas.microsoft.com/office/drawing/2014/main" val="171354774"/>
                    </a:ext>
                  </a:extLst>
                </a:gridCol>
                <a:gridCol w="4206081">
                  <a:extLst>
                    <a:ext uri="{9D8B030D-6E8A-4147-A177-3AD203B41FA5}">
                      <a16:colId xmlns:a16="http://schemas.microsoft.com/office/drawing/2014/main" val="362319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Pros</a:t>
                      </a:r>
                      <a:endParaRPr lang="en-GB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1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err="1" smtClean="0"/>
                        <a:t>Bessere</a:t>
                      </a:r>
                      <a:r>
                        <a:rPr lang="en-GB" baseline="0" dirty="0" smtClean="0"/>
                        <a:t> Integration </a:t>
                      </a:r>
                      <a:r>
                        <a:rPr lang="en-GB" baseline="0" dirty="0" err="1" smtClean="0"/>
                        <a:t>mit</a:t>
                      </a:r>
                      <a:r>
                        <a:rPr lang="en-GB" baseline="0" dirty="0" smtClean="0"/>
                        <a:t> der Hardware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Schnellere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</a:t>
                      </a:r>
                      <a:endParaRPr lang="en-GB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err="1" smtClean="0"/>
                        <a:t>Niedrigere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Entwicklungskosten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Code Basis </a:t>
                      </a:r>
                      <a:r>
                        <a:rPr lang="en-GB" baseline="0" dirty="0" err="1" smtClean="0"/>
                        <a:t>geteilt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zwischen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verschiedenen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Plattformen</a:t>
                      </a:r>
                      <a:endParaRPr lang="en-GB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App Store </a:t>
                      </a:r>
                      <a:r>
                        <a:rPr lang="en-GB" baseline="0" dirty="0" err="1" smtClean="0"/>
                        <a:t>kann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verwendet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Performanz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abhängig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vom</a:t>
                      </a:r>
                      <a:r>
                        <a:rPr lang="en-GB" baseline="0" dirty="0" smtClean="0"/>
                        <a:t> Web-Container der </a:t>
                      </a:r>
                      <a:r>
                        <a:rPr lang="en-GB" baseline="0" dirty="0" err="1" smtClean="0"/>
                        <a:t>jeweiligen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Plattform</a:t>
                      </a:r>
                      <a:endParaRPr lang="en-GB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Browserkompatibilität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mit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Hilfe</a:t>
                      </a:r>
                      <a:r>
                        <a:rPr lang="en-GB" dirty="0" smtClean="0"/>
                        <a:t> des Containers </a:t>
                      </a:r>
                      <a:r>
                        <a:rPr lang="en-GB" dirty="0" err="1" smtClean="0"/>
                        <a:t>verbessert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UI </a:t>
                      </a:r>
                      <a:r>
                        <a:rPr lang="en-GB" dirty="0" err="1" smtClean="0"/>
                        <a:t>Komponenten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sind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schwer</a:t>
                      </a:r>
                      <a:r>
                        <a:rPr lang="en-GB" baseline="0" dirty="0" smtClean="0"/>
                        <a:t> an das Look-and-Feel der </a:t>
                      </a:r>
                      <a:r>
                        <a:rPr lang="en-GB" baseline="0" dirty="0" err="1" smtClean="0"/>
                        <a:t>Plattform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anzupassen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Benötigt</a:t>
                      </a:r>
                      <a:r>
                        <a:rPr lang="en-GB" dirty="0" smtClean="0"/>
                        <a:t> platform-</a:t>
                      </a:r>
                      <a:r>
                        <a:rPr lang="en-GB" dirty="0" err="1" smtClean="0"/>
                        <a:t>spezifische</a:t>
                      </a:r>
                      <a:r>
                        <a:rPr lang="en-GB" dirty="0" smtClean="0"/>
                        <a:t> Skills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21811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Hybrid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Zühlke</a:t>
            </a:r>
            <a:r>
              <a:rPr lang="en-GB" dirty="0" smtClean="0"/>
              <a:t> Engineering 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Dienstleistungsunternehmen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Softwareentwicklung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Produktentwicklung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Management Consulting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Ventures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Gegründet</a:t>
            </a:r>
            <a:r>
              <a:rPr lang="en-GB" dirty="0" smtClean="0"/>
              <a:t> 1968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Standorte</a:t>
            </a:r>
            <a:r>
              <a:rPr lang="en-GB" dirty="0" smtClean="0"/>
              <a:t> in CH, DE, GB, AT, RS und bald CN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125 Mio. CHF </a:t>
            </a:r>
            <a:r>
              <a:rPr lang="en-GB" dirty="0" err="1" smtClean="0">
                <a:solidFill>
                  <a:schemeClr val="tx1"/>
                </a:solidFill>
              </a:rPr>
              <a:t>Umsatz</a:t>
            </a:r>
            <a:r>
              <a:rPr lang="en-GB" dirty="0" smtClean="0">
                <a:solidFill>
                  <a:schemeClr val="tx1"/>
                </a:solidFill>
              </a:rPr>
              <a:t> (2015)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730 </a:t>
            </a:r>
            <a:r>
              <a:rPr lang="en-GB" dirty="0" err="1" smtClean="0">
                <a:solidFill>
                  <a:schemeClr val="tx1"/>
                </a:solidFill>
              </a:rPr>
              <a:t>Mitarbeiter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innen</a:t>
            </a:r>
            <a:r>
              <a:rPr lang="en-GB" dirty="0" smtClean="0">
                <a:solidFill>
                  <a:schemeClr val="tx1"/>
                </a:solidFill>
              </a:rPr>
              <a:t>) (2015)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Facts &amp; Figures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47512"/>
            <a:ext cx="3189734" cy="31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entscheide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mich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Einige</a:t>
            </a:r>
            <a:r>
              <a:rPr lang="en-GB" dirty="0" smtClean="0"/>
              <a:t> </a:t>
            </a:r>
            <a:r>
              <a:rPr lang="en-GB" dirty="0" err="1" smtClean="0"/>
              <a:t>wichtige</a:t>
            </a:r>
            <a:r>
              <a:rPr lang="en-GB" dirty="0" smtClean="0"/>
              <a:t> </a:t>
            </a:r>
            <a:r>
              <a:rPr lang="en-GB" dirty="0" err="1" smtClean="0"/>
              <a:t>Fragen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79438" y="1772816"/>
            <a:ext cx="4176000" cy="4776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für</a:t>
            </a:r>
            <a:r>
              <a:rPr lang="en-GB" dirty="0" smtClean="0"/>
              <a:t> (</a:t>
            </a:r>
            <a:r>
              <a:rPr lang="en-GB" dirty="0" err="1" smtClean="0"/>
              <a:t>plattform-spezifische</a:t>
            </a:r>
            <a:r>
              <a:rPr lang="en-GB" dirty="0" smtClean="0"/>
              <a:t>) </a:t>
            </a:r>
            <a:r>
              <a:rPr lang="en-GB" dirty="0" err="1" smtClean="0"/>
              <a:t>Funktionen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</a:t>
            </a:r>
            <a:r>
              <a:rPr lang="en-GB" dirty="0" err="1" smtClean="0"/>
              <a:t>benötigt</a:t>
            </a:r>
            <a:r>
              <a:rPr lang="en-GB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Komplexität</a:t>
            </a:r>
            <a:r>
              <a:rPr lang="en-GB" dirty="0" smtClean="0"/>
              <a:t> der App?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Time-to-market?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Budget?</a:t>
            </a:r>
            <a:endParaRPr lang="en-GB" dirty="0"/>
          </a:p>
        </p:txBody>
      </p:sp>
      <p:pic>
        <p:nvPicPr>
          <p:cNvPr id="9" name="Picture 6"/>
          <p:cNvPicPr>
            <a:picLocks noGrp="1" noChangeAspect="1"/>
          </p:cNvPicPr>
          <p:nvPr>
            <p:ph idx="14"/>
          </p:nvPr>
        </p:nvPicPr>
        <p:blipFill rotWithShape="1">
          <a:blip r:embed="rId3"/>
          <a:stretch/>
        </p:blipFill>
        <p:spPr>
          <a:xfrm>
            <a:off x="683568" y="3717032"/>
            <a:ext cx="2796847" cy="261654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75" y="2852936"/>
            <a:ext cx="4744697" cy="35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Übrigens</a:t>
            </a:r>
            <a:r>
              <a:rPr lang="en-GB" dirty="0" smtClean="0"/>
              <a:t>…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988840"/>
            <a:ext cx="8412162" cy="2425056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Schon</a:t>
            </a:r>
            <a:r>
              <a:rPr lang="en-GB" dirty="0" smtClean="0"/>
              <a:t> mal was von </a:t>
            </a:r>
            <a:r>
              <a:rPr lang="en-GB" dirty="0" err="1" smtClean="0"/>
              <a:t>Xamarin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“Cross Platform Applications” </a:t>
            </a:r>
            <a:r>
              <a:rPr lang="en-GB" dirty="0" err="1" smtClean="0"/>
              <a:t>gehört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579438" y="4653136"/>
            <a:ext cx="8412161" cy="17281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>
                <a:latin typeface="AA Zuehlke" pitchFamily="2" charset="0"/>
              </a:rPr>
              <a:t>Geteilte</a:t>
            </a:r>
            <a:r>
              <a:rPr lang="en-GB" sz="2200" dirty="0" smtClean="0">
                <a:latin typeface="AA Zuehlke" pitchFamily="2" charset="0"/>
              </a:rPr>
              <a:t> Code Basis </a:t>
            </a:r>
            <a:r>
              <a:rPr lang="en-GB" sz="2200" dirty="0" err="1" smtClean="0">
                <a:latin typeface="AA Zuehlke" pitchFamily="2" charset="0"/>
              </a:rPr>
              <a:t>für</a:t>
            </a:r>
            <a:r>
              <a:rPr lang="en-GB" sz="2200" dirty="0" smtClean="0">
                <a:latin typeface="AA Zuehlke" pitchFamily="2" charset="0"/>
              </a:rPr>
              <a:t> </a:t>
            </a:r>
            <a:r>
              <a:rPr lang="en-GB" sz="2200" dirty="0" err="1" smtClean="0">
                <a:latin typeface="AA Zuehlke" pitchFamily="2" charset="0"/>
              </a:rPr>
              <a:t>alle</a:t>
            </a:r>
            <a:r>
              <a:rPr lang="en-GB" sz="2200" dirty="0" smtClean="0">
                <a:latin typeface="AA Zuehlke" pitchFamily="2" charset="0"/>
              </a:rPr>
              <a:t> </a:t>
            </a:r>
            <a:r>
              <a:rPr lang="en-GB" sz="2200" dirty="0" err="1" smtClean="0">
                <a:latin typeface="AA Zuehlke" pitchFamily="2" charset="0"/>
              </a:rPr>
              <a:t>Plattformen</a:t>
            </a:r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err="1" smtClean="0">
                <a:latin typeface="AA Zuehlke" pitchFamily="2" charset="0"/>
              </a:rPr>
              <a:t>mittels</a:t>
            </a:r>
            <a:r>
              <a:rPr lang="en-GB" sz="2200" dirty="0" smtClean="0">
                <a:latin typeface="AA Zuehlke" pitchFamily="2" charset="0"/>
              </a:rPr>
              <a:t>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100% native API </a:t>
            </a:r>
            <a:r>
              <a:rPr lang="en-GB" sz="2200" dirty="0" err="1" smtClean="0">
                <a:latin typeface="AA Zuehlke" pitchFamily="2" charset="0"/>
              </a:rPr>
              <a:t>Zugriff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 smtClean="0">
                <a:latin typeface="AA Zuehlke" pitchFamily="2" charset="0"/>
              </a:rPr>
              <a:t>Hohe</a:t>
            </a:r>
            <a:r>
              <a:rPr lang="en-GB" sz="2200" dirty="0" smtClean="0">
                <a:latin typeface="AA Zuehlke" pitchFamily="2" charset="0"/>
              </a:rPr>
              <a:t> Performance, Apps </a:t>
            </a:r>
            <a:r>
              <a:rPr lang="en-GB" sz="2200" dirty="0" err="1" smtClean="0">
                <a:latin typeface="AA Zuehlke" pitchFamily="2" charset="0"/>
              </a:rPr>
              <a:t>laufen</a:t>
            </a:r>
            <a:r>
              <a:rPr lang="en-GB" sz="2200" dirty="0" smtClean="0">
                <a:latin typeface="AA Zuehlke" pitchFamily="2" charset="0"/>
              </a:rPr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funktioniert</a:t>
            </a:r>
            <a:r>
              <a:rPr lang="en-GB" dirty="0" smtClean="0"/>
              <a:t> </a:t>
            </a:r>
            <a:r>
              <a:rPr lang="en-GB" dirty="0" err="1" smtClean="0"/>
              <a:t>denn</a:t>
            </a:r>
            <a:r>
              <a:rPr lang="en-GB" dirty="0" smtClean="0"/>
              <a:t> das?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43222"/>
            <a:ext cx="6672144" cy="3754388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Mittels</a:t>
            </a:r>
            <a:r>
              <a:rPr lang="en-GB" dirty="0" smtClean="0"/>
              <a:t> “Cross Compilation”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UI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Geteilter</a:t>
            </a:r>
            <a:r>
              <a:rPr lang="en-GB" dirty="0" smtClean="0"/>
              <a:t> Code </a:t>
            </a:r>
            <a:r>
              <a:rPr lang="en-GB" dirty="0" err="1" smtClean="0"/>
              <a:t>oder</a:t>
            </a:r>
            <a:r>
              <a:rPr lang="en-GB" dirty="0" smtClean="0"/>
              <a:t> </a:t>
            </a:r>
            <a:r>
              <a:rPr lang="en-GB" dirty="0" err="1" smtClean="0"/>
              <a:t>Xamarin.Forms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340768"/>
            <a:ext cx="6654422" cy="3744416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15" y="4077072"/>
            <a:ext cx="3747499" cy="2488828"/>
          </a:xfr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Stundenplan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859316"/>
              </p:ext>
            </p:extLst>
          </p:nvPr>
        </p:nvGraphicFramePr>
        <p:xfrm>
          <a:off x="579439" y="908720"/>
          <a:ext cx="7880992" cy="5494392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553752">
                  <a:extLst>
                    <a:ext uri="{9D8B030D-6E8A-4147-A177-3AD203B41FA5}">
                      <a16:colId xmlns:a16="http://schemas.microsoft.com/office/drawing/2014/main" val="2525610634"/>
                    </a:ext>
                  </a:extLst>
                </a:gridCol>
                <a:gridCol w="959332">
                  <a:extLst>
                    <a:ext uri="{9D8B030D-6E8A-4147-A177-3AD203B41FA5}">
                      <a16:colId xmlns:a16="http://schemas.microsoft.com/office/drawing/2014/main" val="3651628490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169813179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9498595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4004992404"/>
                    </a:ext>
                  </a:extLst>
                </a:gridCol>
                <a:gridCol w="1591977">
                  <a:extLst>
                    <a:ext uri="{9D8B030D-6E8A-4147-A177-3AD203B41FA5}">
                      <a16:colId xmlns:a16="http://schemas.microsoft.com/office/drawing/2014/main" val="3885824470"/>
                    </a:ext>
                  </a:extLst>
                </a:gridCol>
              </a:tblGrid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#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Datum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Track 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Track 2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err="1" smtClean="0"/>
                        <a:t>Raum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err="1" smtClean="0"/>
                        <a:t>Dozent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65083"/>
                  </a:ext>
                </a:extLst>
              </a:tr>
              <a:tr h="312792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20.02.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GB" sz="1400" b="1" kern="1000" baseline="0" dirty="0" err="1" smtClean="0"/>
                        <a:t>Einführung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Christian </a:t>
                      </a:r>
                      <a:r>
                        <a:rPr lang="en-GB" sz="1400" kern="1000" baseline="0" dirty="0" err="1" smtClean="0"/>
                        <a:t>Lüthold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2438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27.02.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Oliver Gepp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357698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3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06.03.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01354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4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13.03.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309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5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20.03.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iOS</a:t>
                      </a:r>
                      <a:endParaRPr lang="en-GB" sz="1400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1.021</a:t>
                      </a:r>
                      <a:endParaRPr lang="en-GB" sz="1400" kern="1000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92871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6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27.03.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1.333 / 1.021</a:t>
                      </a:r>
                      <a:endParaRPr lang="en-GB" sz="1400" kern="1000" baseline="0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Christian Gauch / Roman Rast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03152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7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03.04.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3331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8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10.04.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8108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17.04.</a:t>
                      </a:r>
                      <a:endParaRPr lang="en-GB" sz="1400" kern="10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kern="1000" baseline="0" dirty="0" err="1" smtClean="0"/>
                        <a:t>Osterferien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9207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9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24.04.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92173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01.05.</a:t>
                      </a:r>
                      <a:endParaRPr lang="en-GB" sz="1400" kern="1000" baseline="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 smtClean="0"/>
                        <a:t>Tag der </a:t>
                      </a:r>
                      <a:r>
                        <a:rPr lang="en-GB" sz="1400" b="1" dirty="0" err="1" smtClean="0"/>
                        <a:t>Arbeit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38266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10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08.05.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43985"/>
                  </a:ext>
                </a:extLst>
              </a:tr>
              <a:tr h="117777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11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15.05.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86888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12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22.05.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269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13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29.05.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Ionic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000" baseline="0" dirty="0" smtClean="0"/>
                        <a:t>Android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000" baseline="0" dirty="0" smtClean="0"/>
                        <a:t>1.333 / 1.021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0810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14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05.06.</a:t>
                      </a:r>
                      <a:endParaRPr lang="en-GB" sz="1400" kern="1000" baseline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400" b="1" kern="1000" baseline="0" dirty="0" err="1" smtClean="0"/>
                        <a:t>Pfingstmontag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09007"/>
                  </a:ext>
                </a:extLst>
              </a:tr>
              <a:tr h="298661"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15</a:t>
                      </a:r>
                      <a:endParaRPr lang="en-GB" sz="140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smtClean="0"/>
                        <a:t>12.06.</a:t>
                      </a:r>
                      <a:endParaRPr lang="en-GB" sz="1400" kern="1000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b="1" kern="1000" baseline="0" dirty="0" err="1" smtClean="0"/>
                        <a:t>Präsentationen</a:t>
                      </a:r>
                      <a:endParaRPr lang="en-GB" sz="1400" b="1" kern="100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kern="1000" baseline="0" dirty="0" smtClean="0"/>
                        <a:t>1.021</a:t>
                      </a:r>
                      <a:endParaRPr lang="en-GB" sz="1400" b="0" kern="1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000" baseline="0" dirty="0" err="1" smtClean="0"/>
                        <a:t>Alle</a:t>
                      </a:r>
                      <a:endParaRPr lang="en-GB" sz="1400" kern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Testat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 2er/3er-Gruppen </a:t>
            </a:r>
            <a:r>
              <a:rPr lang="en-GB" dirty="0" err="1" smtClean="0"/>
              <a:t>gebiltet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Jede</a:t>
            </a:r>
            <a:r>
              <a:rPr lang="en-GB" dirty="0" smtClean="0"/>
              <a:t> </a:t>
            </a:r>
            <a:r>
              <a:rPr lang="en-GB" dirty="0" err="1" smtClean="0"/>
              <a:t>Gruppe</a:t>
            </a:r>
            <a:r>
              <a:rPr lang="en-GB" dirty="0" smtClean="0"/>
              <a:t> </a:t>
            </a:r>
            <a:r>
              <a:rPr lang="en-GB" dirty="0" err="1" smtClean="0"/>
              <a:t>entwickelt</a:t>
            </a:r>
            <a:r>
              <a:rPr lang="en-GB" dirty="0" smtClean="0"/>
              <a:t> </a:t>
            </a:r>
            <a:r>
              <a:rPr lang="en-GB" dirty="0" err="1" smtClean="0"/>
              <a:t>eine</a:t>
            </a:r>
            <a:r>
              <a:rPr lang="en-GB" dirty="0" smtClean="0"/>
              <a:t>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Jede</a:t>
            </a:r>
            <a:r>
              <a:rPr lang="en-GB" dirty="0" smtClean="0"/>
              <a:t> </a:t>
            </a:r>
            <a:r>
              <a:rPr lang="en-GB" dirty="0" err="1" smtClean="0"/>
              <a:t>Gruppe</a:t>
            </a:r>
            <a:r>
              <a:rPr lang="en-GB" dirty="0" smtClean="0"/>
              <a:t> </a:t>
            </a:r>
            <a:r>
              <a:rPr lang="en-GB" dirty="0" err="1" smtClean="0"/>
              <a:t>präsentiert</a:t>
            </a:r>
            <a:r>
              <a:rPr lang="en-GB" dirty="0" smtClean="0"/>
              <a:t> </a:t>
            </a:r>
            <a:r>
              <a:rPr lang="en-GB" dirty="0" err="1" smtClean="0"/>
              <a:t>ihre</a:t>
            </a:r>
            <a:r>
              <a:rPr lang="en-GB" dirty="0" smtClean="0"/>
              <a:t> App am 12.06.2017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Die Apps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den </a:t>
            </a:r>
            <a:r>
              <a:rPr lang="en-GB" dirty="0" err="1" smtClean="0"/>
              <a:t>folgenden</a:t>
            </a:r>
            <a:r>
              <a:rPr lang="en-GB" dirty="0" smtClean="0"/>
              <a:t> </a:t>
            </a:r>
            <a:r>
              <a:rPr lang="en-GB" dirty="0" err="1" smtClean="0"/>
              <a:t>Technologien</a:t>
            </a:r>
            <a:r>
              <a:rPr lang="en-GB" dirty="0"/>
              <a:t> </a:t>
            </a:r>
            <a:r>
              <a:rPr lang="en-GB" dirty="0" err="1" smtClean="0"/>
              <a:t>entwickelt</a:t>
            </a:r>
            <a:r>
              <a:rPr lang="en-GB" dirty="0" smtClean="0"/>
              <a:t> </a:t>
            </a:r>
            <a:r>
              <a:rPr lang="en-GB" dirty="0" err="1" smtClean="0"/>
              <a:t>werden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 (Android, native)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Objective-C / Swift (iOS, native)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Ionic (Android &amp; iOS, hybrid)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Das App </a:t>
            </a:r>
            <a:r>
              <a:rPr lang="en-GB" dirty="0" err="1" smtClean="0"/>
              <a:t>Projekt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gezippt</a:t>
            </a:r>
            <a:r>
              <a:rPr lang="en-GB" dirty="0"/>
              <a:t> </a:t>
            </a:r>
            <a:r>
              <a:rPr lang="en-GB" dirty="0" smtClean="0"/>
              <a:t>und </a:t>
            </a:r>
            <a:r>
              <a:rPr lang="en-GB" dirty="0" err="1" smtClean="0"/>
              <a:t>komplett</a:t>
            </a:r>
            <a:r>
              <a:rPr lang="en-GB" dirty="0" smtClean="0"/>
              <a:t> </a:t>
            </a:r>
            <a:r>
              <a:rPr lang="en-GB" dirty="0" err="1" smtClean="0"/>
              <a:t>abgegeben</a:t>
            </a: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Deadline: Sonntag, 11.06.2017, 22:00 </a:t>
            </a:r>
            <a:r>
              <a:rPr lang="en-GB" b="1" dirty="0" err="1" smtClean="0"/>
              <a:t>Uhr</a:t>
            </a:r>
            <a:endParaRPr lang="en-GB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An: christian.luethold@zuehlke.com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Mobile App </a:t>
            </a:r>
            <a:r>
              <a:rPr lang="en-GB" dirty="0" err="1" smtClean="0"/>
              <a:t>Projekt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Präsentation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100485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Zeit</a:t>
            </a:r>
            <a:r>
              <a:rPr lang="en-GB" dirty="0" smtClean="0"/>
              <a:t>: 5 </a:t>
            </a:r>
            <a:r>
              <a:rPr lang="en-GB" dirty="0" err="1" smtClean="0"/>
              <a:t>Minuten</a:t>
            </a:r>
            <a:r>
              <a:rPr lang="en-GB" dirty="0" smtClean="0"/>
              <a:t> pro </a:t>
            </a:r>
            <a:r>
              <a:rPr lang="en-GB" dirty="0" err="1" smtClean="0"/>
              <a:t>Gruppe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Inhalt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Vorstellung</a:t>
            </a:r>
            <a:r>
              <a:rPr lang="en-GB" dirty="0" smtClean="0"/>
              <a:t> der App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Begründung</a:t>
            </a:r>
            <a:r>
              <a:rPr lang="en-GB" dirty="0" smtClean="0"/>
              <a:t>: 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Wieso</a:t>
            </a:r>
            <a:r>
              <a:rPr lang="en-GB" dirty="0" smtClean="0"/>
              <a:t> </a:t>
            </a:r>
            <a:r>
              <a:rPr lang="en-GB" dirty="0" err="1" smtClean="0"/>
              <a:t>wurde</a:t>
            </a:r>
            <a:r>
              <a:rPr lang="en-GB" dirty="0" smtClean="0"/>
              <a:t> </a:t>
            </a:r>
            <a:r>
              <a:rPr lang="en-GB" dirty="0" err="1" smtClean="0"/>
              <a:t>diese</a:t>
            </a:r>
            <a:r>
              <a:rPr lang="en-GB" dirty="0" smtClean="0"/>
              <a:t> </a:t>
            </a:r>
            <a:r>
              <a:rPr lang="en-GB" dirty="0" err="1" smtClean="0"/>
              <a:t>Plattform</a:t>
            </a:r>
            <a:r>
              <a:rPr lang="en-GB" dirty="0" smtClean="0"/>
              <a:t>/</a:t>
            </a:r>
            <a:r>
              <a:rPr lang="en-GB" dirty="0" err="1" smtClean="0"/>
              <a:t>Technologie</a:t>
            </a:r>
            <a:r>
              <a:rPr lang="en-GB" dirty="0" smtClean="0"/>
              <a:t> </a:t>
            </a:r>
            <a:r>
              <a:rPr lang="en-GB" dirty="0" err="1" smtClean="0"/>
              <a:t>gewählt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sind</a:t>
            </a:r>
            <a:r>
              <a:rPr lang="en-GB" dirty="0"/>
              <a:t> </a:t>
            </a:r>
            <a:r>
              <a:rPr lang="en-GB" dirty="0" smtClean="0"/>
              <a:t>die </a:t>
            </a:r>
            <a:r>
              <a:rPr lang="en-GB" dirty="0" err="1" smtClean="0"/>
              <a:t>Vor</a:t>
            </a:r>
            <a:r>
              <a:rPr lang="en-GB" dirty="0" smtClean="0"/>
              <a:t>-/</a:t>
            </a:r>
            <a:r>
              <a:rPr lang="en-GB" dirty="0" err="1" smtClean="0"/>
              <a:t>Nachteile</a:t>
            </a:r>
            <a:r>
              <a:rPr lang="en-GB" dirty="0" smtClean="0"/>
              <a:t> </a:t>
            </a:r>
            <a:r>
              <a:rPr lang="en-GB" dirty="0" err="1" smtClean="0"/>
              <a:t>dieser</a:t>
            </a:r>
            <a:r>
              <a:rPr lang="en-GB" dirty="0" smtClean="0"/>
              <a:t> </a:t>
            </a:r>
            <a:r>
              <a:rPr lang="en-GB" dirty="0" err="1" smtClean="0"/>
              <a:t>Plattform</a:t>
            </a:r>
            <a:r>
              <a:rPr lang="en-GB" dirty="0" smtClean="0"/>
              <a:t>/</a:t>
            </a:r>
            <a:r>
              <a:rPr lang="en-GB" dirty="0" err="1" smtClean="0"/>
              <a:t>Technologie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war </a:t>
            </a:r>
            <a:r>
              <a:rPr lang="en-GB" dirty="0" err="1" smtClean="0"/>
              <a:t>eine</a:t>
            </a:r>
            <a:r>
              <a:rPr lang="en-GB" dirty="0" smtClean="0"/>
              <a:t> </a:t>
            </a:r>
            <a:r>
              <a:rPr lang="en-GB" dirty="0" err="1" smtClean="0"/>
              <a:t>technische</a:t>
            </a:r>
            <a:r>
              <a:rPr lang="en-GB" dirty="0" smtClean="0"/>
              <a:t> </a:t>
            </a:r>
            <a:r>
              <a:rPr lang="en-GB" dirty="0" err="1" smtClean="0"/>
              <a:t>Herausforderung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lieft</a:t>
            </a:r>
            <a:r>
              <a:rPr lang="en-GB" dirty="0" smtClean="0"/>
              <a:t> gut und was </a:t>
            </a:r>
            <a:r>
              <a:rPr lang="en-GB" dirty="0" err="1" smtClean="0"/>
              <a:t>nicht</a:t>
            </a:r>
            <a:r>
              <a:rPr lang="en-GB" dirty="0" smtClean="0"/>
              <a:t> so </a:t>
            </a:r>
            <a:r>
              <a:rPr lang="en-GB" dirty="0" err="1" smtClean="0"/>
              <a:t>besonders</a:t>
            </a:r>
            <a:r>
              <a:rPr lang="en-GB" dirty="0" smtClean="0"/>
              <a:t>?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Was </a:t>
            </a:r>
            <a:r>
              <a:rPr lang="en-GB" dirty="0" err="1" smtClean="0"/>
              <a:t>würdet</a:t>
            </a:r>
            <a:r>
              <a:rPr lang="en-GB" dirty="0" smtClean="0"/>
              <a:t> </a:t>
            </a:r>
            <a:r>
              <a:rPr lang="en-GB" dirty="0" err="1" smtClean="0"/>
              <a:t>ihr</a:t>
            </a:r>
            <a:r>
              <a:rPr lang="en-GB" dirty="0"/>
              <a:t> </a:t>
            </a:r>
            <a:r>
              <a:rPr lang="en-GB" dirty="0" err="1" smtClean="0"/>
              <a:t>beim</a:t>
            </a:r>
            <a:r>
              <a:rPr lang="en-GB" dirty="0" smtClean="0"/>
              <a:t> </a:t>
            </a:r>
            <a:r>
              <a:rPr lang="en-GB" dirty="0" err="1" smtClean="0"/>
              <a:t>nächsten</a:t>
            </a:r>
            <a:r>
              <a:rPr lang="en-GB" dirty="0" smtClean="0"/>
              <a:t> Mal </a:t>
            </a:r>
            <a:r>
              <a:rPr lang="en-GB" dirty="0" err="1" smtClean="0"/>
              <a:t>anders</a:t>
            </a:r>
            <a:r>
              <a:rPr lang="en-GB" dirty="0" smtClean="0"/>
              <a:t> </a:t>
            </a:r>
            <a:r>
              <a:rPr lang="en-GB" dirty="0" err="1" smtClean="0"/>
              <a:t>machen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/>
              <a:t>Bewertung</a:t>
            </a:r>
            <a:r>
              <a:rPr lang="en-GB" dirty="0" smtClean="0"/>
              <a:t>:</a:t>
            </a:r>
          </a:p>
          <a:p>
            <a:pPr marL="6080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Die </a:t>
            </a:r>
            <a:r>
              <a:rPr lang="en-GB" dirty="0" err="1" smtClean="0"/>
              <a:t>Präsentation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direct </a:t>
            </a:r>
            <a:r>
              <a:rPr lang="en-GB" dirty="0" err="1" smtClean="0"/>
              <a:t>durch</a:t>
            </a:r>
            <a:r>
              <a:rPr lang="en-GB" dirty="0" smtClean="0"/>
              <a:t> die Jury </a:t>
            </a:r>
            <a:r>
              <a:rPr lang="en-GB" dirty="0" err="1" smtClean="0"/>
              <a:t>bewertet</a:t>
            </a:r>
            <a:r>
              <a:rPr lang="en-GB" dirty="0" smtClean="0"/>
              <a:t>.</a:t>
            </a:r>
          </a:p>
          <a:p>
            <a:pPr marL="6080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Die Jury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auch</a:t>
            </a:r>
            <a:r>
              <a:rPr lang="en-GB" dirty="0" smtClean="0"/>
              <a:t> </a:t>
            </a:r>
            <a:r>
              <a:rPr lang="en-GB" dirty="0" err="1" smtClean="0"/>
              <a:t>Fragen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r>
              <a:rPr lang="en-GB" dirty="0" smtClean="0"/>
              <a:t>.</a:t>
            </a:r>
          </a:p>
          <a:p>
            <a:pPr marL="6080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</a:t>
            </a:r>
            <a:r>
              <a:rPr lang="en-GB" dirty="0" err="1" smtClean="0"/>
              <a:t>Preise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gewinnen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bestehe</a:t>
            </a:r>
            <a:r>
              <a:rPr lang="en-GB" dirty="0" smtClean="0"/>
              <a:t> </a:t>
            </a:r>
            <a:r>
              <a:rPr lang="en-GB" dirty="0" err="1" smtClean="0"/>
              <a:t>ich</a:t>
            </a:r>
            <a:r>
              <a:rPr lang="en-GB" dirty="0" smtClean="0"/>
              <a:t> </a:t>
            </a:r>
            <a:r>
              <a:rPr lang="en-GB" dirty="0" err="1" smtClean="0"/>
              <a:t>diesen</a:t>
            </a:r>
            <a:r>
              <a:rPr lang="en-GB" dirty="0" smtClean="0"/>
              <a:t> Workshop?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Mindestens</a:t>
            </a:r>
            <a:r>
              <a:rPr lang="en-GB" dirty="0" smtClean="0"/>
              <a:t> 80% </a:t>
            </a:r>
            <a:r>
              <a:rPr lang="en-GB" dirty="0" err="1" smtClean="0"/>
              <a:t>physische</a:t>
            </a:r>
            <a:r>
              <a:rPr lang="en-GB" dirty="0" smtClean="0"/>
              <a:t> </a:t>
            </a:r>
            <a:r>
              <a:rPr lang="en-GB" dirty="0" err="1" smtClean="0"/>
              <a:t>Teilnahme</a:t>
            </a:r>
            <a:r>
              <a:rPr lang="en-GB" dirty="0" smtClean="0"/>
              <a:t> an der </a:t>
            </a:r>
            <a:r>
              <a:rPr lang="en-GB" dirty="0" err="1" smtClean="0"/>
              <a:t>Vorlesung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Teilnahme</a:t>
            </a:r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 err="1" smtClean="0"/>
              <a:t>einer</a:t>
            </a:r>
            <a:r>
              <a:rPr lang="en-GB" dirty="0" smtClean="0"/>
              <a:t> </a:t>
            </a:r>
            <a:r>
              <a:rPr lang="en-GB" dirty="0" err="1" smtClean="0"/>
              <a:t>Gruppe</a:t>
            </a:r>
            <a:r>
              <a:rPr lang="en-GB" dirty="0" smtClean="0"/>
              <a:t> am App </a:t>
            </a:r>
            <a:r>
              <a:rPr lang="en-GB" dirty="0" err="1" smtClean="0"/>
              <a:t>Projekt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App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pünktlich</a:t>
            </a:r>
            <a:r>
              <a:rPr lang="en-GB" dirty="0" smtClean="0"/>
              <a:t> </a:t>
            </a:r>
            <a:r>
              <a:rPr lang="en-GB" dirty="0" err="1" smtClean="0"/>
              <a:t>abgegeben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App </a:t>
            </a:r>
            <a:r>
              <a:rPr lang="en-GB" dirty="0" err="1" smtClean="0"/>
              <a:t>funktioniert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Präsentation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erfolgreich</a:t>
            </a:r>
            <a:r>
              <a:rPr lang="en-GB" dirty="0" smtClean="0"/>
              <a:t> </a:t>
            </a:r>
            <a:r>
              <a:rPr lang="en-GB" dirty="0" err="1" smtClean="0"/>
              <a:t>gehalten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Bedingungen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you ready?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9438" y="1772816"/>
            <a:ext cx="8412161" cy="4776787"/>
          </a:xfrm>
        </p:spPr>
        <p:txBody>
          <a:bodyPr/>
          <a:lstStyle/>
          <a:p>
            <a:r>
              <a:rPr lang="en-GB" dirty="0" err="1" smtClean="0"/>
              <a:t>Ihr</a:t>
            </a:r>
            <a:r>
              <a:rPr lang="en-GB" dirty="0" smtClean="0"/>
              <a:t> </a:t>
            </a:r>
            <a:r>
              <a:rPr lang="en-GB" dirty="0" err="1" smtClean="0"/>
              <a:t>braucht</a:t>
            </a:r>
            <a:r>
              <a:rPr lang="en-GB" dirty="0" smtClean="0"/>
              <a:t> </a:t>
            </a:r>
            <a:r>
              <a:rPr lang="en-GB" dirty="0" err="1" smtClean="0"/>
              <a:t>dafür</a:t>
            </a:r>
            <a:r>
              <a:rPr lang="en-GB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Apple Macintosh Laptop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Mindestens</a:t>
            </a:r>
            <a:r>
              <a:rPr lang="en-GB" dirty="0" smtClean="0"/>
              <a:t> 1 Laptop pro </a:t>
            </a:r>
            <a:r>
              <a:rPr lang="en-GB" dirty="0" err="1" smtClean="0"/>
              <a:t>Gruppe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Wer</a:t>
            </a:r>
            <a:r>
              <a:rPr lang="en-GB" dirty="0" smtClean="0"/>
              <a:t> </a:t>
            </a:r>
            <a:r>
              <a:rPr lang="en-GB" dirty="0" err="1" smtClean="0"/>
              <a:t>keinen</a:t>
            </a:r>
            <a:r>
              <a:rPr lang="en-GB" dirty="0" smtClean="0"/>
              <a:t> hat,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Herrn</a:t>
            </a:r>
            <a:r>
              <a:rPr lang="en-GB" dirty="0" smtClean="0"/>
              <a:t> Adam </a:t>
            </a: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bestellen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urs.adam@fhnw.ch</a:t>
            </a:r>
            <a:endParaRPr lang="en-GB" dirty="0" smtClean="0"/>
          </a:p>
          <a:p>
            <a:pPr lvl="1" indent="0">
              <a:buNone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Installiert</a:t>
            </a:r>
            <a:r>
              <a:rPr lang="en-GB" dirty="0" smtClean="0"/>
              <a:t> </a:t>
            </a:r>
            <a:r>
              <a:rPr lang="en-GB" dirty="0" err="1" smtClean="0"/>
              <a:t>XCode</a:t>
            </a:r>
            <a:r>
              <a:rPr lang="en-GB" dirty="0" smtClean="0"/>
              <a:t> (via App Store)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Optional: iOS </a:t>
            </a:r>
            <a:r>
              <a:rPr lang="en-GB" dirty="0" err="1" smtClean="0"/>
              <a:t>Gerät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Nächste</a:t>
            </a:r>
            <a:r>
              <a:rPr lang="en-GB" dirty="0" smtClean="0"/>
              <a:t> </a:t>
            </a:r>
            <a:r>
              <a:rPr lang="en-GB" dirty="0" err="1" smtClean="0"/>
              <a:t>Woche</a:t>
            </a:r>
            <a:r>
              <a:rPr lang="en-GB" dirty="0" smtClean="0"/>
              <a:t> </a:t>
            </a:r>
            <a:r>
              <a:rPr lang="en-GB" dirty="0" err="1" smtClean="0"/>
              <a:t>geht’s</a:t>
            </a:r>
            <a:r>
              <a:rPr lang="en-GB" dirty="0" smtClean="0"/>
              <a:t> </a:t>
            </a:r>
            <a:r>
              <a:rPr lang="en-GB" dirty="0" err="1" smtClean="0"/>
              <a:t>nämlich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iOS Development! 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75486"/>
            <a:ext cx="2165673" cy="14100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2240" y="3933056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Gruppenbildung</a:t>
            </a:r>
            <a:r>
              <a:rPr lang="en-GB" dirty="0" smtClean="0"/>
              <a:t> – Track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196752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2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3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4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820976" y="1196753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5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6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7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8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werdet</a:t>
            </a:r>
            <a:r>
              <a:rPr lang="en-GB" dirty="0" smtClean="0"/>
              <a:t> </a:t>
            </a:r>
            <a:r>
              <a:rPr lang="en-GB" dirty="0" err="1" smtClean="0"/>
              <a:t>ihr</a:t>
            </a:r>
            <a:r>
              <a:rPr lang="en-GB" dirty="0" smtClean="0"/>
              <a:t> </a:t>
            </a:r>
            <a:r>
              <a:rPr lang="en-GB" dirty="0" err="1" smtClean="0"/>
              <a:t>lernen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Generellen</a:t>
            </a:r>
            <a:r>
              <a:rPr lang="en-GB" dirty="0" smtClean="0"/>
              <a:t> </a:t>
            </a:r>
            <a:r>
              <a:rPr lang="en-GB" dirty="0" err="1" smtClean="0"/>
              <a:t>Überblick</a:t>
            </a:r>
            <a:r>
              <a:rPr lang="en-GB" dirty="0" smtClean="0"/>
              <a:t> </a:t>
            </a:r>
            <a:r>
              <a:rPr lang="en-GB" dirty="0" err="1" smtClean="0"/>
              <a:t>zur</a:t>
            </a:r>
            <a:r>
              <a:rPr lang="en-GB" dirty="0" smtClean="0"/>
              <a:t> mobile App </a:t>
            </a:r>
            <a:r>
              <a:rPr lang="en-GB" dirty="0" err="1" smtClean="0"/>
              <a:t>Entwicklung</a:t>
            </a:r>
            <a:endParaRPr lang="en-GB" dirty="0"/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Client </a:t>
            </a:r>
            <a:r>
              <a:rPr lang="en-GB" dirty="0" err="1" smtClean="0"/>
              <a:t>Entwicklung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/>
              <a:t> </a:t>
            </a:r>
            <a:r>
              <a:rPr lang="en-GB" dirty="0" smtClean="0"/>
              <a:t>iOS und Android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Entwicklung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			</a:t>
            </a:r>
            <a:r>
              <a:rPr lang="en-GB" dirty="0" smtClean="0">
                <a:sym typeface="Wingdings" panose="05000000000000000000" pitchFamily="2" charset="2"/>
              </a:rPr>
              <a:t> Android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Swift			 iOS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HTML, CSS &amp; JavaScript	 Ionic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Gruppenbildung</a:t>
            </a:r>
            <a:r>
              <a:rPr lang="en-GB" dirty="0" smtClean="0"/>
              <a:t> – Track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196752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9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10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/>
              <a:t> </a:t>
            </a:r>
            <a:r>
              <a:rPr lang="en-GB" dirty="0" smtClean="0"/>
              <a:t>11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Gruppe</a:t>
            </a:r>
            <a:r>
              <a:rPr lang="en-GB" dirty="0" smtClean="0"/>
              <a:t> 12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P2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820976" y="1196753"/>
            <a:ext cx="4176000" cy="5369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13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14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15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smtClean="0"/>
              <a:t>16</a:t>
            </a:r>
            <a:endParaRPr lang="en-GB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P1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P2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Zühlke</a:t>
            </a:r>
            <a:r>
              <a:rPr lang="en-GB" dirty="0" smtClean="0"/>
              <a:t> Team</a:t>
            </a:r>
            <a:endParaRPr lang="en-GB" dirty="0"/>
          </a:p>
        </p:txBody>
      </p:sp>
      <p:sp>
        <p:nvSpPr>
          <p:cNvPr id="10" name="TextBox 11"/>
          <p:cNvSpPr txBox="1"/>
          <p:nvPr/>
        </p:nvSpPr>
        <p:spPr>
          <a:xfrm>
            <a:off x="1847240" y="1773550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Christian </a:t>
            </a:r>
            <a:r>
              <a:rPr lang="de-CH" sz="1400" dirty="0" err="1" smtClean="0">
                <a:latin typeface="AA Zuehlke" pitchFamily="2" charset="0"/>
              </a:rPr>
              <a:t>Lüthold</a:t>
            </a:r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>
                <a:latin typeface="AA Zuehlke" pitchFamily="2" charset="0"/>
                <a:hlinkClick r:id="rId2"/>
              </a:rPr>
              <a:t>c</a:t>
            </a:r>
            <a:r>
              <a:rPr lang="de-CH" sz="1400" dirty="0" smtClean="0">
                <a:latin typeface="AA Zuehlke" pitchFamily="2" charset="0"/>
                <a:hlinkClick r:id="rId2"/>
              </a:rPr>
              <a:t>hristian.luethold@zuehlke.com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Organisation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7240" y="3374506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Oliver Gepp</a:t>
            </a:r>
          </a:p>
          <a:p>
            <a:r>
              <a:rPr lang="de-CH" sz="1400" dirty="0" smtClean="0">
                <a:latin typeface="AA Zuehlke" pitchFamily="2" charset="0"/>
                <a:hlinkClick r:id="rId3"/>
              </a:rPr>
              <a:t>oliver.gepp@zuehlke.com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Thema: 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5961834" y="1767118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Christian Gauch</a:t>
            </a:r>
          </a:p>
          <a:p>
            <a:r>
              <a:rPr lang="de-CH" sz="1400" dirty="0">
                <a:latin typeface="AA Zuehlke" pitchFamily="2" charset="0"/>
                <a:hlinkClick r:id="rId4"/>
              </a:rPr>
              <a:t>c</a:t>
            </a:r>
            <a:r>
              <a:rPr lang="de-CH" sz="1400" dirty="0" smtClean="0">
                <a:latin typeface="AA Zuehlke" pitchFamily="2" charset="0"/>
                <a:hlinkClick r:id="rId4"/>
              </a:rPr>
              <a:t>hristian.gauch@zuehlke.com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Thema: 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5961834" y="3374506"/>
            <a:ext cx="2710800" cy="114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1400" dirty="0" smtClean="0">
                <a:latin typeface="AA Zuehlke" pitchFamily="2" charset="0"/>
              </a:rPr>
              <a:t>Roman Rast</a:t>
            </a:r>
          </a:p>
          <a:p>
            <a:r>
              <a:rPr lang="de-CH" sz="1400" dirty="0" smtClean="0">
                <a:latin typeface="AA Zuehlke" pitchFamily="2" charset="0"/>
                <a:hlinkClick r:id="rId5"/>
              </a:rPr>
              <a:t>roman.rast@zuehlke.com</a:t>
            </a:r>
            <a:endParaRPr lang="de-CH" sz="1400" dirty="0">
              <a:latin typeface="AA Zuehlke" pitchFamily="2" charset="0"/>
            </a:endParaRPr>
          </a:p>
          <a:p>
            <a:endParaRPr lang="de-CH" sz="1400" dirty="0" smtClean="0">
              <a:latin typeface="AA Zuehlke" pitchFamily="2" charset="0"/>
            </a:endParaRPr>
          </a:p>
          <a:p>
            <a:r>
              <a:rPr lang="de-CH" sz="1400" dirty="0" smtClean="0">
                <a:latin typeface="AA Zuehlke" pitchFamily="2" charset="0"/>
              </a:rPr>
              <a:t>Thema: </a:t>
            </a:r>
          </a:p>
        </p:txBody>
      </p:sp>
      <p:pic>
        <p:nvPicPr>
          <p:cNvPr id="19" name="Picture 2" descr="https://angular.io/resources/images/cardboard/Ionic_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02" y="4038354"/>
            <a:ext cx="751343" cy="2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2627784" y="398889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9" y="1773550"/>
            <a:ext cx="1200352" cy="120035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37" y="1773550"/>
            <a:ext cx="1200352" cy="120035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8" y="3374506"/>
            <a:ext cx="1201163" cy="1201163"/>
          </a:xfrm>
          <a:prstGeom prst="rect">
            <a:avLst/>
          </a:prstGeom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722584" y="2373726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37" y="3380776"/>
            <a:ext cx="1200352" cy="12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Flughöhe</a:t>
            </a:r>
            <a:r>
              <a:rPr lang="en-GB" dirty="0" smtClean="0"/>
              <a:t>” dieses Workshops</a:t>
            </a:r>
            <a:endParaRPr lang="en-GB" dirty="0"/>
          </a:p>
        </p:txBody>
      </p:sp>
      <p:sp>
        <p:nvSpPr>
          <p:cNvPr id="18" name="Rectangle 12"/>
          <p:cNvSpPr/>
          <p:nvPr/>
        </p:nvSpPr>
        <p:spPr>
          <a:xfrm>
            <a:off x="1843736" y="1916832"/>
            <a:ext cx="4888504" cy="1944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60534" y="2273277"/>
            <a:ext cx="1211913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Beginner</a:t>
            </a:r>
          </a:p>
        </p:txBody>
      </p:sp>
      <p:sp>
        <p:nvSpPr>
          <p:cNvPr id="20" name="TextBox 28"/>
          <p:cNvSpPr txBox="1"/>
          <p:nvPr/>
        </p:nvSpPr>
        <p:spPr>
          <a:xfrm>
            <a:off x="560534" y="3598302"/>
            <a:ext cx="1211913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Advanced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1" name="Isosceles Triangle 22"/>
          <p:cNvSpPr/>
          <p:nvPr/>
        </p:nvSpPr>
        <p:spPr>
          <a:xfrm rot="10800000">
            <a:off x="3406930" y="1913215"/>
            <a:ext cx="998045" cy="2570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2" name="Isosceles Triangle 34"/>
          <p:cNvSpPr/>
          <p:nvPr/>
        </p:nvSpPr>
        <p:spPr>
          <a:xfrm rot="10800000">
            <a:off x="2123729" y="1916832"/>
            <a:ext cx="1018990" cy="384960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560534" y="4881504"/>
            <a:ext cx="1211913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Expert</a:t>
            </a:r>
          </a:p>
        </p:txBody>
      </p:sp>
      <p:cxnSp>
        <p:nvCxnSpPr>
          <p:cNvPr id="24" name="Straight Connector 7"/>
          <p:cNvCxnSpPr/>
          <p:nvPr/>
        </p:nvCxnSpPr>
        <p:spPr>
          <a:xfrm>
            <a:off x="631823" y="1916832"/>
            <a:ext cx="80446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1823" y="3200034"/>
            <a:ext cx="8044633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6"/>
          <p:cNvCxnSpPr/>
          <p:nvPr/>
        </p:nvCxnSpPr>
        <p:spPr>
          <a:xfrm flipV="1">
            <a:off x="631823" y="4483235"/>
            <a:ext cx="7972625" cy="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3"/>
          <p:cNvSpPr/>
          <p:nvPr/>
        </p:nvSpPr>
        <p:spPr>
          <a:xfrm>
            <a:off x="6166324" y="2950788"/>
            <a:ext cx="2386049" cy="489318"/>
          </a:xfrm>
          <a:prstGeom prst="wedgeRectCallout">
            <a:avLst>
              <a:gd name="adj1" fmla="val -90959"/>
              <a:gd name="adj2" fmla="val -133601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Dieser Workshop</a:t>
            </a:r>
          </a:p>
        </p:txBody>
      </p:sp>
      <p:sp>
        <p:nvSpPr>
          <p:cNvPr id="28" name="Rectangular Callout 36"/>
          <p:cNvSpPr/>
          <p:nvPr/>
        </p:nvSpPr>
        <p:spPr>
          <a:xfrm>
            <a:off x="4445048" y="3817635"/>
            <a:ext cx="3096644" cy="534667"/>
          </a:xfrm>
          <a:prstGeom prst="wedgeRectCallout">
            <a:avLst>
              <a:gd name="adj1" fmla="val -66574"/>
              <a:gd name="adj2" fmla="val -10710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Semesterarbeit</a:t>
            </a:r>
          </a:p>
        </p:txBody>
      </p:sp>
      <p:sp>
        <p:nvSpPr>
          <p:cNvPr id="29" name="Rectangular Callout 37"/>
          <p:cNvSpPr/>
          <p:nvPr/>
        </p:nvSpPr>
        <p:spPr>
          <a:xfrm>
            <a:off x="4446995" y="4780036"/>
            <a:ext cx="3096646" cy="463378"/>
          </a:xfrm>
          <a:prstGeom prst="wedgeRectCallout">
            <a:avLst>
              <a:gd name="adj1" fmla="val -108706"/>
              <a:gd name="adj2" fmla="val -14875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&gt; </a:t>
            </a:r>
            <a:r>
              <a:rPr lang="de-CH" sz="2200" dirty="0">
                <a:solidFill>
                  <a:schemeClr val="tx1"/>
                </a:solidFill>
                <a:latin typeface="AA Zuehlke" pitchFamily="2" charset="0"/>
              </a:rPr>
              <a:t>1 Jahr </a:t>
            </a:r>
            <a:r>
              <a:rPr lang="de-CH" sz="2200" dirty="0" smtClean="0">
                <a:solidFill>
                  <a:schemeClr val="tx1"/>
                </a:solidFill>
                <a:latin typeface="AA Zuehlke" pitchFamily="2" charset="0"/>
              </a:rPr>
              <a:t>Projekterfahrung</a:t>
            </a:r>
          </a:p>
        </p:txBody>
      </p:sp>
      <p:sp>
        <p:nvSpPr>
          <p:cNvPr id="30" name="TextBox 5"/>
          <p:cNvSpPr txBox="1"/>
          <p:nvPr/>
        </p:nvSpPr>
        <p:spPr>
          <a:xfrm>
            <a:off x="560534" y="1428806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Selbsteinschätzung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Swift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AngularJS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HTML, CSS &amp; JavaScript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Android </a:t>
            </a:r>
            <a:r>
              <a:rPr lang="en-GB" dirty="0" err="1" smtClean="0"/>
              <a:t>Entwicklung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iOS </a:t>
            </a:r>
            <a:r>
              <a:rPr lang="en-GB" dirty="0" err="1" smtClean="0"/>
              <a:t>Entwicklung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Ionic </a:t>
            </a:r>
            <a:r>
              <a:rPr lang="en-GB" dirty="0" err="1" smtClean="0"/>
              <a:t>Entwicklung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ist</a:t>
            </a:r>
            <a:r>
              <a:rPr lang="en-GB" dirty="0" smtClean="0"/>
              <a:t> </a:t>
            </a:r>
            <a:r>
              <a:rPr lang="en-GB" dirty="0" err="1" smtClean="0"/>
              <a:t>dein</a:t>
            </a:r>
            <a:r>
              <a:rPr lang="en-GB" dirty="0" smtClean="0"/>
              <a:t> </a:t>
            </a:r>
            <a:r>
              <a:rPr lang="en-GB" dirty="0" err="1" smtClean="0"/>
              <a:t>Erfahrungslevel</a:t>
            </a:r>
            <a:r>
              <a:rPr lang="en-GB" dirty="0" smtClean="0"/>
              <a:t> in den </a:t>
            </a:r>
            <a:r>
              <a:rPr lang="en-GB" dirty="0" err="1" smtClean="0"/>
              <a:t>folgenden</a:t>
            </a:r>
            <a:r>
              <a:rPr lang="en-GB" dirty="0" smtClean="0"/>
              <a:t> </a:t>
            </a:r>
            <a:r>
              <a:rPr lang="en-GB" dirty="0" err="1" smtClean="0"/>
              <a:t>Bereichen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2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Erwartungen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DON’Ts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err="1" smtClean="0"/>
              <a:t>erwartest</a:t>
            </a:r>
            <a:r>
              <a:rPr lang="en-GB" dirty="0" smtClean="0"/>
              <a:t> du von </a:t>
            </a:r>
            <a:r>
              <a:rPr lang="en-GB" dirty="0" err="1" smtClean="0"/>
              <a:t>diesem</a:t>
            </a:r>
            <a:r>
              <a:rPr lang="en-GB" dirty="0" smtClean="0"/>
              <a:t> Workshop?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Native iOS Development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Objective-C (1980)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Swift (2014)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IDE: </a:t>
            </a:r>
            <a:r>
              <a:rPr lang="en-GB" dirty="0" err="1" smtClean="0"/>
              <a:t>XCode</a:t>
            </a:r>
            <a:endParaRPr lang="en-GB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Bildplatzhalter 10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4131867"/>
            <a:ext cx="1417596" cy="141759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38" y="4225899"/>
            <a:ext cx="4148798" cy="23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Christian Lüthold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1411</Words>
  <Application>Microsoft Office PowerPoint</Application>
  <PresentationFormat>Bildschirmpräsentation (4:3)</PresentationFormat>
  <Paragraphs>454</Paragraphs>
  <Slides>40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Wingdings</vt:lpstr>
      <vt:lpstr>AA Zuehlke</vt:lpstr>
      <vt:lpstr>Zuehlke</vt:lpstr>
      <vt:lpstr>Workshop 6 (WS6C) –  Mobile App Development</vt:lpstr>
      <vt:lpstr>Über mich</vt:lpstr>
      <vt:lpstr>Zühlke Engineering AG</vt:lpstr>
      <vt:lpstr>Was werdet ihr lernen? </vt:lpstr>
      <vt:lpstr>Zühlke Team</vt:lpstr>
      <vt:lpstr>“Flughöhe” dieses Workshops</vt:lpstr>
      <vt:lpstr>Selbsteinschätzung</vt:lpstr>
      <vt:lpstr>Erwartungen</vt:lpstr>
      <vt:lpstr>Native iOS Development</vt:lpstr>
      <vt:lpstr>Native Android Development</vt:lpstr>
      <vt:lpstr>Es gibt auch noch mehr Plattformen!</vt:lpstr>
      <vt:lpstr>App Typen</vt:lpstr>
      <vt:lpstr>Web Apps</vt:lpstr>
      <vt:lpstr>Progressive Web Apps</vt:lpstr>
      <vt:lpstr>Hybrid Apps</vt:lpstr>
      <vt:lpstr>Hybrid Mobile App Development</vt:lpstr>
      <vt:lpstr>Ionic</vt:lpstr>
      <vt:lpstr>Übersicht</vt:lpstr>
      <vt:lpstr>Und was ist jetzt die beste Lösung?</vt:lpstr>
      <vt:lpstr>However…</vt:lpstr>
      <vt:lpstr>But then again…</vt:lpstr>
      <vt:lpstr>Gartner, Inc. Analysis (2013)</vt:lpstr>
      <vt:lpstr>Was denkt ihr?</vt:lpstr>
      <vt:lpstr>“Na gut, dann also eine Hybrid App…”</vt:lpstr>
      <vt:lpstr>Long-term Unterschiede</vt:lpstr>
      <vt:lpstr>Users don’t care!</vt:lpstr>
      <vt:lpstr>Pros &amp; Cons</vt:lpstr>
      <vt:lpstr>Pros &amp; Cons</vt:lpstr>
      <vt:lpstr>Pros &amp; Cons</vt:lpstr>
      <vt:lpstr>Wie entscheide ich mich?</vt:lpstr>
      <vt:lpstr>Übrigens…</vt:lpstr>
      <vt:lpstr>Wie funktioniert denn das?</vt:lpstr>
      <vt:lpstr>Native UI</vt:lpstr>
      <vt:lpstr>Stundenplan</vt:lpstr>
      <vt:lpstr>Testat</vt:lpstr>
      <vt:lpstr>Präsentation</vt:lpstr>
      <vt:lpstr>Wie bestehe ich diesen Workshop?</vt:lpstr>
      <vt:lpstr>Are you ready?</vt:lpstr>
      <vt:lpstr>Gruppenbildung – Track 1</vt:lpstr>
      <vt:lpstr>Gruppenbildung – Track 2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6 (WS6C) - Mobile App Development</dc:title>
  <dc:creator>chlu</dc:creator>
  <cp:lastModifiedBy>Luethold, Christian</cp:lastModifiedBy>
  <cp:revision>152</cp:revision>
  <dcterms:created xsi:type="dcterms:W3CDTF">2017-02-13T14:48:02Z</dcterms:created>
  <dcterms:modified xsi:type="dcterms:W3CDTF">2017-02-19T17:46:24Z</dcterms:modified>
</cp:coreProperties>
</file>