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33"/>
    <p:restoredTop sz="94694"/>
  </p:normalViewPr>
  <p:slideViewPr>
    <p:cSldViewPr snapToGrid="0" snapToObjects="1">
      <p:cViewPr>
        <p:scale>
          <a:sx n="161" d="100"/>
          <a:sy n="161" d="100"/>
        </p:scale>
        <p:origin x="13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C0AC-ECD1-9F49-80CB-DD0F0A419AAE}" type="datetimeFigureOut">
              <a:rPr lang="fr-FR" smtClean="0"/>
              <a:t>08/02/2020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6F57-8853-B94D-AA53-7129B90E5D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10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C0AC-ECD1-9F49-80CB-DD0F0A419AAE}" type="datetimeFigureOut">
              <a:rPr lang="fr-FR" smtClean="0"/>
              <a:t>08/02/2020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6F57-8853-B94D-AA53-7129B90E5D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98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C0AC-ECD1-9F49-80CB-DD0F0A419AAE}" type="datetimeFigureOut">
              <a:rPr lang="fr-FR" smtClean="0"/>
              <a:t>08/02/2020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6F57-8853-B94D-AA53-7129B90E5D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30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C0AC-ECD1-9F49-80CB-DD0F0A419AAE}" type="datetimeFigureOut">
              <a:rPr lang="fr-FR" smtClean="0"/>
              <a:t>08/02/2020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6F57-8853-B94D-AA53-7129B90E5D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61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C0AC-ECD1-9F49-80CB-DD0F0A419AAE}" type="datetimeFigureOut">
              <a:rPr lang="fr-FR" smtClean="0"/>
              <a:t>08/02/2020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6F57-8853-B94D-AA53-7129B90E5D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83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C0AC-ECD1-9F49-80CB-DD0F0A419AAE}" type="datetimeFigureOut">
              <a:rPr lang="fr-FR" smtClean="0"/>
              <a:t>08/02/2020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6F57-8853-B94D-AA53-7129B90E5D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94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C0AC-ECD1-9F49-80CB-DD0F0A419AAE}" type="datetimeFigureOut">
              <a:rPr lang="fr-FR" smtClean="0"/>
              <a:t>08/02/2020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6F57-8853-B94D-AA53-7129B90E5D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44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C0AC-ECD1-9F49-80CB-DD0F0A419AAE}" type="datetimeFigureOut">
              <a:rPr lang="fr-FR" smtClean="0"/>
              <a:t>08/02/2020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6F57-8853-B94D-AA53-7129B90E5D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214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C0AC-ECD1-9F49-80CB-DD0F0A419AAE}" type="datetimeFigureOut">
              <a:rPr lang="fr-FR" smtClean="0"/>
              <a:t>08/02/2020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6F57-8853-B94D-AA53-7129B90E5D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77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C0AC-ECD1-9F49-80CB-DD0F0A419AAE}" type="datetimeFigureOut">
              <a:rPr lang="fr-FR" smtClean="0"/>
              <a:t>08/02/2020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6F57-8853-B94D-AA53-7129B90E5D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23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C0AC-ECD1-9F49-80CB-DD0F0A419AAE}" type="datetimeFigureOut">
              <a:rPr lang="fr-FR" smtClean="0"/>
              <a:t>08/02/2020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6F57-8853-B94D-AA53-7129B90E5D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65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3C0AC-ECD1-9F49-80CB-DD0F0A419AAE}" type="datetimeFigureOut">
              <a:rPr lang="fr-FR" smtClean="0"/>
              <a:t>08/02/2020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66F57-8853-B94D-AA53-7129B90E5D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61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png"/><Relationship Id="rId7" Type="http://schemas.openxmlformats.org/officeDocument/2006/relationships/image" Target="../media/image6.tiff"/><Relationship Id="rId12" Type="http://schemas.openxmlformats.org/officeDocument/2006/relationships/image" Target="../media/image11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tif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f"/><Relationship Id="rId3" Type="http://schemas.openxmlformats.org/officeDocument/2006/relationships/image" Target="../media/image6.tiff"/><Relationship Id="rId7" Type="http://schemas.openxmlformats.org/officeDocument/2006/relationships/image" Target="../media/image10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3.png"/><Relationship Id="rId5" Type="http://schemas.openxmlformats.org/officeDocument/2006/relationships/image" Target="../media/image8.tiff"/><Relationship Id="rId10" Type="http://schemas.openxmlformats.org/officeDocument/2006/relationships/image" Target="../media/image2.png"/><Relationship Id="rId4" Type="http://schemas.openxmlformats.org/officeDocument/2006/relationships/image" Target="../media/image7.tiff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tiff"/><Relationship Id="rId7" Type="http://schemas.openxmlformats.org/officeDocument/2006/relationships/image" Target="../media/image11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iff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tiff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7" Type="http://schemas.openxmlformats.org/officeDocument/2006/relationships/image" Target="../media/image11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iff"/><Relationship Id="rId5" Type="http://schemas.openxmlformats.org/officeDocument/2006/relationships/image" Target="../media/image9.png"/><Relationship Id="rId4" Type="http://schemas.openxmlformats.org/officeDocument/2006/relationships/image" Target="../media/image8.tif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7.tiff"/><Relationship Id="rId7" Type="http://schemas.openxmlformats.org/officeDocument/2006/relationships/image" Target="../media/image11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iff"/><Relationship Id="rId5" Type="http://schemas.openxmlformats.org/officeDocument/2006/relationships/image" Target="../media/image9.png"/><Relationship Id="rId4" Type="http://schemas.openxmlformats.org/officeDocument/2006/relationships/image" Target="../media/image8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tiff"/><Relationship Id="rId5" Type="http://schemas.openxmlformats.org/officeDocument/2006/relationships/image" Target="../media/image10.tiff"/><Relationship Id="rId4" Type="http://schemas.openxmlformats.org/officeDocument/2006/relationships/image" Target="../media/image8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7" Type="http://schemas.openxmlformats.org/officeDocument/2006/relationships/image" Target="../media/image9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tiff"/><Relationship Id="rId5" Type="http://schemas.openxmlformats.org/officeDocument/2006/relationships/image" Target="../media/image10.tiff"/><Relationship Id="rId4" Type="http://schemas.openxmlformats.org/officeDocument/2006/relationships/image" Target="../media/image8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9D5AA16-0EF6-6E49-AA64-B14B4EEAA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199" y="190058"/>
            <a:ext cx="2067113" cy="220601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9FB33B7-F1D1-C245-A3ED-84879FD66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974" y="2461683"/>
            <a:ext cx="2376440" cy="15684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4191150-E53C-5245-97FE-298958CE2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199" y="4095748"/>
            <a:ext cx="2376440" cy="141723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3D0A198-1EFF-B94A-9F5A-2E7F8AD6E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865" y="2461683"/>
            <a:ext cx="2376440" cy="15684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6B8177D-6F63-A448-9C33-C02DFDE41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865" y="4095748"/>
            <a:ext cx="2376440" cy="141723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C102304-94B9-054E-BD70-73A6A55C2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1865" y="190058"/>
            <a:ext cx="1749594" cy="220601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79C1EC2-2044-CB42-8C15-179491E454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052" y="111385"/>
            <a:ext cx="3540369" cy="198062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4339FA36-D368-604D-9EE9-23E94061EFB0}"/>
              </a:ext>
            </a:extLst>
          </p:cNvPr>
          <p:cNvSpPr txBox="1"/>
          <p:nvPr/>
        </p:nvSpPr>
        <p:spPr>
          <a:xfrm>
            <a:off x="822541" y="887808"/>
            <a:ext cx="1910153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 err="1"/>
              <a:t>Detection</a:t>
            </a:r>
            <a:r>
              <a:rPr lang="fr-FR" sz="500" dirty="0"/>
              <a:t> rate : drone </a:t>
            </a:r>
            <a:r>
              <a:rPr lang="fr-FR" sz="500" dirty="0" err="1"/>
              <a:t>send</a:t>
            </a:r>
            <a:r>
              <a:rPr lang="fr-FR" sz="500" dirty="0"/>
              <a:t> for OHCA </a:t>
            </a:r>
            <a:r>
              <a:rPr lang="fr-FR" sz="500" dirty="0" err="1"/>
              <a:t>detected</a:t>
            </a:r>
            <a:r>
              <a:rPr lang="fr-FR" sz="500" dirty="0"/>
              <a:t> … % in public place </a:t>
            </a:r>
          </a:p>
          <a:p>
            <a:r>
              <a:rPr lang="fr-FR" sz="500" dirty="0"/>
              <a:t>		                       … % at home</a:t>
            </a:r>
          </a:p>
          <a:p>
            <a:endParaRPr lang="fr-FR" sz="500" dirty="0"/>
          </a:p>
          <a:p>
            <a:r>
              <a:rPr lang="fr-FR" sz="500" dirty="0"/>
              <a:t>OHCA </a:t>
            </a:r>
            <a:r>
              <a:rPr lang="fr-FR" sz="500" dirty="0" err="1"/>
              <a:t>detection</a:t>
            </a:r>
            <a:r>
              <a:rPr lang="fr-FR" sz="500" dirty="0"/>
              <a:t> </a:t>
            </a:r>
            <a:r>
              <a:rPr lang="fr-FR" sz="500" dirty="0" err="1"/>
              <a:t>sequence</a:t>
            </a:r>
            <a:r>
              <a:rPr lang="fr-FR" sz="500" dirty="0"/>
              <a:t> : drone </a:t>
            </a:r>
            <a:r>
              <a:rPr lang="fr-FR" sz="500" dirty="0" err="1"/>
              <a:t>goes</a:t>
            </a:r>
            <a:r>
              <a:rPr lang="fr-FR" sz="500" dirty="0"/>
              <a:t>  …  sec </a:t>
            </a:r>
            <a:r>
              <a:rPr lang="fr-FR" sz="500" dirty="0" err="1"/>
              <a:t>after</a:t>
            </a:r>
            <a:r>
              <a:rPr lang="fr-FR" sz="500" dirty="0"/>
              <a:t> BLS team</a:t>
            </a:r>
          </a:p>
          <a:p>
            <a:endParaRPr lang="fr-FR" sz="500" dirty="0"/>
          </a:p>
          <a:p>
            <a:r>
              <a:rPr lang="fr-FR" sz="500" dirty="0"/>
              <a:t>… % of OHCA at home have </a:t>
            </a:r>
            <a:r>
              <a:rPr lang="fr-FR" sz="500" dirty="0" err="1"/>
              <a:t>only</a:t>
            </a:r>
            <a:r>
              <a:rPr lang="fr-FR" sz="500" dirty="0"/>
              <a:t> one </a:t>
            </a:r>
            <a:r>
              <a:rPr lang="fr-FR" sz="500" dirty="0" err="1"/>
              <a:t>witness</a:t>
            </a:r>
            <a:r>
              <a:rPr lang="fr-FR" sz="500" dirty="0"/>
              <a:t> </a:t>
            </a:r>
            <a:r>
              <a:rPr lang="fr-FR" sz="500" dirty="0" err="1"/>
              <a:t>alone</a:t>
            </a:r>
            <a:r>
              <a:rPr lang="fr-FR" sz="500" dirty="0"/>
              <a:t>: no drone sent. </a:t>
            </a:r>
            <a:br>
              <a:rPr lang="fr-FR" sz="500" dirty="0"/>
            </a:br>
            <a:endParaRPr lang="fr-FR" sz="200" dirty="0"/>
          </a:p>
          <a:p>
            <a:endParaRPr lang="fr-FR" sz="500" dirty="0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0CEF91-4982-DE4C-B23F-DAFDAA3016DB}"/>
              </a:ext>
            </a:extLst>
          </p:cNvPr>
          <p:cNvGrpSpPr/>
          <p:nvPr/>
        </p:nvGrpSpPr>
        <p:grpSpPr>
          <a:xfrm>
            <a:off x="445066" y="603326"/>
            <a:ext cx="182105" cy="161583"/>
            <a:chOff x="5983460" y="3253436"/>
            <a:chExt cx="377031" cy="403891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E0608A19-0F7A-2743-AA1A-7C11195EEB7A}"/>
                </a:ext>
              </a:extLst>
            </p:cNvPr>
            <p:cNvSpPr/>
            <p:nvPr/>
          </p:nvSpPr>
          <p:spPr>
            <a:xfrm>
              <a:off x="6016505" y="3281591"/>
              <a:ext cx="300405" cy="372815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3C9C1B48-6113-5A4D-A401-1B4D274FA39C}"/>
                </a:ext>
              </a:extLst>
            </p:cNvPr>
            <p:cNvSpPr/>
            <p:nvPr/>
          </p:nvSpPr>
          <p:spPr>
            <a:xfrm>
              <a:off x="5983460" y="3253436"/>
              <a:ext cx="377031" cy="403891"/>
            </a:xfrm>
            <a:prstGeom prst="arc">
              <a:avLst>
                <a:gd name="adj1" fmla="val 11091027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8" name="Connecteur droit 4">
              <a:extLst>
                <a:ext uri="{FF2B5EF4-FFF2-40B4-BE49-F238E27FC236}">
                  <a16:creationId xmlns:a16="http://schemas.microsoft.com/office/drawing/2014/main" id="{1AD2E866-A221-7647-AB2B-9F851986139F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rot="5400000">
              <a:off x="6227176" y="3418003"/>
              <a:ext cx="95936" cy="170695"/>
            </a:xfrm>
            <a:prstGeom prst="curvedConnector4">
              <a:avLst>
                <a:gd name="adj1" fmla="val 111518"/>
                <a:gd name="adj2" fmla="val 7005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D3073321-6D88-024B-BD5D-2609506C6815}"/>
                </a:ext>
              </a:extLst>
            </p:cNvPr>
            <p:cNvSpPr/>
            <p:nvPr/>
          </p:nvSpPr>
          <p:spPr>
            <a:xfrm>
              <a:off x="6164177" y="3533795"/>
              <a:ext cx="48393" cy="363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7692A9D5-496F-EA49-8242-AD8DBDE9E9B2}"/>
                </a:ext>
              </a:extLst>
            </p:cNvPr>
            <p:cNvSpPr/>
            <p:nvPr/>
          </p:nvSpPr>
          <p:spPr>
            <a:xfrm>
              <a:off x="6314772" y="342221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E25F81A3-44FA-954B-88D6-B11BE33B5FEA}"/>
                </a:ext>
              </a:extLst>
            </p:cNvPr>
            <p:cNvSpPr/>
            <p:nvPr/>
          </p:nvSpPr>
          <p:spPr>
            <a:xfrm>
              <a:off x="5997130" y="3428650"/>
              <a:ext cx="23083" cy="232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81CAE13A-5DF5-2D4D-B53F-1F3D33C2572A}"/>
                </a:ext>
              </a:extLst>
            </p:cNvPr>
            <p:cNvSpPr/>
            <p:nvPr/>
          </p:nvSpPr>
          <p:spPr>
            <a:xfrm>
              <a:off x="5983460" y="342221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70FE56AB-6C7A-5C4D-9E8C-4C5E94E99155}"/>
              </a:ext>
            </a:extLst>
          </p:cNvPr>
          <p:cNvGrpSpPr/>
          <p:nvPr/>
        </p:nvGrpSpPr>
        <p:grpSpPr>
          <a:xfrm>
            <a:off x="3116108" y="871665"/>
            <a:ext cx="182106" cy="161583"/>
            <a:chOff x="456130" y="788290"/>
            <a:chExt cx="261041" cy="259009"/>
          </a:xfrm>
        </p:grpSpPr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985DC8BA-6A70-7F4E-96A7-D016279AA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6130" y="788290"/>
              <a:ext cx="156191" cy="156191"/>
            </a:xfrm>
            <a:prstGeom prst="rect">
              <a:avLst/>
            </a:prstGeom>
          </p:spPr>
        </p:pic>
        <p:pic>
          <p:nvPicPr>
            <p:cNvPr id="45" name="Image 44">
              <a:extLst>
                <a:ext uri="{FF2B5EF4-FFF2-40B4-BE49-F238E27FC236}">
                  <a16:creationId xmlns:a16="http://schemas.microsoft.com/office/drawing/2014/main" id="{9F252E37-761A-3D4B-BE75-FA838217C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9932" y="930060"/>
              <a:ext cx="117239" cy="117239"/>
            </a:xfrm>
            <a:prstGeom prst="rect">
              <a:avLst/>
            </a:prstGeom>
          </p:spPr>
        </p:pic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2258581C-5552-3E4B-AD3C-5405F2B021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152" y="841497"/>
              <a:ext cx="142295" cy="1776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ZoneTexte 46">
            <a:extLst>
              <a:ext uri="{FF2B5EF4-FFF2-40B4-BE49-F238E27FC236}">
                <a16:creationId xmlns:a16="http://schemas.microsoft.com/office/drawing/2014/main" id="{B36BB573-0190-154F-9C92-F47FC518132D}"/>
              </a:ext>
            </a:extLst>
          </p:cNvPr>
          <p:cNvSpPr txBox="1"/>
          <p:nvPr/>
        </p:nvSpPr>
        <p:spPr>
          <a:xfrm>
            <a:off x="2773246" y="1099737"/>
            <a:ext cx="906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Drone </a:t>
            </a:r>
            <a:r>
              <a:rPr lang="fr-FR" sz="500" dirty="0" err="1"/>
              <a:t>can</a:t>
            </a:r>
            <a:r>
              <a:rPr lang="fr-FR" sz="500" dirty="0"/>
              <a:t> </a:t>
            </a:r>
            <a:r>
              <a:rPr lang="fr-FR" sz="500" dirty="0" err="1"/>
              <a:t>fly</a:t>
            </a:r>
            <a:r>
              <a:rPr lang="fr-FR" sz="500" dirty="0"/>
              <a:t> </a:t>
            </a:r>
            <a:r>
              <a:rPr lang="fr-FR" sz="500" dirty="0" err="1"/>
              <a:t>during</a:t>
            </a:r>
            <a:r>
              <a:rPr lang="fr-FR" sz="500" dirty="0"/>
              <a:t> </a:t>
            </a:r>
            <a:r>
              <a:rPr lang="fr-FR" sz="500" dirty="0" err="1"/>
              <a:t>aeronautical</a:t>
            </a:r>
            <a:r>
              <a:rPr lang="fr-FR" sz="500" dirty="0"/>
              <a:t> night : </a:t>
            </a:r>
            <a:r>
              <a:rPr lang="fr-FR" sz="500" dirty="0" err="1"/>
              <a:t>yes</a:t>
            </a:r>
            <a:r>
              <a:rPr lang="fr-FR" sz="500" dirty="0"/>
              <a:t>/no</a:t>
            </a: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FCFC1382-13C0-E943-A71B-223D31101A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83009" y="3849053"/>
            <a:ext cx="347851" cy="347851"/>
          </a:xfrm>
          <a:prstGeom prst="rect">
            <a:avLst/>
          </a:prstGeom>
        </p:spPr>
      </p:pic>
      <p:pic>
        <p:nvPicPr>
          <p:cNvPr id="64" name="Image 63">
            <a:extLst>
              <a:ext uri="{FF2B5EF4-FFF2-40B4-BE49-F238E27FC236}">
                <a16:creationId xmlns:a16="http://schemas.microsoft.com/office/drawing/2014/main" id="{834BCF25-2B77-8B49-8244-32763B0B4E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4520" y="1074823"/>
            <a:ext cx="326571" cy="163286"/>
          </a:xfrm>
          <a:prstGeom prst="rect">
            <a:avLst/>
          </a:prstGeom>
        </p:spPr>
      </p:pic>
      <p:grpSp>
        <p:nvGrpSpPr>
          <p:cNvPr id="65" name="Groupe 64">
            <a:extLst>
              <a:ext uri="{FF2B5EF4-FFF2-40B4-BE49-F238E27FC236}">
                <a16:creationId xmlns:a16="http://schemas.microsoft.com/office/drawing/2014/main" id="{0D797FA6-6FB2-E94B-A55E-91021B4C0323}"/>
              </a:ext>
            </a:extLst>
          </p:cNvPr>
          <p:cNvGrpSpPr/>
          <p:nvPr/>
        </p:nvGrpSpPr>
        <p:grpSpPr>
          <a:xfrm>
            <a:off x="1982887" y="1706660"/>
            <a:ext cx="206499" cy="299450"/>
            <a:chOff x="3329543" y="3127615"/>
            <a:chExt cx="635000" cy="877596"/>
          </a:xfrm>
        </p:grpSpPr>
        <p:pic>
          <p:nvPicPr>
            <p:cNvPr id="66" name="Image 65">
              <a:extLst>
                <a:ext uri="{FF2B5EF4-FFF2-40B4-BE49-F238E27FC236}">
                  <a16:creationId xmlns:a16="http://schemas.microsoft.com/office/drawing/2014/main" id="{4E468DBA-9E9F-C04A-98F2-5B366A9DB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329543" y="3127615"/>
              <a:ext cx="635000" cy="609600"/>
            </a:xfrm>
            <a:prstGeom prst="rect">
              <a:avLst/>
            </a:prstGeom>
          </p:spPr>
        </p:pic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DCF34D1C-08C0-FA4C-98E3-6153A5A89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415359" y="3562798"/>
              <a:ext cx="463369" cy="442413"/>
            </a:xfrm>
            <a:prstGeom prst="rect">
              <a:avLst/>
            </a:prstGeom>
          </p:spPr>
        </p:pic>
      </p:grp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D44B2C95-F843-8542-AEE5-A198061274E4}"/>
              </a:ext>
            </a:extLst>
          </p:cNvPr>
          <p:cNvCxnSpPr>
            <a:cxnSpLocks/>
          </p:cNvCxnSpPr>
          <p:nvPr/>
        </p:nvCxnSpPr>
        <p:spPr>
          <a:xfrm>
            <a:off x="536119" y="835670"/>
            <a:ext cx="0" cy="19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A8C11302-1438-B64E-B513-E60737F7179C}"/>
              </a:ext>
            </a:extLst>
          </p:cNvPr>
          <p:cNvCxnSpPr>
            <a:cxnSpLocks/>
          </p:cNvCxnSpPr>
          <p:nvPr/>
        </p:nvCxnSpPr>
        <p:spPr>
          <a:xfrm>
            <a:off x="536119" y="1300481"/>
            <a:ext cx="0" cy="2706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91BDBCA5-265D-7447-9008-1D20A3AEEF82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536119" y="4007199"/>
            <a:ext cx="1246890" cy="1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83">
            <a:extLst>
              <a:ext uri="{FF2B5EF4-FFF2-40B4-BE49-F238E27FC236}">
                <a16:creationId xmlns:a16="http://schemas.microsoft.com/office/drawing/2014/main" id="{CE31B373-389C-4741-8E03-F812C19507D8}"/>
              </a:ext>
            </a:extLst>
          </p:cNvPr>
          <p:cNvSpPr txBox="1"/>
          <p:nvPr/>
        </p:nvSpPr>
        <p:spPr>
          <a:xfrm>
            <a:off x="1291012" y="4479271"/>
            <a:ext cx="133184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 err="1"/>
              <a:t>After</a:t>
            </a:r>
            <a:r>
              <a:rPr lang="fr-FR" sz="500" dirty="0"/>
              <a:t> a </a:t>
            </a:r>
            <a:r>
              <a:rPr lang="fr-FR" sz="500" dirty="0" err="1"/>
              <a:t>run</a:t>
            </a:r>
            <a:r>
              <a:rPr lang="fr-FR" sz="500" dirty="0"/>
              <a:t> the drone </a:t>
            </a:r>
            <a:r>
              <a:rPr lang="fr-FR" sz="500" dirty="0" err="1"/>
              <a:t>is</a:t>
            </a:r>
            <a:r>
              <a:rPr lang="fr-FR" sz="500" dirty="0"/>
              <a:t> </a:t>
            </a:r>
            <a:r>
              <a:rPr lang="fr-FR" sz="500" dirty="0" err="1"/>
              <a:t>unavailable</a:t>
            </a:r>
            <a:r>
              <a:rPr lang="fr-FR" sz="500" dirty="0"/>
              <a:t> for … h.</a:t>
            </a:r>
          </a:p>
        </p:txBody>
      </p: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31E60D50-62A4-E74D-A1ED-BDE145E75FE3}"/>
              </a:ext>
            </a:extLst>
          </p:cNvPr>
          <p:cNvGrpSpPr/>
          <p:nvPr/>
        </p:nvGrpSpPr>
        <p:grpSpPr>
          <a:xfrm>
            <a:off x="1071230" y="4400707"/>
            <a:ext cx="219782" cy="247842"/>
            <a:chOff x="3329543" y="3127615"/>
            <a:chExt cx="635000" cy="877596"/>
          </a:xfrm>
        </p:grpSpPr>
        <p:pic>
          <p:nvPicPr>
            <p:cNvPr id="86" name="Image 85">
              <a:extLst>
                <a:ext uri="{FF2B5EF4-FFF2-40B4-BE49-F238E27FC236}">
                  <a16:creationId xmlns:a16="http://schemas.microsoft.com/office/drawing/2014/main" id="{BF8C8D06-9770-164A-B60F-44C990699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329543" y="3127615"/>
              <a:ext cx="635000" cy="609600"/>
            </a:xfrm>
            <a:prstGeom prst="rect">
              <a:avLst/>
            </a:prstGeom>
          </p:spPr>
        </p:pic>
        <p:pic>
          <p:nvPicPr>
            <p:cNvPr id="87" name="Image 86">
              <a:extLst>
                <a:ext uri="{FF2B5EF4-FFF2-40B4-BE49-F238E27FC236}">
                  <a16:creationId xmlns:a16="http://schemas.microsoft.com/office/drawing/2014/main" id="{2E4BAB61-DD7D-7342-9E05-14E5F3872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415359" y="3562798"/>
              <a:ext cx="463369" cy="442413"/>
            </a:xfrm>
            <a:prstGeom prst="rect">
              <a:avLst/>
            </a:prstGeom>
          </p:spPr>
        </p:pic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ECD0BF94-EDE9-0D4B-9763-8A5FFFCB1AC2}"/>
              </a:ext>
            </a:extLst>
          </p:cNvPr>
          <p:cNvSpPr txBox="1"/>
          <p:nvPr/>
        </p:nvSpPr>
        <p:spPr>
          <a:xfrm>
            <a:off x="2418469" y="2576467"/>
            <a:ext cx="983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 err="1"/>
              <a:t>Drone’s</a:t>
            </a:r>
            <a:r>
              <a:rPr lang="fr-FR" sz="500" dirty="0"/>
              <a:t> landing </a:t>
            </a:r>
            <a:r>
              <a:rPr lang="fr-FR" sz="500" dirty="0" err="1"/>
              <a:t>delay</a:t>
            </a:r>
            <a:r>
              <a:rPr lang="fr-FR" sz="500" dirty="0"/>
              <a:t> … sec. </a:t>
            </a:r>
          </a:p>
          <a:p>
            <a:endParaRPr lang="fr-FR" sz="500" dirty="0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E619FF88-F419-6F40-9EF8-3CCB21DAD219}"/>
              </a:ext>
            </a:extLst>
          </p:cNvPr>
          <p:cNvSpPr txBox="1"/>
          <p:nvPr/>
        </p:nvSpPr>
        <p:spPr>
          <a:xfrm>
            <a:off x="2324950" y="1746740"/>
            <a:ext cx="131896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/>
              <a:t>Drone </a:t>
            </a:r>
            <a:r>
              <a:rPr lang="fr-FR" sz="500" b="1" dirty="0" err="1"/>
              <a:t>parameters</a:t>
            </a:r>
            <a:r>
              <a:rPr lang="fr-FR" sz="500" b="1" dirty="0"/>
              <a:t>: </a:t>
            </a:r>
          </a:p>
          <a:p>
            <a:r>
              <a:rPr lang="fr-FR" sz="500" dirty="0" err="1"/>
              <a:t>Take</a:t>
            </a:r>
            <a:r>
              <a:rPr lang="fr-FR" sz="500" dirty="0"/>
              <a:t> off </a:t>
            </a:r>
            <a:r>
              <a:rPr lang="fr-FR" sz="500" dirty="0" err="1"/>
              <a:t>delay</a:t>
            </a:r>
            <a:r>
              <a:rPr lang="fr-FR" sz="500" dirty="0"/>
              <a:t> … (in s)</a:t>
            </a:r>
            <a:endParaRPr lang="fr-FR" sz="500" b="1" dirty="0"/>
          </a:p>
          <a:p>
            <a:endParaRPr lang="fr-FR" sz="500" b="1" dirty="0"/>
          </a:p>
          <a:p>
            <a:r>
              <a:rPr lang="fr-FR" sz="500" dirty="0" err="1"/>
              <a:t>Drone's</a:t>
            </a:r>
            <a:r>
              <a:rPr lang="fr-FR" sz="500" dirty="0"/>
              <a:t> </a:t>
            </a:r>
            <a:r>
              <a:rPr lang="fr-FR" sz="500" dirty="0" err="1"/>
              <a:t>cruise</a:t>
            </a:r>
            <a:r>
              <a:rPr lang="fr-FR" sz="500" dirty="0"/>
              <a:t> altitude  ... (in m)</a:t>
            </a:r>
          </a:p>
          <a:p>
            <a:r>
              <a:rPr lang="fr-FR" sz="500" dirty="0"/>
              <a:t>Max drone speed … (in km/h)</a:t>
            </a:r>
          </a:p>
          <a:p>
            <a:r>
              <a:rPr lang="fr-FR" sz="500" dirty="0" err="1"/>
              <a:t>Drone's</a:t>
            </a:r>
            <a:r>
              <a:rPr lang="fr-FR" sz="500" dirty="0"/>
              <a:t> </a:t>
            </a:r>
            <a:r>
              <a:rPr lang="fr-FR" sz="500" dirty="0" err="1"/>
              <a:t>acceleration</a:t>
            </a:r>
            <a:r>
              <a:rPr lang="fr-FR" sz="500" dirty="0"/>
              <a:t> time … (in sec)</a:t>
            </a:r>
          </a:p>
          <a:p>
            <a:r>
              <a:rPr lang="fr-FR" sz="500" dirty="0" err="1"/>
              <a:t>Drone's</a:t>
            </a:r>
            <a:r>
              <a:rPr lang="fr-FR" sz="500" dirty="0"/>
              <a:t> vertical speed … (in m/s)</a:t>
            </a:r>
          </a:p>
        </p:txBody>
      </p: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D238DC0D-9D2B-DB41-9880-97547D3555AF}"/>
              </a:ext>
            </a:extLst>
          </p:cNvPr>
          <p:cNvCxnSpPr>
            <a:cxnSpLocks/>
          </p:cNvCxnSpPr>
          <p:nvPr/>
        </p:nvCxnSpPr>
        <p:spPr>
          <a:xfrm>
            <a:off x="2086137" y="2171856"/>
            <a:ext cx="0" cy="1609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ZoneTexte 91">
            <a:extLst>
              <a:ext uri="{FF2B5EF4-FFF2-40B4-BE49-F238E27FC236}">
                <a16:creationId xmlns:a16="http://schemas.microsoft.com/office/drawing/2014/main" id="{93CCCBD1-4D1F-174A-BA0C-DF64B33D1D73}"/>
              </a:ext>
            </a:extLst>
          </p:cNvPr>
          <p:cNvSpPr txBox="1"/>
          <p:nvPr/>
        </p:nvSpPr>
        <p:spPr>
          <a:xfrm>
            <a:off x="66204" y="384344"/>
            <a:ext cx="122480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 err="1"/>
              <a:t>Unconsciousness</a:t>
            </a:r>
            <a:r>
              <a:rPr lang="fr-FR" sz="500" dirty="0"/>
              <a:t> </a:t>
            </a:r>
            <a:r>
              <a:rPr lang="fr-FR" sz="500" dirty="0" err="1"/>
              <a:t>detected</a:t>
            </a:r>
            <a:endParaRPr lang="fr-FR" sz="500" dirty="0"/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3E56053E-AAF6-5348-814E-1D5BBFC0319D}"/>
              </a:ext>
            </a:extLst>
          </p:cNvPr>
          <p:cNvCxnSpPr>
            <a:cxnSpLocks/>
          </p:cNvCxnSpPr>
          <p:nvPr/>
        </p:nvCxnSpPr>
        <p:spPr>
          <a:xfrm>
            <a:off x="762000" y="703308"/>
            <a:ext cx="96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1CD04C45-27F4-1D4F-9871-59B5B86C7E15}"/>
              </a:ext>
            </a:extLst>
          </p:cNvPr>
          <p:cNvCxnSpPr>
            <a:cxnSpLocks/>
          </p:cNvCxnSpPr>
          <p:nvPr/>
        </p:nvCxnSpPr>
        <p:spPr>
          <a:xfrm>
            <a:off x="1727200" y="730020"/>
            <a:ext cx="0" cy="141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09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434D052-1F34-0B48-A057-D96BF5C96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52" y="111385"/>
            <a:ext cx="3540369" cy="19806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5E33ED4-A774-AF4C-A445-089713B8BF53}"/>
              </a:ext>
            </a:extLst>
          </p:cNvPr>
          <p:cNvSpPr txBox="1"/>
          <p:nvPr/>
        </p:nvSpPr>
        <p:spPr>
          <a:xfrm>
            <a:off x="822541" y="887808"/>
            <a:ext cx="1910153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 err="1"/>
              <a:t>Detection</a:t>
            </a:r>
            <a:r>
              <a:rPr lang="fr-FR" sz="500" dirty="0"/>
              <a:t> rate : drone </a:t>
            </a:r>
            <a:r>
              <a:rPr lang="fr-FR" sz="500" dirty="0" err="1"/>
              <a:t>send</a:t>
            </a:r>
            <a:r>
              <a:rPr lang="fr-FR" sz="500" dirty="0"/>
              <a:t> for OHCA </a:t>
            </a:r>
            <a:r>
              <a:rPr lang="fr-FR" sz="500" dirty="0" err="1"/>
              <a:t>detected</a:t>
            </a:r>
            <a:r>
              <a:rPr lang="fr-FR" sz="500" dirty="0"/>
              <a:t> … % in public place </a:t>
            </a:r>
          </a:p>
          <a:p>
            <a:r>
              <a:rPr lang="fr-FR" sz="500" dirty="0"/>
              <a:t>		                       … % at home</a:t>
            </a:r>
          </a:p>
          <a:p>
            <a:endParaRPr lang="fr-FR" sz="500" dirty="0"/>
          </a:p>
          <a:p>
            <a:r>
              <a:rPr lang="fr-FR" sz="500" dirty="0"/>
              <a:t>OHCA </a:t>
            </a:r>
            <a:r>
              <a:rPr lang="fr-FR" sz="500" dirty="0" err="1"/>
              <a:t>detection</a:t>
            </a:r>
            <a:r>
              <a:rPr lang="fr-FR" sz="500" dirty="0"/>
              <a:t> </a:t>
            </a:r>
            <a:r>
              <a:rPr lang="fr-FR" sz="500" dirty="0" err="1"/>
              <a:t>sequence</a:t>
            </a:r>
            <a:r>
              <a:rPr lang="fr-FR" sz="500" dirty="0"/>
              <a:t> : drone </a:t>
            </a:r>
            <a:r>
              <a:rPr lang="fr-FR" sz="500" dirty="0" err="1"/>
              <a:t>goes</a:t>
            </a:r>
            <a:r>
              <a:rPr lang="fr-FR" sz="500" dirty="0"/>
              <a:t>  …  sec </a:t>
            </a:r>
            <a:r>
              <a:rPr lang="fr-FR" sz="500" dirty="0" err="1"/>
              <a:t>after</a:t>
            </a:r>
            <a:r>
              <a:rPr lang="fr-FR" sz="500" dirty="0"/>
              <a:t> BLS team</a:t>
            </a:r>
          </a:p>
          <a:p>
            <a:endParaRPr lang="fr-FR" sz="500" dirty="0"/>
          </a:p>
          <a:p>
            <a:r>
              <a:rPr lang="fr-FR" sz="500" dirty="0"/>
              <a:t>… % of OHCA at home have </a:t>
            </a:r>
            <a:r>
              <a:rPr lang="fr-FR" sz="500" dirty="0" err="1"/>
              <a:t>only</a:t>
            </a:r>
            <a:r>
              <a:rPr lang="fr-FR" sz="500" dirty="0"/>
              <a:t> one </a:t>
            </a:r>
            <a:r>
              <a:rPr lang="fr-FR" sz="500" dirty="0" err="1"/>
              <a:t>witness</a:t>
            </a:r>
            <a:r>
              <a:rPr lang="fr-FR" sz="500" dirty="0"/>
              <a:t> </a:t>
            </a:r>
            <a:r>
              <a:rPr lang="fr-FR" sz="500" dirty="0" err="1"/>
              <a:t>alone</a:t>
            </a:r>
            <a:r>
              <a:rPr lang="fr-FR" sz="500" dirty="0"/>
              <a:t>: no drone sent. </a:t>
            </a:r>
            <a:br>
              <a:rPr lang="fr-FR" sz="500" dirty="0"/>
            </a:br>
            <a:endParaRPr lang="fr-FR" sz="200" dirty="0"/>
          </a:p>
          <a:p>
            <a:endParaRPr lang="fr-FR" sz="500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38F69449-E194-164B-8387-F67E16CAC2F4}"/>
              </a:ext>
            </a:extLst>
          </p:cNvPr>
          <p:cNvGrpSpPr/>
          <p:nvPr/>
        </p:nvGrpSpPr>
        <p:grpSpPr>
          <a:xfrm>
            <a:off x="445066" y="603326"/>
            <a:ext cx="182105" cy="161583"/>
            <a:chOff x="5983460" y="3253436"/>
            <a:chExt cx="377031" cy="403891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65E2C22-F471-4C48-8AC2-CCBAF00A4087}"/>
                </a:ext>
              </a:extLst>
            </p:cNvPr>
            <p:cNvSpPr/>
            <p:nvPr/>
          </p:nvSpPr>
          <p:spPr>
            <a:xfrm>
              <a:off x="6016505" y="3281591"/>
              <a:ext cx="300405" cy="372815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0793541C-296B-7E49-95DE-570879B70088}"/>
                </a:ext>
              </a:extLst>
            </p:cNvPr>
            <p:cNvSpPr/>
            <p:nvPr/>
          </p:nvSpPr>
          <p:spPr>
            <a:xfrm>
              <a:off x="5983460" y="3253436"/>
              <a:ext cx="377031" cy="403891"/>
            </a:xfrm>
            <a:prstGeom prst="arc">
              <a:avLst>
                <a:gd name="adj1" fmla="val 11091027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4">
              <a:extLst>
                <a:ext uri="{FF2B5EF4-FFF2-40B4-BE49-F238E27FC236}">
                  <a16:creationId xmlns:a16="http://schemas.microsoft.com/office/drawing/2014/main" id="{464D99DF-30F6-934A-AB6F-904F5A15D92E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rot="5400000">
              <a:off x="6227176" y="3418003"/>
              <a:ext cx="95936" cy="170695"/>
            </a:xfrm>
            <a:prstGeom prst="curvedConnector4">
              <a:avLst>
                <a:gd name="adj1" fmla="val 111518"/>
                <a:gd name="adj2" fmla="val 7005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579FB5A9-11D0-2B4E-B861-6C6659FD534C}"/>
                </a:ext>
              </a:extLst>
            </p:cNvPr>
            <p:cNvSpPr/>
            <p:nvPr/>
          </p:nvSpPr>
          <p:spPr>
            <a:xfrm>
              <a:off x="6164177" y="3533795"/>
              <a:ext cx="48393" cy="363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87FE67EB-6434-844F-8508-FC9A48684453}"/>
                </a:ext>
              </a:extLst>
            </p:cNvPr>
            <p:cNvSpPr/>
            <p:nvPr/>
          </p:nvSpPr>
          <p:spPr>
            <a:xfrm>
              <a:off x="6314772" y="342221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42D0CC70-EE81-4645-A578-0C679F6C0AC1}"/>
                </a:ext>
              </a:extLst>
            </p:cNvPr>
            <p:cNvSpPr/>
            <p:nvPr/>
          </p:nvSpPr>
          <p:spPr>
            <a:xfrm>
              <a:off x="5997130" y="3428650"/>
              <a:ext cx="23083" cy="232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68338AA3-C88D-C844-B345-6730C3DC524B}"/>
                </a:ext>
              </a:extLst>
            </p:cNvPr>
            <p:cNvSpPr/>
            <p:nvPr/>
          </p:nvSpPr>
          <p:spPr>
            <a:xfrm>
              <a:off x="5983460" y="342221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4D143564-6314-7C4B-96BD-13986725AD62}"/>
              </a:ext>
            </a:extLst>
          </p:cNvPr>
          <p:cNvGrpSpPr/>
          <p:nvPr/>
        </p:nvGrpSpPr>
        <p:grpSpPr>
          <a:xfrm>
            <a:off x="3116108" y="871665"/>
            <a:ext cx="182106" cy="161583"/>
            <a:chOff x="456130" y="788290"/>
            <a:chExt cx="261041" cy="259009"/>
          </a:xfrm>
        </p:grpSpPr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9E21843F-2BCC-2649-A8DE-ED96449A2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130" y="788290"/>
              <a:ext cx="156191" cy="156191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9A71C7DF-68A9-C64F-90C2-C2E0E0674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9932" y="930060"/>
              <a:ext cx="117239" cy="117239"/>
            </a:xfrm>
            <a:prstGeom prst="rect">
              <a:avLst/>
            </a:prstGeom>
          </p:spPr>
        </p:pic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16DD36A1-5BB2-6C4E-AC58-0FE076C22E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152" y="841497"/>
              <a:ext cx="142295" cy="1776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FF59E647-A3DC-7443-9FE1-FA10E34A2209}"/>
              </a:ext>
            </a:extLst>
          </p:cNvPr>
          <p:cNvSpPr txBox="1"/>
          <p:nvPr/>
        </p:nvSpPr>
        <p:spPr>
          <a:xfrm>
            <a:off x="2773246" y="1099737"/>
            <a:ext cx="906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Drone </a:t>
            </a:r>
            <a:r>
              <a:rPr lang="fr-FR" sz="500" dirty="0" err="1"/>
              <a:t>can</a:t>
            </a:r>
            <a:r>
              <a:rPr lang="fr-FR" sz="500" dirty="0"/>
              <a:t> </a:t>
            </a:r>
            <a:r>
              <a:rPr lang="fr-FR" sz="500" dirty="0" err="1"/>
              <a:t>fly</a:t>
            </a:r>
            <a:r>
              <a:rPr lang="fr-FR" sz="500" dirty="0"/>
              <a:t> </a:t>
            </a:r>
            <a:r>
              <a:rPr lang="fr-FR" sz="500" dirty="0" err="1"/>
              <a:t>during</a:t>
            </a:r>
            <a:r>
              <a:rPr lang="fr-FR" sz="500" dirty="0"/>
              <a:t> </a:t>
            </a:r>
            <a:r>
              <a:rPr lang="fr-FR" sz="500" dirty="0" err="1"/>
              <a:t>aeronautical</a:t>
            </a:r>
            <a:r>
              <a:rPr lang="fr-FR" sz="500" dirty="0"/>
              <a:t> night : </a:t>
            </a:r>
            <a:r>
              <a:rPr lang="fr-FR" sz="500" dirty="0" err="1"/>
              <a:t>yes</a:t>
            </a:r>
            <a:r>
              <a:rPr lang="fr-FR" sz="500" dirty="0"/>
              <a:t>/no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76F92C25-43D2-3E45-B04D-D1CE2F04A6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3009" y="3849053"/>
            <a:ext cx="347851" cy="347851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3FD4A88-B528-3246-ACEC-F69E0B3F42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520" y="1074823"/>
            <a:ext cx="326571" cy="163286"/>
          </a:xfrm>
          <a:prstGeom prst="rect">
            <a:avLst/>
          </a:prstGeom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719AC6B9-2C52-7542-816E-60A7870E1120}"/>
              </a:ext>
            </a:extLst>
          </p:cNvPr>
          <p:cNvGrpSpPr/>
          <p:nvPr/>
        </p:nvGrpSpPr>
        <p:grpSpPr>
          <a:xfrm>
            <a:off x="1982887" y="1706660"/>
            <a:ext cx="206499" cy="299450"/>
            <a:chOff x="3329543" y="3127615"/>
            <a:chExt cx="635000" cy="877596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9EAF496B-10E9-C44D-9039-8B5DD561C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29543" y="3127615"/>
              <a:ext cx="635000" cy="609600"/>
            </a:xfrm>
            <a:prstGeom prst="rect">
              <a:avLst/>
            </a:prstGeom>
          </p:spPr>
        </p:pic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EC8D9A8E-02B0-DA4F-8648-ABCF8EDAA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15359" y="3562798"/>
              <a:ext cx="463369" cy="442413"/>
            </a:xfrm>
            <a:prstGeom prst="rect">
              <a:avLst/>
            </a:prstGeom>
          </p:spPr>
        </p:pic>
      </p:grp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2EC5ABD-46FF-F14B-A760-66FCE92FD998}"/>
              </a:ext>
            </a:extLst>
          </p:cNvPr>
          <p:cNvCxnSpPr/>
          <p:nvPr/>
        </p:nvCxnSpPr>
        <p:spPr>
          <a:xfrm>
            <a:off x="536119" y="835670"/>
            <a:ext cx="0" cy="19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23D055D-678E-1C44-A3BD-FA4E6B3A44D5}"/>
              </a:ext>
            </a:extLst>
          </p:cNvPr>
          <p:cNvCxnSpPr>
            <a:cxnSpLocks/>
          </p:cNvCxnSpPr>
          <p:nvPr/>
        </p:nvCxnSpPr>
        <p:spPr>
          <a:xfrm>
            <a:off x="536119" y="1300481"/>
            <a:ext cx="0" cy="2706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CB53780-319C-7747-B705-004BE9DFB910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36119" y="4007199"/>
            <a:ext cx="1246890" cy="1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2C4E9047-8AAF-4441-AD94-AE1E8E5B59C7}"/>
              </a:ext>
            </a:extLst>
          </p:cNvPr>
          <p:cNvSpPr txBox="1"/>
          <p:nvPr/>
        </p:nvSpPr>
        <p:spPr>
          <a:xfrm>
            <a:off x="1291012" y="4479271"/>
            <a:ext cx="133184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 err="1"/>
              <a:t>After</a:t>
            </a:r>
            <a:r>
              <a:rPr lang="fr-FR" sz="500" dirty="0"/>
              <a:t> a </a:t>
            </a:r>
            <a:r>
              <a:rPr lang="fr-FR" sz="500" dirty="0" err="1"/>
              <a:t>run</a:t>
            </a:r>
            <a:r>
              <a:rPr lang="fr-FR" sz="500" dirty="0"/>
              <a:t> the drone </a:t>
            </a:r>
            <a:r>
              <a:rPr lang="fr-FR" sz="500" dirty="0" err="1"/>
              <a:t>is</a:t>
            </a:r>
            <a:r>
              <a:rPr lang="fr-FR" sz="500" dirty="0"/>
              <a:t> </a:t>
            </a:r>
            <a:r>
              <a:rPr lang="fr-FR" sz="500" dirty="0" err="1"/>
              <a:t>unavailable</a:t>
            </a:r>
            <a:r>
              <a:rPr lang="fr-FR" sz="500" dirty="0"/>
              <a:t> for … h.</a:t>
            </a: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2ACCC58C-355A-C648-AE64-23368B493D1A}"/>
              </a:ext>
            </a:extLst>
          </p:cNvPr>
          <p:cNvGrpSpPr/>
          <p:nvPr/>
        </p:nvGrpSpPr>
        <p:grpSpPr>
          <a:xfrm>
            <a:off x="1071230" y="4400707"/>
            <a:ext cx="219782" cy="247842"/>
            <a:chOff x="3329543" y="3127615"/>
            <a:chExt cx="635000" cy="877596"/>
          </a:xfrm>
        </p:grpSpPr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78F41BC1-E242-C948-8647-1F5EB12F9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29543" y="3127615"/>
              <a:ext cx="635000" cy="609600"/>
            </a:xfrm>
            <a:prstGeom prst="rect">
              <a:avLst/>
            </a:prstGeom>
          </p:spPr>
        </p:pic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C5EAA8C4-4962-5248-BCAC-8F09181A3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15359" y="3562798"/>
              <a:ext cx="463369" cy="442413"/>
            </a:xfrm>
            <a:prstGeom prst="rect">
              <a:avLst/>
            </a:prstGeom>
          </p:spPr>
        </p:pic>
      </p:grpSp>
      <p:sp>
        <p:nvSpPr>
          <p:cNvPr id="31" name="ZoneTexte 30">
            <a:extLst>
              <a:ext uri="{FF2B5EF4-FFF2-40B4-BE49-F238E27FC236}">
                <a16:creationId xmlns:a16="http://schemas.microsoft.com/office/drawing/2014/main" id="{B3723F69-29FA-6E49-B629-7890C75E6BD2}"/>
              </a:ext>
            </a:extLst>
          </p:cNvPr>
          <p:cNvSpPr txBox="1"/>
          <p:nvPr/>
        </p:nvSpPr>
        <p:spPr>
          <a:xfrm>
            <a:off x="2418469" y="2576467"/>
            <a:ext cx="983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 err="1"/>
              <a:t>Drone’s</a:t>
            </a:r>
            <a:r>
              <a:rPr lang="fr-FR" sz="500" dirty="0"/>
              <a:t> landing </a:t>
            </a:r>
            <a:r>
              <a:rPr lang="fr-FR" sz="500" dirty="0" err="1"/>
              <a:t>delay</a:t>
            </a:r>
            <a:r>
              <a:rPr lang="fr-FR" sz="500" dirty="0"/>
              <a:t> … sec. </a:t>
            </a:r>
          </a:p>
          <a:p>
            <a:endParaRPr lang="fr-FR" sz="5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29FEA7F-A39B-654B-844B-EBDC94E4FC71}"/>
              </a:ext>
            </a:extLst>
          </p:cNvPr>
          <p:cNvSpPr txBox="1"/>
          <p:nvPr/>
        </p:nvSpPr>
        <p:spPr>
          <a:xfrm>
            <a:off x="2324950" y="1746740"/>
            <a:ext cx="131896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/>
              <a:t>Drone </a:t>
            </a:r>
            <a:r>
              <a:rPr lang="fr-FR" sz="500" b="1" dirty="0" err="1"/>
              <a:t>parameters</a:t>
            </a:r>
            <a:r>
              <a:rPr lang="fr-FR" sz="500" b="1" dirty="0"/>
              <a:t>: </a:t>
            </a:r>
          </a:p>
          <a:p>
            <a:r>
              <a:rPr lang="fr-FR" sz="500" dirty="0" err="1"/>
              <a:t>Take</a:t>
            </a:r>
            <a:r>
              <a:rPr lang="fr-FR" sz="500" dirty="0"/>
              <a:t> off </a:t>
            </a:r>
            <a:r>
              <a:rPr lang="fr-FR" sz="500" dirty="0" err="1"/>
              <a:t>delay</a:t>
            </a:r>
            <a:r>
              <a:rPr lang="fr-FR" sz="500" dirty="0"/>
              <a:t> … (in s)</a:t>
            </a:r>
            <a:endParaRPr lang="fr-FR" sz="500" b="1" dirty="0"/>
          </a:p>
          <a:p>
            <a:endParaRPr lang="fr-FR" sz="500" b="1" dirty="0"/>
          </a:p>
          <a:p>
            <a:r>
              <a:rPr lang="fr-FR" sz="500" dirty="0" err="1"/>
              <a:t>Drone's</a:t>
            </a:r>
            <a:r>
              <a:rPr lang="fr-FR" sz="500" dirty="0"/>
              <a:t> </a:t>
            </a:r>
            <a:r>
              <a:rPr lang="fr-FR" sz="500" dirty="0" err="1"/>
              <a:t>cruise</a:t>
            </a:r>
            <a:r>
              <a:rPr lang="fr-FR" sz="500" dirty="0"/>
              <a:t> altitude  ... (in m)</a:t>
            </a:r>
          </a:p>
          <a:p>
            <a:r>
              <a:rPr lang="fr-FR" sz="500" dirty="0"/>
              <a:t>Max drone speed … (in km/h)</a:t>
            </a:r>
          </a:p>
          <a:p>
            <a:r>
              <a:rPr lang="fr-FR" sz="500" dirty="0" err="1"/>
              <a:t>Drone's</a:t>
            </a:r>
            <a:r>
              <a:rPr lang="fr-FR" sz="500" dirty="0"/>
              <a:t> </a:t>
            </a:r>
            <a:r>
              <a:rPr lang="fr-FR" sz="500" dirty="0" err="1"/>
              <a:t>acceleration</a:t>
            </a:r>
            <a:r>
              <a:rPr lang="fr-FR" sz="500" dirty="0"/>
              <a:t> time … (in sec)</a:t>
            </a:r>
          </a:p>
          <a:p>
            <a:r>
              <a:rPr lang="fr-FR" sz="500" dirty="0" err="1"/>
              <a:t>Drone's</a:t>
            </a:r>
            <a:r>
              <a:rPr lang="fr-FR" sz="500" dirty="0"/>
              <a:t> vertical speed … (in m/s)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602AFEE4-F4B7-DC4B-97A1-A880AFEFD743}"/>
              </a:ext>
            </a:extLst>
          </p:cNvPr>
          <p:cNvCxnSpPr>
            <a:cxnSpLocks/>
          </p:cNvCxnSpPr>
          <p:nvPr/>
        </p:nvCxnSpPr>
        <p:spPr>
          <a:xfrm>
            <a:off x="2086137" y="2171856"/>
            <a:ext cx="0" cy="1609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A09077C-99AF-7C4E-BD92-D69363E45693}"/>
              </a:ext>
            </a:extLst>
          </p:cNvPr>
          <p:cNvCxnSpPr/>
          <p:nvPr/>
        </p:nvCxnSpPr>
        <p:spPr>
          <a:xfrm>
            <a:off x="762000" y="703308"/>
            <a:ext cx="96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AB3E761B-75A1-3149-8F3E-84BA5C184968}"/>
              </a:ext>
            </a:extLst>
          </p:cNvPr>
          <p:cNvCxnSpPr/>
          <p:nvPr/>
        </p:nvCxnSpPr>
        <p:spPr>
          <a:xfrm>
            <a:off x="1727200" y="730020"/>
            <a:ext cx="0" cy="141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 35">
            <a:extLst>
              <a:ext uri="{FF2B5EF4-FFF2-40B4-BE49-F238E27FC236}">
                <a16:creationId xmlns:a16="http://schemas.microsoft.com/office/drawing/2014/main" id="{C1A6A4FA-6A05-2446-8867-D24C838269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2825" y="171672"/>
            <a:ext cx="2149263" cy="2293680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00AE192D-0579-C04A-ABCC-68B131F1B7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19550" y="2420461"/>
            <a:ext cx="3533436" cy="2332067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D9AEFADD-4BB0-AC42-95D6-712FD547F6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19550" y="4776887"/>
            <a:ext cx="3767834" cy="2247018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81D620FE-2AAF-7540-AEA8-8862A8620F99}"/>
              </a:ext>
            </a:extLst>
          </p:cNvPr>
          <p:cNvSpPr txBox="1"/>
          <p:nvPr/>
        </p:nvSpPr>
        <p:spPr>
          <a:xfrm>
            <a:off x="6663659" y="775170"/>
            <a:ext cx="2149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Some</a:t>
            </a:r>
            <a:r>
              <a:rPr lang="fr-FR" sz="1100" dirty="0"/>
              <a:t> guidelines to </a:t>
            </a:r>
            <a:r>
              <a:rPr lang="fr-FR" sz="1100" dirty="0" err="1"/>
              <a:t>read</a:t>
            </a:r>
            <a:r>
              <a:rPr lang="fr-FR" sz="1100" dirty="0"/>
              <a:t> graphs</a:t>
            </a:r>
          </a:p>
        </p:txBody>
      </p:sp>
    </p:spTree>
    <p:extLst>
      <p:ext uri="{BB962C8B-B14F-4D97-AF65-F5344CB8AC3E}">
        <p14:creationId xmlns:p14="http://schemas.microsoft.com/office/powerpoint/2010/main" val="227363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440CAAE-CD97-304D-B107-2BBFE7D78243}"/>
              </a:ext>
            </a:extLst>
          </p:cNvPr>
          <p:cNvSpPr txBox="1"/>
          <p:nvPr/>
        </p:nvSpPr>
        <p:spPr>
          <a:xfrm>
            <a:off x="822541" y="887808"/>
            <a:ext cx="1910153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 err="1"/>
              <a:t>Detection</a:t>
            </a:r>
            <a:r>
              <a:rPr lang="fr-FR" sz="500" dirty="0"/>
              <a:t> rate : drone </a:t>
            </a:r>
            <a:r>
              <a:rPr lang="fr-FR" sz="500" dirty="0" err="1"/>
              <a:t>send</a:t>
            </a:r>
            <a:r>
              <a:rPr lang="fr-FR" sz="500" dirty="0"/>
              <a:t> for OHCA </a:t>
            </a:r>
            <a:r>
              <a:rPr lang="fr-FR" sz="500" dirty="0" err="1"/>
              <a:t>detected</a:t>
            </a:r>
            <a:r>
              <a:rPr lang="fr-FR" sz="500" dirty="0"/>
              <a:t> … % in public place </a:t>
            </a:r>
          </a:p>
          <a:p>
            <a:r>
              <a:rPr lang="fr-FR" sz="500" dirty="0"/>
              <a:t>		                       … % at home</a:t>
            </a:r>
          </a:p>
          <a:p>
            <a:endParaRPr lang="fr-FR" sz="500" dirty="0"/>
          </a:p>
          <a:p>
            <a:r>
              <a:rPr lang="fr-FR" sz="500" dirty="0"/>
              <a:t>OHCA </a:t>
            </a:r>
            <a:r>
              <a:rPr lang="fr-FR" sz="500" dirty="0" err="1"/>
              <a:t>detection</a:t>
            </a:r>
            <a:r>
              <a:rPr lang="fr-FR" sz="500" dirty="0"/>
              <a:t> </a:t>
            </a:r>
            <a:r>
              <a:rPr lang="fr-FR" sz="500" dirty="0" err="1"/>
              <a:t>sequence</a:t>
            </a:r>
            <a:r>
              <a:rPr lang="fr-FR" sz="500" dirty="0"/>
              <a:t> : drone </a:t>
            </a:r>
            <a:r>
              <a:rPr lang="fr-FR" sz="500" dirty="0" err="1"/>
              <a:t>goes</a:t>
            </a:r>
            <a:r>
              <a:rPr lang="fr-FR" sz="500" dirty="0"/>
              <a:t>  …  sec </a:t>
            </a:r>
            <a:r>
              <a:rPr lang="fr-FR" sz="500" dirty="0" err="1"/>
              <a:t>after</a:t>
            </a:r>
            <a:r>
              <a:rPr lang="fr-FR" sz="500" dirty="0"/>
              <a:t> BLS team</a:t>
            </a:r>
          </a:p>
          <a:p>
            <a:endParaRPr lang="fr-FR" sz="500" dirty="0"/>
          </a:p>
          <a:p>
            <a:r>
              <a:rPr lang="fr-FR" sz="500" dirty="0"/>
              <a:t>… % of OHCA at home have </a:t>
            </a:r>
            <a:r>
              <a:rPr lang="fr-FR" sz="500" dirty="0" err="1"/>
              <a:t>only</a:t>
            </a:r>
            <a:r>
              <a:rPr lang="fr-FR" sz="500" dirty="0"/>
              <a:t> one </a:t>
            </a:r>
            <a:r>
              <a:rPr lang="fr-FR" sz="500" dirty="0" err="1"/>
              <a:t>witness</a:t>
            </a:r>
            <a:r>
              <a:rPr lang="fr-FR" sz="500" dirty="0"/>
              <a:t> </a:t>
            </a:r>
            <a:r>
              <a:rPr lang="fr-FR" sz="500" dirty="0" err="1"/>
              <a:t>alone</a:t>
            </a:r>
            <a:r>
              <a:rPr lang="fr-FR" sz="500" dirty="0"/>
              <a:t>: no drone sent. </a:t>
            </a:r>
            <a:br>
              <a:rPr lang="fr-FR" sz="500" dirty="0"/>
            </a:br>
            <a:endParaRPr lang="fr-FR" sz="200" dirty="0"/>
          </a:p>
          <a:p>
            <a:endParaRPr lang="fr-FR" sz="500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3DC2BAB4-1832-B94D-A002-ED6729F4A164}"/>
              </a:ext>
            </a:extLst>
          </p:cNvPr>
          <p:cNvGrpSpPr/>
          <p:nvPr/>
        </p:nvGrpSpPr>
        <p:grpSpPr>
          <a:xfrm>
            <a:off x="445066" y="603326"/>
            <a:ext cx="182105" cy="161583"/>
            <a:chOff x="5983460" y="3253436"/>
            <a:chExt cx="377031" cy="403891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9505A402-211B-5341-A738-C4FC0D7F1169}"/>
                </a:ext>
              </a:extLst>
            </p:cNvPr>
            <p:cNvSpPr/>
            <p:nvPr/>
          </p:nvSpPr>
          <p:spPr>
            <a:xfrm>
              <a:off x="6016505" y="3281591"/>
              <a:ext cx="300405" cy="372815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51A856F7-26F7-C64C-AB8E-9BF8694552AC}"/>
                </a:ext>
              </a:extLst>
            </p:cNvPr>
            <p:cNvSpPr/>
            <p:nvPr/>
          </p:nvSpPr>
          <p:spPr>
            <a:xfrm>
              <a:off x="5983460" y="3253436"/>
              <a:ext cx="377031" cy="403891"/>
            </a:xfrm>
            <a:prstGeom prst="arc">
              <a:avLst>
                <a:gd name="adj1" fmla="val 11091027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4">
              <a:extLst>
                <a:ext uri="{FF2B5EF4-FFF2-40B4-BE49-F238E27FC236}">
                  <a16:creationId xmlns:a16="http://schemas.microsoft.com/office/drawing/2014/main" id="{7A20DF47-09B0-2940-A48E-CB316EBA3877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rot="5400000">
              <a:off x="6227176" y="3418003"/>
              <a:ext cx="95936" cy="170695"/>
            </a:xfrm>
            <a:prstGeom prst="curvedConnector4">
              <a:avLst>
                <a:gd name="adj1" fmla="val 111518"/>
                <a:gd name="adj2" fmla="val 7005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E6766822-B80A-F146-B998-9F7039BB1D86}"/>
                </a:ext>
              </a:extLst>
            </p:cNvPr>
            <p:cNvSpPr/>
            <p:nvPr/>
          </p:nvSpPr>
          <p:spPr>
            <a:xfrm>
              <a:off x="6164177" y="3533795"/>
              <a:ext cx="48393" cy="363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D86EDC7F-0204-CF42-911A-7F6774D26F4B}"/>
                </a:ext>
              </a:extLst>
            </p:cNvPr>
            <p:cNvSpPr/>
            <p:nvPr/>
          </p:nvSpPr>
          <p:spPr>
            <a:xfrm>
              <a:off x="6314772" y="342221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09CAB98B-1CE8-464C-9DF8-D51C3548BDEA}"/>
                </a:ext>
              </a:extLst>
            </p:cNvPr>
            <p:cNvSpPr/>
            <p:nvPr/>
          </p:nvSpPr>
          <p:spPr>
            <a:xfrm>
              <a:off x="5997130" y="3428650"/>
              <a:ext cx="23083" cy="232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91D83536-FD5D-864B-8ABF-F863C4EF9AFC}"/>
                </a:ext>
              </a:extLst>
            </p:cNvPr>
            <p:cNvSpPr/>
            <p:nvPr/>
          </p:nvSpPr>
          <p:spPr>
            <a:xfrm>
              <a:off x="5983460" y="342221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738C6F7-D3C5-A74D-BDE6-5F91810670C1}"/>
              </a:ext>
            </a:extLst>
          </p:cNvPr>
          <p:cNvGrpSpPr/>
          <p:nvPr/>
        </p:nvGrpSpPr>
        <p:grpSpPr>
          <a:xfrm>
            <a:off x="3116108" y="871665"/>
            <a:ext cx="182106" cy="161583"/>
            <a:chOff x="456130" y="788290"/>
            <a:chExt cx="261041" cy="259009"/>
          </a:xfrm>
        </p:grpSpPr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3EBEEC95-351C-7449-86F2-A28142A8C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6130" y="788290"/>
              <a:ext cx="156191" cy="156191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B10D52DE-CCDE-0D40-9E84-DEF7F85CA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932" y="930060"/>
              <a:ext cx="117239" cy="117239"/>
            </a:xfrm>
            <a:prstGeom prst="rect">
              <a:avLst/>
            </a:prstGeom>
          </p:spPr>
        </p:pic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7238FC9D-17ED-9645-BF4B-B270FFF88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152" y="841497"/>
              <a:ext cx="142295" cy="1776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52236AA9-D0E5-804C-AF49-3ED408D15E4E}"/>
              </a:ext>
            </a:extLst>
          </p:cNvPr>
          <p:cNvSpPr txBox="1"/>
          <p:nvPr/>
        </p:nvSpPr>
        <p:spPr>
          <a:xfrm>
            <a:off x="2773246" y="1099737"/>
            <a:ext cx="906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/>
              <a:t>Drone </a:t>
            </a:r>
            <a:r>
              <a:rPr lang="fr-FR" sz="500" dirty="0" err="1"/>
              <a:t>can</a:t>
            </a:r>
            <a:r>
              <a:rPr lang="fr-FR" sz="500" dirty="0"/>
              <a:t> </a:t>
            </a:r>
            <a:r>
              <a:rPr lang="fr-FR" sz="500" dirty="0" err="1"/>
              <a:t>fly</a:t>
            </a:r>
            <a:r>
              <a:rPr lang="fr-FR" sz="500" dirty="0"/>
              <a:t> </a:t>
            </a:r>
            <a:r>
              <a:rPr lang="fr-FR" sz="500" dirty="0" err="1"/>
              <a:t>during</a:t>
            </a:r>
            <a:r>
              <a:rPr lang="fr-FR" sz="500" dirty="0"/>
              <a:t> </a:t>
            </a:r>
            <a:r>
              <a:rPr lang="fr-FR" sz="500" dirty="0" err="1"/>
              <a:t>aeronautical</a:t>
            </a:r>
            <a:r>
              <a:rPr lang="fr-FR" sz="500" dirty="0"/>
              <a:t> night : </a:t>
            </a:r>
            <a:r>
              <a:rPr lang="fr-FR" sz="500" dirty="0" err="1"/>
              <a:t>yes</a:t>
            </a:r>
            <a:r>
              <a:rPr lang="fr-FR" sz="500" dirty="0"/>
              <a:t>/no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F923AAC-30D5-B840-AA3D-1B69945E1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009" y="3849053"/>
            <a:ext cx="347851" cy="347851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D20961AB-BE28-E04C-9664-101BC0B3E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520" y="1074823"/>
            <a:ext cx="326571" cy="163286"/>
          </a:xfrm>
          <a:prstGeom prst="rect">
            <a:avLst/>
          </a:prstGeom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F6E85277-EC8A-7A44-AFF6-B6A26D3F5B66}"/>
              </a:ext>
            </a:extLst>
          </p:cNvPr>
          <p:cNvGrpSpPr/>
          <p:nvPr/>
        </p:nvGrpSpPr>
        <p:grpSpPr>
          <a:xfrm>
            <a:off x="1982887" y="1706660"/>
            <a:ext cx="206499" cy="299450"/>
            <a:chOff x="3329543" y="3127615"/>
            <a:chExt cx="635000" cy="877596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BA6DF669-3F3B-154E-9E03-DC7970AAB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29543" y="3127615"/>
              <a:ext cx="635000" cy="609600"/>
            </a:xfrm>
            <a:prstGeom prst="rect">
              <a:avLst/>
            </a:prstGeom>
          </p:spPr>
        </p:pic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9DAC333B-AA6E-B048-98AF-841704596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15359" y="3562798"/>
              <a:ext cx="463369" cy="442413"/>
            </a:xfrm>
            <a:prstGeom prst="rect">
              <a:avLst/>
            </a:prstGeom>
          </p:spPr>
        </p:pic>
      </p:grp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4F3CC96-5AA3-DC49-A0F7-9B3BAF3AB89B}"/>
              </a:ext>
            </a:extLst>
          </p:cNvPr>
          <p:cNvCxnSpPr/>
          <p:nvPr/>
        </p:nvCxnSpPr>
        <p:spPr>
          <a:xfrm>
            <a:off x="536119" y="835670"/>
            <a:ext cx="0" cy="19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0E818B9-BFAE-6F49-98E3-A4FDA0F04D81}"/>
              </a:ext>
            </a:extLst>
          </p:cNvPr>
          <p:cNvCxnSpPr>
            <a:cxnSpLocks/>
          </p:cNvCxnSpPr>
          <p:nvPr/>
        </p:nvCxnSpPr>
        <p:spPr>
          <a:xfrm>
            <a:off x="536119" y="1300481"/>
            <a:ext cx="0" cy="2706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F7FF0B7-E3DB-F447-97F8-96DA94793E70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36119" y="4007199"/>
            <a:ext cx="1246890" cy="1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C58D1F63-B544-0447-B85C-5BE60DA0F179}"/>
              </a:ext>
            </a:extLst>
          </p:cNvPr>
          <p:cNvSpPr txBox="1"/>
          <p:nvPr/>
        </p:nvSpPr>
        <p:spPr>
          <a:xfrm>
            <a:off x="1291012" y="4479271"/>
            <a:ext cx="133184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 err="1"/>
              <a:t>After</a:t>
            </a:r>
            <a:r>
              <a:rPr lang="fr-FR" sz="500" dirty="0"/>
              <a:t> a </a:t>
            </a:r>
            <a:r>
              <a:rPr lang="fr-FR" sz="500" dirty="0" err="1"/>
              <a:t>run</a:t>
            </a:r>
            <a:r>
              <a:rPr lang="fr-FR" sz="500" dirty="0"/>
              <a:t> the drone </a:t>
            </a:r>
            <a:r>
              <a:rPr lang="fr-FR" sz="500" dirty="0" err="1"/>
              <a:t>is</a:t>
            </a:r>
            <a:r>
              <a:rPr lang="fr-FR" sz="500" dirty="0"/>
              <a:t> </a:t>
            </a:r>
            <a:r>
              <a:rPr lang="fr-FR" sz="500" dirty="0" err="1"/>
              <a:t>unavailable</a:t>
            </a:r>
            <a:r>
              <a:rPr lang="fr-FR" sz="500" dirty="0"/>
              <a:t> for … h.</a:t>
            </a: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10E5BD95-D6C4-EA42-A4CB-833A7F233ECB}"/>
              </a:ext>
            </a:extLst>
          </p:cNvPr>
          <p:cNvGrpSpPr/>
          <p:nvPr/>
        </p:nvGrpSpPr>
        <p:grpSpPr>
          <a:xfrm>
            <a:off x="1071230" y="4400707"/>
            <a:ext cx="219782" cy="247842"/>
            <a:chOff x="3329543" y="3127615"/>
            <a:chExt cx="635000" cy="877596"/>
          </a:xfrm>
        </p:grpSpPr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EA0F1658-1B1B-1140-B9AD-68A76F9AB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29543" y="3127615"/>
              <a:ext cx="635000" cy="609600"/>
            </a:xfrm>
            <a:prstGeom prst="rect">
              <a:avLst/>
            </a:prstGeom>
          </p:spPr>
        </p:pic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C312BFDA-27C8-F44A-B62A-E73828483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15359" y="3562798"/>
              <a:ext cx="463369" cy="442413"/>
            </a:xfrm>
            <a:prstGeom prst="rect">
              <a:avLst/>
            </a:prstGeom>
          </p:spPr>
        </p:pic>
      </p:grpSp>
      <p:sp>
        <p:nvSpPr>
          <p:cNvPr id="31" name="ZoneTexte 30">
            <a:extLst>
              <a:ext uri="{FF2B5EF4-FFF2-40B4-BE49-F238E27FC236}">
                <a16:creationId xmlns:a16="http://schemas.microsoft.com/office/drawing/2014/main" id="{A6E47C4A-1E12-E34D-B921-164617558DCE}"/>
              </a:ext>
            </a:extLst>
          </p:cNvPr>
          <p:cNvSpPr txBox="1"/>
          <p:nvPr/>
        </p:nvSpPr>
        <p:spPr>
          <a:xfrm>
            <a:off x="2418469" y="2576467"/>
            <a:ext cx="983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 err="1"/>
              <a:t>Drone’s</a:t>
            </a:r>
            <a:r>
              <a:rPr lang="fr-FR" sz="500" dirty="0"/>
              <a:t> landing </a:t>
            </a:r>
            <a:r>
              <a:rPr lang="fr-FR" sz="500" dirty="0" err="1"/>
              <a:t>delay</a:t>
            </a:r>
            <a:r>
              <a:rPr lang="fr-FR" sz="500" dirty="0"/>
              <a:t> … sec. </a:t>
            </a:r>
          </a:p>
          <a:p>
            <a:endParaRPr lang="fr-FR" sz="5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AE72C94-77CB-3C4B-960D-00DA83B92D3F}"/>
              </a:ext>
            </a:extLst>
          </p:cNvPr>
          <p:cNvSpPr txBox="1"/>
          <p:nvPr/>
        </p:nvSpPr>
        <p:spPr>
          <a:xfrm>
            <a:off x="2324950" y="1746740"/>
            <a:ext cx="131896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/>
              <a:t>Drone </a:t>
            </a:r>
            <a:r>
              <a:rPr lang="fr-FR" sz="500" b="1" dirty="0" err="1"/>
              <a:t>parameters</a:t>
            </a:r>
            <a:r>
              <a:rPr lang="fr-FR" sz="500" b="1" dirty="0"/>
              <a:t>: </a:t>
            </a:r>
          </a:p>
          <a:p>
            <a:r>
              <a:rPr lang="fr-FR" sz="500" dirty="0" err="1"/>
              <a:t>Take</a:t>
            </a:r>
            <a:r>
              <a:rPr lang="fr-FR" sz="500" dirty="0"/>
              <a:t> off </a:t>
            </a:r>
            <a:r>
              <a:rPr lang="fr-FR" sz="500" dirty="0" err="1"/>
              <a:t>delay</a:t>
            </a:r>
            <a:r>
              <a:rPr lang="fr-FR" sz="500" dirty="0"/>
              <a:t> … (in s)</a:t>
            </a:r>
            <a:endParaRPr lang="fr-FR" sz="500" b="1" dirty="0"/>
          </a:p>
          <a:p>
            <a:endParaRPr lang="fr-FR" sz="500" b="1" dirty="0"/>
          </a:p>
          <a:p>
            <a:r>
              <a:rPr lang="fr-FR" sz="500" dirty="0" err="1"/>
              <a:t>Drone's</a:t>
            </a:r>
            <a:r>
              <a:rPr lang="fr-FR" sz="500" dirty="0"/>
              <a:t> </a:t>
            </a:r>
            <a:r>
              <a:rPr lang="fr-FR" sz="500" dirty="0" err="1"/>
              <a:t>cruise</a:t>
            </a:r>
            <a:r>
              <a:rPr lang="fr-FR" sz="500" dirty="0"/>
              <a:t> altitude  ... (in m)</a:t>
            </a:r>
          </a:p>
          <a:p>
            <a:r>
              <a:rPr lang="fr-FR" sz="500" dirty="0"/>
              <a:t>Max drone speed … (in km/h)</a:t>
            </a:r>
          </a:p>
          <a:p>
            <a:r>
              <a:rPr lang="fr-FR" sz="500" dirty="0" err="1"/>
              <a:t>Drone's</a:t>
            </a:r>
            <a:r>
              <a:rPr lang="fr-FR" sz="500" dirty="0"/>
              <a:t> </a:t>
            </a:r>
            <a:r>
              <a:rPr lang="fr-FR" sz="500" dirty="0" err="1"/>
              <a:t>acceleration</a:t>
            </a:r>
            <a:r>
              <a:rPr lang="fr-FR" sz="500" dirty="0"/>
              <a:t> time … (in sec)</a:t>
            </a:r>
          </a:p>
          <a:p>
            <a:r>
              <a:rPr lang="fr-FR" sz="500" dirty="0" err="1"/>
              <a:t>Drone's</a:t>
            </a:r>
            <a:r>
              <a:rPr lang="fr-FR" sz="500" dirty="0"/>
              <a:t> vertical speed … (in m/s)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55AA2BE-B0F9-0643-AE23-73FDA670176D}"/>
              </a:ext>
            </a:extLst>
          </p:cNvPr>
          <p:cNvCxnSpPr>
            <a:cxnSpLocks/>
          </p:cNvCxnSpPr>
          <p:nvPr/>
        </p:nvCxnSpPr>
        <p:spPr>
          <a:xfrm>
            <a:off x="2086137" y="2171856"/>
            <a:ext cx="0" cy="1609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61FFD14-8E1E-1C41-8D97-CB516E2E38B1}"/>
              </a:ext>
            </a:extLst>
          </p:cNvPr>
          <p:cNvCxnSpPr/>
          <p:nvPr/>
        </p:nvCxnSpPr>
        <p:spPr>
          <a:xfrm>
            <a:off x="762000" y="703308"/>
            <a:ext cx="96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795D873-23F8-7E46-A461-41D5CB24808B}"/>
              </a:ext>
            </a:extLst>
          </p:cNvPr>
          <p:cNvCxnSpPr/>
          <p:nvPr/>
        </p:nvCxnSpPr>
        <p:spPr>
          <a:xfrm>
            <a:off x="1727200" y="730020"/>
            <a:ext cx="0" cy="141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 36">
            <a:extLst>
              <a:ext uri="{FF2B5EF4-FFF2-40B4-BE49-F238E27FC236}">
                <a16:creationId xmlns:a16="http://schemas.microsoft.com/office/drawing/2014/main" id="{80C79796-7E5A-6843-9F5C-C97B253517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19550" y="2377682"/>
            <a:ext cx="3533436" cy="2332067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A7514D90-5D2E-614A-A595-7D6D6262EC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9550" y="4776887"/>
            <a:ext cx="3767834" cy="2247018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E2CB7C74-AF4A-FA45-9902-DE90723B7CAD}"/>
              </a:ext>
            </a:extLst>
          </p:cNvPr>
          <p:cNvSpPr txBox="1"/>
          <p:nvPr/>
        </p:nvSpPr>
        <p:spPr>
          <a:xfrm>
            <a:off x="6663659" y="775170"/>
            <a:ext cx="2149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Some</a:t>
            </a:r>
            <a:r>
              <a:rPr lang="fr-FR" sz="1100" dirty="0"/>
              <a:t> guidelines to </a:t>
            </a:r>
            <a:r>
              <a:rPr lang="fr-FR" sz="1100" dirty="0" err="1"/>
              <a:t>read</a:t>
            </a:r>
            <a:r>
              <a:rPr lang="fr-FR" sz="1100" dirty="0"/>
              <a:t> graphs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F0D5FCB2-0AFE-8B4B-952D-393CC9BB85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529" y="213808"/>
            <a:ext cx="4047713" cy="236281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3CCAAB0E-DA6D-014F-BBD6-6B229F36061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0649" y="69642"/>
            <a:ext cx="2023857" cy="235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1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2B3664C-D0A1-9D48-95A8-F7A0ECBA6AF0}"/>
              </a:ext>
            </a:extLst>
          </p:cNvPr>
          <p:cNvSpPr txBox="1"/>
          <p:nvPr/>
        </p:nvSpPr>
        <p:spPr>
          <a:xfrm>
            <a:off x="2012565" y="664907"/>
            <a:ext cx="25594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/>
              <a:t>OHCA </a:t>
            </a:r>
            <a:r>
              <a:rPr lang="fr-FR" sz="800" b="1" dirty="0" err="1"/>
              <a:t>detection</a:t>
            </a:r>
            <a:r>
              <a:rPr lang="fr-FR" sz="800" b="1" dirty="0"/>
              <a:t> rate: </a:t>
            </a:r>
          </a:p>
          <a:p>
            <a:r>
              <a:rPr lang="fr-FR" sz="800" dirty="0"/>
              <a:t>drone sent for OHCA </a:t>
            </a:r>
            <a:r>
              <a:rPr lang="fr-FR" sz="800" dirty="0" err="1"/>
              <a:t>detected</a:t>
            </a:r>
            <a:r>
              <a:rPr lang="fr-FR" sz="800" dirty="0"/>
              <a:t> </a:t>
            </a:r>
          </a:p>
          <a:p>
            <a:r>
              <a:rPr lang="fr-FR" sz="800" dirty="0"/>
              <a:t>                      … % in public place </a:t>
            </a:r>
          </a:p>
          <a:p>
            <a:r>
              <a:rPr lang="fr-FR" sz="800" dirty="0"/>
              <a:t>                       … % at home</a:t>
            </a:r>
          </a:p>
          <a:p>
            <a:endParaRPr lang="fr-FR" sz="800" dirty="0"/>
          </a:p>
          <a:p>
            <a:r>
              <a:rPr lang="fr-FR" sz="800" b="1" dirty="0"/>
              <a:t>OHCA </a:t>
            </a:r>
            <a:r>
              <a:rPr lang="fr-FR" sz="800" b="1" dirty="0" err="1"/>
              <a:t>detection</a:t>
            </a:r>
            <a:r>
              <a:rPr lang="fr-FR" sz="800" b="1" dirty="0"/>
              <a:t> </a:t>
            </a:r>
            <a:r>
              <a:rPr lang="fr-FR" sz="800" b="1" dirty="0" err="1"/>
              <a:t>sequence</a:t>
            </a:r>
            <a:r>
              <a:rPr lang="fr-FR" sz="800" b="1" dirty="0"/>
              <a:t>: </a:t>
            </a:r>
          </a:p>
          <a:p>
            <a:r>
              <a:rPr lang="fr-FR" sz="800" dirty="0"/>
              <a:t>drone </a:t>
            </a:r>
            <a:r>
              <a:rPr lang="fr-FR" sz="800" dirty="0" err="1"/>
              <a:t>goes</a:t>
            </a:r>
            <a:r>
              <a:rPr lang="fr-FR" sz="800" dirty="0"/>
              <a:t>  …  sec </a:t>
            </a:r>
            <a:r>
              <a:rPr lang="fr-FR" sz="800" dirty="0" err="1"/>
              <a:t>after</a:t>
            </a:r>
            <a:r>
              <a:rPr lang="fr-FR" sz="800" dirty="0"/>
              <a:t> BLS team</a:t>
            </a:r>
          </a:p>
          <a:p>
            <a:endParaRPr lang="fr-FR" sz="800" dirty="0"/>
          </a:p>
          <a:p>
            <a:r>
              <a:rPr lang="fr-FR" sz="800" b="1" dirty="0" err="1"/>
              <a:t>Bystanders</a:t>
            </a:r>
            <a:r>
              <a:rPr lang="fr-FR" sz="800" b="1" dirty="0"/>
              <a:t>:</a:t>
            </a:r>
          </a:p>
          <a:p>
            <a:r>
              <a:rPr lang="fr-FR" sz="800" dirty="0"/>
              <a:t>… % of OHCA at home have </a:t>
            </a:r>
            <a:r>
              <a:rPr lang="fr-FR" sz="800" dirty="0" err="1"/>
              <a:t>only</a:t>
            </a:r>
            <a:r>
              <a:rPr lang="fr-FR" sz="800" dirty="0"/>
              <a:t> one </a:t>
            </a:r>
            <a:r>
              <a:rPr lang="fr-FR" sz="800" dirty="0" err="1"/>
              <a:t>witness</a:t>
            </a:r>
            <a:r>
              <a:rPr lang="fr-FR" sz="800" dirty="0"/>
              <a:t> </a:t>
            </a:r>
            <a:r>
              <a:rPr lang="fr-FR" sz="800" dirty="0" err="1"/>
              <a:t>alone</a:t>
            </a:r>
            <a:r>
              <a:rPr lang="fr-FR" sz="800" dirty="0"/>
              <a:t>: no drone sent.</a:t>
            </a:r>
            <a:endParaRPr lang="fr-FR" sz="500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106915D-7C92-3747-B165-E1A1DA3CBF77}"/>
              </a:ext>
            </a:extLst>
          </p:cNvPr>
          <p:cNvGrpSpPr/>
          <p:nvPr/>
        </p:nvGrpSpPr>
        <p:grpSpPr>
          <a:xfrm>
            <a:off x="667767" y="784448"/>
            <a:ext cx="507990" cy="450500"/>
            <a:chOff x="5983460" y="3253436"/>
            <a:chExt cx="377031" cy="403891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7517145-1124-8F4B-8EB6-5051A45F59A1}"/>
                </a:ext>
              </a:extLst>
            </p:cNvPr>
            <p:cNvSpPr/>
            <p:nvPr/>
          </p:nvSpPr>
          <p:spPr>
            <a:xfrm>
              <a:off x="6016505" y="3281591"/>
              <a:ext cx="300405" cy="372815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541F5EAB-069A-8049-8034-DA3D7CD3DDC1}"/>
                </a:ext>
              </a:extLst>
            </p:cNvPr>
            <p:cNvSpPr/>
            <p:nvPr/>
          </p:nvSpPr>
          <p:spPr>
            <a:xfrm>
              <a:off x="5983460" y="3253436"/>
              <a:ext cx="377031" cy="403891"/>
            </a:xfrm>
            <a:prstGeom prst="arc">
              <a:avLst>
                <a:gd name="adj1" fmla="val 11091027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4">
              <a:extLst>
                <a:ext uri="{FF2B5EF4-FFF2-40B4-BE49-F238E27FC236}">
                  <a16:creationId xmlns:a16="http://schemas.microsoft.com/office/drawing/2014/main" id="{5EBCC8E3-58B7-9349-A578-489643BCA7AB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rot="5400000">
              <a:off x="6227176" y="3418003"/>
              <a:ext cx="95936" cy="170695"/>
            </a:xfrm>
            <a:prstGeom prst="curvedConnector4">
              <a:avLst>
                <a:gd name="adj1" fmla="val 111518"/>
                <a:gd name="adj2" fmla="val 7005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52F417F9-4A5D-9540-A34A-0611625EE921}"/>
                </a:ext>
              </a:extLst>
            </p:cNvPr>
            <p:cNvSpPr/>
            <p:nvPr/>
          </p:nvSpPr>
          <p:spPr>
            <a:xfrm>
              <a:off x="6164177" y="3533795"/>
              <a:ext cx="48393" cy="363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323B5BE6-7452-B94F-9471-5B5685F195E3}"/>
                </a:ext>
              </a:extLst>
            </p:cNvPr>
            <p:cNvSpPr/>
            <p:nvPr/>
          </p:nvSpPr>
          <p:spPr>
            <a:xfrm>
              <a:off x="6314772" y="342221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719BE62E-845B-954D-91FC-098B30BFC397}"/>
                </a:ext>
              </a:extLst>
            </p:cNvPr>
            <p:cNvSpPr/>
            <p:nvPr/>
          </p:nvSpPr>
          <p:spPr>
            <a:xfrm>
              <a:off x="5997130" y="3428650"/>
              <a:ext cx="23083" cy="232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492BBD47-6E61-4347-903B-19CF66C37852}"/>
                </a:ext>
              </a:extLst>
            </p:cNvPr>
            <p:cNvSpPr/>
            <p:nvPr/>
          </p:nvSpPr>
          <p:spPr>
            <a:xfrm>
              <a:off x="5983460" y="342221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73036FD6-D32E-6446-B821-07BBD6FF7C91}"/>
              </a:ext>
            </a:extLst>
          </p:cNvPr>
          <p:cNvGrpSpPr/>
          <p:nvPr/>
        </p:nvGrpSpPr>
        <p:grpSpPr>
          <a:xfrm>
            <a:off x="1983194" y="2707491"/>
            <a:ext cx="242626" cy="230190"/>
            <a:chOff x="456130" y="788290"/>
            <a:chExt cx="261041" cy="259009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9C3F99C1-FAF9-7B4E-9FCE-68393F1CA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6130" y="788290"/>
              <a:ext cx="156191" cy="156191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10AEB665-D3DF-D949-97DE-9C0A26250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932" y="930060"/>
              <a:ext cx="117239" cy="117239"/>
            </a:xfrm>
            <a:prstGeom prst="rect">
              <a:avLst/>
            </a:prstGeom>
          </p:spPr>
        </p:pic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42913622-8B49-3444-831B-300B2140F8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152" y="841497"/>
              <a:ext cx="142295" cy="1776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BA4BC56F-43FD-9F46-AD30-F3C3BE8E4A5D}"/>
              </a:ext>
            </a:extLst>
          </p:cNvPr>
          <p:cNvSpPr txBox="1"/>
          <p:nvPr/>
        </p:nvSpPr>
        <p:spPr>
          <a:xfrm>
            <a:off x="2297248" y="2621020"/>
            <a:ext cx="1098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Drone </a:t>
            </a:r>
            <a:r>
              <a:rPr lang="fr-FR" sz="800" dirty="0" err="1"/>
              <a:t>can</a:t>
            </a:r>
            <a:r>
              <a:rPr lang="fr-FR" sz="800" dirty="0"/>
              <a:t> </a:t>
            </a:r>
            <a:r>
              <a:rPr lang="fr-FR" sz="800" dirty="0" err="1"/>
              <a:t>fly</a:t>
            </a:r>
            <a:r>
              <a:rPr lang="fr-FR" sz="800" dirty="0"/>
              <a:t> </a:t>
            </a:r>
            <a:r>
              <a:rPr lang="fr-FR" sz="800" dirty="0" err="1"/>
              <a:t>during</a:t>
            </a:r>
            <a:r>
              <a:rPr lang="fr-FR" sz="800" dirty="0"/>
              <a:t> </a:t>
            </a:r>
            <a:r>
              <a:rPr lang="fr-FR" sz="800" b="1" dirty="0" err="1"/>
              <a:t>aeronautical</a:t>
            </a:r>
            <a:r>
              <a:rPr lang="fr-FR" sz="800" b="1" dirty="0"/>
              <a:t> night </a:t>
            </a:r>
            <a:r>
              <a:rPr lang="fr-FR" sz="800" dirty="0"/>
              <a:t>: </a:t>
            </a:r>
            <a:r>
              <a:rPr lang="fr-FR" sz="800" dirty="0" err="1"/>
              <a:t>yes</a:t>
            </a:r>
            <a:r>
              <a:rPr lang="fr-FR" sz="800" dirty="0"/>
              <a:t>/no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5DED40D-8E69-8447-A763-6E437990D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332" y="3171762"/>
            <a:ext cx="583152" cy="58315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4D20050-4776-E34C-8008-797E9E0AD8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929" y="1945894"/>
            <a:ext cx="794655" cy="397329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66E8F32C-CFA0-964D-8AD3-AF28D11F5F22}"/>
              </a:ext>
            </a:extLst>
          </p:cNvPr>
          <p:cNvGrpSpPr/>
          <p:nvPr/>
        </p:nvGrpSpPr>
        <p:grpSpPr>
          <a:xfrm>
            <a:off x="5145382" y="1295054"/>
            <a:ext cx="719102" cy="925254"/>
            <a:chOff x="3329543" y="3127615"/>
            <a:chExt cx="635000" cy="877596"/>
          </a:xfrm>
        </p:grpSpPr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130E8E16-0908-FC40-85AA-670C21AE6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29543" y="3127615"/>
              <a:ext cx="635000" cy="609600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7FA6AC4A-B35A-0C4F-914D-913BAE7F5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15359" y="3562798"/>
              <a:ext cx="463369" cy="442413"/>
            </a:xfrm>
            <a:prstGeom prst="rect">
              <a:avLst/>
            </a:prstGeom>
          </p:spPr>
        </p:pic>
      </p:grp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620D7D5D-03DA-7F4E-8C95-418F90F7C37C}"/>
              </a:ext>
            </a:extLst>
          </p:cNvPr>
          <p:cNvCxnSpPr>
            <a:cxnSpLocks/>
          </p:cNvCxnSpPr>
          <p:nvPr/>
        </p:nvCxnSpPr>
        <p:spPr>
          <a:xfrm>
            <a:off x="983811" y="1292870"/>
            <a:ext cx="0" cy="19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D3E3271-B176-744A-B3F7-B100219AAEBB}"/>
              </a:ext>
            </a:extLst>
          </p:cNvPr>
          <p:cNvCxnSpPr>
            <a:cxnSpLocks/>
          </p:cNvCxnSpPr>
          <p:nvPr/>
        </p:nvCxnSpPr>
        <p:spPr>
          <a:xfrm>
            <a:off x="961785" y="2449902"/>
            <a:ext cx="14672" cy="1013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00FF219-7A8E-5642-8322-A8836AB1505C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61785" y="3463338"/>
            <a:ext cx="4319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4C45E256-5C7A-0446-A769-0FCE4BEEAAB2}"/>
              </a:ext>
            </a:extLst>
          </p:cNvPr>
          <p:cNvSpPr txBox="1"/>
          <p:nvPr/>
        </p:nvSpPr>
        <p:spPr>
          <a:xfrm>
            <a:off x="6049131" y="3463338"/>
            <a:ext cx="1331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After</a:t>
            </a:r>
            <a:r>
              <a:rPr lang="fr-FR" sz="800" dirty="0"/>
              <a:t> a </a:t>
            </a:r>
            <a:r>
              <a:rPr lang="fr-FR" sz="800" dirty="0" err="1"/>
              <a:t>run</a:t>
            </a:r>
            <a:r>
              <a:rPr lang="fr-FR" sz="800" dirty="0"/>
              <a:t> the drone </a:t>
            </a:r>
            <a:r>
              <a:rPr lang="fr-FR" sz="800" dirty="0" err="1"/>
              <a:t>is</a:t>
            </a:r>
            <a:r>
              <a:rPr lang="fr-FR" sz="800" dirty="0"/>
              <a:t> </a:t>
            </a:r>
            <a:r>
              <a:rPr lang="fr-FR" sz="800" b="1" dirty="0" err="1"/>
              <a:t>unavailable</a:t>
            </a:r>
            <a:r>
              <a:rPr lang="fr-FR" sz="800" dirty="0"/>
              <a:t> for … h.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50EB1FA-2674-5448-8AB2-133154532C7B}"/>
              </a:ext>
            </a:extLst>
          </p:cNvPr>
          <p:cNvSpPr txBox="1"/>
          <p:nvPr/>
        </p:nvSpPr>
        <p:spPr>
          <a:xfrm>
            <a:off x="6041624" y="1135564"/>
            <a:ext cx="1722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/>
              <a:t>Drone </a:t>
            </a:r>
            <a:r>
              <a:rPr lang="fr-FR" sz="1000" b="1" dirty="0" err="1"/>
              <a:t>takes</a:t>
            </a:r>
            <a:r>
              <a:rPr lang="fr-FR" sz="1000" b="1" dirty="0"/>
              <a:t> off</a:t>
            </a:r>
          </a:p>
          <a:p>
            <a:pPr algn="ctr"/>
            <a:endParaRPr lang="fr-FR" sz="800" b="1" dirty="0"/>
          </a:p>
          <a:p>
            <a:r>
              <a:rPr lang="fr-FR" sz="800" b="1" dirty="0" err="1"/>
              <a:t>Take</a:t>
            </a:r>
            <a:r>
              <a:rPr lang="fr-FR" sz="800" b="1" dirty="0"/>
              <a:t> off </a:t>
            </a:r>
            <a:r>
              <a:rPr lang="fr-FR" sz="800" b="1" dirty="0" err="1"/>
              <a:t>delay</a:t>
            </a:r>
            <a:r>
              <a:rPr lang="fr-FR" sz="800" b="1" dirty="0"/>
              <a:t> </a:t>
            </a:r>
            <a:r>
              <a:rPr lang="fr-FR" sz="800" dirty="0"/>
              <a:t>… (in s)</a:t>
            </a:r>
            <a:endParaRPr lang="fr-FR" sz="800" b="1" dirty="0"/>
          </a:p>
          <a:p>
            <a:r>
              <a:rPr lang="fr-FR" sz="800" b="1" dirty="0" err="1"/>
              <a:t>Drone’s</a:t>
            </a:r>
            <a:r>
              <a:rPr lang="fr-FR" sz="800" b="1" dirty="0"/>
              <a:t> landing </a:t>
            </a:r>
            <a:r>
              <a:rPr lang="fr-FR" sz="800" b="1" dirty="0" err="1"/>
              <a:t>delay</a:t>
            </a:r>
            <a:r>
              <a:rPr lang="fr-FR" sz="800" b="1" dirty="0"/>
              <a:t> </a:t>
            </a:r>
            <a:r>
              <a:rPr lang="fr-FR" sz="800" dirty="0"/>
              <a:t>… (in sec). </a:t>
            </a:r>
          </a:p>
          <a:p>
            <a:endParaRPr lang="fr-FR" sz="800" b="1" dirty="0"/>
          </a:p>
          <a:p>
            <a:r>
              <a:rPr lang="fr-FR" sz="800" b="1" dirty="0" err="1"/>
              <a:t>Drone's</a:t>
            </a:r>
            <a:r>
              <a:rPr lang="fr-FR" sz="800" b="1" dirty="0"/>
              <a:t> vertical speed </a:t>
            </a:r>
            <a:r>
              <a:rPr lang="fr-FR" sz="800" dirty="0"/>
              <a:t>… (in m/s)</a:t>
            </a:r>
          </a:p>
          <a:p>
            <a:endParaRPr lang="fr-FR" sz="800" b="1" dirty="0"/>
          </a:p>
          <a:p>
            <a:r>
              <a:rPr lang="fr-FR" sz="800" b="1" dirty="0" err="1"/>
              <a:t>Drone's</a:t>
            </a:r>
            <a:r>
              <a:rPr lang="fr-FR" sz="800" b="1" dirty="0"/>
              <a:t> </a:t>
            </a:r>
            <a:r>
              <a:rPr lang="fr-FR" sz="800" b="1" dirty="0" err="1"/>
              <a:t>cruise</a:t>
            </a:r>
            <a:r>
              <a:rPr lang="fr-FR" sz="800" b="1" dirty="0"/>
              <a:t> altitude  </a:t>
            </a:r>
            <a:r>
              <a:rPr lang="fr-FR" sz="800" dirty="0"/>
              <a:t>... (in m)</a:t>
            </a:r>
          </a:p>
          <a:p>
            <a:r>
              <a:rPr lang="fr-FR" sz="800" b="1" dirty="0"/>
              <a:t>Max drone speed </a:t>
            </a:r>
            <a:r>
              <a:rPr lang="fr-FR" sz="800" dirty="0"/>
              <a:t>… (in km/h)</a:t>
            </a:r>
          </a:p>
          <a:p>
            <a:r>
              <a:rPr lang="fr-FR" sz="800" b="1" dirty="0" err="1"/>
              <a:t>Drone's</a:t>
            </a:r>
            <a:r>
              <a:rPr lang="fr-FR" sz="800" b="1" dirty="0"/>
              <a:t> </a:t>
            </a:r>
            <a:r>
              <a:rPr lang="fr-FR" sz="800" b="1" dirty="0" err="1"/>
              <a:t>acceleration</a:t>
            </a:r>
            <a:r>
              <a:rPr lang="fr-FR" sz="800" b="1" dirty="0"/>
              <a:t> time </a:t>
            </a:r>
            <a:r>
              <a:rPr lang="fr-FR" sz="800" dirty="0"/>
              <a:t>… (in sec)</a:t>
            </a:r>
          </a:p>
          <a:p>
            <a:endParaRPr lang="fr-FR" sz="800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84805725-9C2E-FC49-B1B1-D17AAA538363}"/>
              </a:ext>
            </a:extLst>
          </p:cNvPr>
          <p:cNvCxnSpPr>
            <a:cxnSpLocks/>
          </p:cNvCxnSpPr>
          <p:nvPr/>
        </p:nvCxnSpPr>
        <p:spPr>
          <a:xfrm flipH="1">
            <a:off x="5504933" y="2292626"/>
            <a:ext cx="1" cy="806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8ABF13C3-59F0-5B43-BAB8-E97C9BF02EBF}"/>
              </a:ext>
            </a:extLst>
          </p:cNvPr>
          <p:cNvSpPr txBox="1"/>
          <p:nvPr/>
        </p:nvSpPr>
        <p:spPr>
          <a:xfrm>
            <a:off x="59580" y="412000"/>
            <a:ext cx="20023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err="1"/>
              <a:t>Unconsciousness</a:t>
            </a:r>
            <a:r>
              <a:rPr lang="fr-FR" sz="1000" b="1" dirty="0"/>
              <a:t> </a:t>
            </a:r>
            <a:r>
              <a:rPr lang="fr-FR" sz="1000" b="1" dirty="0" err="1"/>
              <a:t>detected</a:t>
            </a:r>
            <a:endParaRPr lang="fr-FR" sz="1000" b="1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0ABB79D3-E90B-0741-8F69-1DE80ABCF40E}"/>
              </a:ext>
            </a:extLst>
          </p:cNvPr>
          <p:cNvCxnSpPr>
            <a:cxnSpLocks/>
          </p:cNvCxnSpPr>
          <p:nvPr/>
        </p:nvCxnSpPr>
        <p:spPr>
          <a:xfrm>
            <a:off x="1285424" y="1005160"/>
            <a:ext cx="697770" cy="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0BB2040-1DC7-884B-956C-98A54B627B53}"/>
              </a:ext>
            </a:extLst>
          </p:cNvPr>
          <p:cNvCxnSpPr>
            <a:cxnSpLocks/>
          </p:cNvCxnSpPr>
          <p:nvPr/>
        </p:nvCxnSpPr>
        <p:spPr>
          <a:xfrm>
            <a:off x="5489346" y="1005160"/>
            <a:ext cx="0" cy="28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4F249C94-FC04-C84B-8A1F-68ABD9DDB60F}"/>
              </a:ext>
            </a:extLst>
          </p:cNvPr>
          <p:cNvCxnSpPr>
            <a:cxnSpLocks/>
          </p:cNvCxnSpPr>
          <p:nvPr/>
        </p:nvCxnSpPr>
        <p:spPr>
          <a:xfrm>
            <a:off x="4795756" y="1006890"/>
            <a:ext cx="697770" cy="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0B984718-233E-5D47-9544-6019BEE521E7}"/>
              </a:ext>
            </a:extLst>
          </p:cNvPr>
          <p:cNvSpPr txBox="1"/>
          <p:nvPr/>
        </p:nvSpPr>
        <p:spPr>
          <a:xfrm>
            <a:off x="463475" y="1602400"/>
            <a:ext cx="1040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/>
              <a:t>BLS team </a:t>
            </a:r>
            <a:r>
              <a:rPr lang="fr-FR" sz="1000" b="1" dirty="0" err="1"/>
              <a:t>leaves</a:t>
            </a:r>
            <a:endParaRPr lang="fr-FR" sz="1000" b="1" dirty="0"/>
          </a:p>
        </p:txBody>
      </p:sp>
    </p:spTree>
    <p:extLst>
      <p:ext uri="{BB962C8B-B14F-4D97-AF65-F5344CB8AC3E}">
        <p14:creationId xmlns:p14="http://schemas.microsoft.com/office/powerpoint/2010/main" val="191064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F1F16A6-E38F-DE49-861F-B0CF539FEEBF}"/>
              </a:ext>
            </a:extLst>
          </p:cNvPr>
          <p:cNvSpPr txBox="1"/>
          <p:nvPr/>
        </p:nvSpPr>
        <p:spPr>
          <a:xfrm>
            <a:off x="2012565" y="664907"/>
            <a:ext cx="25594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/>
              <a:t>Detection</a:t>
            </a:r>
            <a:r>
              <a:rPr lang="fr-FR" sz="800" b="1" dirty="0"/>
              <a:t> rate: </a:t>
            </a:r>
          </a:p>
          <a:p>
            <a:r>
              <a:rPr lang="fr-FR" sz="800" dirty="0"/>
              <a:t>drone sent for OHCA </a:t>
            </a:r>
            <a:r>
              <a:rPr lang="fr-FR" sz="800" dirty="0" err="1"/>
              <a:t>detected</a:t>
            </a:r>
            <a:r>
              <a:rPr lang="fr-FR" sz="800" dirty="0"/>
              <a:t> </a:t>
            </a:r>
          </a:p>
          <a:p>
            <a:r>
              <a:rPr lang="fr-FR" sz="800" dirty="0"/>
              <a:t>                     12 % in public place </a:t>
            </a:r>
          </a:p>
          <a:p>
            <a:r>
              <a:rPr lang="fr-FR" sz="800" dirty="0"/>
              <a:t>                      80 % at home</a:t>
            </a:r>
          </a:p>
          <a:p>
            <a:endParaRPr lang="fr-FR" sz="800" dirty="0"/>
          </a:p>
          <a:p>
            <a:r>
              <a:rPr lang="fr-FR" sz="800" b="1" dirty="0"/>
              <a:t>OHCA </a:t>
            </a:r>
            <a:r>
              <a:rPr lang="fr-FR" sz="800" b="1" dirty="0" err="1"/>
              <a:t>detection</a:t>
            </a:r>
            <a:r>
              <a:rPr lang="fr-FR" sz="800" b="1" dirty="0"/>
              <a:t> </a:t>
            </a:r>
            <a:r>
              <a:rPr lang="fr-FR" sz="800" b="1" dirty="0" err="1"/>
              <a:t>sequence</a:t>
            </a:r>
            <a:r>
              <a:rPr lang="fr-FR" sz="800" b="1" dirty="0"/>
              <a:t>: </a:t>
            </a:r>
          </a:p>
          <a:p>
            <a:r>
              <a:rPr lang="fr-FR" sz="800" dirty="0"/>
              <a:t>drone </a:t>
            </a:r>
            <a:r>
              <a:rPr lang="fr-FR" sz="800" dirty="0" err="1"/>
              <a:t>goes</a:t>
            </a:r>
            <a:r>
              <a:rPr lang="fr-FR" sz="800" dirty="0"/>
              <a:t> 104 sec </a:t>
            </a:r>
            <a:r>
              <a:rPr lang="fr-FR" sz="800" dirty="0" err="1"/>
              <a:t>after</a:t>
            </a:r>
            <a:r>
              <a:rPr lang="fr-FR" sz="800" dirty="0"/>
              <a:t> BLS team</a:t>
            </a:r>
          </a:p>
          <a:p>
            <a:endParaRPr lang="fr-FR" sz="800" dirty="0"/>
          </a:p>
          <a:p>
            <a:r>
              <a:rPr lang="fr-FR" sz="800" b="1" dirty="0" err="1"/>
              <a:t>Bystanders</a:t>
            </a:r>
            <a:r>
              <a:rPr lang="fr-FR" sz="800" b="1" dirty="0"/>
              <a:t>:</a:t>
            </a:r>
          </a:p>
          <a:p>
            <a:r>
              <a:rPr lang="fr-FR" sz="800" dirty="0"/>
              <a:t>58 % of OHCA at home have </a:t>
            </a:r>
            <a:r>
              <a:rPr lang="fr-FR" sz="800" dirty="0" err="1"/>
              <a:t>only</a:t>
            </a:r>
            <a:r>
              <a:rPr lang="fr-FR" sz="800" dirty="0"/>
              <a:t> one </a:t>
            </a:r>
            <a:r>
              <a:rPr lang="fr-FR" sz="800" dirty="0" err="1"/>
              <a:t>witness</a:t>
            </a:r>
            <a:r>
              <a:rPr lang="fr-FR" sz="800" dirty="0"/>
              <a:t> </a:t>
            </a:r>
            <a:r>
              <a:rPr lang="fr-FR" sz="800" dirty="0" err="1"/>
              <a:t>alone</a:t>
            </a:r>
            <a:r>
              <a:rPr lang="fr-FR" sz="800" dirty="0"/>
              <a:t>: no drone sent.</a:t>
            </a:r>
            <a:endParaRPr lang="fr-FR" sz="500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AA3D50CB-FEA4-1D42-9DAC-50B00D6AA9F6}"/>
              </a:ext>
            </a:extLst>
          </p:cNvPr>
          <p:cNvGrpSpPr/>
          <p:nvPr/>
        </p:nvGrpSpPr>
        <p:grpSpPr>
          <a:xfrm>
            <a:off x="667767" y="784448"/>
            <a:ext cx="507990" cy="450500"/>
            <a:chOff x="5983460" y="3253436"/>
            <a:chExt cx="377031" cy="40389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FE4F61F5-D813-F140-B7DA-374CC661BDFA}"/>
                </a:ext>
              </a:extLst>
            </p:cNvPr>
            <p:cNvSpPr/>
            <p:nvPr/>
          </p:nvSpPr>
          <p:spPr>
            <a:xfrm>
              <a:off x="6016505" y="3281591"/>
              <a:ext cx="300405" cy="372815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B1057002-CF28-AB4E-B9C9-C9E8C67BBC1F}"/>
                </a:ext>
              </a:extLst>
            </p:cNvPr>
            <p:cNvSpPr/>
            <p:nvPr/>
          </p:nvSpPr>
          <p:spPr>
            <a:xfrm>
              <a:off x="5983460" y="3253436"/>
              <a:ext cx="377031" cy="403891"/>
            </a:xfrm>
            <a:prstGeom prst="arc">
              <a:avLst>
                <a:gd name="adj1" fmla="val 11091027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4">
              <a:extLst>
                <a:ext uri="{FF2B5EF4-FFF2-40B4-BE49-F238E27FC236}">
                  <a16:creationId xmlns:a16="http://schemas.microsoft.com/office/drawing/2014/main" id="{AC6E2472-E180-9A4C-B724-6B1BAFC8612D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rot="5400000">
              <a:off x="6227176" y="3418003"/>
              <a:ext cx="95936" cy="170695"/>
            </a:xfrm>
            <a:prstGeom prst="curvedConnector4">
              <a:avLst>
                <a:gd name="adj1" fmla="val 111518"/>
                <a:gd name="adj2" fmla="val 7005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9940AD74-3D6E-D043-81D7-90CBF949E54A}"/>
                </a:ext>
              </a:extLst>
            </p:cNvPr>
            <p:cNvSpPr/>
            <p:nvPr/>
          </p:nvSpPr>
          <p:spPr>
            <a:xfrm>
              <a:off x="6164177" y="3533795"/>
              <a:ext cx="48393" cy="363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510B171C-2247-8142-ADF5-B782030E6C92}"/>
                </a:ext>
              </a:extLst>
            </p:cNvPr>
            <p:cNvSpPr/>
            <p:nvPr/>
          </p:nvSpPr>
          <p:spPr>
            <a:xfrm>
              <a:off x="6314772" y="342221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62A7F81-21C7-9943-B5F1-A4E14BB6B9C7}"/>
                </a:ext>
              </a:extLst>
            </p:cNvPr>
            <p:cNvSpPr/>
            <p:nvPr/>
          </p:nvSpPr>
          <p:spPr>
            <a:xfrm>
              <a:off x="5997130" y="3428650"/>
              <a:ext cx="23083" cy="232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E6AB1593-4176-CB49-B944-5EAE03E8CC24}"/>
                </a:ext>
              </a:extLst>
            </p:cNvPr>
            <p:cNvSpPr/>
            <p:nvPr/>
          </p:nvSpPr>
          <p:spPr>
            <a:xfrm>
              <a:off x="5983460" y="342221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3799B7EE-9988-B24E-A844-CF3C1CF95BCF}"/>
              </a:ext>
            </a:extLst>
          </p:cNvPr>
          <p:cNvGrpSpPr/>
          <p:nvPr/>
        </p:nvGrpSpPr>
        <p:grpSpPr>
          <a:xfrm>
            <a:off x="1983194" y="2707491"/>
            <a:ext cx="242626" cy="230190"/>
            <a:chOff x="456130" y="788290"/>
            <a:chExt cx="261041" cy="259009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F2EE9A13-80DB-424C-91A4-7A5846016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6130" y="788290"/>
              <a:ext cx="156191" cy="156191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260211CD-253A-1D43-95C6-1490A968E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932" y="930060"/>
              <a:ext cx="117239" cy="117239"/>
            </a:xfrm>
            <a:prstGeom prst="rect">
              <a:avLst/>
            </a:prstGeom>
          </p:spPr>
        </p:pic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BED84DD8-6384-BD48-BBC9-5D3F019027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152" y="841497"/>
              <a:ext cx="142295" cy="1776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90029E09-5956-BD41-B835-619388EAF969}"/>
              </a:ext>
            </a:extLst>
          </p:cNvPr>
          <p:cNvSpPr txBox="1"/>
          <p:nvPr/>
        </p:nvSpPr>
        <p:spPr>
          <a:xfrm>
            <a:off x="2297248" y="2621020"/>
            <a:ext cx="1098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Drone </a:t>
            </a:r>
            <a:r>
              <a:rPr lang="fr-FR" sz="800" dirty="0" err="1"/>
              <a:t>can</a:t>
            </a:r>
            <a:r>
              <a:rPr lang="fr-FR" sz="800" dirty="0"/>
              <a:t> </a:t>
            </a:r>
            <a:r>
              <a:rPr lang="fr-FR" sz="800" dirty="0" err="1"/>
              <a:t>fly</a:t>
            </a:r>
            <a:r>
              <a:rPr lang="fr-FR" sz="800" dirty="0"/>
              <a:t> </a:t>
            </a:r>
            <a:r>
              <a:rPr lang="fr-FR" sz="800" dirty="0" err="1"/>
              <a:t>during</a:t>
            </a:r>
            <a:r>
              <a:rPr lang="fr-FR" sz="800" dirty="0"/>
              <a:t> </a:t>
            </a:r>
            <a:r>
              <a:rPr lang="fr-FR" sz="800" b="1" dirty="0" err="1"/>
              <a:t>aeronautical</a:t>
            </a:r>
            <a:r>
              <a:rPr lang="fr-FR" sz="800" b="1" dirty="0"/>
              <a:t> night </a:t>
            </a:r>
            <a:r>
              <a:rPr lang="fr-FR" sz="800" dirty="0"/>
              <a:t>: no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FD6B739-6B98-8345-A7BA-BD8A50A96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332" y="3171762"/>
            <a:ext cx="583152" cy="58315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70B11891-3A49-1547-86AF-A00D6A8176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929" y="1945894"/>
            <a:ext cx="794655" cy="397329"/>
          </a:xfrm>
          <a:prstGeom prst="rect">
            <a:avLst/>
          </a:prstGeom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D87A163E-A114-034A-8C82-2A3E3FF6D63B}"/>
              </a:ext>
            </a:extLst>
          </p:cNvPr>
          <p:cNvGrpSpPr/>
          <p:nvPr/>
        </p:nvGrpSpPr>
        <p:grpSpPr>
          <a:xfrm>
            <a:off x="5145382" y="1295054"/>
            <a:ext cx="719102" cy="925254"/>
            <a:chOff x="3329543" y="3127615"/>
            <a:chExt cx="635000" cy="877596"/>
          </a:xfrm>
        </p:grpSpPr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77AEB826-9487-8748-98DC-127A41A9C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29543" y="3127615"/>
              <a:ext cx="635000" cy="609600"/>
            </a:xfrm>
            <a:prstGeom prst="rect">
              <a:avLst/>
            </a:prstGeom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F21D8ED8-E2D3-9D47-9FF6-8FB4E62D5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15359" y="3562798"/>
              <a:ext cx="463369" cy="442413"/>
            </a:xfrm>
            <a:prstGeom prst="rect">
              <a:avLst/>
            </a:prstGeom>
          </p:spPr>
        </p:pic>
      </p:grp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27CE3D-665C-164E-AD29-101059892496}"/>
              </a:ext>
            </a:extLst>
          </p:cNvPr>
          <p:cNvCxnSpPr>
            <a:cxnSpLocks/>
          </p:cNvCxnSpPr>
          <p:nvPr/>
        </p:nvCxnSpPr>
        <p:spPr>
          <a:xfrm>
            <a:off x="983811" y="1292870"/>
            <a:ext cx="0" cy="19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D4ECA6B1-D710-6B49-A53F-304B6602A381}"/>
              </a:ext>
            </a:extLst>
          </p:cNvPr>
          <p:cNvCxnSpPr>
            <a:cxnSpLocks/>
          </p:cNvCxnSpPr>
          <p:nvPr/>
        </p:nvCxnSpPr>
        <p:spPr>
          <a:xfrm>
            <a:off x="961785" y="2449902"/>
            <a:ext cx="14672" cy="1013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8601669F-BA04-0B4E-A25C-067637CF34D8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961785" y="3463338"/>
            <a:ext cx="4319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F6CC5F14-6E93-7C40-B609-876DCADE31CE}"/>
              </a:ext>
            </a:extLst>
          </p:cNvPr>
          <p:cNvSpPr txBox="1"/>
          <p:nvPr/>
        </p:nvSpPr>
        <p:spPr>
          <a:xfrm>
            <a:off x="6049131" y="3463338"/>
            <a:ext cx="1331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After</a:t>
            </a:r>
            <a:r>
              <a:rPr lang="fr-FR" sz="800" dirty="0"/>
              <a:t> a </a:t>
            </a:r>
            <a:r>
              <a:rPr lang="fr-FR" sz="800" dirty="0" err="1"/>
              <a:t>run</a:t>
            </a:r>
            <a:r>
              <a:rPr lang="fr-FR" sz="800" dirty="0"/>
              <a:t> the drone </a:t>
            </a:r>
            <a:r>
              <a:rPr lang="fr-FR" sz="800" dirty="0" err="1"/>
              <a:t>is</a:t>
            </a:r>
            <a:r>
              <a:rPr lang="fr-FR" sz="800" dirty="0"/>
              <a:t> </a:t>
            </a:r>
            <a:r>
              <a:rPr lang="fr-FR" sz="800" b="1" dirty="0" err="1"/>
              <a:t>unavailable</a:t>
            </a:r>
            <a:r>
              <a:rPr lang="fr-FR" sz="800" dirty="0"/>
              <a:t> for 6 h.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41D024C-243C-1B4A-94CA-6C54676933B0}"/>
              </a:ext>
            </a:extLst>
          </p:cNvPr>
          <p:cNvSpPr txBox="1"/>
          <p:nvPr/>
        </p:nvSpPr>
        <p:spPr>
          <a:xfrm>
            <a:off x="6041624" y="1135564"/>
            <a:ext cx="1722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/>
              <a:t>Drone </a:t>
            </a:r>
            <a:r>
              <a:rPr lang="fr-FR" sz="1000" b="1" dirty="0" err="1"/>
              <a:t>takes</a:t>
            </a:r>
            <a:r>
              <a:rPr lang="fr-FR" sz="1000" b="1" dirty="0"/>
              <a:t> off</a:t>
            </a:r>
          </a:p>
          <a:p>
            <a:pPr algn="ctr"/>
            <a:endParaRPr lang="fr-FR" sz="800" b="1" dirty="0"/>
          </a:p>
          <a:p>
            <a:r>
              <a:rPr lang="fr-FR" sz="800" b="1" dirty="0" err="1"/>
              <a:t>Take</a:t>
            </a:r>
            <a:r>
              <a:rPr lang="fr-FR" sz="800" b="1" dirty="0"/>
              <a:t> off </a:t>
            </a:r>
            <a:r>
              <a:rPr lang="fr-FR" sz="800" b="1" dirty="0" err="1"/>
              <a:t>delay</a:t>
            </a:r>
            <a:r>
              <a:rPr lang="fr-FR" sz="800" b="1" dirty="0"/>
              <a:t> </a:t>
            </a:r>
            <a:r>
              <a:rPr lang="fr-FR" sz="800" dirty="0"/>
              <a:t>15 (in s)</a:t>
            </a:r>
            <a:endParaRPr lang="fr-FR" sz="800" b="1" dirty="0"/>
          </a:p>
          <a:p>
            <a:r>
              <a:rPr lang="fr-FR" sz="800" b="1" dirty="0" err="1"/>
              <a:t>Drone’s</a:t>
            </a:r>
            <a:r>
              <a:rPr lang="fr-FR" sz="800" b="1" dirty="0"/>
              <a:t> landing </a:t>
            </a:r>
            <a:r>
              <a:rPr lang="fr-FR" sz="800" b="1" dirty="0" err="1"/>
              <a:t>delay</a:t>
            </a:r>
            <a:r>
              <a:rPr lang="fr-FR" sz="800" b="1" dirty="0"/>
              <a:t>  </a:t>
            </a:r>
            <a:r>
              <a:rPr lang="fr-FR" sz="800" dirty="0"/>
              <a:t>15 (in s). </a:t>
            </a:r>
          </a:p>
          <a:p>
            <a:endParaRPr lang="fr-FR" sz="800" b="1" dirty="0"/>
          </a:p>
          <a:p>
            <a:r>
              <a:rPr lang="fr-FR" sz="800" b="1" dirty="0" err="1"/>
              <a:t>Drone's</a:t>
            </a:r>
            <a:r>
              <a:rPr lang="fr-FR" sz="800" b="1" dirty="0"/>
              <a:t> vertical speed </a:t>
            </a:r>
            <a:r>
              <a:rPr lang="fr-FR" sz="800" dirty="0"/>
              <a:t>9 (in m/s)</a:t>
            </a:r>
          </a:p>
          <a:p>
            <a:endParaRPr lang="fr-FR" sz="800" b="1" dirty="0"/>
          </a:p>
          <a:p>
            <a:r>
              <a:rPr lang="fr-FR" sz="800" b="1" dirty="0" err="1"/>
              <a:t>Drone's</a:t>
            </a:r>
            <a:r>
              <a:rPr lang="fr-FR" sz="800" b="1" dirty="0"/>
              <a:t> </a:t>
            </a:r>
            <a:r>
              <a:rPr lang="fr-FR" sz="800" b="1" dirty="0" err="1"/>
              <a:t>cruise</a:t>
            </a:r>
            <a:r>
              <a:rPr lang="fr-FR" sz="800" b="1" dirty="0"/>
              <a:t> altitude  </a:t>
            </a:r>
            <a:r>
              <a:rPr lang="fr-FR" sz="800" dirty="0"/>
              <a:t>100 (in m)</a:t>
            </a:r>
          </a:p>
          <a:p>
            <a:r>
              <a:rPr lang="fr-FR" sz="800" b="1" dirty="0"/>
              <a:t>Max drone speed </a:t>
            </a:r>
            <a:r>
              <a:rPr lang="fr-FR" sz="800" dirty="0"/>
              <a:t>80 (in km/h)</a:t>
            </a:r>
          </a:p>
          <a:p>
            <a:r>
              <a:rPr lang="fr-FR" sz="800" b="1" dirty="0" err="1"/>
              <a:t>Drone's</a:t>
            </a:r>
            <a:r>
              <a:rPr lang="fr-FR" sz="800" b="1" dirty="0"/>
              <a:t> </a:t>
            </a:r>
            <a:r>
              <a:rPr lang="fr-FR" sz="800" b="1" dirty="0" err="1"/>
              <a:t>acceleration</a:t>
            </a:r>
            <a:r>
              <a:rPr lang="fr-FR" sz="800" b="1" dirty="0"/>
              <a:t> time </a:t>
            </a:r>
            <a:r>
              <a:rPr lang="fr-FR" sz="800" dirty="0"/>
              <a:t>5 (in s)</a:t>
            </a:r>
          </a:p>
          <a:p>
            <a:endParaRPr lang="fr-FR" sz="800" dirty="0"/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5F37BED-FBDD-EF4F-8FBE-291082582FA6}"/>
              </a:ext>
            </a:extLst>
          </p:cNvPr>
          <p:cNvCxnSpPr>
            <a:cxnSpLocks/>
          </p:cNvCxnSpPr>
          <p:nvPr/>
        </p:nvCxnSpPr>
        <p:spPr>
          <a:xfrm flipH="1">
            <a:off x="5504933" y="2292626"/>
            <a:ext cx="1" cy="806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DC9482C5-AAEB-304D-90BC-55C1EC360321}"/>
              </a:ext>
            </a:extLst>
          </p:cNvPr>
          <p:cNvSpPr txBox="1"/>
          <p:nvPr/>
        </p:nvSpPr>
        <p:spPr>
          <a:xfrm>
            <a:off x="125997" y="411559"/>
            <a:ext cx="1715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err="1"/>
              <a:t>Unconsciousness</a:t>
            </a:r>
            <a:r>
              <a:rPr lang="fr-FR" sz="1000" b="1" dirty="0"/>
              <a:t> </a:t>
            </a:r>
            <a:r>
              <a:rPr lang="fr-FR" sz="1000" b="1" dirty="0" err="1"/>
              <a:t>is</a:t>
            </a:r>
            <a:r>
              <a:rPr lang="fr-FR" sz="1000" b="1" dirty="0"/>
              <a:t> </a:t>
            </a:r>
            <a:r>
              <a:rPr lang="fr-FR" sz="1000" b="1" dirty="0" err="1"/>
              <a:t>detected</a:t>
            </a:r>
            <a:endParaRPr lang="fr-FR" sz="1000" b="1" dirty="0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A5EE87-2213-4546-87A9-60643726E757}"/>
              </a:ext>
            </a:extLst>
          </p:cNvPr>
          <p:cNvCxnSpPr>
            <a:cxnSpLocks/>
          </p:cNvCxnSpPr>
          <p:nvPr/>
        </p:nvCxnSpPr>
        <p:spPr>
          <a:xfrm>
            <a:off x="1285424" y="1005160"/>
            <a:ext cx="697770" cy="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6732D491-DE79-6042-BC25-6B0EF951AB11}"/>
              </a:ext>
            </a:extLst>
          </p:cNvPr>
          <p:cNvCxnSpPr>
            <a:cxnSpLocks/>
          </p:cNvCxnSpPr>
          <p:nvPr/>
        </p:nvCxnSpPr>
        <p:spPr>
          <a:xfrm>
            <a:off x="5489346" y="1005160"/>
            <a:ext cx="0" cy="28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A15BA472-FF4A-334C-83CC-E4FD870B1BF6}"/>
              </a:ext>
            </a:extLst>
          </p:cNvPr>
          <p:cNvCxnSpPr>
            <a:cxnSpLocks/>
          </p:cNvCxnSpPr>
          <p:nvPr/>
        </p:nvCxnSpPr>
        <p:spPr>
          <a:xfrm>
            <a:off x="4795756" y="1006890"/>
            <a:ext cx="697770" cy="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15C170CA-454C-9C4C-B293-36D986503477}"/>
              </a:ext>
            </a:extLst>
          </p:cNvPr>
          <p:cNvSpPr txBox="1"/>
          <p:nvPr/>
        </p:nvSpPr>
        <p:spPr>
          <a:xfrm>
            <a:off x="463475" y="1602400"/>
            <a:ext cx="1040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/>
              <a:t>BLS team </a:t>
            </a:r>
            <a:r>
              <a:rPr lang="fr-FR" sz="1000" b="1" dirty="0" err="1"/>
              <a:t>leaves</a:t>
            </a:r>
            <a:endParaRPr lang="fr-FR" sz="1000" b="1" dirty="0"/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01E7135D-2014-D54D-82FA-3C00C88A0A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8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A108E5F-B019-6142-84BD-2342A0B876E1}"/>
              </a:ext>
            </a:extLst>
          </p:cNvPr>
          <p:cNvSpPr txBox="1"/>
          <p:nvPr/>
        </p:nvSpPr>
        <p:spPr>
          <a:xfrm>
            <a:off x="2044674" y="715216"/>
            <a:ext cx="1609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/>
              <a:t>OHCA </a:t>
            </a:r>
            <a:r>
              <a:rPr lang="fr-FR" sz="800" b="1" dirty="0" err="1"/>
              <a:t>detection</a:t>
            </a:r>
            <a:r>
              <a:rPr lang="fr-FR" sz="800" b="1" dirty="0"/>
              <a:t> rate: </a:t>
            </a:r>
          </a:p>
          <a:p>
            <a:r>
              <a:rPr lang="fr-FR" sz="800" dirty="0"/>
              <a:t>	… % in public place </a:t>
            </a:r>
          </a:p>
          <a:p>
            <a:r>
              <a:rPr lang="fr-FR" sz="800" dirty="0"/>
              <a:t>	… % at home</a:t>
            </a:r>
          </a:p>
          <a:p>
            <a:r>
              <a:rPr lang="fr-FR" sz="800" dirty="0"/>
              <a:t>If OHCA not </a:t>
            </a:r>
            <a:r>
              <a:rPr lang="fr-FR" sz="800" dirty="0" err="1"/>
              <a:t>detected</a:t>
            </a:r>
            <a:r>
              <a:rPr lang="fr-FR" sz="800" dirty="0"/>
              <a:t>: no drone sent.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1679B7E2-DD4D-FC4E-ADB5-D2902D7FF0CB}"/>
              </a:ext>
            </a:extLst>
          </p:cNvPr>
          <p:cNvGrpSpPr/>
          <p:nvPr/>
        </p:nvGrpSpPr>
        <p:grpSpPr>
          <a:xfrm>
            <a:off x="667767" y="784448"/>
            <a:ext cx="507990" cy="450500"/>
            <a:chOff x="5983460" y="3253436"/>
            <a:chExt cx="377031" cy="40389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FAE4531D-5449-8E45-8197-86A10F01460A}"/>
                </a:ext>
              </a:extLst>
            </p:cNvPr>
            <p:cNvSpPr/>
            <p:nvPr/>
          </p:nvSpPr>
          <p:spPr>
            <a:xfrm>
              <a:off x="6016505" y="3281591"/>
              <a:ext cx="300405" cy="372815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CC5004B7-ABC4-2B4C-BF3B-AD23B0C08419}"/>
                </a:ext>
              </a:extLst>
            </p:cNvPr>
            <p:cNvSpPr/>
            <p:nvPr/>
          </p:nvSpPr>
          <p:spPr>
            <a:xfrm>
              <a:off x="5983460" y="3253436"/>
              <a:ext cx="377031" cy="403891"/>
            </a:xfrm>
            <a:prstGeom prst="arc">
              <a:avLst>
                <a:gd name="adj1" fmla="val 11091027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4">
              <a:extLst>
                <a:ext uri="{FF2B5EF4-FFF2-40B4-BE49-F238E27FC236}">
                  <a16:creationId xmlns:a16="http://schemas.microsoft.com/office/drawing/2014/main" id="{D6382F9B-9DCD-E94C-86A8-90B4E643E474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rot="5400000">
              <a:off x="6227176" y="3418003"/>
              <a:ext cx="95936" cy="170695"/>
            </a:xfrm>
            <a:prstGeom prst="curvedConnector4">
              <a:avLst>
                <a:gd name="adj1" fmla="val 111518"/>
                <a:gd name="adj2" fmla="val 7005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BF43AA6-72A9-6F40-AC50-E698535E2112}"/>
                </a:ext>
              </a:extLst>
            </p:cNvPr>
            <p:cNvSpPr/>
            <p:nvPr/>
          </p:nvSpPr>
          <p:spPr>
            <a:xfrm>
              <a:off x="6164177" y="3533795"/>
              <a:ext cx="48393" cy="363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1D846B6-CC12-C94B-B413-A86F48D06B21}"/>
                </a:ext>
              </a:extLst>
            </p:cNvPr>
            <p:cNvSpPr/>
            <p:nvPr/>
          </p:nvSpPr>
          <p:spPr>
            <a:xfrm>
              <a:off x="6314772" y="342221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BAF80652-B33F-A742-8A7B-5730492110C6}"/>
                </a:ext>
              </a:extLst>
            </p:cNvPr>
            <p:cNvSpPr/>
            <p:nvPr/>
          </p:nvSpPr>
          <p:spPr>
            <a:xfrm>
              <a:off x="5997130" y="3428650"/>
              <a:ext cx="23083" cy="232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AF635A1-C283-8C4E-B66A-33B0FF230EAF}"/>
                </a:ext>
              </a:extLst>
            </p:cNvPr>
            <p:cNvSpPr/>
            <p:nvPr/>
          </p:nvSpPr>
          <p:spPr>
            <a:xfrm>
              <a:off x="5983460" y="342221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F0BDAAA3-44E8-4D4E-BC79-A374FB00C92E}"/>
              </a:ext>
            </a:extLst>
          </p:cNvPr>
          <p:cNvGrpSpPr/>
          <p:nvPr/>
        </p:nvGrpSpPr>
        <p:grpSpPr>
          <a:xfrm>
            <a:off x="3735373" y="1265243"/>
            <a:ext cx="242626" cy="230190"/>
            <a:chOff x="456130" y="788290"/>
            <a:chExt cx="261041" cy="259009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C81F7F33-CA5F-5F4C-916A-6E8786830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6130" y="788290"/>
              <a:ext cx="156191" cy="156191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00A59CF0-581B-134C-B41B-DCB1C8F8B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932" y="930060"/>
              <a:ext cx="117239" cy="117239"/>
            </a:xfrm>
            <a:prstGeom prst="rect">
              <a:avLst/>
            </a:prstGeom>
          </p:spPr>
        </p:pic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1D5D5F2-F12E-3D4C-A3CA-8471C8176C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152" y="841497"/>
              <a:ext cx="142295" cy="1776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7270DD25-C2D1-144D-8725-EE8FEBB52706}"/>
              </a:ext>
            </a:extLst>
          </p:cNvPr>
          <p:cNvSpPr txBox="1"/>
          <p:nvPr/>
        </p:nvSpPr>
        <p:spPr>
          <a:xfrm>
            <a:off x="4049427" y="1178772"/>
            <a:ext cx="1098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Drone </a:t>
            </a:r>
            <a:r>
              <a:rPr lang="fr-FR" sz="800" dirty="0" err="1"/>
              <a:t>can</a:t>
            </a:r>
            <a:r>
              <a:rPr lang="fr-FR" sz="800" dirty="0"/>
              <a:t> </a:t>
            </a:r>
            <a:r>
              <a:rPr lang="fr-FR" sz="800" dirty="0" err="1"/>
              <a:t>fly</a:t>
            </a:r>
            <a:r>
              <a:rPr lang="fr-FR" sz="800" dirty="0"/>
              <a:t> </a:t>
            </a:r>
            <a:r>
              <a:rPr lang="fr-FR" sz="800" dirty="0" err="1"/>
              <a:t>during</a:t>
            </a:r>
            <a:r>
              <a:rPr lang="fr-FR" sz="800" dirty="0"/>
              <a:t> </a:t>
            </a:r>
            <a:r>
              <a:rPr lang="fr-FR" sz="800" b="1" dirty="0" err="1"/>
              <a:t>aeronautical</a:t>
            </a:r>
            <a:r>
              <a:rPr lang="fr-FR" sz="800" b="1" dirty="0"/>
              <a:t> night </a:t>
            </a:r>
            <a:r>
              <a:rPr lang="fr-FR" sz="800" dirty="0"/>
              <a:t>: </a:t>
            </a:r>
            <a:r>
              <a:rPr lang="fr-FR" sz="800" dirty="0" err="1"/>
              <a:t>yes</a:t>
            </a:r>
            <a:r>
              <a:rPr lang="fr-FR" sz="800" dirty="0"/>
              <a:t>/no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0E1461D-F00E-5646-9C0B-A2EFB5C2D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332" y="3171762"/>
            <a:ext cx="583152" cy="583152"/>
          </a:xfrm>
          <a:prstGeom prst="rect">
            <a:avLst/>
          </a:prstGeom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9AC21033-407B-0F45-87E9-22B7519259BB}"/>
              </a:ext>
            </a:extLst>
          </p:cNvPr>
          <p:cNvGrpSpPr/>
          <p:nvPr/>
        </p:nvGrpSpPr>
        <p:grpSpPr>
          <a:xfrm>
            <a:off x="5145382" y="1295054"/>
            <a:ext cx="719102" cy="925254"/>
            <a:chOff x="3329543" y="3127615"/>
            <a:chExt cx="635000" cy="877596"/>
          </a:xfrm>
        </p:grpSpPr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B4C7FCCB-E433-DA47-94A0-667F92442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29543" y="3127615"/>
              <a:ext cx="635000" cy="609600"/>
            </a:xfrm>
            <a:prstGeom prst="rect">
              <a:avLst/>
            </a:prstGeom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527E2E6C-42AC-C743-B388-E3A7E6517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15359" y="3562798"/>
              <a:ext cx="463369" cy="442413"/>
            </a:xfrm>
            <a:prstGeom prst="rect">
              <a:avLst/>
            </a:prstGeom>
          </p:spPr>
        </p:pic>
      </p:grp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71E3D50-6D3C-7547-8C58-F8197B6EA72C}"/>
              </a:ext>
            </a:extLst>
          </p:cNvPr>
          <p:cNvCxnSpPr>
            <a:cxnSpLocks/>
          </p:cNvCxnSpPr>
          <p:nvPr/>
        </p:nvCxnSpPr>
        <p:spPr>
          <a:xfrm>
            <a:off x="983811" y="1292870"/>
            <a:ext cx="0" cy="19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65EE290-7B86-1346-AF30-4A3E747A3D5C}"/>
              </a:ext>
            </a:extLst>
          </p:cNvPr>
          <p:cNvCxnSpPr>
            <a:cxnSpLocks/>
          </p:cNvCxnSpPr>
          <p:nvPr/>
        </p:nvCxnSpPr>
        <p:spPr>
          <a:xfrm>
            <a:off x="961785" y="2449902"/>
            <a:ext cx="14672" cy="1013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835DF253-A19E-6A4C-8415-AB6815B789D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961785" y="3463338"/>
            <a:ext cx="4319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F3B02DB8-5223-8D4F-AEB9-0ACDCD652706}"/>
              </a:ext>
            </a:extLst>
          </p:cNvPr>
          <p:cNvSpPr txBox="1"/>
          <p:nvPr/>
        </p:nvSpPr>
        <p:spPr>
          <a:xfrm>
            <a:off x="6049131" y="3463338"/>
            <a:ext cx="1331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After</a:t>
            </a:r>
            <a:r>
              <a:rPr lang="fr-FR" sz="800" dirty="0"/>
              <a:t> a </a:t>
            </a:r>
            <a:r>
              <a:rPr lang="fr-FR" sz="800" dirty="0" err="1"/>
              <a:t>run</a:t>
            </a:r>
            <a:r>
              <a:rPr lang="fr-FR" sz="800" dirty="0"/>
              <a:t> the drone </a:t>
            </a:r>
            <a:r>
              <a:rPr lang="fr-FR" sz="800" dirty="0" err="1"/>
              <a:t>is</a:t>
            </a:r>
            <a:r>
              <a:rPr lang="fr-FR" sz="800" dirty="0"/>
              <a:t> </a:t>
            </a:r>
            <a:r>
              <a:rPr lang="fr-FR" sz="800" b="1" dirty="0" err="1"/>
              <a:t>unavailable</a:t>
            </a:r>
            <a:r>
              <a:rPr lang="fr-FR" sz="800" dirty="0"/>
              <a:t> for … h.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9633483-46C2-3D49-8ED6-1650A5C61938}"/>
              </a:ext>
            </a:extLst>
          </p:cNvPr>
          <p:cNvSpPr txBox="1"/>
          <p:nvPr/>
        </p:nvSpPr>
        <p:spPr>
          <a:xfrm>
            <a:off x="6041624" y="1135564"/>
            <a:ext cx="1722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/>
              <a:t>Drone </a:t>
            </a:r>
            <a:r>
              <a:rPr lang="fr-FR" sz="1000" b="1" dirty="0" err="1"/>
              <a:t>takes</a:t>
            </a:r>
            <a:r>
              <a:rPr lang="fr-FR" sz="1000" b="1" dirty="0"/>
              <a:t> off</a:t>
            </a:r>
          </a:p>
          <a:p>
            <a:pPr algn="ctr"/>
            <a:endParaRPr lang="fr-FR" sz="800" b="1" dirty="0"/>
          </a:p>
          <a:p>
            <a:r>
              <a:rPr lang="fr-FR" sz="800" b="1" dirty="0" err="1"/>
              <a:t>Take</a:t>
            </a:r>
            <a:r>
              <a:rPr lang="fr-FR" sz="800" b="1" dirty="0"/>
              <a:t> off </a:t>
            </a:r>
            <a:r>
              <a:rPr lang="fr-FR" sz="800" b="1" dirty="0" err="1"/>
              <a:t>delay</a:t>
            </a:r>
            <a:r>
              <a:rPr lang="fr-FR" sz="800" b="1" dirty="0"/>
              <a:t> </a:t>
            </a:r>
            <a:r>
              <a:rPr lang="fr-FR" sz="800" dirty="0"/>
              <a:t>… (in s)</a:t>
            </a:r>
            <a:endParaRPr lang="fr-FR" sz="800" b="1" dirty="0"/>
          </a:p>
          <a:p>
            <a:r>
              <a:rPr lang="fr-FR" sz="800" b="1" dirty="0" err="1"/>
              <a:t>Drone’s</a:t>
            </a:r>
            <a:r>
              <a:rPr lang="fr-FR" sz="800" b="1" dirty="0"/>
              <a:t> landing </a:t>
            </a:r>
            <a:r>
              <a:rPr lang="fr-FR" sz="800" b="1" dirty="0" err="1"/>
              <a:t>delay</a:t>
            </a:r>
            <a:r>
              <a:rPr lang="fr-FR" sz="800" b="1" dirty="0"/>
              <a:t> </a:t>
            </a:r>
            <a:r>
              <a:rPr lang="fr-FR" sz="800" dirty="0"/>
              <a:t>… (in sec). </a:t>
            </a:r>
          </a:p>
          <a:p>
            <a:endParaRPr lang="fr-FR" sz="800" b="1" dirty="0"/>
          </a:p>
          <a:p>
            <a:r>
              <a:rPr lang="fr-FR" sz="800" b="1" dirty="0" err="1"/>
              <a:t>Drone's</a:t>
            </a:r>
            <a:r>
              <a:rPr lang="fr-FR" sz="800" b="1" dirty="0"/>
              <a:t> vertical speed </a:t>
            </a:r>
            <a:r>
              <a:rPr lang="fr-FR" sz="800" dirty="0"/>
              <a:t>… (in m/s)</a:t>
            </a:r>
          </a:p>
          <a:p>
            <a:endParaRPr lang="fr-FR" sz="800" b="1" dirty="0"/>
          </a:p>
          <a:p>
            <a:r>
              <a:rPr lang="fr-FR" sz="800" b="1" dirty="0" err="1"/>
              <a:t>Drone's</a:t>
            </a:r>
            <a:r>
              <a:rPr lang="fr-FR" sz="800" b="1" dirty="0"/>
              <a:t> </a:t>
            </a:r>
            <a:r>
              <a:rPr lang="fr-FR" sz="800" b="1" dirty="0" err="1"/>
              <a:t>cruise</a:t>
            </a:r>
            <a:r>
              <a:rPr lang="fr-FR" sz="800" b="1" dirty="0"/>
              <a:t> altitude  </a:t>
            </a:r>
            <a:r>
              <a:rPr lang="fr-FR" sz="800" dirty="0"/>
              <a:t>... (in m)</a:t>
            </a:r>
          </a:p>
          <a:p>
            <a:r>
              <a:rPr lang="fr-FR" sz="800" b="1" dirty="0"/>
              <a:t>Max drone speed </a:t>
            </a:r>
            <a:r>
              <a:rPr lang="fr-FR" sz="800" dirty="0"/>
              <a:t>… (in km/h)</a:t>
            </a:r>
          </a:p>
          <a:p>
            <a:r>
              <a:rPr lang="fr-FR" sz="800" b="1" dirty="0" err="1"/>
              <a:t>Drone's</a:t>
            </a:r>
            <a:r>
              <a:rPr lang="fr-FR" sz="800" b="1" dirty="0"/>
              <a:t> </a:t>
            </a:r>
            <a:r>
              <a:rPr lang="fr-FR" sz="800" b="1" dirty="0" err="1"/>
              <a:t>acceleration</a:t>
            </a:r>
            <a:r>
              <a:rPr lang="fr-FR" sz="800" b="1" dirty="0"/>
              <a:t> time </a:t>
            </a:r>
            <a:r>
              <a:rPr lang="fr-FR" sz="800" dirty="0"/>
              <a:t>… (in sec)</a:t>
            </a:r>
          </a:p>
          <a:p>
            <a:endParaRPr lang="fr-FR" sz="800" dirty="0"/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DF4B684-96BF-8B4C-A46B-2FD0E1958C37}"/>
              </a:ext>
            </a:extLst>
          </p:cNvPr>
          <p:cNvCxnSpPr>
            <a:cxnSpLocks/>
          </p:cNvCxnSpPr>
          <p:nvPr/>
        </p:nvCxnSpPr>
        <p:spPr>
          <a:xfrm flipH="1">
            <a:off x="5504933" y="2292626"/>
            <a:ext cx="1" cy="806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6F932688-F6EA-4741-A032-51291C73CC0A}"/>
              </a:ext>
            </a:extLst>
          </p:cNvPr>
          <p:cNvSpPr txBox="1"/>
          <p:nvPr/>
        </p:nvSpPr>
        <p:spPr>
          <a:xfrm>
            <a:off x="164371" y="416996"/>
            <a:ext cx="1607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err="1"/>
              <a:t>Unconsciousness</a:t>
            </a:r>
            <a:r>
              <a:rPr lang="fr-FR" sz="1000" b="1" dirty="0"/>
              <a:t> </a:t>
            </a:r>
          </a:p>
          <a:p>
            <a:pPr algn="ctr"/>
            <a:r>
              <a:rPr lang="fr-FR" sz="1000" b="1" dirty="0" err="1"/>
              <a:t>detected</a:t>
            </a:r>
            <a:endParaRPr lang="fr-FR" sz="1000" b="1" dirty="0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72B51D6-E838-C345-B788-6D05D7E4F996}"/>
              </a:ext>
            </a:extLst>
          </p:cNvPr>
          <p:cNvCxnSpPr>
            <a:cxnSpLocks/>
          </p:cNvCxnSpPr>
          <p:nvPr/>
        </p:nvCxnSpPr>
        <p:spPr>
          <a:xfrm>
            <a:off x="1285424" y="1005160"/>
            <a:ext cx="710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8DECF6D1-4096-CE46-9C05-026E58E66FE1}"/>
              </a:ext>
            </a:extLst>
          </p:cNvPr>
          <p:cNvCxnSpPr>
            <a:cxnSpLocks/>
          </p:cNvCxnSpPr>
          <p:nvPr/>
        </p:nvCxnSpPr>
        <p:spPr>
          <a:xfrm>
            <a:off x="5489346" y="1005160"/>
            <a:ext cx="0" cy="28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35F185B8-7A76-0648-98AA-EFCE93F2239E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5322924" y="940753"/>
            <a:ext cx="170602" cy="66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8320921D-750D-0247-BF86-1E78C3F6B2AE}"/>
              </a:ext>
            </a:extLst>
          </p:cNvPr>
          <p:cNvSpPr txBox="1"/>
          <p:nvPr/>
        </p:nvSpPr>
        <p:spPr>
          <a:xfrm>
            <a:off x="463475" y="1602400"/>
            <a:ext cx="1040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/>
              <a:t>BLS team </a:t>
            </a:r>
            <a:r>
              <a:rPr lang="fr-FR" sz="1000" b="1" dirty="0" err="1"/>
              <a:t>leaves</a:t>
            </a:r>
            <a:endParaRPr lang="fr-FR" sz="1000" b="1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09AEF92-F268-7E4B-B683-DCB0CE3F5071}"/>
              </a:ext>
            </a:extLst>
          </p:cNvPr>
          <p:cNvSpPr txBox="1"/>
          <p:nvPr/>
        </p:nvSpPr>
        <p:spPr>
          <a:xfrm>
            <a:off x="2044674" y="1912531"/>
            <a:ext cx="298211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fr-FR" sz="800" b="1" dirty="0">
                <a:solidFill>
                  <a:prstClr val="black"/>
                </a:solidFill>
              </a:rPr>
              <a:t>OHCA </a:t>
            </a:r>
            <a:r>
              <a:rPr lang="fr-FR" sz="800" b="1" dirty="0" err="1">
                <a:solidFill>
                  <a:prstClr val="black"/>
                </a:solidFill>
              </a:rPr>
              <a:t>detection</a:t>
            </a:r>
            <a:r>
              <a:rPr lang="fr-FR" sz="800" b="1" dirty="0">
                <a:solidFill>
                  <a:prstClr val="black"/>
                </a:solidFill>
              </a:rPr>
              <a:t> </a:t>
            </a:r>
            <a:r>
              <a:rPr lang="fr-FR" sz="800" b="1" dirty="0" err="1">
                <a:solidFill>
                  <a:prstClr val="black"/>
                </a:solidFill>
              </a:rPr>
              <a:t>sequence</a:t>
            </a:r>
            <a:r>
              <a:rPr lang="fr-FR" sz="800" b="1" dirty="0">
                <a:solidFill>
                  <a:prstClr val="black"/>
                </a:solidFill>
              </a:rPr>
              <a:t>: </a:t>
            </a:r>
          </a:p>
          <a:p>
            <a:pPr lvl="0" algn="ctr"/>
            <a:r>
              <a:rPr lang="fr-FR" sz="800" dirty="0">
                <a:solidFill>
                  <a:prstClr val="black"/>
                </a:solidFill>
              </a:rPr>
              <a:t>drone </a:t>
            </a:r>
            <a:r>
              <a:rPr lang="fr-FR" sz="800" dirty="0" err="1">
                <a:solidFill>
                  <a:prstClr val="black"/>
                </a:solidFill>
              </a:rPr>
              <a:t>goes</a:t>
            </a:r>
            <a:r>
              <a:rPr lang="fr-FR" sz="800" dirty="0">
                <a:solidFill>
                  <a:prstClr val="black"/>
                </a:solidFill>
              </a:rPr>
              <a:t>  …  sec </a:t>
            </a:r>
            <a:r>
              <a:rPr lang="fr-FR" sz="800" dirty="0" err="1">
                <a:solidFill>
                  <a:prstClr val="black"/>
                </a:solidFill>
              </a:rPr>
              <a:t>after</a:t>
            </a:r>
            <a:r>
              <a:rPr lang="fr-FR" sz="800" dirty="0">
                <a:solidFill>
                  <a:prstClr val="black"/>
                </a:solidFill>
              </a:rPr>
              <a:t> BLS team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C71E393-EE9F-4049-8101-18D77E2CBDE1}"/>
              </a:ext>
            </a:extLst>
          </p:cNvPr>
          <p:cNvSpPr txBox="1"/>
          <p:nvPr/>
        </p:nvSpPr>
        <p:spPr>
          <a:xfrm>
            <a:off x="3600778" y="709920"/>
            <a:ext cx="1722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800" b="1" dirty="0" err="1">
                <a:solidFill>
                  <a:prstClr val="black"/>
                </a:solidFill>
              </a:rPr>
              <a:t>Bystanders</a:t>
            </a:r>
            <a:r>
              <a:rPr lang="fr-FR" sz="800" b="1" dirty="0">
                <a:solidFill>
                  <a:prstClr val="black"/>
                </a:solidFill>
              </a:rPr>
              <a:t>:</a:t>
            </a:r>
          </a:p>
          <a:p>
            <a:pPr lvl="0"/>
            <a:r>
              <a:rPr lang="fr-FR" sz="800" dirty="0">
                <a:solidFill>
                  <a:prstClr val="black"/>
                </a:solidFill>
              </a:rPr>
              <a:t>… % of OHCA at home have </a:t>
            </a:r>
            <a:r>
              <a:rPr lang="fr-FR" sz="800" dirty="0" err="1">
                <a:solidFill>
                  <a:prstClr val="black"/>
                </a:solidFill>
              </a:rPr>
              <a:t>only</a:t>
            </a:r>
            <a:r>
              <a:rPr lang="fr-FR" sz="800" dirty="0">
                <a:solidFill>
                  <a:prstClr val="black"/>
                </a:solidFill>
              </a:rPr>
              <a:t> one </a:t>
            </a:r>
            <a:r>
              <a:rPr lang="fr-FR" sz="800" dirty="0" err="1">
                <a:solidFill>
                  <a:prstClr val="black"/>
                </a:solidFill>
              </a:rPr>
              <a:t>witness</a:t>
            </a:r>
            <a:r>
              <a:rPr lang="fr-FR" sz="800" dirty="0">
                <a:solidFill>
                  <a:prstClr val="black"/>
                </a:solidFill>
              </a:rPr>
              <a:t> </a:t>
            </a:r>
            <a:r>
              <a:rPr lang="fr-FR" sz="800" dirty="0" err="1">
                <a:solidFill>
                  <a:prstClr val="black"/>
                </a:solidFill>
              </a:rPr>
              <a:t>alone</a:t>
            </a:r>
            <a:r>
              <a:rPr lang="fr-FR" sz="800" dirty="0">
                <a:solidFill>
                  <a:prstClr val="black"/>
                </a:solidFill>
              </a:rPr>
              <a:t>: no drone sent.</a:t>
            </a:r>
            <a:endParaRPr lang="fr-FR" sz="500" dirty="0">
              <a:solidFill>
                <a:prstClr val="black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C2A8E449-9D9C-C145-813B-CA3C2E2FDA33}"/>
              </a:ext>
            </a:extLst>
          </p:cNvPr>
          <p:cNvSpPr txBox="1"/>
          <p:nvPr/>
        </p:nvSpPr>
        <p:spPr>
          <a:xfrm>
            <a:off x="2061950" y="500874"/>
            <a:ext cx="1438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/>
              <a:t>Is the OHCA </a:t>
            </a:r>
            <a:r>
              <a:rPr lang="fr-FR" sz="1050" b="1" dirty="0" err="1"/>
              <a:t>detected</a:t>
            </a:r>
            <a:r>
              <a:rPr lang="fr-FR" sz="1050" b="1" dirty="0"/>
              <a:t>?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90FD477-013C-A74C-9D6A-8F03CD139858}"/>
              </a:ext>
            </a:extLst>
          </p:cNvPr>
          <p:cNvSpPr txBox="1"/>
          <p:nvPr/>
        </p:nvSpPr>
        <p:spPr>
          <a:xfrm>
            <a:off x="3671931" y="501235"/>
            <a:ext cx="13548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/>
              <a:t>Can a drone </a:t>
            </a:r>
            <a:r>
              <a:rPr lang="fr-FR" sz="1050" b="1" dirty="0" err="1"/>
              <a:t>be</a:t>
            </a:r>
            <a:r>
              <a:rPr lang="fr-FR" sz="1050" b="1" dirty="0"/>
              <a:t> sent?</a:t>
            </a:r>
          </a:p>
        </p:txBody>
      </p:sp>
    </p:spTree>
    <p:extLst>
      <p:ext uri="{BB962C8B-B14F-4D97-AF65-F5344CB8AC3E}">
        <p14:creationId xmlns:p14="http://schemas.microsoft.com/office/powerpoint/2010/main" val="4108456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A108E5F-B019-6142-84BD-2342A0B876E1}"/>
              </a:ext>
            </a:extLst>
          </p:cNvPr>
          <p:cNvSpPr txBox="1"/>
          <p:nvPr/>
        </p:nvSpPr>
        <p:spPr>
          <a:xfrm>
            <a:off x="2044674" y="715216"/>
            <a:ext cx="1609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/>
              <a:t>OHCA </a:t>
            </a:r>
            <a:r>
              <a:rPr lang="fr-FR" sz="800" b="1" dirty="0" err="1"/>
              <a:t>detection</a:t>
            </a:r>
            <a:r>
              <a:rPr lang="fr-FR" sz="800" b="1" dirty="0"/>
              <a:t> rate: </a:t>
            </a:r>
          </a:p>
          <a:p>
            <a:r>
              <a:rPr lang="fr-FR" sz="800" dirty="0"/>
              <a:t>	12 % in public place </a:t>
            </a:r>
          </a:p>
          <a:p>
            <a:r>
              <a:rPr lang="fr-FR" sz="800" dirty="0"/>
              <a:t>	80 % at home</a:t>
            </a:r>
          </a:p>
          <a:p>
            <a:r>
              <a:rPr lang="fr-FR" sz="800" dirty="0"/>
              <a:t>If OHCA not </a:t>
            </a:r>
            <a:r>
              <a:rPr lang="fr-FR" sz="800" dirty="0" err="1"/>
              <a:t>detected</a:t>
            </a:r>
            <a:r>
              <a:rPr lang="fr-FR" sz="800" dirty="0"/>
              <a:t>: no drone sent.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1679B7E2-DD4D-FC4E-ADB5-D2902D7FF0CB}"/>
              </a:ext>
            </a:extLst>
          </p:cNvPr>
          <p:cNvGrpSpPr/>
          <p:nvPr/>
        </p:nvGrpSpPr>
        <p:grpSpPr>
          <a:xfrm>
            <a:off x="667767" y="784448"/>
            <a:ext cx="507990" cy="450500"/>
            <a:chOff x="5983460" y="3253436"/>
            <a:chExt cx="377031" cy="40389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FAE4531D-5449-8E45-8197-86A10F01460A}"/>
                </a:ext>
              </a:extLst>
            </p:cNvPr>
            <p:cNvSpPr/>
            <p:nvPr/>
          </p:nvSpPr>
          <p:spPr>
            <a:xfrm>
              <a:off x="6016505" y="3281591"/>
              <a:ext cx="300405" cy="372815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CC5004B7-ABC4-2B4C-BF3B-AD23B0C08419}"/>
                </a:ext>
              </a:extLst>
            </p:cNvPr>
            <p:cNvSpPr/>
            <p:nvPr/>
          </p:nvSpPr>
          <p:spPr>
            <a:xfrm>
              <a:off x="5983460" y="3253436"/>
              <a:ext cx="377031" cy="403891"/>
            </a:xfrm>
            <a:prstGeom prst="arc">
              <a:avLst>
                <a:gd name="adj1" fmla="val 11091027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4">
              <a:extLst>
                <a:ext uri="{FF2B5EF4-FFF2-40B4-BE49-F238E27FC236}">
                  <a16:creationId xmlns:a16="http://schemas.microsoft.com/office/drawing/2014/main" id="{D6382F9B-9DCD-E94C-86A8-90B4E643E474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rot="5400000">
              <a:off x="6227176" y="3418003"/>
              <a:ext cx="95936" cy="170695"/>
            </a:xfrm>
            <a:prstGeom prst="curvedConnector4">
              <a:avLst>
                <a:gd name="adj1" fmla="val 111518"/>
                <a:gd name="adj2" fmla="val 7005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BF43AA6-72A9-6F40-AC50-E698535E2112}"/>
                </a:ext>
              </a:extLst>
            </p:cNvPr>
            <p:cNvSpPr/>
            <p:nvPr/>
          </p:nvSpPr>
          <p:spPr>
            <a:xfrm>
              <a:off x="6164177" y="3533795"/>
              <a:ext cx="48393" cy="363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1D846B6-CC12-C94B-B413-A86F48D06B21}"/>
                </a:ext>
              </a:extLst>
            </p:cNvPr>
            <p:cNvSpPr/>
            <p:nvPr/>
          </p:nvSpPr>
          <p:spPr>
            <a:xfrm>
              <a:off x="6314772" y="342221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BAF80652-B33F-A742-8A7B-5730492110C6}"/>
                </a:ext>
              </a:extLst>
            </p:cNvPr>
            <p:cNvSpPr/>
            <p:nvPr/>
          </p:nvSpPr>
          <p:spPr>
            <a:xfrm>
              <a:off x="5997130" y="3428650"/>
              <a:ext cx="23083" cy="232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AF635A1-C283-8C4E-B66A-33B0FF230EAF}"/>
                </a:ext>
              </a:extLst>
            </p:cNvPr>
            <p:cNvSpPr/>
            <p:nvPr/>
          </p:nvSpPr>
          <p:spPr>
            <a:xfrm>
              <a:off x="5983460" y="342221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F0BDAAA3-44E8-4D4E-BC79-A374FB00C92E}"/>
              </a:ext>
            </a:extLst>
          </p:cNvPr>
          <p:cNvGrpSpPr/>
          <p:nvPr/>
        </p:nvGrpSpPr>
        <p:grpSpPr>
          <a:xfrm>
            <a:off x="3735373" y="1265243"/>
            <a:ext cx="242626" cy="230190"/>
            <a:chOff x="456130" y="788290"/>
            <a:chExt cx="261041" cy="259009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C81F7F33-CA5F-5F4C-916A-6E8786830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6130" y="788290"/>
              <a:ext cx="156191" cy="156191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00A59CF0-581B-134C-B41B-DCB1C8F8B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932" y="930060"/>
              <a:ext cx="117239" cy="117239"/>
            </a:xfrm>
            <a:prstGeom prst="rect">
              <a:avLst/>
            </a:prstGeom>
          </p:spPr>
        </p:pic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1D5D5F2-F12E-3D4C-A3CA-8471C8176C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152" y="841497"/>
              <a:ext cx="142295" cy="1776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7270DD25-C2D1-144D-8725-EE8FEBB52706}"/>
              </a:ext>
            </a:extLst>
          </p:cNvPr>
          <p:cNvSpPr txBox="1"/>
          <p:nvPr/>
        </p:nvSpPr>
        <p:spPr>
          <a:xfrm>
            <a:off x="4049427" y="1178772"/>
            <a:ext cx="1098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Drone </a:t>
            </a:r>
            <a:r>
              <a:rPr lang="fr-FR" sz="800" dirty="0" err="1"/>
              <a:t>can</a:t>
            </a:r>
            <a:r>
              <a:rPr lang="fr-FR" sz="800" dirty="0"/>
              <a:t> </a:t>
            </a:r>
            <a:r>
              <a:rPr lang="fr-FR" sz="800" dirty="0" err="1"/>
              <a:t>fly</a:t>
            </a:r>
            <a:r>
              <a:rPr lang="fr-FR" sz="800" dirty="0"/>
              <a:t> </a:t>
            </a:r>
            <a:r>
              <a:rPr lang="fr-FR" sz="800" dirty="0" err="1"/>
              <a:t>during</a:t>
            </a:r>
            <a:r>
              <a:rPr lang="fr-FR" sz="800" dirty="0"/>
              <a:t> </a:t>
            </a:r>
            <a:r>
              <a:rPr lang="fr-FR" sz="800" b="1" dirty="0" err="1"/>
              <a:t>aeronautical</a:t>
            </a:r>
            <a:r>
              <a:rPr lang="fr-FR" sz="800" b="1" dirty="0"/>
              <a:t> night</a:t>
            </a:r>
            <a:r>
              <a:rPr lang="fr-FR" sz="800" dirty="0"/>
              <a:t>: no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0E1461D-F00E-5646-9C0B-A2EFB5C2D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332" y="3171762"/>
            <a:ext cx="583152" cy="583152"/>
          </a:xfrm>
          <a:prstGeom prst="rect">
            <a:avLst/>
          </a:prstGeom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9AC21033-407B-0F45-87E9-22B7519259BB}"/>
              </a:ext>
            </a:extLst>
          </p:cNvPr>
          <p:cNvGrpSpPr/>
          <p:nvPr/>
        </p:nvGrpSpPr>
        <p:grpSpPr>
          <a:xfrm>
            <a:off x="5145382" y="1295054"/>
            <a:ext cx="719102" cy="925254"/>
            <a:chOff x="3329543" y="3127615"/>
            <a:chExt cx="635000" cy="877596"/>
          </a:xfrm>
        </p:grpSpPr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B4C7FCCB-E433-DA47-94A0-667F92442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29543" y="3127615"/>
              <a:ext cx="635000" cy="609600"/>
            </a:xfrm>
            <a:prstGeom prst="rect">
              <a:avLst/>
            </a:prstGeom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527E2E6C-42AC-C743-B388-E3A7E6517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15359" y="3562798"/>
              <a:ext cx="463369" cy="442413"/>
            </a:xfrm>
            <a:prstGeom prst="rect">
              <a:avLst/>
            </a:prstGeom>
          </p:spPr>
        </p:pic>
      </p:grp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71E3D50-6D3C-7547-8C58-F8197B6EA72C}"/>
              </a:ext>
            </a:extLst>
          </p:cNvPr>
          <p:cNvCxnSpPr>
            <a:cxnSpLocks/>
          </p:cNvCxnSpPr>
          <p:nvPr/>
        </p:nvCxnSpPr>
        <p:spPr>
          <a:xfrm>
            <a:off x="983811" y="1292870"/>
            <a:ext cx="0" cy="19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65EE290-7B86-1346-AF30-4A3E747A3D5C}"/>
              </a:ext>
            </a:extLst>
          </p:cNvPr>
          <p:cNvCxnSpPr>
            <a:cxnSpLocks/>
          </p:cNvCxnSpPr>
          <p:nvPr/>
        </p:nvCxnSpPr>
        <p:spPr>
          <a:xfrm>
            <a:off x="961785" y="2449902"/>
            <a:ext cx="14672" cy="1013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835DF253-A19E-6A4C-8415-AB6815B789D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961785" y="3463338"/>
            <a:ext cx="4319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F3B02DB8-5223-8D4F-AEB9-0ACDCD652706}"/>
              </a:ext>
            </a:extLst>
          </p:cNvPr>
          <p:cNvSpPr txBox="1"/>
          <p:nvPr/>
        </p:nvSpPr>
        <p:spPr>
          <a:xfrm>
            <a:off x="6049131" y="3463338"/>
            <a:ext cx="1331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After</a:t>
            </a:r>
            <a:r>
              <a:rPr lang="fr-FR" sz="800" dirty="0"/>
              <a:t> a </a:t>
            </a:r>
            <a:r>
              <a:rPr lang="fr-FR" sz="800" dirty="0" err="1"/>
              <a:t>run</a:t>
            </a:r>
            <a:r>
              <a:rPr lang="fr-FR" sz="800" dirty="0"/>
              <a:t> the drone </a:t>
            </a:r>
            <a:r>
              <a:rPr lang="fr-FR" sz="800" dirty="0" err="1"/>
              <a:t>is</a:t>
            </a:r>
            <a:r>
              <a:rPr lang="fr-FR" sz="800" dirty="0"/>
              <a:t> </a:t>
            </a:r>
            <a:r>
              <a:rPr lang="fr-FR" sz="800" b="1" dirty="0" err="1"/>
              <a:t>unavailable</a:t>
            </a:r>
            <a:r>
              <a:rPr lang="fr-FR" sz="800" dirty="0"/>
              <a:t> for 6 h.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9633483-46C2-3D49-8ED6-1650A5C61938}"/>
              </a:ext>
            </a:extLst>
          </p:cNvPr>
          <p:cNvSpPr txBox="1"/>
          <p:nvPr/>
        </p:nvSpPr>
        <p:spPr>
          <a:xfrm>
            <a:off x="6041624" y="1135564"/>
            <a:ext cx="1722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/>
              <a:t>Drone </a:t>
            </a:r>
            <a:r>
              <a:rPr lang="fr-FR" sz="1000" b="1" dirty="0" err="1"/>
              <a:t>takes</a:t>
            </a:r>
            <a:r>
              <a:rPr lang="fr-FR" sz="1000" b="1" dirty="0"/>
              <a:t> off</a:t>
            </a:r>
          </a:p>
          <a:p>
            <a:pPr algn="ctr"/>
            <a:endParaRPr lang="fr-FR" sz="800" b="1" dirty="0"/>
          </a:p>
          <a:p>
            <a:r>
              <a:rPr lang="fr-FR" sz="800" b="1" dirty="0" err="1"/>
              <a:t>Take</a:t>
            </a:r>
            <a:r>
              <a:rPr lang="fr-FR" sz="800" b="1" dirty="0"/>
              <a:t> off </a:t>
            </a:r>
            <a:r>
              <a:rPr lang="fr-FR" sz="800" b="1" dirty="0" err="1"/>
              <a:t>delay</a:t>
            </a:r>
            <a:r>
              <a:rPr lang="fr-FR" sz="800" b="1" dirty="0"/>
              <a:t>  </a:t>
            </a:r>
            <a:r>
              <a:rPr lang="fr-FR" sz="800" dirty="0"/>
              <a:t>15 (in s)</a:t>
            </a:r>
            <a:endParaRPr lang="fr-FR" sz="800" b="1" dirty="0"/>
          </a:p>
          <a:p>
            <a:r>
              <a:rPr lang="fr-FR" sz="800" b="1" dirty="0" err="1"/>
              <a:t>Drone’s</a:t>
            </a:r>
            <a:r>
              <a:rPr lang="fr-FR" sz="800" b="1" dirty="0"/>
              <a:t> landing </a:t>
            </a:r>
            <a:r>
              <a:rPr lang="fr-FR" sz="800" b="1" dirty="0" err="1"/>
              <a:t>delay</a:t>
            </a:r>
            <a:r>
              <a:rPr lang="fr-FR" sz="800" b="1" dirty="0"/>
              <a:t> </a:t>
            </a:r>
            <a:r>
              <a:rPr lang="fr-FR" sz="800" dirty="0"/>
              <a:t>15 (in sec). </a:t>
            </a:r>
          </a:p>
          <a:p>
            <a:endParaRPr lang="fr-FR" sz="800" b="1" dirty="0"/>
          </a:p>
          <a:p>
            <a:r>
              <a:rPr lang="fr-FR" sz="800" b="1" dirty="0" err="1"/>
              <a:t>Drone's</a:t>
            </a:r>
            <a:r>
              <a:rPr lang="fr-FR" sz="800" b="1" dirty="0"/>
              <a:t> vertical speed  </a:t>
            </a:r>
            <a:r>
              <a:rPr lang="fr-FR" sz="800" dirty="0"/>
              <a:t>9 (in m/s)</a:t>
            </a:r>
          </a:p>
          <a:p>
            <a:endParaRPr lang="fr-FR" sz="800" b="1" dirty="0"/>
          </a:p>
          <a:p>
            <a:r>
              <a:rPr lang="fr-FR" sz="800" b="1" dirty="0" err="1"/>
              <a:t>Drone's</a:t>
            </a:r>
            <a:r>
              <a:rPr lang="fr-FR" sz="800" b="1" dirty="0"/>
              <a:t> </a:t>
            </a:r>
            <a:r>
              <a:rPr lang="fr-FR" sz="800" b="1" dirty="0" err="1"/>
              <a:t>cruise</a:t>
            </a:r>
            <a:r>
              <a:rPr lang="fr-FR" sz="800" b="1" dirty="0"/>
              <a:t> altitude  </a:t>
            </a:r>
            <a:r>
              <a:rPr lang="fr-FR" sz="800" dirty="0"/>
              <a:t>100 (in m)</a:t>
            </a:r>
          </a:p>
          <a:p>
            <a:r>
              <a:rPr lang="fr-FR" sz="800" b="1" dirty="0"/>
              <a:t>Max drone speed </a:t>
            </a:r>
            <a:r>
              <a:rPr lang="fr-FR" sz="800" dirty="0"/>
              <a:t>80 (in km/h)</a:t>
            </a:r>
          </a:p>
          <a:p>
            <a:r>
              <a:rPr lang="fr-FR" sz="800" b="1" dirty="0" err="1"/>
              <a:t>Drone's</a:t>
            </a:r>
            <a:r>
              <a:rPr lang="fr-FR" sz="800" b="1" dirty="0"/>
              <a:t> </a:t>
            </a:r>
            <a:r>
              <a:rPr lang="fr-FR" sz="800" b="1" dirty="0" err="1"/>
              <a:t>acceleration</a:t>
            </a:r>
            <a:r>
              <a:rPr lang="fr-FR" sz="800" b="1" dirty="0"/>
              <a:t> time </a:t>
            </a:r>
            <a:r>
              <a:rPr lang="fr-FR" sz="800" dirty="0"/>
              <a:t>5 (in sec)</a:t>
            </a:r>
          </a:p>
          <a:p>
            <a:endParaRPr lang="fr-FR" sz="800" dirty="0"/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DF4B684-96BF-8B4C-A46B-2FD0E1958C37}"/>
              </a:ext>
            </a:extLst>
          </p:cNvPr>
          <p:cNvCxnSpPr>
            <a:cxnSpLocks/>
          </p:cNvCxnSpPr>
          <p:nvPr/>
        </p:nvCxnSpPr>
        <p:spPr>
          <a:xfrm flipH="1">
            <a:off x="5504933" y="2292626"/>
            <a:ext cx="1" cy="806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6F932688-F6EA-4741-A032-51291C73CC0A}"/>
              </a:ext>
            </a:extLst>
          </p:cNvPr>
          <p:cNvSpPr txBox="1"/>
          <p:nvPr/>
        </p:nvSpPr>
        <p:spPr>
          <a:xfrm>
            <a:off x="164371" y="416996"/>
            <a:ext cx="1607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err="1"/>
              <a:t>Unconsciousness</a:t>
            </a:r>
            <a:r>
              <a:rPr lang="fr-FR" sz="1000" b="1" dirty="0"/>
              <a:t> </a:t>
            </a:r>
          </a:p>
          <a:p>
            <a:pPr algn="ctr"/>
            <a:r>
              <a:rPr lang="fr-FR" sz="1000" b="1" dirty="0" err="1"/>
              <a:t>detected</a:t>
            </a:r>
            <a:endParaRPr lang="fr-FR" sz="1000" b="1" dirty="0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72B51D6-E838-C345-B788-6D05D7E4F996}"/>
              </a:ext>
            </a:extLst>
          </p:cNvPr>
          <p:cNvCxnSpPr>
            <a:cxnSpLocks/>
          </p:cNvCxnSpPr>
          <p:nvPr/>
        </p:nvCxnSpPr>
        <p:spPr>
          <a:xfrm>
            <a:off x="1285424" y="1005160"/>
            <a:ext cx="710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8DECF6D1-4096-CE46-9C05-026E58E66FE1}"/>
              </a:ext>
            </a:extLst>
          </p:cNvPr>
          <p:cNvCxnSpPr>
            <a:cxnSpLocks/>
          </p:cNvCxnSpPr>
          <p:nvPr/>
        </p:nvCxnSpPr>
        <p:spPr>
          <a:xfrm>
            <a:off x="5489346" y="1005160"/>
            <a:ext cx="0" cy="28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35F185B8-7A76-0648-98AA-EFCE93F2239E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5322924" y="940753"/>
            <a:ext cx="170602" cy="66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8320921D-750D-0247-BF86-1E78C3F6B2AE}"/>
              </a:ext>
            </a:extLst>
          </p:cNvPr>
          <p:cNvSpPr txBox="1"/>
          <p:nvPr/>
        </p:nvSpPr>
        <p:spPr>
          <a:xfrm>
            <a:off x="463475" y="1602400"/>
            <a:ext cx="1040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/>
              <a:t>BLS team </a:t>
            </a:r>
            <a:r>
              <a:rPr lang="fr-FR" sz="1000" b="1" dirty="0" err="1"/>
              <a:t>leaves</a:t>
            </a:r>
            <a:endParaRPr lang="fr-FR" sz="1000" b="1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09AEF92-F268-7E4B-B683-DCB0CE3F5071}"/>
              </a:ext>
            </a:extLst>
          </p:cNvPr>
          <p:cNvSpPr txBox="1"/>
          <p:nvPr/>
        </p:nvSpPr>
        <p:spPr>
          <a:xfrm>
            <a:off x="2044674" y="1912531"/>
            <a:ext cx="298211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fr-FR" sz="800" b="1" dirty="0">
                <a:solidFill>
                  <a:prstClr val="black"/>
                </a:solidFill>
              </a:rPr>
              <a:t>OHCA </a:t>
            </a:r>
            <a:r>
              <a:rPr lang="fr-FR" sz="800" b="1" dirty="0" err="1">
                <a:solidFill>
                  <a:prstClr val="black"/>
                </a:solidFill>
              </a:rPr>
              <a:t>detection</a:t>
            </a:r>
            <a:r>
              <a:rPr lang="fr-FR" sz="800" b="1" dirty="0">
                <a:solidFill>
                  <a:prstClr val="black"/>
                </a:solidFill>
              </a:rPr>
              <a:t> </a:t>
            </a:r>
            <a:r>
              <a:rPr lang="fr-FR" sz="800" b="1" dirty="0" err="1">
                <a:solidFill>
                  <a:prstClr val="black"/>
                </a:solidFill>
              </a:rPr>
              <a:t>sequence</a:t>
            </a:r>
            <a:r>
              <a:rPr lang="fr-FR" sz="800" b="1" dirty="0">
                <a:solidFill>
                  <a:prstClr val="black"/>
                </a:solidFill>
              </a:rPr>
              <a:t>: </a:t>
            </a:r>
          </a:p>
          <a:p>
            <a:pPr lvl="0" algn="ctr"/>
            <a:r>
              <a:rPr lang="fr-FR" sz="800" dirty="0">
                <a:solidFill>
                  <a:prstClr val="black"/>
                </a:solidFill>
              </a:rPr>
              <a:t>drone </a:t>
            </a:r>
            <a:r>
              <a:rPr lang="fr-FR" sz="800" dirty="0" err="1">
                <a:solidFill>
                  <a:prstClr val="black"/>
                </a:solidFill>
              </a:rPr>
              <a:t>goes</a:t>
            </a:r>
            <a:r>
              <a:rPr lang="fr-FR" sz="800" dirty="0">
                <a:solidFill>
                  <a:prstClr val="black"/>
                </a:solidFill>
              </a:rPr>
              <a:t>  104  sec </a:t>
            </a:r>
            <a:r>
              <a:rPr lang="fr-FR" sz="800" dirty="0" err="1">
                <a:solidFill>
                  <a:prstClr val="black"/>
                </a:solidFill>
              </a:rPr>
              <a:t>after</a:t>
            </a:r>
            <a:r>
              <a:rPr lang="fr-FR" sz="800" dirty="0">
                <a:solidFill>
                  <a:prstClr val="black"/>
                </a:solidFill>
              </a:rPr>
              <a:t> BLS team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C71E393-EE9F-4049-8101-18D77E2CBDE1}"/>
              </a:ext>
            </a:extLst>
          </p:cNvPr>
          <p:cNvSpPr txBox="1"/>
          <p:nvPr/>
        </p:nvSpPr>
        <p:spPr>
          <a:xfrm>
            <a:off x="3600778" y="709920"/>
            <a:ext cx="1722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800" b="1" dirty="0" err="1">
                <a:solidFill>
                  <a:prstClr val="black"/>
                </a:solidFill>
              </a:rPr>
              <a:t>Bystanders</a:t>
            </a:r>
            <a:r>
              <a:rPr lang="fr-FR" sz="800" b="1" dirty="0">
                <a:solidFill>
                  <a:prstClr val="black"/>
                </a:solidFill>
              </a:rPr>
              <a:t>:</a:t>
            </a:r>
          </a:p>
          <a:p>
            <a:pPr lvl="0"/>
            <a:r>
              <a:rPr lang="fr-FR" sz="800" dirty="0">
                <a:solidFill>
                  <a:prstClr val="black"/>
                </a:solidFill>
              </a:rPr>
              <a:t>58 % of OHCA at home have </a:t>
            </a:r>
            <a:r>
              <a:rPr lang="fr-FR" sz="800" dirty="0" err="1">
                <a:solidFill>
                  <a:prstClr val="black"/>
                </a:solidFill>
              </a:rPr>
              <a:t>only</a:t>
            </a:r>
            <a:r>
              <a:rPr lang="fr-FR" sz="800" dirty="0">
                <a:solidFill>
                  <a:prstClr val="black"/>
                </a:solidFill>
              </a:rPr>
              <a:t> one </a:t>
            </a:r>
            <a:r>
              <a:rPr lang="fr-FR" sz="800" dirty="0" err="1">
                <a:solidFill>
                  <a:prstClr val="black"/>
                </a:solidFill>
              </a:rPr>
              <a:t>witness</a:t>
            </a:r>
            <a:r>
              <a:rPr lang="fr-FR" sz="800" dirty="0">
                <a:solidFill>
                  <a:prstClr val="black"/>
                </a:solidFill>
              </a:rPr>
              <a:t> </a:t>
            </a:r>
            <a:r>
              <a:rPr lang="fr-FR" sz="800" dirty="0" err="1">
                <a:solidFill>
                  <a:prstClr val="black"/>
                </a:solidFill>
              </a:rPr>
              <a:t>alone</a:t>
            </a:r>
            <a:r>
              <a:rPr lang="fr-FR" sz="800" dirty="0">
                <a:solidFill>
                  <a:prstClr val="black"/>
                </a:solidFill>
              </a:rPr>
              <a:t>: no drone sent.</a:t>
            </a:r>
            <a:endParaRPr lang="fr-FR" sz="500" dirty="0">
              <a:solidFill>
                <a:prstClr val="black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C2A8E449-9D9C-C145-813B-CA3C2E2FDA33}"/>
              </a:ext>
            </a:extLst>
          </p:cNvPr>
          <p:cNvSpPr txBox="1"/>
          <p:nvPr/>
        </p:nvSpPr>
        <p:spPr>
          <a:xfrm>
            <a:off x="2061950" y="500874"/>
            <a:ext cx="1438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/>
              <a:t>Is the OHCA </a:t>
            </a:r>
            <a:r>
              <a:rPr lang="fr-FR" sz="1050" b="1" dirty="0" err="1"/>
              <a:t>detected</a:t>
            </a:r>
            <a:r>
              <a:rPr lang="fr-FR" sz="1050" b="1" dirty="0"/>
              <a:t>?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90FD477-013C-A74C-9D6A-8F03CD139858}"/>
              </a:ext>
            </a:extLst>
          </p:cNvPr>
          <p:cNvSpPr txBox="1"/>
          <p:nvPr/>
        </p:nvSpPr>
        <p:spPr>
          <a:xfrm>
            <a:off x="3671931" y="501235"/>
            <a:ext cx="13548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/>
              <a:t>Can a drone </a:t>
            </a:r>
            <a:r>
              <a:rPr lang="fr-FR" sz="1050" b="1" dirty="0" err="1"/>
              <a:t>be</a:t>
            </a:r>
            <a:r>
              <a:rPr lang="fr-FR" sz="1050" b="1" dirty="0"/>
              <a:t> sent?</a:t>
            </a: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46B00429-8FA4-F74E-8DA0-CADE5ED13C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929" y="1945894"/>
            <a:ext cx="794655" cy="39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3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04EA7BC3-481E-1A49-83C5-9E1CA92C6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869950"/>
            <a:ext cx="75946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420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26369</TotalTime>
  <Words>924</Words>
  <Application>Microsoft Macintosh PowerPoint</Application>
  <PresentationFormat>Affichage à l'écran (16:9)</PresentationFormat>
  <Paragraphs>149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Miron-De-Lespinay,A (pgt)</dc:creator>
  <cp:lastModifiedBy>Miron-De-Lespinay,A (pgt)</cp:lastModifiedBy>
  <cp:revision>19</cp:revision>
  <dcterms:created xsi:type="dcterms:W3CDTF">2019-10-19T11:43:52Z</dcterms:created>
  <dcterms:modified xsi:type="dcterms:W3CDTF">2020-02-26T20:43:26Z</dcterms:modified>
</cp:coreProperties>
</file>