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82" r:id="rId3"/>
    <p:sldId id="283" r:id="rId4"/>
    <p:sldId id="284" r:id="rId5"/>
    <p:sldId id="285" r:id="rId6"/>
    <p:sldId id="286" r:id="rId7"/>
    <p:sldId id="287" r:id="rId8"/>
    <p:sldId id="260" r:id="rId9"/>
    <p:sldId id="288" r:id="rId10"/>
    <p:sldId id="290" r:id="rId11"/>
    <p:sldId id="289" r:id="rId12"/>
    <p:sldId id="291" r:id="rId13"/>
    <p:sldId id="292" r:id="rId14"/>
    <p:sldId id="279" r:id="rId15"/>
    <p:sldId id="293" r:id="rId16"/>
    <p:sldId id="294"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na" initials="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8F8F8"/>
    <a:srgbClr val="000000"/>
    <a:srgbClr val="6600CC"/>
    <a:srgbClr val="009900"/>
    <a:srgbClr val="FF3300"/>
    <a:srgbClr val="33CC33"/>
    <a:srgbClr val="9973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0" d="100"/>
          <a:sy n="50" d="100"/>
        </p:scale>
        <p:origin x="-1086"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2T20:18:27.342" idx="1">
    <p:pos x="2832" y="2796"/>
    <p:text>Muitos economistas entendem que a produção de bens/serviços e o pleno emprego tem o mesmo significado, ao considerar que o pleno emprego engloba todos os fatores de produção.</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10T14:30:34.089" idx="3">
    <p:pos x="3744" y="972"/>
    <p:text>DA = C+G+I+(E-M). é a soma dos fluxos de dispêndios em bens/serviços de consumo e em investimento realizados pelos consumidores e pelas empresas, pelo governo e pelo setor externo - X.</p:text>
  </p:cm>
</p:cmLst>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46020-7535-424D-92F9-F4DF8FC4C05F}" type="doc">
      <dgm:prSet loTypeId="urn:microsoft.com/office/officeart/2005/8/layout/radial1" loCatId="relationship" qsTypeId="urn:microsoft.com/office/officeart/2005/8/quickstyle/simple1" qsCatId="simple" csTypeId="urn:microsoft.com/office/officeart/2005/8/colors/colorful3" csCatId="colorful" phldr="1"/>
      <dgm:spPr/>
      <dgm:t>
        <a:bodyPr/>
        <a:lstStyle/>
        <a:p>
          <a:endParaRPr lang="pt-BR"/>
        </a:p>
      </dgm:t>
    </dgm:pt>
    <dgm:pt modelId="{99D05B81-AF88-424A-8957-C9B62626B4FE}">
      <dgm:prSet phldrT="[Texto]"/>
      <dgm:spPr/>
      <dgm:t>
        <a:bodyPr/>
        <a:lstStyle/>
        <a:p>
          <a:r>
            <a:rPr lang="pt-BR" dirty="0" smtClean="0"/>
            <a:t>Governo</a:t>
          </a:r>
          <a:endParaRPr lang="pt-BR" dirty="0"/>
        </a:p>
      </dgm:t>
    </dgm:pt>
    <dgm:pt modelId="{7F8DEA61-794B-443A-8BCC-EFADD88FEB51}" type="parTrans" cxnId="{F6E832EC-5ED1-4420-8277-CEC95A0959DD}">
      <dgm:prSet/>
      <dgm:spPr/>
      <dgm:t>
        <a:bodyPr/>
        <a:lstStyle/>
        <a:p>
          <a:endParaRPr lang="pt-BR"/>
        </a:p>
      </dgm:t>
    </dgm:pt>
    <dgm:pt modelId="{DE288BB0-ED78-4157-A208-BFF2586FCDA4}" type="sibTrans" cxnId="{F6E832EC-5ED1-4420-8277-CEC95A0959DD}">
      <dgm:prSet/>
      <dgm:spPr/>
      <dgm:t>
        <a:bodyPr/>
        <a:lstStyle/>
        <a:p>
          <a:endParaRPr lang="pt-BR"/>
        </a:p>
      </dgm:t>
    </dgm:pt>
    <dgm:pt modelId="{71414A8F-D314-45E2-8922-981DAC585523}">
      <dgm:prSet phldrT="[Texto]"/>
      <dgm:spPr/>
      <dgm:t>
        <a:bodyPr/>
        <a:lstStyle/>
        <a:p>
          <a:r>
            <a:rPr lang="pt-BR" dirty="0" smtClean="0"/>
            <a:t>Demanda Agregada</a:t>
          </a:r>
          <a:endParaRPr lang="pt-BR" dirty="0"/>
        </a:p>
      </dgm:t>
    </dgm:pt>
    <dgm:pt modelId="{FA8EB22A-9F31-48D6-867F-D398F1DC9630}" type="parTrans" cxnId="{EC3FFF9C-C35E-4A98-85D0-15C93429CD9D}">
      <dgm:prSet/>
      <dgm:spPr/>
      <dgm:t>
        <a:bodyPr/>
        <a:lstStyle/>
        <a:p>
          <a:endParaRPr lang="pt-BR"/>
        </a:p>
      </dgm:t>
    </dgm:pt>
    <dgm:pt modelId="{FBD64882-2094-460D-BF8F-FF90B737B0F3}" type="sibTrans" cxnId="{EC3FFF9C-C35E-4A98-85D0-15C93429CD9D}">
      <dgm:prSet/>
      <dgm:spPr/>
      <dgm:t>
        <a:bodyPr/>
        <a:lstStyle/>
        <a:p>
          <a:endParaRPr lang="pt-BR"/>
        </a:p>
      </dgm:t>
    </dgm:pt>
    <dgm:pt modelId="{C47EBB60-5FD9-4B3C-8054-1EF39E2F683C}">
      <dgm:prSet phldrT="[Texto]"/>
      <dgm:spPr/>
      <dgm:t>
        <a:bodyPr/>
        <a:lstStyle/>
        <a:p>
          <a:r>
            <a:rPr lang="pt-BR" dirty="0" smtClean="0"/>
            <a:t>Nível de emprego</a:t>
          </a:r>
          <a:endParaRPr lang="pt-BR" dirty="0"/>
        </a:p>
      </dgm:t>
    </dgm:pt>
    <dgm:pt modelId="{30A7D155-E1FF-4342-8D7A-5F13E9283C4E}" type="parTrans" cxnId="{2EA2C159-9369-4614-9F3B-AF4DC3F2AD7C}">
      <dgm:prSet/>
      <dgm:spPr/>
      <dgm:t>
        <a:bodyPr/>
        <a:lstStyle/>
        <a:p>
          <a:endParaRPr lang="pt-BR"/>
        </a:p>
      </dgm:t>
    </dgm:pt>
    <dgm:pt modelId="{228B5E5C-C127-4C1E-8AAB-FDE0F5FA2648}" type="sibTrans" cxnId="{2EA2C159-9369-4614-9F3B-AF4DC3F2AD7C}">
      <dgm:prSet/>
      <dgm:spPr/>
      <dgm:t>
        <a:bodyPr/>
        <a:lstStyle/>
        <a:p>
          <a:endParaRPr lang="pt-BR"/>
        </a:p>
      </dgm:t>
    </dgm:pt>
    <dgm:pt modelId="{A4B9BC27-936D-4766-8758-CA8D8C7FDDA2}">
      <dgm:prSet phldrT="[Texto]"/>
      <dgm:spPr/>
      <dgm:t>
        <a:bodyPr/>
        <a:lstStyle/>
        <a:p>
          <a:r>
            <a:rPr lang="pt-BR" dirty="0" smtClean="0"/>
            <a:t>Consumo, Poupança e o Investimento</a:t>
          </a:r>
          <a:endParaRPr lang="pt-BR" dirty="0"/>
        </a:p>
      </dgm:t>
    </dgm:pt>
    <dgm:pt modelId="{5ED1B6B1-5A89-4505-BAAB-914442E720F0}" type="parTrans" cxnId="{F971AD59-CC56-4396-86AD-A1EA03CD7BA6}">
      <dgm:prSet/>
      <dgm:spPr/>
      <dgm:t>
        <a:bodyPr/>
        <a:lstStyle/>
        <a:p>
          <a:endParaRPr lang="pt-BR"/>
        </a:p>
      </dgm:t>
    </dgm:pt>
    <dgm:pt modelId="{8AD3059B-F5F0-41B2-8DCE-0B872D3555F2}" type="sibTrans" cxnId="{F971AD59-CC56-4396-86AD-A1EA03CD7BA6}">
      <dgm:prSet/>
      <dgm:spPr/>
      <dgm:t>
        <a:bodyPr/>
        <a:lstStyle/>
        <a:p>
          <a:endParaRPr lang="pt-BR"/>
        </a:p>
      </dgm:t>
    </dgm:pt>
    <dgm:pt modelId="{2F371B71-E18D-4FBF-9533-2479E8104233}">
      <dgm:prSet phldrT="[Texto]"/>
      <dgm:spPr/>
      <dgm:t>
        <a:bodyPr/>
        <a:lstStyle/>
        <a:p>
          <a:r>
            <a:rPr lang="pt-BR" dirty="0" smtClean="0"/>
            <a:t>Oferta  Agregada – nível de atividade econômica</a:t>
          </a:r>
          <a:endParaRPr lang="pt-BR" dirty="0"/>
        </a:p>
      </dgm:t>
    </dgm:pt>
    <dgm:pt modelId="{9B6AB262-A8B4-4CF1-B672-3439A3965150}" type="parTrans" cxnId="{B69464CA-C52D-4393-A8D2-672D75346E70}">
      <dgm:prSet/>
      <dgm:spPr/>
      <dgm:t>
        <a:bodyPr/>
        <a:lstStyle/>
        <a:p>
          <a:endParaRPr lang="pt-BR"/>
        </a:p>
      </dgm:t>
    </dgm:pt>
    <dgm:pt modelId="{4E8F0914-AB47-4C0F-B7DE-4EF10582E7D5}" type="sibTrans" cxnId="{B69464CA-C52D-4393-A8D2-672D75346E70}">
      <dgm:prSet/>
      <dgm:spPr/>
      <dgm:t>
        <a:bodyPr/>
        <a:lstStyle/>
        <a:p>
          <a:endParaRPr lang="pt-BR"/>
        </a:p>
      </dgm:t>
    </dgm:pt>
    <dgm:pt modelId="{CC52F756-0DDE-4BA2-B89F-AED18691055A}" type="pres">
      <dgm:prSet presAssocID="{54946020-7535-424D-92F9-F4DF8FC4C05F}" presName="cycle" presStyleCnt="0">
        <dgm:presLayoutVars>
          <dgm:chMax val="1"/>
          <dgm:dir/>
          <dgm:animLvl val="ctr"/>
          <dgm:resizeHandles val="exact"/>
        </dgm:presLayoutVars>
      </dgm:prSet>
      <dgm:spPr/>
      <dgm:t>
        <a:bodyPr/>
        <a:lstStyle/>
        <a:p>
          <a:endParaRPr lang="pt-BR"/>
        </a:p>
      </dgm:t>
    </dgm:pt>
    <dgm:pt modelId="{EA6FED6D-CCDA-4845-B067-B225AE223E99}" type="pres">
      <dgm:prSet presAssocID="{99D05B81-AF88-424A-8957-C9B62626B4FE}" presName="centerShape" presStyleLbl="node0" presStyleIdx="0" presStyleCnt="1"/>
      <dgm:spPr/>
      <dgm:t>
        <a:bodyPr/>
        <a:lstStyle/>
        <a:p>
          <a:endParaRPr lang="pt-BR"/>
        </a:p>
      </dgm:t>
    </dgm:pt>
    <dgm:pt modelId="{1CCA4852-2369-47F0-99BA-D9F9BE42FA50}" type="pres">
      <dgm:prSet presAssocID="{FA8EB22A-9F31-48D6-867F-D398F1DC9630}" presName="Name9" presStyleLbl="parChTrans1D2" presStyleIdx="0" presStyleCnt="4"/>
      <dgm:spPr/>
      <dgm:t>
        <a:bodyPr/>
        <a:lstStyle/>
        <a:p>
          <a:endParaRPr lang="pt-BR"/>
        </a:p>
      </dgm:t>
    </dgm:pt>
    <dgm:pt modelId="{1AB85DD7-4B7E-4B45-A551-3FB436DCB6B9}" type="pres">
      <dgm:prSet presAssocID="{FA8EB22A-9F31-48D6-867F-D398F1DC9630}" presName="connTx" presStyleLbl="parChTrans1D2" presStyleIdx="0" presStyleCnt="4"/>
      <dgm:spPr/>
      <dgm:t>
        <a:bodyPr/>
        <a:lstStyle/>
        <a:p>
          <a:endParaRPr lang="pt-BR"/>
        </a:p>
      </dgm:t>
    </dgm:pt>
    <dgm:pt modelId="{87E4EDBC-95DA-4F1B-81AB-74CB394732F6}" type="pres">
      <dgm:prSet presAssocID="{71414A8F-D314-45E2-8922-981DAC585523}" presName="node" presStyleLbl="node1" presStyleIdx="0" presStyleCnt="4">
        <dgm:presLayoutVars>
          <dgm:bulletEnabled val="1"/>
        </dgm:presLayoutVars>
      </dgm:prSet>
      <dgm:spPr/>
      <dgm:t>
        <a:bodyPr/>
        <a:lstStyle/>
        <a:p>
          <a:endParaRPr lang="pt-BR"/>
        </a:p>
      </dgm:t>
    </dgm:pt>
    <dgm:pt modelId="{B6E066B9-4E0C-4D60-A753-3F959C4BFDD5}" type="pres">
      <dgm:prSet presAssocID="{30A7D155-E1FF-4342-8D7A-5F13E9283C4E}" presName="Name9" presStyleLbl="parChTrans1D2" presStyleIdx="1" presStyleCnt="4"/>
      <dgm:spPr/>
      <dgm:t>
        <a:bodyPr/>
        <a:lstStyle/>
        <a:p>
          <a:endParaRPr lang="pt-BR"/>
        </a:p>
      </dgm:t>
    </dgm:pt>
    <dgm:pt modelId="{53A8652B-662E-43C0-AAD4-DEA5F0CA28B1}" type="pres">
      <dgm:prSet presAssocID="{30A7D155-E1FF-4342-8D7A-5F13E9283C4E}" presName="connTx" presStyleLbl="parChTrans1D2" presStyleIdx="1" presStyleCnt="4"/>
      <dgm:spPr/>
      <dgm:t>
        <a:bodyPr/>
        <a:lstStyle/>
        <a:p>
          <a:endParaRPr lang="pt-BR"/>
        </a:p>
      </dgm:t>
    </dgm:pt>
    <dgm:pt modelId="{971C9883-7190-4649-95DC-4057C90D7659}" type="pres">
      <dgm:prSet presAssocID="{C47EBB60-5FD9-4B3C-8054-1EF39E2F683C}" presName="node" presStyleLbl="node1" presStyleIdx="1" presStyleCnt="4">
        <dgm:presLayoutVars>
          <dgm:bulletEnabled val="1"/>
        </dgm:presLayoutVars>
      </dgm:prSet>
      <dgm:spPr/>
      <dgm:t>
        <a:bodyPr/>
        <a:lstStyle/>
        <a:p>
          <a:endParaRPr lang="pt-BR"/>
        </a:p>
      </dgm:t>
    </dgm:pt>
    <dgm:pt modelId="{F13F22D2-24D3-4371-B7E2-97F8B7F5D5B8}" type="pres">
      <dgm:prSet presAssocID="{5ED1B6B1-5A89-4505-BAAB-914442E720F0}" presName="Name9" presStyleLbl="parChTrans1D2" presStyleIdx="2" presStyleCnt="4"/>
      <dgm:spPr/>
      <dgm:t>
        <a:bodyPr/>
        <a:lstStyle/>
        <a:p>
          <a:endParaRPr lang="pt-BR"/>
        </a:p>
      </dgm:t>
    </dgm:pt>
    <dgm:pt modelId="{C7DB9472-D219-4DBD-A2BB-837DBED3D7E6}" type="pres">
      <dgm:prSet presAssocID="{5ED1B6B1-5A89-4505-BAAB-914442E720F0}" presName="connTx" presStyleLbl="parChTrans1D2" presStyleIdx="2" presStyleCnt="4"/>
      <dgm:spPr/>
      <dgm:t>
        <a:bodyPr/>
        <a:lstStyle/>
        <a:p>
          <a:endParaRPr lang="pt-BR"/>
        </a:p>
      </dgm:t>
    </dgm:pt>
    <dgm:pt modelId="{3E68282E-4F46-4AA8-BE73-A2CA4723767C}" type="pres">
      <dgm:prSet presAssocID="{A4B9BC27-936D-4766-8758-CA8D8C7FDDA2}" presName="node" presStyleLbl="node1" presStyleIdx="2" presStyleCnt="4">
        <dgm:presLayoutVars>
          <dgm:bulletEnabled val="1"/>
        </dgm:presLayoutVars>
      </dgm:prSet>
      <dgm:spPr/>
      <dgm:t>
        <a:bodyPr/>
        <a:lstStyle/>
        <a:p>
          <a:endParaRPr lang="pt-BR"/>
        </a:p>
      </dgm:t>
    </dgm:pt>
    <dgm:pt modelId="{87E450DD-CF96-4C28-8C17-E0EBD624BCAD}" type="pres">
      <dgm:prSet presAssocID="{9B6AB262-A8B4-4CF1-B672-3439A3965150}" presName="Name9" presStyleLbl="parChTrans1D2" presStyleIdx="3" presStyleCnt="4"/>
      <dgm:spPr/>
      <dgm:t>
        <a:bodyPr/>
        <a:lstStyle/>
        <a:p>
          <a:endParaRPr lang="pt-BR"/>
        </a:p>
      </dgm:t>
    </dgm:pt>
    <dgm:pt modelId="{344AEA33-46FE-4EA0-B646-0C2BFC3677A4}" type="pres">
      <dgm:prSet presAssocID="{9B6AB262-A8B4-4CF1-B672-3439A3965150}" presName="connTx" presStyleLbl="parChTrans1D2" presStyleIdx="3" presStyleCnt="4"/>
      <dgm:spPr/>
      <dgm:t>
        <a:bodyPr/>
        <a:lstStyle/>
        <a:p>
          <a:endParaRPr lang="pt-BR"/>
        </a:p>
      </dgm:t>
    </dgm:pt>
    <dgm:pt modelId="{A244AB7A-0C19-4EBE-AC58-E384324333ED}" type="pres">
      <dgm:prSet presAssocID="{2F371B71-E18D-4FBF-9533-2479E8104233}" presName="node" presStyleLbl="node1" presStyleIdx="3" presStyleCnt="4">
        <dgm:presLayoutVars>
          <dgm:bulletEnabled val="1"/>
        </dgm:presLayoutVars>
      </dgm:prSet>
      <dgm:spPr/>
      <dgm:t>
        <a:bodyPr/>
        <a:lstStyle/>
        <a:p>
          <a:endParaRPr lang="pt-BR"/>
        </a:p>
      </dgm:t>
    </dgm:pt>
  </dgm:ptLst>
  <dgm:cxnLst>
    <dgm:cxn modelId="{00B8660E-E57B-4604-9C49-E015BA772A0C}" type="presOf" srcId="{2F371B71-E18D-4FBF-9533-2479E8104233}" destId="{A244AB7A-0C19-4EBE-AC58-E384324333ED}" srcOrd="0" destOrd="0" presId="urn:microsoft.com/office/officeart/2005/8/layout/radial1"/>
    <dgm:cxn modelId="{EEF34E8D-8EF7-4C08-A0DE-8EA9E7338122}" type="presOf" srcId="{54946020-7535-424D-92F9-F4DF8FC4C05F}" destId="{CC52F756-0DDE-4BA2-B89F-AED18691055A}" srcOrd="0" destOrd="0" presId="urn:microsoft.com/office/officeart/2005/8/layout/radial1"/>
    <dgm:cxn modelId="{F6397A87-EA6A-4DFF-B08B-D808CB976E04}" type="presOf" srcId="{9B6AB262-A8B4-4CF1-B672-3439A3965150}" destId="{87E450DD-CF96-4C28-8C17-E0EBD624BCAD}" srcOrd="0" destOrd="0" presId="urn:microsoft.com/office/officeart/2005/8/layout/radial1"/>
    <dgm:cxn modelId="{F971AD59-CC56-4396-86AD-A1EA03CD7BA6}" srcId="{99D05B81-AF88-424A-8957-C9B62626B4FE}" destId="{A4B9BC27-936D-4766-8758-CA8D8C7FDDA2}" srcOrd="2" destOrd="0" parTransId="{5ED1B6B1-5A89-4505-BAAB-914442E720F0}" sibTransId="{8AD3059B-F5F0-41B2-8DCE-0B872D3555F2}"/>
    <dgm:cxn modelId="{90A5EA3E-C523-4C9C-8935-DEE822159BE9}" type="presOf" srcId="{FA8EB22A-9F31-48D6-867F-D398F1DC9630}" destId="{1CCA4852-2369-47F0-99BA-D9F9BE42FA50}" srcOrd="0" destOrd="0" presId="urn:microsoft.com/office/officeart/2005/8/layout/radial1"/>
    <dgm:cxn modelId="{13E0F4A3-3E1B-4A99-9C02-EAF676235B3C}" type="presOf" srcId="{9B6AB262-A8B4-4CF1-B672-3439A3965150}" destId="{344AEA33-46FE-4EA0-B646-0C2BFC3677A4}" srcOrd="1" destOrd="0" presId="urn:microsoft.com/office/officeart/2005/8/layout/radial1"/>
    <dgm:cxn modelId="{018CBE7E-6EC9-4515-9721-535F3B9CE01C}" type="presOf" srcId="{C47EBB60-5FD9-4B3C-8054-1EF39E2F683C}" destId="{971C9883-7190-4649-95DC-4057C90D7659}" srcOrd="0" destOrd="0" presId="urn:microsoft.com/office/officeart/2005/8/layout/radial1"/>
    <dgm:cxn modelId="{B69464CA-C52D-4393-A8D2-672D75346E70}" srcId="{99D05B81-AF88-424A-8957-C9B62626B4FE}" destId="{2F371B71-E18D-4FBF-9533-2479E8104233}" srcOrd="3" destOrd="0" parTransId="{9B6AB262-A8B4-4CF1-B672-3439A3965150}" sibTransId="{4E8F0914-AB47-4C0F-B7DE-4EF10582E7D5}"/>
    <dgm:cxn modelId="{2EA2C159-9369-4614-9F3B-AF4DC3F2AD7C}" srcId="{99D05B81-AF88-424A-8957-C9B62626B4FE}" destId="{C47EBB60-5FD9-4B3C-8054-1EF39E2F683C}" srcOrd="1" destOrd="0" parTransId="{30A7D155-E1FF-4342-8D7A-5F13E9283C4E}" sibTransId="{228B5E5C-C127-4C1E-8AAB-FDE0F5FA2648}"/>
    <dgm:cxn modelId="{0EF6EC10-6F28-432A-B8FE-86F631EB5CCD}" type="presOf" srcId="{5ED1B6B1-5A89-4505-BAAB-914442E720F0}" destId="{F13F22D2-24D3-4371-B7E2-97F8B7F5D5B8}" srcOrd="0" destOrd="0" presId="urn:microsoft.com/office/officeart/2005/8/layout/radial1"/>
    <dgm:cxn modelId="{B84EB535-8C4D-4FAD-8BAF-CB7CFAEA4E12}" type="presOf" srcId="{A4B9BC27-936D-4766-8758-CA8D8C7FDDA2}" destId="{3E68282E-4F46-4AA8-BE73-A2CA4723767C}" srcOrd="0" destOrd="0" presId="urn:microsoft.com/office/officeart/2005/8/layout/radial1"/>
    <dgm:cxn modelId="{02BAEA7B-6C3C-48C0-BACC-70EC0B6345B7}" type="presOf" srcId="{30A7D155-E1FF-4342-8D7A-5F13E9283C4E}" destId="{53A8652B-662E-43C0-AAD4-DEA5F0CA28B1}" srcOrd="1" destOrd="0" presId="urn:microsoft.com/office/officeart/2005/8/layout/radial1"/>
    <dgm:cxn modelId="{4405BD9A-FF45-4D69-B216-57BD87C21AA6}" type="presOf" srcId="{FA8EB22A-9F31-48D6-867F-D398F1DC9630}" destId="{1AB85DD7-4B7E-4B45-A551-3FB436DCB6B9}" srcOrd="1" destOrd="0" presId="urn:microsoft.com/office/officeart/2005/8/layout/radial1"/>
    <dgm:cxn modelId="{97BB45EE-0BE8-4C15-AF10-20527C6C0F39}" type="presOf" srcId="{99D05B81-AF88-424A-8957-C9B62626B4FE}" destId="{EA6FED6D-CCDA-4845-B067-B225AE223E99}" srcOrd="0" destOrd="0" presId="urn:microsoft.com/office/officeart/2005/8/layout/radial1"/>
    <dgm:cxn modelId="{B9F5EA24-8A9F-45C4-97C2-43A2809C446A}" type="presOf" srcId="{30A7D155-E1FF-4342-8D7A-5F13E9283C4E}" destId="{B6E066B9-4E0C-4D60-A753-3F959C4BFDD5}" srcOrd="0" destOrd="0" presId="urn:microsoft.com/office/officeart/2005/8/layout/radial1"/>
    <dgm:cxn modelId="{EC3FFF9C-C35E-4A98-85D0-15C93429CD9D}" srcId="{99D05B81-AF88-424A-8957-C9B62626B4FE}" destId="{71414A8F-D314-45E2-8922-981DAC585523}" srcOrd="0" destOrd="0" parTransId="{FA8EB22A-9F31-48D6-867F-D398F1DC9630}" sibTransId="{FBD64882-2094-460D-BF8F-FF90B737B0F3}"/>
    <dgm:cxn modelId="{F6E832EC-5ED1-4420-8277-CEC95A0959DD}" srcId="{54946020-7535-424D-92F9-F4DF8FC4C05F}" destId="{99D05B81-AF88-424A-8957-C9B62626B4FE}" srcOrd="0" destOrd="0" parTransId="{7F8DEA61-794B-443A-8BCC-EFADD88FEB51}" sibTransId="{DE288BB0-ED78-4157-A208-BFF2586FCDA4}"/>
    <dgm:cxn modelId="{25A13A1A-E7DA-48EF-BA4C-3E6341FB1419}" type="presOf" srcId="{71414A8F-D314-45E2-8922-981DAC585523}" destId="{87E4EDBC-95DA-4F1B-81AB-74CB394732F6}" srcOrd="0" destOrd="0" presId="urn:microsoft.com/office/officeart/2005/8/layout/radial1"/>
    <dgm:cxn modelId="{1266653E-BF78-44D0-AFD4-DEA7E3224F8D}" type="presOf" srcId="{5ED1B6B1-5A89-4505-BAAB-914442E720F0}" destId="{C7DB9472-D219-4DBD-A2BB-837DBED3D7E6}" srcOrd="1" destOrd="0" presId="urn:microsoft.com/office/officeart/2005/8/layout/radial1"/>
    <dgm:cxn modelId="{8EF99505-884D-49D9-9F29-CC8D21E0CF44}" type="presParOf" srcId="{CC52F756-0DDE-4BA2-B89F-AED18691055A}" destId="{EA6FED6D-CCDA-4845-B067-B225AE223E99}" srcOrd="0" destOrd="0" presId="urn:microsoft.com/office/officeart/2005/8/layout/radial1"/>
    <dgm:cxn modelId="{923ECD5A-3799-4AF3-A7CF-503A69F92AAA}" type="presParOf" srcId="{CC52F756-0DDE-4BA2-B89F-AED18691055A}" destId="{1CCA4852-2369-47F0-99BA-D9F9BE42FA50}" srcOrd="1" destOrd="0" presId="urn:microsoft.com/office/officeart/2005/8/layout/radial1"/>
    <dgm:cxn modelId="{E7FD1C19-733C-4F4D-B76A-0A0A58D7BE87}" type="presParOf" srcId="{1CCA4852-2369-47F0-99BA-D9F9BE42FA50}" destId="{1AB85DD7-4B7E-4B45-A551-3FB436DCB6B9}" srcOrd="0" destOrd="0" presId="urn:microsoft.com/office/officeart/2005/8/layout/radial1"/>
    <dgm:cxn modelId="{C583446E-CC56-417B-A116-3354B8930F42}" type="presParOf" srcId="{CC52F756-0DDE-4BA2-B89F-AED18691055A}" destId="{87E4EDBC-95DA-4F1B-81AB-74CB394732F6}" srcOrd="2" destOrd="0" presId="urn:microsoft.com/office/officeart/2005/8/layout/radial1"/>
    <dgm:cxn modelId="{52114D0F-646D-458D-95AC-4624757CD5CB}" type="presParOf" srcId="{CC52F756-0DDE-4BA2-B89F-AED18691055A}" destId="{B6E066B9-4E0C-4D60-A753-3F959C4BFDD5}" srcOrd="3" destOrd="0" presId="urn:microsoft.com/office/officeart/2005/8/layout/radial1"/>
    <dgm:cxn modelId="{666C43C0-67C9-44AA-A77C-B8F28AA36C61}" type="presParOf" srcId="{B6E066B9-4E0C-4D60-A753-3F959C4BFDD5}" destId="{53A8652B-662E-43C0-AAD4-DEA5F0CA28B1}" srcOrd="0" destOrd="0" presId="urn:microsoft.com/office/officeart/2005/8/layout/radial1"/>
    <dgm:cxn modelId="{D4584C71-B4E7-45D6-BF42-67425CA5D427}" type="presParOf" srcId="{CC52F756-0DDE-4BA2-B89F-AED18691055A}" destId="{971C9883-7190-4649-95DC-4057C90D7659}" srcOrd="4" destOrd="0" presId="urn:microsoft.com/office/officeart/2005/8/layout/radial1"/>
    <dgm:cxn modelId="{DF235EC6-42FD-404A-8255-CBB35A830C6E}" type="presParOf" srcId="{CC52F756-0DDE-4BA2-B89F-AED18691055A}" destId="{F13F22D2-24D3-4371-B7E2-97F8B7F5D5B8}" srcOrd="5" destOrd="0" presId="urn:microsoft.com/office/officeart/2005/8/layout/radial1"/>
    <dgm:cxn modelId="{5126E7F4-8EB4-4046-8A86-9A006A78EF75}" type="presParOf" srcId="{F13F22D2-24D3-4371-B7E2-97F8B7F5D5B8}" destId="{C7DB9472-D219-4DBD-A2BB-837DBED3D7E6}" srcOrd="0" destOrd="0" presId="urn:microsoft.com/office/officeart/2005/8/layout/radial1"/>
    <dgm:cxn modelId="{89915A48-130A-4CA3-8CB0-85DB23E1C09C}" type="presParOf" srcId="{CC52F756-0DDE-4BA2-B89F-AED18691055A}" destId="{3E68282E-4F46-4AA8-BE73-A2CA4723767C}" srcOrd="6" destOrd="0" presId="urn:microsoft.com/office/officeart/2005/8/layout/radial1"/>
    <dgm:cxn modelId="{29D15492-3174-4DD3-A6EA-CF85062E021B}" type="presParOf" srcId="{CC52F756-0DDE-4BA2-B89F-AED18691055A}" destId="{87E450DD-CF96-4C28-8C17-E0EBD624BCAD}" srcOrd="7" destOrd="0" presId="urn:microsoft.com/office/officeart/2005/8/layout/radial1"/>
    <dgm:cxn modelId="{BE3C81B3-09A0-4A04-9DF9-9F3E11C014E7}" type="presParOf" srcId="{87E450DD-CF96-4C28-8C17-E0EBD624BCAD}" destId="{344AEA33-46FE-4EA0-B646-0C2BFC3677A4}" srcOrd="0" destOrd="0" presId="urn:microsoft.com/office/officeart/2005/8/layout/radial1"/>
    <dgm:cxn modelId="{E7D3614B-C02B-4CB1-96CA-97C06D0E42A9}" type="presParOf" srcId="{CC52F756-0DDE-4BA2-B89F-AED18691055A}" destId="{A244AB7A-0C19-4EBE-AC58-E384324333ED}" srcOrd="8" destOrd="0" presId="urn:microsoft.com/office/officeart/2005/8/layout/radia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6FED6D-CCDA-4845-B067-B225AE223E99}">
      <dsp:nvSpPr>
        <dsp:cNvPr id="0" name=""/>
        <dsp:cNvSpPr/>
      </dsp:nvSpPr>
      <dsp:spPr>
        <a:xfrm>
          <a:off x="2400216" y="1200252"/>
          <a:ext cx="911863" cy="911863"/>
        </a:xfrm>
        <a:prstGeom prst="ellipse">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pt-BR" sz="1200" kern="1200" dirty="0" smtClean="0"/>
            <a:t>Governo</a:t>
          </a:r>
          <a:endParaRPr lang="pt-BR" sz="1200" kern="1200" dirty="0"/>
        </a:p>
      </dsp:txBody>
      <dsp:txXfrm>
        <a:off x="2400216" y="1200252"/>
        <a:ext cx="911863" cy="911863"/>
      </dsp:txXfrm>
    </dsp:sp>
    <dsp:sp modelId="{1CCA4852-2369-47F0-99BA-D9F9BE42FA50}">
      <dsp:nvSpPr>
        <dsp:cNvPr id="0" name=""/>
        <dsp:cNvSpPr/>
      </dsp:nvSpPr>
      <dsp:spPr>
        <a:xfrm rot="16200000">
          <a:off x="2718287" y="1048025"/>
          <a:ext cx="275720" cy="28733"/>
        </a:xfrm>
        <a:custGeom>
          <a:avLst/>
          <a:gdLst/>
          <a:ahLst/>
          <a:cxnLst/>
          <a:rect l="0" t="0" r="0" b="0"/>
          <a:pathLst>
            <a:path>
              <a:moveTo>
                <a:pt x="0" y="14366"/>
              </a:moveTo>
              <a:lnTo>
                <a:pt x="275720" y="14366"/>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rot="16200000">
        <a:off x="2849254" y="1055499"/>
        <a:ext cx="13786" cy="13786"/>
      </dsp:txXfrm>
    </dsp:sp>
    <dsp:sp modelId="{87E4EDBC-95DA-4F1B-81AB-74CB394732F6}">
      <dsp:nvSpPr>
        <dsp:cNvPr id="0" name=""/>
        <dsp:cNvSpPr/>
      </dsp:nvSpPr>
      <dsp:spPr>
        <a:xfrm>
          <a:off x="2400216" y="12668"/>
          <a:ext cx="911863" cy="911863"/>
        </a:xfrm>
        <a:prstGeom prst="ellipse">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pt-BR" sz="700" kern="1200" dirty="0" smtClean="0"/>
            <a:t>Demanda Agregada</a:t>
          </a:r>
          <a:endParaRPr lang="pt-BR" sz="700" kern="1200" dirty="0"/>
        </a:p>
      </dsp:txBody>
      <dsp:txXfrm>
        <a:off x="2400216" y="12668"/>
        <a:ext cx="911863" cy="911863"/>
      </dsp:txXfrm>
    </dsp:sp>
    <dsp:sp modelId="{B6E066B9-4E0C-4D60-A753-3F959C4BFDD5}">
      <dsp:nvSpPr>
        <dsp:cNvPr id="0" name=""/>
        <dsp:cNvSpPr/>
      </dsp:nvSpPr>
      <dsp:spPr>
        <a:xfrm>
          <a:off x="3312079" y="1641817"/>
          <a:ext cx="275720" cy="28733"/>
        </a:xfrm>
        <a:custGeom>
          <a:avLst/>
          <a:gdLst/>
          <a:ahLst/>
          <a:cxnLst/>
          <a:rect l="0" t="0" r="0" b="0"/>
          <a:pathLst>
            <a:path>
              <a:moveTo>
                <a:pt x="0" y="14366"/>
              </a:moveTo>
              <a:lnTo>
                <a:pt x="275720" y="14366"/>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a:off x="3443046" y="1649290"/>
        <a:ext cx="13786" cy="13786"/>
      </dsp:txXfrm>
    </dsp:sp>
    <dsp:sp modelId="{971C9883-7190-4649-95DC-4057C90D7659}">
      <dsp:nvSpPr>
        <dsp:cNvPr id="0" name=""/>
        <dsp:cNvSpPr/>
      </dsp:nvSpPr>
      <dsp:spPr>
        <a:xfrm>
          <a:off x="3587800" y="1200252"/>
          <a:ext cx="911863" cy="911863"/>
        </a:xfrm>
        <a:prstGeom prst="ellipse">
          <a:avLst/>
        </a:prstGeom>
        <a:solidFill>
          <a:schemeClr val="accent3">
            <a:hueOff val="3874869"/>
            <a:satOff val="-12382"/>
            <a:lumOff val="-3137"/>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pt-BR" sz="700" kern="1200" dirty="0" smtClean="0"/>
            <a:t>Nível de emprego</a:t>
          </a:r>
          <a:endParaRPr lang="pt-BR" sz="700" kern="1200" dirty="0"/>
        </a:p>
      </dsp:txBody>
      <dsp:txXfrm>
        <a:off x="3587800" y="1200252"/>
        <a:ext cx="911863" cy="911863"/>
      </dsp:txXfrm>
    </dsp:sp>
    <dsp:sp modelId="{F13F22D2-24D3-4371-B7E2-97F8B7F5D5B8}">
      <dsp:nvSpPr>
        <dsp:cNvPr id="0" name=""/>
        <dsp:cNvSpPr/>
      </dsp:nvSpPr>
      <dsp:spPr>
        <a:xfrm rot="5400000">
          <a:off x="2718287" y="2235609"/>
          <a:ext cx="275720" cy="28733"/>
        </a:xfrm>
        <a:custGeom>
          <a:avLst/>
          <a:gdLst/>
          <a:ahLst/>
          <a:cxnLst/>
          <a:rect l="0" t="0" r="0" b="0"/>
          <a:pathLst>
            <a:path>
              <a:moveTo>
                <a:pt x="0" y="14366"/>
              </a:moveTo>
              <a:lnTo>
                <a:pt x="275720" y="14366"/>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rot="5400000">
        <a:off x="2849254" y="2243082"/>
        <a:ext cx="13786" cy="13786"/>
      </dsp:txXfrm>
    </dsp:sp>
    <dsp:sp modelId="{3E68282E-4F46-4AA8-BE73-A2CA4723767C}">
      <dsp:nvSpPr>
        <dsp:cNvPr id="0" name=""/>
        <dsp:cNvSpPr/>
      </dsp:nvSpPr>
      <dsp:spPr>
        <a:xfrm>
          <a:off x="2400216" y="2387836"/>
          <a:ext cx="911863" cy="911863"/>
        </a:xfrm>
        <a:prstGeom prst="ellipse">
          <a:avLst/>
        </a:prstGeom>
        <a:solidFill>
          <a:schemeClr val="accent3">
            <a:hueOff val="7749738"/>
            <a:satOff val="-24763"/>
            <a:lumOff val="-627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pt-BR" sz="700" kern="1200" dirty="0" smtClean="0"/>
            <a:t>Consumo, Poupança e o Investimento</a:t>
          </a:r>
          <a:endParaRPr lang="pt-BR" sz="700" kern="1200" dirty="0"/>
        </a:p>
      </dsp:txBody>
      <dsp:txXfrm>
        <a:off x="2400216" y="2387836"/>
        <a:ext cx="911863" cy="911863"/>
      </dsp:txXfrm>
    </dsp:sp>
    <dsp:sp modelId="{87E450DD-CF96-4C28-8C17-E0EBD624BCAD}">
      <dsp:nvSpPr>
        <dsp:cNvPr id="0" name=""/>
        <dsp:cNvSpPr/>
      </dsp:nvSpPr>
      <dsp:spPr>
        <a:xfrm rot="10800000">
          <a:off x="2124495" y="1641817"/>
          <a:ext cx="275720" cy="28733"/>
        </a:xfrm>
        <a:custGeom>
          <a:avLst/>
          <a:gdLst/>
          <a:ahLst/>
          <a:cxnLst/>
          <a:rect l="0" t="0" r="0" b="0"/>
          <a:pathLst>
            <a:path>
              <a:moveTo>
                <a:pt x="0" y="14366"/>
              </a:moveTo>
              <a:lnTo>
                <a:pt x="275720" y="14366"/>
              </a:lnTo>
            </a:path>
          </a:pathLst>
        </a:custGeom>
        <a:noFill/>
        <a:ln w="55000" cap="flat" cmpd="thickThin"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pt-BR" sz="500" kern="1200"/>
        </a:p>
      </dsp:txBody>
      <dsp:txXfrm rot="10800000">
        <a:off x="2255463" y="1649290"/>
        <a:ext cx="13786" cy="13786"/>
      </dsp:txXfrm>
    </dsp:sp>
    <dsp:sp modelId="{A244AB7A-0C19-4EBE-AC58-E384324333ED}">
      <dsp:nvSpPr>
        <dsp:cNvPr id="0" name=""/>
        <dsp:cNvSpPr/>
      </dsp:nvSpPr>
      <dsp:spPr>
        <a:xfrm>
          <a:off x="1212632" y="1200252"/>
          <a:ext cx="911863" cy="911863"/>
        </a:xfrm>
        <a:prstGeom prst="ellipse">
          <a:avLst/>
        </a:prstGeom>
        <a:solidFill>
          <a:schemeClr val="accent3">
            <a:hueOff val="11624607"/>
            <a:satOff val="-37145"/>
            <a:lumOff val="-941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pt-BR" sz="700" kern="1200" dirty="0" smtClean="0"/>
            <a:t>Oferta  Agregada – nível de atividade econômica</a:t>
          </a:r>
          <a:endParaRPr lang="pt-BR" sz="700" kern="1200" dirty="0"/>
        </a:p>
      </dsp:txBody>
      <dsp:txXfrm>
        <a:off x="1212632" y="1200252"/>
        <a:ext cx="911863" cy="91186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4" name="Triângulo retângulo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upo 15"/>
          <p:cNvGrpSpPr>
            <a:grpSpLocks/>
          </p:cNvGrpSpPr>
          <p:nvPr/>
        </p:nvGrpSpPr>
        <p:grpSpPr bwMode="auto">
          <a:xfrm>
            <a:off x="-3175" y="4953000"/>
            <a:ext cx="9147175" cy="1911350"/>
            <a:chOff x="-3765" y="4832896"/>
            <a:chExt cx="9147765" cy="2032192"/>
          </a:xfrm>
        </p:grpSpPr>
        <p:sp>
          <p:nvSpPr>
            <p:cNvPr id="6" name="Forma livre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orma livre 18"/>
            <p:cNvSpPr>
              <a:spLocks/>
            </p:cNvSpPr>
            <p:nvPr/>
          </p:nvSpPr>
          <p:spPr bwMode="auto">
            <a:xfrm>
              <a:off x="35443" y="5135526"/>
              <a:ext cx="9108557" cy="838200"/>
            </a:xfrm>
            <a:custGeom>
              <a:avLst/>
              <a:gdLst>
                <a:gd name="T0" fmla="*/ 0 w 5760"/>
                <a:gd name="T1" fmla="*/ 0 h 528"/>
                <a:gd name="T2" fmla="*/ 9108557 w 5760"/>
                <a:gd name="T3" fmla="*/ 0 h 528"/>
                <a:gd name="T4" fmla="*/ 9108557 w 5760"/>
                <a:gd name="T5" fmla="*/ 838200 h 528"/>
                <a:gd name="T6" fmla="*/ 75905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pt-BR"/>
            </a:p>
          </p:txBody>
        </p:sp>
        <p:sp>
          <p:nvSpPr>
            <p:cNvPr id="8" name="Forma livre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Conector reto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ítulo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pt-BR" smtClean="0"/>
              <a:t>Clique para editar o título mestre</a:t>
            </a:r>
            <a:endParaRPr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BR" smtClean="0"/>
              <a:t>Clique para editar o estilo do subtítulo mestre</a:t>
            </a:r>
            <a:endParaRPr lang="en-US"/>
          </a:p>
        </p:txBody>
      </p:sp>
      <p:sp>
        <p:nvSpPr>
          <p:cNvPr id="11" name="Espaço Reservado para Data 29"/>
          <p:cNvSpPr>
            <a:spLocks noGrp="1"/>
          </p:cNvSpPr>
          <p:nvPr>
            <p:ph type="dt" sz="half" idx="10"/>
          </p:nvPr>
        </p:nvSpPr>
        <p:spPr/>
        <p:txBody>
          <a:bodyPr/>
          <a:lstStyle>
            <a:lvl1pPr>
              <a:defRPr>
                <a:solidFill>
                  <a:srgbClr val="FFFFFF"/>
                </a:solidFill>
              </a:defRPr>
            </a:lvl1pPr>
            <a:extLst/>
          </a:lstStyle>
          <a:p>
            <a:pPr>
              <a:defRPr/>
            </a:pPr>
            <a:endParaRPr lang="pt-BR" altLang="pt-BR"/>
          </a:p>
        </p:txBody>
      </p:sp>
      <p:sp>
        <p:nvSpPr>
          <p:cNvPr id="12" name="Espaço Reservado para Rodapé 18"/>
          <p:cNvSpPr>
            <a:spLocks noGrp="1"/>
          </p:cNvSpPr>
          <p:nvPr>
            <p:ph type="ftr" sz="quarter" idx="11"/>
          </p:nvPr>
        </p:nvSpPr>
        <p:spPr/>
        <p:txBody>
          <a:bodyPr/>
          <a:lstStyle>
            <a:lvl1pPr>
              <a:defRPr>
                <a:solidFill>
                  <a:schemeClr val="accent1">
                    <a:tint val="20000"/>
                  </a:schemeClr>
                </a:solidFill>
              </a:defRPr>
            </a:lvl1pPr>
            <a:extLst/>
          </a:lstStyle>
          <a:p>
            <a:pPr>
              <a:defRPr/>
            </a:pPr>
            <a:endParaRPr lang="pt-BR" altLang="pt-BR"/>
          </a:p>
        </p:txBody>
      </p:sp>
      <p:sp>
        <p:nvSpPr>
          <p:cNvPr id="13" name="Espaço Reservado para Número de Slide 26"/>
          <p:cNvSpPr>
            <a:spLocks noGrp="1"/>
          </p:cNvSpPr>
          <p:nvPr>
            <p:ph type="sldNum" sz="quarter" idx="12"/>
          </p:nvPr>
        </p:nvSpPr>
        <p:spPr/>
        <p:txBody>
          <a:bodyPr/>
          <a:lstStyle>
            <a:lvl1pPr>
              <a:defRPr>
                <a:solidFill>
                  <a:srgbClr val="FFFFFF"/>
                </a:solidFill>
              </a:defRPr>
            </a:lvl1pPr>
            <a:extLst/>
          </a:lstStyle>
          <a:p>
            <a:pPr>
              <a:defRPr/>
            </a:pPr>
            <a:fld id="{D4DB91B6-EDD4-48AB-8F1D-A5DCDA4CA634}" type="slidenum">
              <a:rPr lang="pt-BR" altLang="pt-BR"/>
              <a:pPr>
                <a:defRPr/>
              </a:pPr>
              <a:t>‹nº›</a:t>
            </a:fld>
            <a:endParaRPr lang="pt-BR" alt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pt-BR" altLang="pt-BR"/>
          </a:p>
        </p:txBody>
      </p:sp>
      <p:sp>
        <p:nvSpPr>
          <p:cNvPr id="5" name="Espaço Reservado para Rodapé 21"/>
          <p:cNvSpPr>
            <a:spLocks noGrp="1"/>
          </p:cNvSpPr>
          <p:nvPr>
            <p:ph type="ftr" sz="quarter" idx="11"/>
          </p:nvPr>
        </p:nvSpPr>
        <p:spPr/>
        <p:txBody>
          <a:bodyPr/>
          <a:lstStyle>
            <a:lvl1pPr>
              <a:defRPr/>
            </a:lvl1pPr>
          </a:lstStyle>
          <a:p>
            <a:pPr>
              <a:defRPr/>
            </a:pPr>
            <a:endParaRPr lang="pt-BR" altLang="pt-BR"/>
          </a:p>
        </p:txBody>
      </p:sp>
      <p:sp>
        <p:nvSpPr>
          <p:cNvPr id="6" name="Espaço Reservado para Número de Slide 17"/>
          <p:cNvSpPr>
            <a:spLocks noGrp="1"/>
          </p:cNvSpPr>
          <p:nvPr>
            <p:ph type="sldNum" sz="quarter" idx="12"/>
          </p:nvPr>
        </p:nvSpPr>
        <p:spPr/>
        <p:txBody>
          <a:bodyPr/>
          <a:lstStyle>
            <a:lvl1pPr>
              <a:defRPr/>
            </a:lvl1pPr>
          </a:lstStyle>
          <a:p>
            <a:pPr>
              <a:defRPr/>
            </a:pPr>
            <a:fld id="{D982E5A6-8A25-48B3-9EC1-0B73CAB29A0F}" type="slidenum">
              <a:rPr lang="pt-BR" altLang="pt-BR"/>
              <a:pPr>
                <a:defRPr/>
              </a:pPr>
              <a:t>‹nº›</a:t>
            </a:fld>
            <a:endParaRPr lang="pt-BR" alt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lang="pt-BR" smtClean="0"/>
              <a:t>Clique para editar o título mestre</a:t>
            </a:r>
            <a:endParaRPr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pt-BR" altLang="pt-BR"/>
          </a:p>
        </p:txBody>
      </p:sp>
      <p:sp>
        <p:nvSpPr>
          <p:cNvPr id="5" name="Espaço Reservado para Rodapé 21"/>
          <p:cNvSpPr>
            <a:spLocks noGrp="1"/>
          </p:cNvSpPr>
          <p:nvPr>
            <p:ph type="ftr" sz="quarter" idx="11"/>
          </p:nvPr>
        </p:nvSpPr>
        <p:spPr/>
        <p:txBody>
          <a:bodyPr/>
          <a:lstStyle>
            <a:lvl1pPr>
              <a:defRPr/>
            </a:lvl1pPr>
          </a:lstStyle>
          <a:p>
            <a:pPr>
              <a:defRPr/>
            </a:pPr>
            <a:endParaRPr lang="pt-BR" altLang="pt-BR"/>
          </a:p>
        </p:txBody>
      </p:sp>
      <p:sp>
        <p:nvSpPr>
          <p:cNvPr id="6" name="Espaço Reservado para Número de Slide 17"/>
          <p:cNvSpPr>
            <a:spLocks noGrp="1"/>
          </p:cNvSpPr>
          <p:nvPr>
            <p:ph type="sldNum" sz="quarter" idx="12"/>
          </p:nvPr>
        </p:nvSpPr>
        <p:spPr/>
        <p:txBody>
          <a:bodyPr/>
          <a:lstStyle>
            <a:lvl1pPr>
              <a:defRPr/>
            </a:lvl1pPr>
          </a:lstStyle>
          <a:p>
            <a:pPr>
              <a:defRPr/>
            </a:pPr>
            <a:fld id="{289C0AA0-90F7-4C0E-94C7-76365070B621}" type="slidenum">
              <a:rPr lang="pt-BR" altLang="pt-BR"/>
              <a:pPr>
                <a:defRPr/>
              </a:pPr>
              <a:t>‹nº›</a:t>
            </a:fld>
            <a:endParaRPr lang="pt-BR" alt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Título 6"/>
          <p:cNvSpPr>
            <a:spLocks noGrp="1"/>
          </p:cNvSpPr>
          <p:nvPr>
            <p:ph type="title"/>
          </p:nvPr>
        </p:nvSpPr>
        <p:spPr/>
        <p:txBody>
          <a:bodyPr rtlCol="0"/>
          <a:lstStyle>
            <a:extLst/>
          </a:lstStyle>
          <a:p>
            <a:r>
              <a:rPr lang="pt-BR" smtClean="0"/>
              <a:t>Clique para editar o título mestre</a:t>
            </a:r>
            <a:endParaRPr lang="en-US"/>
          </a:p>
        </p:txBody>
      </p:sp>
      <p:sp>
        <p:nvSpPr>
          <p:cNvPr id="4" name="Espaço Reservado para Data 9"/>
          <p:cNvSpPr>
            <a:spLocks noGrp="1"/>
          </p:cNvSpPr>
          <p:nvPr>
            <p:ph type="dt" sz="half" idx="10"/>
          </p:nvPr>
        </p:nvSpPr>
        <p:spPr/>
        <p:txBody>
          <a:bodyPr/>
          <a:lstStyle>
            <a:lvl1pPr>
              <a:defRPr/>
            </a:lvl1pPr>
          </a:lstStyle>
          <a:p>
            <a:pPr>
              <a:defRPr/>
            </a:pPr>
            <a:endParaRPr lang="pt-BR" altLang="pt-BR"/>
          </a:p>
        </p:txBody>
      </p:sp>
      <p:sp>
        <p:nvSpPr>
          <p:cNvPr id="5" name="Espaço Reservado para Rodapé 21"/>
          <p:cNvSpPr>
            <a:spLocks noGrp="1"/>
          </p:cNvSpPr>
          <p:nvPr>
            <p:ph type="ftr" sz="quarter" idx="11"/>
          </p:nvPr>
        </p:nvSpPr>
        <p:spPr/>
        <p:txBody>
          <a:bodyPr/>
          <a:lstStyle>
            <a:lvl1pPr>
              <a:defRPr/>
            </a:lvl1pPr>
          </a:lstStyle>
          <a:p>
            <a:pPr>
              <a:defRPr/>
            </a:pPr>
            <a:endParaRPr lang="pt-BR" altLang="pt-BR"/>
          </a:p>
        </p:txBody>
      </p:sp>
      <p:sp>
        <p:nvSpPr>
          <p:cNvPr id="6" name="Espaço Reservado para Número de Slide 17"/>
          <p:cNvSpPr>
            <a:spLocks noGrp="1"/>
          </p:cNvSpPr>
          <p:nvPr>
            <p:ph type="sldNum" sz="quarter" idx="12"/>
          </p:nvPr>
        </p:nvSpPr>
        <p:spPr/>
        <p:txBody>
          <a:bodyPr/>
          <a:lstStyle>
            <a:lvl1pPr>
              <a:defRPr/>
            </a:lvl1pPr>
          </a:lstStyle>
          <a:p>
            <a:pPr>
              <a:defRPr/>
            </a:pPr>
            <a:fld id="{A0708031-345A-4748-8696-EC6D8BCF3EF3}" type="slidenum">
              <a:rPr lang="pt-BR" altLang="pt-BR"/>
              <a:pPr>
                <a:defRPr/>
              </a:pPr>
              <a:t>‹nº›</a:t>
            </a:fld>
            <a:endParaRPr lang="pt-BR" alt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Divisa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Divisa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ítulo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pt-BR" smtClean="0"/>
              <a:t>Clique para editar o título mestre</a:t>
            </a:r>
            <a:endParaRPr lang="en-US"/>
          </a:p>
        </p:txBody>
      </p:sp>
      <p:sp>
        <p:nvSpPr>
          <p:cNvPr id="3" name="Espaço Reservado para Texto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BR" smtClean="0"/>
              <a:t>Clique para editar o texto mestre</a:t>
            </a:r>
          </a:p>
        </p:txBody>
      </p:sp>
      <p:sp>
        <p:nvSpPr>
          <p:cNvPr id="6" name="Espaço Reservado para Data 3"/>
          <p:cNvSpPr>
            <a:spLocks noGrp="1"/>
          </p:cNvSpPr>
          <p:nvPr>
            <p:ph type="dt" sz="half" idx="10"/>
          </p:nvPr>
        </p:nvSpPr>
        <p:spPr/>
        <p:txBody>
          <a:bodyPr/>
          <a:lstStyle>
            <a:lvl1pPr>
              <a:defRPr/>
            </a:lvl1pPr>
            <a:extLst/>
          </a:lstStyle>
          <a:p>
            <a:pPr>
              <a:defRPr/>
            </a:pPr>
            <a:endParaRPr lang="pt-BR" altLang="pt-BR"/>
          </a:p>
        </p:txBody>
      </p:sp>
      <p:sp>
        <p:nvSpPr>
          <p:cNvPr id="7" name="Espaço Reservado para Rodapé 4"/>
          <p:cNvSpPr>
            <a:spLocks noGrp="1"/>
          </p:cNvSpPr>
          <p:nvPr>
            <p:ph type="ftr" sz="quarter" idx="11"/>
          </p:nvPr>
        </p:nvSpPr>
        <p:spPr/>
        <p:txBody>
          <a:bodyPr/>
          <a:lstStyle>
            <a:lvl1pPr>
              <a:defRPr/>
            </a:lvl1pPr>
            <a:extLst/>
          </a:lstStyle>
          <a:p>
            <a:pPr>
              <a:defRPr/>
            </a:pPr>
            <a:endParaRPr lang="pt-BR" altLang="pt-BR"/>
          </a:p>
        </p:txBody>
      </p:sp>
      <p:sp>
        <p:nvSpPr>
          <p:cNvPr id="8" name="Espaço Reservado para Número de Slide 5"/>
          <p:cNvSpPr>
            <a:spLocks noGrp="1"/>
          </p:cNvSpPr>
          <p:nvPr>
            <p:ph type="sldNum" sz="quarter" idx="12"/>
          </p:nvPr>
        </p:nvSpPr>
        <p:spPr/>
        <p:txBody>
          <a:bodyPr/>
          <a:lstStyle>
            <a:lvl1pPr>
              <a:defRPr/>
            </a:lvl1pPr>
            <a:extLst/>
          </a:lstStyle>
          <a:p>
            <a:pPr>
              <a:defRPr/>
            </a:pPr>
            <a:fld id="{9025B1DE-5119-4D5A-9C08-B4B5AB209D44}" type="slidenum">
              <a:rPr lang="pt-BR" altLang="pt-BR"/>
              <a:pPr>
                <a:defRPr/>
              </a:pPr>
              <a:t>‹nº›</a:t>
            </a:fld>
            <a:endParaRPr lang="pt-BR" alt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8" name="Título 7"/>
          <p:cNvSpPr>
            <a:spLocks noGrp="1"/>
          </p:cNvSpPr>
          <p:nvPr>
            <p:ph type="title"/>
          </p:nvPr>
        </p:nvSpPr>
        <p:spPr/>
        <p:txBody>
          <a:bodyPr rtlCol="0"/>
          <a:lstStyle>
            <a:extLst/>
          </a:lstStyle>
          <a:p>
            <a:r>
              <a:rPr lang="pt-BR" smtClean="0"/>
              <a:t>Clique para editar o título mestre</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pt-BR" alt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lt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264143DF-19AE-49B1-9596-8CA4763CEB82}" type="slidenum">
              <a:rPr lang="pt-BR" altLang="pt-BR"/>
              <a:pPr>
                <a:defRPr/>
              </a:pPr>
              <a:t>‹nº›</a:t>
            </a:fld>
            <a:endParaRPr lang="pt-BR" altLang="pt-B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lstStyle>
            <a:lvl1pPr>
              <a:defRPr/>
            </a:lvl1pPr>
            <a:extLst/>
          </a:lstStyle>
          <a:p>
            <a:r>
              <a:rPr lang="pt-BR" smtClean="0"/>
              <a:t>Clique para editar o título mestre</a:t>
            </a:r>
            <a:endParaRPr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pt-BR" smtClean="0"/>
              <a:t>Clique para editar 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6"/>
          <p:cNvSpPr>
            <a:spLocks noGrp="1"/>
          </p:cNvSpPr>
          <p:nvPr>
            <p:ph type="dt" sz="half" idx="10"/>
          </p:nvPr>
        </p:nvSpPr>
        <p:spPr/>
        <p:txBody>
          <a:bodyPr/>
          <a:lstStyle>
            <a:lvl1pPr>
              <a:defRPr/>
            </a:lvl1pPr>
            <a:extLst/>
          </a:lstStyle>
          <a:p>
            <a:pPr>
              <a:defRPr/>
            </a:pPr>
            <a:endParaRPr lang="pt-BR" altLang="pt-BR"/>
          </a:p>
        </p:txBody>
      </p:sp>
      <p:sp>
        <p:nvSpPr>
          <p:cNvPr id="8" name="Espaço Reservado para Rodapé 7"/>
          <p:cNvSpPr>
            <a:spLocks noGrp="1"/>
          </p:cNvSpPr>
          <p:nvPr>
            <p:ph type="ftr" sz="quarter" idx="11"/>
          </p:nvPr>
        </p:nvSpPr>
        <p:spPr/>
        <p:txBody>
          <a:bodyPr/>
          <a:lstStyle>
            <a:lvl1pPr>
              <a:defRPr/>
            </a:lvl1pPr>
            <a:extLst/>
          </a:lstStyle>
          <a:p>
            <a:pPr>
              <a:defRPr/>
            </a:pPr>
            <a:endParaRPr lang="pt-BR" altLang="pt-BR"/>
          </a:p>
        </p:txBody>
      </p:sp>
      <p:sp>
        <p:nvSpPr>
          <p:cNvPr id="9" name="Espaço Reservado para Número de Slide 8"/>
          <p:cNvSpPr>
            <a:spLocks noGrp="1"/>
          </p:cNvSpPr>
          <p:nvPr>
            <p:ph type="sldNum" sz="quarter" idx="12"/>
          </p:nvPr>
        </p:nvSpPr>
        <p:spPr/>
        <p:txBody>
          <a:bodyPr/>
          <a:lstStyle>
            <a:lvl1pPr>
              <a:defRPr/>
            </a:lvl1pPr>
            <a:extLst/>
          </a:lstStyle>
          <a:p>
            <a:pPr>
              <a:defRPr/>
            </a:pPr>
            <a:fld id="{E6D31181-7F97-4375-816D-7F89D9104212}" type="slidenum">
              <a:rPr lang="pt-BR" altLang="pt-BR"/>
              <a:pPr>
                <a:defRPr/>
              </a:pPr>
              <a:t>‹nº›</a:t>
            </a:fld>
            <a:endParaRPr lang="pt-BR" alt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extLst/>
          </a:lstStyle>
          <a:p>
            <a:r>
              <a:rPr lang="pt-BR" smtClean="0"/>
              <a:t>Clique para editar o título mestre</a:t>
            </a:r>
            <a:endParaRPr lang="en-US"/>
          </a:p>
        </p:txBody>
      </p:sp>
      <p:sp>
        <p:nvSpPr>
          <p:cNvPr id="3" name="Espaço Reservado para Data 2"/>
          <p:cNvSpPr>
            <a:spLocks noGrp="1"/>
          </p:cNvSpPr>
          <p:nvPr>
            <p:ph type="dt" sz="half" idx="10"/>
          </p:nvPr>
        </p:nvSpPr>
        <p:spPr/>
        <p:txBody>
          <a:bodyPr/>
          <a:lstStyle>
            <a:lvl1pPr>
              <a:defRPr/>
            </a:lvl1pPr>
            <a:extLst/>
          </a:lstStyle>
          <a:p>
            <a:pPr>
              <a:defRPr/>
            </a:pPr>
            <a:endParaRPr lang="pt-BR" altLang="pt-BR"/>
          </a:p>
        </p:txBody>
      </p:sp>
      <p:sp>
        <p:nvSpPr>
          <p:cNvPr id="4" name="Espaço Reservado para Rodapé 3"/>
          <p:cNvSpPr>
            <a:spLocks noGrp="1"/>
          </p:cNvSpPr>
          <p:nvPr>
            <p:ph type="ftr" sz="quarter" idx="11"/>
          </p:nvPr>
        </p:nvSpPr>
        <p:spPr/>
        <p:txBody>
          <a:bodyPr/>
          <a:lstStyle>
            <a:lvl1pPr>
              <a:defRPr/>
            </a:lvl1pPr>
            <a:extLst/>
          </a:lstStyle>
          <a:p>
            <a:pPr>
              <a:defRPr/>
            </a:pPr>
            <a:endParaRPr lang="pt-BR" altLang="pt-BR"/>
          </a:p>
        </p:txBody>
      </p:sp>
      <p:sp>
        <p:nvSpPr>
          <p:cNvPr id="5" name="Espaço Reservado para Número de Slide 4"/>
          <p:cNvSpPr>
            <a:spLocks noGrp="1"/>
          </p:cNvSpPr>
          <p:nvPr>
            <p:ph type="sldNum" sz="quarter" idx="12"/>
          </p:nvPr>
        </p:nvSpPr>
        <p:spPr/>
        <p:txBody>
          <a:bodyPr/>
          <a:lstStyle>
            <a:lvl1pPr>
              <a:defRPr/>
            </a:lvl1pPr>
            <a:extLst/>
          </a:lstStyle>
          <a:p>
            <a:pPr>
              <a:defRPr/>
            </a:pPr>
            <a:fld id="{0E4ADA52-711A-4E56-B8AE-75976FCB1416}" type="slidenum">
              <a:rPr lang="pt-BR" altLang="pt-BR"/>
              <a:pPr>
                <a:defRPr/>
              </a:pPr>
              <a:t>‹nº›</a:t>
            </a:fld>
            <a:endParaRPr lang="pt-BR" altLang="pt-B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9"/>
          <p:cNvSpPr>
            <a:spLocks noGrp="1"/>
          </p:cNvSpPr>
          <p:nvPr>
            <p:ph type="dt" sz="half" idx="10"/>
          </p:nvPr>
        </p:nvSpPr>
        <p:spPr/>
        <p:txBody>
          <a:bodyPr/>
          <a:lstStyle>
            <a:lvl1pPr>
              <a:defRPr/>
            </a:lvl1pPr>
          </a:lstStyle>
          <a:p>
            <a:pPr>
              <a:defRPr/>
            </a:pPr>
            <a:endParaRPr lang="pt-BR" altLang="pt-BR"/>
          </a:p>
        </p:txBody>
      </p:sp>
      <p:sp>
        <p:nvSpPr>
          <p:cNvPr id="3" name="Espaço Reservado para Rodapé 21"/>
          <p:cNvSpPr>
            <a:spLocks noGrp="1"/>
          </p:cNvSpPr>
          <p:nvPr>
            <p:ph type="ftr" sz="quarter" idx="11"/>
          </p:nvPr>
        </p:nvSpPr>
        <p:spPr/>
        <p:txBody>
          <a:bodyPr/>
          <a:lstStyle>
            <a:lvl1pPr>
              <a:defRPr/>
            </a:lvl1pPr>
          </a:lstStyle>
          <a:p>
            <a:pPr>
              <a:defRPr/>
            </a:pPr>
            <a:endParaRPr lang="pt-BR" altLang="pt-BR"/>
          </a:p>
        </p:txBody>
      </p:sp>
      <p:sp>
        <p:nvSpPr>
          <p:cNvPr id="4" name="Espaço Reservado para Número de Slide 17"/>
          <p:cNvSpPr>
            <a:spLocks noGrp="1"/>
          </p:cNvSpPr>
          <p:nvPr>
            <p:ph type="sldNum" sz="quarter" idx="12"/>
          </p:nvPr>
        </p:nvSpPr>
        <p:spPr/>
        <p:txBody>
          <a:bodyPr/>
          <a:lstStyle>
            <a:lvl1pPr>
              <a:defRPr/>
            </a:lvl1pPr>
          </a:lstStyle>
          <a:p>
            <a:pPr>
              <a:defRPr/>
            </a:pPr>
            <a:fld id="{F4533EB4-5844-4FA0-9E42-CF2AADA47CD3}" type="slidenum">
              <a:rPr lang="pt-BR" altLang="pt-BR"/>
              <a:pPr>
                <a:defRPr/>
              </a:pPr>
              <a:t>‹nº›</a:t>
            </a:fld>
            <a:endParaRPr lang="pt-BR" alt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pt-BR" smtClean="0"/>
              <a:t>Clique para editar o título mestre</a:t>
            </a:r>
            <a:endParaRPr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pt-BR" smtClean="0"/>
              <a:t>Clique para editar 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4"/>
          <p:cNvSpPr>
            <a:spLocks noGrp="1"/>
          </p:cNvSpPr>
          <p:nvPr>
            <p:ph type="dt" sz="half" idx="10"/>
          </p:nvPr>
        </p:nvSpPr>
        <p:spPr/>
        <p:txBody>
          <a:bodyPr/>
          <a:lstStyle>
            <a:lvl1pPr>
              <a:defRPr/>
            </a:lvl1pPr>
            <a:extLst/>
          </a:lstStyle>
          <a:p>
            <a:pPr>
              <a:defRPr/>
            </a:pPr>
            <a:endParaRPr lang="pt-BR" altLang="pt-BR"/>
          </a:p>
        </p:txBody>
      </p:sp>
      <p:sp>
        <p:nvSpPr>
          <p:cNvPr id="6" name="Espaço Reservado para Rodapé 5"/>
          <p:cNvSpPr>
            <a:spLocks noGrp="1"/>
          </p:cNvSpPr>
          <p:nvPr>
            <p:ph type="ftr" sz="quarter" idx="11"/>
          </p:nvPr>
        </p:nvSpPr>
        <p:spPr/>
        <p:txBody>
          <a:bodyPr/>
          <a:lstStyle>
            <a:lvl1pPr>
              <a:defRPr/>
            </a:lvl1pPr>
            <a:extLst/>
          </a:lstStyle>
          <a:p>
            <a:pPr>
              <a:defRPr/>
            </a:pPr>
            <a:endParaRPr lang="pt-BR" altLang="pt-BR"/>
          </a:p>
        </p:txBody>
      </p:sp>
      <p:sp>
        <p:nvSpPr>
          <p:cNvPr id="7" name="Espaço Reservado para Número de Slide 6"/>
          <p:cNvSpPr>
            <a:spLocks noGrp="1"/>
          </p:cNvSpPr>
          <p:nvPr>
            <p:ph type="sldNum" sz="quarter" idx="12"/>
          </p:nvPr>
        </p:nvSpPr>
        <p:spPr/>
        <p:txBody>
          <a:bodyPr/>
          <a:lstStyle>
            <a:lvl1pPr>
              <a:defRPr/>
            </a:lvl1pPr>
            <a:extLst/>
          </a:lstStyle>
          <a:p>
            <a:pPr>
              <a:defRPr/>
            </a:pPr>
            <a:fld id="{08C715F5-5810-48AD-920C-3D03868EDB4A}" type="slidenum">
              <a:rPr lang="pt-BR" altLang="pt-BR"/>
              <a:pPr>
                <a:defRPr/>
              </a:pPr>
              <a:t>‹nº›</a:t>
            </a:fld>
            <a:endParaRPr lang="pt-BR" alt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Forma livre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orma livre 15"/>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pt-BR"/>
          </a:p>
        </p:txBody>
      </p:sp>
      <p:sp>
        <p:nvSpPr>
          <p:cNvPr id="7" name="Triângulo retângulo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Conector reto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Divisa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Divisa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Espaço Reservado para Texto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pt-BR" smtClean="0"/>
              <a:t>Clique para editar 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pt-BR" noProof="0" smtClean="0"/>
              <a:t>Clique no ícone para adicionar uma imagem</a:t>
            </a:r>
            <a:endParaRPr lang="en-US" noProof="0" dirty="0"/>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pt-BR" smtClean="0"/>
              <a:t>Clique para editar o título mestre</a:t>
            </a:r>
            <a:endParaRPr lang="en-US"/>
          </a:p>
        </p:txBody>
      </p:sp>
      <p:sp>
        <p:nvSpPr>
          <p:cNvPr id="11" name="Espaço Reservado para Data 4"/>
          <p:cNvSpPr>
            <a:spLocks noGrp="1"/>
          </p:cNvSpPr>
          <p:nvPr>
            <p:ph type="dt" sz="half" idx="10"/>
          </p:nvPr>
        </p:nvSpPr>
        <p:spPr/>
        <p:txBody>
          <a:bodyPr/>
          <a:lstStyle>
            <a:lvl1pPr>
              <a:defRPr>
                <a:solidFill>
                  <a:schemeClr val="tx1"/>
                </a:solidFill>
              </a:defRPr>
            </a:lvl1pPr>
            <a:extLst/>
          </a:lstStyle>
          <a:p>
            <a:pPr>
              <a:defRPr/>
            </a:pPr>
            <a:endParaRPr lang="pt-BR" altLang="pt-BR"/>
          </a:p>
        </p:txBody>
      </p:sp>
      <p:sp>
        <p:nvSpPr>
          <p:cNvPr id="12" name="Espaço Reservado para Rodapé 5"/>
          <p:cNvSpPr>
            <a:spLocks noGrp="1"/>
          </p:cNvSpPr>
          <p:nvPr>
            <p:ph type="ftr" sz="quarter" idx="11"/>
          </p:nvPr>
        </p:nvSpPr>
        <p:spPr/>
        <p:txBody>
          <a:bodyPr/>
          <a:lstStyle>
            <a:lvl1pPr>
              <a:defRPr>
                <a:solidFill>
                  <a:schemeClr val="tx1"/>
                </a:solidFill>
              </a:defRPr>
            </a:lvl1pPr>
            <a:extLst/>
          </a:lstStyle>
          <a:p>
            <a:pPr>
              <a:defRPr/>
            </a:pPr>
            <a:endParaRPr lang="pt-BR" altLang="pt-BR"/>
          </a:p>
        </p:txBody>
      </p:sp>
      <p:sp>
        <p:nvSpPr>
          <p:cNvPr id="13" name="Espaço Reservado para Número de Slide 6"/>
          <p:cNvSpPr>
            <a:spLocks noGrp="1"/>
          </p:cNvSpPr>
          <p:nvPr>
            <p:ph type="sldNum" sz="quarter" idx="12"/>
          </p:nvPr>
        </p:nvSpPr>
        <p:spPr/>
        <p:txBody>
          <a:bodyPr/>
          <a:lstStyle>
            <a:lvl1pPr>
              <a:defRPr>
                <a:solidFill>
                  <a:schemeClr val="tx1"/>
                </a:solidFill>
              </a:defRPr>
            </a:lvl1pPr>
            <a:extLst/>
          </a:lstStyle>
          <a:p>
            <a:pPr>
              <a:defRPr/>
            </a:pPr>
            <a:fld id="{B4939DFC-E019-4308-B8AB-D2D385371E44}" type="slidenum">
              <a:rPr lang="pt-BR" altLang="pt-BR"/>
              <a:pPr>
                <a:defRPr/>
              </a:pPr>
              <a:t>‹nº›</a:t>
            </a:fld>
            <a:endParaRPr lang="pt-BR" altLang="pt-B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rma livre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27" name="Forma livre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pt-BR"/>
          </a:p>
        </p:txBody>
      </p:sp>
      <p:sp>
        <p:nvSpPr>
          <p:cNvPr id="14" name="Triângulo retângulo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pt-BR" smtClean="0"/>
              <a:t>Clique para editar o título mestre</a:t>
            </a:r>
            <a:endParaRPr lang="en-US"/>
          </a:p>
        </p:txBody>
      </p:sp>
      <p:sp>
        <p:nvSpPr>
          <p:cNvPr id="1033" name="Espaço Reservado para Texto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endParaRPr lang="en-US" altLang="pt-BR" smtClean="0"/>
          </a:p>
        </p:txBody>
      </p:sp>
      <p:sp>
        <p:nvSpPr>
          <p:cNvPr id="10" name="Espaço Reservado para Data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pt-BR" altLang="pt-BR"/>
          </a:p>
        </p:txBody>
      </p:sp>
      <p:sp>
        <p:nvSpPr>
          <p:cNvPr id="22" name="Espaço Reservado para Rodapé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pt-BR" altLang="pt-BR"/>
          </a:p>
        </p:txBody>
      </p:sp>
      <p:sp>
        <p:nvSpPr>
          <p:cNvPr id="18" name="Espaço Reservado para Número de Slide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B3CDAC5B-A00E-49B5-A57B-B3457AB06D70}"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765" r:id="rId1"/>
    <p:sldLayoutId id="2147483761" r:id="rId2"/>
    <p:sldLayoutId id="2147483766" r:id="rId3"/>
    <p:sldLayoutId id="2147483767" r:id="rId4"/>
    <p:sldLayoutId id="2147483768" r:id="rId5"/>
    <p:sldLayoutId id="2147483769" r:id="rId6"/>
    <p:sldLayoutId id="2147483762" r:id="rId7"/>
    <p:sldLayoutId id="2147483770" r:id="rId8"/>
    <p:sldLayoutId id="2147483771" r:id="rId9"/>
    <p:sldLayoutId id="2147483763" r:id="rId10"/>
    <p:sldLayoutId id="2147483764"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ctrTitle"/>
          </p:nvPr>
        </p:nvSpPr>
        <p:spPr/>
        <p:txBody>
          <a:bodyPr/>
          <a:lstStyle/>
          <a:p>
            <a:pPr eaLnBrk="1" hangingPunct="1">
              <a:spcBef>
                <a:spcPct val="20000"/>
              </a:spcBef>
              <a:defRPr/>
            </a:pPr>
            <a:r>
              <a:rPr lang="pt-BR" sz="3600" dirty="0" smtClean="0">
                <a:effectLst>
                  <a:outerShdw blurRad="38100" dist="38100" dir="2700000" algn="tl">
                    <a:srgbClr val="000000"/>
                  </a:outerShdw>
                </a:effectLst>
                <a:latin typeface="Tahoma" charset="0"/>
              </a:rPr>
              <a:t>Teoria de Determinação do Equilíbrio da </a:t>
            </a:r>
            <a:r>
              <a:rPr lang="pt-BR" sz="3600" dirty="0">
                <a:effectLst>
                  <a:outerShdw blurRad="38100" dist="38100" dir="2700000" algn="tl">
                    <a:srgbClr val="000000"/>
                  </a:outerShdw>
                </a:effectLst>
                <a:latin typeface="Tahoma" charset="0"/>
              </a:rPr>
              <a:t>Renda Nacional</a:t>
            </a:r>
            <a:br>
              <a:rPr lang="pt-BR" sz="3600" dirty="0">
                <a:effectLst>
                  <a:outerShdw blurRad="38100" dist="38100" dir="2700000" algn="tl">
                    <a:srgbClr val="000000"/>
                  </a:outerShdw>
                </a:effectLst>
                <a:latin typeface="Tahoma" charset="0"/>
              </a:rPr>
            </a:br>
            <a:endParaRPr lang="pt-BR" sz="3600" dirty="0">
              <a:effectLst>
                <a:outerShdw blurRad="38100" dist="38100" dir="2700000" algn="tl">
                  <a:srgbClr val="000000"/>
                </a:outerShdw>
              </a:effectLst>
            </a:endParaRPr>
          </a:p>
        </p:txBody>
      </p:sp>
      <p:sp>
        <p:nvSpPr>
          <p:cNvPr id="2" name="Subtítulo 1"/>
          <p:cNvSpPr>
            <a:spLocks noGrp="1"/>
          </p:cNvSpPr>
          <p:nvPr>
            <p:ph type="subTitle" idx="1"/>
          </p:nvPr>
        </p:nvSpPr>
        <p:spPr>
          <a:xfrm>
            <a:off x="685800" y="3611563"/>
            <a:ext cx="7772400" cy="1200150"/>
          </a:xfrm>
        </p:spPr>
        <p:txBody>
          <a:bodyPr/>
          <a:lstStyle/>
          <a:p>
            <a:pPr marR="0" eaLnBrk="1" hangingPunct="1"/>
            <a:r>
              <a:rPr lang="pt-BR" sz="3200" smtClean="0">
                <a:effectLst>
                  <a:outerShdw blurRad="38100" dist="38100" dir="2700000" algn="tl">
                    <a:srgbClr val="C0C0C0"/>
                  </a:outerShdw>
                </a:effectLst>
                <a:latin typeface="Tahoma" pitchFamily="34" charset="0"/>
              </a:rPr>
              <a:t>Modelo Keynesiano Básico</a:t>
            </a:r>
            <a:endParaRPr lang="pt-BR" sz="32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a:xfrm>
            <a:off x="683569" y="260648"/>
            <a:ext cx="8064896" cy="720080"/>
          </a:xfrm>
        </p:spPr>
        <p:txBody>
          <a:bodyPr>
            <a:noAutofit/>
          </a:bodyPr>
          <a:lstStyle/>
          <a:p>
            <a:pPr algn="just" eaLnBrk="1" fontAlgn="auto" hangingPunct="1">
              <a:spcAft>
                <a:spcPts val="0"/>
              </a:spcAft>
              <a:defRPr/>
            </a:pPr>
            <a:r>
              <a:rPr lang="pt-BR" altLang="pt-BR" sz="2800" dirty="0" smtClean="0"/>
              <a:t>As Variáveis da Abordagem Keynesiana</a:t>
            </a:r>
            <a:endParaRPr lang="pt-BR" altLang="pt-BR" sz="2800"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sp>
        <p:nvSpPr>
          <p:cNvPr id="15" name="Rectangle 3"/>
          <p:cNvSpPr>
            <a:spLocks noGrp="1" noChangeArrowheads="1"/>
          </p:cNvSpPr>
          <p:nvPr>
            <p:ph idx="1"/>
          </p:nvPr>
        </p:nvSpPr>
        <p:spPr>
          <a:xfrm>
            <a:off x="467544" y="908720"/>
            <a:ext cx="8062094" cy="5616624"/>
          </a:xfrm>
        </p:spPr>
        <p:txBody>
          <a:bodyPr/>
          <a:lstStyle/>
          <a:p>
            <a:pPr marL="0" indent="0" algn="just" eaLnBrk="1" hangingPunct="1">
              <a:lnSpc>
                <a:spcPct val="150000"/>
              </a:lnSpc>
              <a:spcBef>
                <a:spcPts val="0"/>
              </a:spcBef>
              <a:buNone/>
              <a:defRPr/>
            </a:pPr>
            <a:r>
              <a:rPr lang="pt-BR" altLang="pt-BR" sz="2000" b="1" dirty="0" smtClean="0"/>
              <a:t>1.1.</a:t>
            </a:r>
            <a:r>
              <a:rPr lang="pt-BR" altLang="pt-BR" sz="2000" dirty="0" smtClean="0"/>
              <a:t> Consumo agregado é influenciado, também, por outras variáveis, como a taxa de juros, o valor das prestações mensais, o número de prestações, do crédito e da riqueza.</a:t>
            </a:r>
          </a:p>
          <a:p>
            <a:pPr marL="0" indent="0" algn="just" eaLnBrk="1" hangingPunct="1">
              <a:lnSpc>
                <a:spcPct val="150000"/>
              </a:lnSpc>
              <a:spcBef>
                <a:spcPts val="0"/>
              </a:spcBef>
              <a:buNone/>
              <a:defRPr/>
            </a:pPr>
            <a:endParaRPr lang="pt-BR" altLang="pt-BR" sz="2000" dirty="0" smtClean="0"/>
          </a:p>
          <a:p>
            <a:pPr marL="0" indent="0" algn="just" eaLnBrk="1" hangingPunct="1">
              <a:lnSpc>
                <a:spcPct val="150000"/>
              </a:lnSpc>
              <a:spcBef>
                <a:spcPts val="0"/>
              </a:spcBef>
              <a:buSzPct val="80000"/>
              <a:buNone/>
              <a:defRPr/>
            </a:pPr>
            <a:r>
              <a:rPr lang="pt-BR" altLang="pt-BR" sz="2000" b="1" dirty="0" smtClean="0">
                <a:sym typeface="Wingdings" pitchFamily="2" charset="2"/>
              </a:rPr>
              <a:t>2. Poupança </a:t>
            </a:r>
            <a:r>
              <a:rPr lang="pt-BR" sz="2000" dirty="0" smtClean="0"/>
              <a:t>é a parcela da renda não consumida. Vale ressaltar que os recursos para realizar investimentos provêm da poupança (poupança do governo, das empresas e das famílias).</a:t>
            </a:r>
          </a:p>
          <a:p>
            <a:pPr marL="0" indent="0" algn="ctr" eaLnBrk="1" hangingPunct="1">
              <a:lnSpc>
                <a:spcPct val="150000"/>
              </a:lnSpc>
              <a:spcBef>
                <a:spcPts val="0"/>
              </a:spcBef>
              <a:buSzPct val="80000"/>
              <a:buNone/>
              <a:defRPr/>
            </a:pPr>
            <a:r>
              <a:rPr lang="pt-BR" sz="2000" b="1" dirty="0" smtClean="0"/>
              <a:t>S = y – C </a:t>
            </a:r>
            <a:endParaRPr lang="pt-BR" sz="2000" dirty="0" smtClean="0"/>
          </a:p>
          <a:p>
            <a:pPr marL="0" indent="0" algn="just" eaLnBrk="1" hangingPunct="1">
              <a:lnSpc>
                <a:spcPct val="150000"/>
              </a:lnSpc>
              <a:spcBef>
                <a:spcPts val="0"/>
              </a:spcBef>
              <a:buSzPct val="80000"/>
              <a:buNone/>
              <a:defRPr/>
            </a:pPr>
            <a:r>
              <a:rPr lang="pt-BR" altLang="pt-BR" sz="2000" dirty="0" smtClean="0">
                <a:sym typeface="Wingdings" pitchFamily="2" charset="2"/>
              </a:rPr>
              <a:t>Como o consumo aumenta menos que proporcionalmente  do que a renda, quanto  mais aumenta a renda da sociedade, maior é a propensão de poupar essa renda.</a:t>
            </a:r>
          </a:p>
          <a:p>
            <a:pPr marL="0" indent="0" algn="just" eaLnBrk="1" hangingPunct="1">
              <a:lnSpc>
                <a:spcPct val="150000"/>
              </a:lnSpc>
              <a:spcBef>
                <a:spcPts val="0"/>
              </a:spcBef>
              <a:buSzPct val="80000"/>
              <a:buNone/>
              <a:defRPr/>
            </a:pPr>
            <a:endParaRPr lang="pt-BR" altLang="pt-BR" sz="2000" dirty="0" smtClean="0">
              <a:sym typeface="Wingdings" pitchFamily="2" charset="2"/>
            </a:endParaRPr>
          </a:p>
          <a:p>
            <a:pPr marL="0" indent="0" algn="just" eaLnBrk="1" hangingPunct="1">
              <a:lnSpc>
                <a:spcPct val="150000"/>
              </a:lnSpc>
              <a:spcBef>
                <a:spcPts val="0"/>
              </a:spcBef>
              <a:buFont typeface="Wingdings" pitchFamily="2" charset="2"/>
              <a:buChar char="à"/>
              <a:defRPr/>
            </a:pPr>
            <a:endParaRPr lang="pt-BR" altLang="pt-BR" sz="2000" dirty="0" smtClean="0"/>
          </a:p>
          <a:p>
            <a:pPr marL="0" indent="0" algn="just" eaLnBrk="1" hangingPunct="1">
              <a:spcBef>
                <a:spcPts val="0"/>
              </a:spcBef>
              <a:buNone/>
              <a:defRPr/>
            </a:pPr>
            <a:endParaRPr lang="pt-BR" altLang="pt-BR" sz="1200" b="1" dirty="0" smtClean="0">
              <a:sym typeface="Wingdings" pitchFamily="2" charset="2"/>
            </a:endParaRPr>
          </a:p>
          <a:p>
            <a:pPr marL="0" indent="0" algn="just" eaLnBrk="1" hangingPunct="1">
              <a:spcBef>
                <a:spcPts val="0"/>
              </a:spcBef>
              <a:buNone/>
              <a:defRPr/>
            </a:pPr>
            <a:r>
              <a:rPr lang="pt-BR" altLang="pt-BR" sz="2000" b="1" dirty="0" smtClean="0">
                <a:sym typeface="Wingdings" pitchFamily="2" charset="2"/>
              </a:rPr>
              <a:t>	</a:t>
            </a:r>
            <a:endParaRPr lang="pt-BR" altLang="pt-BR"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124744"/>
            <a:ext cx="8062094" cy="5301208"/>
          </a:xfrm>
        </p:spPr>
        <p:txBody>
          <a:bodyPr/>
          <a:lstStyle/>
          <a:p>
            <a:pPr marL="0" indent="0" algn="just" eaLnBrk="1" hangingPunct="1">
              <a:lnSpc>
                <a:spcPct val="150000"/>
              </a:lnSpc>
              <a:spcBef>
                <a:spcPts val="0"/>
              </a:spcBef>
              <a:buClr>
                <a:srgbClr val="FF0000"/>
              </a:buClr>
              <a:buSzPct val="80000"/>
              <a:defRPr/>
            </a:pPr>
            <a:r>
              <a:rPr lang="pt-BR" altLang="pt-BR" sz="2000" dirty="0" smtClean="0">
                <a:sym typeface="Wingdings" pitchFamily="2" charset="2"/>
              </a:rPr>
              <a:t> Em economias menos desenvolvidas, as famílias gastam proporcionalmente mais em consumo do que as nações desenvolvidas.</a:t>
            </a:r>
          </a:p>
          <a:p>
            <a:pPr marL="0" indent="0" algn="just" eaLnBrk="1" hangingPunct="1">
              <a:lnSpc>
                <a:spcPct val="150000"/>
              </a:lnSpc>
              <a:spcBef>
                <a:spcPts val="0"/>
              </a:spcBef>
              <a:buClr>
                <a:srgbClr val="FF0000"/>
              </a:buClr>
              <a:buSzPct val="80000"/>
              <a:buNone/>
              <a:defRPr/>
            </a:pPr>
            <a:endParaRPr lang="pt-BR" altLang="pt-BR" sz="2000" dirty="0" smtClean="0">
              <a:sym typeface="Wingdings" pitchFamily="2" charset="2"/>
            </a:endParaRPr>
          </a:p>
          <a:p>
            <a:pPr marL="0" indent="0" algn="just" eaLnBrk="1" hangingPunct="1">
              <a:lnSpc>
                <a:spcPct val="150000"/>
              </a:lnSpc>
              <a:spcBef>
                <a:spcPts val="0"/>
              </a:spcBef>
              <a:buClr>
                <a:srgbClr val="FF0000"/>
              </a:buClr>
              <a:buSzPct val="80000"/>
              <a:buNone/>
              <a:defRPr/>
            </a:pPr>
            <a:r>
              <a:rPr lang="pt-BR" altLang="pt-BR" sz="2000" b="1" dirty="0" smtClean="0">
                <a:sym typeface="Wingdings" pitchFamily="2" charset="2"/>
              </a:rPr>
              <a:t>3. Gastos do Governo/ Consumo do setor público, </a:t>
            </a:r>
            <a:r>
              <a:rPr lang="pt-BR" altLang="pt-BR" sz="2000" dirty="0" smtClean="0">
                <a:sym typeface="Wingdings" pitchFamily="2" charset="2"/>
              </a:rPr>
              <a:t>que constituem o terceiro componente da Demanda agregada, tem um efeito de alto poder sobre o nível de renda. Os gastos do governo são tratados como exógenos, isto é, uma variável que pode afetar, mas não é afeta por outras variáveis no modelo.</a:t>
            </a:r>
          </a:p>
          <a:p>
            <a:pPr marL="0" indent="0" algn="just" eaLnBrk="1" hangingPunct="1">
              <a:lnSpc>
                <a:spcPct val="150000"/>
              </a:lnSpc>
              <a:spcBef>
                <a:spcPts val="0"/>
              </a:spcBef>
              <a:buClr>
                <a:srgbClr val="FF0000"/>
              </a:buClr>
              <a:buSzPct val="80000"/>
              <a:buNone/>
              <a:defRPr/>
            </a:pPr>
            <a:endParaRPr lang="pt-BR" altLang="pt-BR" sz="800" b="1" dirty="0" smtClean="0">
              <a:sym typeface="Wingdings" pitchFamily="2" charset="2"/>
            </a:endParaRPr>
          </a:p>
          <a:p>
            <a:pPr marL="0" indent="0" algn="just" eaLnBrk="1" hangingPunct="1">
              <a:lnSpc>
                <a:spcPct val="150000"/>
              </a:lnSpc>
              <a:spcBef>
                <a:spcPts val="0"/>
              </a:spcBef>
              <a:buClr>
                <a:srgbClr val="FF0000"/>
              </a:buClr>
              <a:buSzPct val="80000"/>
              <a:buNone/>
              <a:defRPr/>
            </a:pPr>
            <a:r>
              <a:rPr lang="pt-BR" altLang="pt-BR" sz="2000" b="1" dirty="0" smtClean="0">
                <a:sym typeface="Wingdings" pitchFamily="2" charset="2"/>
              </a:rPr>
              <a:t>O investimento público </a:t>
            </a:r>
            <a:r>
              <a:rPr lang="pt-BR" altLang="pt-BR" sz="2000" dirty="0" smtClean="0">
                <a:sym typeface="Wingdings" pitchFamily="2" charset="2"/>
              </a:rPr>
              <a:t>em obras como rodovias, ferrovias, aeroportos, escolas, creches, hospitais e também maquinas e ..</a:t>
            </a:r>
            <a:endParaRPr lang="pt-BR" altLang="pt-BR" sz="2000" b="1" dirty="0" smtClean="0">
              <a:sym typeface="Wingdings" pitchFamily="2" charset="2"/>
            </a:endParaRPr>
          </a:p>
          <a:p>
            <a:pPr marL="0" indent="0" algn="just" eaLnBrk="1" hangingPunct="1">
              <a:lnSpc>
                <a:spcPct val="150000"/>
              </a:lnSpc>
              <a:spcBef>
                <a:spcPts val="0"/>
              </a:spcBef>
              <a:buFont typeface="Arial" pitchFamily="34" charset="0"/>
              <a:buChar char="•"/>
              <a:defRPr/>
            </a:pPr>
            <a:endParaRPr lang="pt-BR" altLang="pt-BR" sz="2000" b="1" dirty="0" smtClean="0"/>
          </a:p>
          <a:p>
            <a:pPr marL="0" indent="0" algn="just" eaLnBrk="1" hangingPunct="1">
              <a:lnSpc>
                <a:spcPct val="150000"/>
              </a:lnSpc>
              <a:spcBef>
                <a:spcPts val="0"/>
              </a:spcBef>
              <a:buNone/>
              <a:defRPr/>
            </a:pPr>
            <a:endParaRPr lang="pt-BR" altLang="pt-BR" sz="2000" dirty="0" smtClean="0"/>
          </a:p>
        </p:txBody>
      </p:sp>
      <p:sp>
        <p:nvSpPr>
          <p:cNvPr id="49154" name="AutoShape 2"/>
          <p:cNvSpPr>
            <a:spLocks noGrp="1" noChangeArrowheads="1"/>
          </p:cNvSpPr>
          <p:nvPr>
            <p:ph type="title"/>
          </p:nvPr>
        </p:nvSpPr>
        <p:spPr>
          <a:xfrm>
            <a:off x="683569" y="260648"/>
            <a:ext cx="8064896" cy="720080"/>
          </a:xfrm>
        </p:spPr>
        <p:txBody>
          <a:bodyPr>
            <a:noAutofit/>
          </a:bodyPr>
          <a:lstStyle/>
          <a:p>
            <a:pPr algn="just" eaLnBrk="1" fontAlgn="auto" hangingPunct="1">
              <a:spcAft>
                <a:spcPts val="0"/>
              </a:spcAft>
              <a:defRPr/>
            </a:pPr>
            <a:r>
              <a:rPr lang="pt-BR" altLang="pt-BR" sz="2800" dirty="0" smtClean="0"/>
              <a:t>As Variáveis da Abordagem Keynesiana</a:t>
            </a:r>
            <a:endParaRPr lang="pt-BR" altLang="pt-BR"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124744"/>
            <a:ext cx="8062094" cy="5301208"/>
          </a:xfrm>
        </p:spPr>
        <p:txBody>
          <a:bodyPr/>
          <a:lstStyle/>
          <a:p>
            <a:pPr marL="0" indent="0" algn="just" eaLnBrk="1" hangingPunct="1">
              <a:lnSpc>
                <a:spcPct val="150000"/>
              </a:lnSpc>
              <a:spcBef>
                <a:spcPts val="0"/>
              </a:spcBef>
              <a:buClr>
                <a:srgbClr val="FF0000"/>
              </a:buClr>
              <a:buSzPct val="80000"/>
              <a:buNone/>
              <a:defRPr/>
            </a:pPr>
            <a:r>
              <a:rPr lang="pt-BR" altLang="pt-BR" sz="2000" dirty="0" smtClean="0">
                <a:sym typeface="Wingdings" pitchFamily="2" charset="2"/>
              </a:rPr>
              <a:t>e equipamentos são exemplos de dispêndio do setor público.</a:t>
            </a:r>
          </a:p>
          <a:p>
            <a:pPr marL="0" indent="0" algn="just" eaLnBrk="1" hangingPunct="1">
              <a:lnSpc>
                <a:spcPct val="150000"/>
              </a:lnSpc>
              <a:spcBef>
                <a:spcPts val="0"/>
              </a:spcBef>
              <a:buClr>
                <a:srgbClr val="FF0000"/>
              </a:buClr>
              <a:buSzPct val="80000"/>
              <a:buNone/>
              <a:defRPr/>
            </a:pPr>
            <a:r>
              <a:rPr lang="pt-BR" altLang="pt-BR" sz="2000" dirty="0" smtClean="0">
                <a:sym typeface="Wingdings" pitchFamily="2" charset="2"/>
              </a:rPr>
              <a:t> E os </a:t>
            </a:r>
            <a:r>
              <a:rPr lang="pt-BR" altLang="pt-BR" sz="2000" b="1" dirty="0" smtClean="0">
                <a:sym typeface="Wingdings" pitchFamily="2" charset="2"/>
              </a:rPr>
              <a:t>Gastos Públicos </a:t>
            </a:r>
            <a:r>
              <a:rPr lang="pt-BR" altLang="pt-BR" sz="2000" dirty="0" smtClean="0">
                <a:sym typeface="Wingdings" pitchFamily="2" charset="2"/>
              </a:rPr>
              <a:t>é, portanto, uma</a:t>
            </a:r>
            <a:r>
              <a:rPr lang="pt-BR" sz="2000" dirty="0" smtClean="0"/>
              <a:t> </a:t>
            </a:r>
            <a:r>
              <a:rPr lang="pt-BR" sz="2000" b="1" dirty="0" smtClean="0"/>
              <a:t>variável institucional, </a:t>
            </a:r>
            <a:r>
              <a:rPr lang="pt-BR" sz="2000" dirty="0" smtClean="0"/>
              <a:t>ou seja, depende dos objetivos de política econômica escolhidos pelas autoridades (ao decidirem, por exemplo, se a política será recessiva ou expansionista).</a:t>
            </a:r>
          </a:p>
          <a:p>
            <a:pPr marL="0" indent="0" algn="just" eaLnBrk="1" hangingPunct="1">
              <a:lnSpc>
                <a:spcPct val="150000"/>
              </a:lnSpc>
              <a:spcBef>
                <a:spcPts val="0"/>
              </a:spcBef>
              <a:buClr>
                <a:srgbClr val="FF0000"/>
              </a:buClr>
              <a:buSzPct val="80000"/>
              <a:buNone/>
              <a:defRPr/>
            </a:pPr>
            <a:endParaRPr lang="pt-BR" sz="2000" dirty="0" smtClean="0"/>
          </a:p>
          <a:p>
            <a:pPr marL="0" indent="0" algn="just" eaLnBrk="1" hangingPunct="1">
              <a:lnSpc>
                <a:spcPct val="150000"/>
              </a:lnSpc>
              <a:spcBef>
                <a:spcPts val="0"/>
              </a:spcBef>
              <a:buClr>
                <a:srgbClr val="FF0000"/>
              </a:buClr>
              <a:buSzPct val="80000"/>
              <a:buNone/>
              <a:defRPr/>
            </a:pPr>
            <a:r>
              <a:rPr lang="pt-BR" sz="2000" b="1" dirty="0" smtClean="0"/>
              <a:t>4. Investimento agregado privado </a:t>
            </a:r>
            <a:r>
              <a:rPr lang="pt-BR" sz="2000" dirty="0" smtClean="0"/>
              <a:t>diz respeito ao processo de formação de capital. Ou seja, é o acréscimo ao estoque de capital que leva ao crescimento da capacidade produtiva (instalações, máquinas, construções e </a:t>
            </a:r>
            <a:r>
              <a:rPr lang="pt-BR" sz="2000" dirty="0" err="1" smtClean="0"/>
              <a:t>etc</a:t>
            </a:r>
            <a:r>
              <a:rPr lang="pt-BR" sz="2000" dirty="0" smtClean="0"/>
              <a:t>).</a:t>
            </a:r>
          </a:p>
          <a:p>
            <a:pPr marL="0" indent="0" algn="just" eaLnBrk="1" hangingPunct="1">
              <a:lnSpc>
                <a:spcPct val="150000"/>
              </a:lnSpc>
              <a:spcBef>
                <a:spcPts val="0"/>
              </a:spcBef>
              <a:buClr>
                <a:srgbClr val="FF0000"/>
              </a:buClr>
              <a:buSzPct val="80000"/>
              <a:buNone/>
              <a:defRPr/>
            </a:pPr>
            <a:endParaRPr lang="pt-BR" sz="2000" b="1" dirty="0" smtClean="0"/>
          </a:p>
          <a:p>
            <a:pPr marL="0" indent="0" algn="just" eaLnBrk="1" hangingPunct="1">
              <a:lnSpc>
                <a:spcPct val="150000"/>
              </a:lnSpc>
              <a:spcBef>
                <a:spcPts val="0"/>
              </a:spcBef>
              <a:buClr>
                <a:srgbClr val="FF0000"/>
              </a:buClr>
              <a:buSzPct val="80000"/>
              <a:buNone/>
              <a:defRPr/>
            </a:pPr>
            <a:endParaRPr lang="pt-BR" altLang="pt-BR" sz="2000" dirty="0" smtClean="0">
              <a:sym typeface="Wingdings" pitchFamily="2" charset="2"/>
            </a:endParaRPr>
          </a:p>
          <a:p>
            <a:pPr marL="0" indent="0" algn="just" eaLnBrk="1" hangingPunct="1">
              <a:lnSpc>
                <a:spcPct val="150000"/>
              </a:lnSpc>
              <a:spcBef>
                <a:spcPts val="0"/>
              </a:spcBef>
              <a:buFont typeface="Arial" pitchFamily="34" charset="0"/>
              <a:buChar char="•"/>
              <a:defRPr/>
            </a:pPr>
            <a:endParaRPr lang="pt-BR" altLang="pt-BR" sz="2000" b="1" dirty="0" smtClean="0"/>
          </a:p>
          <a:p>
            <a:pPr marL="0" indent="0" algn="just" eaLnBrk="1" hangingPunct="1">
              <a:lnSpc>
                <a:spcPct val="150000"/>
              </a:lnSpc>
              <a:spcBef>
                <a:spcPts val="0"/>
              </a:spcBef>
              <a:buNone/>
              <a:defRPr/>
            </a:pPr>
            <a:endParaRPr lang="pt-BR" altLang="pt-BR" sz="2000" dirty="0" smtClean="0"/>
          </a:p>
        </p:txBody>
      </p:sp>
      <p:sp>
        <p:nvSpPr>
          <p:cNvPr id="49154" name="AutoShape 2"/>
          <p:cNvSpPr>
            <a:spLocks noGrp="1" noChangeArrowheads="1"/>
          </p:cNvSpPr>
          <p:nvPr>
            <p:ph type="title"/>
          </p:nvPr>
        </p:nvSpPr>
        <p:spPr>
          <a:xfrm>
            <a:off x="683569" y="260648"/>
            <a:ext cx="8064896" cy="720080"/>
          </a:xfrm>
        </p:spPr>
        <p:txBody>
          <a:bodyPr>
            <a:noAutofit/>
          </a:bodyPr>
          <a:lstStyle/>
          <a:p>
            <a:pPr algn="just" eaLnBrk="1" fontAlgn="auto" hangingPunct="1">
              <a:spcAft>
                <a:spcPts val="0"/>
              </a:spcAft>
              <a:defRPr/>
            </a:pPr>
            <a:r>
              <a:rPr lang="pt-BR" altLang="pt-BR" sz="2800" dirty="0" smtClean="0"/>
              <a:t>As Variáveis da Abordagem Keynesiana</a:t>
            </a:r>
            <a:endParaRPr lang="pt-BR" altLang="pt-B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908720"/>
            <a:ext cx="8062094" cy="5301208"/>
          </a:xfrm>
        </p:spPr>
        <p:txBody>
          <a:bodyPr/>
          <a:lstStyle/>
          <a:p>
            <a:pPr marL="0" indent="0" algn="just" eaLnBrk="1" hangingPunct="1">
              <a:lnSpc>
                <a:spcPct val="150000"/>
              </a:lnSpc>
              <a:spcBef>
                <a:spcPts val="0"/>
              </a:spcBef>
              <a:buClr>
                <a:srgbClr val="FF0000"/>
              </a:buClr>
              <a:buSzPct val="80000"/>
              <a:buNone/>
              <a:defRPr/>
            </a:pPr>
            <a:r>
              <a:rPr lang="pt-BR" sz="2000" b="1" dirty="0" smtClean="0"/>
              <a:t>Investimento agregado privado = parcela da produção destinada à ampliação dos estoque de capital.</a:t>
            </a:r>
          </a:p>
          <a:p>
            <a:pPr marL="0" indent="0" algn="just" eaLnBrk="1" hangingPunct="1">
              <a:lnSpc>
                <a:spcPct val="150000"/>
              </a:lnSpc>
              <a:spcBef>
                <a:spcPts val="0"/>
              </a:spcBef>
              <a:buNone/>
              <a:defRPr/>
            </a:pPr>
            <a:endParaRPr lang="pt-BR" sz="2000" dirty="0" smtClean="0">
              <a:sym typeface="Wingdings" pitchFamily="2" charset="2"/>
            </a:endParaRPr>
          </a:p>
          <a:p>
            <a:pPr marL="0" indent="0" algn="just" eaLnBrk="1" hangingPunct="1">
              <a:lnSpc>
                <a:spcPct val="150000"/>
              </a:lnSpc>
              <a:spcBef>
                <a:spcPts val="0"/>
              </a:spcBef>
              <a:buNone/>
              <a:defRPr/>
            </a:pPr>
            <a:r>
              <a:rPr lang="pt-BR" sz="2000" dirty="0" smtClean="0"/>
              <a:t>O </a:t>
            </a:r>
            <a:r>
              <a:rPr lang="pt-BR" sz="2000" b="1" dirty="0" smtClean="0"/>
              <a:t>IA</a:t>
            </a:r>
            <a:r>
              <a:rPr lang="pt-BR" sz="2000" dirty="0" smtClean="0"/>
              <a:t> é determinado por dois fatores básicos: a Taxa de Rentabilidade esperada e a Taxa de Juros de Mercado.</a:t>
            </a:r>
            <a:endParaRPr lang="pt-BR" altLang="pt-BR" sz="2000" b="1" dirty="0" smtClean="0"/>
          </a:p>
          <a:p>
            <a:pPr marL="0" indent="0" algn="just" eaLnBrk="1" hangingPunct="1">
              <a:lnSpc>
                <a:spcPct val="150000"/>
              </a:lnSpc>
              <a:spcBef>
                <a:spcPts val="0"/>
              </a:spcBef>
              <a:buNone/>
              <a:defRPr/>
            </a:pPr>
            <a:endParaRPr lang="pt-BR" altLang="pt-BR" sz="2000" dirty="0" smtClean="0"/>
          </a:p>
          <a:p>
            <a:pPr marL="0" indent="0" algn="just" eaLnBrk="1" hangingPunct="1">
              <a:lnSpc>
                <a:spcPct val="150000"/>
              </a:lnSpc>
              <a:spcBef>
                <a:spcPts val="0"/>
              </a:spcBef>
              <a:buNone/>
              <a:defRPr/>
            </a:pPr>
            <a:r>
              <a:rPr lang="pt-BR" altLang="pt-BR" sz="2000" dirty="0" smtClean="0"/>
              <a:t>O investimento privado depende da taxa de juros e do risco/ambiente econômico de incertezas.</a:t>
            </a:r>
          </a:p>
          <a:p>
            <a:pPr marL="0" indent="0" algn="just" eaLnBrk="1" hangingPunct="1">
              <a:lnSpc>
                <a:spcPct val="150000"/>
              </a:lnSpc>
              <a:spcBef>
                <a:spcPts val="0"/>
              </a:spcBef>
              <a:buNone/>
              <a:defRPr/>
            </a:pPr>
            <a:endParaRPr lang="pt-BR" altLang="pt-BR" sz="800" dirty="0" smtClean="0"/>
          </a:p>
          <a:p>
            <a:pPr marL="0" indent="0" algn="just" eaLnBrk="1" hangingPunct="1">
              <a:lnSpc>
                <a:spcPct val="150000"/>
              </a:lnSpc>
              <a:spcBef>
                <a:spcPts val="0"/>
              </a:spcBef>
              <a:buNone/>
              <a:defRPr/>
            </a:pPr>
            <a:r>
              <a:rPr lang="pt-BR" altLang="pt-BR" sz="2000" dirty="0" smtClean="0">
                <a:sym typeface="Wingdings" pitchFamily="2" charset="2"/>
              </a:rPr>
              <a:t> É importante lembrar que o investimento afeta o nível de produção. Quando maior o dispêndio em máquinas e equipamentos maior será o produto da economia – PIB. Pois ele é um elemento da demanda agregada.</a:t>
            </a:r>
            <a:endParaRPr lang="pt-BR" altLang="pt-BR" sz="2000" dirty="0" smtClean="0"/>
          </a:p>
        </p:txBody>
      </p:sp>
      <p:sp>
        <p:nvSpPr>
          <p:cNvPr id="49154" name="AutoShape 2"/>
          <p:cNvSpPr>
            <a:spLocks noGrp="1" noChangeArrowheads="1"/>
          </p:cNvSpPr>
          <p:nvPr>
            <p:ph type="title"/>
          </p:nvPr>
        </p:nvSpPr>
        <p:spPr>
          <a:xfrm>
            <a:off x="683569" y="260648"/>
            <a:ext cx="8064896" cy="720080"/>
          </a:xfrm>
        </p:spPr>
        <p:txBody>
          <a:bodyPr>
            <a:noAutofit/>
          </a:bodyPr>
          <a:lstStyle/>
          <a:p>
            <a:pPr algn="just" eaLnBrk="1" fontAlgn="auto" hangingPunct="1">
              <a:spcAft>
                <a:spcPts val="0"/>
              </a:spcAft>
              <a:defRPr/>
            </a:pPr>
            <a:r>
              <a:rPr lang="pt-BR" altLang="pt-BR" sz="2800" dirty="0" smtClean="0"/>
              <a:t>As Variáveis da Abordagem Keynesiana</a:t>
            </a:r>
            <a:endParaRPr lang="pt-BR" altLang="pt-BR" sz="2800" dirty="0"/>
          </a:p>
        </p:txBody>
      </p:sp>
      <p:sp>
        <p:nvSpPr>
          <p:cNvPr id="4" name="Chave direita 3"/>
          <p:cNvSpPr/>
          <p:nvPr/>
        </p:nvSpPr>
        <p:spPr>
          <a:xfrm rot="5400000">
            <a:off x="4391980" y="872716"/>
            <a:ext cx="432048" cy="540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84213" y="1052513"/>
            <a:ext cx="7991475" cy="5472112"/>
          </a:xfrm>
        </p:spPr>
        <p:txBody>
          <a:bodyPr/>
          <a:lstStyle/>
          <a:p>
            <a:pPr marL="342900" lvl="2" indent="-342900" algn="just" eaLnBrk="1" hangingPunct="1">
              <a:lnSpc>
                <a:spcPct val="150000"/>
              </a:lnSpc>
              <a:buClr>
                <a:srgbClr val="FF0000"/>
              </a:buClr>
              <a:buFont typeface="Wingdings" panose="05000000000000000000" pitchFamily="2" charset="2"/>
              <a:buChar char="q"/>
              <a:defRPr/>
            </a:pPr>
            <a:r>
              <a:rPr lang="pt-BR" altLang="pt-BR" sz="2200" dirty="0" smtClean="0">
                <a:sym typeface="Wingdings" panose="05000000000000000000" pitchFamily="2" charset="2"/>
              </a:rPr>
              <a:t>Assim, numa situação de desemprego de recursos, a política  econômica deve procurar elevar a DA, o que permitiria às empresas recuperar sua produção potencial e restabelecer os níveis de renda e emprego.</a:t>
            </a:r>
          </a:p>
          <a:p>
            <a:pPr marL="342900" lvl="2" indent="-342900" algn="just" eaLnBrk="1" hangingPunct="1">
              <a:lnSpc>
                <a:spcPct val="150000"/>
              </a:lnSpc>
              <a:buClr>
                <a:srgbClr val="FF0000"/>
              </a:buClr>
              <a:buFont typeface="Wingdings" panose="05000000000000000000" pitchFamily="2" charset="2"/>
              <a:buChar char="q"/>
              <a:defRPr/>
            </a:pPr>
            <a:endParaRPr lang="pt-BR" altLang="pt-BR" sz="2200" dirty="0">
              <a:sym typeface="Wingdings" panose="05000000000000000000" pitchFamily="2" charset="2"/>
            </a:endParaRPr>
          </a:p>
          <a:p>
            <a:pPr marL="342900" lvl="2" indent="-342900" algn="just" eaLnBrk="1" hangingPunct="1">
              <a:lnSpc>
                <a:spcPct val="150000"/>
              </a:lnSpc>
              <a:buClr>
                <a:srgbClr val="FF0000"/>
              </a:buClr>
              <a:buFont typeface="Wingdings" panose="05000000000000000000" pitchFamily="2" charset="2"/>
              <a:buChar char="q"/>
              <a:defRPr/>
            </a:pPr>
            <a:r>
              <a:rPr lang="pt-BR" altLang="pt-BR" sz="2200" dirty="0" smtClean="0">
                <a:sym typeface="Wingdings" panose="05000000000000000000" pitchFamily="2" charset="2"/>
              </a:rPr>
              <a:t>Isto porque a procura por bens de consumo aparece dependendo, principalmente, do nível da renda – “Quando o rendimento aumenta, o consumo também aumenta, embora em menor quantidade.” Assim os empresários aumentam o volume de produção e </a:t>
            </a:r>
            <a:r>
              <a:rPr lang="pt-BR" altLang="pt-BR" sz="2200" dirty="0" err="1" smtClean="0">
                <a:sym typeface="Wingdings" panose="05000000000000000000" pitchFamily="2" charset="2"/>
              </a:rPr>
              <a:t>da.</a:t>
            </a:r>
            <a:r>
              <a:rPr lang="pt-BR" altLang="pt-BR" sz="2200" dirty="0" smtClean="0">
                <a:sym typeface="Wingdings" panose="05000000000000000000" pitchFamily="2" charset="2"/>
              </a:rPr>
              <a:t>..</a:t>
            </a:r>
          </a:p>
          <a:p>
            <a:pPr marL="0" lvl="2" indent="0" algn="just" eaLnBrk="1" hangingPunct="1">
              <a:lnSpc>
                <a:spcPct val="150000"/>
              </a:lnSpc>
              <a:buClr>
                <a:srgbClr val="FF0000"/>
              </a:buClr>
              <a:buFont typeface="Wingdings 2" pitchFamily="18" charset="2"/>
              <a:buNone/>
              <a:defRPr/>
            </a:pPr>
            <a:endParaRPr lang="pt-BR" altLang="pt-BR" sz="2200" dirty="0">
              <a:sym typeface="Wingdings" panose="05000000000000000000" pitchFamily="2" charset="2"/>
            </a:endParaRPr>
          </a:p>
          <a:p>
            <a:pPr marL="0" lvl="2" indent="0" algn="just" eaLnBrk="1" hangingPunct="1">
              <a:lnSpc>
                <a:spcPct val="150000"/>
              </a:lnSpc>
              <a:buClr>
                <a:srgbClr val="FF0000"/>
              </a:buClr>
              <a:buFont typeface="Wingdings 2" pitchFamily="18" charset="2"/>
              <a:buNone/>
              <a:defRPr/>
            </a:pPr>
            <a:endParaRPr lang="pt-BR" altLang="pt-BR" sz="2200" dirty="0" smtClean="0">
              <a:sym typeface="Wingdings" panose="05000000000000000000" pitchFamily="2" charset="2"/>
            </a:endParaRPr>
          </a:p>
        </p:txBody>
      </p:sp>
      <p:sp>
        <p:nvSpPr>
          <p:cNvPr id="50178" name="AutoShape 2"/>
          <p:cNvSpPr>
            <a:spLocks noGrp="1" noChangeArrowheads="1"/>
          </p:cNvSpPr>
          <p:nvPr>
            <p:ph type="title"/>
          </p:nvPr>
        </p:nvSpPr>
        <p:spPr>
          <a:xfrm>
            <a:off x="352189" y="188640"/>
            <a:ext cx="8468284" cy="792087"/>
          </a:xfrm>
        </p:spPr>
        <p:txBody>
          <a:bodyPr>
            <a:normAutofit/>
          </a:bodyPr>
          <a:lstStyle/>
          <a:p>
            <a:pPr algn="just" eaLnBrk="1" fontAlgn="auto" hangingPunct="1">
              <a:spcAft>
                <a:spcPts val="0"/>
              </a:spcAft>
              <a:defRPr/>
            </a:pPr>
            <a:r>
              <a:rPr lang="pt-BR" altLang="pt-BR" sz="2800" dirty="0" smtClean="0"/>
              <a:t>O encadeamento lógico da análise Keynesiana</a:t>
            </a:r>
            <a:endParaRPr lang="pt-BR" altLang="pt-BR"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84213" y="908720"/>
            <a:ext cx="7991475" cy="5472112"/>
          </a:xfrm>
        </p:spPr>
        <p:txBody>
          <a:bodyPr/>
          <a:lstStyle/>
          <a:p>
            <a:pPr marL="342900" lvl="2" indent="-342900" algn="just" eaLnBrk="1" hangingPunct="1">
              <a:lnSpc>
                <a:spcPct val="150000"/>
              </a:lnSpc>
              <a:buClr>
                <a:srgbClr val="FF0000"/>
              </a:buClr>
              <a:buNone/>
              <a:defRPr/>
            </a:pPr>
            <a:r>
              <a:rPr lang="pt-BR" altLang="pt-BR" sz="2200" dirty="0" smtClean="0">
                <a:sym typeface="Wingdings" panose="05000000000000000000" pitchFamily="2" charset="2"/>
              </a:rPr>
              <a:t>e da mão de obra por eles utilizadas e, </a:t>
            </a:r>
            <a:r>
              <a:rPr lang="pt-BR" altLang="pt-BR" sz="2200" b="1" dirty="0" smtClean="0">
                <a:sym typeface="Wingdings" panose="05000000000000000000" pitchFamily="2" charset="2"/>
              </a:rPr>
              <a:t>POR CONSEQUÊNCIA</a:t>
            </a:r>
            <a:r>
              <a:rPr lang="pt-BR" altLang="pt-BR" sz="2200" dirty="0" smtClean="0">
                <a:sym typeface="Wingdings" panose="05000000000000000000" pitchFamily="2" charset="2"/>
              </a:rPr>
              <a:t>, o nível de renda global por eles distribuída.</a:t>
            </a:r>
          </a:p>
          <a:p>
            <a:pPr marL="342900" lvl="2" indent="-342900" algn="just" eaLnBrk="1" hangingPunct="1">
              <a:lnSpc>
                <a:spcPct val="150000"/>
              </a:lnSpc>
              <a:buClr>
                <a:srgbClr val="FF0000"/>
              </a:buClr>
              <a:buFont typeface="Wingdings" pitchFamily="2" charset="2"/>
              <a:buChar char="q"/>
              <a:defRPr/>
            </a:pPr>
            <a:r>
              <a:rPr lang="pt-BR" altLang="pt-BR" sz="2200" dirty="0" smtClean="0">
                <a:sym typeface="Wingdings" panose="05000000000000000000" pitchFamily="2" charset="2"/>
              </a:rPr>
              <a:t>Sendo assim, verifica-se que a DA (global) é realmente mais sensível, e responde mais rapidamente aos instrumentos de política econômica.</a:t>
            </a:r>
          </a:p>
          <a:p>
            <a:pPr marL="342900" lvl="2" indent="-342900" algn="just" eaLnBrk="1" hangingPunct="1">
              <a:lnSpc>
                <a:spcPct val="150000"/>
              </a:lnSpc>
              <a:buClr>
                <a:srgbClr val="FF0000"/>
              </a:buClr>
              <a:buFont typeface="Wingdings" pitchFamily="2" charset="2"/>
              <a:buChar char="q"/>
              <a:defRPr/>
            </a:pPr>
            <a:r>
              <a:rPr lang="pt-BR" altLang="pt-BR" sz="2200" dirty="0" smtClean="0">
                <a:sym typeface="Wingdings" panose="05000000000000000000" pitchFamily="2" charset="2"/>
              </a:rPr>
              <a:t>Já  a resposta da OA (produção) é mais lenta, pois depende da disponibilidade de recursos, da infraestrutura , ambiente de negócios – avanço tecnológico, expectativa de expansão populacional, expansão da renda, estabilidade política da nação.</a:t>
            </a:r>
          </a:p>
          <a:p>
            <a:pPr marL="342900" lvl="2" indent="-342900" algn="just" eaLnBrk="1" hangingPunct="1">
              <a:lnSpc>
                <a:spcPct val="150000"/>
              </a:lnSpc>
              <a:buClr>
                <a:srgbClr val="FF0000"/>
              </a:buClr>
              <a:buFont typeface="Wingdings" pitchFamily="2" charset="2"/>
              <a:buChar char="q"/>
              <a:defRPr/>
            </a:pPr>
            <a:endParaRPr lang="pt-BR" altLang="pt-BR" sz="2200" dirty="0" smtClean="0">
              <a:sym typeface="Wingdings" panose="05000000000000000000" pitchFamily="2" charset="2"/>
            </a:endParaRPr>
          </a:p>
          <a:p>
            <a:pPr marL="342900" lvl="2" indent="-342900" algn="just" eaLnBrk="1" hangingPunct="1">
              <a:lnSpc>
                <a:spcPct val="150000"/>
              </a:lnSpc>
              <a:buClr>
                <a:srgbClr val="FF0000"/>
              </a:buClr>
              <a:buNone/>
              <a:defRPr/>
            </a:pPr>
            <a:endParaRPr lang="pt-BR" altLang="pt-BR" sz="2200" dirty="0" smtClean="0">
              <a:sym typeface="Wingdings" panose="05000000000000000000" pitchFamily="2" charset="2"/>
            </a:endParaRPr>
          </a:p>
          <a:p>
            <a:pPr marL="0" lvl="2" indent="0" algn="just" eaLnBrk="1" hangingPunct="1">
              <a:lnSpc>
                <a:spcPct val="150000"/>
              </a:lnSpc>
              <a:buClr>
                <a:srgbClr val="FF0000"/>
              </a:buClr>
              <a:buFont typeface="Wingdings 2" pitchFamily="18" charset="2"/>
              <a:buNone/>
              <a:defRPr/>
            </a:pPr>
            <a:endParaRPr lang="pt-BR" altLang="pt-BR" sz="2200" dirty="0">
              <a:sym typeface="Wingdings" panose="05000000000000000000" pitchFamily="2" charset="2"/>
            </a:endParaRPr>
          </a:p>
          <a:p>
            <a:pPr marL="0" lvl="2" indent="0" algn="just" eaLnBrk="1" hangingPunct="1">
              <a:lnSpc>
                <a:spcPct val="150000"/>
              </a:lnSpc>
              <a:buClr>
                <a:srgbClr val="FF0000"/>
              </a:buClr>
              <a:buFont typeface="Wingdings 2" pitchFamily="18" charset="2"/>
              <a:buNone/>
              <a:defRPr/>
            </a:pPr>
            <a:endParaRPr lang="pt-BR" altLang="pt-BR" sz="2200" dirty="0" smtClean="0">
              <a:sym typeface="Wingdings" panose="05000000000000000000" pitchFamily="2" charset="2"/>
            </a:endParaRPr>
          </a:p>
        </p:txBody>
      </p:sp>
      <p:sp>
        <p:nvSpPr>
          <p:cNvPr id="50178" name="AutoShape 2"/>
          <p:cNvSpPr>
            <a:spLocks noGrp="1" noChangeArrowheads="1"/>
          </p:cNvSpPr>
          <p:nvPr>
            <p:ph type="title"/>
          </p:nvPr>
        </p:nvSpPr>
        <p:spPr>
          <a:xfrm>
            <a:off x="352189" y="188640"/>
            <a:ext cx="8468284" cy="792087"/>
          </a:xfrm>
        </p:spPr>
        <p:txBody>
          <a:bodyPr>
            <a:normAutofit/>
          </a:bodyPr>
          <a:lstStyle/>
          <a:p>
            <a:pPr algn="just" eaLnBrk="1" fontAlgn="auto" hangingPunct="1">
              <a:spcAft>
                <a:spcPts val="0"/>
              </a:spcAft>
              <a:defRPr/>
            </a:pPr>
            <a:r>
              <a:rPr lang="pt-BR" altLang="pt-BR" sz="2800" dirty="0" smtClean="0"/>
              <a:t>O encadeamento lógico da análise Keynesiana</a:t>
            </a:r>
            <a:endParaRPr lang="pt-BR" altLang="pt-B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84213" y="837208"/>
            <a:ext cx="7991475" cy="5472112"/>
          </a:xfrm>
        </p:spPr>
        <p:txBody>
          <a:bodyPr/>
          <a:lstStyle/>
          <a:p>
            <a:pPr marL="342900" lvl="2" indent="-342900" algn="just" eaLnBrk="1" hangingPunct="1">
              <a:lnSpc>
                <a:spcPct val="150000"/>
              </a:lnSpc>
              <a:buClr>
                <a:srgbClr val="FF0000"/>
              </a:buClr>
              <a:buFont typeface="Wingdings" panose="05000000000000000000" pitchFamily="2" charset="2"/>
              <a:buChar char="q"/>
              <a:defRPr/>
            </a:pPr>
            <a:r>
              <a:rPr lang="pt-BR" altLang="pt-BR" sz="2200" dirty="0" smtClean="0">
                <a:sym typeface="Wingdings" panose="05000000000000000000" pitchFamily="2" charset="2"/>
              </a:rPr>
              <a:t>Embora a elevação da </a:t>
            </a:r>
            <a:r>
              <a:rPr lang="pt-BR" altLang="pt-BR" sz="2200" dirty="0" err="1" smtClean="0">
                <a:sym typeface="Wingdings" panose="05000000000000000000" pitchFamily="2" charset="2"/>
              </a:rPr>
              <a:t>DA</a:t>
            </a:r>
            <a:r>
              <a:rPr lang="pt-BR" altLang="pt-BR" sz="2200" dirty="0" smtClean="0">
                <a:sym typeface="Wingdings" panose="05000000000000000000" pitchFamily="2" charset="2"/>
              </a:rPr>
              <a:t> possa se dar por meio de políticas que estimulem o </a:t>
            </a:r>
            <a:r>
              <a:rPr lang="pt-BR" altLang="pt-BR" sz="2200" u="sng" dirty="0" smtClean="0">
                <a:sym typeface="Wingdings" panose="05000000000000000000" pitchFamily="2" charset="2"/>
              </a:rPr>
              <a:t>consumo</a:t>
            </a:r>
            <a:r>
              <a:rPr lang="pt-BR" altLang="pt-BR" sz="2200" dirty="0" smtClean="0">
                <a:sym typeface="Wingdings" panose="05000000000000000000" pitchFamily="2" charset="2"/>
              </a:rPr>
              <a:t>, o i</a:t>
            </a:r>
            <a:r>
              <a:rPr lang="pt-BR" altLang="pt-BR" sz="2200" u="sng" dirty="0" smtClean="0">
                <a:sym typeface="Wingdings" panose="05000000000000000000" pitchFamily="2" charset="2"/>
              </a:rPr>
              <a:t>nvestimento</a:t>
            </a:r>
            <a:r>
              <a:rPr lang="pt-BR" altLang="pt-BR" sz="2200" dirty="0" smtClean="0">
                <a:sym typeface="Wingdings" panose="05000000000000000000" pitchFamily="2" charset="2"/>
              </a:rPr>
              <a:t> </a:t>
            </a:r>
            <a:r>
              <a:rPr lang="pt-BR" altLang="pt-BR" sz="2200" u="sng" dirty="0" smtClean="0">
                <a:sym typeface="Wingdings" panose="05000000000000000000" pitchFamily="2" charset="2"/>
              </a:rPr>
              <a:t>privado</a:t>
            </a:r>
            <a:r>
              <a:rPr lang="pt-BR" altLang="pt-BR" sz="2200" dirty="0" smtClean="0">
                <a:sym typeface="Wingdings" panose="05000000000000000000" pitchFamily="2" charset="2"/>
              </a:rPr>
              <a:t> e as </a:t>
            </a:r>
            <a:r>
              <a:rPr lang="pt-BR" altLang="pt-BR" sz="2200" u="sng" dirty="0" smtClean="0">
                <a:sym typeface="Wingdings" panose="05000000000000000000" pitchFamily="2" charset="2"/>
              </a:rPr>
              <a:t>exportações</a:t>
            </a:r>
            <a:r>
              <a:rPr lang="pt-BR" altLang="pt-BR" sz="2200" dirty="0" smtClean="0">
                <a:sym typeface="Wingdings" panose="05000000000000000000" pitchFamily="2" charset="2"/>
              </a:rPr>
              <a:t>, </a:t>
            </a:r>
            <a:r>
              <a:rPr lang="pt-BR" altLang="pt-BR" sz="2200" b="1" dirty="0" smtClean="0">
                <a:sym typeface="Wingdings" panose="05000000000000000000" pitchFamily="2" charset="2"/>
              </a:rPr>
              <a:t>KEYNES</a:t>
            </a:r>
            <a:r>
              <a:rPr lang="pt-BR" altLang="pt-BR" sz="2200" dirty="0" smtClean="0">
                <a:sym typeface="Wingdings" panose="05000000000000000000" pitchFamily="2" charset="2"/>
              </a:rPr>
              <a:t> enfatiza o papel dos </a:t>
            </a:r>
            <a:r>
              <a:rPr lang="pt-BR" altLang="pt-BR" sz="2200" u="sng" dirty="0" smtClean="0">
                <a:sym typeface="Wingdings" panose="05000000000000000000" pitchFamily="2" charset="2"/>
              </a:rPr>
              <a:t>gastos do governo</a:t>
            </a:r>
            <a:r>
              <a:rPr lang="pt-BR" altLang="pt-BR" sz="2200" dirty="0" smtClean="0">
                <a:sym typeface="Wingdings" panose="05000000000000000000" pitchFamily="2" charset="2"/>
              </a:rPr>
              <a:t> para que a economia saísse mais rapidamente da crise de desemprego.</a:t>
            </a:r>
          </a:p>
          <a:p>
            <a:pPr marL="342900" lvl="2" indent="-342900" algn="just" eaLnBrk="1" hangingPunct="1">
              <a:lnSpc>
                <a:spcPct val="150000"/>
              </a:lnSpc>
              <a:buClr>
                <a:srgbClr val="FF0000"/>
              </a:buClr>
              <a:buNone/>
              <a:defRPr/>
            </a:pPr>
            <a:endParaRPr lang="pt-BR" altLang="pt-BR" sz="1200" dirty="0" smtClean="0">
              <a:sym typeface="Wingdings" panose="05000000000000000000" pitchFamily="2" charset="2"/>
            </a:endParaRPr>
          </a:p>
          <a:p>
            <a:pPr marL="342900" lvl="2" indent="-342900" algn="just" eaLnBrk="1" hangingPunct="1">
              <a:lnSpc>
                <a:spcPct val="150000"/>
              </a:lnSpc>
              <a:buClr>
                <a:srgbClr val="FF0000"/>
              </a:buClr>
              <a:buNone/>
              <a:defRPr/>
            </a:pPr>
            <a:r>
              <a:rPr lang="pt-BR" altLang="pt-BR" sz="2200" dirty="0" smtClean="0">
                <a:sym typeface="Wingdings" panose="05000000000000000000" pitchFamily="2" charset="2"/>
              </a:rPr>
              <a:t>A Função estabilizadora é o meio pelo qual o governo procura atingir o objetivo de estabilização dos preços, que é uma das condições necessárias para que os investimentos aumentem e, com eles, o crescimento econômico, o número de empregos e a renda nacional.</a:t>
            </a:r>
          </a:p>
          <a:p>
            <a:pPr marL="0" lvl="2" indent="0" algn="just" eaLnBrk="1" hangingPunct="1">
              <a:lnSpc>
                <a:spcPct val="150000"/>
              </a:lnSpc>
              <a:buClr>
                <a:srgbClr val="FF0000"/>
              </a:buClr>
              <a:buFont typeface="Wingdings 2" pitchFamily="18" charset="2"/>
              <a:buNone/>
              <a:defRPr/>
            </a:pPr>
            <a:endParaRPr lang="pt-BR" altLang="pt-BR" sz="2200" dirty="0">
              <a:sym typeface="Wingdings" panose="05000000000000000000" pitchFamily="2" charset="2"/>
            </a:endParaRPr>
          </a:p>
          <a:p>
            <a:pPr marL="0" lvl="2" indent="0" algn="just" eaLnBrk="1" hangingPunct="1">
              <a:lnSpc>
                <a:spcPct val="150000"/>
              </a:lnSpc>
              <a:buClr>
                <a:srgbClr val="FF0000"/>
              </a:buClr>
              <a:buFont typeface="Wingdings 2" pitchFamily="18" charset="2"/>
              <a:buNone/>
              <a:defRPr/>
            </a:pPr>
            <a:endParaRPr lang="pt-BR" altLang="pt-BR" sz="2200" dirty="0" smtClean="0">
              <a:sym typeface="Wingdings" panose="05000000000000000000" pitchFamily="2" charset="2"/>
            </a:endParaRPr>
          </a:p>
        </p:txBody>
      </p:sp>
      <p:sp>
        <p:nvSpPr>
          <p:cNvPr id="50178" name="AutoShape 2"/>
          <p:cNvSpPr>
            <a:spLocks noGrp="1" noChangeArrowheads="1"/>
          </p:cNvSpPr>
          <p:nvPr>
            <p:ph type="title"/>
          </p:nvPr>
        </p:nvSpPr>
        <p:spPr>
          <a:xfrm>
            <a:off x="352189" y="188640"/>
            <a:ext cx="8468284" cy="792087"/>
          </a:xfrm>
        </p:spPr>
        <p:txBody>
          <a:bodyPr>
            <a:normAutofit/>
          </a:bodyPr>
          <a:lstStyle/>
          <a:p>
            <a:pPr algn="just" eaLnBrk="1" fontAlgn="auto" hangingPunct="1">
              <a:spcAft>
                <a:spcPts val="0"/>
              </a:spcAft>
              <a:defRPr/>
            </a:pPr>
            <a:r>
              <a:rPr lang="pt-BR" altLang="pt-BR" sz="2800" dirty="0" smtClean="0"/>
              <a:t>O encadeamento lógico da análise Keynesiana</a:t>
            </a:r>
            <a:endParaRPr lang="pt-BR" altLang="pt-B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124744"/>
            <a:ext cx="8062094" cy="5328592"/>
          </a:xfrm>
        </p:spPr>
        <p:txBody>
          <a:bodyPr/>
          <a:lstStyle/>
          <a:p>
            <a:pPr marL="109537" indent="0" eaLnBrk="1" hangingPunct="1">
              <a:buFont typeface="Wingdings 3" pitchFamily="18" charset="2"/>
              <a:buNone/>
              <a:defRPr/>
            </a:pPr>
            <a:r>
              <a:rPr lang="pt-BR" altLang="pt-BR" b="1" dirty="0" smtClean="0"/>
              <a:t>“Produto”, “Renda” e “Dispêndio” de um país</a:t>
            </a:r>
          </a:p>
          <a:p>
            <a:pPr marL="109537" indent="0" eaLnBrk="1" hangingPunct="1">
              <a:buFont typeface="Wingdings 3" pitchFamily="18" charset="2"/>
              <a:buNone/>
              <a:defRPr/>
            </a:pPr>
            <a:endParaRPr lang="pt-BR" altLang="pt-BR" sz="800" b="1" dirty="0" smtClean="0"/>
          </a:p>
          <a:p>
            <a:pPr marL="109537" indent="0" eaLnBrk="1" hangingPunct="1">
              <a:buFont typeface="Wingdings 3" pitchFamily="18" charset="2"/>
              <a:buNone/>
              <a:defRPr/>
            </a:pPr>
            <a:r>
              <a:rPr lang="pt-BR" altLang="pt-BR" sz="2400" dirty="0" smtClean="0"/>
              <a:t>Vamos relembrar o Fluxo Circular de Renda:</a:t>
            </a:r>
          </a:p>
          <a:p>
            <a:pPr marL="109537" indent="0" eaLnBrk="1" hangingPunct="1">
              <a:buFont typeface="Wingdings"/>
              <a:buChar char="à"/>
              <a:defRPr/>
            </a:pPr>
            <a:r>
              <a:rPr lang="pt-BR" altLang="pt-BR" sz="2400" dirty="0" smtClean="0">
                <a:sym typeface="Wingdings" pitchFamily="2" charset="2"/>
              </a:rPr>
              <a:t>Interação entre famílias e empresas gera um Fluxo Físico de bens/serviços e Fatores de Produção; Por outro lado gera um Fluxo Monetário que representa custos para as empresas e renda e dispêndio para as famílias.</a:t>
            </a:r>
          </a:p>
          <a:p>
            <a:pPr marL="109537" indent="0" eaLnBrk="1" hangingPunct="1">
              <a:buNone/>
              <a:defRPr/>
            </a:pPr>
            <a:endParaRPr lang="pt-BR" altLang="pt-BR" sz="800" dirty="0" smtClean="0">
              <a:sym typeface="Wingdings" pitchFamily="2" charset="2"/>
            </a:endParaRPr>
          </a:p>
          <a:p>
            <a:pPr marL="109537" indent="0" eaLnBrk="1" hangingPunct="1">
              <a:buFont typeface="Wingdings"/>
              <a:buChar char="à"/>
              <a:defRPr/>
            </a:pPr>
            <a:r>
              <a:rPr lang="pt-BR" altLang="pt-BR" sz="2400" dirty="0" smtClean="0">
                <a:sym typeface="Wingdings" pitchFamily="2" charset="2"/>
              </a:rPr>
              <a:t> Dessa interação que se chega ao PIB</a:t>
            </a:r>
          </a:p>
          <a:p>
            <a:pPr marL="109537" indent="0" eaLnBrk="1" hangingPunct="1">
              <a:buFont typeface="Wingdings"/>
              <a:buChar char="à"/>
              <a:defRPr/>
            </a:pPr>
            <a:endParaRPr lang="pt-BR" altLang="pt-BR" sz="1600" dirty="0" smtClean="0">
              <a:sym typeface="Wingdings" pitchFamily="2" charset="2"/>
            </a:endParaRPr>
          </a:p>
          <a:p>
            <a:pPr marL="109537" indent="0" algn="ctr" eaLnBrk="1" hangingPunct="1">
              <a:buNone/>
              <a:defRPr/>
            </a:pPr>
            <a:r>
              <a:rPr lang="pt-BR" altLang="pt-BR" sz="2400" b="1" dirty="0" smtClean="0">
                <a:sym typeface="Wingdings" pitchFamily="2" charset="2"/>
              </a:rPr>
              <a:t>Renda Nacional = PIB = Despesa Nacional</a:t>
            </a:r>
          </a:p>
          <a:p>
            <a:pPr marL="109537" indent="0" algn="ctr" eaLnBrk="1" hangingPunct="1">
              <a:buNone/>
              <a:defRPr/>
            </a:pPr>
            <a:endParaRPr lang="pt-BR" altLang="pt-BR" sz="2400" b="1" dirty="0" smtClean="0">
              <a:sym typeface="Wingdings" pitchFamily="2" charset="2"/>
            </a:endParaRPr>
          </a:p>
          <a:p>
            <a:pPr marL="109537" indent="0" algn="just" eaLnBrk="1" hangingPunct="1">
              <a:buNone/>
              <a:defRPr/>
            </a:pPr>
            <a:r>
              <a:rPr lang="pt-BR" altLang="pt-BR" sz="1600" dirty="0" smtClean="0">
                <a:sym typeface="Wingdings" pitchFamily="2" charset="2"/>
              </a:rPr>
              <a:t>Obs.: Vale ressaltar que a igualdade ocorrerá apenas quando houver equilíbrio, ou seja, quando a Demanda agregada for igual à oferta agregada.</a:t>
            </a:r>
          </a:p>
          <a:p>
            <a:pPr marL="109537" indent="0" algn="just" eaLnBrk="1" hangingPunct="1">
              <a:buNone/>
              <a:defRPr/>
            </a:pPr>
            <a:endParaRPr lang="pt-BR" altLang="pt-BR" sz="2400" b="1" dirty="0" smtClean="0"/>
          </a:p>
        </p:txBody>
      </p:sp>
      <p:sp>
        <p:nvSpPr>
          <p:cNvPr id="49154" name="AutoShape 2"/>
          <p:cNvSpPr>
            <a:spLocks noGrp="1" noChangeArrowheads="1"/>
          </p:cNvSpPr>
          <p:nvPr>
            <p:ph type="title"/>
          </p:nvPr>
        </p:nvSpPr>
        <p:spPr>
          <a:xfrm>
            <a:off x="683569" y="116632"/>
            <a:ext cx="8064896" cy="864096"/>
          </a:xfrm>
        </p:spPr>
        <p:txBody>
          <a:bodyPr/>
          <a:lstStyle/>
          <a:p>
            <a:pPr algn="ctr" eaLnBrk="1" fontAlgn="auto" hangingPunct="1">
              <a:spcAft>
                <a:spcPts val="0"/>
              </a:spcAft>
              <a:defRPr/>
            </a:pPr>
            <a:r>
              <a:rPr lang="pt-BR" altLang="pt-BR" dirty="0" smtClean="0"/>
              <a:t>Apresentação</a:t>
            </a:r>
            <a:endParaRPr lang="pt-BR" alt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124744"/>
            <a:ext cx="8062094" cy="5184576"/>
          </a:xfrm>
        </p:spPr>
        <p:txBody>
          <a:bodyPr/>
          <a:lstStyle/>
          <a:p>
            <a:pPr marL="109537" indent="0" algn="ctr" eaLnBrk="1" hangingPunct="1">
              <a:buNone/>
              <a:defRPr/>
            </a:pPr>
            <a:r>
              <a:rPr lang="pt-BR" altLang="pt-BR" sz="2400" b="1" dirty="0" smtClean="0">
                <a:sym typeface="Wingdings" pitchFamily="2" charset="2"/>
              </a:rPr>
              <a:t>Renda Nacional = PIB = Despesa Nacional</a:t>
            </a:r>
          </a:p>
          <a:p>
            <a:pPr marL="109537" indent="0" algn="ctr" eaLnBrk="1" hangingPunct="1">
              <a:buNone/>
              <a:defRPr/>
            </a:pPr>
            <a:endParaRPr lang="pt-BR" altLang="pt-BR" sz="2400" dirty="0" smtClean="0">
              <a:sym typeface="Wingdings" pitchFamily="2" charset="2"/>
            </a:endParaRPr>
          </a:p>
          <a:p>
            <a:pPr marL="0" indent="0" algn="just" eaLnBrk="1" hangingPunct="1">
              <a:lnSpc>
                <a:spcPct val="150000"/>
              </a:lnSpc>
              <a:spcBef>
                <a:spcPts val="0"/>
              </a:spcBef>
              <a:buNone/>
              <a:defRPr/>
            </a:pPr>
            <a:r>
              <a:rPr lang="pt-BR" altLang="pt-BR" sz="2000" dirty="0" smtClean="0">
                <a:sym typeface="Wingdings" pitchFamily="2" charset="2"/>
              </a:rPr>
              <a:t>Por Renda entende-se a Remuneração, em reais, pelo uso dos fatores de produção (juros, alugueis, royalty e salários). Isto virá receita para as empresas. Que, por fim, virá a expressão global de todos os bens/serviços produzidos dentro do limite geográfico do país.</a:t>
            </a:r>
          </a:p>
          <a:p>
            <a:pPr marL="0" indent="0" algn="just" eaLnBrk="1" hangingPunct="1">
              <a:lnSpc>
                <a:spcPct val="150000"/>
              </a:lnSpc>
              <a:spcBef>
                <a:spcPts val="0"/>
              </a:spcBef>
              <a:buNone/>
              <a:defRPr/>
            </a:pPr>
            <a:endParaRPr lang="pt-BR" altLang="pt-BR" sz="800" dirty="0" smtClean="0">
              <a:sym typeface="Wingdings" pitchFamily="2" charset="2"/>
            </a:endParaRPr>
          </a:p>
          <a:p>
            <a:pPr marL="0" indent="0" algn="just" eaLnBrk="1" hangingPunct="1">
              <a:lnSpc>
                <a:spcPct val="150000"/>
              </a:lnSpc>
              <a:spcBef>
                <a:spcPts val="0"/>
              </a:spcBef>
              <a:buNone/>
              <a:defRPr/>
            </a:pPr>
            <a:r>
              <a:rPr lang="pt-BR" altLang="pt-BR" sz="2000" dirty="0" smtClean="0">
                <a:sym typeface="Wingdings" pitchFamily="2" charset="2"/>
              </a:rPr>
              <a:t>Portanto, determinar o nível de produção e, consequentemente, de emprego dos fatores de produção, é o mesmo que medir o crescimento (ou decréscimo) da economia de um país em um terminado período de tempo.</a:t>
            </a:r>
          </a:p>
          <a:p>
            <a:pPr marL="0" indent="0" algn="just" eaLnBrk="1" hangingPunct="1">
              <a:lnSpc>
                <a:spcPct val="150000"/>
              </a:lnSpc>
              <a:spcBef>
                <a:spcPts val="0"/>
              </a:spcBef>
              <a:buNone/>
              <a:defRPr/>
            </a:pPr>
            <a:endParaRPr lang="pt-BR" altLang="pt-BR" sz="2000" dirty="0" smtClean="0">
              <a:sym typeface="Wingdings" pitchFamily="2" charset="2"/>
            </a:endParaRPr>
          </a:p>
        </p:txBody>
      </p:sp>
      <p:sp>
        <p:nvSpPr>
          <p:cNvPr id="49154" name="AutoShape 2"/>
          <p:cNvSpPr>
            <a:spLocks noGrp="1" noChangeArrowheads="1"/>
          </p:cNvSpPr>
          <p:nvPr>
            <p:ph type="title"/>
          </p:nvPr>
        </p:nvSpPr>
        <p:spPr>
          <a:xfrm>
            <a:off x="683569" y="116632"/>
            <a:ext cx="8064896" cy="864096"/>
          </a:xfrm>
        </p:spPr>
        <p:txBody>
          <a:bodyPr/>
          <a:lstStyle/>
          <a:p>
            <a:pPr algn="ctr" eaLnBrk="1" fontAlgn="auto" hangingPunct="1">
              <a:spcAft>
                <a:spcPts val="0"/>
              </a:spcAft>
              <a:defRPr/>
            </a:pPr>
            <a:r>
              <a:rPr lang="pt-BR" altLang="pt-BR" dirty="0" smtClean="0"/>
              <a:t>Apresentação</a:t>
            </a:r>
            <a:endParaRPr lang="pt-BR" alt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196752"/>
            <a:ext cx="8062094" cy="5040560"/>
          </a:xfrm>
        </p:spPr>
        <p:txBody>
          <a:bodyPr/>
          <a:lstStyle/>
          <a:p>
            <a:pPr marL="0" indent="0" algn="just" eaLnBrk="1" hangingPunct="1">
              <a:lnSpc>
                <a:spcPct val="150000"/>
              </a:lnSpc>
              <a:spcBef>
                <a:spcPts val="0"/>
              </a:spcBef>
              <a:buNone/>
              <a:defRPr/>
            </a:pPr>
            <a:r>
              <a:rPr lang="pt-BR" altLang="pt-BR" sz="2000" dirty="0" smtClean="0"/>
              <a:t>O modelo que será apresentado agora é suficiente para formar um conhecimento básico para entender os fatores determinantes do nível geral de preços, do crescimento da renda, do nível de empregos e da produção.</a:t>
            </a:r>
          </a:p>
          <a:p>
            <a:pPr marL="0" indent="0" algn="just" eaLnBrk="1" hangingPunct="1">
              <a:lnSpc>
                <a:spcPct val="150000"/>
              </a:lnSpc>
              <a:spcBef>
                <a:spcPts val="0"/>
              </a:spcBef>
              <a:buNone/>
              <a:defRPr/>
            </a:pPr>
            <a:endParaRPr lang="pt-BR" altLang="pt-BR" sz="2000" dirty="0" smtClean="0"/>
          </a:p>
          <a:p>
            <a:pPr marL="0" indent="0" algn="just" eaLnBrk="1" hangingPunct="1">
              <a:lnSpc>
                <a:spcPct val="150000"/>
              </a:lnSpc>
              <a:spcBef>
                <a:spcPts val="0"/>
              </a:spcBef>
              <a:buNone/>
              <a:defRPr/>
            </a:pPr>
            <a:r>
              <a:rPr lang="pt-BR" altLang="pt-BR" sz="2000" dirty="0" smtClean="0"/>
              <a:t>Reforçando, já vimos que dois dos objetivos econômicos globais são a </a:t>
            </a:r>
            <a:r>
              <a:rPr lang="pt-BR" altLang="pt-BR" sz="2000" strike="sngStrike" dirty="0" smtClean="0"/>
              <a:t>máxima produção de bens/serviços </a:t>
            </a:r>
            <a:r>
              <a:rPr lang="pt-BR" altLang="pt-BR" sz="2000" dirty="0" smtClean="0"/>
              <a:t>e a manutenção do pleno emprego.</a:t>
            </a:r>
          </a:p>
        </p:txBody>
      </p:sp>
      <p:sp>
        <p:nvSpPr>
          <p:cNvPr id="49154" name="AutoShape 2"/>
          <p:cNvSpPr>
            <a:spLocks noGrp="1" noChangeArrowheads="1"/>
          </p:cNvSpPr>
          <p:nvPr>
            <p:ph type="title"/>
          </p:nvPr>
        </p:nvSpPr>
        <p:spPr>
          <a:xfrm>
            <a:off x="683569" y="116632"/>
            <a:ext cx="8064896" cy="864096"/>
          </a:xfrm>
        </p:spPr>
        <p:txBody>
          <a:bodyPr/>
          <a:lstStyle/>
          <a:p>
            <a:pPr algn="ctr" eaLnBrk="1" fontAlgn="auto" hangingPunct="1">
              <a:spcAft>
                <a:spcPts val="0"/>
              </a:spcAft>
              <a:defRPr/>
            </a:pPr>
            <a:r>
              <a:rPr lang="pt-BR" altLang="pt-BR" dirty="0" smtClean="0"/>
              <a:t>Modelo Keynesiano</a:t>
            </a:r>
            <a:endParaRPr lang="pt-BR" alt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196752"/>
            <a:ext cx="8062094" cy="5040560"/>
          </a:xfrm>
        </p:spPr>
        <p:txBody>
          <a:bodyPr/>
          <a:lstStyle/>
          <a:p>
            <a:pPr marL="0" indent="0" algn="just" eaLnBrk="1" hangingPunct="1">
              <a:lnSpc>
                <a:spcPct val="150000"/>
              </a:lnSpc>
              <a:spcBef>
                <a:spcPts val="0"/>
              </a:spcBef>
              <a:buNone/>
              <a:defRPr/>
            </a:pPr>
            <a:r>
              <a:rPr lang="pt-BR" altLang="pt-BR" sz="2000" dirty="0" smtClean="0"/>
              <a:t>Keynes surgiu quando a doutrina clássica falhou na década de 30 (a queda da demanda agregada de bens, mesmo tendo gerado uma prolongada redução dos preços, não foi suficiente para provocar uma reação da demanda).</a:t>
            </a:r>
          </a:p>
          <a:p>
            <a:pPr marL="0" indent="0" algn="just" eaLnBrk="1" hangingPunct="1">
              <a:lnSpc>
                <a:spcPct val="150000"/>
              </a:lnSpc>
              <a:spcBef>
                <a:spcPts val="0"/>
              </a:spcBef>
              <a:buNone/>
              <a:defRPr/>
            </a:pPr>
            <a:endParaRPr lang="pt-BR" altLang="pt-BR" sz="2000" dirty="0" smtClean="0"/>
          </a:p>
          <a:p>
            <a:pPr marL="0" indent="0" algn="just" eaLnBrk="1" hangingPunct="1">
              <a:lnSpc>
                <a:spcPct val="150000"/>
              </a:lnSpc>
              <a:spcBef>
                <a:spcPts val="0"/>
              </a:spcBef>
              <a:buNone/>
              <a:defRPr/>
            </a:pPr>
            <a:endParaRPr lang="pt-BR" altLang="pt-BR" sz="800" dirty="0" smtClean="0"/>
          </a:p>
          <a:p>
            <a:pPr marL="0" indent="0" algn="just" eaLnBrk="1" hangingPunct="1">
              <a:lnSpc>
                <a:spcPct val="150000"/>
              </a:lnSpc>
              <a:spcBef>
                <a:spcPts val="0"/>
              </a:spcBef>
              <a:buNone/>
              <a:defRPr/>
            </a:pPr>
            <a:r>
              <a:rPr lang="pt-BR" altLang="pt-BR" sz="2000" dirty="0" smtClean="0"/>
              <a:t>Esse desajuste entre a Oferta e Demanda provocou o desemprego em massa.</a:t>
            </a:r>
          </a:p>
          <a:p>
            <a:pPr marL="0" indent="0" algn="just" eaLnBrk="1" hangingPunct="1">
              <a:lnSpc>
                <a:spcPct val="150000"/>
              </a:lnSpc>
              <a:spcBef>
                <a:spcPts val="0"/>
              </a:spcBef>
              <a:buNone/>
              <a:defRPr/>
            </a:pPr>
            <a:endParaRPr lang="pt-BR" altLang="pt-BR" sz="800" dirty="0" smtClean="0"/>
          </a:p>
          <a:p>
            <a:pPr marL="0" indent="0" algn="just" eaLnBrk="1" hangingPunct="1">
              <a:lnSpc>
                <a:spcPct val="150000"/>
              </a:lnSpc>
              <a:spcBef>
                <a:spcPts val="0"/>
              </a:spcBef>
              <a:buNone/>
              <a:defRPr/>
            </a:pPr>
            <a:r>
              <a:rPr lang="pt-BR" altLang="pt-BR" sz="2000" dirty="0" smtClean="0"/>
              <a:t>Acarretando, portanto, na rejeição da lei de </a:t>
            </a:r>
            <a:r>
              <a:rPr lang="pt-BR" altLang="pt-BR" sz="2000" dirty="0" err="1" smtClean="0"/>
              <a:t>Say</a:t>
            </a:r>
            <a:r>
              <a:rPr lang="pt-BR" altLang="pt-BR" sz="2000" dirty="0" smtClean="0"/>
              <a:t>, em que “a Oferta cria sua própria procura”, Keynes promoveu o receituário de que o Pleno Emprego e ...</a:t>
            </a:r>
          </a:p>
        </p:txBody>
      </p:sp>
      <p:sp>
        <p:nvSpPr>
          <p:cNvPr id="49154" name="AutoShape 2"/>
          <p:cNvSpPr>
            <a:spLocks noGrp="1" noChangeArrowheads="1"/>
          </p:cNvSpPr>
          <p:nvPr>
            <p:ph type="title"/>
          </p:nvPr>
        </p:nvSpPr>
        <p:spPr>
          <a:xfrm>
            <a:off x="683569" y="116632"/>
            <a:ext cx="8064896" cy="864096"/>
          </a:xfrm>
        </p:spPr>
        <p:txBody>
          <a:bodyPr/>
          <a:lstStyle/>
          <a:p>
            <a:pPr algn="ctr" eaLnBrk="1" fontAlgn="auto" hangingPunct="1">
              <a:spcAft>
                <a:spcPts val="0"/>
              </a:spcAft>
              <a:defRPr/>
            </a:pPr>
            <a:r>
              <a:rPr lang="pt-BR" altLang="pt-BR" dirty="0" smtClean="0"/>
              <a:t>Modelo Keynesiano</a:t>
            </a:r>
            <a:endParaRPr lang="pt-BR" altLang="pt-BR" dirty="0"/>
          </a:p>
        </p:txBody>
      </p:sp>
      <p:sp>
        <p:nvSpPr>
          <p:cNvPr id="4" name="Chave direita 3"/>
          <p:cNvSpPr/>
          <p:nvPr/>
        </p:nvSpPr>
        <p:spPr>
          <a:xfrm rot="5400000">
            <a:off x="4391980" y="584684"/>
            <a:ext cx="432048" cy="540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052736"/>
            <a:ext cx="8062094" cy="5661248"/>
          </a:xfrm>
        </p:spPr>
        <p:txBody>
          <a:bodyPr/>
          <a:lstStyle/>
          <a:p>
            <a:pPr marL="0" indent="0" algn="just" eaLnBrk="1" hangingPunct="1">
              <a:lnSpc>
                <a:spcPct val="150000"/>
              </a:lnSpc>
              <a:spcBef>
                <a:spcPts val="0"/>
              </a:spcBef>
              <a:buNone/>
              <a:defRPr/>
            </a:pPr>
            <a:r>
              <a:rPr lang="pt-BR" altLang="pt-BR" sz="2000" dirty="0" smtClean="0"/>
              <a:t>... e, consequentemente, a estabilidade do Sistema dependem do controle do nível da </a:t>
            </a:r>
            <a:r>
              <a:rPr lang="pt-BR" altLang="pt-BR" sz="2000" b="1" dirty="0" smtClean="0">
                <a:solidFill>
                  <a:srgbClr val="002060"/>
                </a:solidFill>
              </a:rPr>
              <a:t>Demanda agregada</a:t>
            </a:r>
            <a:r>
              <a:rPr lang="pt-BR" altLang="pt-BR" sz="2000" dirty="0" smtClean="0"/>
              <a:t>.</a:t>
            </a:r>
          </a:p>
          <a:p>
            <a:pPr marL="0" indent="0" algn="just" eaLnBrk="1" hangingPunct="1">
              <a:lnSpc>
                <a:spcPct val="150000"/>
              </a:lnSpc>
              <a:spcBef>
                <a:spcPts val="0"/>
              </a:spcBef>
              <a:buNone/>
              <a:defRPr/>
            </a:pPr>
            <a:endParaRPr lang="pt-BR" altLang="pt-BR" sz="1000" dirty="0" smtClean="0"/>
          </a:p>
          <a:p>
            <a:pPr marL="0" indent="0" algn="just" eaLnBrk="1" hangingPunct="1">
              <a:lnSpc>
                <a:spcPct val="150000"/>
              </a:lnSpc>
              <a:spcBef>
                <a:spcPts val="0"/>
              </a:spcBef>
              <a:buNone/>
              <a:defRPr/>
            </a:pPr>
            <a:r>
              <a:rPr lang="pt-BR" altLang="pt-BR" sz="2000" dirty="0" smtClean="0"/>
              <a:t>E esse controle não pode ser exercido pelo setor privado, mas sim pelas autoridades governamentais, ou seja, o governo adotando, de maneira exógena, políticas fiscais de controle da demanda.</a:t>
            </a:r>
          </a:p>
          <a:p>
            <a:pPr marL="0" indent="0" algn="just" eaLnBrk="1" hangingPunct="1">
              <a:lnSpc>
                <a:spcPct val="150000"/>
              </a:lnSpc>
              <a:spcBef>
                <a:spcPts val="0"/>
              </a:spcBef>
              <a:buNone/>
              <a:defRPr/>
            </a:pPr>
            <a:endParaRPr lang="pt-BR" altLang="pt-BR" sz="1000" dirty="0" smtClean="0"/>
          </a:p>
          <a:p>
            <a:pPr marL="0" indent="0" algn="just" eaLnBrk="1" hangingPunct="1">
              <a:lnSpc>
                <a:spcPct val="150000"/>
              </a:lnSpc>
              <a:spcBef>
                <a:spcPts val="0"/>
              </a:spcBef>
              <a:buNone/>
              <a:defRPr/>
            </a:pPr>
            <a:r>
              <a:rPr lang="pt-BR" altLang="pt-BR" sz="2000" dirty="0" smtClean="0"/>
              <a:t>Em outras palavras, desse modo, na versão Keynesiana, pode-se elevar a Renda Nacional e o volume de emprego, em épocas de recessão, se o Governo adotar uma política compensatória, capaz de suprir as eventuais deficiências de investimentos e consumo.</a:t>
            </a:r>
          </a:p>
          <a:p>
            <a:pPr marL="0" indent="0" algn="just" eaLnBrk="1" hangingPunct="1">
              <a:lnSpc>
                <a:spcPct val="150000"/>
              </a:lnSpc>
              <a:spcBef>
                <a:spcPts val="0"/>
              </a:spcBef>
              <a:buNone/>
              <a:defRPr/>
            </a:pPr>
            <a:endParaRPr lang="pt-BR" altLang="pt-BR" sz="2000" dirty="0" smtClean="0"/>
          </a:p>
          <a:p>
            <a:pPr marL="0" indent="0" algn="just" eaLnBrk="1" hangingPunct="1">
              <a:lnSpc>
                <a:spcPct val="150000"/>
              </a:lnSpc>
              <a:spcBef>
                <a:spcPts val="0"/>
              </a:spcBef>
              <a:buNone/>
              <a:defRPr/>
            </a:pPr>
            <a:endParaRPr lang="pt-BR" altLang="pt-BR" sz="2000" dirty="0" smtClean="0"/>
          </a:p>
        </p:txBody>
      </p:sp>
      <p:sp>
        <p:nvSpPr>
          <p:cNvPr id="49154" name="AutoShape 2"/>
          <p:cNvSpPr>
            <a:spLocks noGrp="1" noChangeArrowheads="1"/>
          </p:cNvSpPr>
          <p:nvPr>
            <p:ph type="title"/>
          </p:nvPr>
        </p:nvSpPr>
        <p:spPr>
          <a:xfrm>
            <a:off x="683569" y="188640"/>
            <a:ext cx="8064896" cy="720080"/>
          </a:xfrm>
        </p:spPr>
        <p:txBody>
          <a:bodyPr/>
          <a:lstStyle/>
          <a:p>
            <a:pPr algn="ctr" eaLnBrk="1" fontAlgn="auto" hangingPunct="1">
              <a:spcAft>
                <a:spcPts val="0"/>
              </a:spcAft>
              <a:defRPr/>
            </a:pPr>
            <a:r>
              <a:rPr lang="pt-BR" altLang="pt-BR" dirty="0" smtClean="0"/>
              <a:t>Modelo Keynesiano</a:t>
            </a:r>
            <a:endParaRPr lang="pt-BR" alt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467544" y="1052736"/>
            <a:ext cx="8062094" cy="5661248"/>
          </a:xfrm>
        </p:spPr>
        <p:txBody>
          <a:bodyPr/>
          <a:lstStyle/>
          <a:p>
            <a:pPr marL="0" indent="0" algn="just" eaLnBrk="1" hangingPunct="1">
              <a:lnSpc>
                <a:spcPct val="150000"/>
              </a:lnSpc>
              <a:spcBef>
                <a:spcPts val="0"/>
              </a:spcBef>
              <a:buNone/>
              <a:defRPr/>
            </a:pPr>
            <a:r>
              <a:rPr lang="pt-BR" altLang="pt-BR" sz="2000" dirty="0" smtClean="0"/>
              <a:t>Portanto; Se o nível de emprego é em função da Demanda Agregada, que por sua vez depende das decisões do governo e do nível da renda, é fundamental, então, estudar as variáveis que influenciam a Demanda agregada - consumo, poupança e de investimento.</a:t>
            </a:r>
          </a:p>
          <a:p>
            <a:pPr marL="0" indent="0" algn="just" eaLnBrk="1" hangingPunct="1">
              <a:lnSpc>
                <a:spcPct val="150000"/>
              </a:lnSpc>
              <a:spcBef>
                <a:spcPts val="0"/>
              </a:spcBef>
              <a:buNone/>
              <a:defRPr/>
            </a:pPr>
            <a:endParaRPr lang="pt-BR" altLang="pt-BR" sz="2000" dirty="0" smtClean="0"/>
          </a:p>
          <a:p>
            <a:pPr marL="0" indent="0" algn="just" eaLnBrk="1" hangingPunct="1">
              <a:lnSpc>
                <a:spcPct val="150000"/>
              </a:lnSpc>
              <a:spcBef>
                <a:spcPts val="0"/>
              </a:spcBef>
              <a:buNone/>
              <a:defRPr/>
            </a:pPr>
            <a:endParaRPr lang="pt-BR" altLang="pt-BR" sz="2000" dirty="0" smtClean="0"/>
          </a:p>
        </p:txBody>
      </p:sp>
      <p:sp>
        <p:nvSpPr>
          <p:cNvPr id="49154" name="AutoShape 2"/>
          <p:cNvSpPr>
            <a:spLocks noGrp="1" noChangeArrowheads="1"/>
          </p:cNvSpPr>
          <p:nvPr>
            <p:ph type="title"/>
          </p:nvPr>
        </p:nvSpPr>
        <p:spPr>
          <a:xfrm>
            <a:off x="683569" y="188640"/>
            <a:ext cx="8064896" cy="720080"/>
          </a:xfrm>
        </p:spPr>
        <p:txBody>
          <a:bodyPr/>
          <a:lstStyle/>
          <a:p>
            <a:pPr algn="ctr" eaLnBrk="1" fontAlgn="auto" hangingPunct="1">
              <a:spcAft>
                <a:spcPts val="0"/>
              </a:spcAft>
              <a:defRPr/>
            </a:pPr>
            <a:r>
              <a:rPr lang="pt-BR" altLang="pt-BR" dirty="0" smtClean="0"/>
              <a:t>Modelo Keynesiano</a:t>
            </a:r>
            <a:endParaRPr lang="pt-BR" altLang="pt-BR" dirty="0"/>
          </a:p>
        </p:txBody>
      </p:sp>
      <p:graphicFrame>
        <p:nvGraphicFramePr>
          <p:cNvPr id="5" name="Diagrama 4"/>
          <p:cNvGraphicFramePr/>
          <p:nvPr/>
        </p:nvGraphicFramePr>
        <p:xfrm>
          <a:off x="1740024" y="3140968"/>
          <a:ext cx="5712296"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684213" y="1052513"/>
            <a:ext cx="7991475" cy="5256212"/>
          </a:xfrm>
        </p:spPr>
        <p:txBody>
          <a:bodyPr/>
          <a:lstStyle/>
          <a:p>
            <a:pPr marL="381000" indent="-381000" algn="just" eaLnBrk="1" hangingPunct="1">
              <a:defRPr/>
            </a:pPr>
            <a:r>
              <a:rPr lang="pt-BR" sz="2400" dirty="0" smtClean="0">
                <a:latin typeface="Tahoma" charset="0"/>
              </a:rPr>
              <a:t>Hipóteses do modelo:</a:t>
            </a:r>
          </a:p>
          <a:p>
            <a:pPr marL="0" indent="0" algn="just" eaLnBrk="1" hangingPunct="1">
              <a:buFont typeface="Wingdings 3" pitchFamily="18" charset="2"/>
              <a:buNone/>
              <a:defRPr/>
            </a:pPr>
            <a:endParaRPr lang="pt-BR" altLang="pt-BR" sz="800" dirty="0">
              <a:latin typeface="Tahoma" charset="0"/>
            </a:endParaRPr>
          </a:p>
          <a:p>
            <a:pPr marL="0" indent="0" algn="just" eaLnBrk="1" hangingPunct="1">
              <a:buFont typeface="Wingdings 3" pitchFamily="18" charset="2"/>
              <a:buNone/>
              <a:defRPr/>
            </a:pPr>
            <a:r>
              <a:rPr lang="pt-BR" altLang="pt-BR" sz="2400" dirty="0" smtClean="0">
                <a:latin typeface="Tahoma" charset="0"/>
                <a:sym typeface="Wingdings" panose="05000000000000000000" pitchFamily="2" charset="2"/>
              </a:rPr>
              <a:t> </a:t>
            </a:r>
            <a:r>
              <a:rPr lang="pt-BR" altLang="pt-BR" sz="2400" dirty="0" smtClean="0">
                <a:latin typeface="Tahoma" charset="0"/>
              </a:rPr>
              <a:t>Economia com desemprego de recursos</a:t>
            </a:r>
          </a:p>
          <a:p>
            <a:pPr marL="0" indent="0" algn="just" eaLnBrk="1" hangingPunct="1">
              <a:buFont typeface="Wingdings 3" pitchFamily="18" charset="2"/>
              <a:buNone/>
              <a:defRPr/>
            </a:pPr>
            <a:r>
              <a:rPr lang="pt-BR" altLang="pt-BR" sz="2200" dirty="0"/>
              <a:t>o</a:t>
            </a:r>
            <a:r>
              <a:rPr lang="pt-BR" altLang="pt-BR" sz="2200" dirty="0" smtClean="0"/>
              <a:t>u seja, a economia estaria em Equilíbrio abaixo do Pleno Emprego, produzindo abaixo de seu potencial.</a:t>
            </a:r>
          </a:p>
          <a:p>
            <a:pPr marL="0" indent="0" algn="just" eaLnBrk="1" hangingPunct="1">
              <a:buFont typeface="Wingdings 3" pitchFamily="18" charset="2"/>
              <a:buNone/>
              <a:defRPr/>
            </a:pPr>
            <a:endParaRPr lang="pt-BR" altLang="pt-BR" sz="800" dirty="0"/>
          </a:p>
          <a:p>
            <a:pPr marL="0" indent="0" algn="just" eaLnBrk="1" hangingPunct="1">
              <a:buFont typeface="Wingdings 3" pitchFamily="18" charset="2"/>
              <a:buNone/>
              <a:defRPr/>
            </a:pPr>
            <a:r>
              <a:rPr lang="pt-BR" altLang="pt-BR" sz="2400" dirty="0" smtClean="0">
                <a:latin typeface="Tahoma" charset="0"/>
                <a:sym typeface="Wingdings" panose="05000000000000000000" pitchFamily="2" charset="2"/>
              </a:rPr>
              <a:t> Nível </a:t>
            </a:r>
            <a:r>
              <a:rPr lang="pt-BR" altLang="pt-BR" sz="2400" dirty="0">
                <a:latin typeface="Tahoma" charset="0"/>
                <a:sym typeface="Wingdings" panose="05000000000000000000" pitchFamily="2" charset="2"/>
              </a:rPr>
              <a:t>geral de preços </a:t>
            </a:r>
            <a:r>
              <a:rPr lang="pt-BR" altLang="pt-BR" sz="2400" dirty="0" smtClean="0">
                <a:latin typeface="Tahoma" charset="0"/>
                <a:sym typeface="Wingdings" panose="05000000000000000000" pitchFamily="2" charset="2"/>
              </a:rPr>
              <a:t>constante</a:t>
            </a:r>
          </a:p>
          <a:p>
            <a:pPr marL="0" indent="0" algn="just" eaLnBrk="1" hangingPunct="1">
              <a:buFont typeface="Wingdings 3" pitchFamily="18" charset="2"/>
              <a:buNone/>
              <a:defRPr/>
            </a:pPr>
            <a:r>
              <a:rPr lang="pt-BR" altLang="pt-BR" sz="2200" dirty="0" smtClean="0"/>
              <a:t>ou </a:t>
            </a:r>
            <a:r>
              <a:rPr lang="pt-BR" altLang="pt-BR" sz="2200" dirty="0"/>
              <a:t>seja, como a economia esta em </a:t>
            </a:r>
            <a:r>
              <a:rPr lang="pt-BR" altLang="pt-BR" sz="2200" dirty="0" smtClean="0"/>
              <a:t>desemprego, não há razões para as empresas elevarem os preços de seus produtos. Supõe-se que as empresas, quando estimuladas por um aumento de demanda, procurarão elevar suas produções, e não os preços.</a:t>
            </a:r>
          </a:p>
          <a:p>
            <a:pPr marL="0" indent="0" algn="just" eaLnBrk="1" hangingPunct="1">
              <a:buFont typeface="Wingdings 3" pitchFamily="18" charset="2"/>
              <a:buNone/>
              <a:defRPr/>
            </a:pPr>
            <a:r>
              <a:rPr lang="pt-BR" altLang="pt-BR" sz="2200" dirty="0"/>
              <a:t>	</a:t>
            </a:r>
            <a:r>
              <a:rPr lang="pt-BR" altLang="pt-BR" sz="2200" dirty="0" smtClean="0"/>
              <a:t>	</a:t>
            </a:r>
            <a:r>
              <a:rPr lang="pt-BR" altLang="pt-BR" sz="2200" dirty="0" smtClean="0">
                <a:solidFill>
                  <a:srgbClr val="00B050"/>
                </a:solidFill>
                <a:sym typeface="Wingdings" panose="05000000000000000000" pitchFamily="2" charset="2"/>
              </a:rPr>
              <a:t> Capacidade ociosa;</a:t>
            </a:r>
          </a:p>
          <a:p>
            <a:pPr marL="0" indent="0" algn="just" eaLnBrk="1" hangingPunct="1">
              <a:buFont typeface="Wingdings 3" pitchFamily="18" charset="2"/>
              <a:buNone/>
              <a:defRPr/>
            </a:pPr>
            <a:r>
              <a:rPr lang="pt-BR" altLang="pt-BR" sz="2200" dirty="0">
                <a:solidFill>
                  <a:srgbClr val="00B050"/>
                </a:solidFill>
                <a:sym typeface="Wingdings" panose="05000000000000000000" pitchFamily="2" charset="2"/>
              </a:rPr>
              <a:t>	</a:t>
            </a:r>
            <a:r>
              <a:rPr lang="pt-BR" altLang="pt-BR" sz="2200" dirty="0" smtClean="0">
                <a:solidFill>
                  <a:srgbClr val="00B050"/>
                </a:solidFill>
                <a:sym typeface="Wingdings" panose="05000000000000000000" pitchFamily="2" charset="2"/>
              </a:rPr>
              <a:t>	 Elevado número de trabalhadores disponíveis, a custos relativamente baixos.</a:t>
            </a:r>
          </a:p>
        </p:txBody>
      </p:sp>
      <p:sp>
        <p:nvSpPr>
          <p:cNvPr id="50178" name="AutoShape 2"/>
          <p:cNvSpPr>
            <a:spLocks noGrp="1" noChangeArrowheads="1"/>
          </p:cNvSpPr>
          <p:nvPr>
            <p:ph type="title"/>
          </p:nvPr>
        </p:nvSpPr>
        <p:spPr>
          <a:xfrm>
            <a:off x="352189" y="188640"/>
            <a:ext cx="8468284" cy="792087"/>
          </a:xfrm>
        </p:spPr>
        <p:txBody>
          <a:bodyPr>
            <a:normAutofit/>
          </a:bodyPr>
          <a:lstStyle/>
          <a:p>
            <a:pPr algn="ctr" eaLnBrk="1" fontAlgn="auto" hangingPunct="1">
              <a:spcAft>
                <a:spcPts val="0"/>
              </a:spcAft>
              <a:defRPr/>
            </a:pPr>
            <a:r>
              <a:rPr lang="pt-BR" altLang="pt-BR" sz="3700" dirty="0" smtClean="0"/>
              <a:t>Resumo – feedback</a:t>
            </a:r>
            <a:endParaRPr lang="pt-BR" altLang="pt-BR" sz="3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Grp="1" noChangeArrowheads="1"/>
          </p:cNvSpPr>
          <p:nvPr>
            <p:ph type="title"/>
          </p:nvPr>
        </p:nvSpPr>
        <p:spPr>
          <a:xfrm>
            <a:off x="683569" y="260648"/>
            <a:ext cx="8064896" cy="720080"/>
          </a:xfrm>
        </p:spPr>
        <p:txBody>
          <a:bodyPr>
            <a:noAutofit/>
          </a:bodyPr>
          <a:lstStyle/>
          <a:p>
            <a:pPr algn="just" eaLnBrk="1" fontAlgn="auto" hangingPunct="1">
              <a:spcAft>
                <a:spcPts val="0"/>
              </a:spcAft>
              <a:defRPr/>
            </a:pPr>
            <a:r>
              <a:rPr lang="pt-BR" altLang="pt-BR" sz="2800" dirty="0" smtClean="0"/>
              <a:t>As Variáveis da Abordagem Keynesiana</a:t>
            </a:r>
            <a:endParaRPr lang="pt-BR" altLang="pt-BR" sz="2800"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sp>
        <p:nvSpPr>
          <p:cNvPr id="15" name="Rectangle 3"/>
          <p:cNvSpPr>
            <a:spLocks noGrp="1" noChangeArrowheads="1"/>
          </p:cNvSpPr>
          <p:nvPr>
            <p:ph idx="1"/>
          </p:nvPr>
        </p:nvSpPr>
        <p:spPr>
          <a:xfrm>
            <a:off x="467544" y="980728"/>
            <a:ext cx="8062094" cy="5616624"/>
          </a:xfrm>
        </p:spPr>
        <p:txBody>
          <a:bodyPr/>
          <a:lstStyle/>
          <a:p>
            <a:pPr marL="0" indent="0" algn="just" eaLnBrk="1" hangingPunct="1">
              <a:lnSpc>
                <a:spcPct val="150000"/>
              </a:lnSpc>
              <a:spcBef>
                <a:spcPts val="0"/>
              </a:spcBef>
              <a:buNone/>
              <a:defRPr/>
            </a:pPr>
            <a:r>
              <a:rPr lang="pt-BR" altLang="pt-BR" sz="2000" b="1" dirty="0" smtClean="0"/>
              <a:t>1. Consumo agregado privado </a:t>
            </a:r>
            <a:r>
              <a:rPr lang="pt-BR" altLang="pt-BR" sz="2000" dirty="0" smtClean="0"/>
              <a:t>é o mais estável componente da demanda agregada.</a:t>
            </a:r>
          </a:p>
          <a:p>
            <a:pPr marL="0" indent="0" algn="just" eaLnBrk="1" hangingPunct="1">
              <a:lnSpc>
                <a:spcPct val="150000"/>
              </a:lnSpc>
              <a:spcBef>
                <a:spcPts val="0"/>
              </a:spcBef>
              <a:buNone/>
              <a:defRPr/>
            </a:pPr>
            <a:endParaRPr lang="pt-BR" altLang="pt-BR" sz="800" b="1" dirty="0" smtClean="0"/>
          </a:p>
          <a:p>
            <a:pPr marL="0" indent="0" algn="just" eaLnBrk="1" hangingPunct="1">
              <a:lnSpc>
                <a:spcPct val="150000"/>
              </a:lnSpc>
              <a:spcBef>
                <a:spcPts val="0"/>
              </a:spcBef>
              <a:buNone/>
              <a:defRPr/>
            </a:pPr>
            <a:r>
              <a:rPr lang="pt-BR" altLang="pt-BR" sz="2000" dirty="0" smtClean="0"/>
              <a:t>Consumo agregado é em função da Renda disponível:</a:t>
            </a:r>
          </a:p>
          <a:p>
            <a:pPr marL="0" indent="0" algn="just" eaLnBrk="1" hangingPunct="1">
              <a:spcBef>
                <a:spcPts val="0"/>
              </a:spcBef>
              <a:buNone/>
              <a:defRPr/>
            </a:pPr>
            <a:endParaRPr lang="pt-BR" altLang="pt-BR" sz="1200" b="1" dirty="0" smtClean="0">
              <a:sym typeface="Wingdings" pitchFamily="2" charset="2"/>
            </a:endParaRPr>
          </a:p>
          <a:p>
            <a:pPr marL="0" indent="0" algn="just" eaLnBrk="1" hangingPunct="1">
              <a:spcBef>
                <a:spcPts val="0"/>
              </a:spcBef>
              <a:buNone/>
              <a:defRPr/>
            </a:pPr>
            <a:r>
              <a:rPr lang="pt-BR" altLang="pt-BR" sz="2000" b="1" dirty="0" smtClean="0">
                <a:sym typeface="Wingdings" pitchFamily="2" charset="2"/>
              </a:rPr>
              <a:t>		C = f (Y</a:t>
            </a:r>
            <a:r>
              <a:rPr lang="pt-BR" altLang="pt-BR" sz="1400" b="1" dirty="0" smtClean="0">
                <a:sym typeface="Wingdings" pitchFamily="2" charset="2"/>
              </a:rPr>
              <a:t>d</a:t>
            </a:r>
            <a:r>
              <a:rPr lang="pt-BR" altLang="pt-BR" sz="2000" b="1" dirty="0" smtClean="0">
                <a:sym typeface="Wingdings" pitchFamily="2" charset="2"/>
              </a:rPr>
              <a:t>).</a:t>
            </a:r>
          </a:p>
          <a:p>
            <a:pPr marL="0" indent="0" algn="just" eaLnBrk="1" hangingPunct="1">
              <a:spcBef>
                <a:spcPts val="0"/>
              </a:spcBef>
              <a:buNone/>
              <a:defRPr/>
            </a:pPr>
            <a:endParaRPr lang="pt-BR" altLang="pt-BR" sz="1000" b="1" dirty="0" smtClean="0">
              <a:sym typeface="Wingdings" pitchFamily="2" charset="2"/>
            </a:endParaRPr>
          </a:p>
          <a:p>
            <a:pPr marL="0" indent="0" algn="just" eaLnBrk="1" hangingPunct="1">
              <a:spcBef>
                <a:spcPts val="0"/>
              </a:spcBef>
              <a:buNone/>
              <a:defRPr/>
            </a:pPr>
            <a:r>
              <a:rPr lang="pt-BR" altLang="pt-BR" sz="1400" b="1" dirty="0" smtClean="0">
                <a:sym typeface="Wingdings" pitchFamily="2" charset="2"/>
              </a:rPr>
              <a:t>Obs.; Por Renda Disponível entende-se aquela renda que está à disposição do consumidor, depois de deduzido os Impostos. Quanto maior o Imposto, menos será a Renda Disponível.</a:t>
            </a:r>
            <a:endParaRPr lang="pt-BR" altLang="pt-BR" sz="2000" b="1" dirty="0" smtClean="0">
              <a:sym typeface="Wingdings" pitchFamily="2" charset="2"/>
            </a:endParaRPr>
          </a:p>
          <a:p>
            <a:pPr marL="0" indent="0" algn="just" eaLnBrk="1" hangingPunct="1">
              <a:lnSpc>
                <a:spcPct val="150000"/>
              </a:lnSpc>
              <a:spcBef>
                <a:spcPts val="0"/>
              </a:spcBef>
              <a:buNone/>
              <a:defRPr/>
            </a:pPr>
            <a:endParaRPr lang="pt-BR" altLang="pt-BR" sz="800" b="1" dirty="0" smtClean="0">
              <a:sym typeface="Wingdings" pitchFamily="2" charset="2"/>
            </a:endParaRPr>
          </a:p>
          <a:p>
            <a:pPr marL="0" indent="0" algn="just" eaLnBrk="1" hangingPunct="1">
              <a:lnSpc>
                <a:spcPct val="150000"/>
              </a:lnSpc>
              <a:spcBef>
                <a:spcPts val="0"/>
              </a:spcBef>
              <a:buNone/>
              <a:defRPr/>
            </a:pPr>
            <a:r>
              <a:rPr lang="pt-BR" altLang="pt-BR" sz="2000" b="1" dirty="0" smtClean="0">
                <a:sym typeface="Wingdings" pitchFamily="2" charset="2"/>
              </a:rPr>
              <a:t>Isto significa que </a:t>
            </a:r>
            <a:r>
              <a:rPr lang="pt-BR" altLang="pt-BR" sz="2000" dirty="0" smtClean="0">
                <a:sym typeface="Wingdings" pitchFamily="2" charset="2"/>
              </a:rPr>
              <a:t> à medida que a Renda aumenta, o consumo também tende a se elevar (vice-versa).</a:t>
            </a:r>
          </a:p>
          <a:p>
            <a:pPr marL="0" indent="0" algn="just" eaLnBrk="1" hangingPunct="1">
              <a:lnSpc>
                <a:spcPct val="150000"/>
              </a:lnSpc>
              <a:spcBef>
                <a:spcPts val="0"/>
              </a:spcBef>
              <a:buNone/>
              <a:defRPr/>
            </a:pPr>
            <a:endParaRPr lang="pt-BR" altLang="pt-BR" sz="2000" dirty="0" smtClean="0">
              <a:sym typeface="Wingdings" pitchFamily="2" charset="2"/>
            </a:endParaRPr>
          </a:p>
          <a:p>
            <a:pPr marL="0" indent="0" algn="just" eaLnBrk="1" hangingPunct="1">
              <a:lnSpc>
                <a:spcPct val="150000"/>
              </a:lnSpc>
              <a:spcBef>
                <a:spcPts val="0"/>
              </a:spcBef>
              <a:buNone/>
              <a:defRPr/>
            </a:pPr>
            <a:endParaRPr lang="pt-BR" altLang="pt-BR" sz="1200" dirty="0" smtClean="0">
              <a:sym typeface="Wingdings" pitchFamily="2" charset="2"/>
            </a:endParaRPr>
          </a:p>
          <a:p>
            <a:pPr marL="0" indent="0" algn="just" eaLnBrk="1" hangingPunct="1">
              <a:spcBef>
                <a:spcPts val="0"/>
              </a:spcBef>
              <a:buNone/>
              <a:defRPr/>
            </a:pPr>
            <a:r>
              <a:rPr lang="pt-BR" sz="2000" dirty="0" smtClean="0"/>
              <a:t>Mede a relação entre a variação do consumo em relação a variação da renda.</a:t>
            </a:r>
            <a:endParaRPr lang="pt-BR" altLang="pt-BR" sz="2000" dirty="0" smtClean="0"/>
          </a:p>
        </p:txBody>
      </p:sp>
      <p:pic>
        <p:nvPicPr>
          <p:cNvPr id="20" name="Picture 6"/>
          <p:cNvPicPr>
            <a:picLocks noChangeAspect="1" noChangeArrowheads="1"/>
          </p:cNvPicPr>
          <p:nvPr/>
        </p:nvPicPr>
        <p:blipFill>
          <a:blip r:embed="rId2" cstate="print"/>
          <a:srcRect/>
          <a:stretch>
            <a:fillRect/>
          </a:stretch>
        </p:blipFill>
        <p:spPr bwMode="auto">
          <a:xfrm>
            <a:off x="3563888" y="4869160"/>
            <a:ext cx="1368152" cy="87375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1321</TotalTime>
  <Words>1330</Words>
  <Application>Microsoft Office PowerPoint</Application>
  <PresentationFormat>Apresentação na tela (4:3)</PresentationFormat>
  <Paragraphs>111</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Concurso</vt:lpstr>
      <vt:lpstr>Teoria de Determinação do Equilíbrio da Renda Nacional </vt:lpstr>
      <vt:lpstr>Apresentação</vt:lpstr>
      <vt:lpstr>Apresentação</vt:lpstr>
      <vt:lpstr>Modelo Keynesiano</vt:lpstr>
      <vt:lpstr>Modelo Keynesiano</vt:lpstr>
      <vt:lpstr>Modelo Keynesiano</vt:lpstr>
      <vt:lpstr>Modelo Keynesiano</vt:lpstr>
      <vt:lpstr>Resumo – feedback</vt:lpstr>
      <vt:lpstr>As Variáveis da Abordagem Keynesiana</vt:lpstr>
      <vt:lpstr>As Variáveis da Abordagem Keynesiana</vt:lpstr>
      <vt:lpstr>As Variáveis da Abordagem Keynesiana</vt:lpstr>
      <vt:lpstr>As Variáveis da Abordagem Keynesiana</vt:lpstr>
      <vt:lpstr>As Variáveis da Abordagem Keynesiana</vt:lpstr>
      <vt:lpstr>O encadeamento lógico da análise Keynesiana</vt:lpstr>
      <vt:lpstr>O encadeamento lógico da análise Keynesiana</vt:lpstr>
      <vt:lpstr>O encadeamento lógico da análise Keynesiana</vt:lpstr>
    </vt:vector>
  </TitlesOfParts>
  <Company>erte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Instrumentos de Política Macroeconômica</dc:title>
  <dc:creator>eadprof</dc:creator>
  <cp:lastModifiedBy>Dena</cp:lastModifiedBy>
  <cp:revision>77</cp:revision>
  <cp:lastPrinted>1601-01-01T00:00:00Z</cp:lastPrinted>
  <dcterms:created xsi:type="dcterms:W3CDTF">2006-07-07T17:38:55Z</dcterms:created>
  <dcterms:modified xsi:type="dcterms:W3CDTF">2016-06-10T17:30:50Z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