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4" r:id="rId8"/>
    <p:sldId id="262" r:id="rId9"/>
    <p:sldId id="272" r:id="rId10"/>
    <p:sldId id="259" r:id="rId11"/>
    <p:sldId id="261" r:id="rId12"/>
    <p:sldId id="269" r:id="rId13"/>
    <p:sldId id="273" r:id="rId14"/>
    <p:sldId id="265" r:id="rId15"/>
    <p:sldId id="270" r:id="rId16"/>
    <p:sldId id="260"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828" autoAdjust="0"/>
  </p:normalViewPr>
  <p:slideViewPr>
    <p:cSldViewPr snapToGrid="0">
      <p:cViewPr>
        <p:scale>
          <a:sx n="66" d="100"/>
          <a:sy n="66" d="100"/>
        </p:scale>
        <p:origin x="668"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Spring Security</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SORT Algorithm</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Lombok</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Testing</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State Persistence</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A10AF03E-03D4-49DC-9BB6-F2F5852607AB}">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Implementation</a:t>
          </a:r>
        </a:p>
      </dgm:t>
    </dgm:pt>
    <dgm:pt modelId="{E5BE37E0-AD4B-4A7D-A150-C6EED0FA1FBF}" type="parTrans" cxnId="{91E46068-C899-46AE-AFCA-9B6C1F2DBF9F}">
      <dgm:prSet/>
      <dgm:spPr/>
    </dgm:pt>
    <dgm:pt modelId="{C3EDB077-8CCB-44DA-9182-A3E1D35C182C}" type="sibTrans" cxnId="{91E46068-C899-46AE-AFCA-9B6C1F2DBF9F}">
      <dgm:prSet/>
      <dgm:spPr/>
    </dgm:pt>
    <dgm:pt modelId="{3349C56C-F230-4164-B357-2D03EDC53518}">
      <dgm:prSet phldr="0" custT="1"/>
      <dgm:spPr/>
      <dgm:t>
        <a:bodyPr/>
        <a:lstStyle/>
        <a:p>
          <a:pPr marL="0"/>
          <a:r>
            <a:rPr lang="en-US" sz="1600" kern="1200" spc="150" baseline="0" dirty="0">
              <a:solidFill>
                <a:prstClr val="black"/>
              </a:solidFill>
              <a:latin typeface="Tenorite"/>
              <a:ea typeface="+mn-ea"/>
              <a:cs typeface="+mn-cs"/>
            </a:rPr>
            <a:t>Making state available across multiple components</a:t>
          </a:r>
        </a:p>
      </dgm:t>
    </dgm:pt>
    <dgm:pt modelId="{794C9C61-3A34-40C7-9D4F-D000C3569D1D}" type="parTrans" cxnId="{38D0A85E-C45F-40E7-98CB-19915CE1AD3C}">
      <dgm:prSet/>
      <dgm:spPr/>
    </dgm:pt>
    <dgm:pt modelId="{2FB991CE-9DF1-4E85-84BA-15CEA19C9410}" type="sibTrans" cxnId="{38D0A85E-C45F-40E7-98CB-19915CE1AD3C}">
      <dgm:prSet/>
      <dgm:spPr/>
    </dgm:pt>
    <dgm:pt modelId="{DE180A84-0D5F-4F39-9CCC-69A2A17FF063}">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Implementing multiple orders</a:t>
          </a:r>
        </a:p>
      </dgm:t>
    </dgm:pt>
    <dgm:pt modelId="{82B0BE37-D3EC-4EE9-A264-974863006B84}" type="parTrans" cxnId="{6622AF21-AAA6-4B3E-8929-B1E55909DB71}">
      <dgm:prSet/>
      <dgm:spPr/>
    </dgm:pt>
    <dgm:pt modelId="{EA1D0C94-680F-4BA7-818D-C3C5C8126D37}" type="sibTrans" cxnId="{6622AF21-AAA6-4B3E-8929-B1E55909DB71}">
      <dgm:prSet/>
      <dgm:spPr/>
    </dgm:pt>
    <dgm:pt modelId="{123A0387-9810-4971-8942-51D9D429269E}">
      <dgm:prSet phldr="0" custT="1"/>
      <dgm:spPr/>
      <dgm:t>
        <a:bodyPr/>
        <a:lstStyle/>
        <a:p>
          <a:pPr marL="0"/>
          <a:r>
            <a:rPr lang="en-US" sz="1600" kern="1200" spc="150" baseline="0" dirty="0">
              <a:solidFill>
                <a:prstClr val="black"/>
              </a:solidFill>
              <a:latin typeface="Tenorite"/>
              <a:ea typeface="+mn-ea"/>
              <a:cs typeface="+mn-cs"/>
            </a:rPr>
            <a:t>Testing was dependent on  other tiers and implementations</a:t>
          </a:r>
        </a:p>
      </dgm:t>
    </dgm:pt>
    <dgm:pt modelId="{2958DA9D-9EE4-41D7-9534-784EF26B65D1}" type="parTrans" cxnId="{A78C2D6A-2114-42BA-8143-373F22D0DC9F}">
      <dgm:prSet/>
      <dgm:spPr/>
    </dgm:pt>
    <dgm:pt modelId="{9E4C4097-F501-41AD-B6E9-ED211A271FB3}" type="sibTrans" cxnId="{A78C2D6A-2114-42BA-8143-373F22D0DC9F}">
      <dgm:prSet/>
      <dgm:spPr/>
    </dgm:pt>
    <dgm:pt modelId="{FB00228F-453F-4A03-8278-AAFCD47FCCC5}">
      <dgm:prSet phldr="0" custT="1"/>
      <dgm:spPr/>
      <dgm: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enorite"/>
              <a:ea typeface="+mn-ea"/>
              <a:cs typeface="+mn-cs"/>
            </a:rPr>
            <a:t>Implementation </a:t>
          </a:r>
          <a:endParaRPr lang="en-US" sz="1600" kern="1200" spc="150" baseline="0" dirty="0">
            <a:solidFill>
              <a:prstClr val="black"/>
            </a:solidFill>
            <a:latin typeface="Tenorite"/>
            <a:ea typeface="+mn-ea"/>
            <a:cs typeface="+mn-cs"/>
          </a:endParaRPr>
        </a:p>
      </dgm:t>
    </dgm:pt>
    <dgm:pt modelId="{D8C87E09-0FBD-466A-9976-9377246B63AD}" type="parTrans" cxnId="{303E9B0E-2284-4237-866E-2E9AE3E52DC4}">
      <dgm:prSet/>
      <dgm:spPr/>
    </dgm:pt>
    <dgm:pt modelId="{AB59C7BF-A82C-4BEB-811D-9F61618B7CA8}" type="sibTrans" cxnId="{303E9B0E-2284-4237-866E-2E9AE3E52DC4}">
      <dgm:prSet/>
      <dgm:spPr/>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custLinFactNeighborX="0" custLinFactNeighborY="-2116">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303E9B0E-2284-4237-866E-2E9AE3E52DC4}" srcId="{A2322D3A-7AC2-4C5C-9D7E-EAB2313D47D4}" destId="{FB00228F-453F-4A03-8278-AAFCD47FCCC5}" srcOrd="0" destOrd="0" parTransId="{D8C87E09-0FBD-466A-9976-9377246B63AD}" sibTransId="{AB59C7BF-A82C-4BEB-811D-9F61618B7CA8}"/>
    <dgm:cxn modelId="{AB43201A-A762-4C87-9144-FF1E4AF539B7}" type="presOf" srcId="{3349C56C-F230-4164-B357-2D03EDC53518}" destId="{4FEB85EB-D046-4CDB-8A62-BBCE260C4490}" srcOrd="0" destOrd="0" presId="urn:microsoft.com/office/officeart/2016/7/layout/HorizontalActionList"/>
    <dgm:cxn modelId="{6622AF21-AAA6-4B3E-8929-B1E55909DB71}" srcId="{E9682B4F-0217-4B50-923E-C104AA24290F}" destId="{DE180A84-0D5F-4F39-9CCC-69A2A17FF063}" srcOrd="0" destOrd="0" parTransId="{82B0BE37-D3EC-4EE9-A264-974863006B84}" sibTransId="{EA1D0C94-680F-4BA7-818D-C3C5C8126D37}"/>
    <dgm:cxn modelId="{38D0A85E-C45F-40E7-98CB-19915CE1AD3C}" srcId="{B1AFA1AF-0FF8-45B3-A6D0-0E255A2F637D}" destId="{3349C56C-F230-4164-B357-2D03EDC53518}" srcOrd="0" destOrd="0" parTransId="{794C9C61-3A34-40C7-9D4F-D000C3569D1D}" sibTransId="{2FB991CE-9DF1-4E85-84BA-15CEA19C9410}"/>
    <dgm:cxn modelId="{EAB30861-9CEA-4F3F-A902-02680C0846A6}" type="presOf" srcId="{FB00228F-453F-4A03-8278-AAFCD47FCCC5}" destId="{C8429E68-36DD-4F6A-A2F4-7CCDADCEFAD1}" srcOrd="0" destOrd="0"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91E46068-C899-46AE-AFCA-9B6C1F2DBF9F}" srcId="{73D947E0-108F-4D20-A71E-3CF329F97212}" destId="{A10AF03E-03D4-49DC-9BB6-F2F5852607AB}" srcOrd="0" destOrd="0" parTransId="{E5BE37E0-AD4B-4A7D-A150-C6EED0FA1FBF}" sibTransId="{C3EDB077-8CCB-44DA-9182-A3E1D35C182C}"/>
    <dgm:cxn modelId="{A78C2D6A-2114-42BA-8143-373F22D0DC9F}" srcId="{4F85505A-81B6-4FDA-A144-900B71DAD946}" destId="{123A0387-9810-4971-8942-51D9D429269E}" srcOrd="0" destOrd="0" parTransId="{2958DA9D-9EE4-41D7-9534-784EF26B65D1}" sibTransId="{9E4C4097-F501-41AD-B6E9-ED211A271FB3}"/>
    <dgm:cxn modelId="{B7F6ED6E-855A-4A7B-AE18-3BD04546002C}" type="presOf" srcId="{B1AFA1AF-0FF8-45B3-A6D0-0E255A2F637D}" destId="{C4F84DEA-2002-4D32-8E80-70EEE05E345A}" srcOrd="0" destOrd="0" presId="urn:microsoft.com/office/officeart/2016/7/layout/HorizontalActionList"/>
    <dgm:cxn modelId="{6291F24F-B536-4688-99BC-6A4CB5E15E15}" type="presOf" srcId="{4F85505A-81B6-4FDA-A144-900B71DAD946}" destId="{4132ECB1-6BEF-4935-AFA3-B2EAA48FDE7E}" srcOrd="0" destOrd="0" presId="urn:microsoft.com/office/officeart/2016/7/layout/HorizontalActionList"/>
    <dgm:cxn modelId="{13F75F74-AF54-4585-AD15-05A5A46E61CF}" type="presOf" srcId="{A10AF03E-03D4-49DC-9BB6-F2F5852607AB}" destId="{22359DD7-1BFB-4900-BAE6-6084F2F57988}"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C69BD29C-70F7-4F17-8D67-9CAB5FF7CFE0}" type="presOf" srcId="{123A0387-9810-4971-8942-51D9D429269E}" destId="{C42A8BDE-B838-475D-AFDE-17B60D744AB6}" srcOrd="0" destOrd="0" presId="urn:microsoft.com/office/officeart/2016/7/layout/HorizontalActionList"/>
    <dgm:cxn modelId="{F4D9A7AE-0959-4E32-811D-11902909ABE7}" type="presOf" srcId="{DE180A84-0D5F-4F39-9CCC-69A2A17FF063}" destId="{6B5FE59C-B471-448A-AA7A-B526DCC4D4C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Spring Security</a:t>
          </a: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Implementation</a:t>
          </a: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State Persistence</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Making state available across multiple components</a:t>
          </a: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SORT Algorithm</a:t>
          </a:r>
        </a:p>
      </dsp:txBody>
      <dsp:txXfrm>
        <a:off x="4252107" y="748982"/>
        <a:ext cx="2011384" cy="603415"/>
      </dsp:txXfrm>
    </dsp:sp>
    <dsp:sp modelId="{6B5FE59C-B471-448A-AA7A-B526DCC4D4CA}">
      <dsp:nvSpPr>
        <dsp:cNvPr id="0" name=""/>
        <dsp:cNvSpPr/>
      </dsp:nvSpPr>
      <dsp:spPr>
        <a:xfrm>
          <a:off x="4252107" y="1317620"/>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Implementing multiple orders</a:t>
          </a:r>
        </a:p>
      </dsp:txBody>
      <dsp:txXfrm>
        <a:off x="4252107" y="1317620"/>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Testing</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Testing was dependent on  other tiers and implementations</a:t>
          </a: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Lombok</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ctr" defTabSz="889000">
            <a:lnSpc>
              <a:spcPct val="90000"/>
            </a:lnSpc>
            <a:spcBef>
              <a:spcPct val="0"/>
            </a:spcBef>
            <a:spcAft>
              <a:spcPct val="35000"/>
            </a:spcAft>
            <a:buNone/>
          </a:pPr>
          <a:r>
            <a:rPr lang="en-US" sz="1600" kern="1200" spc="150" baseline="0">
              <a:solidFill>
                <a:prstClr val="black"/>
              </a:solidFill>
              <a:latin typeface="Tenorite"/>
              <a:ea typeface="+mn-ea"/>
              <a:cs typeface="+mn-cs"/>
            </a:rPr>
            <a:t>Implementation </a:t>
          </a:r>
          <a:endParaRPr lang="en-US" sz="1600" kern="1200" spc="150" baseline="0" dirty="0">
            <a:solidFill>
              <a:prstClr val="black"/>
            </a:solidFill>
            <a:latin typeface="Tenorite"/>
            <a:ea typeface="+mn-ea"/>
            <a:cs typeface="+mn-cs"/>
          </a:endParaRP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74702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Deekshit</a:t>
            </a:r>
            <a:r>
              <a:rPr lang="en-GB" dirty="0"/>
              <a:t>:</a:t>
            </a:r>
          </a:p>
          <a:p>
            <a:r>
              <a:rPr lang="en-GB" dirty="0"/>
              <a:t>The purpose of our project was to develop a full stack java application for an electronic trading platform. </a:t>
            </a:r>
          </a:p>
          <a:p>
            <a:r>
              <a:rPr lang="en-GB" dirty="0"/>
              <a:t>The application should allow clients to place buy and sell orders for trading, to be able to view their order status and trade history. </a:t>
            </a:r>
          </a:p>
          <a:p>
            <a:endParaRPr lang="en-GB" dirty="0"/>
          </a:p>
          <a:p>
            <a:r>
              <a:rPr lang="en-GB" dirty="0"/>
              <a:t>Ben: </a:t>
            </a:r>
          </a:p>
          <a:p>
            <a:r>
              <a:rPr lang="en-GB" dirty="0"/>
              <a:t>Although, these are simple operations they required a fully developed database, back and front end development. We also wanted to make the platform as user-friendly </a:t>
            </a:r>
          </a:p>
          <a:p>
            <a:r>
              <a:rPr lang="en-GB" dirty="0"/>
              <a:t>as possible. *And ensuring the website’s aesthetics were pleasing. </a:t>
            </a:r>
          </a:p>
          <a:p>
            <a:endParaRPr lang="en-GB" dirty="0"/>
          </a:p>
          <a:p>
            <a:r>
              <a:rPr lang="en-GB" dirty="0"/>
              <a:t>Nosente: </a:t>
            </a:r>
          </a:p>
          <a:p>
            <a:r>
              <a:rPr lang="en-GB" dirty="0"/>
              <a:t>As a group, we understood that this would be a big task and made it our priority to plan in detail all parts of the project that we would like to do, the requirements for the project and who we believed would be best suited for different tasks. </a:t>
            </a:r>
          </a:p>
          <a:p>
            <a:endParaRPr lang="en-GB" dirty="0"/>
          </a:p>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02739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96045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9708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53626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4888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84656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a:t>
            </a:r>
          </a:p>
          <a:p>
            <a:r>
              <a:rPr lang="en-GB" dirty="0"/>
              <a:t>- Responsive and adaptive design </a:t>
            </a:r>
          </a:p>
          <a:p>
            <a:r>
              <a:rPr lang="en-GB" dirty="0"/>
              <a:t>- Application Evolution </a:t>
            </a:r>
          </a:p>
          <a:p>
            <a:r>
              <a:rPr lang="en-GB" dirty="0"/>
              <a:t>- Visual representations of trades </a:t>
            </a:r>
          </a:p>
          <a:p>
            <a:endParaRPr lang="en-GB" dirty="0"/>
          </a:p>
          <a:p>
            <a:endParaRPr lang="en-GB" dirty="0"/>
          </a:p>
          <a:p>
            <a:r>
              <a:rPr lang="en-GB" dirty="0"/>
              <a:t>Backend </a:t>
            </a:r>
          </a:p>
          <a:p>
            <a:pPr marL="171450" indent="-171450">
              <a:buFontTx/>
              <a:buChar char="-"/>
            </a:pPr>
            <a:r>
              <a:rPr lang="en-GB" dirty="0"/>
              <a:t>Scalability </a:t>
            </a:r>
          </a:p>
          <a:p>
            <a:pPr marL="171450" indent="-171450">
              <a:buFontTx/>
              <a:buChar char="-"/>
            </a:pPr>
            <a:r>
              <a:rPr lang="en-GB" dirty="0"/>
              <a:t>Expanding the implementation of a sort algorithm and exchange. </a:t>
            </a:r>
          </a:p>
          <a:p>
            <a:pPr marL="171450" indent="-171450">
              <a:buFontTx/>
              <a:buChar char="-"/>
            </a:pPr>
            <a:r>
              <a:rPr lang="en-GB" dirty="0"/>
              <a:t>Ensuring spring security works efficiently and maintains multiple sessions </a:t>
            </a:r>
          </a:p>
          <a:p>
            <a:pPr marL="171450" indent="-171450">
              <a:buFontTx/>
              <a:buChar char="-"/>
            </a:pPr>
            <a:r>
              <a:rPr lang="en-GB" dirty="0"/>
              <a:t>Expanding order book functionality </a:t>
            </a:r>
          </a:p>
          <a:p>
            <a:pPr marL="171450" indent="-171450">
              <a:buFontTx/>
              <a:buChar char="-"/>
            </a:pPr>
            <a:r>
              <a:rPr lang="en-GB" dirty="0"/>
              <a:t>Ability to view trade history (although it is stored) </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183871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9.jp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Economic Trading Platform– Group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fontScale="92500"/>
          </a:bodyPr>
          <a:lstStyle/>
          <a:p>
            <a:r>
              <a:rPr lang="en-GB" b="0" i="0" dirty="0" err="1">
                <a:solidFill>
                  <a:srgbClr val="1D1C1D"/>
                </a:solidFill>
                <a:effectLst/>
                <a:latin typeface="Slack-Lato"/>
              </a:rPr>
              <a:t>Deekshit</a:t>
            </a:r>
            <a:r>
              <a:rPr lang="en-GB" b="0" i="0" dirty="0">
                <a:solidFill>
                  <a:srgbClr val="1D1C1D"/>
                </a:solidFill>
                <a:effectLst/>
                <a:latin typeface="Slack-Lato"/>
              </a:rPr>
              <a:t> </a:t>
            </a:r>
            <a:r>
              <a:rPr lang="en-GB" b="0" i="0" dirty="0" err="1">
                <a:solidFill>
                  <a:srgbClr val="1D1C1D"/>
                </a:solidFill>
                <a:effectLst/>
                <a:latin typeface="Slack-Lato"/>
              </a:rPr>
              <a:t>Garakahalli</a:t>
            </a:r>
            <a:r>
              <a:rPr lang="en-GB" b="0" i="0" dirty="0">
                <a:solidFill>
                  <a:srgbClr val="1D1C1D"/>
                </a:solidFill>
                <a:effectLst/>
                <a:latin typeface="Slack-Lato"/>
              </a:rPr>
              <a:t> Vidya Sagar, Nosente Goll &amp; Ben Lynch </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Application’s architecture example  - ALL OTHER METHODS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Econ</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1" name="Rectangle 10">
            <a:extLst>
              <a:ext uri="{FF2B5EF4-FFF2-40B4-BE49-F238E27FC236}">
                <a16:creationId xmlns:a16="http://schemas.microsoft.com/office/drawing/2014/main" id="{98AD329B-E073-4E8F-9053-95769EBA3252}"/>
              </a:ext>
            </a:extLst>
          </p:cNvPr>
          <p:cNvSpPr/>
          <p:nvPr/>
        </p:nvSpPr>
        <p:spPr>
          <a:xfrm>
            <a:off x="1000246" y="2148419"/>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 name="Rectangle 11">
            <a:extLst>
              <a:ext uri="{FF2B5EF4-FFF2-40B4-BE49-F238E27FC236}">
                <a16:creationId xmlns:a16="http://schemas.microsoft.com/office/drawing/2014/main" id="{C88FBF9C-71C7-4DA0-88C5-39CC94103D5A}"/>
              </a:ext>
            </a:extLst>
          </p:cNvPr>
          <p:cNvSpPr/>
          <p:nvPr/>
        </p:nvSpPr>
        <p:spPr>
          <a:xfrm>
            <a:off x="9169079" y="2148419"/>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solidFill>
                <a:schemeClr val="tx1"/>
              </a:solidFill>
            </a:endParaRPr>
          </a:p>
        </p:txBody>
      </p:sp>
      <p:sp>
        <p:nvSpPr>
          <p:cNvPr id="13" name="Rectangle 12">
            <a:extLst>
              <a:ext uri="{FF2B5EF4-FFF2-40B4-BE49-F238E27FC236}">
                <a16:creationId xmlns:a16="http://schemas.microsoft.com/office/drawing/2014/main" id="{17B65450-B98C-48DC-B214-C80595EE9413}"/>
              </a:ext>
            </a:extLst>
          </p:cNvPr>
          <p:cNvSpPr/>
          <p:nvPr/>
        </p:nvSpPr>
        <p:spPr>
          <a:xfrm>
            <a:off x="5108294" y="2148420"/>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15" name="Straight Arrow Connector 14">
            <a:extLst>
              <a:ext uri="{FF2B5EF4-FFF2-40B4-BE49-F238E27FC236}">
                <a16:creationId xmlns:a16="http://schemas.microsoft.com/office/drawing/2014/main" id="{2EABC077-354E-450E-AB0E-0A48A721BBFE}"/>
              </a:ext>
            </a:extLst>
          </p:cNvPr>
          <p:cNvCxnSpPr>
            <a:cxnSpLocks/>
          </p:cNvCxnSpPr>
          <p:nvPr/>
        </p:nvCxnSpPr>
        <p:spPr>
          <a:xfrm>
            <a:off x="3581400" y="3044142"/>
            <a:ext cx="1526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9033BA2-304E-4B3D-95A2-09027306C85C}"/>
              </a:ext>
            </a:extLst>
          </p:cNvPr>
          <p:cNvCxnSpPr/>
          <p:nvPr/>
        </p:nvCxnSpPr>
        <p:spPr>
          <a:xfrm>
            <a:off x="7689448" y="3044142"/>
            <a:ext cx="14796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43DC57D-19A8-4E9E-8D9A-B8AEE005F95D}"/>
              </a:ext>
            </a:extLst>
          </p:cNvPr>
          <p:cNvCxnSpPr>
            <a:cxnSpLocks/>
          </p:cNvCxnSpPr>
          <p:nvPr/>
        </p:nvCxnSpPr>
        <p:spPr>
          <a:xfrm flipH="1">
            <a:off x="7689448" y="5148804"/>
            <a:ext cx="1485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58C5373-4F38-47F4-9928-093D8C124136}"/>
              </a:ext>
            </a:extLst>
          </p:cNvPr>
          <p:cNvCxnSpPr>
            <a:cxnSpLocks/>
          </p:cNvCxnSpPr>
          <p:nvPr/>
        </p:nvCxnSpPr>
        <p:spPr>
          <a:xfrm flipH="1">
            <a:off x="3581400" y="4136720"/>
            <a:ext cx="1526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AD22A1-A0BB-4162-B7BC-4B6D6B9E121B}"/>
              </a:ext>
            </a:extLst>
          </p:cNvPr>
          <p:cNvSpPr/>
          <p:nvPr/>
        </p:nvSpPr>
        <p:spPr>
          <a:xfrm>
            <a:off x="1000247" y="1504709"/>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3 – Front</a:t>
            </a:r>
          </a:p>
        </p:txBody>
      </p:sp>
      <p:sp>
        <p:nvSpPr>
          <p:cNvPr id="25" name="Rectangle 24">
            <a:extLst>
              <a:ext uri="{FF2B5EF4-FFF2-40B4-BE49-F238E27FC236}">
                <a16:creationId xmlns:a16="http://schemas.microsoft.com/office/drawing/2014/main" id="{67389C48-E0E6-4430-939B-F9189A89175D}"/>
              </a:ext>
            </a:extLst>
          </p:cNvPr>
          <p:cNvSpPr/>
          <p:nvPr/>
        </p:nvSpPr>
        <p:spPr>
          <a:xfrm>
            <a:off x="5108294" y="1524168"/>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1 – Back</a:t>
            </a:r>
          </a:p>
          <a:p>
            <a:pPr algn="ctr"/>
            <a:endParaRPr lang="en-GB" dirty="0"/>
          </a:p>
        </p:txBody>
      </p:sp>
      <p:sp>
        <p:nvSpPr>
          <p:cNvPr id="27" name="Rectangle 26">
            <a:extLst>
              <a:ext uri="{FF2B5EF4-FFF2-40B4-BE49-F238E27FC236}">
                <a16:creationId xmlns:a16="http://schemas.microsoft.com/office/drawing/2014/main" id="{66125780-4D36-4262-8044-15FEC07D4B49}"/>
              </a:ext>
            </a:extLst>
          </p:cNvPr>
          <p:cNvSpPr/>
          <p:nvPr/>
        </p:nvSpPr>
        <p:spPr>
          <a:xfrm>
            <a:off x="9169079" y="1524167"/>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2 – Database</a:t>
            </a:r>
          </a:p>
          <a:p>
            <a:pPr algn="ctr"/>
            <a:r>
              <a:rPr lang="en-GB" dirty="0"/>
              <a:t>User Entity</a:t>
            </a:r>
          </a:p>
        </p:txBody>
      </p:sp>
      <p:sp>
        <p:nvSpPr>
          <p:cNvPr id="16" name="TextBox 15">
            <a:extLst>
              <a:ext uri="{FF2B5EF4-FFF2-40B4-BE49-F238E27FC236}">
                <a16:creationId xmlns:a16="http://schemas.microsoft.com/office/drawing/2014/main" id="{BFBA9347-E67E-4EC6-B73B-00619BCC24B9}"/>
              </a:ext>
            </a:extLst>
          </p:cNvPr>
          <p:cNvSpPr txBox="1"/>
          <p:nvPr/>
        </p:nvSpPr>
        <p:spPr>
          <a:xfrm>
            <a:off x="3762956" y="2674810"/>
            <a:ext cx="1163782" cy="369332"/>
          </a:xfrm>
          <a:prstGeom prst="rect">
            <a:avLst/>
          </a:prstGeom>
          <a:noFill/>
        </p:spPr>
        <p:txBody>
          <a:bodyPr wrap="square" rtlCol="0">
            <a:spAutoFit/>
          </a:bodyPr>
          <a:lstStyle/>
          <a:p>
            <a:r>
              <a:rPr lang="en-GB" dirty="0"/>
              <a:t>REQUEST</a:t>
            </a:r>
          </a:p>
        </p:txBody>
      </p:sp>
      <p:sp>
        <p:nvSpPr>
          <p:cNvPr id="19" name="TextBox 18">
            <a:extLst>
              <a:ext uri="{FF2B5EF4-FFF2-40B4-BE49-F238E27FC236}">
                <a16:creationId xmlns:a16="http://schemas.microsoft.com/office/drawing/2014/main" id="{67BFE6CE-D481-47E0-9DE2-B96C4CD420F7}"/>
              </a:ext>
            </a:extLst>
          </p:cNvPr>
          <p:cNvSpPr txBox="1"/>
          <p:nvPr/>
        </p:nvSpPr>
        <p:spPr>
          <a:xfrm>
            <a:off x="7847372" y="2674810"/>
            <a:ext cx="1163782" cy="369332"/>
          </a:xfrm>
          <a:prstGeom prst="rect">
            <a:avLst/>
          </a:prstGeom>
          <a:noFill/>
        </p:spPr>
        <p:txBody>
          <a:bodyPr wrap="square" rtlCol="0">
            <a:spAutoFit/>
          </a:bodyPr>
          <a:lstStyle/>
          <a:p>
            <a:r>
              <a:rPr lang="en-GB" dirty="0"/>
              <a:t>REQUEST</a:t>
            </a:r>
          </a:p>
        </p:txBody>
      </p:sp>
      <p:cxnSp>
        <p:nvCxnSpPr>
          <p:cNvPr id="20" name="Straight Arrow Connector 19">
            <a:extLst>
              <a:ext uri="{FF2B5EF4-FFF2-40B4-BE49-F238E27FC236}">
                <a16:creationId xmlns:a16="http://schemas.microsoft.com/office/drawing/2014/main" id="{8AF10C97-721B-41E7-8DB6-560075C4C815}"/>
              </a:ext>
            </a:extLst>
          </p:cNvPr>
          <p:cNvCxnSpPr>
            <a:cxnSpLocks/>
          </p:cNvCxnSpPr>
          <p:nvPr/>
        </p:nvCxnSpPr>
        <p:spPr>
          <a:xfrm flipH="1">
            <a:off x="7689447" y="3583240"/>
            <a:ext cx="1485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98A03DD-6F95-4EF5-BCE1-BD0958B8FCB8}"/>
              </a:ext>
            </a:extLst>
          </p:cNvPr>
          <p:cNvCxnSpPr/>
          <p:nvPr/>
        </p:nvCxnSpPr>
        <p:spPr>
          <a:xfrm>
            <a:off x="7689447" y="4581996"/>
            <a:ext cx="14796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DD5AE54-1D6A-43A3-819C-FF87337E6FA4}"/>
              </a:ext>
            </a:extLst>
          </p:cNvPr>
          <p:cNvSpPr txBox="1"/>
          <p:nvPr/>
        </p:nvSpPr>
        <p:spPr>
          <a:xfrm>
            <a:off x="7847372" y="4205826"/>
            <a:ext cx="1163782" cy="369332"/>
          </a:xfrm>
          <a:prstGeom prst="rect">
            <a:avLst/>
          </a:prstGeom>
          <a:noFill/>
        </p:spPr>
        <p:txBody>
          <a:bodyPr wrap="square" rtlCol="0">
            <a:spAutoFit/>
          </a:bodyPr>
          <a:lstStyle/>
          <a:p>
            <a:r>
              <a:rPr lang="en-GB" dirty="0"/>
              <a:t>REQUEST</a:t>
            </a:r>
          </a:p>
        </p:txBody>
      </p:sp>
      <p:sp>
        <p:nvSpPr>
          <p:cNvPr id="28" name="TextBox 27">
            <a:extLst>
              <a:ext uri="{FF2B5EF4-FFF2-40B4-BE49-F238E27FC236}">
                <a16:creationId xmlns:a16="http://schemas.microsoft.com/office/drawing/2014/main" id="{94A4F5DC-A67F-4702-AE0B-726421A75F12}"/>
              </a:ext>
            </a:extLst>
          </p:cNvPr>
          <p:cNvSpPr txBox="1"/>
          <p:nvPr/>
        </p:nvSpPr>
        <p:spPr>
          <a:xfrm>
            <a:off x="7689446" y="3583240"/>
            <a:ext cx="1400671" cy="369332"/>
          </a:xfrm>
          <a:prstGeom prst="rect">
            <a:avLst/>
          </a:prstGeom>
          <a:noFill/>
        </p:spPr>
        <p:txBody>
          <a:bodyPr wrap="square" rtlCol="0">
            <a:spAutoFit/>
          </a:bodyPr>
          <a:lstStyle/>
          <a:p>
            <a:r>
              <a:rPr lang="en-GB" dirty="0"/>
              <a:t>AUTHORISE</a:t>
            </a:r>
          </a:p>
        </p:txBody>
      </p:sp>
      <p:sp>
        <p:nvSpPr>
          <p:cNvPr id="29" name="TextBox 28">
            <a:extLst>
              <a:ext uri="{FF2B5EF4-FFF2-40B4-BE49-F238E27FC236}">
                <a16:creationId xmlns:a16="http://schemas.microsoft.com/office/drawing/2014/main" id="{B150E361-376F-4DBE-A06C-2B42A762FDE8}"/>
              </a:ext>
            </a:extLst>
          </p:cNvPr>
          <p:cNvSpPr txBox="1"/>
          <p:nvPr/>
        </p:nvSpPr>
        <p:spPr>
          <a:xfrm>
            <a:off x="7768410" y="5211420"/>
            <a:ext cx="1400671" cy="369332"/>
          </a:xfrm>
          <a:prstGeom prst="rect">
            <a:avLst/>
          </a:prstGeom>
          <a:noFill/>
        </p:spPr>
        <p:txBody>
          <a:bodyPr wrap="square" rtlCol="0">
            <a:spAutoFit/>
          </a:bodyPr>
          <a:lstStyle/>
          <a:p>
            <a:r>
              <a:rPr lang="en-GB" dirty="0"/>
              <a:t>RESPONSE</a:t>
            </a:r>
          </a:p>
        </p:txBody>
      </p:sp>
      <p:sp>
        <p:nvSpPr>
          <p:cNvPr id="30" name="TextBox 29">
            <a:extLst>
              <a:ext uri="{FF2B5EF4-FFF2-40B4-BE49-F238E27FC236}">
                <a16:creationId xmlns:a16="http://schemas.microsoft.com/office/drawing/2014/main" id="{444D4EE4-8B15-430D-878D-EF96E7C6076B}"/>
              </a:ext>
            </a:extLst>
          </p:cNvPr>
          <p:cNvSpPr txBox="1"/>
          <p:nvPr/>
        </p:nvSpPr>
        <p:spPr>
          <a:xfrm>
            <a:off x="3707624" y="4125785"/>
            <a:ext cx="1400671" cy="369332"/>
          </a:xfrm>
          <a:prstGeom prst="rect">
            <a:avLst/>
          </a:prstGeom>
          <a:noFill/>
        </p:spPr>
        <p:txBody>
          <a:bodyPr wrap="square" rtlCol="0">
            <a:spAutoFit/>
          </a:bodyPr>
          <a:lstStyle/>
          <a:p>
            <a:r>
              <a:rPr lang="en-GB" dirty="0"/>
              <a:t>RESPONSE</a:t>
            </a:r>
          </a:p>
        </p:txBody>
      </p:sp>
    </p:spTree>
    <p:extLst>
      <p:ext uri="{BB962C8B-B14F-4D97-AF65-F5344CB8AC3E}">
        <p14:creationId xmlns:p14="http://schemas.microsoft.com/office/powerpoint/2010/main" val="358809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dEMO</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ECONOMIC TRADING SYSTEM – GROUP PROJECT</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Road Blocks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07597980"/>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ECONOMIC TRADING SYSTEM – GROUP PROJECT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Future plans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FRONT END</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pPr marL="285750" indent="-285750">
              <a:buFontTx/>
              <a:buChar char="-"/>
            </a:pPr>
            <a:r>
              <a:rPr lang="en-US" dirty="0"/>
              <a:t>Design </a:t>
            </a:r>
          </a:p>
          <a:p>
            <a:pPr marL="285750" indent="-285750">
              <a:buFontTx/>
              <a:buChar char="-"/>
            </a:pPr>
            <a:r>
              <a:rPr lang="en-US" dirty="0"/>
              <a:t>Application Evolution </a:t>
            </a:r>
          </a:p>
          <a:p>
            <a:pPr marL="285750" indent="-285750">
              <a:buFontTx/>
              <a:buChar char="-"/>
            </a:pPr>
            <a:endParaRPr lang="en-US" dirty="0"/>
          </a:p>
          <a:p>
            <a:pPr marL="285750" indent="-285750">
              <a:buFontTx/>
              <a:buChar char="-"/>
            </a:pPr>
            <a:endParaRPr lang="en-US"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BACK END</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pPr marL="285750" indent="-285750">
              <a:buFontTx/>
              <a:buChar char="-"/>
            </a:pPr>
            <a:r>
              <a:rPr lang="en-US" dirty="0"/>
              <a:t>Scalability</a:t>
            </a:r>
          </a:p>
          <a:p>
            <a:pPr marL="285750" indent="-285750">
              <a:buFontTx/>
              <a:buChar char="-"/>
            </a:pPr>
            <a:r>
              <a:rPr lang="en-US" dirty="0"/>
              <a:t>SORT &amp; EXCHANGE</a:t>
            </a:r>
          </a:p>
          <a:p>
            <a:pPr marL="285750" indent="-285750">
              <a:buFontTx/>
              <a:buChar char="-"/>
            </a:pPr>
            <a:r>
              <a:rPr lang="en-US" dirty="0"/>
              <a:t>Security </a:t>
            </a:r>
          </a:p>
          <a:p>
            <a:pPr marL="285750" indent="-285750">
              <a:buFontTx/>
              <a:buChar char="-"/>
            </a:pPr>
            <a:r>
              <a:rPr lang="en-US" dirty="0"/>
              <a:t>Order Book</a:t>
            </a:r>
          </a:p>
          <a:p>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ECONOMIC TRADING SYSTEM – GROUP PROJECT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This has been a very enlightening process for all of us in terms of developing software in for all elements of full stack. </a:t>
            </a:r>
          </a:p>
          <a:p>
            <a:r>
              <a:rPr lang="en-US" dirty="0"/>
              <a:t>Thank you to Kishore for your help and to our colleagues for the help also!</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213100" cy="3222625"/>
          </a:xfrm>
        </p:spPr>
        <p:txBody>
          <a:bodyPr>
            <a:normAutofit fontScale="92500" lnSpcReduction="10000"/>
          </a:bodyPr>
          <a:lstStyle/>
          <a:p>
            <a:r>
              <a:rPr lang="en-US" sz="1200" dirty="0"/>
              <a:t>Introduction</a:t>
            </a:r>
          </a:p>
          <a:p>
            <a:r>
              <a:rPr lang="en-US" sz="1200" dirty="0"/>
              <a:t>Purpose</a:t>
            </a:r>
          </a:p>
          <a:p>
            <a:r>
              <a:rPr lang="en-US" sz="1200" dirty="0"/>
              <a:t>Planning </a:t>
            </a:r>
          </a:p>
          <a:p>
            <a:r>
              <a:rPr lang="en-US" sz="1200" dirty="0"/>
              <a:t>Application’s Architecture</a:t>
            </a:r>
          </a:p>
          <a:p>
            <a:r>
              <a:rPr lang="en-US" sz="1200" dirty="0"/>
              <a:t>Demo </a:t>
            </a:r>
          </a:p>
          <a:p>
            <a:r>
              <a:rPr lang="en-US" sz="1200" dirty="0"/>
              <a:t>Road Blocks </a:t>
            </a:r>
          </a:p>
          <a:p>
            <a:r>
              <a:rPr lang="en-US" sz="1200" dirty="0"/>
              <a:t>In the Future…</a:t>
            </a:r>
          </a:p>
          <a:p>
            <a:r>
              <a:rPr lang="en-US" sz="1200" dirty="0"/>
              <a:t>Conclusion </a:t>
            </a:r>
          </a:p>
          <a:p>
            <a:r>
              <a:rPr lang="en-US" sz="1200" dirty="0"/>
              <a:t>Q &amp; A</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Welcome to our presentation of our Full Stack Java Application for an Electronic Trading System.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050946" y="4338557"/>
            <a:ext cx="2317707" cy="343061"/>
          </a:xfrm>
        </p:spPr>
        <p:txBody>
          <a:bodyPr/>
          <a:lstStyle/>
          <a:p>
            <a:r>
              <a:rPr lang="en-US" dirty="0"/>
              <a:t>Ben Lynch</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287463" y="4784642"/>
            <a:ext cx="1845511" cy="343061"/>
          </a:xfrm>
        </p:spPr>
        <p:txBody>
          <a:bodyPr/>
          <a:lstStyle/>
          <a:p>
            <a:r>
              <a:rPr lang="en-US" dirty="0"/>
              <a:t>Product Owner </a:t>
            </a:r>
          </a:p>
          <a:p>
            <a:r>
              <a:rPr lang="en-US" dirty="0"/>
              <a:t>Full Stack Development</a:t>
            </a:r>
          </a:p>
          <a:p>
            <a:r>
              <a:rPr lang="en-US" dirty="0"/>
              <a:t>Database Developer</a:t>
            </a:r>
          </a:p>
          <a:p>
            <a:r>
              <a:rPr lang="en-US" dirty="0"/>
              <a:t>UX/UI</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930592" y="4382934"/>
            <a:ext cx="2330816" cy="343061"/>
          </a:xfrm>
        </p:spPr>
        <p:txBody>
          <a:bodyPr/>
          <a:lstStyle/>
          <a:p>
            <a:r>
              <a:rPr lang="en-US" dirty="0"/>
              <a:t>Nosente Goll</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5168025" y="4784641"/>
            <a:ext cx="1855949" cy="343061"/>
          </a:xfrm>
        </p:spPr>
        <p:txBody>
          <a:bodyPr/>
          <a:lstStyle/>
          <a:p>
            <a:r>
              <a:rPr lang="en-US" dirty="0"/>
              <a:t>Back End Development </a:t>
            </a:r>
          </a:p>
          <a:p>
            <a:r>
              <a:rPr lang="en-US" dirty="0"/>
              <a:t>Tester</a:t>
            </a:r>
          </a:p>
          <a:p>
            <a:r>
              <a:rPr lang="en-US" dirty="0"/>
              <a:t>Scrum Master</a:t>
            </a:r>
          </a:p>
          <a:p>
            <a:r>
              <a:rPr lang="en-US" dirty="0"/>
              <a:t>Database 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9036093" y="4338557"/>
            <a:ext cx="2317707" cy="343061"/>
          </a:xfrm>
        </p:spPr>
        <p:txBody>
          <a:bodyPr/>
          <a:lstStyle/>
          <a:p>
            <a:r>
              <a:rPr lang="en-US" dirty="0" err="1"/>
              <a:t>Deekshit</a:t>
            </a:r>
            <a:r>
              <a:rPr lang="en-US" dirty="0"/>
              <a:t> </a:t>
            </a:r>
            <a:r>
              <a:rPr lang="en-GB" dirty="0" err="1"/>
              <a:t>Garakahalli</a:t>
            </a:r>
            <a:r>
              <a:rPr lang="en-GB" dirty="0"/>
              <a:t> Vidya Sagar</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Group Project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26" name="Text Placeholder 11">
            <a:extLst>
              <a:ext uri="{FF2B5EF4-FFF2-40B4-BE49-F238E27FC236}">
                <a16:creationId xmlns:a16="http://schemas.microsoft.com/office/drawing/2014/main" id="{6633DD74-26F1-4354-B1A4-B8A81A86AFC3}"/>
              </a:ext>
            </a:extLst>
          </p:cNvPr>
          <p:cNvSpPr txBox="1">
            <a:spLocks/>
          </p:cNvSpPr>
          <p:nvPr/>
        </p:nvSpPr>
        <p:spPr>
          <a:xfrm>
            <a:off x="9266971" y="4790121"/>
            <a:ext cx="1855949"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dirty="0"/>
              <a:t>Back End Development </a:t>
            </a:r>
          </a:p>
          <a:p>
            <a:r>
              <a:rPr lang="en-GB" dirty="0"/>
              <a:t>Tester</a:t>
            </a:r>
          </a:p>
          <a:p>
            <a:r>
              <a:rPr lang="en-GB" dirty="0"/>
              <a:t>Database Developer</a:t>
            </a:r>
          </a:p>
        </p:txBody>
      </p:sp>
      <p:pic>
        <p:nvPicPr>
          <p:cNvPr id="30" name="Picture Placeholder 29" descr="A person with a beard&#10;&#10;Description automatically generated with low confidence">
            <a:extLst>
              <a:ext uri="{FF2B5EF4-FFF2-40B4-BE49-F238E27FC236}">
                <a16:creationId xmlns:a16="http://schemas.microsoft.com/office/drawing/2014/main" id="{A9C63D53-3B25-4176-B5A1-C355E1F28072}"/>
              </a:ext>
            </a:extLst>
          </p:cNvPr>
          <p:cNvPicPr>
            <a:picLocks noGrp="1" noChangeAspect="1"/>
          </p:cNvPicPr>
          <p:nvPr>
            <p:ph type="pic" sz="quarter" idx="16"/>
          </p:nvPr>
        </p:nvPicPr>
        <p:blipFill>
          <a:blip r:embed="rId3"/>
          <a:srcRect t="765" b="765"/>
          <a:stretch>
            <a:fillRect/>
          </a:stretch>
        </p:blipFill>
        <p:spPr>
          <a:xfrm>
            <a:off x="9117923" y="2219327"/>
            <a:ext cx="1844675" cy="1844675"/>
          </a:xfrm>
        </p:spPr>
      </p:pic>
      <p:pic>
        <p:nvPicPr>
          <p:cNvPr id="34" name="Picture Placeholder 33" descr="A person smiling for the camera&#10;&#10;Description automatically generated with medium confidence">
            <a:extLst>
              <a:ext uri="{FF2B5EF4-FFF2-40B4-BE49-F238E27FC236}">
                <a16:creationId xmlns:a16="http://schemas.microsoft.com/office/drawing/2014/main" id="{64E85EFD-1396-43A8-949A-ABF59192EA18}"/>
              </a:ext>
            </a:extLst>
          </p:cNvPr>
          <p:cNvPicPr>
            <a:picLocks noGrp="1" noChangeAspect="1"/>
          </p:cNvPicPr>
          <p:nvPr>
            <p:ph type="pic" sz="quarter" idx="15"/>
          </p:nvPr>
        </p:nvPicPr>
        <p:blipFill>
          <a:blip r:embed="rId4"/>
          <a:srcRect t="9901" b="9901"/>
          <a:stretch>
            <a:fillRect/>
          </a:stretch>
        </p:blipFill>
        <p:spPr>
          <a:xfrm>
            <a:off x="5201899" y="2218653"/>
            <a:ext cx="1846262" cy="1846262"/>
          </a:xfrm>
        </p:spPr>
      </p:pic>
      <p:pic>
        <p:nvPicPr>
          <p:cNvPr id="38" name="Picture Placeholder 37" descr="A person wearing glasses&#10;&#10;Description automatically generated with medium confidence">
            <a:extLst>
              <a:ext uri="{FF2B5EF4-FFF2-40B4-BE49-F238E27FC236}">
                <a16:creationId xmlns:a16="http://schemas.microsoft.com/office/drawing/2014/main" id="{6878C499-7614-4660-A9D2-927023C8378F}"/>
              </a:ext>
            </a:extLst>
          </p:cNvPr>
          <p:cNvPicPr>
            <a:picLocks noGrp="1" noChangeAspect="1"/>
          </p:cNvPicPr>
          <p:nvPr>
            <p:ph type="pic" sz="quarter" idx="14"/>
          </p:nvPr>
        </p:nvPicPr>
        <p:blipFill>
          <a:blip r:embed="rId5"/>
          <a:srcRect t="18690" b="18690"/>
          <a:stretch>
            <a:fillRect/>
          </a:stretch>
        </p:blipFill>
        <p:spPr>
          <a:xfrm>
            <a:off x="1287463" y="2217738"/>
            <a:ext cx="1844675" cy="1846262"/>
          </a:xfrm>
        </p:spPr>
      </p:pic>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Purpose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Electronic Trading System</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a:bodyPr>
          <a:lstStyle/>
          <a:p>
            <a:r>
              <a:rPr lang="en-US" dirty="0"/>
              <a:t>Life cycle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Scrum Meetings</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MVP</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Sprint Lengths</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Road Blocks</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fontScale="85000" lnSpcReduction="20000"/>
          </a:bodyPr>
          <a:lstStyle/>
          <a:p>
            <a:r>
              <a:rPr lang="en-US" dirty="0"/>
              <a:t>Roles: </a:t>
            </a:r>
            <a:br>
              <a:rPr lang="en-US" dirty="0"/>
            </a:br>
            <a:r>
              <a:rPr lang="en-US" dirty="0"/>
              <a:t>- Database Developing</a:t>
            </a:r>
            <a:br>
              <a:rPr lang="en-US" dirty="0"/>
            </a:br>
            <a:r>
              <a:rPr lang="en-US" dirty="0"/>
              <a:t>- Back end (Nosente &amp; </a:t>
            </a:r>
            <a:r>
              <a:rPr lang="en-US" dirty="0" err="1"/>
              <a:t>Deekshit</a:t>
            </a:r>
            <a:r>
              <a:rPr lang="en-US" dirty="0"/>
              <a:t>)</a:t>
            </a:r>
            <a:br>
              <a:rPr lang="en-US" dirty="0"/>
            </a:br>
            <a:r>
              <a:rPr lang="en-US" dirty="0"/>
              <a:t>- Front (Ben)</a:t>
            </a:r>
          </a:p>
          <a:p>
            <a:r>
              <a:rPr lang="en-US" dirty="0"/>
              <a:t>User Stories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Minimal Viable Product</a:t>
            </a:r>
          </a:p>
          <a:p>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Sprint lengths usually 2 days but open to adjust.</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Limitations &amp; Extenuating circumstances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Electronic Trading System – Group Project</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42793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fontScale="90000"/>
          </a:bodyPr>
          <a:lstStyle/>
          <a:p>
            <a:r>
              <a:rPr lang="en-US" dirty="0"/>
              <a:t>PLANNING – DAY TO DAY</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Morning</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Afternoon</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Scrum meeting </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Updates</a:t>
            </a:r>
          </a:p>
          <a:p>
            <a:r>
              <a:rPr lang="en-US" dirty="0"/>
              <a:t>Drive &amp; Navigator Coding </a:t>
            </a:r>
          </a:p>
          <a:p>
            <a:r>
              <a:rPr lang="en-US" dirty="0"/>
              <a:t>Presenting research</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Scrum meeting part 2 </a:t>
            </a:r>
          </a:p>
          <a:p>
            <a:endParaRPr lang="en-US" dirty="0"/>
          </a:p>
          <a:p>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Testing</a:t>
            </a:r>
          </a:p>
          <a:p>
            <a:r>
              <a:rPr lang="en-US" dirty="0"/>
              <a:t>Sprint coding </a:t>
            </a:r>
          </a:p>
          <a:p>
            <a:r>
              <a:rPr lang="en-US" dirty="0"/>
              <a:t>Reviewing work &amp; future</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Application’s architecture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Tier 3 – Front End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Electronic Trading Website</a:t>
            </a:r>
          </a:p>
          <a:p>
            <a:pPr marL="285750" indent="-285750">
              <a:buFontTx/>
              <a:buChar char="-"/>
            </a:pPr>
            <a:r>
              <a:rPr lang="en-US" dirty="0"/>
              <a:t>JavaScript </a:t>
            </a:r>
          </a:p>
          <a:p>
            <a:pPr marL="285750" indent="-285750">
              <a:buFontTx/>
              <a:buChar char="-"/>
            </a:pPr>
            <a:r>
              <a:rPr lang="en-US" dirty="0"/>
              <a:t>Gatsby </a:t>
            </a:r>
          </a:p>
          <a:p>
            <a:pPr marL="285750" indent="-285750">
              <a:buFontTx/>
              <a:buChar char="-"/>
            </a:pPr>
            <a:r>
              <a:rPr lang="en-US" dirty="0"/>
              <a:t>React </a:t>
            </a:r>
          </a:p>
          <a:p>
            <a:pPr marL="285750" indent="-285750">
              <a:buFontTx/>
              <a:buChar char="-"/>
            </a:pPr>
            <a:r>
              <a:rPr lang="en-US" dirty="0"/>
              <a:t>CSS / JSX</a:t>
            </a:r>
          </a:p>
          <a:p>
            <a:pPr marL="285750" indent="-285750">
              <a:buFontTx/>
              <a:buChar char="-"/>
            </a:pP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Tier 1 – Back End</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fontScale="92500" lnSpcReduction="10000"/>
          </a:bodyPr>
          <a:lstStyle/>
          <a:p>
            <a:r>
              <a:rPr lang="en-US" dirty="0"/>
              <a:t>​​​Business Logic, Controllers, Repositories</a:t>
            </a:r>
          </a:p>
          <a:p>
            <a:pPr marL="285750" indent="-285750">
              <a:buFontTx/>
              <a:buChar char="-"/>
            </a:pPr>
            <a:r>
              <a:rPr lang="en-US" dirty="0"/>
              <a:t>Java </a:t>
            </a:r>
          </a:p>
          <a:p>
            <a:pPr marL="285750" indent="-285750">
              <a:buFontTx/>
              <a:buChar char="-"/>
            </a:pPr>
            <a:r>
              <a:rPr lang="en-US" dirty="0"/>
              <a:t>Spring </a:t>
            </a:r>
          </a:p>
          <a:p>
            <a:pPr marL="285750" indent="-285750">
              <a:buFontTx/>
              <a:buChar char="-"/>
            </a:pPr>
            <a:r>
              <a:rPr lang="en-US" dirty="0"/>
              <a:t>Junit Testing </a:t>
            </a:r>
          </a:p>
          <a:p>
            <a:pPr marL="285750" indent="-285750">
              <a:buFontTx/>
              <a:buChar char="-"/>
            </a:pPr>
            <a:r>
              <a:rPr lang="en-US" dirty="0"/>
              <a:t>Lombok</a:t>
            </a:r>
          </a:p>
          <a:p>
            <a:pPr marL="285750" indent="-285750">
              <a:buFontTx/>
              <a:buChar char="-"/>
            </a:pPr>
            <a:r>
              <a:rPr lang="en-US" dirty="0"/>
              <a:t>JPA</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Tier 2 - Database</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153400" y="3834606"/>
            <a:ext cx="2510952" cy="1258255"/>
          </a:xfrm>
        </p:spPr>
        <p:txBody>
          <a:bodyPr>
            <a:normAutofit/>
          </a:bodyPr>
          <a:lstStyle/>
          <a:p>
            <a:r>
              <a:rPr lang="en-US" dirty="0"/>
              <a:t>Stock Exchange – Database</a:t>
            </a:r>
          </a:p>
          <a:p>
            <a:pPr marL="285750" indent="-285750">
              <a:buFontTx/>
              <a:buChar char="-"/>
            </a:pPr>
            <a:r>
              <a:rPr lang="en-US" dirty="0"/>
              <a:t>MySQL </a:t>
            </a:r>
          </a:p>
          <a:p>
            <a:pPr marL="285750" indent="-285750">
              <a:buFontTx/>
              <a:buChar char="-"/>
            </a:pPr>
            <a:r>
              <a:rPr lang="en-US" dirty="0"/>
              <a:t>PHP admin </a:t>
            </a:r>
          </a:p>
          <a:p>
            <a:endParaRPr lang="en-US" dirty="0"/>
          </a:p>
          <a:p>
            <a:pPr marL="285750" indent="-285750">
              <a:buFontTx/>
              <a:buChar char="-"/>
            </a:pPr>
            <a:endParaRPr lang="en-US"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Application’s architecture example  - register / LOGIN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Econ</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1" name="Rectangle 10">
            <a:extLst>
              <a:ext uri="{FF2B5EF4-FFF2-40B4-BE49-F238E27FC236}">
                <a16:creationId xmlns:a16="http://schemas.microsoft.com/office/drawing/2014/main" id="{98AD329B-E073-4E8F-9053-95769EBA3252}"/>
              </a:ext>
            </a:extLst>
          </p:cNvPr>
          <p:cNvSpPr/>
          <p:nvPr/>
        </p:nvSpPr>
        <p:spPr>
          <a:xfrm>
            <a:off x="1000246" y="2148419"/>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 name="Rectangle 11">
            <a:extLst>
              <a:ext uri="{FF2B5EF4-FFF2-40B4-BE49-F238E27FC236}">
                <a16:creationId xmlns:a16="http://schemas.microsoft.com/office/drawing/2014/main" id="{C88FBF9C-71C7-4DA0-88C5-39CC94103D5A}"/>
              </a:ext>
            </a:extLst>
          </p:cNvPr>
          <p:cNvSpPr/>
          <p:nvPr/>
        </p:nvSpPr>
        <p:spPr>
          <a:xfrm>
            <a:off x="9169079" y="2148419"/>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solidFill>
                <a:schemeClr val="tx1"/>
              </a:solidFill>
            </a:endParaRPr>
          </a:p>
        </p:txBody>
      </p:sp>
      <p:sp>
        <p:nvSpPr>
          <p:cNvPr id="13" name="Rectangle 12">
            <a:extLst>
              <a:ext uri="{FF2B5EF4-FFF2-40B4-BE49-F238E27FC236}">
                <a16:creationId xmlns:a16="http://schemas.microsoft.com/office/drawing/2014/main" id="{17B65450-B98C-48DC-B214-C80595EE9413}"/>
              </a:ext>
            </a:extLst>
          </p:cNvPr>
          <p:cNvSpPr/>
          <p:nvPr/>
        </p:nvSpPr>
        <p:spPr>
          <a:xfrm>
            <a:off x="5108294" y="2148420"/>
            <a:ext cx="2581154" cy="3750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15" name="Straight Arrow Connector 14">
            <a:extLst>
              <a:ext uri="{FF2B5EF4-FFF2-40B4-BE49-F238E27FC236}">
                <a16:creationId xmlns:a16="http://schemas.microsoft.com/office/drawing/2014/main" id="{2EABC077-354E-450E-AB0E-0A48A721BBFE}"/>
              </a:ext>
            </a:extLst>
          </p:cNvPr>
          <p:cNvCxnSpPr>
            <a:cxnSpLocks/>
          </p:cNvCxnSpPr>
          <p:nvPr/>
        </p:nvCxnSpPr>
        <p:spPr>
          <a:xfrm>
            <a:off x="3581400" y="3044142"/>
            <a:ext cx="1526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9033BA2-304E-4B3D-95A2-09027306C85C}"/>
              </a:ext>
            </a:extLst>
          </p:cNvPr>
          <p:cNvCxnSpPr/>
          <p:nvPr/>
        </p:nvCxnSpPr>
        <p:spPr>
          <a:xfrm>
            <a:off x="7689448" y="3044142"/>
            <a:ext cx="14796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43DC57D-19A8-4E9E-8D9A-B8AEE005F95D}"/>
              </a:ext>
            </a:extLst>
          </p:cNvPr>
          <p:cNvCxnSpPr>
            <a:cxnSpLocks/>
          </p:cNvCxnSpPr>
          <p:nvPr/>
        </p:nvCxnSpPr>
        <p:spPr>
          <a:xfrm flipH="1">
            <a:off x="7689448" y="4262113"/>
            <a:ext cx="1485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58C5373-4F38-47F4-9928-093D8C124136}"/>
              </a:ext>
            </a:extLst>
          </p:cNvPr>
          <p:cNvCxnSpPr>
            <a:cxnSpLocks/>
          </p:cNvCxnSpPr>
          <p:nvPr/>
        </p:nvCxnSpPr>
        <p:spPr>
          <a:xfrm flipH="1">
            <a:off x="3581400" y="4136720"/>
            <a:ext cx="1526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AD22A1-A0BB-4162-B7BC-4B6D6B9E121B}"/>
              </a:ext>
            </a:extLst>
          </p:cNvPr>
          <p:cNvSpPr/>
          <p:nvPr/>
        </p:nvSpPr>
        <p:spPr>
          <a:xfrm>
            <a:off x="1000247" y="1504709"/>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3 – Front</a:t>
            </a:r>
          </a:p>
          <a:p>
            <a:pPr algn="ctr"/>
            <a:endParaRPr lang="en-GB" dirty="0"/>
          </a:p>
        </p:txBody>
      </p:sp>
      <p:sp>
        <p:nvSpPr>
          <p:cNvPr id="25" name="Rectangle 24">
            <a:extLst>
              <a:ext uri="{FF2B5EF4-FFF2-40B4-BE49-F238E27FC236}">
                <a16:creationId xmlns:a16="http://schemas.microsoft.com/office/drawing/2014/main" id="{67389C48-E0E6-4430-939B-F9189A89175D}"/>
              </a:ext>
            </a:extLst>
          </p:cNvPr>
          <p:cNvSpPr/>
          <p:nvPr/>
        </p:nvSpPr>
        <p:spPr>
          <a:xfrm>
            <a:off x="5108294" y="1524168"/>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1 – Back</a:t>
            </a:r>
          </a:p>
          <a:p>
            <a:pPr algn="ctr"/>
            <a:endParaRPr lang="en-GB" dirty="0"/>
          </a:p>
        </p:txBody>
      </p:sp>
      <p:sp>
        <p:nvSpPr>
          <p:cNvPr id="27" name="Rectangle 26">
            <a:extLst>
              <a:ext uri="{FF2B5EF4-FFF2-40B4-BE49-F238E27FC236}">
                <a16:creationId xmlns:a16="http://schemas.microsoft.com/office/drawing/2014/main" id="{66125780-4D36-4262-8044-15FEC07D4B49}"/>
              </a:ext>
            </a:extLst>
          </p:cNvPr>
          <p:cNvSpPr/>
          <p:nvPr/>
        </p:nvSpPr>
        <p:spPr>
          <a:xfrm>
            <a:off x="9169079" y="1524167"/>
            <a:ext cx="2581154" cy="643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Tier 2 – Database</a:t>
            </a:r>
          </a:p>
          <a:p>
            <a:pPr algn="ctr"/>
            <a:endParaRPr lang="en-GB" dirty="0"/>
          </a:p>
        </p:txBody>
      </p:sp>
      <p:sp>
        <p:nvSpPr>
          <p:cNvPr id="28" name="TextBox 27">
            <a:extLst>
              <a:ext uri="{FF2B5EF4-FFF2-40B4-BE49-F238E27FC236}">
                <a16:creationId xmlns:a16="http://schemas.microsoft.com/office/drawing/2014/main" id="{4CE38715-9D6A-4A98-BFF6-A4273D64A58C}"/>
              </a:ext>
            </a:extLst>
          </p:cNvPr>
          <p:cNvSpPr txBox="1"/>
          <p:nvPr/>
        </p:nvSpPr>
        <p:spPr>
          <a:xfrm>
            <a:off x="3740727" y="2613891"/>
            <a:ext cx="1163782" cy="369332"/>
          </a:xfrm>
          <a:prstGeom prst="rect">
            <a:avLst/>
          </a:prstGeom>
          <a:noFill/>
        </p:spPr>
        <p:txBody>
          <a:bodyPr wrap="square" rtlCol="0">
            <a:spAutoFit/>
          </a:bodyPr>
          <a:lstStyle/>
          <a:p>
            <a:r>
              <a:rPr lang="en-GB" dirty="0"/>
              <a:t>REQUEST</a:t>
            </a:r>
          </a:p>
        </p:txBody>
      </p:sp>
      <p:sp>
        <p:nvSpPr>
          <p:cNvPr id="30" name="TextBox 29">
            <a:extLst>
              <a:ext uri="{FF2B5EF4-FFF2-40B4-BE49-F238E27FC236}">
                <a16:creationId xmlns:a16="http://schemas.microsoft.com/office/drawing/2014/main" id="{5F194030-2FCF-4C0B-8689-233008CDAA89}"/>
              </a:ext>
            </a:extLst>
          </p:cNvPr>
          <p:cNvSpPr txBox="1"/>
          <p:nvPr/>
        </p:nvSpPr>
        <p:spPr>
          <a:xfrm>
            <a:off x="7843018" y="2586410"/>
            <a:ext cx="1163782" cy="369332"/>
          </a:xfrm>
          <a:prstGeom prst="rect">
            <a:avLst/>
          </a:prstGeom>
          <a:noFill/>
        </p:spPr>
        <p:txBody>
          <a:bodyPr wrap="square" rtlCol="0">
            <a:spAutoFit/>
          </a:bodyPr>
          <a:lstStyle/>
          <a:p>
            <a:r>
              <a:rPr lang="en-GB" dirty="0"/>
              <a:t>REQUEST</a:t>
            </a:r>
          </a:p>
        </p:txBody>
      </p:sp>
      <p:sp>
        <p:nvSpPr>
          <p:cNvPr id="31" name="TextBox 30">
            <a:extLst>
              <a:ext uri="{FF2B5EF4-FFF2-40B4-BE49-F238E27FC236}">
                <a16:creationId xmlns:a16="http://schemas.microsoft.com/office/drawing/2014/main" id="{ABD58738-A4BF-4389-870B-111F695F7F34}"/>
              </a:ext>
            </a:extLst>
          </p:cNvPr>
          <p:cNvSpPr txBox="1"/>
          <p:nvPr/>
        </p:nvSpPr>
        <p:spPr>
          <a:xfrm>
            <a:off x="7789190" y="4350513"/>
            <a:ext cx="1400671" cy="369332"/>
          </a:xfrm>
          <a:prstGeom prst="rect">
            <a:avLst/>
          </a:prstGeom>
          <a:noFill/>
        </p:spPr>
        <p:txBody>
          <a:bodyPr wrap="square" rtlCol="0">
            <a:spAutoFit/>
          </a:bodyPr>
          <a:lstStyle/>
          <a:p>
            <a:r>
              <a:rPr lang="en-GB" dirty="0"/>
              <a:t>RESPONSE</a:t>
            </a:r>
          </a:p>
        </p:txBody>
      </p:sp>
      <p:sp>
        <p:nvSpPr>
          <p:cNvPr id="32" name="TextBox 31">
            <a:extLst>
              <a:ext uri="{FF2B5EF4-FFF2-40B4-BE49-F238E27FC236}">
                <a16:creationId xmlns:a16="http://schemas.microsoft.com/office/drawing/2014/main" id="{F20DDD0B-E735-480D-AECB-CA22C76D147A}"/>
              </a:ext>
            </a:extLst>
          </p:cNvPr>
          <p:cNvSpPr txBox="1"/>
          <p:nvPr/>
        </p:nvSpPr>
        <p:spPr>
          <a:xfrm>
            <a:off x="3620880" y="4234931"/>
            <a:ext cx="1400671" cy="369332"/>
          </a:xfrm>
          <a:prstGeom prst="rect">
            <a:avLst/>
          </a:prstGeom>
          <a:noFill/>
        </p:spPr>
        <p:txBody>
          <a:bodyPr wrap="square" rtlCol="0">
            <a:spAutoFit/>
          </a:bodyPr>
          <a:lstStyle/>
          <a:p>
            <a:r>
              <a:rPr lang="en-GB" dirty="0"/>
              <a:t>RESPONSE</a:t>
            </a:r>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1323</TotalTime>
  <Words>616</Words>
  <Application>Microsoft Office PowerPoint</Application>
  <PresentationFormat>Widescreen</PresentationFormat>
  <Paragraphs>184</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Slack-Lato</vt:lpstr>
      <vt:lpstr>Tenorite</vt:lpstr>
      <vt:lpstr>Office Theme</vt:lpstr>
      <vt:lpstr>Economic Trading Platform– Group Project</vt:lpstr>
      <vt:lpstr>AGENDA</vt:lpstr>
      <vt:lpstr>INTRODUCTION</vt:lpstr>
      <vt:lpstr>MEET OUR TEAM</vt:lpstr>
      <vt:lpstr>Purpose</vt:lpstr>
      <vt:lpstr>Life cycle</vt:lpstr>
      <vt:lpstr>PLANNING – DAY TO DAY</vt:lpstr>
      <vt:lpstr>Application’s architecture</vt:lpstr>
      <vt:lpstr>Application’s architecture example  - register / LOGIN</vt:lpstr>
      <vt:lpstr>Application’s architecture example  - ALL OTHER METHODS</vt:lpstr>
      <vt:lpstr>dEMO</vt:lpstr>
      <vt:lpstr>Road Blocks</vt:lpstr>
      <vt:lpstr>Future plans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Nosente Goll</dc:creator>
  <cp:lastModifiedBy>Nosente Goll</cp:lastModifiedBy>
  <cp:revision>31</cp:revision>
  <dcterms:created xsi:type="dcterms:W3CDTF">2021-11-03T11:50:15Z</dcterms:created>
  <dcterms:modified xsi:type="dcterms:W3CDTF">2021-11-04T09:54:11Z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