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7" r:id="rId4"/>
    <p:sldId id="259" r:id="rId5"/>
    <p:sldId id="258" r:id="rId6"/>
    <p:sldId id="260" r:id="rId7"/>
    <p:sldId id="263" r:id="rId8"/>
    <p:sldId id="264" r:id="rId10"/>
    <p:sldId id="266" r:id="rId11"/>
    <p:sldId id="268" r:id="rId12"/>
    <p:sldId id="269" r:id="rId13"/>
    <p:sldId id="270" r:id="rId14"/>
    <p:sldId id="267" r:id="rId15"/>
    <p:sldId id="272" r:id="rId16"/>
    <p:sldId id="275" r:id="rId17"/>
    <p:sldId id="274" r:id="rId18"/>
    <p:sldId id="277" r:id="rId19"/>
    <p:sldId id="278" r:id="rId20"/>
    <p:sldId id="280" r:id="rId21"/>
    <p:sldId id="282" r:id="rId22"/>
    <p:sldId id="283" r:id="rId23"/>
    <p:sldId id="284" r:id="rId24"/>
    <p:sldId id="286" r:id="rId25"/>
    <p:sldId id="290" r:id="rId26"/>
    <p:sldId id="287" r:id="rId27"/>
    <p:sldId id="288" r:id="rId28"/>
    <p:sldId id="28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6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un usuario verificado es una especializacion y esta es la que se relaciona con juego de pago</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el punto 3 es correcto?</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O se le añade fecha a la relacion ofrecer para hacer una agregacion y diferenciar las tuplas profesor curso o hacerlo entidad debil</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Laboratorio 1 (soluciones)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Diseño conceptual</a:t>
            </a:r>
            <a:endParaRPr lang="en-US"/>
          </a:p>
        </p:txBody>
      </p:sp>
      <p:sp>
        <p:nvSpPr>
          <p:cNvPr id="3" name="Content Placeholder 2"/>
          <p:cNvSpPr>
            <a:spLocks noGrp="1"/>
          </p:cNvSpPr>
          <p:nvPr>
            <p:ph idx="1"/>
          </p:nvPr>
        </p:nvSpPr>
        <p:spPr>
          <a:xfrm>
            <a:off x="838200" y="1597025"/>
            <a:ext cx="10515600" cy="1748790"/>
          </a:xfrm>
        </p:spPr>
        <p:txBody>
          <a:bodyPr>
            <a:normAutofit/>
          </a:bodyPr>
          <a:p>
            <a:pPr marL="0" indent="0">
              <a:lnSpc>
                <a:spcPct val="90000"/>
              </a:lnSpc>
              <a:buNone/>
            </a:pPr>
            <a:r>
              <a:rPr lang="en-US" sz="2000">
                <a:sym typeface="+mn-ea"/>
              </a:rPr>
              <a:t>Los </a:t>
            </a:r>
            <a:r>
              <a:rPr lang="en-US" sz="2000">
                <a:solidFill>
                  <a:srgbClr val="0070C0"/>
                </a:solidFill>
                <a:sym typeface="+mn-ea"/>
              </a:rPr>
              <a:t>juegos de la tienda</a:t>
            </a:r>
            <a:r>
              <a:rPr lang="en-US" sz="2000">
                <a:sym typeface="+mn-ea"/>
              </a:rPr>
              <a:t> tienen un </a:t>
            </a:r>
            <a:r>
              <a:rPr lang="en-US" sz="2000">
                <a:solidFill>
                  <a:schemeClr val="bg1">
                    <a:lumMod val="50000"/>
                  </a:schemeClr>
                </a:solidFill>
                <a:sym typeface="+mn-ea"/>
              </a:rPr>
              <a:t>código</a:t>
            </a:r>
            <a:r>
              <a:rPr lang="en-US" sz="2000">
                <a:sym typeface="+mn-ea"/>
              </a:rPr>
              <a:t>, </a:t>
            </a:r>
            <a:r>
              <a:rPr lang="en-US" sz="2000">
                <a:solidFill>
                  <a:schemeClr val="bg1">
                    <a:lumMod val="50000"/>
                  </a:schemeClr>
                </a:solidFill>
                <a:sym typeface="+mn-ea"/>
              </a:rPr>
              <a:t>nombre</a:t>
            </a:r>
            <a:r>
              <a:rPr lang="en-US" sz="2000">
                <a:sym typeface="+mn-ea"/>
              </a:rPr>
              <a:t>, </a:t>
            </a:r>
            <a:r>
              <a:rPr lang="en-US" sz="2000">
                <a:solidFill>
                  <a:schemeClr val="bg1">
                    <a:lumMod val="50000"/>
                  </a:schemeClr>
                </a:solidFill>
                <a:sym typeface="+mn-ea"/>
              </a:rPr>
              <a:t>desarrollador </a:t>
            </a:r>
            <a:r>
              <a:rPr lang="en-US" sz="2000">
                <a:sym typeface="+mn-ea"/>
              </a:rPr>
              <a:t>y </a:t>
            </a:r>
            <a:r>
              <a:rPr lang="en-US" sz="2000">
                <a:solidFill>
                  <a:schemeClr val="bg1">
                    <a:lumMod val="50000"/>
                  </a:schemeClr>
                </a:solidFill>
                <a:sym typeface="+mn-ea"/>
              </a:rPr>
              <a:t>fecha de salida</a:t>
            </a:r>
            <a:r>
              <a:rPr lang="en-US" sz="2000">
                <a:sym typeface="+mn-ea"/>
              </a:rPr>
              <a:t>. La mayoría de los juegos de la tienda son de </a:t>
            </a:r>
            <a:r>
              <a:rPr lang="en-US" sz="2000">
                <a:solidFill>
                  <a:srgbClr val="EC60C0"/>
                </a:solidFill>
                <a:sym typeface="+mn-ea"/>
              </a:rPr>
              <a:t>pago</a:t>
            </a:r>
            <a:r>
              <a:rPr lang="en-US" sz="2000">
                <a:sym typeface="+mn-ea"/>
              </a:rPr>
              <a:t> pero existen algunos que son </a:t>
            </a:r>
            <a:r>
              <a:rPr lang="en-US" sz="2000">
                <a:solidFill>
                  <a:srgbClr val="EC60C0"/>
                </a:solidFill>
                <a:sym typeface="+mn-ea"/>
              </a:rPr>
              <a:t>gratuitos</a:t>
            </a:r>
            <a:r>
              <a:rPr lang="en-US" sz="2000">
                <a:sym typeface="+mn-ea"/>
              </a:rPr>
              <a:t>. De los</a:t>
            </a:r>
            <a:r>
              <a:rPr lang="en-US" sz="2000">
                <a:solidFill>
                  <a:srgbClr val="0070C0"/>
                </a:solidFill>
                <a:sym typeface="+mn-ea"/>
              </a:rPr>
              <a:t> juegos de pago</a:t>
            </a:r>
            <a:r>
              <a:rPr lang="en-US" sz="2000">
                <a:sym typeface="+mn-ea"/>
              </a:rPr>
              <a:t> se conoce su </a:t>
            </a:r>
            <a:r>
              <a:rPr lang="en-US" sz="2000">
                <a:solidFill>
                  <a:schemeClr val="bg1">
                    <a:lumMod val="50000"/>
                  </a:schemeClr>
                </a:solidFill>
                <a:sym typeface="+mn-ea"/>
              </a:rPr>
              <a:t>precio </a:t>
            </a:r>
            <a:r>
              <a:rPr lang="en-US" sz="2000">
                <a:sym typeface="+mn-ea"/>
              </a:rPr>
              <a:t>y la cantidad de </a:t>
            </a:r>
            <a:r>
              <a:rPr lang="en-US" sz="2000">
                <a:solidFill>
                  <a:schemeClr val="bg1">
                    <a:lumMod val="50000"/>
                  </a:schemeClr>
                </a:solidFill>
                <a:sym typeface="+mn-ea"/>
              </a:rPr>
              <a:t>Steam points</a:t>
            </a:r>
            <a:r>
              <a:rPr lang="en-US" sz="2000">
                <a:sym typeface="+mn-ea"/>
              </a:rPr>
              <a:t> que otorga comprarlo. De los </a:t>
            </a:r>
            <a:r>
              <a:rPr lang="en-US" sz="2000">
                <a:solidFill>
                  <a:srgbClr val="0070C0"/>
                </a:solidFill>
                <a:sym typeface="+mn-ea"/>
              </a:rPr>
              <a:t>juegos gratuitos</a:t>
            </a:r>
            <a:r>
              <a:rPr lang="en-US" sz="2000">
                <a:sym typeface="+mn-ea"/>
              </a:rPr>
              <a:t> se almacena si son </a:t>
            </a:r>
            <a:r>
              <a:rPr lang="en-US" sz="2000">
                <a:solidFill>
                  <a:srgbClr val="00B050"/>
                </a:solidFill>
                <a:sym typeface="+mn-ea"/>
              </a:rPr>
              <a:t>monetizados</a:t>
            </a:r>
            <a:r>
              <a:rPr lang="en-US" sz="2000">
                <a:sym typeface="+mn-ea"/>
              </a:rPr>
              <a:t> o </a:t>
            </a:r>
            <a:r>
              <a:rPr lang="en-US" sz="2000">
                <a:solidFill>
                  <a:schemeClr val="tx1"/>
                </a:solidFill>
                <a:sym typeface="+mn-ea"/>
              </a:rPr>
              <a:t>no</a:t>
            </a:r>
            <a:r>
              <a:rPr lang="en-US" sz="2000">
                <a:sym typeface="+mn-ea"/>
              </a:rPr>
              <a:t> y el </a:t>
            </a:r>
            <a:r>
              <a:rPr lang="en-US" sz="2000">
                <a:solidFill>
                  <a:schemeClr val="bg1">
                    <a:lumMod val="50000"/>
                  </a:schemeClr>
                </a:solidFill>
                <a:sym typeface="+mn-ea"/>
              </a:rPr>
              <a:t>tipo de monetización</a:t>
            </a:r>
            <a:r>
              <a:rPr lang="en-US" sz="2000">
                <a:sym typeface="+mn-ea"/>
              </a:rPr>
              <a:t> aplicada en caso de tenerla ...</a:t>
            </a:r>
            <a:endParaRPr lang="en-US" sz="2000">
              <a:sym typeface="+mn-ea"/>
            </a:endParaRPr>
          </a:p>
        </p:txBody>
      </p:sp>
      <p:sp>
        <p:nvSpPr>
          <p:cNvPr id="4" name="Rectangles 3"/>
          <p:cNvSpPr/>
          <p:nvPr/>
        </p:nvSpPr>
        <p:spPr>
          <a:xfrm>
            <a:off x="5379085" y="4995545"/>
            <a:ext cx="1760855" cy="828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JUEGO DE PAGO</a:t>
            </a:r>
            <a:endParaRPr lang="en-US"/>
          </a:p>
        </p:txBody>
      </p:sp>
      <p:sp>
        <p:nvSpPr>
          <p:cNvPr id="5" name="Rectangles 4"/>
          <p:cNvSpPr/>
          <p:nvPr/>
        </p:nvSpPr>
        <p:spPr>
          <a:xfrm>
            <a:off x="1207770" y="4434840"/>
            <a:ext cx="1793240" cy="828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JUEGO</a:t>
            </a:r>
            <a:endParaRPr lang="en-US"/>
          </a:p>
        </p:txBody>
      </p:sp>
      <p:cxnSp>
        <p:nvCxnSpPr>
          <p:cNvPr id="7" name="Straight Connector 6"/>
          <p:cNvCxnSpPr>
            <a:stCxn id="5" idx="3"/>
            <a:endCxn id="36" idx="3"/>
          </p:cNvCxnSpPr>
          <p:nvPr/>
        </p:nvCxnSpPr>
        <p:spPr>
          <a:xfrm>
            <a:off x="3001010" y="4848860"/>
            <a:ext cx="662305" cy="63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917575" y="5513070"/>
            <a:ext cx="1012190"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Código</a:t>
            </a:r>
            <a:endParaRPr lang="en-US" sz="1200" u="sng"/>
          </a:p>
        </p:txBody>
      </p:sp>
      <p:sp>
        <p:nvSpPr>
          <p:cNvPr id="13" name="Oval 12"/>
          <p:cNvSpPr/>
          <p:nvPr/>
        </p:nvSpPr>
        <p:spPr>
          <a:xfrm>
            <a:off x="2276475" y="5513070"/>
            <a:ext cx="1012190"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Nombre</a:t>
            </a:r>
            <a:endParaRPr lang="en-US" sz="1200"/>
          </a:p>
        </p:txBody>
      </p:sp>
      <p:sp>
        <p:nvSpPr>
          <p:cNvPr id="14" name="Oval 13"/>
          <p:cNvSpPr/>
          <p:nvPr/>
        </p:nvSpPr>
        <p:spPr>
          <a:xfrm>
            <a:off x="1207770" y="3538220"/>
            <a:ext cx="1489710" cy="64643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Desarrolador</a:t>
            </a:r>
            <a:endParaRPr lang="en-US" sz="1200"/>
          </a:p>
        </p:txBody>
      </p:sp>
      <p:sp>
        <p:nvSpPr>
          <p:cNvPr id="15" name="Oval 14"/>
          <p:cNvSpPr/>
          <p:nvPr/>
        </p:nvSpPr>
        <p:spPr>
          <a:xfrm>
            <a:off x="4975225" y="5899785"/>
            <a:ext cx="1012190" cy="51181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Código</a:t>
            </a:r>
            <a:endParaRPr lang="en-US" sz="1200" u="sng"/>
          </a:p>
        </p:txBody>
      </p:sp>
      <p:sp>
        <p:nvSpPr>
          <p:cNvPr id="16" name="Oval 15"/>
          <p:cNvSpPr/>
          <p:nvPr/>
        </p:nvSpPr>
        <p:spPr>
          <a:xfrm>
            <a:off x="6456680" y="5895975"/>
            <a:ext cx="1012190"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Precio</a:t>
            </a:r>
            <a:endParaRPr lang="en-US" sz="1200"/>
          </a:p>
        </p:txBody>
      </p:sp>
      <p:sp>
        <p:nvSpPr>
          <p:cNvPr id="17" name="Oval 16"/>
          <p:cNvSpPr/>
          <p:nvPr/>
        </p:nvSpPr>
        <p:spPr>
          <a:xfrm>
            <a:off x="7468870" y="5247005"/>
            <a:ext cx="1126490" cy="62166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Steam Point</a:t>
            </a:r>
            <a:endParaRPr lang="en-US" sz="1200"/>
          </a:p>
        </p:txBody>
      </p:sp>
      <p:cxnSp>
        <p:nvCxnSpPr>
          <p:cNvPr id="18" name="Straight Connector 17"/>
          <p:cNvCxnSpPr>
            <a:stCxn id="4" idx="3"/>
            <a:endCxn id="17" idx="2"/>
          </p:cNvCxnSpPr>
          <p:nvPr/>
        </p:nvCxnSpPr>
        <p:spPr>
          <a:xfrm>
            <a:off x="7139940" y="5409565"/>
            <a:ext cx="328930" cy="14859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 idx="2"/>
            <a:endCxn id="15" idx="7"/>
          </p:cNvCxnSpPr>
          <p:nvPr/>
        </p:nvCxnSpPr>
        <p:spPr>
          <a:xfrm flipH="1">
            <a:off x="5839460" y="5823585"/>
            <a:ext cx="420370" cy="15113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6" idx="1"/>
            <a:endCxn id="4" idx="2"/>
          </p:cNvCxnSpPr>
          <p:nvPr/>
        </p:nvCxnSpPr>
        <p:spPr>
          <a:xfrm flipH="1" flipV="1">
            <a:off x="6259830" y="5823585"/>
            <a:ext cx="344805" cy="14732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5" idx="0"/>
          </p:cNvCxnSpPr>
          <p:nvPr/>
        </p:nvCxnSpPr>
        <p:spPr>
          <a:xfrm>
            <a:off x="1952625" y="4184650"/>
            <a:ext cx="151765" cy="25019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5" idx="2"/>
            <a:endCxn id="13" idx="1"/>
          </p:cNvCxnSpPr>
          <p:nvPr/>
        </p:nvCxnSpPr>
        <p:spPr>
          <a:xfrm>
            <a:off x="2104390" y="5262880"/>
            <a:ext cx="320040" cy="32512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7"/>
            <a:endCxn id="5" idx="2"/>
          </p:cNvCxnSpPr>
          <p:nvPr/>
        </p:nvCxnSpPr>
        <p:spPr>
          <a:xfrm flipV="1">
            <a:off x="1781810" y="5262880"/>
            <a:ext cx="322580" cy="32512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822575" y="3533140"/>
            <a:ext cx="1227455" cy="6515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Fecha de salida</a:t>
            </a:r>
            <a:endParaRPr lang="en-US" sz="1200"/>
          </a:p>
        </p:txBody>
      </p:sp>
      <p:cxnSp>
        <p:nvCxnSpPr>
          <p:cNvPr id="10" name="Straight Connector 9"/>
          <p:cNvCxnSpPr>
            <a:stCxn id="5" idx="0"/>
            <a:endCxn id="9" idx="3"/>
          </p:cNvCxnSpPr>
          <p:nvPr/>
        </p:nvCxnSpPr>
        <p:spPr>
          <a:xfrm flipV="1">
            <a:off x="2104390" y="4089400"/>
            <a:ext cx="897890" cy="34544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7" name="Rectangles 26"/>
          <p:cNvSpPr/>
          <p:nvPr/>
        </p:nvSpPr>
        <p:spPr>
          <a:xfrm>
            <a:off x="5379085" y="3672205"/>
            <a:ext cx="1760855" cy="828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JUEGO GRATUITO</a:t>
            </a:r>
            <a:endParaRPr lang="en-US"/>
          </a:p>
        </p:txBody>
      </p:sp>
      <p:sp>
        <p:nvSpPr>
          <p:cNvPr id="34" name="Oval 33"/>
          <p:cNvSpPr/>
          <p:nvPr/>
        </p:nvSpPr>
        <p:spPr>
          <a:xfrm>
            <a:off x="5753100" y="3002915"/>
            <a:ext cx="1012190" cy="51181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Código</a:t>
            </a:r>
            <a:endParaRPr lang="en-US" sz="1200" u="sng"/>
          </a:p>
        </p:txBody>
      </p:sp>
      <p:cxnSp>
        <p:nvCxnSpPr>
          <p:cNvPr id="35" name="Straight Connector 34"/>
          <p:cNvCxnSpPr>
            <a:stCxn id="34" idx="4"/>
            <a:endCxn id="27" idx="0"/>
          </p:cNvCxnSpPr>
          <p:nvPr/>
        </p:nvCxnSpPr>
        <p:spPr>
          <a:xfrm>
            <a:off x="6259195" y="3514725"/>
            <a:ext cx="635" cy="15748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6" name="Hexagon 35"/>
          <p:cNvSpPr/>
          <p:nvPr/>
        </p:nvSpPr>
        <p:spPr>
          <a:xfrm>
            <a:off x="3663315" y="4500245"/>
            <a:ext cx="961390" cy="698500"/>
          </a:xfrm>
          <a:prstGeom prst="hexagon">
            <a:avLst>
              <a:gd name="adj" fmla="val 35909"/>
              <a:gd name="vf" fmla="val 115470"/>
            </a:avLst>
          </a:prstGeom>
          <a:solidFill>
            <a:srgbClr val="EC6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Tipo</a:t>
            </a:r>
            <a:endParaRPr lang="en-US"/>
          </a:p>
        </p:txBody>
      </p:sp>
      <p:cxnSp>
        <p:nvCxnSpPr>
          <p:cNvPr id="37" name="Straight Connector 36"/>
          <p:cNvCxnSpPr>
            <a:stCxn id="36" idx="0"/>
            <a:endCxn id="27" idx="1"/>
          </p:cNvCxnSpPr>
          <p:nvPr/>
        </p:nvCxnSpPr>
        <p:spPr>
          <a:xfrm flipV="1">
            <a:off x="4624705" y="4086225"/>
            <a:ext cx="754380" cy="76327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 idx="1"/>
            <a:endCxn id="36" idx="0"/>
          </p:cNvCxnSpPr>
          <p:nvPr/>
        </p:nvCxnSpPr>
        <p:spPr>
          <a:xfrm flipH="1" flipV="1">
            <a:off x="4624705" y="4849495"/>
            <a:ext cx="754380" cy="56007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7306310" y="3851275"/>
            <a:ext cx="1530350" cy="469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Tipo de monetización</a:t>
            </a:r>
            <a:endParaRPr lang="en-US" sz="1200"/>
          </a:p>
        </p:txBody>
      </p:sp>
      <p:sp>
        <p:nvSpPr>
          <p:cNvPr id="8" name="Oval 7"/>
          <p:cNvSpPr/>
          <p:nvPr/>
        </p:nvSpPr>
        <p:spPr>
          <a:xfrm>
            <a:off x="7266940" y="3234055"/>
            <a:ext cx="1530350" cy="469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Es monetizado</a:t>
            </a:r>
            <a:endParaRPr lang="en-US" sz="1200"/>
          </a:p>
        </p:txBody>
      </p:sp>
      <p:cxnSp>
        <p:nvCxnSpPr>
          <p:cNvPr id="12" name="Straight Connector 11"/>
          <p:cNvCxnSpPr>
            <a:stCxn id="6" idx="2"/>
            <a:endCxn id="27" idx="3"/>
          </p:cNvCxnSpPr>
          <p:nvPr/>
        </p:nvCxnSpPr>
        <p:spPr>
          <a:xfrm flipH="1">
            <a:off x="7139940" y="4086225"/>
            <a:ext cx="166370"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7" idx="3"/>
            <a:endCxn id="8" idx="3"/>
          </p:cNvCxnSpPr>
          <p:nvPr/>
        </p:nvCxnSpPr>
        <p:spPr>
          <a:xfrm flipV="1">
            <a:off x="7139940" y="3635375"/>
            <a:ext cx="351155" cy="45085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 Box 24"/>
          <p:cNvSpPr txBox="1"/>
          <p:nvPr/>
        </p:nvSpPr>
        <p:spPr>
          <a:xfrm>
            <a:off x="9176385" y="3142615"/>
            <a:ext cx="2732405" cy="3476625"/>
          </a:xfrm>
          <a:prstGeom prst="rect">
            <a:avLst/>
          </a:prstGeom>
          <a:noFill/>
        </p:spPr>
        <p:txBody>
          <a:bodyPr wrap="square" rtlCol="0">
            <a:spAutoFit/>
          </a:bodyPr>
          <a:p>
            <a:r>
              <a:rPr lang="en-US" sz="2800" b="1">
                <a:solidFill>
                  <a:schemeClr val="tx1">
                    <a:lumMod val="75000"/>
                    <a:lumOff val="25000"/>
                  </a:schemeClr>
                </a:solidFill>
              </a:rPr>
              <a:t>Tip:</a:t>
            </a:r>
            <a:endParaRPr lang="en-US" sz="2800" b="1">
              <a:solidFill>
                <a:schemeClr val="tx1">
                  <a:lumMod val="75000"/>
                  <a:lumOff val="25000"/>
                </a:schemeClr>
              </a:solidFill>
            </a:endParaRPr>
          </a:p>
          <a:p>
            <a:r>
              <a:rPr lang="en-US" sz="2400">
                <a:solidFill>
                  <a:schemeClr val="tx1">
                    <a:lumMod val="75000"/>
                    <a:lumOff val="25000"/>
                  </a:schemeClr>
                </a:solidFill>
              </a:rPr>
              <a:t>Un atributo de una entidad puede ser null, aunque tambien se puede especializar como juego monetizado, de las 2 formas está correcto</a:t>
            </a:r>
            <a:endParaRPr lang="en-US" sz="2400">
              <a:solidFill>
                <a:schemeClr val="tx1">
                  <a:lumMod val="75000"/>
                  <a:lumOff val="2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Diseño conceptual</a:t>
            </a:r>
            <a:endParaRPr lang="en-US"/>
          </a:p>
        </p:txBody>
      </p:sp>
      <p:sp>
        <p:nvSpPr>
          <p:cNvPr id="3" name="Content Placeholder 2"/>
          <p:cNvSpPr>
            <a:spLocks noGrp="1"/>
          </p:cNvSpPr>
          <p:nvPr>
            <p:ph idx="1"/>
          </p:nvPr>
        </p:nvSpPr>
        <p:spPr>
          <a:xfrm>
            <a:off x="838200" y="1816735"/>
            <a:ext cx="10515600" cy="1177290"/>
          </a:xfrm>
        </p:spPr>
        <p:txBody>
          <a:bodyPr/>
          <a:p>
            <a:pPr marL="0" indent="0">
              <a:buNone/>
            </a:pPr>
            <a:r>
              <a:rPr lang="en-US" sz="2000">
                <a:sym typeface="+mn-ea"/>
              </a:rPr>
              <a:t>En Steam todo </a:t>
            </a:r>
            <a:r>
              <a:rPr lang="en-US" sz="2000">
                <a:solidFill>
                  <a:srgbClr val="0070C0"/>
                </a:solidFill>
                <a:sym typeface="+mn-ea"/>
              </a:rPr>
              <a:t>usuario registrado</a:t>
            </a:r>
            <a:r>
              <a:rPr lang="en-US" sz="2000">
                <a:sym typeface="+mn-ea"/>
              </a:rPr>
              <a:t> tiene un </a:t>
            </a:r>
            <a:r>
              <a:rPr lang="en-US" sz="2000">
                <a:solidFill>
                  <a:schemeClr val="bg1">
                    <a:lumMod val="50000"/>
                  </a:schemeClr>
                </a:solidFill>
                <a:sym typeface="+mn-ea"/>
              </a:rPr>
              <a:t>SteamID </a:t>
            </a:r>
            <a:r>
              <a:rPr lang="en-US" sz="2000">
                <a:sym typeface="+mn-ea"/>
              </a:rPr>
              <a:t>que lo identifica, un </a:t>
            </a:r>
            <a:r>
              <a:rPr lang="en-US" sz="2000">
                <a:solidFill>
                  <a:schemeClr val="bg1">
                    <a:lumMod val="50000"/>
                  </a:schemeClr>
                </a:solidFill>
                <a:sym typeface="+mn-ea"/>
              </a:rPr>
              <a:t>nombre </a:t>
            </a:r>
            <a:r>
              <a:rPr lang="en-US" sz="2000">
                <a:sym typeface="+mn-ea"/>
              </a:rPr>
              <a:t>de usuario, una </a:t>
            </a:r>
            <a:r>
              <a:rPr lang="en-US" sz="2000">
                <a:solidFill>
                  <a:schemeClr val="bg1">
                    <a:lumMod val="50000"/>
                  </a:schemeClr>
                </a:solidFill>
                <a:sym typeface="+mn-ea"/>
              </a:rPr>
              <a:t>contraseña </a:t>
            </a:r>
            <a:r>
              <a:rPr lang="en-US" sz="2000">
                <a:sym typeface="+mn-ea"/>
              </a:rPr>
              <a:t>y </a:t>
            </a:r>
            <a:r>
              <a:rPr lang="en-US" sz="2000">
                <a:solidFill>
                  <a:schemeClr val="bg1">
                    <a:lumMod val="50000"/>
                  </a:schemeClr>
                </a:solidFill>
                <a:sym typeface="+mn-ea"/>
              </a:rPr>
              <a:t>nacionalidad</a:t>
            </a:r>
            <a:r>
              <a:rPr lang="en-US" sz="2000">
                <a:solidFill>
                  <a:schemeClr val="tx1"/>
                </a:solidFill>
                <a:sym typeface="+mn-ea"/>
              </a:rPr>
              <a:t> ... </a:t>
            </a:r>
            <a:r>
              <a:rPr lang="en-US" sz="2000">
                <a:sym typeface="+mn-ea"/>
              </a:rPr>
              <a:t>Cuando un </a:t>
            </a:r>
            <a:r>
              <a:rPr lang="en-US" sz="2000">
                <a:solidFill>
                  <a:srgbClr val="0070C0"/>
                </a:solidFill>
                <a:sym typeface="+mn-ea"/>
              </a:rPr>
              <a:t>usuario </a:t>
            </a:r>
            <a:r>
              <a:rPr lang="en-US" sz="2000">
                <a:solidFill>
                  <a:schemeClr val="accent4">
                    <a:lumMod val="75000"/>
                  </a:schemeClr>
                </a:solidFill>
                <a:sym typeface="+mn-ea"/>
              </a:rPr>
              <a:t>compra </a:t>
            </a:r>
            <a:r>
              <a:rPr lang="en-US" sz="2000">
                <a:sym typeface="+mn-ea"/>
              </a:rPr>
              <a:t>un </a:t>
            </a:r>
            <a:r>
              <a:rPr lang="en-US" sz="2000">
                <a:solidFill>
                  <a:srgbClr val="0070C0"/>
                </a:solidFill>
                <a:sym typeface="+mn-ea"/>
              </a:rPr>
              <a:t>juego de pago</a:t>
            </a:r>
            <a:r>
              <a:rPr lang="en-US" sz="2000">
                <a:sym typeface="+mn-ea"/>
              </a:rPr>
              <a:t> se convierte en un </a:t>
            </a:r>
            <a:r>
              <a:rPr lang="en-US" sz="2000">
                <a:solidFill>
                  <a:srgbClr val="0070C0"/>
                </a:solidFill>
                <a:sym typeface="+mn-ea"/>
              </a:rPr>
              <a:t>usuario verificado</a:t>
            </a:r>
            <a:endParaRPr lang="en-US" sz="2000">
              <a:solidFill>
                <a:srgbClr val="0070C0"/>
              </a:solidFill>
              <a:sym typeface="+mn-ea"/>
            </a:endParaRPr>
          </a:p>
        </p:txBody>
      </p:sp>
      <p:sp>
        <p:nvSpPr>
          <p:cNvPr id="5" name="Rectangles 4"/>
          <p:cNvSpPr/>
          <p:nvPr/>
        </p:nvSpPr>
        <p:spPr>
          <a:xfrm>
            <a:off x="1144270" y="3914140"/>
            <a:ext cx="1793240" cy="828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USUARIO REGISTRADO</a:t>
            </a:r>
            <a:endParaRPr lang="en-US"/>
          </a:p>
        </p:txBody>
      </p:sp>
      <p:sp>
        <p:nvSpPr>
          <p:cNvPr id="11" name="Oval 10"/>
          <p:cNvSpPr/>
          <p:nvPr/>
        </p:nvSpPr>
        <p:spPr>
          <a:xfrm>
            <a:off x="880745" y="4928870"/>
            <a:ext cx="1012190"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SteamID</a:t>
            </a:r>
            <a:endParaRPr lang="en-US" sz="1200" u="sng"/>
          </a:p>
        </p:txBody>
      </p:sp>
      <p:sp>
        <p:nvSpPr>
          <p:cNvPr id="13" name="Oval 12"/>
          <p:cNvSpPr/>
          <p:nvPr/>
        </p:nvSpPr>
        <p:spPr>
          <a:xfrm>
            <a:off x="880745" y="3215640"/>
            <a:ext cx="1012190"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Nombre</a:t>
            </a:r>
            <a:endParaRPr lang="en-US" sz="1200"/>
          </a:p>
        </p:txBody>
      </p:sp>
      <p:sp>
        <p:nvSpPr>
          <p:cNvPr id="14" name="Oval 13"/>
          <p:cNvSpPr/>
          <p:nvPr/>
        </p:nvSpPr>
        <p:spPr>
          <a:xfrm>
            <a:off x="2407285" y="4852670"/>
            <a:ext cx="1489710" cy="64643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Nacionalidad</a:t>
            </a:r>
            <a:endParaRPr lang="en-US" sz="1200"/>
          </a:p>
        </p:txBody>
      </p:sp>
      <p:cxnSp>
        <p:nvCxnSpPr>
          <p:cNvPr id="21" name="Straight Connector 20"/>
          <p:cNvCxnSpPr>
            <a:stCxn id="14" idx="1"/>
            <a:endCxn id="5" idx="2"/>
          </p:cNvCxnSpPr>
          <p:nvPr/>
        </p:nvCxnSpPr>
        <p:spPr>
          <a:xfrm flipH="1" flipV="1">
            <a:off x="2040890" y="4742180"/>
            <a:ext cx="584835" cy="20510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5" idx="0"/>
            <a:endCxn id="13" idx="5"/>
          </p:cNvCxnSpPr>
          <p:nvPr/>
        </p:nvCxnSpPr>
        <p:spPr>
          <a:xfrm flipH="1" flipV="1">
            <a:off x="1744980" y="3652520"/>
            <a:ext cx="295910" cy="26162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7"/>
            <a:endCxn id="5" idx="2"/>
          </p:cNvCxnSpPr>
          <p:nvPr/>
        </p:nvCxnSpPr>
        <p:spPr>
          <a:xfrm flipV="1">
            <a:off x="1744980" y="4742180"/>
            <a:ext cx="295910" cy="26162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127250" y="3152140"/>
            <a:ext cx="1316355" cy="6515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Contraseña</a:t>
            </a:r>
            <a:endParaRPr lang="en-US" sz="1200"/>
          </a:p>
        </p:txBody>
      </p:sp>
      <p:cxnSp>
        <p:nvCxnSpPr>
          <p:cNvPr id="10" name="Straight Connector 9"/>
          <p:cNvCxnSpPr>
            <a:stCxn id="5" idx="0"/>
            <a:endCxn id="9" idx="3"/>
          </p:cNvCxnSpPr>
          <p:nvPr/>
        </p:nvCxnSpPr>
        <p:spPr>
          <a:xfrm flipV="1">
            <a:off x="2040890" y="3708400"/>
            <a:ext cx="279400" cy="20574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 Box 3"/>
          <p:cNvSpPr txBox="1"/>
          <p:nvPr/>
        </p:nvSpPr>
        <p:spPr>
          <a:xfrm>
            <a:off x="6123305" y="5756910"/>
            <a:ext cx="469265" cy="368300"/>
          </a:xfrm>
          <a:prstGeom prst="rect">
            <a:avLst/>
          </a:prstGeom>
          <a:noFill/>
        </p:spPr>
        <p:txBody>
          <a:bodyPr wrap="none" rtlCol="0">
            <a:spAutoFit/>
          </a:bodyPr>
          <a:p>
            <a:r>
              <a:rPr lang="en-US"/>
              <a:t>0,*</a:t>
            </a:r>
            <a:endParaRPr lang="en-US"/>
          </a:p>
        </p:txBody>
      </p:sp>
      <p:sp>
        <p:nvSpPr>
          <p:cNvPr id="6" name="Rectangles 5"/>
          <p:cNvSpPr/>
          <p:nvPr/>
        </p:nvSpPr>
        <p:spPr>
          <a:xfrm>
            <a:off x="7520305" y="3909695"/>
            <a:ext cx="1760855" cy="828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JUEGO DE PAGO</a:t>
            </a:r>
            <a:endParaRPr lang="en-US"/>
          </a:p>
        </p:txBody>
      </p:sp>
      <p:sp>
        <p:nvSpPr>
          <p:cNvPr id="15" name="Oval 14"/>
          <p:cNvSpPr/>
          <p:nvPr/>
        </p:nvSpPr>
        <p:spPr>
          <a:xfrm>
            <a:off x="9472295" y="3405505"/>
            <a:ext cx="1012190" cy="51181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Código</a:t>
            </a:r>
            <a:endParaRPr lang="en-US" sz="1200" u="sng"/>
          </a:p>
        </p:txBody>
      </p:sp>
      <p:sp>
        <p:nvSpPr>
          <p:cNvPr id="16" name="Oval 15"/>
          <p:cNvSpPr/>
          <p:nvPr/>
        </p:nvSpPr>
        <p:spPr>
          <a:xfrm>
            <a:off x="9472295" y="4487545"/>
            <a:ext cx="1012190"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Precio</a:t>
            </a:r>
            <a:endParaRPr lang="en-US" sz="1200"/>
          </a:p>
        </p:txBody>
      </p:sp>
      <p:sp>
        <p:nvSpPr>
          <p:cNvPr id="17" name="Oval 16"/>
          <p:cNvSpPr/>
          <p:nvPr/>
        </p:nvSpPr>
        <p:spPr>
          <a:xfrm>
            <a:off x="7837805" y="3115310"/>
            <a:ext cx="1126490" cy="62166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Steam Point</a:t>
            </a:r>
            <a:endParaRPr lang="en-US" sz="1200"/>
          </a:p>
        </p:txBody>
      </p:sp>
      <p:cxnSp>
        <p:nvCxnSpPr>
          <p:cNvPr id="18" name="Straight Connector 17"/>
          <p:cNvCxnSpPr>
            <a:stCxn id="6" idx="0"/>
            <a:endCxn id="17" idx="4"/>
          </p:cNvCxnSpPr>
          <p:nvPr/>
        </p:nvCxnSpPr>
        <p:spPr>
          <a:xfrm flipV="1">
            <a:off x="8401050" y="3736975"/>
            <a:ext cx="0" cy="17272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6" idx="1"/>
            <a:endCxn id="6" idx="3"/>
          </p:cNvCxnSpPr>
          <p:nvPr/>
        </p:nvCxnSpPr>
        <p:spPr>
          <a:xfrm flipH="1" flipV="1">
            <a:off x="9281160" y="4323715"/>
            <a:ext cx="339090" cy="23876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 Box 24"/>
          <p:cNvSpPr txBox="1"/>
          <p:nvPr/>
        </p:nvSpPr>
        <p:spPr>
          <a:xfrm>
            <a:off x="8495030" y="4684395"/>
            <a:ext cx="469265" cy="368300"/>
          </a:xfrm>
          <a:prstGeom prst="rect">
            <a:avLst/>
          </a:prstGeom>
          <a:noFill/>
        </p:spPr>
        <p:txBody>
          <a:bodyPr wrap="none" rtlCol="0">
            <a:spAutoFit/>
          </a:bodyPr>
          <a:p>
            <a:r>
              <a:rPr lang="en-US"/>
              <a:t>1,*</a:t>
            </a:r>
            <a:endParaRPr lang="en-US"/>
          </a:p>
        </p:txBody>
      </p:sp>
      <p:sp>
        <p:nvSpPr>
          <p:cNvPr id="28" name="Oval 27"/>
          <p:cNvSpPr/>
          <p:nvPr/>
        </p:nvSpPr>
        <p:spPr>
          <a:xfrm>
            <a:off x="4787265" y="4942205"/>
            <a:ext cx="1012190" cy="51181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SteamID</a:t>
            </a:r>
            <a:endParaRPr lang="en-US" sz="1200" u="sng"/>
          </a:p>
        </p:txBody>
      </p:sp>
      <p:cxnSp>
        <p:nvCxnSpPr>
          <p:cNvPr id="30" name="Straight Connector 29"/>
          <p:cNvCxnSpPr>
            <a:stCxn id="28" idx="4"/>
            <a:endCxn id="34" idx="0"/>
          </p:cNvCxnSpPr>
          <p:nvPr/>
        </p:nvCxnSpPr>
        <p:spPr>
          <a:xfrm>
            <a:off x="5293360" y="5454015"/>
            <a:ext cx="0" cy="19939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endCxn id="5" idx="2"/>
          </p:cNvCxnSpPr>
          <p:nvPr/>
        </p:nvCxnSpPr>
        <p:spPr>
          <a:xfrm flipH="1" flipV="1">
            <a:off x="2040890" y="4742180"/>
            <a:ext cx="9525" cy="132969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34" idx="1"/>
          </p:cNvCxnSpPr>
          <p:nvPr/>
        </p:nvCxnSpPr>
        <p:spPr>
          <a:xfrm flipV="1">
            <a:off x="2014855" y="6067425"/>
            <a:ext cx="2381885" cy="444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3" name="Arc 32"/>
          <p:cNvSpPr/>
          <p:nvPr/>
        </p:nvSpPr>
        <p:spPr>
          <a:xfrm>
            <a:off x="2101850" y="5842000"/>
            <a:ext cx="1107440" cy="429260"/>
          </a:xfrm>
          <a:prstGeom prst="arc">
            <a:avLst>
              <a:gd name="adj1" fmla="val 16200000"/>
              <a:gd name="adj2" fmla="val 5113338"/>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34" name="Rectangles 33"/>
          <p:cNvSpPr/>
          <p:nvPr/>
        </p:nvSpPr>
        <p:spPr>
          <a:xfrm>
            <a:off x="4396740" y="5653405"/>
            <a:ext cx="1793240" cy="828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USUARIO VERIFICADO</a:t>
            </a:r>
            <a:endParaRPr lang="en-US"/>
          </a:p>
        </p:txBody>
      </p:sp>
      <p:cxnSp>
        <p:nvCxnSpPr>
          <p:cNvPr id="36" name="Straight Connector 35"/>
          <p:cNvCxnSpPr>
            <a:stCxn id="6" idx="3"/>
            <a:endCxn id="15" idx="3"/>
          </p:cNvCxnSpPr>
          <p:nvPr/>
        </p:nvCxnSpPr>
        <p:spPr>
          <a:xfrm flipV="1">
            <a:off x="9281160" y="3842385"/>
            <a:ext cx="339090" cy="48133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7" name="Diamond 36"/>
          <p:cNvSpPr/>
          <p:nvPr/>
        </p:nvSpPr>
        <p:spPr>
          <a:xfrm>
            <a:off x="7458075" y="5654040"/>
            <a:ext cx="1882140" cy="82740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t>Adquirir</a:t>
            </a:r>
            <a:endParaRPr lang="en-US"/>
          </a:p>
        </p:txBody>
      </p:sp>
      <p:cxnSp>
        <p:nvCxnSpPr>
          <p:cNvPr id="38" name="Straight Connector 37"/>
          <p:cNvCxnSpPr>
            <a:stCxn id="37" idx="1"/>
            <a:endCxn id="34" idx="3"/>
          </p:cNvCxnSpPr>
          <p:nvPr/>
        </p:nvCxnSpPr>
        <p:spPr>
          <a:xfrm flipH="1" flipV="1">
            <a:off x="6189980" y="6067425"/>
            <a:ext cx="1268095" cy="63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6" idx="2"/>
            <a:endCxn id="37" idx="0"/>
          </p:cNvCxnSpPr>
          <p:nvPr/>
        </p:nvCxnSpPr>
        <p:spPr>
          <a:xfrm flipH="1">
            <a:off x="8399145" y="4737735"/>
            <a:ext cx="1905" cy="91630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Diseño conceptual</a:t>
            </a:r>
            <a:endParaRPr lang="en-US"/>
          </a:p>
        </p:txBody>
      </p:sp>
      <p:sp>
        <p:nvSpPr>
          <p:cNvPr id="3" name="Content Placeholder 2"/>
          <p:cNvSpPr>
            <a:spLocks noGrp="1"/>
          </p:cNvSpPr>
          <p:nvPr>
            <p:ph idx="1"/>
          </p:nvPr>
        </p:nvSpPr>
        <p:spPr>
          <a:xfrm>
            <a:off x="838200" y="1495425"/>
            <a:ext cx="10515600" cy="1088390"/>
          </a:xfrm>
        </p:spPr>
        <p:txBody>
          <a:bodyPr/>
          <a:p>
            <a:pPr marL="0" indent="0">
              <a:buNone/>
            </a:pPr>
            <a:r>
              <a:rPr lang="en-US" sz="2000">
                <a:solidFill>
                  <a:schemeClr val="tx1"/>
                </a:solidFill>
                <a:sym typeface="+mn-ea"/>
              </a:rPr>
              <a:t>... </a:t>
            </a:r>
            <a:r>
              <a:rPr lang="en-US" sz="2000">
                <a:solidFill>
                  <a:srgbClr val="00B050"/>
                </a:solidFill>
                <a:sym typeface="+mn-ea"/>
              </a:rPr>
              <a:t>usuario verificado</a:t>
            </a:r>
            <a:r>
              <a:rPr lang="en-US" sz="2000">
                <a:sym typeface="+mn-ea"/>
              </a:rPr>
              <a:t>, estos usuarios pueden gastar sus Steam points </a:t>
            </a:r>
            <a:r>
              <a:rPr lang="en-US" sz="2000">
                <a:solidFill>
                  <a:srgbClr val="FFC000"/>
                </a:solidFill>
                <a:sym typeface="+mn-ea"/>
              </a:rPr>
              <a:t>comprando </a:t>
            </a:r>
            <a:r>
              <a:rPr lang="en-US" sz="2000">
                <a:solidFill>
                  <a:srgbClr val="0070C0"/>
                </a:solidFill>
                <a:sym typeface="+mn-ea"/>
              </a:rPr>
              <a:t>artículos </a:t>
            </a:r>
            <a:r>
              <a:rPr lang="en-US" sz="2000">
                <a:sym typeface="+mn-ea"/>
              </a:rPr>
              <a:t>de la tienda de regalos de Steam. De los </a:t>
            </a:r>
            <a:r>
              <a:rPr lang="en-US" sz="2000">
                <a:solidFill>
                  <a:srgbClr val="0070C0"/>
                </a:solidFill>
                <a:sym typeface="+mn-ea"/>
              </a:rPr>
              <a:t>artículos </a:t>
            </a:r>
            <a:r>
              <a:rPr lang="en-US" sz="2000">
                <a:sym typeface="+mn-ea"/>
              </a:rPr>
              <a:t>en la tienda de regalos se conoce su </a:t>
            </a:r>
            <a:r>
              <a:rPr lang="en-US" sz="2000">
                <a:solidFill>
                  <a:schemeClr val="bg1">
                    <a:lumMod val="50000"/>
                  </a:schemeClr>
                </a:solidFill>
                <a:sym typeface="+mn-ea"/>
              </a:rPr>
              <a:t>identificador</a:t>
            </a:r>
            <a:r>
              <a:rPr lang="en-US" sz="2000">
                <a:sym typeface="+mn-ea"/>
              </a:rPr>
              <a:t>, </a:t>
            </a:r>
            <a:r>
              <a:rPr lang="en-US" sz="2000">
                <a:solidFill>
                  <a:schemeClr val="bg1">
                    <a:lumMod val="50000"/>
                  </a:schemeClr>
                </a:solidFill>
                <a:sym typeface="+mn-ea"/>
              </a:rPr>
              <a:t>nombre </a:t>
            </a:r>
            <a:r>
              <a:rPr lang="en-US" sz="2000">
                <a:sym typeface="+mn-ea"/>
              </a:rPr>
              <a:t>y </a:t>
            </a:r>
            <a:r>
              <a:rPr lang="en-US" sz="2000">
                <a:solidFill>
                  <a:schemeClr val="bg1">
                    <a:lumMod val="50000"/>
                  </a:schemeClr>
                </a:solidFill>
                <a:sym typeface="+mn-ea"/>
              </a:rPr>
              <a:t>precio </a:t>
            </a:r>
            <a:r>
              <a:rPr lang="en-US" sz="2000">
                <a:sym typeface="+mn-ea"/>
              </a:rPr>
              <a:t>(en Steam points).</a:t>
            </a:r>
            <a:endParaRPr lang="en-US" sz="2000"/>
          </a:p>
          <a:p>
            <a:pPr marL="0" indent="0">
              <a:buNone/>
            </a:pPr>
            <a:endParaRPr lang="en-US" sz="2000"/>
          </a:p>
        </p:txBody>
      </p:sp>
      <p:sp>
        <p:nvSpPr>
          <p:cNvPr id="12" name="Diamond 11"/>
          <p:cNvSpPr/>
          <p:nvPr/>
        </p:nvSpPr>
        <p:spPr>
          <a:xfrm>
            <a:off x="4843145" y="4227195"/>
            <a:ext cx="2033905" cy="82740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t>Comprar</a:t>
            </a:r>
            <a:endParaRPr lang="en-US"/>
          </a:p>
        </p:txBody>
      </p:sp>
      <p:sp>
        <p:nvSpPr>
          <p:cNvPr id="6" name="Rectangles 5"/>
          <p:cNvSpPr/>
          <p:nvPr/>
        </p:nvSpPr>
        <p:spPr>
          <a:xfrm>
            <a:off x="7830185" y="4226560"/>
            <a:ext cx="1760855" cy="828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ARTÍCULO</a:t>
            </a:r>
            <a:endParaRPr lang="en-US"/>
          </a:p>
        </p:txBody>
      </p:sp>
      <p:sp>
        <p:nvSpPr>
          <p:cNvPr id="15" name="Oval 14"/>
          <p:cNvSpPr/>
          <p:nvPr/>
        </p:nvSpPr>
        <p:spPr>
          <a:xfrm>
            <a:off x="7426325" y="5130800"/>
            <a:ext cx="1012190" cy="51181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Id_Art</a:t>
            </a:r>
            <a:endParaRPr lang="en-US" sz="1200" u="sng"/>
          </a:p>
        </p:txBody>
      </p:sp>
      <p:sp>
        <p:nvSpPr>
          <p:cNvPr id="16" name="Oval 15"/>
          <p:cNvSpPr/>
          <p:nvPr/>
        </p:nvSpPr>
        <p:spPr>
          <a:xfrm>
            <a:off x="8907780" y="5126990"/>
            <a:ext cx="1012190"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Precio</a:t>
            </a:r>
            <a:endParaRPr lang="en-US" sz="1200"/>
          </a:p>
        </p:txBody>
      </p:sp>
      <p:sp>
        <p:nvSpPr>
          <p:cNvPr id="17" name="Oval 16"/>
          <p:cNvSpPr/>
          <p:nvPr/>
        </p:nvSpPr>
        <p:spPr>
          <a:xfrm>
            <a:off x="8147685" y="3432175"/>
            <a:ext cx="1126490" cy="62166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Nombre</a:t>
            </a:r>
            <a:endParaRPr lang="en-US" sz="1200"/>
          </a:p>
        </p:txBody>
      </p:sp>
      <p:cxnSp>
        <p:nvCxnSpPr>
          <p:cNvPr id="18" name="Straight Connector 17"/>
          <p:cNvCxnSpPr>
            <a:stCxn id="6" idx="0"/>
            <a:endCxn id="17" idx="4"/>
          </p:cNvCxnSpPr>
          <p:nvPr/>
        </p:nvCxnSpPr>
        <p:spPr>
          <a:xfrm flipV="1">
            <a:off x="8710930" y="4053840"/>
            <a:ext cx="0" cy="17272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2"/>
            <a:endCxn id="15" idx="7"/>
          </p:cNvCxnSpPr>
          <p:nvPr/>
        </p:nvCxnSpPr>
        <p:spPr>
          <a:xfrm flipH="1">
            <a:off x="8290560" y="5054600"/>
            <a:ext cx="420370" cy="15113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6" idx="1"/>
            <a:endCxn id="6" idx="2"/>
          </p:cNvCxnSpPr>
          <p:nvPr/>
        </p:nvCxnSpPr>
        <p:spPr>
          <a:xfrm flipH="1" flipV="1">
            <a:off x="8710930" y="5054600"/>
            <a:ext cx="344805" cy="14732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 Box 24"/>
          <p:cNvSpPr txBox="1"/>
          <p:nvPr/>
        </p:nvSpPr>
        <p:spPr>
          <a:xfrm>
            <a:off x="7360920" y="4272915"/>
            <a:ext cx="469265" cy="368300"/>
          </a:xfrm>
          <a:prstGeom prst="rect">
            <a:avLst/>
          </a:prstGeom>
          <a:noFill/>
        </p:spPr>
        <p:txBody>
          <a:bodyPr wrap="none" rtlCol="0">
            <a:spAutoFit/>
          </a:bodyPr>
          <a:p>
            <a:r>
              <a:rPr lang="en-US"/>
              <a:t>0,*</a:t>
            </a:r>
            <a:endParaRPr lang="en-US"/>
          </a:p>
        </p:txBody>
      </p:sp>
      <p:cxnSp>
        <p:nvCxnSpPr>
          <p:cNvPr id="8" name="Straight Connector 7"/>
          <p:cNvCxnSpPr>
            <a:stCxn id="6" idx="1"/>
            <a:endCxn id="12" idx="3"/>
          </p:cNvCxnSpPr>
          <p:nvPr/>
        </p:nvCxnSpPr>
        <p:spPr>
          <a:xfrm flipH="1">
            <a:off x="6877050" y="4640580"/>
            <a:ext cx="953135" cy="63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23825"/>
            <a:ext cx="10515600" cy="1085215"/>
          </a:xfrm>
        </p:spPr>
        <p:txBody>
          <a:bodyPr/>
          <a:p>
            <a:r>
              <a:rPr lang="en-US"/>
              <a:t>Diseño conceptual (Completo)</a:t>
            </a:r>
            <a:endParaRPr lang="en-US"/>
          </a:p>
        </p:txBody>
      </p:sp>
      <p:sp>
        <p:nvSpPr>
          <p:cNvPr id="5" name="Rectangles 4"/>
          <p:cNvSpPr/>
          <p:nvPr/>
        </p:nvSpPr>
        <p:spPr>
          <a:xfrm>
            <a:off x="859790" y="2334895"/>
            <a:ext cx="1648460" cy="658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JUEGO</a:t>
            </a:r>
            <a:endParaRPr lang="en-US"/>
          </a:p>
        </p:txBody>
      </p:sp>
      <p:cxnSp>
        <p:nvCxnSpPr>
          <p:cNvPr id="7" name="Straight Connector 6"/>
          <p:cNvCxnSpPr>
            <a:stCxn id="5" idx="3"/>
            <a:endCxn id="36" idx="3"/>
          </p:cNvCxnSpPr>
          <p:nvPr/>
        </p:nvCxnSpPr>
        <p:spPr>
          <a:xfrm>
            <a:off x="2508250" y="2664460"/>
            <a:ext cx="608965" cy="63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93090" y="3192780"/>
            <a:ext cx="930275" cy="40703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Código</a:t>
            </a:r>
            <a:endParaRPr lang="en-US" sz="1200" u="sng"/>
          </a:p>
        </p:txBody>
      </p:sp>
      <p:sp>
        <p:nvSpPr>
          <p:cNvPr id="13" name="Oval 12"/>
          <p:cNvSpPr/>
          <p:nvPr/>
        </p:nvSpPr>
        <p:spPr>
          <a:xfrm>
            <a:off x="1684655" y="3192780"/>
            <a:ext cx="1087755" cy="40703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Nombre</a:t>
            </a:r>
            <a:endParaRPr lang="en-US" sz="1200"/>
          </a:p>
        </p:txBody>
      </p:sp>
      <p:sp>
        <p:nvSpPr>
          <p:cNvPr id="14" name="Oval 13"/>
          <p:cNvSpPr/>
          <p:nvPr/>
        </p:nvSpPr>
        <p:spPr>
          <a:xfrm>
            <a:off x="682625" y="1621790"/>
            <a:ext cx="1546860" cy="51435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Desarrolador</a:t>
            </a:r>
            <a:endParaRPr lang="en-US" sz="1200"/>
          </a:p>
        </p:txBody>
      </p:sp>
      <p:cxnSp>
        <p:nvCxnSpPr>
          <p:cNvPr id="21" name="Straight Connector 20"/>
          <p:cNvCxnSpPr>
            <a:stCxn id="14" idx="4"/>
            <a:endCxn id="5" idx="0"/>
          </p:cNvCxnSpPr>
          <p:nvPr/>
        </p:nvCxnSpPr>
        <p:spPr>
          <a:xfrm>
            <a:off x="1456690" y="2136140"/>
            <a:ext cx="227965" cy="19875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5" idx="2"/>
            <a:endCxn id="13" idx="1"/>
          </p:cNvCxnSpPr>
          <p:nvPr/>
        </p:nvCxnSpPr>
        <p:spPr>
          <a:xfrm>
            <a:off x="1684020" y="2993390"/>
            <a:ext cx="160020" cy="25908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7"/>
            <a:endCxn id="5" idx="2"/>
          </p:cNvCxnSpPr>
          <p:nvPr/>
        </p:nvCxnSpPr>
        <p:spPr>
          <a:xfrm flipV="1">
            <a:off x="1387475" y="2993390"/>
            <a:ext cx="296545" cy="25844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344420" y="1617980"/>
            <a:ext cx="1128395" cy="51816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Fecha de salida</a:t>
            </a:r>
            <a:endParaRPr lang="en-US" sz="1200"/>
          </a:p>
        </p:txBody>
      </p:sp>
      <p:cxnSp>
        <p:nvCxnSpPr>
          <p:cNvPr id="10" name="Straight Connector 9"/>
          <p:cNvCxnSpPr>
            <a:stCxn id="5" idx="0"/>
            <a:endCxn id="9" idx="3"/>
          </p:cNvCxnSpPr>
          <p:nvPr/>
        </p:nvCxnSpPr>
        <p:spPr>
          <a:xfrm flipV="1">
            <a:off x="1684020" y="2060575"/>
            <a:ext cx="825500" cy="27495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7" name="Rectangles 26"/>
          <p:cNvSpPr/>
          <p:nvPr/>
        </p:nvSpPr>
        <p:spPr>
          <a:xfrm>
            <a:off x="4694555" y="1728470"/>
            <a:ext cx="1618615" cy="658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JUEGO GRATUITO</a:t>
            </a:r>
            <a:endParaRPr lang="en-US"/>
          </a:p>
        </p:txBody>
      </p:sp>
      <p:sp>
        <p:nvSpPr>
          <p:cNvPr id="34" name="Oval 33"/>
          <p:cNvSpPr/>
          <p:nvPr/>
        </p:nvSpPr>
        <p:spPr>
          <a:xfrm>
            <a:off x="5038090" y="1196340"/>
            <a:ext cx="930275" cy="407035"/>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Código</a:t>
            </a:r>
            <a:endParaRPr lang="en-US" sz="1200" u="sng"/>
          </a:p>
        </p:txBody>
      </p:sp>
      <p:cxnSp>
        <p:nvCxnSpPr>
          <p:cNvPr id="35" name="Straight Connector 34"/>
          <p:cNvCxnSpPr>
            <a:stCxn id="34" idx="4"/>
            <a:endCxn id="27" idx="0"/>
          </p:cNvCxnSpPr>
          <p:nvPr/>
        </p:nvCxnSpPr>
        <p:spPr>
          <a:xfrm>
            <a:off x="5503545" y="1603375"/>
            <a:ext cx="635" cy="12509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6" name="Hexagon 35"/>
          <p:cNvSpPr/>
          <p:nvPr/>
        </p:nvSpPr>
        <p:spPr>
          <a:xfrm>
            <a:off x="3117215" y="2386965"/>
            <a:ext cx="883920" cy="555625"/>
          </a:xfrm>
          <a:prstGeom prst="hexagon">
            <a:avLst>
              <a:gd name="adj" fmla="val 35909"/>
              <a:gd name="vf" fmla="val 115470"/>
            </a:avLst>
          </a:prstGeom>
          <a:solidFill>
            <a:srgbClr val="EC6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Tipo</a:t>
            </a:r>
            <a:endParaRPr lang="en-US"/>
          </a:p>
        </p:txBody>
      </p:sp>
      <p:cxnSp>
        <p:nvCxnSpPr>
          <p:cNvPr id="37" name="Straight Connector 36"/>
          <p:cNvCxnSpPr>
            <a:stCxn id="36" idx="0"/>
            <a:endCxn id="27" idx="1"/>
          </p:cNvCxnSpPr>
          <p:nvPr/>
        </p:nvCxnSpPr>
        <p:spPr>
          <a:xfrm flipV="1">
            <a:off x="4000500" y="2058035"/>
            <a:ext cx="693420" cy="60706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93" idx="1"/>
            <a:endCxn id="36" idx="0"/>
          </p:cNvCxnSpPr>
          <p:nvPr/>
        </p:nvCxnSpPr>
        <p:spPr>
          <a:xfrm flipH="1" flipV="1">
            <a:off x="4001135" y="2665095"/>
            <a:ext cx="890270" cy="85407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65" name="Diamond 64"/>
          <p:cNvSpPr/>
          <p:nvPr/>
        </p:nvSpPr>
        <p:spPr>
          <a:xfrm>
            <a:off x="9699625" y="5271770"/>
            <a:ext cx="1693545" cy="71183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sz="1400"/>
              <a:t>Comprar</a:t>
            </a:r>
            <a:endParaRPr lang="en-US" sz="1400"/>
          </a:p>
        </p:txBody>
      </p:sp>
      <p:sp>
        <p:nvSpPr>
          <p:cNvPr id="66" name="Rectangles 65"/>
          <p:cNvSpPr/>
          <p:nvPr/>
        </p:nvSpPr>
        <p:spPr>
          <a:xfrm>
            <a:off x="9820275" y="3987165"/>
            <a:ext cx="1466215" cy="712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ARTÍCULO</a:t>
            </a:r>
            <a:endParaRPr lang="en-US"/>
          </a:p>
        </p:txBody>
      </p:sp>
      <p:sp>
        <p:nvSpPr>
          <p:cNvPr id="67" name="Oval 66"/>
          <p:cNvSpPr/>
          <p:nvPr/>
        </p:nvSpPr>
        <p:spPr>
          <a:xfrm>
            <a:off x="8672195" y="4321810"/>
            <a:ext cx="842645" cy="440055"/>
          </a:xfrm>
          <a:prstGeom prst="ellipse">
            <a:avLst/>
          </a:prstGeom>
          <a:ln w="12700">
            <a:prstDash val="solid"/>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Id_Art</a:t>
            </a:r>
            <a:endParaRPr lang="en-US" sz="1200" u="sng"/>
          </a:p>
        </p:txBody>
      </p:sp>
      <p:sp>
        <p:nvSpPr>
          <p:cNvPr id="68" name="Oval 67"/>
          <p:cNvSpPr/>
          <p:nvPr/>
        </p:nvSpPr>
        <p:spPr>
          <a:xfrm>
            <a:off x="8672195" y="3692525"/>
            <a:ext cx="842645" cy="4400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Precio</a:t>
            </a:r>
            <a:endParaRPr lang="en-US" sz="1200"/>
          </a:p>
        </p:txBody>
      </p:sp>
      <p:sp>
        <p:nvSpPr>
          <p:cNvPr id="69" name="Oval 68"/>
          <p:cNvSpPr/>
          <p:nvPr/>
        </p:nvSpPr>
        <p:spPr>
          <a:xfrm>
            <a:off x="10084435" y="3303905"/>
            <a:ext cx="1077595" cy="5346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Nombre</a:t>
            </a:r>
            <a:endParaRPr lang="en-US" sz="1200"/>
          </a:p>
        </p:txBody>
      </p:sp>
      <p:cxnSp>
        <p:nvCxnSpPr>
          <p:cNvPr id="70" name="Straight Connector 69"/>
          <p:cNvCxnSpPr>
            <a:stCxn id="66" idx="0"/>
            <a:endCxn id="69" idx="4"/>
          </p:cNvCxnSpPr>
          <p:nvPr/>
        </p:nvCxnSpPr>
        <p:spPr>
          <a:xfrm flipV="1">
            <a:off x="10553700" y="3838575"/>
            <a:ext cx="69850" cy="14859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6" idx="1"/>
            <a:endCxn id="67" idx="6"/>
          </p:cNvCxnSpPr>
          <p:nvPr/>
        </p:nvCxnSpPr>
        <p:spPr>
          <a:xfrm flipH="1">
            <a:off x="9514840" y="4343400"/>
            <a:ext cx="305435" cy="19875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68" idx="5"/>
            <a:endCxn id="66" idx="1"/>
          </p:cNvCxnSpPr>
          <p:nvPr/>
        </p:nvCxnSpPr>
        <p:spPr>
          <a:xfrm>
            <a:off x="9391650" y="4068445"/>
            <a:ext cx="428625" cy="27495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66" idx="2"/>
            <a:endCxn id="65" idx="0"/>
          </p:cNvCxnSpPr>
          <p:nvPr/>
        </p:nvCxnSpPr>
        <p:spPr>
          <a:xfrm flipH="1">
            <a:off x="10546715" y="4699635"/>
            <a:ext cx="6985" cy="57213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5" idx="1"/>
            <a:endCxn id="64" idx="5"/>
          </p:cNvCxnSpPr>
          <p:nvPr/>
        </p:nvCxnSpPr>
        <p:spPr>
          <a:xfrm flipH="1" flipV="1">
            <a:off x="8254365" y="5624195"/>
            <a:ext cx="1445260" cy="381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78" name="Text Box 77"/>
          <p:cNvSpPr txBox="1"/>
          <p:nvPr/>
        </p:nvSpPr>
        <p:spPr>
          <a:xfrm>
            <a:off x="8254365" y="5259705"/>
            <a:ext cx="469265" cy="368300"/>
          </a:xfrm>
          <a:prstGeom prst="rect">
            <a:avLst/>
          </a:prstGeom>
          <a:noFill/>
        </p:spPr>
        <p:txBody>
          <a:bodyPr wrap="none" rtlCol="0">
            <a:spAutoFit/>
          </a:bodyPr>
          <a:p>
            <a:r>
              <a:rPr lang="en-US"/>
              <a:t>0,*</a:t>
            </a:r>
            <a:endParaRPr lang="en-US"/>
          </a:p>
        </p:txBody>
      </p:sp>
      <p:sp>
        <p:nvSpPr>
          <p:cNvPr id="79" name="Text Box 78"/>
          <p:cNvSpPr txBox="1"/>
          <p:nvPr/>
        </p:nvSpPr>
        <p:spPr>
          <a:xfrm>
            <a:off x="10553700" y="4699635"/>
            <a:ext cx="469265" cy="368300"/>
          </a:xfrm>
          <a:prstGeom prst="rect">
            <a:avLst/>
          </a:prstGeom>
          <a:noFill/>
        </p:spPr>
        <p:txBody>
          <a:bodyPr wrap="none" rtlCol="0">
            <a:spAutoFit/>
          </a:bodyPr>
          <a:p>
            <a:r>
              <a:rPr lang="en-US"/>
              <a:t>0,*</a:t>
            </a:r>
            <a:endParaRPr lang="en-US"/>
          </a:p>
        </p:txBody>
      </p:sp>
      <p:sp>
        <p:nvSpPr>
          <p:cNvPr id="3" name="Oval 2"/>
          <p:cNvSpPr/>
          <p:nvPr/>
        </p:nvSpPr>
        <p:spPr>
          <a:xfrm>
            <a:off x="6925310" y="1728470"/>
            <a:ext cx="1530350" cy="469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Tipo de monetización</a:t>
            </a:r>
            <a:endParaRPr lang="en-US" sz="1200"/>
          </a:p>
        </p:txBody>
      </p:sp>
      <p:sp>
        <p:nvSpPr>
          <p:cNvPr id="26" name="Oval 25"/>
          <p:cNvSpPr/>
          <p:nvPr/>
        </p:nvSpPr>
        <p:spPr>
          <a:xfrm>
            <a:off x="6313170" y="1258570"/>
            <a:ext cx="1530350" cy="469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Es monetizado</a:t>
            </a:r>
            <a:endParaRPr lang="en-US" sz="1200"/>
          </a:p>
        </p:txBody>
      </p:sp>
      <p:cxnSp>
        <p:nvCxnSpPr>
          <p:cNvPr id="48" name="Straight Connector 47"/>
          <p:cNvCxnSpPr>
            <a:stCxn id="3" idx="2"/>
            <a:endCxn id="27" idx="3"/>
          </p:cNvCxnSpPr>
          <p:nvPr/>
        </p:nvCxnSpPr>
        <p:spPr>
          <a:xfrm flipH="1">
            <a:off x="6313170" y="1963420"/>
            <a:ext cx="612140" cy="9461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27" idx="3"/>
            <a:endCxn id="26" idx="3"/>
          </p:cNvCxnSpPr>
          <p:nvPr/>
        </p:nvCxnSpPr>
        <p:spPr>
          <a:xfrm flipV="1">
            <a:off x="6313170" y="1659890"/>
            <a:ext cx="224155" cy="39814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01" idx="2"/>
            <a:endCxn id="42" idx="1"/>
          </p:cNvCxnSpPr>
          <p:nvPr/>
        </p:nvCxnSpPr>
        <p:spPr>
          <a:xfrm>
            <a:off x="5861050" y="5067935"/>
            <a:ext cx="600075" cy="50165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2" name="Rectangles 41"/>
          <p:cNvSpPr/>
          <p:nvPr/>
        </p:nvSpPr>
        <p:spPr>
          <a:xfrm>
            <a:off x="6461125" y="5155565"/>
            <a:ext cx="1793240" cy="828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USUARIO VERIFICADO</a:t>
            </a:r>
            <a:endParaRPr lang="en-US"/>
          </a:p>
        </p:txBody>
      </p:sp>
      <p:sp>
        <p:nvSpPr>
          <p:cNvPr id="43" name="Rectangles 42"/>
          <p:cNvSpPr/>
          <p:nvPr/>
        </p:nvSpPr>
        <p:spPr>
          <a:xfrm>
            <a:off x="855980" y="4399915"/>
            <a:ext cx="1790065" cy="608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USUARIO REGISTRADO</a:t>
            </a:r>
            <a:endParaRPr lang="en-US"/>
          </a:p>
        </p:txBody>
      </p:sp>
      <p:sp>
        <p:nvSpPr>
          <p:cNvPr id="44" name="Oval 43"/>
          <p:cNvSpPr/>
          <p:nvPr/>
        </p:nvSpPr>
        <p:spPr>
          <a:xfrm>
            <a:off x="593090" y="5145405"/>
            <a:ext cx="1010920" cy="3759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SteamID</a:t>
            </a:r>
            <a:endParaRPr lang="en-US" sz="1200" u="sng"/>
          </a:p>
        </p:txBody>
      </p:sp>
      <p:sp>
        <p:nvSpPr>
          <p:cNvPr id="45" name="Oval 44"/>
          <p:cNvSpPr/>
          <p:nvPr/>
        </p:nvSpPr>
        <p:spPr>
          <a:xfrm>
            <a:off x="593090" y="3886835"/>
            <a:ext cx="1010920" cy="3759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Nombre</a:t>
            </a:r>
            <a:endParaRPr lang="en-US" sz="1200"/>
          </a:p>
        </p:txBody>
      </p:sp>
      <p:sp>
        <p:nvSpPr>
          <p:cNvPr id="46" name="Oval 45"/>
          <p:cNvSpPr/>
          <p:nvPr/>
        </p:nvSpPr>
        <p:spPr>
          <a:xfrm>
            <a:off x="3117215" y="4670425"/>
            <a:ext cx="1487805" cy="4749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Nacionalidad</a:t>
            </a:r>
            <a:endParaRPr lang="en-US" sz="1200"/>
          </a:p>
        </p:txBody>
      </p:sp>
      <p:cxnSp>
        <p:nvCxnSpPr>
          <p:cNvPr id="47" name="Straight Connector 46"/>
          <p:cNvCxnSpPr>
            <a:stCxn id="46" idx="2"/>
            <a:endCxn id="43" idx="3"/>
          </p:cNvCxnSpPr>
          <p:nvPr/>
        </p:nvCxnSpPr>
        <p:spPr>
          <a:xfrm flipH="1" flipV="1">
            <a:off x="2646045" y="4704080"/>
            <a:ext cx="471170" cy="20383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3" idx="0"/>
            <a:endCxn id="45" idx="5"/>
          </p:cNvCxnSpPr>
          <p:nvPr/>
        </p:nvCxnSpPr>
        <p:spPr>
          <a:xfrm flipH="1" flipV="1">
            <a:off x="1456055" y="4208145"/>
            <a:ext cx="295275" cy="19240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4" idx="7"/>
            <a:endCxn id="43" idx="2"/>
          </p:cNvCxnSpPr>
          <p:nvPr/>
        </p:nvCxnSpPr>
        <p:spPr>
          <a:xfrm flipV="1">
            <a:off x="1456055" y="5008245"/>
            <a:ext cx="295275" cy="19240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1837690" y="3840480"/>
            <a:ext cx="1314450" cy="4787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Contraseña</a:t>
            </a:r>
            <a:endParaRPr lang="en-US" sz="1200"/>
          </a:p>
        </p:txBody>
      </p:sp>
      <p:cxnSp>
        <p:nvCxnSpPr>
          <p:cNvPr id="53" name="Straight Connector 52"/>
          <p:cNvCxnSpPr>
            <a:stCxn id="43" idx="0"/>
            <a:endCxn id="52" idx="3"/>
          </p:cNvCxnSpPr>
          <p:nvPr/>
        </p:nvCxnSpPr>
        <p:spPr>
          <a:xfrm flipV="1">
            <a:off x="1751330" y="4248785"/>
            <a:ext cx="278765" cy="15113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endCxn id="43" idx="2"/>
          </p:cNvCxnSpPr>
          <p:nvPr/>
        </p:nvCxnSpPr>
        <p:spPr>
          <a:xfrm flipV="1">
            <a:off x="1746885" y="5008245"/>
            <a:ext cx="4445" cy="58102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42" idx="1"/>
          </p:cNvCxnSpPr>
          <p:nvPr/>
        </p:nvCxnSpPr>
        <p:spPr>
          <a:xfrm flipV="1">
            <a:off x="1729105" y="5569585"/>
            <a:ext cx="4732020" cy="3810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86" name="Arc 85"/>
          <p:cNvSpPr/>
          <p:nvPr/>
        </p:nvSpPr>
        <p:spPr>
          <a:xfrm>
            <a:off x="3542665" y="5412105"/>
            <a:ext cx="1105535" cy="315595"/>
          </a:xfrm>
          <a:prstGeom prst="arc">
            <a:avLst>
              <a:gd name="adj1" fmla="val 16200000"/>
              <a:gd name="adj2" fmla="val 5113338"/>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93" name="Rectangles 92"/>
          <p:cNvSpPr/>
          <p:nvPr/>
        </p:nvSpPr>
        <p:spPr>
          <a:xfrm>
            <a:off x="4891405" y="3164205"/>
            <a:ext cx="1546860" cy="7099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JUEGO DE PAGO</a:t>
            </a:r>
            <a:endParaRPr lang="en-US"/>
          </a:p>
        </p:txBody>
      </p:sp>
      <p:sp>
        <p:nvSpPr>
          <p:cNvPr id="94" name="Oval 93"/>
          <p:cNvSpPr/>
          <p:nvPr/>
        </p:nvSpPr>
        <p:spPr>
          <a:xfrm>
            <a:off x="6605905" y="2731770"/>
            <a:ext cx="889000" cy="438785"/>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Código</a:t>
            </a:r>
            <a:endParaRPr lang="en-US" sz="1200" u="sng"/>
          </a:p>
        </p:txBody>
      </p:sp>
      <p:sp>
        <p:nvSpPr>
          <p:cNvPr id="95" name="Oval 94"/>
          <p:cNvSpPr/>
          <p:nvPr/>
        </p:nvSpPr>
        <p:spPr>
          <a:xfrm>
            <a:off x="6605905" y="3660140"/>
            <a:ext cx="889000" cy="4387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Precio</a:t>
            </a:r>
            <a:endParaRPr lang="en-US" sz="1200"/>
          </a:p>
        </p:txBody>
      </p:sp>
      <p:sp>
        <p:nvSpPr>
          <p:cNvPr id="96" name="Oval 95"/>
          <p:cNvSpPr/>
          <p:nvPr/>
        </p:nvSpPr>
        <p:spPr>
          <a:xfrm>
            <a:off x="5170805" y="2482850"/>
            <a:ext cx="989330" cy="53276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Steam Point</a:t>
            </a:r>
            <a:endParaRPr lang="en-US" sz="1200"/>
          </a:p>
        </p:txBody>
      </p:sp>
      <p:cxnSp>
        <p:nvCxnSpPr>
          <p:cNvPr id="97" name="Straight Connector 96"/>
          <p:cNvCxnSpPr>
            <a:stCxn id="93" idx="0"/>
            <a:endCxn id="96" idx="4"/>
          </p:cNvCxnSpPr>
          <p:nvPr/>
        </p:nvCxnSpPr>
        <p:spPr>
          <a:xfrm flipV="1">
            <a:off x="5665470" y="3015615"/>
            <a:ext cx="0" cy="14795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a:endCxn id="93" idx="3"/>
          </p:cNvCxnSpPr>
          <p:nvPr/>
        </p:nvCxnSpPr>
        <p:spPr>
          <a:xfrm flipH="1" flipV="1">
            <a:off x="6438265" y="3519170"/>
            <a:ext cx="297815" cy="20447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9" name="Text Box 98"/>
          <p:cNvSpPr txBox="1"/>
          <p:nvPr/>
        </p:nvSpPr>
        <p:spPr>
          <a:xfrm>
            <a:off x="5748020" y="3829050"/>
            <a:ext cx="565150" cy="368300"/>
          </a:xfrm>
          <a:prstGeom prst="rect">
            <a:avLst/>
          </a:prstGeom>
          <a:noFill/>
        </p:spPr>
        <p:txBody>
          <a:bodyPr wrap="square" rtlCol="0">
            <a:spAutoFit/>
          </a:bodyPr>
          <a:p>
            <a:r>
              <a:rPr lang="en-US"/>
              <a:t>1,*</a:t>
            </a:r>
            <a:endParaRPr lang="en-US"/>
          </a:p>
        </p:txBody>
      </p:sp>
      <p:cxnSp>
        <p:nvCxnSpPr>
          <p:cNvPr id="100" name="Straight Connector 99"/>
          <p:cNvCxnSpPr>
            <a:stCxn id="93" idx="3"/>
            <a:endCxn id="94" idx="3"/>
          </p:cNvCxnSpPr>
          <p:nvPr/>
        </p:nvCxnSpPr>
        <p:spPr>
          <a:xfrm flipV="1">
            <a:off x="6438265" y="3106420"/>
            <a:ext cx="297815" cy="41275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1" name="Diamond 100"/>
          <p:cNvSpPr/>
          <p:nvPr/>
        </p:nvSpPr>
        <p:spPr>
          <a:xfrm>
            <a:off x="4891405" y="4358640"/>
            <a:ext cx="1939290" cy="70929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t>Adquirir</a:t>
            </a:r>
            <a:endParaRPr lang="en-US"/>
          </a:p>
        </p:txBody>
      </p:sp>
      <p:cxnSp>
        <p:nvCxnSpPr>
          <p:cNvPr id="102" name="Straight Connector 101"/>
          <p:cNvCxnSpPr>
            <a:stCxn id="93" idx="2"/>
            <a:endCxn id="101" idx="0"/>
          </p:cNvCxnSpPr>
          <p:nvPr/>
        </p:nvCxnSpPr>
        <p:spPr>
          <a:xfrm>
            <a:off x="5664835" y="3874135"/>
            <a:ext cx="196215" cy="48450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Tips para el diseño Conceptual</a:t>
            </a:r>
            <a:endParaRPr lang="en-US"/>
          </a:p>
        </p:txBody>
      </p:sp>
      <p:sp>
        <p:nvSpPr>
          <p:cNvPr id="3" name="Content Placeholder 2"/>
          <p:cNvSpPr>
            <a:spLocks noGrp="1"/>
          </p:cNvSpPr>
          <p:nvPr>
            <p:ph idx="1"/>
          </p:nvPr>
        </p:nvSpPr>
        <p:spPr/>
        <p:txBody>
          <a:bodyPr/>
          <a:p>
            <a:r>
              <a:rPr lang="en-US"/>
              <a:t>Las agregaciones no llevan llave, heredan las llaves de las entidades que contiene.</a:t>
            </a:r>
            <a:endParaRPr lang="en-US"/>
          </a:p>
          <a:p>
            <a:r>
              <a:rPr lang="en-US"/>
              <a:t>Las especializaciones no necesariamente son disjuntas, sin embargo los tipos si.</a:t>
            </a:r>
            <a:endParaRPr lang="en-US"/>
          </a:p>
          <a:p>
            <a:r>
              <a:rPr lang="en-US"/>
              <a:t>Las entidades débiles heredan la llave de la entidad fuerte con la que se relacionan, sin embargo hay que asignarle además entre sus atributos una llave propia</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Ejercicio 4.2</a:t>
            </a:r>
            <a:endParaRPr lang="en-US"/>
          </a:p>
        </p:txBody>
      </p:sp>
      <p:sp>
        <p:nvSpPr>
          <p:cNvPr id="3" name="Content Placeholder 2"/>
          <p:cNvSpPr>
            <a:spLocks noGrp="1"/>
          </p:cNvSpPr>
          <p:nvPr>
            <p:ph idx="1"/>
          </p:nvPr>
        </p:nvSpPr>
        <p:spPr>
          <a:xfrm>
            <a:off x="838200" y="1691005"/>
            <a:ext cx="10756900" cy="4351655"/>
          </a:xfrm>
        </p:spPr>
        <p:txBody>
          <a:bodyPr>
            <a:noAutofit/>
          </a:bodyPr>
          <a:p>
            <a:pPr marL="0" indent="0">
              <a:buNone/>
            </a:pPr>
            <a:r>
              <a:rPr lang="en-US" sz="2000">
                <a:solidFill>
                  <a:schemeClr val="tx1"/>
                </a:solidFill>
              </a:rPr>
              <a:t>En la facultad de Matemática y Computación los profesores imparten varios cursos optativos para</a:t>
            </a:r>
            <a:endParaRPr lang="en-US" sz="2000">
              <a:solidFill>
                <a:schemeClr val="tx1"/>
              </a:solidFill>
            </a:endParaRPr>
          </a:p>
          <a:p>
            <a:pPr marL="0" indent="0">
              <a:buNone/>
            </a:pPr>
            <a:r>
              <a:rPr lang="en-US" sz="2000">
                <a:solidFill>
                  <a:schemeClr val="tx1"/>
                </a:solidFill>
              </a:rPr>
              <a:t>los estudiantes. Tanto de los profesores como de los estudiantes se almacena su identificador, su</a:t>
            </a:r>
            <a:endParaRPr lang="en-US" sz="2000">
              <a:solidFill>
                <a:schemeClr val="tx1"/>
              </a:solidFill>
            </a:endParaRPr>
          </a:p>
          <a:p>
            <a:pPr marL="0" indent="0">
              <a:buNone/>
            </a:pPr>
            <a:r>
              <a:rPr lang="en-US" sz="2000">
                <a:solidFill>
                  <a:schemeClr val="tx1"/>
                </a:solidFill>
              </a:rPr>
              <a:t>nombre y apellido. De los profesores se conoce además su categoría docente y grado científico. De</a:t>
            </a:r>
            <a:endParaRPr lang="en-US" sz="2000">
              <a:solidFill>
                <a:schemeClr val="tx1"/>
              </a:solidFill>
            </a:endParaRPr>
          </a:p>
          <a:p>
            <a:pPr marL="0" indent="0">
              <a:buNone/>
            </a:pPr>
            <a:r>
              <a:rPr lang="en-US" sz="2000">
                <a:solidFill>
                  <a:schemeClr val="tx1"/>
                </a:solidFill>
              </a:rPr>
              <a:t>los estudiantes se conoce el año que cursan actualmente. Cada curso optativo tiene un identificador,</a:t>
            </a:r>
            <a:endParaRPr lang="en-US" sz="2000">
              <a:solidFill>
                <a:schemeClr val="tx1"/>
              </a:solidFill>
            </a:endParaRPr>
          </a:p>
          <a:p>
            <a:pPr marL="0" indent="0">
              <a:buNone/>
            </a:pPr>
            <a:r>
              <a:rPr lang="en-US" sz="2000">
                <a:solidFill>
                  <a:schemeClr val="tx1"/>
                </a:solidFill>
              </a:rPr>
              <a:t>un nombre, su duración (en horas clase), el año escolar a partir del cual un estudiante puede tomar</a:t>
            </a:r>
            <a:endParaRPr lang="en-US" sz="2000">
              <a:solidFill>
                <a:schemeClr val="tx1"/>
              </a:solidFill>
            </a:endParaRPr>
          </a:p>
          <a:p>
            <a:pPr marL="0" indent="0">
              <a:buNone/>
            </a:pPr>
            <a:r>
              <a:rPr lang="en-US" sz="2000">
                <a:solidFill>
                  <a:schemeClr val="tx1"/>
                </a:solidFill>
              </a:rPr>
              <a:t>el curso y un único profesor que lo imparte. Estos cursos no son fijos en el programa de estudio sino</a:t>
            </a:r>
            <a:endParaRPr lang="en-US" sz="2000">
              <a:solidFill>
                <a:schemeClr val="tx1"/>
              </a:solidFill>
            </a:endParaRPr>
          </a:p>
          <a:p>
            <a:pPr marL="0" indent="0">
              <a:buNone/>
            </a:pPr>
            <a:r>
              <a:rPr lang="en-US" sz="2000">
                <a:solidFill>
                  <a:schemeClr val="tx1"/>
                </a:solidFill>
              </a:rPr>
              <a:t>que ofrecen varias convocatorias cada año, de estas convocatorias se conoce la fecha de inicio y el</a:t>
            </a:r>
            <a:endParaRPr lang="en-US" sz="2000">
              <a:solidFill>
                <a:schemeClr val="tx1"/>
              </a:solidFill>
            </a:endParaRPr>
          </a:p>
          <a:p>
            <a:pPr marL="0" indent="0">
              <a:buNone/>
            </a:pPr>
            <a:r>
              <a:rPr lang="en-US" sz="2000">
                <a:solidFill>
                  <a:schemeClr val="tx1"/>
                </a:solidFill>
              </a:rPr>
              <a:t>aula donde se va a impartir el curso. Un estudiante puede matricularse en varias convocatorias y</a:t>
            </a:r>
            <a:endParaRPr lang="en-US" sz="2000">
              <a:solidFill>
                <a:schemeClr val="tx1"/>
              </a:solidFill>
            </a:endParaRPr>
          </a:p>
          <a:p>
            <a:pPr marL="0" indent="0">
              <a:buNone/>
            </a:pPr>
            <a:r>
              <a:rPr lang="en-US" sz="2000">
                <a:solidFill>
                  <a:schemeClr val="tx1"/>
                </a:solidFill>
              </a:rPr>
              <a:t>en una convocatoria solo pueden matricularse aquellos estudiantes que cumplan el requisito de año</a:t>
            </a:r>
            <a:endParaRPr lang="en-US" sz="2000">
              <a:solidFill>
                <a:schemeClr val="tx1"/>
              </a:solidFill>
            </a:endParaRPr>
          </a:p>
          <a:p>
            <a:pPr marL="0" indent="0">
              <a:buNone/>
            </a:pPr>
            <a:r>
              <a:rPr lang="en-US" sz="2000">
                <a:solidFill>
                  <a:schemeClr val="tx1"/>
                </a:solidFill>
              </a:rPr>
              <a:t>escolar para el curso en cuestión.</a:t>
            </a:r>
            <a:endParaRPr lang="en-US" sz="200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Ejercicio 4.2</a:t>
            </a:r>
            <a:endParaRPr lang="en-US"/>
          </a:p>
        </p:txBody>
      </p:sp>
      <p:sp>
        <p:nvSpPr>
          <p:cNvPr id="3" name="Content Placeholder 2"/>
          <p:cNvSpPr>
            <a:spLocks noGrp="1"/>
          </p:cNvSpPr>
          <p:nvPr>
            <p:ph idx="1"/>
          </p:nvPr>
        </p:nvSpPr>
        <p:spPr>
          <a:xfrm>
            <a:off x="838200" y="1691005"/>
            <a:ext cx="10756900" cy="4351655"/>
          </a:xfrm>
        </p:spPr>
        <p:txBody>
          <a:bodyPr>
            <a:noAutofit/>
          </a:bodyPr>
          <a:p>
            <a:pPr marL="0" indent="0">
              <a:buNone/>
            </a:pPr>
            <a:r>
              <a:rPr lang="en-US" sz="2000"/>
              <a:t>En la facultad de Matemática y Computación los </a:t>
            </a:r>
            <a:r>
              <a:rPr lang="en-US" sz="2000">
                <a:solidFill>
                  <a:srgbClr val="00B050"/>
                </a:solidFill>
              </a:rPr>
              <a:t>profesores </a:t>
            </a:r>
            <a:r>
              <a:rPr lang="en-US" sz="2000">
                <a:solidFill>
                  <a:schemeClr val="accent4">
                    <a:lumMod val="75000"/>
                  </a:schemeClr>
                </a:solidFill>
              </a:rPr>
              <a:t>imparten </a:t>
            </a:r>
            <a:r>
              <a:rPr lang="en-US" sz="2000"/>
              <a:t>varios </a:t>
            </a:r>
            <a:r>
              <a:rPr lang="en-US" sz="2000">
                <a:solidFill>
                  <a:srgbClr val="0070C0"/>
                </a:solidFill>
              </a:rPr>
              <a:t>cursos optativos</a:t>
            </a:r>
            <a:r>
              <a:rPr lang="en-US" sz="2000"/>
              <a:t> para</a:t>
            </a:r>
            <a:endParaRPr lang="en-US" sz="2000"/>
          </a:p>
          <a:p>
            <a:pPr marL="0" indent="0">
              <a:buNone/>
            </a:pPr>
            <a:r>
              <a:rPr lang="en-US" sz="2000"/>
              <a:t>los </a:t>
            </a:r>
            <a:r>
              <a:rPr lang="en-US" sz="2000">
                <a:solidFill>
                  <a:srgbClr val="00B050"/>
                </a:solidFill>
              </a:rPr>
              <a:t>estudiantes</a:t>
            </a:r>
            <a:r>
              <a:rPr lang="en-US" sz="2000"/>
              <a:t>. Tanto de los </a:t>
            </a:r>
            <a:r>
              <a:rPr lang="en-US" sz="2000">
                <a:solidFill>
                  <a:srgbClr val="0070C0"/>
                </a:solidFill>
              </a:rPr>
              <a:t>profesores </a:t>
            </a:r>
            <a:r>
              <a:rPr lang="en-US" sz="2000"/>
              <a:t>como de los </a:t>
            </a:r>
            <a:r>
              <a:rPr lang="en-US" sz="2000">
                <a:solidFill>
                  <a:srgbClr val="0070C0"/>
                </a:solidFill>
              </a:rPr>
              <a:t>estudiantes </a:t>
            </a:r>
            <a:r>
              <a:rPr lang="en-US" sz="2000"/>
              <a:t>se almacena su </a:t>
            </a:r>
            <a:r>
              <a:rPr lang="en-US" sz="2000" u="sng">
                <a:solidFill>
                  <a:schemeClr val="bg1">
                    <a:lumMod val="50000"/>
                  </a:schemeClr>
                </a:solidFill>
              </a:rPr>
              <a:t>identificador</a:t>
            </a:r>
            <a:r>
              <a:rPr lang="en-US" sz="2000"/>
              <a:t>, su</a:t>
            </a:r>
            <a:endParaRPr lang="en-US" sz="2000"/>
          </a:p>
          <a:p>
            <a:pPr marL="0" indent="0">
              <a:buNone/>
            </a:pPr>
            <a:r>
              <a:rPr lang="en-US" sz="2000">
                <a:solidFill>
                  <a:schemeClr val="bg1">
                    <a:lumMod val="50000"/>
                  </a:schemeClr>
                </a:solidFill>
              </a:rPr>
              <a:t>nombre </a:t>
            </a:r>
            <a:r>
              <a:rPr lang="en-US" sz="2000"/>
              <a:t>y </a:t>
            </a:r>
            <a:r>
              <a:rPr lang="en-US" sz="2000">
                <a:solidFill>
                  <a:schemeClr val="bg1">
                    <a:lumMod val="50000"/>
                  </a:schemeClr>
                </a:solidFill>
              </a:rPr>
              <a:t>apellido</a:t>
            </a:r>
            <a:r>
              <a:rPr lang="en-US" sz="2000"/>
              <a:t>. De los </a:t>
            </a:r>
            <a:r>
              <a:rPr lang="en-US" sz="2000">
                <a:solidFill>
                  <a:srgbClr val="0070C0"/>
                </a:solidFill>
              </a:rPr>
              <a:t>profesores </a:t>
            </a:r>
            <a:r>
              <a:rPr lang="en-US" sz="2000"/>
              <a:t>se conoce además su </a:t>
            </a:r>
            <a:r>
              <a:rPr lang="en-US" sz="2000">
                <a:solidFill>
                  <a:schemeClr val="bg1">
                    <a:lumMod val="50000"/>
                  </a:schemeClr>
                </a:solidFill>
              </a:rPr>
              <a:t>categoría docente</a:t>
            </a:r>
            <a:r>
              <a:rPr lang="en-US" sz="2000"/>
              <a:t> y </a:t>
            </a:r>
            <a:r>
              <a:rPr lang="en-US" sz="2000">
                <a:solidFill>
                  <a:schemeClr val="bg1">
                    <a:lumMod val="50000"/>
                  </a:schemeClr>
                </a:solidFill>
              </a:rPr>
              <a:t>grado científico</a:t>
            </a:r>
            <a:r>
              <a:rPr lang="en-US" sz="2000"/>
              <a:t>. De</a:t>
            </a:r>
            <a:endParaRPr lang="en-US" sz="2000"/>
          </a:p>
          <a:p>
            <a:pPr marL="0" indent="0">
              <a:buNone/>
            </a:pPr>
            <a:r>
              <a:rPr lang="en-US" sz="2000"/>
              <a:t>los </a:t>
            </a:r>
            <a:r>
              <a:rPr lang="en-US" sz="2000">
                <a:solidFill>
                  <a:srgbClr val="0070C0"/>
                </a:solidFill>
              </a:rPr>
              <a:t>estudiantes </a:t>
            </a:r>
            <a:r>
              <a:rPr lang="en-US" sz="2000"/>
              <a:t>se conoce el </a:t>
            </a:r>
            <a:r>
              <a:rPr lang="en-US" sz="2000">
                <a:solidFill>
                  <a:schemeClr val="bg1">
                    <a:lumMod val="50000"/>
                  </a:schemeClr>
                </a:solidFill>
              </a:rPr>
              <a:t>año que cursan</a:t>
            </a:r>
            <a:r>
              <a:rPr lang="en-US" sz="2000"/>
              <a:t> actualmente. Cada </a:t>
            </a:r>
            <a:r>
              <a:rPr lang="en-US" sz="2000">
                <a:solidFill>
                  <a:srgbClr val="0070C0"/>
                </a:solidFill>
              </a:rPr>
              <a:t>curso optativo</a:t>
            </a:r>
            <a:r>
              <a:rPr lang="en-US" sz="2000"/>
              <a:t> tiene un </a:t>
            </a:r>
            <a:r>
              <a:rPr lang="en-US" sz="2000" u="sng">
                <a:solidFill>
                  <a:schemeClr val="bg1">
                    <a:lumMod val="50000"/>
                  </a:schemeClr>
                </a:solidFill>
              </a:rPr>
              <a:t>identificador</a:t>
            </a:r>
            <a:r>
              <a:rPr lang="en-US" sz="2000"/>
              <a:t>,</a:t>
            </a:r>
            <a:endParaRPr lang="en-US" sz="2000"/>
          </a:p>
          <a:p>
            <a:pPr marL="0" indent="0">
              <a:buNone/>
            </a:pPr>
            <a:r>
              <a:rPr lang="en-US" sz="2000"/>
              <a:t>un </a:t>
            </a:r>
            <a:r>
              <a:rPr lang="en-US" sz="2000">
                <a:solidFill>
                  <a:schemeClr val="bg1">
                    <a:lumMod val="50000"/>
                  </a:schemeClr>
                </a:solidFill>
              </a:rPr>
              <a:t>nombre</a:t>
            </a:r>
            <a:r>
              <a:rPr lang="en-US" sz="2000"/>
              <a:t>, su </a:t>
            </a:r>
            <a:r>
              <a:rPr lang="en-US" sz="2000">
                <a:solidFill>
                  <a:schemeClr val="bg1">
                    <a:lumMod val="50000"/>
                  </a:schemeClr>
                </a:solidFill>
              </a:rPr>
              <a:t>duración </a:t>
            </a:r>
            <a:r>
              <a:rPr lang="en-US" sz="2000"/>
              <a:t>(en horas clase), el </a:t>
            </a:r>
            <a:r>
              <a:rPr lang="en-US" sz="2000">
                <a:solidFill>
                  <a:schemeClr val="bg1">
                    <a:lumMod val="50000"/>
                  </a:schemeClr>
                </a:solidFill>
              </a:rPr>
              <a:t>año escolar</a:t>
            </a:r>
            <a:r>
              <a:rPr lang="en-US" sz="2000"/>
              <a:t> a partir del cual un </a:t>
            </a:r>
            <a:r>
              <a:rPr lang="en-US" sz="2000">
                <a:solidFill>
                  <a:srgbClr val="0070C0"/>
                </a:solidFill>
              </a:rPr>
              <a:t>estudiante </a:t>
            </a:r>
            <a:r>
              <a:rPr lang="en-US" sz="2000"/>
              <a:t>puede tomar</a:t>
            </a:r>
            <a:endParaRPr lang="en-US" sz="2000"/>
          </a:p>
          <a:p>
            <a:pPr marL="0" indent="0">
              <a:buNone/>
            </a:pPr>
            <a:r>
              <a:rPr lang="en-US" sz="2000"/>
              <a:t>el </a:t>
            </a:r>
            <a:r>
              <a:rPr lang="en-US" sz="2000">
                <a:solidFill>
                  <a:srgbClr val="0070C0"/>
                </a:solidFill>
              </a:rPr>
              <a:t>curso </a:t>
            </a:r>
            <a:r>
              <a:rPr lang="en-US" sz="2000"/>
              <a:t>y un único </a:t>
            </a:r>
            <a:r>
              <a:rPr lang="en-US" sz="2000">
                <a:solidFill>
                  <a:srgbClr val="0070C0"/>
                </a:solidFill>
              </a:rPr>
              <a:t>profesor </a:t>
            </a:r>
            <a:r>
              <a:rPr lang="en-US" sz="2000"/>
              <a:t>que lo imparte. Estos </a:t>
            </a:r>
            <a:r>
              <a:rPr lang="en-US" sz="2000">
                <a:solidFill>
                  <a:srgbClr val="0070C0"/>
                </a:solidFill>
              </a:rPr>
              <a:t>cursos </a:t>
            </a:r>
            <a:r>
              <a:rPr lang="en-US" sz="2000"/>
              <a:t>no son fijos en el programa de estudio sino</a:t>
            </a:r>
            <a:endParaRPr lang="en-US" sz="2000"/>
          </a:p>
          <a:p>
            <a:pPr marL="0" indent="0">
              <a:buNone/>
            </a:pPr>
            <a:r>
              <a:rPr lang="en-US" sz="2000"/>
              <a:t>que </a:t>
            </a:r>
            <a:r>
              <a:rPr lang="en-US" sz="2000">
                <a:solidFill>
                  <a:schemeClr val="accent4">
                    <a:lumMod val="75000"/>
                  </a:schemeClr>
                </a:solidFill>
              </a:rPr>
              <a:t>ofrecen </a:t>
            </a:r>
            <a:r>
              <a:rPr lang="en-US" sz="2000"/>
              <a:t>varias </a:t>
            </a:r>
            <a:r>
              <a:rPr lang="en-US" sz="2000">
                <a:solidFill>
                  <a:srgbClr val="0070C0"/>
                </a:solidFill>
              </a:rPr>
              <a:t>convocatorias</a:t>
            </a:r>
            <a:r>
              <a:rPr lang="en-US" sz="2000"/>
              <a:t> cada año, de estas </a:t>
            </a:r>
            <a:r>
              <a:rPr lang="en-US" sz="2000">
                <a:solidFill>
                  <a:srgbClr val="0070C0"/>
                </a:solidFill>
              </a:rPr>
              <a:t>convocatorias </a:t>
            </a:r>
            <a:r>
              <a:rPr lang="en-US" sz="2000"/>
              <a:t>se conoce la </a:t>
            </a:r>
            <a:r>
              <a:rPr lang="en-US" sz="2000">
                <a:solidFill>
                  <a:schemeClr val="bg1">
                    <a:lumMod val="50000"/>
                  </a:schemeClr>
                </a:solidFill>
              </a:rPr>
              <a:t>fecha de inicio</a:t>
            </a:r>
            <a:r>
              <a:rPr lang="en-US" sz="2000"/>
              <a:t> y el</a:t>
            </a:r>
            <a:endParaRPr lang="en-US" sz="2000"/>
          </a:p>
          <a:p>
            <a:pPr marL="0" indent="0">
              <a:buNone/>
            </a:pPr>
            <a:r>
              <a:rPr lang="en-US" sz="2000">
                <a:solidFill>
                  <a:schemeClr val="bg1">
                    <a:lumMod val="50000"/>
                  </a:schemeClr>
                </a:solidFill>
              </a:rPr>
              <a:t>aula </a:t>
            </a:r>
            <a:r>
              <a:rPr lang="en-US" sz="2000"/>
              <a:t>donde se va a impartir el curso. Un </a:t>
            </a:r>
            <a:r>
              <a:rPr lang="en-US" sz="2000">
                <a:solidFill>
                  <a:srgbClr val="0070C0"/>
                </a:solidFill>
              </a:rPr>
              <a:t>estudiante </a:t>
            </a:r>
            <a:r>
              <a:rPr lang="en-US" sz="2000"/>
              <a:t>puede </a:t>
            </a:r>
            <a:r>
              <a:rPr lang="en-US" sz="2000">
                <a:solidFill>
                  <a:schemeClr val="accent4">
                    <a:lumMod val="75000"/>
                  </a:schemeClr>
                </a:solidFill>
              </a:rPr>
              <a:t>matricularse </a:t>
            </a:r>
            <a:r>
              <a:rPr lang="en-US" sz="2000"/>
              <a:t>en varias </a:t>
            </a:r>
            <a:r>
              <a:rPr lang="en-US" sz="2000">
                <a:solidFill>
                  <a:srgbClr val="0070C0"/>
                </a:solidFill>
              </a:rPr>
              <a:t>convocatorias </a:t>
            </a:r>
            <a:r>
              <a:rPr lang="en-US" sz="2000"/>
              <a:t>y</a:t>
            </a:r>
            <a:endParaRPr lang="en-US" sz="2000"/>
          </a:p>
          <a:p>
            <a:pPr marL="0" indent="0">
              <a:buNone/>
            </a:pPr>
            <a:r>
              <a:rPr lang="en-US" sz="2000"/>
              <a:t>en una </a:t>
            </a:r>
            <a:r>
              <a:rPr lang="en-US" sz="2000">
                <a:solidFill>
                  <a:srgbClr val="0070C0"/>
                </a:solidFill>
              </a:rPr>
              <a:t>convocatoria </a:t>
            </a:r>
            <a:r>
              <a:rPr lang="en-US" sz="2000"/>
              <a:t>solo pueden </a:t>
            </a:r>
            <a:r>
              <a:rPr lang="en-US" sz="2000">
                <a:solidFill>
                  <a:schemeClr val="accent4">
                    <a:lumMod val="75000"/>
                  </a:schemeClr>
                </a:solidFill>
              </a:rPr>
              <a:t>matricularse </a:t>
            </a:r>
            <a:r>
              <a:rPr lang="en-US" sz="2000"/>
              <a:t>aquellos </a:t>
            </a:r>
            <a:r>
              <a:rPr lang="en-US" sz="2000">
                <a:solidFill>
                  <a:srgbClr val="0070C0"/>
                </a:solidFill>
              </a:rPr>
              <a:t>estudiantes </a:t>
            </a:r>
            <a:r>
              <a:rPr lang="en-US" sz="2000"/>
              <a:t>que cumplan el requisito de año</a:t>
            </a:r>
            <a:endParaRPr lang="en-US" sz="2000"/>
          </a:p>
          <a:p>
            <a:pPr marL="0" indent="0">
              <a:buNone/>
            </a:pPr>
            <a:r>
              <a:rPr lang="en-US" sz="2000"/>
              <a:t>escolar para el curso en cuestión.</a:t>
            </a:r>
            <a:endParaRPr 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Diseño conceptual</a:t>
            </a:r>
            <a:endParaRPr lang="en-US"/>
          </a:p>
        </p:txBody>
      </p:sp>
      <p:sp>
        <p:nvSpPr>
          <p:cNvPr id="3" name="Content Placeholder 2"/>
          <p:cNvSpPr>
            <a:spLocks noGrp="1"/>
          </p:cNvSpPr>
          <p:nvPr>
            <p:ph idx="1"/>
          </p:nvPr>
        </p:nvSpPr>
        <p:spPr>
          <a:xfrm>
            <a:off x="838200" y="1546225"/>
            <a:ext cx="10515600" cy="1278890"/>
          </a:xfrm>
        </p:spPr>
        <p:txBody>
          <a:bodyPr/>
          <a:p>
            <a:pPr marL="0" indent="0">
              <a:lnSpc>
                <a:spcPct val="100000"/>
              </a:lnSpc>
              <a:buNone/>
            </a:pPr>
            <a:r>
              <a:rPr lang="en-US" sz="2000">
                <a:sym typeface="+mn-ea"/>
              </a:rPr>
              <a:t>Tanto de los </a:t>
            </a:r>
            <a:r>
              <a:rPr lang="en-US" sz="2000">
                <a:solidFill>
                  <a:srgbClr val="0070C0"/>
                </a:solidFill>
                <a:sym typeface="+mn-ea"/>
              </a:rPr>
              <a:t>profesores </a:t>
            </a:r>
            <a:r>
              <a:rPr lang="en-US" sz="2000">
                <a:sym typeface="+mn-ea"/>
              </a:rPr>
              <a:t>como de los </a:t>
            </a:r>
            <a:r>
              <a:rPr lang="en-US" sz="2000">
                <a:solidFill>
                  <a:srgbClr val="0070C0"/>
                </a:solidFill>
                <a:sym typeface="+mn-ea"/>
              </a:rPr>
              <a:t>estudiantes </a:t>
            </a:r>
            <a:r>
              <a:rPr lang="en-US" sz="2000">
                <a:sym typeface="+mn-ea"/>
              </a:rPr>
              <a:t>se almacena su </a:t>
            </a:r>
            <a:r>
              <a:rPr lang="en-US" sz="2000" u="sng">
                <a:solidFill>
                  <a:schemeClr val="bg1">
                    <a:lumMod val="50000"/>
                  </a:schemeClr>
                </a:solidFill>
                <a:sym typeface="+mn-ea"/>
              </a:rPr>
              <a:t>identificador</a:t>
            </a:r>
            <a:r>
              <a:rPr lang="en-US" sz="2000">
                <a:sym typeface="+mn-ea"/>
              </a:rPr>
              <a:t>, su </a:t>
            </a:r>
            <a:r>
              <a:rPr lang="en-US" sz="2000">
                <a:solidFill>
                  <a:schemeClr val="bg1">
                    <a:lumMod val="50000"/>
                  </a:schemeClr>
                </a:solidFill>
                <a:sym typeface="+mn-ea"/>
              </a:rPr>
              <a:t>nombre </a:t>
            </a:r>
            <a:r>
              <a:rPr lang="en-US" sz="2000">
                <a:sym typeface="+mn-ea"/>
              </a:rPr>
              <a:t>y </a:t>
            </a:r>
            <a:r>
              <a:rPr lang="en-US" sz="2000">
                <a:solidFill>
                  <a:schemeClr val="bg1">
                    <a:lumMod val="50000"/>
                  </a:schemeClr>
                </a:solidFill>
                <a:sym typeface="+mn-ea"/>
              </a:rPr>
              <a:t>apellido</a:t>
            </a:r>
            <a:r>
              <a:rPr lang="en-US" sz="2000">
                <a:sym typeface="+mn-ea"/>
              </a:rPr>
              <a:t>. De los </a:t>
            </a:r>
            <a:r>
              <a:rPr lang="en-US" sz="2000">
                <a:solidFill>
                  <a:srgbClr val="0070C0"/>
                </a:solidFill>
                <a:sym typeface="+mn-ea"/>
              </a:rPr>
              <a:t>profesores </a:t>
            </a:r>
            <a:r>
              <a:rPr lang="en-US" sz="2000">
                <a:sym typeface="+mn-ea"/>
              </a:rPr>
              <a:t>se conoce además su </a:t>
            </a:r>
            <a:r>
              <a:rPr lang="en-US" sz="2000">
                <a:solidFill>
                  <a:schemeClr val="bg1">
                    <a:lumMod val="50000"/>
                  </a:schemeClr>
                </a:solidFill>
                <a:sym typeface="+mn-ea"/>
              </a:rPr>
              <a:t>categoría docente</a:t>
            </a:r>
            <a:r>
              <a:rPr lang="en-US" sz="2000">
                <a:sym typeface="+mn-ea"/>
              </a:rPr>
              <a:t> y </a:t>
            </a:r>
            <a:r>
              <a:rPr lang="en-US" sz="2000">
                <a:solidFill>
                  <a:schemeClr val="bg1">
                    <a:lumMod val="50000"/>
                  </a:schemeClr>
                </a:solidFill>
                <a:sym typeface="+mn-ea"/>
              </a:rPr>
              <a:t>grado científico</a:t>
            </a:r>
            <a:r>
              <a:rPr lang="en-US" sz="2000">
                <a:sym typeface="+mn-ea"/>
              </a:rPr>
              <a:t>. De los </a:t>
            </a:r>
            <a:r>
              <a:rPr lang="en-US" sz="2000">
                <a:solidFill>
                  <a:srgbClr val="0070C0"/>
                </a:solidFill>
                <a:sym typeface="+mn-ea"/>
              </a:rPr>
              <a:t>estudiantes </a:t>
            </a:r>
            <a:r>
              <a:rPr lang="en-US" sz="2000">
                <a:sym typeface="+mn-ea"/>
              </a:rPr>
              <a:t>se conoce el </a:t>
            </a:r>
            <a:r>
              <a:rPr lang="en-US" sz="2000">
                <a:solidFill>
                  <a:schemeClr val="bg1">
                    <a:lumMod val="50000"/>
                  </a:schemeClr>
                </a:solidFill>
                <a:sym typeface="+mn-ea"/>
              </a:rPr>
              <a:t>año que cursan</a:t>
            </a:r>
            <a:r>
              <a:rPr lang="en-US" sz="2000">
                <a:sym typeface="+mn-ea"/>
              </a:rPr>
              <a:t> actualmente.</a:t>
            </a:r>
            <a:endParaRPr lang="en-US" sz="2000">
              <a:sym typeface="+mn-ea"/>
            </a:endParaRPr>
          </a:p>
        </p:txBody>
      </p:sp>
      <p:sp>
        <p:nvSpPr>
          <p:cNvPr id="5" name="Rectangles 4"/>
          <p:cNvSpPr/>
          <p:nvPr/>
        </p:nvSpPr>
        <p:spPr>
          <a:xfrm>
            <a:off x="3276600" y="3662045"/>
            <a:ext cx="1380490" cy="535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t>PERSONA</a:t>
            </a:r>
            <a:endParaRPr lang="en-US" sz="1600"/>
          </a:p>
        </p:txBody>
      </p:sp>
      <p:sp>
        <p:nvSpPr>
          <p:cNvPr id="11" name="Oval 10"/>
          <p:cNvSpPr/>
          <p:nvPr/>
        </p:nvSpPr>
        <p:spPr>
          <a:xfrm>
            <a:off x="2972435" y="4321810"/>
            <a:ext cx="944245" cy="4775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Id_Pers</a:t>
            </a:r>
            <a:endParaRPr lang="en-US" sz="1200" u="sng"/>
          </a:p>
        </p:txBody>
      </p:sp>
      <p:sp>
        <p:nvSpPr>
          <p:cNvPr id="13" name="Oval 12"/>
          <p:cNvSpPr/>
          <p:nvPr/>
        </p:nvSpPr>
        <p:spPr>
          <a:xfrm>
            <a:off x="2852420" y="3060700"/>
            <a:ext cx="1184275" cy="4775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Nombre y Apellidos</a:t>
            </a:r>
            <a:endParaRPr lang="en-US" sz="1200"/>
          </a:p>
        </p:txBody>
      </p:sp>
      <p:cxnSp>
        <p:nvCxnSpPr>
          <p:cNvPr id="21" name="Straight Connector 20"/>
          <p:cNvCxnSpPr>
            <a:stCxn id="13" idx="5"/>
            <a:endCxn id="5" idx="0"/>
          </p:cNvCxnSpPr>
          <p:nvPr/>
        </p:nvCxnSpPr>
        <p:spPr>
          <a:xfrm>
            <a:off x="3863340" y="3468370"/>
            <a:ext cx="103505" cy="19367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7"/>
            <a:endCxn id="5" idx="2"/>
          </p:cNvCxnSpPr>
          <p:nvPr/>
        </p:nvCxnSpPr>
        <p:spPr>
          <a:xfrm flipV="1">
            <a:off x="3778250" y="4197985"/>
            <a:ext cx="188595" cy="19367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s 8"/>
          <p:cNvSpPr/>
          <p:nvPr/>
        </p:nvSpPr>
        <p:spPr>
          <a:xfrm>
            <a:off x="6674485" y="3210560"/>
            <a:ext cx="1380490" cy="535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t>PROFESOR</a:t>
            </a:r>
            <a:endParaRPr lang="en-US" sz="1600"/>
          </a:p>
        </p:txBody>
      </p:sp>
      <p:sp>
        <p:nvSpPr>
          <p:cNvPr id="10" name="Oval 9"/>
          <p:cNvSpPr/>
          <p:nvPr/>
        </p:nvSpPr>
        <p:spPr>
          <a:xfrm>
            <a:off x="8269605" y="3450590"/>
            <a:ext cx="1140460" cy="4775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Categoría docente</a:t>
            </a:r>
            <a:endParaRPr lang="en-US" sz="1200"/>
          </a:p>
        </p:txBody>
      </p:sp>
      <p:sp>
        <p:nvSpPr>
          <p:cNvPr id="12" name="Oval 11"/>
          <p:cNvSpPr/>
          <p:nvPr/>
        </p:nvSpPr>
        <p:spPr>
          <a:xfrm>
            <a:off x="8218805" y="2863215"/>
            <a:ext cx="1184275" cy="4775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Grado científico</a:t>
            </a:r>
            <a:endParaRPr lang="en-US" sz="1200"/>
          </a:p>
        </p:txBody>
      </p:sp>
      <p:cxnSp>
        <p:nvCxnSpPr>
          <p:cNvPr id="15" name="Straight Connector 14"/>
          <p:cNvCxnSpPr>
            <a:stCxn id="12" idx="3"/>
            <a:endCxn id="9" idx="3"/>
          </p:cNvCxnSpPr>
          <p:nvPr/>
        </p:nvCxnSpPr>
        <p:spPr>
          <a:xfrm flipH="1">
            <a:off x="8054975" y="3270885"/>
            <a:ext cx="337185" cy="20764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1"/>
            <a:endCxn id="9" idx="3"/>
          </p:cNvCxnSpPr>
          <p:nvPr/>
        </p:nvCxnSpPr>
        <p:spPr>
          <a:xfrm flipH="1" flipV="1">
            <a:off x="8054975" y="3478530"/>
            <a:ext cx="381635" cy="4191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7" name="Rectangles 16"/>
          <p:cNvSpPr/>
          <p:nvPr/>
        </p:nvSpPr>
        <p:spPr>
          <a:xfrm>
            <a:off x="6674485" y="4384675"/>
            <a:ext cx="1380490" cy="535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t>ESTUDIANTE</a:t>
            </a:r>
            <a:endParaRPr lang="en-US" sz="1600"/>
          </a:p>
        </p:txBody>
      </p:sp>
      <p:sp>
        <p:nvSpPr>
          <p:cNvPr id="19" name="Oval 18"/>
          <p:cNvSpPr/>
          <p:nvPr/>
        </p:nvSpPr>
        <p:spPr>
          <a:xfrm>
            <a:off x="8317230" y="4197985"/>
            <a:ext cx="777875" cy="3892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Año</a:t>
            </a:r>
            <a:endParaRPr lang="en-US" sz="1200"/>
          </a:p>
        </p:txBody>
      </p:sp>
      <p:cxnSp>
        <p:nvCxnSpPr>
          <p:cNvPr id="20" name="Straight Connector 19"/>
          <p:cNvCxnSpPr>
            <a:stCxn id="19" idx="3"/>
            <a:endCxn id="17" idx="3"/>
          </p:cNvCxnSpPr>
          <p:nvPr/>
        </p:nvCxnSpPr>
        <p:spPr>
          <a:xfrm flipH="1">
            <a:off x="8054975" y="4530090"/>
            <a:ext cx="375920" cy="12255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8" idx="1"/>
            <a:endCxn id="17" idx="3"/>
          </p:cNvCxnSpPr>
          <p:nvPr/>
        </p:nvCxnSpPr>
        <p:spPr>
          <a:xfrm flipH="1" flipV="1">
            <a:off x="8054975" y="4652645"/>
            <a:ext cx="400685" cy="6985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110730" y="2576195"/>
            <a:ext cx="944245" cy="47752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Id_Pers</a:t>
            </a:r>
            <a:endParaRPr lang="en-US" sz="1200" u="sng"/>
          </a:p>
        </p:txBody>
      </p:sp>
      <p:cxnSp>
        <p:nvCxnSpPr>
          <p:cNvPr id="27" name="Straight Connector 26"/>
          <p:cNvCxnSpPr>
            <a:stCxn id="26" idx="4"/>
            <a:endCxn id="9" idx="0"/>
          </p:cNvCxnSpPr>
          <p:nvPr/>
        </p:nvCxnSpPr>
        <p:spPr>
          <a:xfrm flipH="1">
            <a:off x="7364730" y="3053715"/>
            <a:ext cx="218440" cy="15684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8317230" y="4652645"/>
            <a:ext cx="944245" cy="47752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Id_Pers</a:t>
            </a:r>
            <a:endParaRPr lang="en-US" sz="1200" u="sng"/>
          </a:p>
        </p:txBody>
      </p:sp>
      <p:sp>
        <p:nvSpPr>
          <p:cNvPr id="36" name="Hexagon 35"/>
          <p:cNvSpPr/>
          <p:nvPr/>
        </p:nvSpPr>
        <p:spPr>
          <a:xfrm>
            <a:off x="5184775" y="3580765"/>
            <a:ext cx="961390" cy="698500"/>
          </a:xfrm>
          <a:prstGeom prst="hexagon">
            <a:avLst>
              <a:gd name="adj" fmla="val 35909"/>
              <a:gd name="vf" fmla="val 115470"/>
            </a:avLst>
          </a:prstGeom>
          <a:solidFill>
            <a:srgbClr val="EC6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Tipo</a:t>
            </a:r>
            <a:endParaRPr lang="en-US"/>
          </a:p>
        </p:txBody>
      </p:sp>
      <p:cxnSp>
        <p:nvCxnSpPr>
          <p:cNvPr id="7" name="Straight Connector 6"/>
          <p:cNvCxnSpPr>
            <a:stCxn id="36" idx="0"/>
            <a:endCxn id="9" idx="1"/>
          </p:cNvCxnSpPr>
          <p:nvPr/>
        </p:nvCxnSpPr>
        <p:spPr>
          <a:xfrm flipV="1">
            <a:off x="6146165" y="3478530"/>
            <a:ext cx="528320" cy="45148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7" idx="1"/>
            <a:endCxn id="36" idx="0"/>
          </p:cNvCxnSpPr>
          <p:nvPr/>
        </p:nvCxnSpPr>
        <p:spPr>
          <a:xfrm flipH="1" flipV="1">
            <a:off x="6146165" y="3930015"/>
            <a:ext cx="528320" cy="72263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3"/>
            <a:endCxn id="36" idx="3"/>
          </p:cNvCxnSpPr>
          <p:nvPr/>
        </p:nvCxnSpPr>
        <p:spPr>
          <a:xfrm>
            <a:off x="4657090" y="3930015"/>
            <a:ext cx="527685"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 Box 3"/>
          <p:cNvSpPr txBox="1"/>
          <p:nvPr/>
        </p:nvSpPr>
        <p:spPr>
          <a:xfrm>
            <a:off x="523875" y="5628640"/>
            <a:ext cx="11144250" cy="829945"/>
          </a:xfrm>
          <a:prstGeom prst="rect">
            <a:avLst/>
          </a:prstGeom>
          <a:noFill/>
        </p:spPr>
        <p:txBody>
          <a:bodyPr wrap="square" rtlCol="0">
            <a:spAutoFit/>
          </a:bodyPr>
          <a:p>
            <a:r>
              <a:rPr lang="en-US" sz="2400">
                <a:solidFill>
                  <a:schemeClr val="tx1">
                    <a:lumMod val="75000"/>
                    <a:lumOff val="25000"/>
                  </a:schemeClr>
                </a:solidFill>
                <a:sym typeface="+mn-ea"/>
              </a:rPr>
              <a:t>(Como en el problema no especifican si un profesor puede ser estudiante y viceversa, suponemos que estudiante y profesor es una partición)</a:t>
            </a:r>
            <a:endParaRPr lang="en-US" sz="2400">
              <a:solidFill>
                <a:schemeClr val="tx1">
                  <a:lumMod val="75000"/>
                  <a:lumOff val="25000"/>
                </a:schemeClr>
              </a:solidFill>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Diseño conceptual</a:t>
            </a:r>
            <a:endParaRPr lang="en-US"/>
          </a:p>
        </p:txBody>
      </p:sp>
      <p:sp>
        <p:nvSpPr>
          <p:cNvPr id="3" name="Content Placeholder 2"/>
          <p:cNvSpPr>
            <a:spLocks noGrp="1"/>
          </p:cNvSpPr>
          <p:nvPr>
            <p:ph idx="1"/>
          </p:nvPr>
        </p:nvSpPr>
        <p:spPr>
          <a:xfrm>
            <a:off x="838200" y="1496060"/>
            <a:ext cx="10515600" cy="1469390"/>
          </a:xfrm>
        </p:spPr>
        <p:txBody>
          <a:bodyPr/>
          <a:p>
            <a:pPr marL="0" indent="0">
              <a:buNone/>
            </a:pPr>
            <a:r>
              <a:rPr lang="en-US" sz="1800">
                <a:sym typeface="+mn-ea"/>
              </a:rPr>
              <a:t>... los </a:t>
            </a:r>
            <a:r>
              <a:rPr lang="en-US" sz="1800">
                <a:solidFill>
                  <a:srgbClr val="00B050"/>
                </a:solidFill>
                <a:sym typeface="+mn-ea"/>
              </a:rPr>
              <a:t>profesores </a:t>
            </a:r>
            <a:r>
              <a:rPr lang="en-US" sz="1800">
                <a:solidFill>
                  <a:schemeClr val="accent4">
                    <a:lumMod val="75000"/>
                  </a:schemeClr>
                </a:solidFill>
                <a:sym typeface="+mn-ea"/>
              </a:rPr>
              <a:t>imparten </a:t>
            </a:r>
            <a:r>
              <a:rPr lang="en-US" sz="1800">
                <a:sym typeface="+mn-ea"/>
              </a:rPr>
              <a:t>varios </a:t>
            </a:r>
            <a:r>
              <a:rPr lang="en-US" sz="1800">
                <a:solidFill>
                  <a:srgbClr val="0070C0"/>
                </a:solidFill>
                <a:sym typeface="+mn-ea"/>
              </a:rPr>
              <a:t>cursos optativos</a:t>
            </a:r>
            <a:r>
              <a:rPr lang="en-US" sz="1800">
                <a:sym typeface="+mn-ea"/>
              </a:rPr>
              <a:t> para los </a:t>
            </a:r>
            <a:r>
              <a:rPr lang="en-US" sz="1800">
                <a:solidFill>
                  <a:srgbClr val="00B050"/>
                </a:solidFill>
                <a:sym typeface="+mn-ea"/>
              </a:rPr>
              <a:t>estudiantes. </a:t>
            </a:r>
            <a:r>
              <a:rPr lang="en-US" sz="1800">
                <a:sym typeface="+mn-ea"/>
              </a:rPr>
              <a:t> Cada </a:t>
            </a:r>
            <a:r>
              <a:rPr lang="en-US" sz="1800">
                <a:solidFill>
                  <a:srgbClr val="0070C0"/>
                </a:solidFill>
                <a:sym typeface="+mn-ea"/>
              </a:rPr>
              <a:t>curso optativo</a:t>
            </a:r>
            <a:r>
              <a:rPr lang="en-US" sz="1800">
                <a:sym typeface="+mn-ea"/>
              </a:rPr>
              <a:t> tiene un </a:t>
            </a:r>
            <a:r>
              <a:rPr lang="en-US" sz="1800" u="sng">
                <a:solidFill>
                  <a:schemeClr val="bg1">
                    <a:lumMod val="50000"/>
                  </a:schemeClr>
                </a:solidFill>
                <a:sym typeface="+mn-ea"/>
              </a:rPr>
              <a:t>identificador</a:t>
            </a:r>
            <a:r>
              <a:rPr lang="en-US" sz="1800">
                <a:sym typeface="+mn-ea"/>
              </a:rPr>
              <a:t>, un </a:t>
            </a:r>
            <a:r>
              <a:rPr lang="en-US" sz="1800">
                <a:solidFill>
                  <a:schemeClr val="bg1">
                    <a:lumMod val="50000"/>
                  </a:schemeClr>
                </a:solidFill>
                <a:sym typeface="+mn-ea"/>
              </a:rPr>
              <a:t>nombre</a:t>
            </a:r>
            <a:r>
              <a:rPr lang="en-US" sz="1800">
                <a:sym typeface="+mn-ea"/>
              </a:rPr>
              <a:t>, su </a:t>
            </a:r>
            <a:r>
              <a:rPr lang="en-US" sz="1800">
                <a:solidFill>
                  <a:schemeClr val="bg1">
                    <a:lumMod val="50000"/>
                  </a:schemeClr>
                </a:solidFill>
                <a:sym typeface="+mn-ea"/>
              </a:rPr>
              <a:t>duración </a:t>
            </a:r>
            <a:r>
              <a:rPr lang="en-US" sz="1800">
                <a:sym typeface="+mn-ea"/>
              </a:rPr>
              <a:t>(en horas clase), el </a:t>
            </a:r>
            <a:r>
              <a:rPr lang="en-US" sz="1800">
                <a:solidFill>
                  <a:schemeClr val="bg1">
                    <a:lumMod val="50000"/>
                  </a:schemeClr>
                </a:solidFill>
                <a:sym typeface="+mn-ea"/>
              </a:rPr>
              <a:t>año escolar</a:t>
            </a:r>
            <a:r>
              <a:rPr lang="en-US" sz="1800">
                <a:sym typeface="+mn-ea"/>
              </a:rPr>
              <a:t> a partir del cual un </a:t>
            </a:r>
            <a:r>
              <a:rPr lang="en-US" sz="1800">
                <a:solidFill>
                  <a:srgbClr val="0070C0"/>
                </a:solidFill>
                <a:sym typeface="+mn-ea"/>
              </a:rPr>
              <a:t>estudiante </a:t>
            </a:r>
            <a:r>
              <a:rPr lang="en-US" sz="1800">
                <a:sym typeface="+mn-ea"/>
              </a:rPr>
              <a:t>puede tomar el </a:t>
            </a:r>
            <a:r>
              <a:rPr lang="en-US" sz="1800">
                <a:solidFill>
                  <a:srgbClr val="0070C0"/>
                </a:solidFill>
                <a:sym typeface="+mn-ea"/>
              </a:rPr>
              <a:t>curso </a:t>
            </a:r>
            <a:r>
              <a:rPr lang="en-US" sz="1800">
                <a:sym typeface="+mn-ea"/>
              </a:rPr>
              <a:t>y un único </a:t>
            </a:r>
            <a:r>
              <a:rPr lang="en-US" sz="1800">
                <a:solidFill>
                  <a:srgbClr val="0070C0"/>
                </a:solidFill>
                <a:sym typeface="+mn-ea"/>
              </a:rPr>
              <a:t>profesor </a:t>
            </a:r>
            <a:r>
              <a:rPr lang="en-US" sz="1800">
                <a:sym typeface="+mn-ea"/>
              </a:rPr>
              <a:t>que lo imparte. Estos </a:t>
            </a:r>
            <a:r>
              <a:rPr lang="en-US" sz="1800">
                <a:solidFill>
                  <a:srgbClr val="0070C0"/>
                </a:solidFill>
                <a:sym typeface="+mn-ea"/>
              </a:rPr>
              <a:t>cursos </a:t>
            </a:r>
            <a:r>
              <a:rPr lang="en-US" sz="1800">
                <a:sym typeface="+mn-ea"/>
              </a:rPr>
              <a:t>no son fijos en el programa de estudio sino que </a:t>
            </a:r>
            <a:r>
              <a:rPr lang="en-US" sz="1800">
                <a:solidFill>
                  <a:schemeClr val="accent4">
                    <a:lumMod val="75000"/>
                  </a:schemeClr>
                </a:solidFill>
                <a:sym typeface="+mn-ea"/>
              </a:rPr>
              <a:t>ofrecen </a:t>
            </a:r>
            <a:r>
              <a:rPr lang="en-US" sz="1800">
                <a:sym typeface="+mn-ea"/>
              </a:rPr>
              <a:t>varias </a:t>
            </a:r>
            <a:r>
              <a:rPr lang="en-US" sz="1800">
                <a:solidFill>
                  <a:srgbClr val="0070C0"/>
                </a:solidFill>
                <a:sym typeface="+mn-ea"/>
              </a:rPr>
              <a:t>convocatorias</a:t>
            </a:r>
            <a:r>
              <a:rPr lang="en-US" sz="1800">
                <a:sym typeface="+mn-ea"/>
              </a:rPr>
              <a:t> cada año, de estas </a:t>
            </a:r>
            <a:r>
              <a:rPr lang="en-US" sz="1800">
                <a:solidFill>
                  <a:srgbClr val="0070C0"/>
                </a:solidFill>
                <a:sym typeface="+mn-ea"/>
              </a:rPr>
              <a:t>convocatorias </a:t>
            </a:r>
            <a:r>
              <a:rPr lang="en-US" sz="1800">
                <a:sym typeface="+mn-ea"/>
              </a:rPr>
              <a:t>se conoce la </a:t>
            </a:r>
            <a:r>
              <a:rPr lang="en-US" sz="1800">
                <a:solidFill>
                  <a:schemeClr val="bg1">
                    <a:lumMod val="50000"/>
                  </a:schemeClr>
                </a:solidFill>
                <a:sym typeface="+mn-ea"/>
              </a:rPr>
              <a:t>fecha de inicio</a:t>
            </a:r>
            <a:r>
              <a:rPr lang="en-US" sz="1800">
                <a:sym typeface="+mn-ea"/>
              </a:rPr>
              <a:t> y el </a:t>
            </a:r>
            <a:r>
              <a:rPr lang="en-US" sz="1800">
                <a:solidFill>
                  <a:schemeClr val="bg1">
                    <a:lumMod val="50000"/>
                  </a:schemeClr>
                </a:solidFill>
                <a:sym typeface="+mn-ea"/>
              </a:rPr>
              <a:t>aula </a:t>
            </a:r>
            <a:r>
              <a:rPr lang="en-US" sz="1800">
                <a:sym typeface="+mn-ea"/>
              </a:rPr>
              <a:t>donde se va a impartir el curso.</a:t>
            </a:r>
            <a:endParaRPr lang="en-US" sz="1800">
              <a:sym typeface="+mn-ea"/>
            </a:endParaRPr>
          </a:p>
        </p:txBody>
      </p:sp>
      <p:sp>
        <p:nvSpPr>
          <p:cNvPr id="9" name="Rectangles 8"/>
          <p:cNvSpPr/>
          <p:nvPr/>
        </p:nvSpPr>
        <p:spPr>
          <a:xfrm>
            <a:off x="1579880" y="3606800"/>
            <a:ext cx="1380490" cy="535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t>PROFESOR</a:t>
            </a:r>
            <a:endParaRPr lang="en-US" sz="1600"/>
          </a:p>
        </p:txBody>
      </p:sp>
      <p:sp>
        <p:nvSpPr>
          <p:cNvPr id="10" name="Oval 9"/>
          <p:cNvSpPr/>
          <p:nvPr/>
        </p:nvSpPr>
        <p:spPr>
          <a:xfrm>
            <a:off x="2270125" y="4299585"/>
            <a:ext cx="1140460" cy="4775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Categoría docente</a:t>
            </a:r>
            <a:endParaRPr lang="en-US" sz="1200"/>
          </a:p>
        </p:txBody>
      </p:sp>
      <p:sp>
        <p:nvSpPr>
          <p:cNvPr id="12" name="Oval 11"/>
          <p:cNvSpPr/>
          <p:nvPr/>
        </p:nvSpPr>
        <p:spPr>
          <a:xfrm>
            <a:off x="984250" y="4299585"/>
            <a:ext cx="1184275" cy="4775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Grado científico</a:t>
            </a:r>
            <a:endParaRPr lang="en-US" sz="1200"/>
          </a:p>
        </p:txBody>
      </p:sp>
      <p:cxnSp>
        <p:nvCxnSpPr>
          <p:cNvPr id="15" name="Straight Connector 14"/>
          <p:cNvCxnSpPr>
            <a:stCxn id="12" idx="7"/>
            <a:endCxn id="9" idx="2"/>
          </p:cNvCxnSpPr>
          <p:nvPr/>
        </p:nvCxnSpPr>
        <p:spPr>
          <a:xfrm flipV="1">
            <a:off x="1995170" y="4142740"/>
            <a:ext cx="274955" cy="22669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1"/>
            <a:endCxn id="9" idx="2"/>
          </p:cNvCxnSpPr>
          <p:nvPr/>
        </p:nvCxnSpPr>
        <p:spPr>
          <a:xfrm flipH="1" flipV="1">
            <a:off x="2270125" y="4142740"/>
            <a:ext cx="167005" cy="22669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1660525" y="2972435"/>
            <a:ext cx="944245" cy="47752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Id_Pers</a:t>
            </a:r>
            <a:endParaRPr lang="en-US" sz="1200" u="sng"/>
          </a:p>
        </p:txBody>
      </p:sp>
      <p:cxnSp>
        <p:nvCxnSpPr>
          <p:cNvPr id="27" name="Straight Connector 26"/>
          <p:cNvCxnSpPr>
            <a:stCxn id="4" idx="4"/>
            <a:endCxn id="9" idx="0"/>
          </p:cNvCxnSpPr>
          <p:nvPr/>
        </p:nvCxnSpPr>
        <p:spPr>
          <a:xfrm>
            <a:off x="2132965" y="3449955"/>
            <a:ext cx="137160" cy="15684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5" name="Diamond 4"/>
          <p:cNvSpPr/>
          <p:nvPr/>
        </p:nvSpPr>
        <p:spPr>
          <a:xfrm>
            <a:off x="3671570" y="3528060"/>
            <a:ext cx="1970405" cy="693420"/>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t>Impartir</a:t>
            </a:r>
            <a:endParaRPr lang="en-US"/>
          </a:p>
        </p:txBody>
      </p:sp>
      <p:cxnSp>
        <p:nvCxnSpPr>
          <p:cNvPr id="6" name="Straight Connector 5"/>
          <p:cNvCxnSpPr>
            <a:stCxn id="5" idx="1"/>
            <a:endCxn id="9" idx="3"/>
          </p:cNvCxnSpPr>
          <p:nvPr/>
        </p:nvCxnSpPr>
        <p:spPr>
          <a:xfrm flipH="1">
            <a:off x="2960370" y="3874770"/>
            <a:ext cx="711200"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s 6"/>
          <p:cNvSpPr/>
          <p:nvPr/>
        </p:nvSpPr>
        <p:spPr>
          <a:xfrm>
            <a:off x="6353175" y="3606800"/>
            <a:ext cx="1380490" cy="535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t>CURSO</a:t>
            </a:r>
            <a:endParaRPr lang="en-US" sz="1600"/>
          </a:p>
        </p:txBody>
      </p:sp>
      <p:sp>
        <p:nvSpPr>
          <p:cNvPr id="8" name="Oval 7"/>
          <p:cNvSpPr/>
          <p:nvPr/>
        </p:nvSpPr>
        <p:spPr>
          <a:xfrm>
            <a:off x="7810500" y="3985895"/>
            <a:ext cx="1089660" cy="3892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Duración</a:t>
            </a:r>
            <a:endParaRPr lang="en-US" sz="1200"/>
          </a:p>
        </p:txBody>
      </p:sp>
      <p:sp>
        <p:nvSpPr>
          <p:cNvPr id="11" name="Oval 10"/>
          <p:cNvSpPr/>
          <p:nvPr/>
        </p:nvSpPr>
        <p:spPr>
          <a:xfrm>
            <a:off x="8028940" y="3422015"/>
            <a:ext cx="993775" cy="4527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Nombre</a:t>
            </a:r>
            <a:endParaRPr lang="en-US" sz="1200"/>
          </a:p>
        </p:txBody>
      </p:sp>
      <p:cxnSp>
        <p:nvCxnSpPr>
          <p:cNvPr id="13" name="Straight Connector 12"/>
          <p:cNvCxnSpPr>
            <a:stCxn id="11" idx="2"/>
            <a:endCxn id="7" idx="3"/>
          </p:cNvCxnSpPr>
          <p:nvPr/>
        </p:nvCxnSpPr>
        <p:spPr>
          <a:xfrm flipH="1">
            <a:off x="7733665" y="3648710"/>
            <a:ext cx="295275" cy="22606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1"/>
            <a:endCxn id="7" idx="3"/>
          </p:cNvCxnSpPr>
          <p:nvPr/>
        </p:nvCxnSpPr>
        <p:spPr>
          <a:xfrm flipH="1" flipV="1">
            <a:off x="7733665" y="3874770"/>
            <a:ext cx="236220" cy="16827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6417945" y="2972435"/>
            <a:ext cx="944245" cy="477520"/>
          </a:xfrm>
          <a:prstGeom prst="ellipse">
            <a:avLst/>
          </a:prstGeom>
          <a:ln w="12700">
            <a:prstDash val="solid"/>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Id_Curs</a:t>
            </a:r>
            <a:endParaRPr lang="en-US" sz="1200" u="sng"/>
          </a:p>
        </p:txBody>
      </p:sp>
      <p:cxnSp>
        <p:nvCxnSpPr>
          <p:cNvPr id="18" name="Straight Connector 17"/>
          <p:cNvCxnSpPr>
            <a:stCxn id="17" idx="4"/>
            <a:endCxn id="7" idx="0"/>
          </p:cNvCxnSpPr>
          <p:nvPr/>
        </p:nvCxnSpPr>
        <p:spPr>
          <a:xfrm>
            <a:off x="6890385" y="3449955"/>
            <a:ext cx="153035" cy="15684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5" idx="3"/>
            <a:endCxn id="7" idx="1"/>
          </p:cNvCxnSpPr>
          <p:nvPr/>
        </p:nvCxnSpPr>
        <p:spPr>
          <a:xfrm>
            <a:off x="5641975" y="3874770"/>
            <a:ext cx="711200"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ext Box 19"/>
          <p:cNvSpPr txBox="1"/>
          <p:nvPr/>
        </p:nvSpPr>
        <p:spPr>
          <a:xfrm>
            <a:off x="2960370" y="3528060"/>
            <a:ext cx="471170" cy="368300"/>
          </a:xfrm>
          <a:prstGeom prst="rect">
            <a:avLst/>
          </a:prstGeom>
          <a:noFill/>
        </p:spPr>
        <p:txBody>
          <a:bodyPr wrap="none" rtlCol="0">
            <a:spAutoFit/>
          </a:bodyPr>
          <a:p>
            <a:r>
              <a:rPr lang="en-US"/>
              <a:t>0,1</a:t>
            </a:r>
            <a:endParaRPr lang="en-US"/>
          </a:p>
        </p:txBody>
      </p:sp>
      <p:sp>
        <p:nvSpPr>
          <p:cNvPr id="21" name="Text Box 20"/>
          <p:cNvSpPr txBox="1"/>
          <p:nvPr/>
        </p:nvSpPr>
        <p:spPr>
          <a:xfrm>
            <a:off x="5882005" y="3528060"/>
            <a:ext cx="469265" cy="368300"/>
          </a:xfrm>
          <a:prstGeom prst="rect">
            <a:avLst/>
          </a:prstGeom>
          <a:noFill/>
        </p:spPr>
        <p:txBody>
          <a:bodyPr wrap="none" rtlCol="0">
            <a:spAutoFit/>
          </a:bodyPr>
          <a:p>
            <a:r>
              <a:rPr lang="en-US"/>
              <a:t>0,*</a:t>
            </a:r>
            <a:endParaRPr lang="en-US"/>
          </a:p>
        </p:txBody>
      </p:sp>
      <p:sp>
        <p:nvSpPr>
          <p:cNvPr id="24" name="Oval 23"/>
          <p:cNvSpPr/>
          <p:nvPr/>
        </p:nvSpPr>
        <p:spPr>
          <a:xfrm>
            <a:off x="8155940" y="5702300"/>
            <a:ext cx="1089660" cy="3892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Fecha Inicio</a:t>
            </a:r>
            <a:endParaRPr lang="en-US" sz="1200"/>
          </a:p>
        </p:txBody>
      </p:sp>
      <p:sp>
        <p:nvSpPr>
          <p:cNvPr id="25" name="Oval 24"/>
          <p:cNvSpPr/>
          <p:nvPr/>
        </p:nvSpPr>
        <p:spPr>
          <a:xfrm>
            <a:off x="8162925" y="6226175"/>
            <a:ext cx="658495" cy="3892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Aula</a:t>
            </a:r>
            <a:endParaRPr lang="en-US" sz="1200"/>
          </a:p>
        </p:txBody>
      </p:sp>
      <p:cxnSp>
        <p:nvCxnSpPr>
          <p:cNvPr id="28" name="Straight Connector 27"/>
          <p:cNvCxnSpPr>
            <a:stCxn id="25" idx="1"/>
            <a:endCxn id="36" idx="3"/>
          </p:cNvCxnSpPr>
          <p:nvPr/>
        </p:nvCxnSpPr>
        <p:spPr>
          <a:xfrm flipH="1" flipV="1">
            <a:off x="7924800" y="6091555"/>
            <a:ext cx="334645" cy="19177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6" idx="3"/>
            <a:endCxn id="24" idx="3"/>
          </p:cNvCxnSpPr>
          <p:nvPr/>
        </p:nvCxnSpPr>
        <p:spPr>
          <a:xfrm flipV="1">
            <a:off x="7924800" y="6034405"/>
            <a:ext cx="390525" cy="5715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4803140" y="5702300"/>
            <a:ext cx="944245" cy="47752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Id_Curs</a:t>
            </a:r>
            <a:endParaRPr lang="en-US" sz="1200" u="sng"/>
          </a:p>
        </p:txBody>
      </p:sp>
      <p:cxnSp>
        <p:nvCxnSpPr>
          <p:cNvPr id="33" name="Straight Connector 32"/>
          <p:cNvCxnSpPr>
            <a:stCxn id="38" idx="1"/>
            <a:endCxn id="31" idx="6"/>
          </p:cNvCxnSpPr>
          <p:nvPr/>
        </p:nvCxnSpPr>
        <p:spPr>
          <a:xfrm flipH="1" flipV="1">
            <a:off x="5747385" y="5941060"/>
            <a:ext cx="374650" cy="14668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6" name="Diamond 25"/>
          <p:cNvSpPr/>
          <p:nvPr/>
        </p:nvSpPr>
        <p:spPr>
          <a:xfrm>
            <a:off x="6058535" y="4784725"/>
            <a:ext cx="1970405" cy="693420"/>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t>Ofrecer</a:t>
            </a:r>
            <a:endParaRPr lang="en-US"/>
          </a:p>
        </p:txBody>
      </p:sp>
      <p:cxnSp>
        <p:nvCxnSpPr>
          <p:cNvPr id="35" name="Straight Connector 34"/>
          <p:cNvCxnSpPr>
            <a:stCxn id="7" idx="2"/>
            <a:endCxn id="26" idx="0"/>
          </p:cNvCxnSpPr>
          <p:nvPr/>
        </p:nvCxnSpPr>
        <p:spPr>
          <a:xfrm>
            <a:off x="7043420" y="4142740"/>
            <a:ext cx="635" cy="64198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6" name="Rectangles 35"/>
          <p:cNvSpPr/>
          <p:nvPr/>
        </p:nvSpPr>
        <p:spPr>
          <a:xfrm>
            <a:off x="6163310" y="5823585"/>
            <a:ext cx="1761490" cy="535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t>CONVOCATORIA</a:t>
            </a:r>
            <a:endParaRPr lang="en-US" sz="1600"/>
          </a:p>
        </p:txBody>
      </p:sp>
      <p:cxnSp>
        <p:nvCxnSpPr>
          <p:cNvPr id="37" name="Straight Connector 36"/>
          <p:cNvCxnSpPr>
            <a:stCxn id="36" idx="0"/>
            <a:endCxn id="26" idx="2"/>
          </p:cNvCxnSpPr>
          <p:nvPr/>
        </p:nvCxnSpPr>
        <p:spPr>
          <a:xfrm flipV="1">
            <a:off x="7044055" y="5478145"/>
            <a:ext cx="0" cy="34544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s 37"/>
          <p:cNvSpPr/>
          <p:nvPr/>
        </p:nvSpPr>
        <p:spPr>
          <a:xfrm>
            <a:off x="6122035" y="5765800"/>
            <a:ext cx="1872615" cy="643255"/>
          </a:xfrm>
          <a:prstGeom prst="rect">
            <a:avLst/>
          </a:prstGeom>
          <a:noFill/>
          <a:ln w="38100">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9" name="Text Box 38"/>
          <p:cNvSpPr txBox="1"/>
          <p:nvPr/>
        </p:nvSpPr>
        <p:spPr>
          <a:xfrm>
            <a:off x="6572885" y="5445125"/>
            <a:ext cx="471170" cy="368300"/>
          </a:xfrm>
          <a:prstGeom prst="rect">
            <a:avLst/>
          </a:prstGeom>
          <a:noFill/>
        </p:spPr>
        <p:txBody>
          <a:bodyPr wrap="none" rtlCol="0">
            <a:spAutoFit/>
          </a:bodyPr>
          <a:p>
            <a:r>
              <a:rPr lang="en-US"/>
              <a:t>0,1</a:t>
            </a:r>
            <a:endParaRPr lang="en-US"/>
          </a:p>
        </p:txBody>
      </p:sp>
      <p:sp>
        <p:nvSpPr>
          <p:cNvPr id="40" name="Text Box 39"/>
          <p:cNvSpPr txBox="1"/>
          <p:nvPr/>
        </p:nvSpPr>
        <p:spPr>
          <a:xfrm>
            <a:off x="7009765" y="4142740"/>
            <a:ext cx="471170" cy="368300"/>
          </a:xfrm>
          <a:prstGeom prst="rect">
            <a:avLst/>
          </a:prstGeom>
          <a:noFill/>
        </p:spPr>
        <p:txBody>
          <a:bodyPr wrap="none" rtlCol="0">
            <a:spAutoFit/>
          </a:bodyPr>
          <a:p>
            <a:r>
              <a:rPr lang="en-US"/>
              <a:t>1,1</a:t>
            </a:r>
            <a:endParaRPr lang="en-US"/>
          </a:p>
        </p:txBody>
      </p:sp>
      <p:sp>
        <p:nvSpPr>
          <p:cNvPr id="41" name="Diamond 40"/>
          <p:cNvSpPr/>
          <p:nvPr/>
        </p:nvSpPr>
        <p:spPr>
          <a:xfrm>
            <a:off x="5882640" y="4713605"/>
            <a:ext cx="2296160" cy="840740"/>
          </a:xfrm>
          <a:prstGeom prst="diamond">
            <a:avLst/>
          </a:prstGeom>
          <a:noFill/>
          <a:ln w="38100">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Diseño conceptual</a:t>
            </a:r>
            <a:endParaRPr lang="en-US"/>
          </a:p>
        </p:txBody>
      </p:sp>
      <p:sp>
        <p:nvSpPr>
          <p:cNvPr id="3" name="Content Placeholder 2"/>
          <p:cNvSpPr>
            <a:spLocks noGrp="1"/>
          </p:cNvSpPr>
          <p:nvPr>
            <p:ph idx="1"/>
          </p:nvPr>
        </p:nvSpPr>
        <p:spPr>
          <a:xfrm>
            <a:off x="838200" y="1825625"/>
            <a:ext cx="10515600" cy="935990"/>
          </a:xfrm>
        </p:spPr>
        <p:txBody>
          <a:bodyPr/>
          <a:p>
            <a:pPr marL="0" indent="0">
              <a:lnSpc>
                <a:spcPct val="100000"/>
              </a:lnSpc>
              <a:buNone/>
            </a:pPr>
            <a:r>
              <a:rPr lang="en-US" sz="2000">
                <a:sym typeface="+mn-ea"/>
              </a:rPr>
              <a:t>Un </a:t>
            </a:r>
            <a:r>
              <a:rPr lang="en-US" sz="2000">
                <a:solidFill>
                  <a:srgbClr val="0070C0"/>
                </a:solidFill>
                <a:sym typeface="+mn-ea"/>
              </a:rPr>
              <a:t>estudiante </a:t>
            </a:r>
            <a:r>
              <a:rPr lang="en-US" sz="2000">
                <a:sym typeface="+mn-ea"/>
              </a:rPr>
              <a:t>puede </a:t>
            </a:r>
            <a:r>
              <a:rPr lang="en-US" sz="2000">
                <a:solidFill>
                  <a:schemeClr val="accent4">
                    <a:lumMod val="75000"/>
                  </a:schemeClr>
                </a:solidFill>
                <a:sym typeface="+mn-ea"/>
              </a:rPr>
              <a:t>matricularse </a:t>
            </a:r>
            <a:r>
              <a:rPr lang="en-US" sz="2000">
                <a:sym typeface="+mn-ea"/>
              </a:rPr>
              <a:t>en varias </a:t>
            </a:r>
            <a:r>
              <a:rPr lang="en-US" sz="2000">
                <a:solidFill>
                  <a:srgbClr val="0070C0"/>
                </a:solidFill>
                <a:sym typeface="+mn-ea"/>
              </a:rPr>
              <a:t>convocatorias </a:t>
            </a:r>
            <a:r>
              <a:rPr lang="en-US" sz="2000">
                <a:sym typeface="+mn-ea"/>
              </a:rPr>
              <a:t>y en una </a:t>
            </a:r>
            <a:r>
              <a:rPr lang="en-US" sz="2000">
                <a:solidFill>
                  <a:srgbClr val="0070C0"/>
                </a:solidFill>
                <a:sym typeface="+mn-ea"/>
              </a:rPr>
              <a:t>convocatoria </a:t>
            </a:r>
            <a:r>
              <a:rPr lang="en-US" sz="2000">
                <a:sym typeface="+mn-ea"/>
              </a:rPr>
              <a:t>solo pueden </a:t>
            </a:r>
            <a:r>
              <a:rPr lang="en-US" sz="2000">
                <a:solidFill>
                  <a:schemeClr val="accent4">
                    <a:lumMod val="75000"/>
                  </a:schemeClr>
                </a:solidFill>
                <a:sym typeface="+mn-ea"/>
              </a:rPr>
              <a:t>matricularse </a:t>
            </a:r>
            <a:r>
              <a:rPr lang="en-US" sz="2000">
                <a:sym typeface="+mn-ea"/>
              </a:rPr>
              <a:t>aquellos </a:t>
            </a:r>
            <a:r>
              <a:rPr lang="en-US" sz="2000">
                <a:solidFill>
                  <a:srgbClr val="0070C0"/>
                </a:solidFill>
                <a:sym typeface="+mn-ea"/>
              </a:rPr>
              <a:t>estudiantes </a:t>
            </a:r>
            <a:r>
              <a:rPr lang="en-US" sz="2000">
                <a:sym typeface="+mn-ea"/>
              </a:rPr>
              <a:t>que cumplan el requisito de año escolar para el curso en cuestión.</a:t>
            </a:r>
            <a:endParaRPr lang="en-US" sz="2000">
              <a:sym typeface="+mn-ea"/>
            </a:endParaRPr>
          </a:p>
        </p:txBody>
      </p:sp>
      <p:sp>
        <p:nvSpPr>
          <p:cNvPr id="22" name="Rectangles 21"/>
          <p:cNvSpPr/>
          <p:nvPr/>
        </p:nvSpPr>
        <p:spPr>
          <a:xfrm>
            <a:off x="1334770" y="4299585"/>
            <a:ext cx="1740535" cy="527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solidFill>
                  <a:schemeClr val="bg1"/>
                </a:solidFill>
              </a:rPr>
              <a:t>CONVOCATORIA</a:t>
            </a:r>
            <a:endParaRPr lang="en-US" sz="1600">
              <a:solidFill>
                <a:schemeClr val="bg1"/>
              </a:solidFill>
            </a:endParaRPr>
          </a:p>
        </p:txBody>
      </p:sp>
      <p:sp>
        <p:nvSpPr>
          <p:cNvPr id="24" name="Oval 23"/>
          <p:cNvSpPr/>
          <p:nvPr/>
        </p:nvSpPr>
        <p:spPr>
          <a:xfrm>
            <a:off x="2095500" y="3743325"/>
            <a:ext cx="1089660" cy="3892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Fecha Inicio</a:t>
            </a:r>
            <a:endParaRPr lang="en-US" sz="1200"/>
          </a:p>
        </p:txBody>
      </p:sp>
      <p:sp>
        <p:nvSpPr>
          <p:cNvPr id="25" name="Oval 24"/>
          <p:cNvSpPr/>
          <p:nvPr/>
        </p:nvSpPr>
        <p:spPr>
          <a:xfrm>
            <a:off x="2272665" y="4993640"/>
            <a:ext cx="658495" cy="3892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Aula</a:t>
            </a:r>
            <a:endParaRPr lang="en-US" sz="1200"/>
          </a:p>
        </p:txBody>
      </p:sp>
      <p:cxnSp>
        <p:nvCxnSpPr>
          <p:cNvPr id="28" name="Straight Connector 27"/>
          <p:cNvCxnSpPr>
            <a:stCxn id="25" idx="1"/>
            <a:endCxn id="22" idx="2"/>
          </p:cNvCxnSpPr>
          <p:nvPr/>
        </p:nvCxnSpPr>
        <p:spPr>
          <a:xfrm flipH="1" flipV="1">
            <a:off x="2205355" y="4826635"/>
            <a:ext cx="163830" cy="22415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2" idx="0"/>
            <a:endCxn id="24" idx="3"/>
          </p:cNvCxnSpPr>
          <p:nvPr/>
        </p:nvCxnSpPr>
        <p:spPr>
          <a:xfrm flipV="1">
            <a:off x="2205355" y="4075430"/>
            <a:ext cx="49530" cy="22415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151255" y="4950460"/>
            <a:ext cx="944245" cy="47752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Id_Curs</a:t>
            </a:r>
            <a:endParaRPr lang="en-US" sz="1200" u="sng"/>
          </a:p>
        </p:txBody>
      </p:sp>
      <p:cxnSp>
        <p:nvCxnSpPr>
          <p:cNvPr id="33" name="Straight Connector 32"/>
          <p:cNvCxnSpPr>
            <a:stCxn id="22" idx="2"/>
            <a:endCxn id="31" idx="7"/>
          </p:cNvCxnSpPr>
          <p:nvPr/>
        </p:nvCxnSpPr>
        <p:spPr>
          <a:xfrm flipH="1">
            <a:off x="1957070" y="4826635"/>
            <a:ext cx="248285" cy="19367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6" name="Diamond 25"/>
          <p:cNvSpPr/>
          <p:nvPr/>
        </p:nvSpPr>
        <p:spPr>
          <a:xfrm>
            <a:off x="3630930" y="4220845"/>
            <a:ext cx="2153285" cy="693420"/>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sz="1600"/>
              <a:t>Matricular</a:t>
            </a:r>
            <a:endParaRPr lang="en-US" sz="1600"/>
          </a:p>
        </p:txBody>
      </p:sp>
      <p:sp>
        <p:nvSpPr>
          <p:cNvPr id="34" name="Rectangles 33"/>
          <p:cNvSpPr/>
          <p:nvPr/>
        </p:nvSpPr>
        <p:spPr>
          <a:xfrm>
            <a:off x="6339840" y="4299585"/>
            <a:ext cx="1380490" cy="535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t>ESTUDIANTE</a:t>
            </a:r>
            <a:endParaRPr lang="en-US" sz="1600"/>
          </a:p>
        </p:txBody>
      </p:sp>
      <p:sp>
        <p:nvSpPr>
          <p:cNvPr id="35" name="Oval 34"/>
          <p:cNvSpPr/>
          <p:nvPr/>
        </p:nvSpPr>
        <p:spPr>
          <a:xfrm>
            <a:off x="7982585" y="4112895"/>
            <a:ext cx="777875" cy="3892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Año</a:t>
            </a:r>
            <a:endParaRPr lang="en-US" sz="1200"/>
          </a:p>
        </p:txBody>
      </p:sp>
      <p:cxnSp>
        <p:nvCxnSpPr>
          <p:cNvPr id="36" name="Straight Connector 35"/>
          <p:cNvCxnSpPr>
            <a:stCxn id="35" idx="3"/>
            <a:endCxn id="34" idx="3"/>
          </p:cNvCxnSpPr>
          <p:nvPr/>
        </p:nvCxnSpPr>
        <p:spPr>
          <a:xfrm flipH="1">
            <a:off x="7720330" y="4445000"/>
            <a:ext cx="375920" cy="12255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8" idx="1"/>
            <a:endCxn id="34" idx="3"/>
          </p:cNvCxnSpPr>
          <p:nvPr/>
        </p:nvCxnSpPr>
        <p:spPr>
          <a:xfrm flipH="1" flipV="1">
            <a:off x="7720330" y="4567555"/>
            <a:ext cx="400685" cy="6985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982585" y="4567555"/>
            <a:ext cx="944245" cy="47752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Id_Pers</a:t>
            </a:r>
            <a:endParaRPr lang="en-US" sz="1200" u="sng"/>
          </a:p>
        </p:txBody>
      </p:sp>
      <p:cxnSp>
        <p:nvCxnSpPr>
          <p:cNvPr id="39" name="Straight Connector 38"/>
          <p:cNvCxnSpPr>
            <a:stCxn id="26" idx="3"/>
            <a:endCxn id="34" idx="1"/>
          </p:cNvCxnSpPr>
          <p:nvPr/>
        </p:nvCxnSpPr>
        <p:spPr>
          <a:xfrm>
            <a:off x="5784215" y="4567555"/>
            <a:ext cx="555625"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6" idx="1"/>
            <a:endCxn id="22" idx="3"/>
          </p:cNvCxnSpPr>
          <p:nvPr/>
        </p:nvCxnSpPr>
        <p:spPr>
          <a:xfrm flipH="1" flipV="1">
            <a:off x="3075305" y="4563110"/>
            <a:ext cx="555625" cy="444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 Box 40"/>
          <p:cNvSpPr txBox="1"/>
          <p:nvPr/>
        </p:nvSpPr>
        <p:spPr>
          <a:xfrm>
            <a:off x="5870575" y="4220845"/>
            <a:ext cx="469265" cy="368300"/>
          </a:xfrm>
          <a:prstGeom prst="rect">
            <a:avLst/>
          </a:prstGeom>
          <a:noFill/>
        </p:spPr>
        <p:txBody>
          <a:bodyPr wrap="none" rtlCol="0">
            <a:spAutoFit/>
          </a:bodyPr>
          <a:p>
            <a:r>
              <a:rPr lang="en-US"/>
              <a:t>0,*</a:t>
            </a:r>
            <a:endParaRPr lang="en-US"/>
          </a:p>
        </p:txBody>
      </p:sp>
      <p:sp>
        <p:nvSpPr>
          <p:cNvPr id="42" name="Text Box 41"/>
          <p:cNvSpPr txBox="1"/>
          <p:nvPr/>
        </p:nvSpPr>
        <p:spPr>
          <a:xfrm>
            <a:off x="3075305" y="4220845"/>
            <a:ext cx="469265" cy="368300"/>
          </a:xfrm>
          <a:prstGeom prst="rect">
            <a:avLst/>
          </a:prstGeom>
          <a:noFill/>
        </p:spPr>
        <p:txBody>
          <a:bodyPr wrap="none" rtlCol="0">
            <a:spAutoFit/>
          </a:bodyPr>
          <a:p>
            <a:r>
              <a:rPr lang="en-US"/>
              <a:t>0,*</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Ejercicio 3.2</a:t>
            </a:r>
            <a:endParaRPr lang="en-US"/>
          </a:p>
        </p:txBody>
      </p:sp>
      <p:sp>
        <p:nvSpPr>
          <p:cNvPr id="3" name="Content Placeholder 2"/>
          <p:cNvSpPr>
            <a:spLocks noGrp="1"/>
          </p:cNvSpPr>
          <p:nvPr>
            <p:ph idx="1"/>
          </p:nvPr>
        </p:nvSpPr>
        <p:spPr>
          <a:xfrm>
            <a:off x="838200" y="1873250"/>
            <a:ext cx="10515600" cy="4304030"/>
          </a:xfrm>
        </p:spPr>
        <p:txBody>
          <a:bodyPr/>
          <a:p>
            <a:pPr marL="0" indent="0">
              <a:buNone/>
            </a:pPr>
            <a:r>
              <a:rPr lang="en-US" sz="2400"/>
              <a:t>En la facultad existen varios proyectos de investigación, de los cuales se conoce el identificador, el nombre y el área de relevancia. En estos proyectos trabajan investigadores de los cuales se conoce su id, nombre y grado científico. Además la facultad cuenta con ciertos recursos destinados a la investigación como pueden ser equipos de cómputo, APIs de pago, servidores en la nube, etc. De los recursos se conoce su id, nombre, tipo y descripción. Los investigadores que trabajan en un proyecto pueden solicitar todos los recursos que sean necesarios para ese proyecto en específico. Un investigador trabajando en un mismo proyecto puede solicitar un recurso una sola vez.</a:t>
            </a:r>
            <a:endParaRPr 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25425"/>
            <a:ext cx="10515600" cy="1025525"/>
          </a:xfrm>
        </p:spPr>
        <p:txBody>
          <a:bodyPr/>
          <a:p>
            <a:r>
              <a:rPr lang="en-US"/>
              <a:t>Diseño conceptual (Completo)</a:t>
            </a:r>
            <a:endParaRPr lang="en-US"/>
          </a:p>
        </p:txBody>
      </p:sp>
      <p:sp>
        <p:nvSpPr>
          <p:cNvPr id="3" name="Rectangles 2"/>
          <p:cNvSpPr/>
          <p:nvPr/>
        </p:nvSpPr>
        <p:spPr>
          <a:xfrm>
            <a:off x="4418965" y="2328545"/>
            <a:ext cx="1380490" cy="535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t>PROFESOR</a:t>
            </a:r>
            <a:endParaRPr lang="en-US" sz="1600"/>
          </a:p>
        </p:txBody>
      </p:sp>
      <p:sp>
        <p:nvSpPr>
          <p:cNvPr id="34" name="Oval 33"/>
          <p:cNvSpPr/>
          <p:nvPr/>
        </p:nvSpPr>
        <p:spPr>
          <a:xfrm>
            <a:off x="5109210" y="3021330"/>
            <a:ext cx="1140460" cy="4775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Categoría docente</a:t>
            </a:r>
            <a:endParaRPr lang="en-US" sz="1200"/>
          </a:p>
        </p:txBody>
      </p:sp>
      <p:sp>
        <p:nvSpPr>
          <p:cNvPr id="51" name="Oval 50"/>
          <p:cNvSpPr/>
          <p:nvPr/>
        </p:nvSpPr>
        <p:spPr>
          <a:xfrm>
            <a:off x="3234690" y="2738755"/>
            <a:ext cx="1184275" cy="4775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Grado científico</a:t>
            </a:r>
            <a:endParaRPr lang="en-US" sz="1200"/>
          </a:p>
        </p:txBody>
      </p:sp>
      <p:cxnSp>
        <p:nvCxnSpPr>
          <p:cNvPr id="52" name="Straight Connector 51"/>
          <p:cNvCxnSpPr>
            <a:stCxn id="51" idx="7"/>
            <a:endCxn id="3" idx="1"/>
          </p:cNvCxnSpPr>
          <p:nvPr/>
        </p:nvCxnSpPr>
        <p:spPr>
          <a:xfrm flipV="1">
            <a:off x="4245610" y="2596515"/>
            <a:ext cx="173355" cy="21209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4" idx="1"/>
            <a:endCxn id="3" idx="2"/>
          </p:cNvCxnSpPr>
          <p:nvPr/>
        </p:nvCxnSpPr>
        <p:spPr>
          <a:xfrm flipH="1" flipV="1">
            <a:off x="5109210" y="2864485"/>
            <a:ext cx="167005" cy="22669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4499610" y="1694180"/>
            <a:ext cx="944245" cy="47752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Id_Pers</a:t>
            </a:r>
            <a:endParaRPr lang="en-US" sz="1200" u="sng"/>
          </a:p>
        </p:txBody>
      </p:sp>
      <p:cxnSp>
        <p:nvCxnSpPr>
          <p:cNvPr id="55" name="Straight Connector 54"/>
          <p:cNvCxnSpPr>
            <a:stCxn id="54" idx="4"/>
            <a:endCxn id="3" idx="0"/>
          </p:cNvCxnSpPr>
          <p:nvPr/>
        </p:nvCxnSpPr>
        <p:spPr>
          <a:xfrm>
            <a:off x="4972050" y="2171700"/>
            <a:ext cx="137160" cy="15684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56" name="Diamond 55"/>
          <p:cNvSpPr/>
          <p:nvPr/>
        </p:nvSpPr>
        <p:spPr>
          <a:xfrm>
            <a:off x="6510655" y="2249805"/>
            <a:ext cx="1970405" cy="693420"/>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t>Impartir</a:t>
            </a:r>
            <a:endParaRPr lang="en-US"/>
          </a:p>
        </p:txBody>
      </p:sp>
      <p:cxnSp>
        <p:nvCxnSpPr>
          <p:cNvPr id="57" name="Straight Connector 56"/>
          <p:cNvCxnSpPr>
            <a:stCxn id="56" idx="1"/>
            <a:endCxn id="3" idx="3"/>
          </p:cNvCxnSpPr>
          <p:nvPr/>
        </p:nvCxnSpPr>
        <p:spPr>
          <a:xfrm flipH="1">
            <a:off x="5799455" y="2596515"/>
            <a:ext cx="711200"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58" name="Rectangles 57"/>
          <p:cNvSpPr/>
          <p:nvPr/>
        </p:nvSpPr>
        <p:spPr>
          <a:xfrm>
            <a:off x="9192260" y="2328545"/>
            <a:ext cx="1380490" cy="535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t>CURSO</a:t>
            </a:r>
            <a:endParaRPr lang="en-US" sz="1600"/>
          </a:p>
        </p:txBody>
      </p:sp>
      <p:sp>
        <p:nvSpPr>
          <p:cNvPr id="59" name="Oval 58"/>
          <p:cNvSpPr/>
          <p:nvPr/>
        </p:nvSpPr>
        <p:spPr>
          <a:xfrm>
            <a:off x="10649585" y="2707640"/>
            <a:ext cx="1089660" cy="3892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Duración</a:t>
            </a:r>
            <a:endParaRPr lang="en-US" sz="1200"/>
          </a:p>
        </p:txBody>
      </p:sp>
      <p:sp>
        <p:nvSpPr>
          <p:cNvPr id="60" name="Oval 59"/>
          <p:cNvSpPr/>
          <p:nvPr/>
        </p:nvSpPr>
        <p:spPr>
          <a:xfrm>
            <a:off x="10868025" y="2143760"/>
            <a:ext cx="993775" cy="4527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Nombre</a:t>
            </a:r>
            <a:endParaRPr lang="en-US" sz="1200"/>
          </a:p>
        </p:txBody>
      </p:sp>
      <p:cxnSp>
        <p:nvCxnSpPr>
          <p:cNvPr id="61" name="Straight Connector 60"/>
          <p:cNvCxnSpPr>
            <a:stCxn id="60" idx="2"/>
            <a:endCxn id="58" idx="3"/>
          </p:cNvCxnSpPr>
          <p:nvPr/>
        </p:nvCxnSpPr>
        <p:spPr>
          <a:xfrm flipH="1">
            <a:off x="10572750" y="2370455"/>
            <a:ext cx="295275" cy="22606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9" idx="1"/>
            <a:endCxn id="58" idx="3"/>
          </p:cNvCxnSpPr>
          <p:nvPr/>
        </p:nvCxnSpPr>
        <p:spPr>
          <a:xfrm flipH="1" flipV="1">
            <a:off x="10572750" y="2596515"/>
            <a:ext cx="236220" cy="16827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9257030" y="1694180"/>
            <a:ext cx="944245" cy="477520"/>
          </a:xfrm>
          <a:prstGeom prst="ellipse">
            <a:avLst/>
          </a:prstGeom>
          <a:ln w="12700">
            <a:prstDash val="solid"/>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Id_Curs</a:t>
            </a:r>
            <a:endParaRPr lang="en-US" sz="1200" u="sng"/>
          </a:p>
        </p:txBody>
      </p:sp>
      <p:cxnSp>
        <p:nvCxnSpPr>
          <p:cNvPr id="64" name="Straight Connector 63"/>
          <p:cNvCxnSpPr>
            <a:stCxn id="63" idx="4"/>
            <a:endCxn id="58" idx="0"/>
          </p:cNvCxnSpPr>
          <p:nvPr/>
        </p:nvCxnSpPr>
        <p:spPr>
          <a:xfrm>
            <a:off x="9729470" y="2171700"/>
            <a:ext cx="153035" cy="15684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6" idx="3"/>
            <a:endCxn id="58" idx="1"/>
          </p:cNvCxnSpPr>
          <p:nvPr/>
        </p:nvCxnSpPr>
        <p:spPr>
          <a:xfrm>
            <a:off x="8481060" y="2596515"/>
            <a:ext cx="711200"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66" name="Text Box 65"/>
          <p:cNvSpPr txBox="1"/>
          <p:nvPr/>
        </p:nvSpPr>
        <p:spPr>
          <a:xfrm>
            <a:off x="5799455" y="2249805"/>
            <a:ext cx="471170" cy="368300"/>
          </a:xfrm>
          <a:prstGeom prst="rect">
            <a:avLst/>
          </a:prstGeom>
          <a:noFill/>
        </p:spPr>
        <p:txBody>
          <a:bodyPr wrap="none" rtlCol="0">
            <a:spAutoFit/>
          </a:bodyPr>
          <a:p>
            <a:r>
              <a:rPr lang="en-US"/>
              <a:t>0,1</a:t>
            </a:r>
            <a:endParaRPr lang="en-US"/>
          </a:p>
        </p:txBody>
      </p:sp>
      <p:sp>
        <p:nvSpPr>
          <p:cNvPr id="67" name="Text Box 66"/>
          <p:cNvSpPr txBox="1"/>
          <p:nvPr/>
        </p:nvSpPr>
        <p:spPr>
          <a:xfrm>
            <a:off x="8721090" y="2249805"/>
            <a:ext cx="469265" cy="368300"/>
          </a:xfrm>
          <a:prstGeom prst="rect">
            <a:avLst/>
          </a:prstGeom>
          <a:noFill/>
        </p:spPr>
        <p:txBody>
          <a:bodyPr wrap="none" rtlCol="0">
            <a:spAutoFit/>
          </a:bodyPr>
          <a:p>
            <a:r>
              <a:rPr lang="en-US"/>
              <a:t>0,*</a:t>
            </a:r>
            <a:endParaRPr lang="en-US"/>
          </a:p>
        </p:txBody>
      </p:sp>
      <p:sp>
        <p:nvSpPr>
          <p:cNvPr id="68" name="Oval 67"/>
          <p:cNvSpPr/>
          <p:nvPr/>
        </p:nvSpPr>
        <p:spPr>
          <a:xfrm>
            <a:off x="10995025" y="4424045"/>
            <a:ext cx="1089660" cy="3892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Fecha Inicio</a:t>
            </a:r>
            <a:endParaRPr lang="en-US" sz="1200"/>
          </a:p>
        </p:txBody>
      </p:sp>
      <p:sp>
        <p:nvSpPr>
          <p:cNvPr id="69" name="Oval 68"/>
          <p:cNvSpPr/>
          <p:nvPr/>
        </p:nvSpPr>
        <p:spPr>
          <a:xfrm>
            <a:off x="11002010" y="4947920"/>
            <a:ext cx="658495" cy="3892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Aula</a:t>
            </a:r>
            <a:endParaRPr lang="en-US" sz="1200"/>
          </a:p>
        </p:txBody>
      </p:sp>
      <p:cxnSp>
        <p:nvCxnSpPr>
          <p:cNvPr id="70" name="Straight Connector 69"/>
          <p:cNvCxnSpPr>
            <a:stCxn id="69" idx="1"/>
            <a:endCxn id="76" idx="3"/>
          </p:cNvCxnSpPr>
          <p:nvPr/>
        </p:nvCxnSpPr>
        <p:spPr>
          <a:xfrm flipH="1" flipV="1">
            <a:off x="10763885" y="4813300"/>
            <a:ext cx="334645" cy="19177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76" idx="3"/>
            <a:endCxn id="68" idx="3"/>
          </p:cNvCxnSpPr>
          <p:nvPr/>
        </p:nvCxnSpPr>
        <p:spPr>
          <a:xfrm flipV="1">
            <a:off x="10763885" y="4756150"/>
            <a:ext cx="390525" cy="5715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7642225" y="4424045"/>
            <a:ext cx="944245" cy="47752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Id_Curs</a:t>
            </a:r>
            <a:endParaRPr lang="en-US" sz="1200" u="sng"/>
          </a:p>
        </p:txBody>
      </p:sp>
      <p:cxnSp>
        <p:nvCxnSpPr>
          <p:cNvPr id="73" name="Straight Connector 72"/>
          <p:cNvCxnSpPr>
            <a:stCxn id="78" idx="1"/>
            <a:endCxn id="72" idx="6"/>
          </p:cNvCxnSpPr>
          <p:nvPr/>
        </p:nvCxnSpPr>
        <p:spPr>
          <a:xfrm flipH="1" flipV="1">
            <a:off x="8586470" y="4662805"/>
            <a:ext cx="374650" cy="14668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74" name="Diamond 73"/>
          <p:cNvSpPr/>
          <p:nvPr/>
        </p:nvSpPr>
        <p:spPr>
          <a:xfrm>
            <a:off x="8897620" y="3506470"/>
            <a:ext cx="1970405" cy="693420"/>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t>Ofrecer</a:t>
            </a:r>
            <a:endParaRPr lang="en-US"/>
          </a:p>
        </p:txBody>
      </p:sp>
      <p:cxnSp>
        <p:nvCxnSpPr>
          <p:cNvPr id="75" name="Straight Connector 74"/>
          <p:cNvCxnSpPr>
            <a:stCxn id="58" idx="2"/>
            <a:endCxn id="74" idx="0"/>
          </p:cNvCxnSpPr>
          <p:nvPr/>
        </p:nvCxnSpPr>
        <p:spPr>
          <a:xfrm>
            <a:off x="9882505" y="2864485"/>
            <a:ext cx="635" cy="64198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76" name="Rectangles 75"/>
          <p:cNvSpPr/>
          <p:nvPr/>
        </p:nvSpPr>
        <p:spPr>
          <a:xfrm>
            <a:off x="9002395" y="4545330"/>
            <a:ext cx="1761490" cy="535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t>CONVOCATORIA</a:t>
            </a:r>
            <a:endParaRPr lang="en-US" sz="1600"/>
          </a:p>
        </p:txBody>
      </p:sp>
      <p:cxnSp>
        <p:nvCxnSpPr>
          <p:cNvPr id="77" name="Straight Connector 76"/>
          <p:cNvCxnSpPr>
            <a:stCxn id="76" idx="0"/>
            <a:endCxn id="74" idx="2"/>
          </p:cNvCxnSpPr>
          <p:nvPr/>
        </p:nvCxnSpPr>
        <p:spPr>
          <a:xfrm flipV="1">
            <a:off x="9883140" y="4199890"/>
            <a:ext cx="0" cy="34544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78" name="Rectangles 77"/>
          <p:cNvSpPr/>
          <p:nvPr/>
        </p:nvSpPr>
        <p:spPr>
          <a:xfrm>
            <a:off x="8961120" y="4487545"/>
            <a:ext cx="1872615" cy="643255"/>
          </a:xfrm>
          <a:prstGeom prst="rect">
            <a:avLst/>
          </a:prstGeom>
          <a:noFill/>
          <a:ln w="38100">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9" name="Text Box 78"/>
          <p:cNvSpPr txBox="1"/>
          <p:nvPr/>
        </p:nvSpPr>
        <p:spPr>
          <a:xfrm>
            <a:off x="9411970" y="4166870"/>
            <a:ext cx="471170" cy="368300"/>
          </a:xfrm>
          <a:prstGeom prst="rect">
            <a:avLst/>
          </a:prstGeom>
          <a:noFill/>
        </p:spPr>
        <p:txBody>
          <a:bodyPr wrap="none" rtlCol="0">
            <a:spAutoFit/>
          </a:bodyPr>
          <a:p>
            <a:r>
              <a:rPr lang="en-US"/>
              <a:t>0,1</a:t>
            </a:r>
            <a:endParaRPr lang="en-US"/>
          </a:p>
        </p:txBody>
      </p:sp>
      <p:sp>
        <p:nvSpPr>
          <p:cNvPr id="80" name="Text Box 79"/>
          <p:cNvSpPr txBox="1"/>
          <p:nvPr/>
        </p:nvSpPr>
        <p:spPr>
          <a:xfrm>
            <a:off x="9848850" y="2864485"/>
            <a:ext cx="471170" cy="368300"/>
          </a:xfrm>
          <a:prstGeom prst="rect">
            <a:avLst/>
          </a:prstGeom>
          <a:noFill/>
        </p:spPr>
        <p:txBody>
          <a:bodyPr wrap="none" rtlCol="0">
            <a:spAutoFit/>
          </a:bodyPr>
          <a:p>
            <a:r>
              <a:rPr lang="en-US"/>
              <a:t>1,1</a:t>
            </a:r>
            <a:endParaRPr lang="en-US"/>
          </a:p>
        </p:txBody>
      </p:sp>
      <p:sp>
        <p:nvSpPr>
          <p:cNvPr id="81" name="Rectangles 80"/>
          <p:cNvSpPr/>
          <p:nvPr/>
        </p:nvSpPr>
        <p:spPr>
          <a:xfrm>
            <a:off x="2061845" y="4662805"/>
            <a:ext cx="1380490" cy="535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t>PERSONA</a:t>
            </a:r>
            <a:endParaRPr lang="en-US" sz="1600"/>
          </a:p>
        </p:txBody>
      </p:sp>
      <p:sp>
        <p:nvSpPr>
          <p:cNvPr id="82" name="Oval 81"/>
          <p:cNvSpPr/>
          <p:nvPr/>
        </p:nvSpPr>
        <p:spPr>
          <a:xfrm>
            <a:off x="1757680" y="5322570"/>
            <a:ext cx="944245" cy="4775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Id_Pers</a:t>
            </a:r>
            <a:endParaRPr lang="en-US" sz="1200" u="sng"/>
          </a:p>
        </p:txBody>
      </p:sp>
      <p:sp>
        <p:nvSpPr>
          <p:cNvPr id="83" name="Oval 82"/>
          <p:cNvSpPr/>
          <p:nvPr/>
        </p:nvSpPr>
        <p:spPr>
          <a:xfrm>
            <a:off x="1637665" y="4061460"/>
            <a:ext cx="1184275" cy="4775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Nombre y Apellidos</a:t>
            </a:r>
            <a:endParaRPr lang="en-US" sz="1200"/>
          </a:p>
        </p:txBody>
      </p:sp>
      <p:cxnSp>
        <p:nvCxnSpPr>
          <p:cNvPr id="84" name="Straight Connector 83"/>
          <p:cNvCxnSpPr>
            <a:stCxn id="83" idx="5"/>
            <a:endCxn id="81" idx="0"/>
          </p:cNvCxnSpPr>
          <p:nvPr/>
        </p:nvCxnSpPr>
        <p:spPr>
          <a:xfrm>
            <a:off x="2648585" y="4469130"/>
            <a:ext cx="103505" cy="19367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2" idx="7"/>
            <a:endCxn id="81" idx="2"/>
          </p:cNvCxnSpPr>
          <p:nvPr/>
        </p:nvCxnSpPr>
        <p:spPr>
          <a:xfrm flipV="1">
            <a:off x="2563495" y="5198745"/>
            <a:ext cx="188595" cy="19367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1" name="Rectangles 90"/>
          <p:cNvSpPr/>
          <p:nvPr/>
        </p:nvSpPr>
        <p:spPr>
          <a:xfrm>
            <a:off x="5109210" y="5553075"/>
            <a:ext cx="1380490" cy="535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t>ESTUDIANTE</a:t>
            </a:r>
            <a:endParaRPr lang="en-US" sz="1600"/>
          </a:p>
        </p:txBody>
      </p:sp>
      <p:sp>
        <p:nvSpPr>
          <p:cNvPr id="92" name="Oval 91"/>
          <p:cNvSpPr/>
          <p:nvPr/>
        </p:nvSpPr>
        <p:spPr>
          <a:xfrm>
            <a:off x="5860415" y="5005070"/>
            <a:ext cx="777875" cy="3892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Año</a:t>
            </a:r>
            <a:endParaRPr lang="en-US" sz="1200"/>
          </a:p>
        </p:txBody>
      </p:sp>
      <p:cxnSp>
        <p:nvCxnSpPr>
          <p:cNvPr id="93" name="Straight Connector 92"/>
          <p:cNvCxnSpPr>
            <a:stCxn id="92" idx="3"/>
            <a:endCxn id="91" idx="0"/>
          </p:cNvCxnSpPr>
          <p:nvPr/>
        </p:nvCxnSpPr>
        <p:spPr>
          <a:xfrm flipH="1">
            <a:off x="5799455" y="5337175"/>
            <a:ext cx="174625" cy="21590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97" idx="1"/>
            <a:endCxn id="91" idx="2"/>
          </p:cNvCxnSpPr>
          <p:nvPr/>
        </p:nvCxnSpPr>
        <p:spPr>
          <a:xfrm flipH="1" flipV="1">
            <a:off x="5799455" y="6089015"/>
            <a:ext cx="138430" cy="22733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5799455" y="6246495"/>
            <a:ext cx="944245" cy="47752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Id_Pers</a:t>
            </a:r>
            <a:endParaRPr lang="en-US" sz="1200" u="sng"/>
          </a:p>
        </p:txBody>
      </p:sp>
      <p:sp>
        <p:nvSpPr>
          <p:cNvPr id="98" name="Hexagon 97"/>
          <p:cNvSpPr/>
          <p:nvPr/>
        </p:nvSpPr>
        <p:spPr>
          <a:xfrm>
            <a:off x="3970020" y="4581525"/>
            <a:ext cx="961390" cy="698500"/>
          </a:xfrm>
          <a:prstGeom prst="hexagon">
            <a:avLst>
              <a:gd name="adj" fmla="val 35909"/>
              <a:gd name="vf" fmla="val 115470"/>
            </a:avLst>
          </a:prstGeom>
          <a:solidFill>
            <a:srgbClr val="EC6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Tipo</a:t>
            </a:r>
            <a:endParaRPr lang="en-US"/>
          </a:p>
        </p:txBody>
      </p:sp>
      <p:cxnSp>
        <p:nvCxnSpPr>
          <p:cNvPr id="99" name="Straight Connector 98"/>
          <p:cNvCxnSpPr>
            <a:stCxn id="98" idx="5"/>
            <a:endCxn id="3" idx="2"/>
          </p:cNvCxnSpPr>
          <p:nvPr/>
        </p:nvCxnSpPr>
        <p:spPr>
          <a:xfrm flipV="1">
            <a:off x="4680585" y="2864485"/>
            <a:ext cx="428625" cy="171704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1" idx="1"/>
            <a:endCxn id="98" idx="1"/>
          </p:cNvCxnSpPr>
          <p:nvPr/>
        </p:nvCxnSpPr>
        <p:spPr>
          <a:xfrm flipH="1" flipV="1">
            <a:off x="4680585" y="5280025"/>
            <a:ext cx="428625" cy="54102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81" idx="3"/>
            <a:endCxn id="98" idx="3"/>
          </p:cNvCxnSpPr>
          <p:nvPr/>
        </p:nvCxnSpPr>
        <p:spPr>
          <a:xfrm>
            <a:off x="3442335" y="4930775"/>
            <a:ext cx="527685"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2" name="Diamond 101"/>
          <p:cNvSpPr/>
          <p:nvPr/>
        </p:nvSpPr>
        <p:spPr>
          <a:xfrm>
            <a:off x="7642225" y="5553075"/>
            <a:ext cx="2153285" cy="693420"/>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sz="1600"/>
              <a:t>Matricular</a:t>
            </a:r>
            <a:endParaRPr lang="en-US" sz="1600"/>
          </a:p>
        </p:txBody>
      </p:sp>
      <p:cxnSp>
        <p:nvCxnSpPr>
          <p:cNvPr id="103" name="Straight Connector 102"/>
          <p:cNvCxnSpPr>
            <a:stCxn id="102" idx="3"/>
          </p:cNvCxnSpPr>
          <p:nvPr/>
        </p:nvCxnSpPr>
        <p:spPr>
          <a:xfrm>
            <a:off x="9795510" y="5899785"/>
            <a:ext cx="244475" cy="1524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Text Box 103"/>
          <p:cNvSpPr txBox="1"/>
          <p:nvPr/>
        </p:nvSpPr>
        <p:spPr>
          <a:xfrm>
            <a:off x="9494520" y="5111115"/>
            <a:ext cx="469265" cy="368300"/>
          </a:xfrm>
          <a:prstGeom prst="rect">
            <a:avLst/>
          </a:prstGeom>
          <a:noFill/>
        </p:spPr>
        <p:txBody>
          <a:bodyPr wrap="none" rtlCol="0">
            <a:spAutoFit/>
          </a:bodyPr>
          <a:p>
            <a:r>
              <a:rPr lang="en-US"/>
              <a:t>0,*</a:t>
            </a:r>
            <a:endParaRPr lang="en-US"/>
          </a:p>
        </p:txBody>
      </p:sp>
      <p:sp>
        <p:nvSpPr>
          <p:cNvPr id="106" name="Text Box 105"/>
          <p:cNvSpPr txBox="1"/>
          <p:nvPr/>
        </p:nvSpPr>
        <p:spPr>
          <a:xfrm>
            <a:off x="6489700" y="5553075"/>
            <a:ext cx="469265" cy="368300"/>
          </a:xfrm>
          <a:prstGeom prst="rect">
            <a:avLst/>
          </a:prstGeom>
          <a:noFill/>
        </p:spPr>
        <p:txBody>
          <a:bodyPr wrap="none" rtlCol="0">
            <a:spAutoFit/>
          </a:bodyPr>
          <a:p>
            <a:r>
              <a:rPr lang="en-US"/>
              <a:t>0,*</a:t>
            </a:r>
            <a:endParaRPr lang="en-US"/>
          </a:p>
        </p:txBody>
      </p:sp>
      <p:cxnSp>
        <p:nvCxnSpPr>
          <p:cNvPr id="107" name="Straight Connector 106"/>
          <p:cNvCxnSpPr>
            <a:endCxn id="102" idx="1"/>
          </p:cNvCxnSpPr>
          <p:nvPr/>
        </p:nvCxnSpPr>
        <p:spPr>
          <a:xfrm>
            <a:off x="6473825" y="5884545"/>
            <a:ext cx="1168400" cy="1524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flipV="1">
            <a:off x="9948545" y="5137785"/>
            <a:ext cx="91440" cy="74676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1" name="Diamond 40"/>
          <p:cNvSpPr/>
          <p:nvPr/>
        </p:nvSpPr>
        <p:spPr>
          <a:xfrm>
            <a:off x="8749665" y="3437255"/>
            <a:ext cx="2296160" cy="840740"/>
          </a:xfrm>
          <a:prstGeom prst="diamond">
            <a:avLst/>
          </a:prstGeom>
          <a:noFill/>
          <a:ln w="38100">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93040" y="1482090"/>
            <a:ext cx="2875280" cy="2676525"/>
          </a:xfrm>
          <a:prstGeom prst="rect">
            <a:avLst/>
          </a:prstGeom>
          <a:noFill/>
        </p:spPr>
        <p:txBody>
          <a:bodyPr wrap="square" rtlCol="0">
            <a:spAutoFit/>
          </a:bodyPr>
          <a:p>
            <a:r>
              <a:rPr lang="en-US" sz="2800" b="1">
                <a:solidFill>
                  <a:schemeClr val="tx1">
                    <a:lumMod val="75000"/>
                    <a:lumOff val="25000"/>
                  </a:schemeClr>
                </a:solidFill>
              </a:rPr>
              <a:t>Tip:</a:t>
            </a:r>
            <a:endParaRPr lang="en-US" sz="2800" b="1">
              <a:solidFill>
                <a:schemeClr val="tx1">
                  <a:lumMod val="75000"/>
                  <a:lumOff val="25000"/>
                </a:schemeClr>
              </a:solidFill>
            </a:endParaRPr>
          </a:p>
          <a:p>
            <a:r>
              <a:rPr lang="en-US" sz="2000">
                <a:solidFill>
                  <a:schemeClr val="tx1">
                    <a:lumMod val="75000"/>
                    <a:lumOff val="25000"/>
                  </a:schemeClr>
                </a:solidFill>
                <a:sym typeface="+mn-ea"/>
              </a:rPr>
              <a:t>O se le añade fecha a la relacion ofrecer para hacer una agregacion y diferenciar las tuplas profesor curso o hacerlo entidad debil</a:t>
            </a:r>
            <a:endParaRPr lang="en-US" sz="2000">
              <a:solidFill>
                <a:schemeClr val="tx1">
                  <a:lumMod val="75000"/>
                  <a:lumOff val="25000"/>
                </a:schemeClr>
              </a:solidFill>
            </a:endParaRPr>
          </a:p>
          <a:p>
            <a:endParaRPr lang="en-US" sz="2000">
              <a:solidFill>
                <a:schemeClr val="tx1">
                  <a:lumMod val="75000"/>
                  <a:lumOff val="25000"/>
                </a:scheme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Ejercicio 4.3</a:t>
            </a:r>
            <a:endParaRPr lang="en-US"/>
          </a:p>
        </p:txBody>
      </p:sp>
      <p:sp>
        <p:nvSpPr>
          <p:cNvPr id="3" name="Content Placeholder 2"/>
          <p:cNvSpPr>
            <a:spLocks noGrp="1"/>
          </p:cNvSpPr>
          <p:nvPr>
            <p:ph idx="1"/>
          </p:nvPr>
        </p:nvSpPr>
        <p:spPr>
          <a:xfrm>
            <a:off x="838200" y="1825625"/>
            <a:ext cx="10617835" cy="4364355"/>
          </a:xfrm>
        </p:spPr>
        <p:txBody>
          <a:bodyPr/>
          <a:p>
            <a:pPr marL="0" indent="0">
              <a:lnSpc>
                <a:spcPct val="130000"/>
              </a:lnSpc>
              <a:buNone/>
            </a:pPr>
            <a:r>
              <a:rPr lang="en-US" sz="2000">
                <a:solidFill>
                  <a:schemeClr val="tx1"/>
                </a:solidFill>
              </a:rPr>
              <a:t>Se desea modelar la solicitud de productos de los clientes mediante órdenes de compra. De los clientes se conoce su </a:t>
            </a:r>
            <a:r>
              <a:rPr lang="en-US" sz="2000">
                <a:solidFill>
                  <a:schemeClr val="tx1"/>
                </a:solidFill>
              </a:rPr>
              <a:t>número, su nombre, su dirección y el código postal. De los productos se conoce su código, su descripción y su precio unitario. De las órdenes de compra se conoce su fecha de emisión y la fecha de entrega de la solicitud esperada. Un cliente puede emitir o no varias órdenes de compra, pero una orden corresponde a un solo cliente. En una orden se pueden solicitar varios productos, especificando la cantidad de cada uno. Un producto puede solicitarse o no en varias órdenes de compra.</a:t>
            </a:r>
            <a:endParaRPr lang="en-US" sz="200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Ejercicio 4.3</a:t>
            </a:r>
            <a:endParaRPr lang="en-US"/>
          </a:p>
        </p:txBody>
      </p:sp>
      <p:sp>
        <p:nvSpPr>
          <p:cNvPr id="3" name="Content Placeholder 2"/>
          <p:cNvSpPr>
            <a:spLocks noGrp="1"/>
          </p:cNvSpPr>
          <p:nvPr>
            <p:ph idx="1"/>
          </p:nvPr>
        </p:nvSpPr>
        <p:spPr>
          <a:xfrm>
            <a:off x="838200" y="1825625"/>
            <a:ext cx="10617835" cy="4364355"/>
          </a:xfrm>
        </p:spPr>
        <p:txBody>
          <a:bodyPr/>
          <a:p>
            <a:pPr marL="0" indent="0">
              <a:lnSpc>
                <a:spcPct val="130000"/>
              </a:lnSpc>
              <a:buNone/>
            </a:pPr>
            <a:r>
              <a:rPr lang="en-US" sz="2000"/>
              <a:t>Se desea modelar la solicitud de productos de los clientes mediante órdenes de compra. De los </a:t>
            </a:r>
            <a:r>
              <a:rPr lang="en-US" sz="2000">
                <a:solidFill>
                  <a:srgbClr val="0070C0"/>
                </a:solidFill>
              </a:rPr>
              <a:t>clientes </a:t>
            </a:r>
            <a:r>
              <a:rPr lang="en-US" sz="2000"/>
              <a:t>se conoce su </a:t>
            </a:r>
            <a:r>
              <a:rPr lang="en-US" sz="2000" u="sng">
                <a:solidFill>
                  <a:schemeClr val="bg1">
                    <a:lumMod val="50000"/>
                  </a:schemeClr>
                </a:solidFill>
              </a:rPr>
              <a:t>número</a:t>
            </a:r>
            <a:r>
              <a:rPr lang="en-US" sz="2000"/>
              <a:t>, su </a:t>
            </a:r>
            <a:r>
              <a:rPr lang="en-US" sz="2000">
                <a:solidFill>
                  <a:schemeClr val="bg1">
                    <a:lumMod val="50000"/>
                  </a:schemeClr>
                </a:solidFill>
              </a:rPr>
              <a:t>nombre</a:t>
            </a:r>
            <a:r>
              <a:rPr lang="en-US" sz="2000"/>
              <a:t>, su </a:t>
            </a:r>
            <a:r>
              <a:rPr lang="en-US" sz="2000">
                <a:solidFill>
                  <a:schemeClr val="bg1">
                    <a:lumMod val="50000"/>
                  </a:schemeClr>
                </a:solidFill>
              </a:rPr>
              <a:t>dirección </a:t>
            </a:r>
            <a:r>
              <a:rPr lang="en-US" sz="2000"/>
              <a:t>y el </a:t>
            </a:r>
            <a:r>
              <a:rPr lang="en-US" sz="2000">
                <a:solidFill>
                  <a:schemeClr val="bg1">
                    <a:lumMod val="50000"/>
                  </a:schemeClr>
                </a:solidFill>
              </a:rPr>
              <a:t>código postal</a:t>
            </a:r>
            <a:r>
              <a:rPr lang="en-US" sz="2000"/>
              <a:t>. De los </a:t>
            </a:r>
            <a:r>
              <a:rPr lang="en-US" sz="2000">
                <a:solidFill>
                  <a:srgbClr val="0070C0"/>
                </a:solidFill>
              </a:rPr>
              <a:t>productos </a:t>
            </a:r>
            <a:r>
              <a:rPr lang="en-US" sz="2000"/>
              <a:t>se conoce su </a:t>
            </a:r>
            <a:r>
              <a:rPr lang="en-US" sz="2000" u="sng">
                <a:solidFill>
                  <a:schemeClr val="bg1">
                    <a:lumMod val="50000"/>
                  </a:schemeClr>
                </a:solidFill>
              </a:rPr>
              <a:t>código</a:t>
            </a:r>
            <a:r>
              <a:rPr lang="en-US" sz="2000"/>
              <a:t>, su </a:t>
            </a:r>
            <a:r>
              <a:rPr lang="en-US" sz="2000">
                <a:solidFill>
                  <a:schemeClr val="bg1">
                    <a:lumMod val="50000"/>
                  </a:schemeClr>
                </a:solidFill>
              </a:rPr>
              <a:t>descripción </a:t>
            </a:r>
            <a:r>
              <a:rPr lang="en-US" sz="2000"/>
              <a:t>y su </a:t>
            </a:r>
            <a:r>
              <a:rPr lang="en-US" sz="2000">
                <a:solidFill>
                  <a:schemeClr val="bg1">
                    <a:lumMod val="50000"/>
                  </a:schemeClr>
                </a:solidFill>
              </a:rPr>
              <a:t>precio unitario</a:t>
            </a:r>
            <a:r>
              <a:rPr lang="en-US" sz="2000"/>
              <a:t>. De las </a:t>
            </a:r>
            <a:r>
              <a:rPr lang="en-US" sz="2000">
                <a:solidFill>
                  <a:srgbClr val="0070C0"/>
                </a:solidFill>
              </a:rPr>
              <a:t>órdenes de compra</a:t>
            </a:r>
            <a:r>
              <a:rPr lang="en-US" sz="2000"/>
              <a:t> se conoce su </a:t>
            </a:r>
            <a:r>
              <a:rPr lang="en-US" sz="2000">
                <a:solidFill>
                  <a:schemeClr val="bg1">
                    <a:lumMod val="50000"/>
                  </a:schemeClr>
                </a:solidFill>
              </a:rPr>
              <a:t>fecha de emisión</a:t>
            </a:r>
            <a:r>
              <a:rPr lang="en-US" sz="2000"/>
              <a:t> y la </a:t>
            </a:r>
            <a:r>
              <a:rPr lang="en-US" sz="2000">
                <a:solidFill>
                  <a:schemeClr val="bg1">
                    <a:lumMod val="50000"/>
                  </a:schemeClr>
                </a:solidFill>
              </a:rPr>
              <a:t>fecha de entrega</a:t>
            </a:r>
            <a:r>
              <a:rPr lang="en-US" sz="2000"/>
              <a:t> de la solicitud esperada. Un </a:t>
            </a:r>
            <a:r>
              <a:rPr lang="en-US" sz="2000">
                <a:solidFill>
                  <a:srgbClr val="0070C0"/>
                </a:solidFill>
              </a:rPr>
              <a:t>cliente </a:t>
            </a:r>
            <a:r>
              <a:rPr lang="en-US" sz="2000"/>
              <a:t>puede </a:t>
            </a:r>
            <a:r>
              <a:rPr lang="en-US" sz="2000">
                <a:solidFill>
                  <a:schemeClr val="accent4">
                    <a:lumMod val="75000"/>
                  </a:schemeClr>
                </a:solidFill>
              </a:rPr>
              <a:t>emitir </a:t>
            </a:r>
            <a:r>
              <a:rPr lang="en-US" sz="2000"/>
              <a:t>o no varias </a:t>
            </a:r>
            <a:r>
              <a:rPr lang="en-US" sz="2000">
                <a:solidFill>
                  <a:srgbClr val="0070C0"/>
                </a:solidFill>
              </a:rPr>
              <a:t>órdenes de compra</a:t>
            </a:r>
            <a:r>
              <a:rPr lang="en-US" sz="2000"/>
              <a:t>, pero una </a:t>
            </a:r>
            <a:r>
              <a:rPr lang="en-US" sz="2000">
                <a:solidFill>
                  <a:srgbClr val="0070C0"/>
                </a:solidFill>
              </a:rPr>
              <a:t>orden </a:t>
            </a:r>
            <a:r>
              <a:rPr lang="en-US" sz="2000"/>
              <a:t>corresponde a un solo </a:t>
            </a:r>
            <a:r>
              <a:rPr lang="en-US" sz="2000">
                <a:solidFill>
                  <a:srgbClr val="0070C0"/>
                </a:solidFill>
              </a:rPr>
              <a:t>cliente</a:t>
            </a:r>
            <a:r>
              <a:rPr lang="en-US" sz="2000"/>
              <a:t>. En una </a:t>
            </a:r>
            <a:r>
              <a:rPr lang="en-US" sz="2000">
                <a:solidFill>
                  <a:srgbClr val="0070C0"/>
                </a:solidFill>
              </a:rPr>
              <a:t>orden</a:t>
            </a:r>
            <a:r>
              <a:rPr lang="en-US" sz="2000"/>
              <a:t> se pueden </a:t>
            </a:r>
            <a:r>
              <a:rPr lang="en-US" sz="2000">
                <a:solidFill>
                  <a:schemeClr val="accent4">
                    <a:lumMod val="75000"/>
                  </a:schemeClr>
                </a:solidFill>
              </a:rPr>
              <a:t>solicitar </a:t>
            </a:r>
            <a:r>
              <a:rPr lang="en-US" sz="2000"/>
              <a:t>varios </a:t>
            </a:r>
            <a:r>
              <a:rPr lang="en-US" sz="2000">
                <a:solidFill>
                  <a:srgbClr val="0070C0"/>
                </a:solidFill>
              </a:rPr>
              <a:t>productos</a:t>
            </a:r>
            <a:r>
              <a:rPr lang="en-US" sz="2000"/>
              <a:t>, especificando la cantidad de cada uno. Un </a:t>
            </a:r>
            <a:r>
              <a:rPr lang="en-US" sz="2000">
                <a:solidFill>
                  <a:srgbClr val="0070C0"/>
                </a:solidFill>
              </a:rPr>
              <a:t>producto </a:t>
            </a:r>
            <a:r>
              <a:rPr lang="en-US" sz="2000"/>
              <a:t>puede </a:t>
            </a:r>
            <a:r>
              <a:rPr lang="en-US" sz="2000">
                <a:solidFill>
                  <a:schemeClr val="accent4">
                    <a:lumMod val="75000"/>
                  </a:schemeClr>
                </a:solidFill>
              </a:rPr>
              <a:t>solicitarse </a:t>
            </a:r>
            <a:r>
              <a:rPr lang="en-US" sz="2000"/>
              <a:t>o no en varias </a:t>
            </a:r>
            <a:r>
              <a:rPr lang="en-US" sz="2000">
                <a:solidFill>
                  <a:srgbClr val="0070C0"/>
                </a:solidFill>
              </a:rPr>
              <a:t>órdenes de compra</a:t>
            </a:r>
            <a:r>
              <a:rPr lang="en-US" sz="2000"/>
              <a:t>.</a:t>
            </a:r>
            <a:endParaRPr lang="en-US"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Tips (cardinalidad)</a:t>
            </a:r>
            <a:endParaRPr lang="en-US"/>
          </a:p>
        </p:txBody>
      </p:sp>
      <p:sp>
        <p:nvSpPr>
          <p:cNvPr id="3" name="Content Placeholder 2"/>
          <p:cNvSpPr>
            <a:spLocks noGrp="1"/>
          </p:cNvSpPr>
          <p:nvPr>
            <p:ph idx="1"/>
          </p:nvPr>
        </p:nvSpPr>
        <p:spPr/>
        <p:txBody>
          <a:bodyPr/>
          <a:p>
            <a:r>
              <a:rPr lang="en-US"/>
              <a:t>Para saber si las caridnalidades estan bien fijas 2 y verificas que la otra este correcta</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Diseño conceptual</a:t>
            </a:r>
            <a:endParaRPr lang="en-US"/>
          </a:p>
        </p:txBody>
      </p:sp>
      <p:sp>
        <p:nvSpPr>
          <p:cNvPr id="3" name="Content Placeholder 2"/>
          <p:cNvSpPr>
            <a:spLocks noGrp="1"/>
          </p:cNvSpPr>
          <p:nvPr>
            <p:ph idx="1"/>
          </p:nvPr>
        </p:nvSpPr>
        <p:spPr>
          <a:xfrm>
            <a:off x="838200" y="1825625"/>
            <a:ext cx="10515600" cy="1173480"/>
          </a:xfrm>
        </p:spPr>
        <p:txBody>
          <a:bodyPr/>
          <a:p>
            <a:pPr marL="0" indent="0">
              <a:lnSpc>
                <a:spcPct val="110000"/>
              </a:lnSpc>
              <a:buNone/>
            </a:pPr>
            <a:r>
              <a:rPr lang="en-US" sz="1800">
                <a:sym typeface="+mn-ea"/>
              </a:rPr>
              <a:t>De los </a:t>
            </a:r>
            <a:r>
              <a:rPr lang="en-US" sz="1800">
                <a:solidFill>
                  <a:srgbClr val="0070C0"/>
                </a:solidFill>
                <a:sym typeface="+mn-ea"/>
              </a:rPr>
              <a:t>clientes </a:t>
            </a:r>
            <a:r>
              <a:rPr lang="en-US" sz="1800">
                <a:sym typeface="+mn-ea"/>
              </a:rPr>
              <a:t>se conoce su </a:t>
            </a:r>
            <a:r>
              <a:rPr lang="en-US" sz="1800" u="sng">
                <a:solidFill>
                  <a:schemeClr val="bg1">
                    <a:lumMod val="50000"/>
                  </a:schemeClr>
                </a:solidFill>
                <a:sym typeface="+mn-ea"/>
              </a:rPr>
              <a:t>número</a:t>
            </a:r>
            <a:r>
              <a:rPr lang="en-US" sz="1800">
                <a:sym typeface="+mn-ea"/>
              </a:rPr>
              <a:t>, su </a:t>
            </a:r>
            <a:r>
              <a:rPr lang="en-US" sz="1800">
                <a:solidFill>
                  <a:schemeClr val="bg1">
                    <a:lumMod val="50000"/>
                  </a:schemeClr>
                </a:solidFill>
                <a:sym typeface="+mn-ea"/>
              </a:rPr>
              <a:t>nombre</a:t>
            </a:r>
            <a:r>
              <a:rPr lang="en-US" sz="1800">
                <a:sym typeface="+mn-ea"/>
              </a:rPr>
              <a:t>, su </a:t>
            </a:r>
            <a:r>
              <a:rPr lang="en-US" sz="1800">
                <a:solidFill>
                  <a:schemeClr val="bg1">
                    <a:lumMod val="50000"/>
                  </a:schemeClr>
                </a:solidFill>
                <a:sym typeface="+mn-ea"/>
              </a:rPr>
              <a:t>dirección </a:t>
            </a:r>
            <a:r>
              <a:rPr lang="en-US" sz="1800">
                <a:sym typeface="+mn-ea"/>
              </a:rPr>
              <a:t>y el </a:t>
            </a:r>
            <a:r>
              <a:rPr lang="en-US" sz="1800">
                <a:solidFill>
                  <a:schemeClr val="bg1">
                    <a:lumMod val="50000"/>
                  </a:schemeClr>
                </a:solidFill>
                <a:sym typeface="+mn-ea"/>
              </a:rPr>
              <a:t>código postal ... </a:t>
            </a:r>
            <a:r>
              <a:rPr lang="en-US" sz="1800">
                <a:sym typeface="+mn-ea"/>
              </a:rPr>
              <a:t>De las </a:t>
            </a:r>
            <a:r>
              <a:rPr lang="en-US" sz="1800">
                <a:solidFill>
                  <a:srgbClr val="0070C0"/>
                </a:solidFill>
                <a:sym typeface="+mn-ea"/>
              </a:rPr>
              <a:t>órdenes de compra</a:t>
            </a:r>
            <a:r>
              <a:rPr lang="en-US" sz="1800">
                <a:sym typeface="+mn-ea"/>
              </a:rPr>
              <a:t> se conoce su </a:t>
            </a:r>
            <a:r>
              <a:rPr lang="en-US" sz="1800">
                <a:solidFill>
                  <a:schemeClr val="bg1">
                    <a:lumMod val="50000"/>
                  </a:schemeClr>
                </a:solidFill>
                <a:sym typeface="+mn-ea"/>
              </a:rPr>
              <a:t>fecha de emisión</a:t>
            </a:r>
            <a:r>
              <a:rPr lang="en-US" sz="1800">
                <a:sym typeface="+mn-ea"/>
              </a:rPr>
              <a:t> y la </a:t>
            </a:r>
            <a:r>
              <a:rPr lang="en-US" sz="1800">
                <a:solidFill>
                  <a:schemeClr val="bg1">
                    <a:lumMod val="50000"/>
                  </a:schemeClr>
                </a:solidFill>
                <a:sym typeface="+mn-ea"/>
              </a:rPr>
              <a:t>fecha de entrega</a:t>
            </a:r>
            <a:r>
              <a:rPr lang="en-US" sz="1800">
                <a:sym typeface="+mn-ea"/>
              </a:rPr>
              <a:t> de la solicitud esperada. Un </a:t>
            </a:r>
            <a:r>
              <a:rPr lang="en-US" sz="1800">
                <a:solidFill>
                  <a:srgbClr val="0070C0"/>
                </a:solidFill>
                <a:sym typeface="+mn-ea"/>
              </a:rPr>
              <a:t>cliente </a:t>
            </a:r>
            <a:r>
              <a:rPr lang="en-US" sz="1800">
                <a:sym typeface="+mn-ea"/>
              </a:rPr>
              <a:t>puede </a:t>
            </a:r>
            <a:r>
              <a:rPr lang="en-US" sz="1800">
                <a:solidFill>
                  <a:schemeClr val="accent4">
                    <a:lumMod val="75000"/>
                  </a:schemeClr>
                </a:solidFill>
                <a:sym typeface="+mn-ea"/>
              </a:rPr>
              <a:t>emitir </a:t>
            </a:r>
            <a:r>
              <a:rPr lang="en-US" sz="1800">
                <a:sym typeface="+mn-ea"/>
              </a:rPr>
              <a:t>o no varias </a:t>
            </a:r>
            <a:r>
              <a:rPr lang="en-US" sz="1800">
                <a:solidFill>
                  <a:srgbClr val="0070C0"/>
                </a:solidFill>
                <a:sym typeface="+mn-ea"/>
              </a:rPr>
              <a:t>órdenes de compra</a:t>
            </a:r>
            <a:r>
              <a:rPr lang="en-US" sz="1800">
                <a:sym typeface="+mn-ea"/>
              </a:rPr>
              <a:t>, pero una </a:t>
            </a:r>
            <a:r>
              <a:rPr lang="en-US" sz="1800">
                <a:solidFill>
                  <a:srgbClr val="0070C0"/>
                </a:solidFill>
                <a:sym typeface="+mn-ea"/>
              </a:rPr>
              <a:t>orden </a:t>
            </a:r>
            <a:r>
              <a:rPr lang="en-US" sz="1800">
                <a:sym typeface="+mn-ea"/>
              </a:rPr>
              <a:t>corresponde a un solo </a:t>
            </a:r>
            <a:r>
              <a:rPr lang="en-US" sz="1800">
                <a:solidFill>
                  <a:srgbClr val="0070C0"/>
                </a:solidFill>
                <a:sym typeface="+mn-ea"/>
              </a:rPr>
              <a:t>cliente</a:t>
            </a:r>
            <a:r>
              <a:rPr lang="en-US" sz="1800">
                <a:sym typeface="+mn-ea"/>
              </a:rPr>
              <a:t>.</a:t>
            </a:r>
            <a:endParaRPr lang="en-US" sz="1800">
              <a:sym typeface="+mn-ea"/>
            </a:endParaRPr>
          </a:p>
        </p:txBody>
      </p:sp>
      <p:sp>
        <p:nvSpPr>
          <p:cNvPr id="4" name="Rectangles 3"/>
          <p:cNvSpPr/>
          <p:nvPr/>
        </p:nvSpPr>
        <p:spPr>
          <a:xfrm>
            <a:off x="8016875" y="4203700"/>
            <a:ext cx="1369060" cy="751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t>ÓRDEN DE COMPRA</a:t>
            </a:r>
            <a:endParaRPr lang="en-US" sz="1600"/>
          </a:p>
        </p:txBody>
      </p:sp>
      <p:sp>
        <p:nvSpPr>
          <p:cNvPr id="5" name="Rectangles 4"/>
          <p:cNvSpPr/>
          <p:nvPr/>
        </p:nvSpPr>
        <p:spPr>
          <a:xfrm>
            <a:off x="2059305" y="4312285"/>
            <a:ext cx="1412875" cy="534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CLIENTE</a:t>
            </a:r>
            <a:endParaRPr lang="en-US"/>
          </a:p>
        </p:txBody>
      </p:sp>
      <p:sp>
        <p:nvSpPr>
          <p:cNvPr id="6" name="Diamond 5"/>
          <p:cNvSpPr/>
          <p:nvPr/>
        </p:nvSpPr>
        <p:spPr>
          <a:xfrm>
            <a:off x="4923155" y="4211320"/>
            <a:ext cx="1490345" cy="75247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t>Emitir</a:t>
            </a:r>
            <a:endParaRPr lang="en-US"/>
          </a:p>
        </p:txBody>
      </p:sp>
      <p:cxnSp>
        <p:nvCxnSpPr>
          <p:cNvPr id="7" name="Straight Connector 6"/>
          <p:cNvCxnSpPr>
            <a:stCxn id="5" idx="3"/>
            <a:endCxn id="6" idx="1"/>
          </p:cNvCxnSpPr>
          <p:nvPr/>
        </p:nvCxnSpPr>
        <p:spPr>
          <a:xfrm>
            <a:off x="3472180" y="4579620"/>
            <a:ext cx="1450975" cy="825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6" idx="3"/>
            <a:endCxn id="4" idx="1"/>
          </p:cNvCxnSpPr>
          <p:nvPr/>
        </p:nvCxnSpPr>
        <p:spPr>
          <a:xfrm flipV="1">
            <a:off x="6413500" y="4579620"/>
            <a:ext cx="1603375" cy="825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677670" y="4960620"/>
            <a:ext cx="1012190"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Número</a:t>
            </a:r>
            <a:endParaRPr lang="en-US" sz="1200" u="sng"/>
          </a:p>
        </p:txBody>
      </p:sp>
      <p:sp>
        <p:nvSpPr>
          <p:cNvPr id="13" name="Oval 12"/>
          <p:cNvSpPr/>
          <p:nvPr/>
        </p:nvSpPr>
        <p:spPr>
          <a:xfrm>
            <a:off x="2894330" y="4954270"/>
            <a:ext cx="1012190"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Nombre</a:t>
            </a:r>
            <a:endParaRPr lang="en-US" sz="1200"/>
          </a:p>
        </p:txBody>
      </p:sp>
      <p:sp>
        <p:nvSpPr>
          <p:cNvPr id="14" name="Oval 13"/>
          <p:cNvSpPr/>
          <p:nvPr/>
        </p:nvSpPr>
        <p:spPr>
          <a:xfrm>
            <a:off x="2911475" y="3613150"/>
            <a:ext cx="995045" cy="6000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Código Postal</a:t>
            </a:r>
            <a:endParaRPr lang="en-US" sz="1200"/>
          </a:p>
        </p:txBody>
      </p:sp>
      <p:sp>
        <p:nvSpPr>
          <p:cNvPr id="15" name="Oval 14"/>
          <p:cNvSpPr/>
          <p:nvPr/>
        </p:nvSpPr>
        <p:spPr>
          <a:xfrm>
            <a:off x="7455535" y="5243830"/>
            <a:ext cx="1262380"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Fecha de emisión</a:t>
            </a:r>
            <a:endParaRPr lang="en-US" sz="1200" u="sng"/>
          </a:p>
        </p:txBody>
      </p:sp>
      <p:sp>
        <p:nvSpPr>
          <p:cNvPr id="16" name="Oval 15"/>
          <p:cNvSpPr/>
          <p:nvPr/>
        </p:nvSpPr>
        <p:spPr>
          <a:xfrm>
            <a:off x="8880475" y="5243830"/>
            <a:ext cx="1196340"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Fecha de entrega</a:t>
            </a:r>
            <a:endParaRPr lang="en-US" sz="1200"/>
          </a:p>
        </p:txBody>
      </p:sp>
      <p:sp>
        <p:nvSpPr>
          <p:cNvPr id="17" name="Oval 16"/>
          <p:cNvSpPr/>
          <p:nvPr/>
        </p:nvSpPr>
        <p:spPr>
          <a:xfrm>
            <a:off x="8082915" y="3369945"/>
            <a:ext cx="1126490" cy="621665"/>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Número</a:t>
            </a:r>
            <a:endParaRPr lang="en-US" sz="1200" u="sng"/>
          </a:p>
        </p:txBody>
      </p:sp>
      <p:cxnSp>
        <p:nvCxnSpPr>
          <p:cNvPr id="18" name="Straight Connector 17"/>
          <p:cNvCxnSpPr>
            <a:stCxn id="4" idx="0"/>
            <a:endCxn id="17" idx="4"/>
          </p:cNvCxnSpPr>
          <p:nvPr/>
        </p:nvCxnSpPr>
        <p:spPr>
          <a:xfrm flipH="1" flipV="1">
            <a:off x="8646160" y="3991610"/>
            <a:ext cx="55245" cy="21209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 idx="2"/>
            <a:endCxn id="15" idx="7"/>
          </p:cNvCxnSpPr>
          <p:nvPr/>
        </p:nvCxnSpPr>
        <p:spPr>
          <a:xfrm flipH="1">
            <a:off x="8533130" y="4955540"/>
            <a:ext cx="168275" cy="36322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6" idx="1"/>
            <a:endCxn id="4" idx="2"/>
          </p:cNvCxnSpPr>
          <p:nvPr/>
        </p:nvCxnSpPr>
        <p:spPr>
          <a:xfrm flipH="1" flipV="1">
            <a:off x="8701405" y="4955540"/>
            <a:ext cx="354330" cy="36322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3"/>
            <a:endCxn id="5" idx="0"/>
          </p:cNvCxnSpPr>
          <p:nvPr/>
        </p:nvCxnSpPr>
        <p:spPr>
          <a:xfrm flipH="1">
            <a:off x="2766060" y="4125595"/>
            <a:ext cx="290830" cy="18669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5" idx="2"/>
            <a:endCxn id="13" idx="1"/>
          </p:cNvCxnSpPr>
          <p:nvPr/>
        </p:nvCxnSpPr>
        <p:spPr>
          <a:xfrm>
            <a:off x="2766060" y="4846955"/>
            <a:ext cx="276225" cy="18224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7"/>
            <a:endCxn id="5" idx="2"/>
          </p:cNvCxnSpPr>
          <p:nvPr/>
        </p:nvCxnSpPr>
        <p:spPr>
          <a:xfrm flipV="1">
            <a:off x="2541905" y="4846955"/>
            <a:ext cx="224155" cy="18859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 Box 23"/>
          <p:cNvSpPr txBox="1"/>
          <p:nvPr/>
        </p:nvSpPr>
        <p:spPr>
          <a:xfrm>
            <a:off x="3472815" y="4165600"/>
            <a:ext cx="471170" cy="368300"/>
          </a:xfrm>
          <a:prstGeom prst="rect">
            <a:avLst/>
          </a:prstGeom>
          <a:noFill/>
        </p:spPr>
        <p:txBody>
          <a:bodyPr wrap="none" rtlCol="0">
            <a:spAutoFit/>
          </a:bodyPr>
          <a:p>
            <a:r>
              <a:rPr lang="en-US"/>
              <a:t>1,1</a:t>
            </a:r>
            <a:endParaRPr lang="en-US"/>
          </a:p>
        </p:txBody>
      </p:sp>
      <p:sp>
        <p:nvSpPr>
          <p:cNvPr id="25" name="Text Box 24"/>
          <p:cNvSpPr txBox="1"/>
          <p:nvPr/>
        </p:nvSpPr>
        <p:spPr>
          <a:xfrm>
            <a:off x="7529830" y="4211320"/>
            <a:ext cx="469265" cy="368300"/>
          </a:xfrm>
          <a:prstGeom prst="rect">
            <a:avLst/>
          </a:prstGeom>
          <a:noFill/>
        </p:spPr>
        <p:txBody>
          <a:bodyPr wrap="none" rtlCol="0">
            <a:spAutoFit/>
          </a:bodyPr>
          <a:p>
            <a:r>
              <a:rPr lang="en-US"/>
              <a:t>0,*</a:t>
            </a:r>
            <a:endParaRPr lang="en-US"/>
          </a:p>
        </p:txBody>
      </p:sp>
      <p:sp>
        <p:nvSpPr>
          <p:cNvPr id="9" name="Oval 8"/>
          <p:cNvSpPr/>
          <p:nvPr/>
        </p:nvSpPr>
        <p:spPr>
          <a:xfrm>
            <a:off x="1704975" y="3714115"/>
            <a:ext cx="1117600" cy="4476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Dirección</a:t>
            </a:r>
            <a:endParaRPr lang="en-US" sz="1200"/>
          </a:p>
        </p:txBody>
      </p:sp>
      <p:cxnSp>
        <p:nvCxnSpPr>
          <p:cNvPr id="10" name="Straight Connector 9"/>
          <p:cNvCxnSpPr>
            <a:stCxn id="5" idx="0"/>
            <a:endCxn id="9" idx="5"/>
          </p:cNvCxnSpPr>
          <p:nvPr/>
        </p:nvCxnSpPr>
        <p:spPr>
          <a:xfrm flipH="1" flipV="1">
            <a:off x="2658745" y="4096385"/>
            <a:ext cx="107315" cy="21590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 name="Rectangles 42"/>
          <p:cNvSpPr/>
          <p:nvPr/>
        </p:nvSpPr>
        <p:spPr>
          <a:xfrm>
            <a:off x="2146300" y="3253740"/>
            <a:ext cx="9530715" cy="3328035"/>
          </a:xfrm>
          <a:prstGeom prst="rect">
            <a:avLst/>
          </a:prstGeom>
          <a:solidFill>
            <a:schemeClr val="accent1">
              <a:lumMod val="40000"/>
              <a:lumOff val="60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p:txBody>
          <a:bodyPr/>
          <a:p>
            <a:r>
              <a:rPr lang="en-US"/>
              <a:t>Diseño conceptual</a:t>
            </a:r>
            <a:endParaRPr lang="en-US"/>
          </a:p>
        </p:txBody>
      </p:sp>
      <p:sp>
        <p:nvSpPr>
          <p:cNvPr id="3" name="Content Placeholder 2"/>
          <p:cNvSpPr>
            <a:spLocks noGrp="1"/>
          </p:cNvSpPr>
          <p:nvPr>
            <p:ph idx="1"/>
          </p:nvPr>
        </p:nvSpPr>
        <p:spPr>
          <a:xfrm>
            <a:off x="838200" y="1691005"/>
            <a:ext cx="10515600" cy="824865"/>
          </a:xfrm>
        </p:spPr>
        <p:txBody>
          <a:bodyPr>
            <a:noAutofit/>
          </a:bodyPr>
          <a:p>
            <a:pPr marL="0" indent="0">
              <a:lnSpc>
                <a:spcPct val="130000"/>
              </a:lnSpc>
              <a:buNone/>
            </a:pPr>
            <a:r>
              <a:rPr lang="en-US" sz="1800">
                <a:sym typeface="+mn-ea"/>
              </a:rPr>
              <a:t>De los </a:t>
            </a:r>
            <a:r>
              <a:rPr lang="en-US" sz="1800">
                <a:solidFill>
                  <a:srgbClr val="0070C0"/>
                </a:solidFill>
                <a:sym typeface="+mn-ea"/>
              </a:rPr>
              <a:t>productos </a:t>
            </a:r>
            <a:r>
              <a:rPr lang="en-US" sz="1800">
                <a:sym typeface="+mn-ea"/>
              </a:rPr>
              <a:t>se conoce su </a:t>
            </a:r>
            <a:r>
              <a:rPr lang="en-US" sz="1800" u="sng">
                <a:solidFill>
                  <a:schemeClr val="bg1">
                    <a:lumMod val="50000"/>
                  </a:schemeClr>
                </a:solidFill>
                <a:sym typeface="+mn-ea"/>
              </a:rPr>
              <a:t>código</a:t>
            </a:r>
            <a:r>
              <a:rPr lang="en-US" sz="1800">
                <a:sym typeface="+mn-ea"/>
              </a:rPr>
              <a:t>, su </a:t>
            </a:r>
            <a:r>
              <a:rPr lang="en-US" sz="1800">
                <a:solidFill>
                  <a:schemeClr val="bg1">
                    <a:lumMod val="50000"/>
                  </a:schemeClr>
                </a:solidFill>
                <a:sym typeface="+mn-ea"/>
              </a:rPr>
              <a:t>descripción </a:t>
            </a:r>
            <a:r>
              <a:rPr lang="en-US" sz="1800">
                <a:sym typeface="+mn-ea"/>
              </a:rPr>
              <a:t>y su </a:t>
            </a:r>
            <a:r>
              <a:rPr lang="en-US" sz="1800">
                <a:solidFill>
                  <a:schemeClr val="bg1">
                    <a:lumMod val="50000"/>
                  </a:schemeClr>
                </a:solidFill>
                <a:sym typeface="+mn-ea"/>
              </a:rPr>
              <a:t>precio unitario ... </a:t>
            </a:r>
            <a:r>
              <a:rPr lang="en-US" sz="1800">
                <a:sym typeface="+mn-ea"/>
              </a:rPr>
              <a:t>En una </a:t>
            </a:r>
            <a:r>
              <a:rPr lang="en-US" sz="1800">
                <a:solidFill>
                  <a:srgbClr val="0070C0"/>
                </a:solidFill>
                <a:sym typeface="+mn-ea"/>
              </a:rPr>
              <a:t>orden</a:t>
            </a:r>
            <a:r>
              <a:rPr lang="en-US" sz="1800">
                <a:sym typeface="+mn-ea"/>
              </a:rPr>
              <a:t> se pueden </a:t>
            </a:r>
            <a:r>
              <a:rPr lang="en-US" sz="1800">
                <a:solidFill>
                  <a:schemeClr val="accent4">
                    <a:lumMod val="75000"/>
                  </a:schemeClr>
                </a:solidFill>
                <a:sym typeface="+mn-ea"/>
              </a:rPr>
              <a:t>solicitar </a:t>
            </a:r>
            <a:r>
              <a:rPr lang="en-US" sz="1800">
                <a:sym typeface="+mn-ea"/>
              </a:rPr>
              <a:t>varios </a:t>
            </a:r>
            <a:r>
              <a:rPr lang="en-US" sz="1800">
                <a:solidFill>
                  <a:srgbClr val="0070C0"/>
                </a:solidFill>
                <a:sym typeface="+mn-ea"/>
              </a:rPr>
              <a:t>productos</a:t>
            </a:r>
            <a:r>
              <a:rPr lang="en-US" sz="1800">
                <a:sym typeface="+mn-ea"/>
              </a:rPr>
              <a:t>, especificando la cantidad de cada uno. Un </a:t>
            </a:r>
            <a:r>
              <a:rPr lang="en-US" sz="1800">
                <a:solidFill>
                  <a:srgbClr val="0070C0"/>
                </a:solidFill>
                <a:sym typeface="+mn-ea"/>
              </a:rPr>
              <a:t>producto </a:t>
            </a:r>
            <a:r>
              <a:rPr lang="en-US" sz="1800">
                <a:sym typeface="+mn-ea"/>
              </a:rPr>
              <a:t>puede </a:t>
            </a:r>
            <a:r>
              <a:rPr lang="en-US" sz="1800">
                <a:solidFill>
                  <a:schemeClr val="accent4">
                    <a:lumMod val="75000"/>
                  </a:schemeClr>
                </a:solidFill>
                <a:sym typeface="+mn-ea"/>
              </a:rPr>
              <a:t>solicitarse </a:t>
            </a:r>
            <a:r>
              <a:rPr lang="en-US" sz="1800">
                <a:sym typeface="+mn-ea"/>
              </a:rPr>
              <a:t>o no en varias </a:t>
            </a:r>
            <a:r>
              <a:rPr lang="en-US" sz="1800">
                <a:solidFill>
                  <a:srgbClr val="0070C0"/>
                </a:solidFill>
                <a:sym typeface="+mn-ea"/>
              </a:rPr>
              <a:t>órdenes de compra</a:t>
            </a:r>
            <a:r>
              <a:rPr lang="en-US" sz="1800">
                <a:sym typeface="+mn-ea"/>
              </a:rPr>
              <a:t>.</a:t>
            </a:r>
            <a:endParaRPr lang="en-US" sz="1800">
              <a:sym typeface="+mn-ea"/>
            </a:endParaRPr>
          </a:p>
        </p:txBody>
      </p:sp>
      <p:sp>
        <p:nvSpPr>
          <p:cNvPr id="4" name="Rectangles 3"/>
          <p:cNvSpPr/>
          <p:nvPr/>
        </p:nvSpPr>
        <p:spPr>
          <a:xfrm>
            <a:off x="9324340" y="4203700"/>
            <a:ext cx="1369060" cy="751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t>ÓRDEN DE COMPRA</a:t>
            </a:r>
            <a:endParaRPr lang="en-US" sz="1600"/>
          </a:p>
        </p:txBody>
      </p:sp>
      <p:sp>
        <p:nvSpPr>
          <p:cNvPr id="15" name="Oval 14"/>
          <p:cNvSpPr/>
          <p:nvPr/>
        </p:nvSpPr>
        <p:spPr>
          <a:xfrm>
            <a:off x="8763000" y="5243830"/>
            <a:ext cx="1262380"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Fecha de emisión</a:t>
            </a:r>
            <a:endParaRPr lang="en-US" sz="1200" u="sng"/>
          </a:p>
        </p:txBody>
      </p:sp>
      <p:sp>
        <p:nvSpPr>
          <p:cNvPr id="16" name="Oval 15"/>
          <p:cNvSpPr/>
          <p:nvPr/>
        </p:nvSpPr>
        <p:spPr>
          <a:xfrm>
            <a:off x="10187940" y="5243830"/>
            <a:ext cx="1196340"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Fecha de entrega</a:t>
            </a:r>
            <a:endParaRPr lang="en-US" sz="1200"/>
          </a:p>
        </p:txBody>
      </p:sp>
      <p:sp>
        <p:nvSpPr>
          <p:cNvPr id="17" name="Oval 16"/>
          <p:cNvSpPr/>
          <p:nvPr/>
        </p:nvSpPr>
        <p:spPr>
          <a:xfrm>
            <a:off x="9390380" y="3369945"/>
            <a:ext cx="1126490" cy="621665"/>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Número</a:t>
            </a:r>
            <a:endParaRPr lang="en-US" sz="1200" u="sng"/>
          </a:p>
        </p:txBody>
      </p:sp>
      <p:cxnSp>
        <p:nvCxnSpPr>
          <p:cNvPr id="18" name="Straight Connector 17"/>
          <p:cNvCxnSpPr>
            <a:stCxn id="4" idx="0"/>
            <a:endCxn id="17" idx="4"/>
          </p:cNvCxnSpPr>
          <p:nvPr/>
        </p:nvCxnSpPr>
        <p:spPr>
          <a:xfrm flipH="1" flipV="1">
            <a:off x="9953625" y="3991610"/>
            <a:ext cx="55245" cy="21209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 idx="2"/>
            <a:endCxn id="15" idx="7"/>
          </p:cNvCxnSpPr>
          <p:nvPr/>
        </p:nvCxnSpPr>
        <p:spPr>
          <a:xfrm flipH="1">
            <a:off x="9840595" y="4955540"/>
            <a:ext cx="168275" cy="36322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6" idx="1"/>
            <a:endCxn id="4" idx="2"/>
          </p:cNvCxnSpPr>
          <p:nvPr/>
        </p:nvCxnSpPr>
        <p:spPr>
          <a:xfrm flipH="1" flipV="1">
            <a:off x="10008870" y="4955540"/>
            <a:ext cx="354330" cy="36322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 Box 24"/>
          <p:cNvSpPr txBox="1"/>
          <p:nvPr/>
        </p:nvSpPr>
        <p:spPr>
          <a:xfrm>
            <a:off x="8796655" y="4262120"/>
            <a:ext cx="469265" cy="368300"/>
          </a:xfrm>
          <a:prstGeom prst="rect">
            <a:avLst/>
          </a:prstGeom>
          <a:noFill/>
        </p:spPr>
        <p:txBody>
          <a:bodyPr wrap="none" rtlCol="0">
            <a:spAutoFit/>
          </a:bodyPr>
          <a:p>
            <a:r>
              <a:rPr lang="en-US"/>
              <a:t>0,*</a:t>
            </a:r>
            <a:endParaRPr lang="en-US"/>
          </a:p>
        </p:txBody>
      </p:sp>
      <p:sp>
        <p:nvSpPr>
          <p:cNvPr id="5" name="Rectangles 4"/>
          <p:cNvSpPr/>
          <p:nvPr/>
        </p:nvSpPr>
        <p:spPr>
          <a:xfrm>
            <a:off x="3366770" y="4312285"/>
            <a:ext cx="1412875" cy="534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PRODUCTO</a:t>
            </a:r>
            <a:endParaRPr lang="en-US"/>
          </a:p>
        </p:txBody>
      </p:sp>
      <p:sp>
        <p:nvSpPr>
          <p:cNvPr id="6" name="Diamond 5"/>
          <p:cNvSpPr/>
          <p:nvPr/>
        </p:nvSpPr>
        <p:spPr>
          <a:xfrm>
            <a:off x="6035675" y="4262120"/>
            <a:ext cx="1903095" cy="63563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t>Soliciar</a:t>
            </a:r>
            <a:endParaRPr lang="en-US"/>
          </a:p>
        </p:txBody>
      </p:sp>
      <p:cxnSp>
        <p:nvCxnSpPr>
          <p:cNvPr id="7" name="Straight Connector 6"/>
          <p:cNvCxnSpPr>
            <a:stCxn id="5" idx="3"/>
            <a:endCxn id="6" idx="1"/>
          </p:cNvCxnSpPr>
          <p:nvPr/>
        </p:nvCxnSpPr>
        <p:spPr>
          <a:xfrm>
            <a:off x="4779645" y="4579620"/>
            <a:ext cx="1256030" cy="63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117215" y="4999355"/>
            <a:ext cx="880745" cy="3714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Código</a:t>
            </a:r>
            <a:endParaRPr lang="en-US" sz="1200" u="sng"/>
          </a:p>
        </p:txBody>
      </p:sp>
      <p:sp>
        <p:nvSpPr>
          <p:cNvPr id="13" name="Oval 12"/>
          <p:cNvSpPr/>
          <p:nvPr/>
        </p:nvSpPr>
        <p:spPr>
          <a:xfrm>
            <a:off x="3366770" y="3648075"/>
            <a:ext cx="1412875"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Descripción</a:t>
            </a:r>
            <a:endParaRPr lang="en-US" sz="1200"/>
          </a:p>
        </p:txBody>
      </p:sp>
      <p:sp>
        <p:nvSpPr>
          <p:cNvPr id="14" name="Oval 13"/>
          <p:cNvSpPr/>
          <p:nvPr/>
        </p:nvSpPr>
        <p:spPr>
          <a:xfrm>
            <a:off x="4170680" y="5031105"/>
            <a:ext cx="848995" cy="33591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Precio</a:t>
            </a:r>
            <a:endParaRPr lang="en-US" sz="1200"/>
          </a:p>
        </p:txBody>
      </p:sp>
      <p:cxnSp>
        <p:nvCxnSpPr>
          <p:cNvPr id="21" name="Straight Connector 20"/>
          <p:cNvCxnSpPr>
            <a:stCxn id="14" idx="1"/>
            <a:endCxn id="5" idx="2"/>
          </p:cNvCxnSpPr>
          <p:nvPr/>
        </p:nvCxnSpPr>
        <p:spPr>
          <a:xfrm flipH="1" flipV="1">
            <a:off x="4073525" y="4846955"/>
            <a:ext cx="221615" cy="23304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5" idx="0"/>
            <a:endCxn id="13" idx="4"/>
          </p:cNvCxnSpPr>
          <p:nvPr/>
        </p:nvCxnSpPr>
        <p:spPr>
          <a:xfrm flipV="1">
            <a:off x="4073525" y="4159885"/>
            <a:ext cx="0" cy="15240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7"/>
            <a:endCxn id="5" idx="2"/>
          </p:cNvCxnSpPr>
          <p:nvPr/>
        </p:nvCxnSpPr>
        <p:spPr>
          <a:xfrm flipV="1">
            <a:off x="3869055" y="4846955"/>
            <a:ext cx="204470" cy="20701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 Box 23"/>
          <p:cNvSpPr txBox="1"/>
          <p:nvPr/>
        </p:nvSpPr>
        <p:spPr>
          <a:xfrm>
            <a:off x="4779645" y="4262120"/>
            <a:ext cx="469265" cy="368300"/>
          </a:xfrm>
          <a:prstGeom prst="rect">
            <a:avLst/>
          </a:prstGeom>
          <a:noFill/>
        </p:spPr>
        <p:txBody>
          <a:bodyPr wrap="none" rtlCol="0">
            <a:spAutoFit/>
          </a:bodyPr>
          <a:p>
            <a:r>
              <a:rPr lang="en-US"/>
              <a:t>0,*</a:t>
            </a:r>
            <a:endParaRPr lang="en-US"/>
          </a:p>
        </p:txBody>
      </p:sp>
      <p:cxnSp>
        <p:nvCxnSpPr>
          <p:cNvPr id="8" name="Straight Connector 7"/>
          <p:cNvCxnSpPr>
            <a:stCxn id="6" idx="3"/>
          </p:cNvCxnSpPr>
          <p:nvPr/>
        </p:nvCxnSpPr>
        <p:spPr>
          <a:xfrm flipV="1">
            <a:off x="7938770" y="4574540"/>
            <a:ext cx="1400810" cy="571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468630" y="5971540"/>
            <a:ext cx="1412875"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Cantidad</a:t>
            </a:r>
            <a:endParaRPr lang="en-US" sz="1200"/>
          </a:p>
        </p:txBody>
      </p:sp>
      <p:cxnSp>
        <p:nvCxnSpPr>
          <p:cNvPr id="39" name="Straight Connector 38"/>
          <p:cNvCxnSpPr/>
          <p:nvPr/>
        </p:nvCxnSpPr>
        <p:spPr>
          <a:xfrm flipH="1">
            <a:off x="1674495" y="4630420"/>
            <a:ext cx="489585" cy="145034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734695" y="5337175"/>
            <a:ext cx="880745" cy="371475"/>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Código</a:t>
            </a:r>
            <a:endParaRPr lang="en-US" sz="1200" u="sng"/>
          </a:p>
        </p:txBody>
      </p:sp>
      <p:cxnSp>
        <p:nvCxnSpPr>
          <p:cNvPr id="46" name="Straight Connector 45"/>
          <p:cNvCxnSpPr/>
          <p:nvPr/>
        </p:nvCxnSpPr>
        <p:spPr>
          <a:xfrm flipV="1">
            <a:off x="1486535" y="4630420"/>
            <a:ext cx="677545" cy="79565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605790" y="4777740"/>
            <a:ext cx="880745" cy="371475"/>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Id_ord</a:t>
            </a:r>
            <a:endParaRPr lang="en-US" sz="1200" u="sng"/>
          </a:p>
        </p:txBody>
      </p:sp>
      <p:cxnSp>
        <p:nvCxnSpPr>
          <p:cNvPr id="48" name="Straight Connector 47"/>
          <p:cNvCxnSpPr/>
          <p:nvPr/>
        </p:nvCxnSpPr>
        <p:spPr>
          <a:xfrm flipV="1">
            <a:off x="1357630" y="4678045"/>
            <a:ext cx="781050" cy="18859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 Box 8"/>
          <p:cNvSpPr txBox="1"/>
          <p:nvPr/>
        </p:nvSpPr>
        <p:spPr>
          <a:xfrm>
            <a:off x="5019675" y="5911215"/>
            <a:ext cx="3672205" cy="521970"/>
          </a:xfrm>
          <a:prstGeom prst="rect">
            <a:avLst/>
          </a:prstGeom>
          <a:noFill/>
        </p:spPr>
        <p:txBody>
          <a:bodyPr wrap="none" rtlCol="0">
            <a:spAutoFit/>
          </a:bodyPr>
          <a:p>
            <a:r>
              <a:rPr lang="en-US" sz="2800">
                <a:solidFill>
                  <a:schemeClr val="accent5">
                    <a:lumMod val="75000"/>
                  </a:schemeClr>
                </a:solidFill>
              </a:rPr>
              <a:t>PRODUCTO COMPRADO</a:t>
            </a:r>
            <a:endParaRPr lang="en-US" sz="2800">
              <a:solidFill>
                <a:schemeClr val="accent5">
                  <a:lumMod val="75000"/>
                </a:schemeClr>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 name="Rectangles 42"/>
          <p:cNvSpPr/>
          <p:nvPr/>
        </p:nvSpPr>
        <p:spPr>
          <a:xfrm>
            <a:off x="5746750" y="1971040"/>
            <a:ext cx="5575300" cy="4610735"/>
          </a:xfrm>
          <a:prstGeom prst="rect">
            <a:avLst/>
          </a:prstGeom>
          <a:solidFill>
            <a:schemeClr val="accent1">
              <a:lumMod val="40000"/>
              <a:lumOff val="60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p:txBody>
          <a:bodyPr/>
          <a:p>
            <a:r>
              <a:rPr lang="en-US"/>
              <a:t>Diseño conceptual (completo)</a:t>
            </a:r>
            <a:endParaRPr lang="en-US"/>
          </a:p>
        </p:txBody>
      </p:sp>
      <p:sp>
        <p:nvSpPr>
          <p:cNvPr id="4" name="Rectangles 3"/>
          <p:cNvSpPr/>
          <p:nvPr/>
        </p:nvSpPr>
        <p:spPr>
          <a:xfrm>
            <a:off x="7722870" y="2766695"/>
            <a:ext cx="1369060" cy="751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t>ÓRDEN DE COMPRA</a:t>
            </a:r>
            <a:endParaRPr lang="en-US" sz="1600"/>
          </a:p>
        </p:txBody>
      </p:sp>
      <p:sp>
        <p:nvSpPr>
          <p:cNvPr id="5" name="Rectangles 4"/>
          <p:cNvSpPr/>
          <p:nvPr/>
        </p:nvSpPr>
        <p:spPr>
          <a:xfrm>
            <a:off x="1765300" y="2875280"/>
            <a:ext cx="1412875" cy="534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CLIENTE</a:t>
            </a:r>
            <a:endParaRPr lang="en-US"/>
          </a:p>
        </p:txBody>
      </p:sp>
      <p:sp>
        <p:nvSpPr>
          <p:cNvPr id="6" name="Diamond 5"/>
          <p:cNvSpPr/>
          <p:nvPr/>
        </p:nvSpPr>
        <p:spPr>
          <a:xfrm>
            <a:off x="3816985" y="2774315"/>
            <a:ext cx="1490345" cy="75247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t>Emitir</a:t>
            </a:r>
            <a:endParaRPr lang="en-US"/>
          </a:p>
        </p:txBody>
      </p:sp>
      <p:cxnSp>
        <p:nvCxnSpPr>
          <p:cNvPr id="7" name="Straight Connector 6"/>
          <p:cNvCxnSpPr>
            <a:stCxn id="5" idx="3"/>
            <a:endCxn id="6" idx="1"/>
          </p:cNvCxnSpPr>
          <p:nvPr/>
        </p:nvCxnSpPr>
        <p:spPr>
          <a:xfrm>
            <a:off x="3178175" y="3142615"/>
            <a:ext cx="638810" cy="825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6" idx="3"/>
            <a:endCxn id="4" idx="1"/>
          </p:cNvCxnSpPr>
          <p:nvPr/>
        </p:nvCxnSpPr>
        <p:spPr>
          <a:xfrm flipV="1">
            <a:off x="5307330" y="3142615"/>
            <a:ext cx="2415540" cy="825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383665" y="3523615"/>
            <a:ext cx="1012190"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Número</a:t>
            </a:r>
            <a:endParaRPr lang="en-US" sz="1200" u="sng"/>
          </a:p>
        </p:txBody>
      </p:sp>
      <p:sp>
        <p:nvSpPr>
          <p:cNvPr id="13" name="Oval 12"/>
          <p:cNvSpPr/>
          <p:nvPr/>
        </p:nvSpPr>
        <p:spPr>
          <a:xfrm>
            <a:off x="2600325" y="3517265"/>
            <a:ext cx="1012190"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Nombre</a:t>
            </a:r>
            <a:endParaRPr lang="en-US" sz="1200"/>
          </a:p>
        </p:txBody>
      </p:sp>
      <p:sp>
        <p:nvSpPr>
          <p:cNvPr id="14" name="Oval 13"/>
          <p:cNvSpPr/>
          <p:nvPr/>
        </p:nvSpPr>
        <p:spPr>
          <a:xfrm>
            <a:off x="2617470" y="2176145"/>
            <a:ext cx="995045" cy="6000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Código Postal</a:t>
            </a:r>
            <a:endParaRPr lang="en-US" sz="1200"/>
          </a:p>
        </p:txBody>
      </p:sp>
      <p:sp>
        <p:nvSpPr>
          <p:cNvPr id="15" name="Oval 14"/>
          <p:cNvSpPr/>
          <p:nvPr/>
        </p:nvSpPr>
        <p:spPr>
          <a:xfrm>
            <a:off x="9267190" y="2526030"/>
            <a:ext cx="1262380"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Fecha de emisión</a:t>
            </a:r>
            <a:endParaRPr lang="en-US" sz="1200"/>
          </a:p>
        </p:txBody>
      </p:sp>
      <p:sp>
        <p:nvSpPr>
          <p:cNvPr id="16" name="Oval 15"/>
          <p:cNvSpPr/>
          <p:nvPr/>
        </p:nvSpPr>
        <p:spPr>
          <a:xfrm>
            <a:off x="8558530" y="3647440"/>
            <a:ext cx="1196340"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Fecha de entrega</a:t>
            </a:r>
            <a:endParaRPr lang="en-US" sz="1200"/>
          </a:p>
        </p:txBody>
      </p:sp>
      <p:cxnSp>
        <p:nvCxnSpPr>
          <p:cNvPr id="19" name="Straight Connector 18"/>
          <p:cNvCxnSpPr>
            <a:stCxn id="4" idx="3"/>
            <a:endCxn id="15" idx="3"/>
          </p:cNvCxnSpPr>
          <p:nvPr/>
        </p:nvCxnSpPr>
        <p:spPr>
          <a:xfrm flipV="1">
            <a:off x="9091930" y="2962910"/>
            <a:ext cx="360045" cy="17970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6" idx="1"/>
            <a:endCxn id="4" idx="2"/>
          </p:cNvCxnSpPr>
          <p:nvPr/>
        </p:nvCxnSpPr>
        <p:spPr>
          <a:xfrm flipH="1" flipV="1">
            <a:off x="8407400" y="3518535"/>
            <a:ext cx="326390" cy="20383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3"/>
            <a:endCxn id="5" idx="0"/>
          </p:cNvCxnSpPr>
          <p:nvPr/>
        </p:nvCxnSpPr>
        <p:spPr>
          <a:xfrm flipH="1">
            <a:off x="2472055" y="2688590"/>
            <a:ext cx="290830" cy="18669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5" idx="2"/>
            <a:endCxn id="13" idx="1"/>
          </p:cNvCxnSpPr>
          <p:nvPr/>
        </p:nvCxnSpPr>
        <p:spPr>
          <a:xfrm>
            <a:off x="2472055" y="3409950"/>
            <a:ext cx="276225" cy="18224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7"/>
            <a:endCxn id="5" idx="2"/>
          </p:cNvCxnSpPr>
          <p:nvPr/>
        </p:nvCxnSpPr>
        <p:spPr>
          <a:xfrm flipV="1">
            <a:off x="2247900" y="3409950"/>
            <a:ext cx="224155" cy="18859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 Box 23"/>
          <p:cNvSpPr txBox="1"/>
          <p:nvPr/>
        </p:nvSpPr>
        <p:spPr>
          <a:xfrm>
            <a:off x="3178810" y="2728595"/>
            <a:ext cx="471170" cy="368300"/>
          </a:xfrm>
          <a:prstGeom prst="rect">
            <a:avLst/>
          </a:prstGeom>
          <a:noFill/>
        </p:spPr>
        <p:txBody>
          <a:bodyPr wrap="none" rtlCol="0">
            <a:spAutoFit/>
          </a:bodyPr>
          <a:p>
            <a:r>
              <a:rPr lang="en-US"/>
              <a:t>1,1</a:t>
            </a:r>
            <a:endParaRPr lang="en-US"/>
          </a:p>
        </p:txBody>
      </p:sp>
      <p:sp>
        <p:nvSpPr>
          <p:cNvPr id="25" name="Text Box 24"/>
          <p:cNvSpPr txBox="1"/>
          <p:nvPr/>
        </p:nvSpPr>
        <p:spPr>
          <a:xfrm>
            <a:off x="7235825" y="2774315"/>
            <a:ext cx="469265" cy="368300"/>
          </a:xfrm>
          <a:prstGeom prst="rect">
            <a:avLst/>
          </a:prstGeom>
          <a:noFill/>
        </p:spPr>
        <p:txBody>
          <a:bodyPr wrap="none" rtlCol="0">
            <a:spAutoFit/>
          </a:bodyPr>
          <a:p>
            <a:r>
              <a:rPr lang="en-US"/>
              <a:t>0,*</a:t>
            </a:r>
            <a:endParaRPr lang="en-US"/>
          </a:p>
        </p:txBody>
      </p:sp>
      <p:sp>
        <p:nvSpPr>
          <p:cNvPr id="9" name="Oval 8"/>
          <p:cNvSpPr/>
          <p:nvPr/>
        </p:nvSpPr>
        <p:spPr>
          <a:xfrm>
            <a:off x="1410970" y="2277110"/>
            <a:ext cx="1117600" cy="4476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Dirección</a:t>
            </a:r>
            <a:endParaRPr lang="en-US" sz="1200"/>
          </a:p>
        </p:txBody>
      </p:sp>
      <p:cxnSp>
        <p:nvCxnSpPr>
          <p:cNvPr id="10" name="Straight Connector 9"/>
          <p:cNvCxnSpPr>
            <a:stCxn id="5" idx="0"/>
            <a:endCxn id="9" idx="5"/>
          </p:cNvCxnSpPr>
          <p:nvPr/>
        </p:nvCxnSpPr>
        <p:spPr>
          <a:xfrm flipH="1" flipV="1">
            <a:off x="2364740" y="2659380"/>
            <a:ext cx="107315" cy="21590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ectangles 25"/>
          <p:cNvSpPr/>
          <p:nvPr/>
        </p:nvSpPr>
        <p:spPr>
          <a:xfrm>
            <a:off x="7745095" y="5384800"/>
            <a:ext cx="1412875" cy="534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PRODUCTO</a:t>
            </a:r>
            <a:endParaRPr lang="en-US"/>
          </a:p>
        </p:txBody>
      </p:sp>
      <p:sp>
        <p:nvSpPr>
          <p:cNvPr id="28" name="Diamond 27"/>
          <p:cNvSpPr/>
          <p:nvPr/>
        </p:nvSpPr>
        <p:spPr>
          <a:xfrm>
            <a:off x="7487285" y="4133850"/>
            <a:ext cx="1903095" cy="63563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t>Soliciar</a:t>
            </a:r>
            <a:endParaRPr lang="en-US"/>
          </a:p>
        </p:txBody>
      </p:sp>
      <p:cxnSp>
        <p:nvCxnSpPr>
          <p:cNvPr id="29" name="Straight Connector 28"/>
          <p:cNvCxnSpPr>
            <a:stCxn id="28" idx="2"/>
            <a:endCxn id="26" idx="0"/>
          </p:cNvCxnSpPr>
          <p:nvPr/>
        </p:nvCxnSpPr>
        <p:spPr>
          <a:xfrm>
            <a:off x="8439150" y="4769485"/>
            <a:ext cx="12700" cy="61531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7495540" y="6071870"/>
            <a:ext cx="880745" cy="3714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Código</a:t>
            </a:r>
            <a:endParaRPr lang="en-US" sz="1200" u="sng"/>
          </a:p>
        </p:txBody>
      </p:sp>
      <p:sp>
        <p:nvSpPr>
          <p:cNvPr id="31" name="Oval 30"/>
          <p:cNvSpPr/>
          <p:nvPr/>
        </p:nvSpPr>
        <p:spPr>
          <a:xfrm>
            <a:off x="9472930" y="5384800"/>
            <a:ext cx="1412875"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Descripción</a:t>
            </a:r>
            <a:endParaRPr lang="en-US" sz="1200"/>
          </a:p>
        </p:txBody>
      </p:sp>
      <p:sp>
        <p:nvSpPr>
          <p:cNvPr id="32" name="Oval 31"/>
          <p:cNvSpPr/>
          <p:nvPr/>
        </p:nvSpPr>
        <p:spPr>
          <a:xfrm>
            <a:off x="8549005" y="6103620"/>
            <a:ext cx="848995" cy="33591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Precio</a:t>
            </a:r>
            <a:endParaRPr lang="en-US" sz="1200"/>
          </a:p>
        </p:txBody>
      </p:sp>
      <p:cxnSp>
        <p:nvCxnSpPr>
          <p:cNvPr id="33" name="Straight Connector 32"/>
          <p:cNvCxnSpPr>
            <a:stCxn id="32" idx="1"/>
            <a:endCxn id="26" idx="2"/>
          </p:cNvCxnSpPr>
          <p:nvPr/>
        </p:nvCxnSpPr>
        <p:spPr>
          <a:xfrm flipH="1" flipV="1">
            <a:off x="8451850" y="5919470"/>
            <a:ext cx="221615" cy="23304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6" idx="3"/>
            <a:endCxn id="31" idx="2"/>
          </p:cNvCxnSpPr>
          <p:nvPr/>
        </p:nvCxnSpPr>
        <p:spPr>
          <a:xfrm flipV="1">
            <a:off x="9157970" y="5640705"/>
            <a:ext cx="314960" cy="1143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30" idx="7"/>
            <a:endCxn id="26" idx="2"/>
          </p:cNvCxnSpPr>
          <p:nvPr/>
        </p:nvCxnSpPr>
        <p:spPr>
          <a:xfrm flipV="1">
            <a:off x="8247380" y="5919470"/>
            <a:ext cx="204470" cy="20701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8" idx="0"/>
            <a:endCxn id="4" idx="2"/>
          </p:cNvCxnSpPr>
          <p:nvPr/>
        </p:nvCxnSpPr>
        <p:spPr>
          <a:xfrm flipH="1" flipV="1">
            <a:off x="8407400" y="3518535"/>
            <a:ext cx="31750" cy="61531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4051300" y="5652135"/>
            <a:ext cx="1412875"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Cantidad</a:t>
            </a:r>
            <a:endParaRPr lang="en-US" sz="1200"/>
          </a:p>
        </p:txBody>
      </p:sp>
      <p:cxnSp>
        <p:nvCxnSpPr>
          <p:cNvPr id="39" name="Straight Connector 38"/>
          <p:cNvCxnSpPr>
            <a:stCxn id="43" idx="1"/>
            <a:endCxn id="38" idx="7"/>
          </p:cNvCxnSpPr>
          <p:nvPr/>
        </p:nvCxnSpPr>
        <p:spPr>
          <a:xfrm flipH="1">
            <a:off x="5257165" y="4276725"/>
            <a:ext cx="489585" cy="145034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7932420" y="3517265"/>
            <a:ext cx="469265" cy="368300"/>
          </a:xfrm>
          <a:prstGeom prst="rect">
            <a:avLst/>
          </a:prstGeom>
          <a:noFill/>
        </p:spPr>
        <p:txBody>
          <a:bodyPr wrap="none" rtlCol="0">
            <a:spAutoFit/>
          </a:bodyPr>
          <a:p>
            <a:r>
              <a:rPr lang="en-US"/>
              <a:t>0,*</a:t>
            </a:r>
            <a:endParaRPr lang="en-US"/>
          </a:p>
        </p:txBody>
      </p:sp>
      <p:sp>
        <p:nvSpPr>
          <p:cNvPr id="40" name="Oval 39"/>
          <p:cNvSpPr/>
          <p:nvPr/>
        </p:nvSpPr>
        <p:spPr>
          <a:xfrm>
            <a:off x="7932420" y="2019300"/>
            <a:ext cx="1012190"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Id_ord</a:t>
            </a:r>
            <a:endParaRPr lang="en-US" sz="1200" u="sng"/>
          </a:p>
        </p:txBody>
      </p:sp>
      <p:cxnSp>
        <p:nvCxnSpPr>
          <p:cNvPr id="41" name="Straight Connector 40"/>
          <p:cNvCxnSpPr>
            <a:stCxn id="4" idx="0"/>
            <a:endCxn id="40" idx="4"/>
          </p:cNvCxnSpPr>
          <p:nvPr/>
        </p:nvCxnSpPr>
        <p:spPr>
          <a:xfrm flipV="1">
            <a:off x="8407400" y="2531110"/>
            <a:ext cx="31115" cy="23558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2" name="Text Box 41"/>
          <p:cNvSpPr txBox="1"/>
          <p:nvPr/>
        </p:nvSpPr>
        <p:spPr>
          <a:xfrm>
            <a:off x="7982585" y="5017770"/>
            <a:ext cx="469265" cy="368300"/>
          </a:xfrm>
          <a:prstGeom prst="rect">
            <a:avLst/>
          </a:prstGeom>
          <a:noFill/>
        </p:spPr>
        <p:txBody>
          <a:bodyPr wrap="none" rtlCol="0">
            <a:spAutoFit/>
          </a:bodyPr>
          <a:p>
            <a:r>
              <a:rPr lang="en-US"/>
              <a:t>1,*</a:t>
            </a:r>
            <a:endParaRPr lang="en-US"/>
          </a:p>
        </p:txBody>
      </p:sp>
      <p:sp>
        <p:nvSpPr>
          <p:cNvPr id="44" name="Text Box 43"/>
          <p:cNvSpPr txBox="1"/>
          <p:nvPr/>
        </p:nvSpPr>
        <p:spPr>
          <a:xfrm>
            <a:off x="9398000" y="4485005"/>
            <a:ext cx="1800860" cy="829945"/>
          </a:xfrm>
          <a:prstGeom prst="rect">
            <a:avLst/>
          </a:prstGeom>
          <a:noFill/>
        </p:spPr>
        <p:txBody>
          <a:bodyPr wrap="square" rtlCol="0">
            <a:spAutoFit/>
          </a:bodyPr>
          <a:p>
            <a:r>
              <a:rPr lang="en-US" sz="2400">
                <a:solidFill>
                  <a:schemeClr val="accent5">
                    <a:lumMod val="75000"/>
                  </a:schemeClr>
                </a:solidFill>
              </a:rPr>
              <a:t>PRODUCTO COMPRADO</a:t>
            </a:r>
            <a:endParaRPr lang="en-US" sz="2400">
              <a:solidFill>
                <a:schemeClr val="accent5">
                  <a:lumMod val="75000"/>
                </a:schemeClr>
              </a:solidFill>
            </a:endParaRPr>
          </a:p>
        </p:txBody>
      </p:sp>
      <p:sp>
        <p:nvSpPr>
          <p:cNvPr id="45" name="Oval 44"/>
          <p:cNvSpPr/>
          <p:nvPr/>
        </p:nvSpPr>
        <p:spPr>
          <a:xfrm>
            <a:off x="4317365" y="5017770"/>
            <a:ext cx="880745" cy="371475"/>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Código</a:t>
            </a:r>
            <a:endParaRPr lang="en-US" sz="1200" u="sng"/>
          </a:p>
        </p:txBody>
      </p:sp>
      <p:cxnSp>
        <p:nvCxnSpPr>
          <p:cNvPr id="46" name="Straight Connector 45"/>
          <p:cNvCxnSpPr>
            <a:stCxn id="45" idx="7"/>
            <a:endCxn id="43" idx="1"/>
          </p:cNvCxnSpPr>
          <p:nvPr/>
        </p:nvCxnSpPr>
        <p:spPr>
          <a:xfrm flipV="1">
            <a:off x="5069205" y="4276725"/>
            <a:ext cx="677545" cy="79565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188460" y="4458335"/>
            <a:ext cx="880745" cy="371475"/>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Id_ord</a:t>
            </a:r>
            <a:endParaRPr lang="en-US" sz="1200" u="sng"/>
          </a:p>
        </p:txBody>
      </p:sp>
      <p:cxnSp>
        <p:nvCxnSpPr>
          <p:cNvPr id="48" name="Straight Connector 47"/>
          <p:cNvCxnSpPr>
            <a:stCxn id="47" idx="7"/>
          </p:cNvCxnSpPr>
          <p:nvPr/>
        </p:nvCxnSpPr>
        <p:spPr>
          <a:xfrm flipV="1">
            <a:off x="4940300" y="4324350"/>
            <a:ext cx="781050" cy="18859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 Box 11"/>
          <p:cNvSpPr txBox="1"/>
          <p:nvPr/>
        </p:nvSpPr>
        <p:spPr>
          <a:xfrm>
            <a:off x="247015" y="4274820"/>
            <a:ext cx="3678555" cy="2368550"/>
          </a:xfrm>
          <a:prstGeom prst="rect">
            <a:avLst/>
          </a:prstGeom>
          <a:noFill/>
        </p:spPr>
        <p:txBody>
          <a:bodyPr wrap="square" rtlCol="0">
            <a:spAutoFit/>
          </a:bodyPr>
          <a:p>
            <a:r>
              <a:rPr lang="en-US" sz="2800" b="1">
                <a:solidFill>
                  <a:schemeClr val="tx1">
                    <a:lumMod val="75000"/>
                    <a:lumOff val="25000"/>
                  </a:schemeClr>
                </a:solidFill>
              </a:rPr>
              <a:t>Tip:</a:t>
            </a:r>
            <a:endParaRPr lang="en-US" sz="2800" b="1">
              <a:solidFill>
                <a:schemeClr val="tx1">
                  <a:lumMod val="75000"/>
                  <a:lumOff val="25000"/>
                </a:schemeClr>
              </a:solidFill>
            </a:endParaRPr>
          </a:p>
          <a:p>
            <a:r>
              <a:rPr lang="en-US" sz="2400">
                <a:solidFill>
                  <a:schemeClr val="tx1">
                    <a:lumMod val="75000"/>
                    <a:lumOff val="25000"/>
                  </a:schemeClr>
                </a:solidFill>
                <a:sym typeface="+mn-ea"/>
              </a:rPr>
              <a:t>Orden de compra no puede ser debil porque al borrar un cliente debe quedar constancia de que hubo una orden de compra</a:t>
            </a:r>
            <a:endParaRPr lang="en-US" sz="2400">
              <a:solidFill>
                <a:schemeClr val="tx1">
                  <a:lumMod val="75000"/>
                  <a:lumOff val="25000"/>
                </a:schemeClr>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Leyenda</a:t>
            </a:r>
            <a:endParaRPr lang="en-US"/>
          </a:p>
        </p:txBody>
      </p:sp>
      <p:sp>
        <p:nvSpPr>
          <p:cNvPr id="3" name="Content Placeholder 2"/>
          <p:cNvSpPr>
            <a:spLocks noGrp="1"/>
          </p:cNvSpPr>
          <p:nvPr>
            <p:ph idx="1"/>
          </p:nvPr>
        </p:nvSpPr>
        <p:spPr/>
        <p:txBody>
          <a:bodyPr/>
          <a:p>
            <a:r>
              <a:rPr lang="en-US">
                <a:solidFill>
                  <a:schemeClr val="bg1">
                    <a:lumMod val="50000"/>
                  </a:schemeClr>
                </a:solidFill>
              </a:rPr>
              <a:t>Atributos</a:t>
            </a:r>
            <a:endParaRPr lang="en-US">
              <a:solidFill>
                <a:schemeClr val="bg1">
                  <a:lumMod val="50000"/>
                </a:schemeClr>
              </a:solidFill>
            </a:endParaRPr>
          </a:p>
          <a:p>
            <a:r>
              <a:rPr lang="en-US" u="sng">
                <a:solidFill>
                  <a:schemeClr val="bg1">
                    <a:lumMod val="50000"/>
                  </a:schemeClr>
                </a:solidFill>
              </a:rPr>
              <a:t>LLave</a:t>
            </a:r>
            <a:endParaRPr lang="en-US" u="sng">
              <a:solidFill>
                <a:schemeClr val="bg1">
                  <a:lumMod val="50000"/>
                </a:schemeClr>
              </a:solidFill>
            </a:endParaRPr>
          </a:p>
          <a:p>
            <a:r>
              <a:rPr lang="en-US">
                <a:solidFill>
                  <a:srgbClr val="0070C0"/>
                </a:solidFill>
              </a:rPr>
              <a:t>Entidad</a:t>
            </a:r>
            <a:endParaRPr lang="en-US">
              <a:solidFill>
                <a:srgbClr val="0070C0"/>
              </a:solidFill>
            </a:endParaRPr>
          </a:p>
          <a:p>
            <a:r>
              <a:rPr lang="en-US">
                <a:solidFill>
                  <a:schemeClr val="accent4">
                    <a:lumMod val="75000"/>
                  </a:schemeClr>
                </a:solidFill>
              </a:rPr>
              <a:t>Interrelación</a:t>
            </a:r>
            <a:endParaRPr lang="en-US">
              <a:solidFill>
                <a:srgbClr val="FF0000"/>
              </a:solidFill>
            </a:endParaRPr>
          </a:p>
          <a:p>
            <a:r>
              <a:rPr lang="en-US">
                <a:solidFill>
                  <a:srgbClr val="00B050"/>
                </a:solidFill>
              </a:rPr>
              <a:t>Especialización</a:t>
            </a:r>
            <a:endParaRPr lang="en-US">
              <a:solidFill>
                <a:srgbClr val="FF0000"/>
              </a:solidFill>
            </a:endParaRPr>
          </a:p>
          <a:p>
            <a:r>
              <a:rPr lang="en-US">
                <a:solidFill>
                  <a:srgbClr val="EC60C0"/>
                </a:solidFill>
              </a:rPr>
              <a:t>Tipo</a:t>
            </a:r>
            <a:endParaRPr lang="en-US">
              <a:solidFill>
                <a:srgbClr val="EC60C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Ejercicio 3.2</a:t>
            </a:r>
            <a:endParaRPr lang="en-US"/>
          </a:p>
        </p:txBody>
      </p:sp>
      <p:sp>
        <p:nvSpPr>
          <p:cNvPr id="3" name="Content Placeholder 2"/>
          <p:cNvSpPr>
            <a:spLocks noGrp="1"/>
          </p:cNvSpPr>
          <p:nvPr>
            <p:ph idx="1"/>
          </p:nvPr>
        </p:nvSpPr>
        <p:spPr>
          <a:xfrm>
            <a:off x="838200" y="1873250"/>
            <a:ext cx="10515600" cy="4304030"/>
          </a:xfrm>
        </p:spPr>
        <p:txBody>
          <a:bodyPr/>
          <a:p>
            <a:pPr marL="0" indent="0">
              <a:buNone/>
            </a:pPr>
            <a:r>
              <a:rPr lang="en-US" sz="2400"/>
              <a:t>En la facultad existen varios </a:t>
            </a:r>
            <a:r>
              <a:rPr lang="en-US" sz="2400">
                <a:solidFill>
                  <a:srgbClr val="0070C0"/>
                </a:solidFill>
              </a:rPr>
              <a:t>proyectos </a:t>
            </a:r>
            <a:r>
              <a:rPr lang="en-US" sz="2400"/>
              <a:t>de investigación, de los cuales se conoce el </a:t>
            </a:r>
            <a:r>
              <a:rPr lang="en-US" sz="2400" u="sng">
                <a:solidFill>
                  <a:schemeClr val="bg1">
                    <a:lumMod val="50000"/>
                  </a:schemeClr>
                </a:solidFill>
              </a:rPr>
              <a:t>identificador</a:t>
            </a:r>
            <a:r>
              <a:rPr lang="en-US" sz="2400"/>
              <a:t>, el </a:t>
            </a:r>
            <a:r>
              <a:rPr lang="en-US" sz="2400">
                <a:solidFill>
                  <a:schemeClr val="bg1">
                    <a:lumMod val="50000"/>
                  </a:schemeClr>
                </a:solidFill>
              </a:rPr>
              <a:t>nombre </a:t>
            </a:r>
            <a:r>
              <a:rPr lang="en-US" sz="2400"/>
              <a:t>y el </a:t>
            </a:r>
            <a:r>
              <a:rPr lang="en-US" sz="2400">
                <a:solidFill>
                  <a:schemeClr val="bg1">
                    <a:lumMod val="50000"/>
                  </a:schemeClr>
                </a:solidFill>
              </a:rPr>
              <a:t>área de relevancia</a:t>
            </a:r>
            <a:r>
              <a:rPr lang="en-US" sz="2400"/>
              <a:t>. En estos </a:t>
            </a:r>
            <a:r>
              <a:rPr lang="en-US" sz="2400">
                <a:solidFill>
                  <a:srgbClr val="0070C0"/>
                </a:solidFill>
              </a:rPr>
              <a:t>proyectos </a:t>
            </a:r>
            <a:r>
              <a:rPr lang="en-US" sz="2400">
                <a:solidFill>
                  <a:schemeClr val="accent2">
                    <a:lumMod val="75000"/>
                  </a:schemeClr>
                </a:solidFill>
              </a:rPr>
              <a:t>trabajan </a:t>
            </a:r>
            <a:r>
              <a:rPr lang="en-US" sz="2400">
                <a:solidFill>
                  <a:srgbClr val="0070C0"/>
                </a:solidFill>
              </a:rPr>
              <a:t>investigadores </a:t>
            </a:r>
            <a:r>
              <a:rPr lang="en-US" sz="2400"/>
              <a:t>de los cuales se conoce su </a:t>
            </a:r>
            <a:r>
              <a:rPr lang="en-US" sz="2400" u="sng">
                <a:solidFill>
                  <a:schemeClr val="bg1">
                    <a:lumMod val="50000"/>
                  </a:schemeClr>
                </a:solidFill>
              </a:rPr>
              <a:t>id</a:t>
            </a:r>
            <a:r>
              <a:rPr lang="en-US" sz="2400"/>
              <a:t>, </a:t>
            </a:r>
            <a:r>
              <a:rPr lang="en-US" sz="2400">
                <a:solidFill>
                  <a:schemeClr val="bg1">
                    <a:lumMod val="50000"/>
                  </a:schemeClr>
                </a:solidFill>
              </a:rPr>
              <a:t>nombre </a:t>
            </a:r>
            <a:r>
              <a:rPr lang="en-US" sz="2400"/>
              <a:t>y </a:t>
            </a:r>
            <a:r>
              <a:rPr lang="en-US" sz="2400">
                <a:solidFill>
                  <a:schemeClr val="bg1">
                    <a:lumMod val="50000"/>
                  </a:schemeClr>
                </a:solidFill>
              </a:rPr>
              <a:t>grado científico</a:t>
            </a:r>
            <a:r>
              <a:rPr lang="en-US" sz="2400"/>
              <a:t>. Además la facultad cuenta con ciertos recursos destinados a la investigación como pueden ser equipos de cómputo, APIs de pago, servidores en la nube, etc. De los </a:t>
            </a:r>
            <a:r>
              <a:rPr lang="en-US" sz="2400">
                <a:solidFill>
                  <a:srgbClr val="0070C0"/>
                </a:solidFill>
              </a:rPr>
              <a:t>recursos </a:t>
            </a:r>
            <a:r>
              <a:rPr lang="en-US" sz="2400"/>
              <a:t>se conoce su </a:t>
            </a:r>
            <a:r>
              <a:rPr lang="en-US" sz="2400" u="sng">
                <a:solidFill>
                  <a:schemeClr val="bg1">
                    <a:lumMod val="50000"/>
                  </a:schemeClr>
                </a:solidFill>
              </a:rPr>
              <a:t>id</a:t>
            </a:r>
            <a:r>
              <a:rPr lang="en-US" sz="2400">
                <a:solidFill>
                  <a:schemeClr val="tx1"/>
                </a:solidFill>
              </a:rPr>
              <a:t>,</a:t>
            </a:r>
            <a:r>
              <a:rPr lang="en-US" sz="2400">
                <a:solidFill>
                  <a:schemeClr val="bg1">
                    <a:lumMod val="50000"/>
                  </a:schemeClr>
                </a:solidFill>
              </a:rPr>
              <a:t> nombre</a:t>
            </a:r>
            <a:r>
              <a:rPr lang="en-US" sz="2400">
                <a:solidFill>
                  <a:schemeClr val="tx1"/>
                </a:solidFill>
              </a:rPr>
              <a:t>, </a:t>
            </a:r>
            <a:r>
              <a:rPr lang="en-US" sz="2400">
                <a:solidFill>
                  <a:schemeClr val="bg1">
                    <a:lumMod val="50000"/>
                  </a:schemeClr>
                </a:solidFill>
              </a:rPr>
              <a:t>tipo</a:t>
            </a:r>
            <a:r>
              <a:rPr lang="en-US" sz="2400"/>
              <a:t> y </a:t>
            </a:r>
            <a:r>
              <a:rPr lang="en-US" sz="2400">
                <a:solidFill>
                  <a:schemeClr val="bg1">
                    <a:lumMod val="50000"/>
                  </a:schemeClr>
                </a:solidFill>
              </a:rPr>
              <a:t>descripción</a:t>
            </a:r>
            <a:r>
              <a:rPr lang="en-US" sz="2400"/>
              <a:t>. Los </a:t>
            </a:r>
            <a:r>
              <a:rPr lang="en-US" sz="2400">
                <a:solidFill>
                  <a:srgbClr val="0070C0"/>
                </a:solidFill>
              </a:rPr>
              <a:t>investigadores </a:t>
            </a:r>
            <a:r>
              <a:rPr lang="en-US" sz="2400"/>
              <a:t>que </a:t>
            </a:r>
            <a:r>
              <a:rPr lang="en-US" sz="2400">
                <a:solidFill>
                  <a:schemeClr val="accent2">
                    <a:lumMod val="75000"/>
                  </a:schemeClr>
                </a:solidFill>
              </a:rPr>
              <a:t>trabajan </a:t>
            </a:r>
            <a:r>
              <a:rPr lang="en-US" sz="2400"/>
              <a:t>en un </a:t>
            </a:r>
            <a:r>
              <a:rPr lang="en-US" sz="2400">
                <a:solidFill>
                  <a:srgbClr val="0070C0"/>
                </a:solidFill>
              </a:rPr>
              <a:t>proyecto </a:t>
            </a:r>
            <a:r>
              <a:rPr lang="en-US" sz="2400"/>
              <a:t>pueden </a:t>
            </a:r>
            <a:r>
              <a:rPr lang="en-US" sz="2400">
                <a:solidFill>
                  <a:schemeClr val="accent2">
                    <a:lumMod val="75000"/>
                  </a:schemeClr>
                </a:solidFill>
              </a:rPr>
              <a:t>solicitar </a:t>
            </a:r>
            <a:r>
              <a:rPr lang="en-US" sz="2400"/>
              <a:t>todos los recursos que sean necesarios para ese proyecto en específico. Un investigador trabajando en un mismo proyecto puede solicitar un recurso una sola vez.</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Diseño Conceptual</a:t>
            </a:r>
            <a:endParaRPr lang="en-US"/>
          </a:p>
        </p:txBody>
      </p:sp>
      <p:sp>
        <p:nvSpPr>
          <p:cNvPr id="3" name="Content Placeholder 2"/>
          <p:cNvSpPr>
            <a:spLocks noGrp="1"/>
          </p:cNvSpPr>
          <p:nvPr>
            <p:ph idx="1"/>
          </p:nvPr>
        </p:nvSpPr>
        <p:spPr>
          <a:xfrm>
            <a:off x="838200" y="1825625"/>
            <a:ext cx="10515600" cy="1860550"/>
          </a:xfrm>
        </p:spPr>
        <p:txBody>
          <a:bodyPr/>
          <a:p>
            <a:pPr marL="0" indent="0">
              <a:buNone/>
            </a:pPr>
            <a:r>
              <a:rPr lang="en-US"/>
              <a:t>... </a:t>
            </a:r>
            <a:r>
              <a:rPr lang="en-US">
                <a:sym typeface="+mn-ea"/>
              </a:rPr>
              <a:t>existen varios </a:t>
            </a:r>
            <a:r>
              <a:rPr lang="en-US">
                <a:solidFill>
                  <a:srgbClr val="0070C0"/>
                </a:solidFill>
                <a:sym typeface="+mn-ea"/>
              </a:rPr>
              <a:t>proyectos </a:t>
            </a:r>
            <a:r>
              <a:rPr lang="en-US">
                <a:sym typeface="+mn-ea"/>
              </a:rPr>
              <a:t>de investigación, de los cuales se conoce el </a:t>
            </a:r>
            <a:r>
              <a:rPr lang="en-US" u="sng">
                <a:solidFill>
                  <a:schemeClr val="bg1">
                    <a:lumMod val="50000"/>
                  </a:schemeClr>
                </a:solidFill>
                <a:sym typeface="+mn-ea"/>
              </a:rPr>
              <a:t>identificador</a:t>
            </a:r>
            <a:r>
              <a:rPr lang="en-US">
                <a:sym typeface="+mn-ea"/>
              </a:rPr>
              <a:t>, el </a:t>
            </a:r>
            <a:r>
              <a:rPr lang="en-US">
                <a:solidFill>
                  <a:schemeClr val="bg1">
                    <a:lumMod val="50000"/>
                  </a:schemeClr>
                </a:solidFill>
                <a:sym typeface="+mn-ea"/>
              </a:rPr>
              <a:t>nombre </a:t>
            </a:r>
            <a:r>
              <a:rPr lang="en-US">
                <a:sym typeface="+mn-ea"/>
              </a:rPr>
              <a:t>y el </a:t>
            </a:r>
            <a:r>
              <a:rPr lang="en-US">
                <a:solidFill>
                  <a:schemeClr val="bg1">
                    <a:lumMod val="50000"/>
                  </a:schemeClr>
                </a:solidFill>
                <a:sym typeface="+mn-ea"/>
              </a:rPr>
              <a:t>área de relevancia</a:t>
            </a:r>
            <a:r>
              <a:rPr lang="en-US">
                <a:sym typeface="+mn-ea"/>
              </a:rPr>
              <a:t>. En estos </a:t>
            </a:r>
            <a:r>
              <a:rPr lang="en-US">
                <a:solidFill>
                  <a:srgbClr val="0070C0"/>
                </a:solidFill>
                <a:sym typeface="+mn-ea"/>
              </a:rPr>
              <a:t>proyectos </a:t>
            </a:r>
            <a:r>
              <a:rPr lang="en-US">
                <a:solidFill>
                  <a:srgbClr val="FF0000"/>
                </a:solidFill>
                <a:sym typeface="+mn-ea"/>
              </a:rPr>
              <a:t>trabajan </a:t>
            </a:r>
            <a:r>
              <a:rPr lang="en-US">
                <a:solidFill>
                  <a:srgbClr val="0070C0"/>
                </a:solidFill>
                <a:sym typeface="+mn-ea"/>
              </a:rPr>
              <a:t>investigadores </a:t>
            </a:r>
            <a:r>
              <a:rPr lang="en-US">
                <a:sym typeface="+mn-ea"/>
              </a:rPr>
              <a:t>de los cuales se conoce su </a:t>
            </a:r>
            <a:r>
              <a:rPr lang="en-US" u="sng">
                <a:solidFill>
                  <a:schemeClr val="bg1">
                    <a:lumMod val="50000"/>
                  </a:schemeClr>
                </a:solidFill>
                <a:sym typeface="+mn-ea"/>
              </a:rPr>
              <a:t>id</a:t>
            </a:r>
            <a:r>
              <a:rPr lang="en-US">
                <a:sym typeface="+mn-ea"/>
              </a:rPr>
              <a:t>, </a:t>
            </a:r>
            <a:r>
              <a:rPr lang="en-US">
                <a:solidFill>
                  <a:schemeClr val="bg1">
                    <a:lumMod val="50000"/>
                  </a:schemeClr>
                </a:solidFill>
                <a:sym typeface="+mn-ea"/>
              </a:rPr>
              <a:t>nombre </a:t>
            </a:r>
            <a:r>
              <a:rPr lang="en-US">
                <a:sym typeface="+mn-ea"/>
              </a:rPr>
              <a:t>y </a:t>
            </a:r>
            <a:r>
              <a:rPr lang="en-US">
                <a:solidFill>
                  <a:schemeClr val="bg1">
                    <a:lumMod val="50000"/>
                  </a:schemeClr>
                </a:solidFill>
                <a:sym typeface="+mn-ea"/>
              </a:rPr>
              <a:t>grado científico</a:t>
            </a:r>
            <a:r>
              <a:rPr lang="en-US">
                <a:sym typeface="+mn-ea"/>
              </a:rPr>
              <a:t>.</a:t>
            </a:r>
            <a:endParaRPr lang="en-US"/>
          </a:p>
        </p:txBody>
      </p:sp>
      <p:grpSp>
        <p:nvGrpSpPr>
          <p:cNvPr id="26" name="Group 25"/>
          <p:cNvGrpSpPr/>
          <p:nvPr/>
        </p:nvGrpSpPr>
        <p:grpSpPr>
          <a:xfrm>
            <a:off x="1463675" y="3686175"/>
            <a:ext cx="8687435" cy="2486660"/>
            <a:chOff x="2305" y="5805"/>
            <a:chExt cx="13681" cy="3916"/>
          </a:xfrm>
        </p:grpSpPr>
        <p:sp>
          <p:nvSpPr>
            <p:cNvPr id="4" name="Rectangles 3"/>
            <p:cNvSpPr/>
            <p:nvPr/>
          </p:nvSpPr>
          <p:spPr>
            <a:xfrm>
              <a:off x="12715" y="7217"/>
              <a:ext cx="2773" cy="1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PROYECTO</a:t>
              </a:r>
              <a:endParaRPr lang="en-US"/>
            </a:p>
          </p:txBody>
        </p:sp>
        <p:sp>
          <p:nvSpPr>
            <p:cNvPr id="5" name="Rectangles 4"/>
            <p:cNvSpPr/>
            <p:nvPr/>
          </p:nvSpPr>
          <p:spPr>
            <a:xfrm>
              <a:off x="2762" y="7217"/>
              <a:ext cx="2824" cy="1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iNVESTIGADOR</a:t>
              </a:r>
              <a:endParaRPr lang="en-US"/>
            </a:p>
          </p:txBody>
        </p:sp>
        <p:sp>
          <p:nvSpPr>
            <p:cNvPr id="6" name="Diamond 5"/>
            <p:cNvSpPr/>
            <p:nvPr/>
          </p:nvSpPr>
          <p:spPr>
            <a:xfrm>
              <a:off x="7608" y="7217"/>
              <a:ext cx="3084" cy="1303"/>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t>Trabajar</a:t>
              </a:r>
              <a:endParaRPr lang="en-US"/>
            </a:p>
          </p:txBody>
        </p:sp>
        <p:cxnSp>
          <p:nvCxnSpPr>
            <p:cNvPr id="7" name="Straight Connector 6"/>
            <p:cNvCxnSpPr>
              <a:stCxn id="5" idx="3"/>
              <a:endCxn id="6" idx="1"/>
            </p:cNvCxnSpPr>
            <p:nvPr/>
          </p:nvCxnSpPr>
          <p:spPr>
            <a:xfrm>
              <a:off x="5586" y="7869"/>
              <a:ext cx="2022"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6" idx="3"/>
              <a:endCxn id="4" idx="1"/>
            </p:cNvCxnSpPr>
            <p:nvPr/>
          </p:nvCxnSpPr>
          <p:spPr>
            <a:xfrm>
              <a:off x="10692" y="7869"/>
              <a:ext cx="2023" cy="1"/>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2305" y="8915"/>
              <a:ext cx="1594" cy="80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Id_Inv</a:t>
              </a:r>
              <a:endParaRPr lang="en-US" sz="1200" u="sng"/>
            </a:p>
          </p:txBody>
        </p:sp>
        <p:sp>
          <p:nvSpPr>
            <p:cNvPr id="13" name="Oval 12"/>
            <p:cNvSpPr/>
            <p:nvPr/>
          </p:nvSpPr>
          <p:spPr>
            <a:xfrm>
              <a:off x="4445" y="8915"/>
              <a:ext cx="1594" cy="80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Nombre</a:t>
              </a:r>
              <a:endParaRPr lang="en-US" sz="1200"/>
            </a:p>
          </p:txBody>
        </p:sp>
        <p:sp>
          <p:nvSpPr>
            <p:cNvPr id="14" name="Oval 13"/>
            <p:cNvSpPr/>
            <p:nvPr/>
          </p:nvSpPr>
          <p:spPr>
            <a:xfrm>
              <a:off x="2762" y="5805"/>
              <a:ext cx="2824" cy="101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Área de relevancia</a:t>
              </a:r>
              <a:endParaRPr lang="en-US" sz="1200"/>
            </a:p>
          </p:txBody>
        </p:sp>
        <p:sp>
          <p:nvSpPr>
            <p:cNvPr id="15" name="Oval 14"/>
            <p:cNvSpPr/>
            <p:nvPr/>
          </p:nvSpPr>
          <p:spPr>
            <a:xfrm>
              <a:off x="12252" y="8915"/>
              <a:ext cx="1594" cy="80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Id_Pro</a:t>
              </a:r>
              <a:endParaRPr lang="en-US" sz="1200" u="sng"/>
            </a:p>
          </p:txBody>
        </p:sp>
        <p:sp>
          <p:nvSpPr>
            <p:cNvPr id="16" name="Oval 15"/>
            <p:cNvSpPr/>
            <p:nvPr/>
          </p:nvSpPr>
          <p:spPr>
            <a:xfrm>
              <a:off x="14392" y="8915"/>
              <a:ext cx="1594" cy="80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Nombre</a:t>
              </a:r>
              <a:endParaRPr lang="en-US" sz="1200"/>
            </a:p>
          </p:txBody>
        </p:sp>
        <p:sp>
          <p:nvSpPr>
            <p:cNvPr id="17" name="Oval 16"/>
            <p:cNvSpPr/>
            <p:nvPr/>
          </p:nvSpPr>
          <p:spPr>
            <a:xfrm>
              <a:off x="13215" y="5844"/>
              <a:ext cx="1774" cy="97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Grado científico</a:t>
              </a:r>
              <a:endParaRPr lang="en-US" sz="1200"/>
            </a:p>
          </p:txBody>
        </p:sp>
        <p:cxnSp>
          <p:nvCxnSpPr>
            <p:cNvPr id="18" name="Straight Connector 17"/>
            <p:cNvCxnSpPr>
              <a:stCxn id="4" idx="0"/>
              <a:endCxn id="17" idx="4"/>
            </p:cNvCxnSpPr>
            <p:nvPr/>
          </p:nvCxnSpPr>
          <p:spPr>
            <a:xfrm flipV="1">
              <a:off x="14102" y="6823"/>
              <a:ext cx="0" cy="394"/>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 idx="2"/>
              <a:endCxn id="15" idx="7"/>
            </p:cNvCxnSpPr>
            <p:nvPr/>
          </p:nvCxnSpPr>
          <p:spPr>
            <a:xfrm flipH="1">
              <a:off x="13613" y="8521"/>
              <a:ext cx="489" cy="512"/>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6" idx="1"/>
              <a:endCxn id="4" idx="2"/>
            </p:cNvCxnSpPr>
            <p:nvPr/>
          </p:nvCxnSpPr>
          <p:spPr>
            <a:xfrm flipH="1" flipV="1">
              <a:off x="14102" y="8521"/>
              <a:ext cx="523" cy="512"/>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5" idx="0"/>
            </p:cNvCxnSpPr>
            <p:nvPr/>
          </p:nvCxnSpPr>
          <p:spPr>
            <a:xfrm>
              <a:off x="4174" y="6823"/>
              <a:ext cx="0" cy="394"/>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5" idx="2"/>
              <a:endCxn id="13" idx="1"/>
            </p:cNvCxnSpPr>
            <p:nvPr/>
          </p:nvCxnSpPr>
          <p:spPr>
            <a:xfrm>
              <a:off x="4174" y="8521"/>
              <a:ext cx="504" cy="512"/>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7"/>
              <a:endCxn id="5" idx="2"/>
            </p:cNvCxnSpPr>
            <p:nvPr/>
          </p:nvCxnSpPr>
          <p:spPr>
            <a:xfrm flipV="1">
              <a:off x="3666" y="8521"/>
              <a:ext cx="508" cy="512"/>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 Box 23"/>
            <p:cNvSpPr txBox="1"/>
            <p:nvPr/>
          </p:nvSpPr>
          <p:spPr>
            <a:xfrm>
              <a:off x="5586" y="7217"/>
              <a:ext cx="739" cy="580"/>
            </a:xfrm>
            <a:prstGeom prst="rect">
              <a:avLst/>
            </a:prstGeom>
            <a:noFill/>
          </p:spPr>
          <p:txBody>
            <a:bodyPr wrap="none" rtlCol="0">
              <a:spAutoFit/>
            </a:bodyPr>
            <a:p>
              <a:r>
                <a:rPr lang="en-US"/>
                <a:t>1,*</a:t>
              </a:r>
              <a:endParaRPr lang="en-US"/>
            </a:p>
          </p:txBody>
        </p:sp>
        <p:sp>
          <p:nvSpPr>
            <p:cNvPr id="25" name="Text Box 24"/>
            <p:cNvSpPr txBox="1"/>
            <p:nvPr/>
          </p:nvSpPr>
          <p:spPr>
            <a:xfrm>
              <a:off x="11975" y="7289"/>
              <a:ext cx="742" cy="580"/>
            </a:xfrm>
            <a:prstGeom prst="rect">
              <a:avLst/>
            </a:prstGeom>
            <a:noFill/>
          </p:spPr>
          <p:txBody>
            <a:bodyPr wrap="none" rtlCol="0">
              <a:spAutoFit/>
            </a:bodyPr>
            <a:p>
              <a:r>
                <a:rPr lang="en-US"/>
                <a:t>0,1</a:t>
              </a:r>
              <a:endParaRPr 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Diseño Conceptual</a:t>
            </a:r>
            <a:endParaRPr lang="en-US"/>
          </a:p>
        </p:txBody>
      </p:sp>
      <p:sp>
        <p:nvSpPr>
          <p:cNvPr id="3" name="Content Placeholder 2"/>
          <p:cNvSpPr>
            <a:spLocks noGrp="1"/>
          </p:cNvSpPr>
          <p:nvPr>
            <p:ph idx="1"/>
          </p:nvPr>
        </p:nvSpPr>
        <p:spPr>
          <a:xfrm>
            <a:off x="838200" y="1825625"/>
            <a:ext cx="10515600" cy="1496695"/>
          </a:xfrm>
        </p:spPr>
        <p:txBody>
          <a:bodyPr>
            <a:normAutofit/>
          </a:bodyPr>
          <a:p>
            <a:pPr marL="0" indent="0">
              <a:buNone/>
            </a:pPr>
            <a:r>
              <a:rPr lang="en-US" sz="2400">
                <a:sym typeface="+mn-ea"/>
              </a:rPr>
              <a:t>De los </a:t>
            </a:r>
            <a:r>
              <a:rPr lang="en-US" sz="2400">
                <a:solidFill>
                  <a:srgbClr val="0070C0"/>
                </a:solidFill>
                <a:sym typeface="+mn-ea"/>
              </a:rPr>
              <a:t>recursos </a:t>
            </a:r>
            <a:r>
              <a:rPr lang="en-US" sz="2400">
                <a:sym typeface="+mn-ea"/>
              </a:rPr>
              <a:t>se conoce su </a:t>
            </a:r>
            <a:r>
              <a:rPr lang="en-US" sz="2400" u="sng">
                <a:solidFill>
                  <a:schemeClr val="bg1">
                    <a:lumMod val="50000"/>
                  </a:schemeClr>
                </a:solidFill>
                <a:sym typeface="+mn-ea"/>
              </a:rPr>
              <a:t>id</a:t>
            </a:r>
            <a:r>
              <a:rPr lang="en-US" sz="2400">
                <a:sym typeface="+mn-ea"/>
              </a:rPr>
              <a:t>,</a:t>
            </a:r>
            <a:r>
              <a:rPr lang="en-US" sz="2400">
                <a:solidFill>
                  <a:schemeClr val="bg1">
                    <a:lumMod val="50000"/>
                  </a:schemeClr>
                </a:solidFill>
                <a:sym typeface="+mn-ea"/>
              </a:rPr>
              <a:t> nombre</a:t>
            </a:r>
            <a:r>
              <a:rPr lang="en-US" sz="2400">
                <a:sym typeface="+mn-ea"/>
              </a:rPr>
              <a:t>, </a:t>
            </a:r>
            <a:r>
              <a:rPr lang="en-US" sz="2400">
                <a:solidFill>
                  <a:schemeClr val="bg1">
                    <a:lumMod val="50000"/>
                  </a:schemeClr>
                </a:solidFill>
                <a:sym typeface="+mn-ea"/>
              </a:rPr>
              <a:t>tipo</a:t>
            </a:r>
            <a:r>
              <a:rPr lang="en-US" sz="2400">
                <a:sym typeface="+mn-ea"/>
              </a:rPr>
              <a:t> y </a:t>
            </a:r>
            <a:r>
              <a:rPr lang="en-US" sz="2400">
                <a:solidFill>
                  <a:schemeClr val="bg1">
                    <a:lumMod val="50000"/>
                  </a:schemeClr>
                </a:solidFill>
                <a:sym typeface="+mn-ea"/>
              </a:rPr>
              <a:t>descripción</a:t>
            </a:r>
            <a:r>
              <a:rPr lang="en-US" sz="2400">
                <a:sym typeface="+mn-ea"/>
              </a:rPr>
              <a:t>. Los </a:t>
            </a:r>
            <a:r>
              <a:rPr lang="en-US" sz="2400">
                <a:solidFill>
                  <a:srgbClr val="0070C0"/>
                </a:solidFill>
                <a:sym typeface="+mn-ea"/>
              </a:rPr>
              <a:t>investigadores </a:t>
            </a:r>
            <a:r>
              <a:rPr lang="en-US" sz="2400">
                <a:sym typeface="+mn-ea"/>
              </a:rPr>
              <a:t>que </a:t>
            </a:r>
            <a:r>
              <a:rPr lang="en-US" sz="2400">
                <a:solidFill>
                  <a:schemeClr val="accent2">
                    <a:lumMod val="75000"/>
                  </a:schemeClr>
                </a:solidFill>
                <a:sym typeface="+mn-ea"/>
              </a:rPr>
              <a:t>trabajan </a:t>
            </a:r>
            <a:r>
              <a:rPr lang="en-US" sz="2400">
                <a:sym typeface="+mn-ea"/>
              </a:rPr>
              <a:t>en un </a:t>
            </a:r>
            <a:r>
              <a:rPr lang="en-US" sz="2400">
                <a:solidFill>
                  <a:srgbClr val="0070C0"/>
                </a:solidFill>
                <a:sym typeface="+mn-ea"/>
              </a:rPr>
              <a:t>proyecto </a:t>
            </a:r>
            <a:r>
              <a:rPr lang="en-US" sz="2400">
                <a:sym typeface="+mn-ea"/>
              </a:rPr>
              <a:t>pueden </a:t>
            </a:r>
            <a:r>
              <a:rPr lang="en-US" sz="2400">
                <a:solidFill>
                  <a:schemeClr val="accent2">
                    <a:lumMod val="75000"/>
                  </a:schemeClr>
                </a:solidFill>
                <a:sym typeface="+mn-ea"/>
              </a:rPr>
              <a:t>solicitar </a:t>
            </a:r>
            <a:r>
              <a:rPr lang="en-US" sz="2400">
                <a:sym typeface="+mn-ea"/>
              </a:rPr>
              <a:t>todos los recursos que sean necesarios para ese proyecto en específico. Un investigador trabajando en un mismo proyecto puede solicitar un recurso una sola vez.</a:t>
            </a:r>
            <a:endParaRPr lang="en-US" sz="2400">
              <a:sym typeface="+mn-ea"/>
            </a:endParaRPr>
          </a:p>
        </p:txBody>
      </p:sp>
      <p:sp>
        <p:nvSpPr>
          <p:cNvPr id="4" name="Rectangles 3"/>
          <p:cNvSpPr/>
          <p:nvPr/>
        </p:nvSpPr>
        <p:spPr>
          <a:xfrm>
            <a:off x="8074025" y="4582795"/>
            <a:ext cx="1760855" cy="828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RECURSO</a:t>
            </a:r>
            <a:endParaRPr lang="en-US"/>
          </a:p>
        </p:txBody>
      </p:sp>
      <p:sp>
        <p:nvSpPr>
          <p:cNvPr id="5" name="Rectangles 4"/>
          <p:cNvSpPr/>
          <p:nvPr/>
        </p:nvSpPr>
        <p:spPr>
          <a:xfrm>
            <a:off x="1753870" y="4582795"/>
            <a:ext cx="1793240" cy="828040"/>
          </a:xfrm>
          <a:prstGeom prst="rect">
            <a:avLst/>
          </a:prstGeom>
          <a:solidFill>
            <a:schemeClr val="accent1">
              <a:lumMod val="40000"/>
              <a:lumOff val="60000"/>
            </a:schemeClr>
          </a:solidFill>
          <a:ln w="38100">
            <a:solidFill>
              <a:srgbClr val="0070C0"/>
            </a:solidFill>
          </a:ln>
        </p:spPr>
        <p:style>
          <a:lnRef idx="1">
            <a:schemeClr val="accent1"/>
          </a:lnRef>
          <a:fillRef idx="2">
            <a:schemeClr val="accent1"/>
          </a:fillRef>
          <a:effectRef idx="1">
            <a:schemeClr val="accent1"/>
          </a:effectRef>
          <a:fontRef idx="minor">
            <a:schemeClr val="dk1"/>
          </a:fontRef>
        </p:style>
        <p:txBody>
          <a:bodyPr rtlCol="0" anchor="ctr"/>
          <a:p>
            <a:pPr algn="ctr"/>
            <a:r>
              <a:rPr lang="en-US"/>
              <a:t>Investigador Trabajando en un Proyecto</a:t>
            </a:r>
            <a:endParaRPr lang="en-US"/>
          </a:p>
        </p:txBody>
      </p:sp>
      <p:sp>
        <p:nvSpPr>
          <p:cNvPr id="6" name="Diamond 5"/>
          <p:cNvSpPr/>
          <p:nvPr/>
        </p:nvSpPr>
        <p:spPr>
          <a:xfrm>
            <a:off x="4831080" y="4582795"/>
            <a:ext cx="1958340" cy="82740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t>Solicitar</a:t>
            </a:r>
            <a:endParaRPr lang="en-US"/>
          </a:p>
        </p:txBody>
      </p:sp>
      <p:cxnSp>
        <p:nvCxnSpPr>
          <p:cNvPr id="7" name="Straight Connector 6"/>
          <p:cNvCxnSpPr>
            <a:stCxn id="5" idx="3"/>
            <a:endCxn id="6" idx="1"/>
          </p:cNvCxnSpPr>
          <p:nvPr/>
        </p:nvCxnSpPr>
        <p:spPr>
          <a:xfrm>
            <a:off x="3547110" y="4996815"/>
            <a:ext cx="1283970"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6" idx="3"/>
            <a:endCxn id="4" idx="1"/>
          </p:cNvCxnSpPr>
          <p:nvPr/>
        </p:nvCxnSpPr>
        <p:spPr>
          <a:xfrm>
            <a:off x="6789420" y="4996815"/>
            <a:ext cx="1284605" cy="63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2144395" y="5661025"/>
            <a:ext cx="1012190" cy="51181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Id_Inv</a:t>
            </a:r>
            <a:endParaRPr lang="en-US" sz="1200" u="sng"/>
          </a:p>
        </p:txBody>
      </p:sp>
      <p:sp>
        <p:nvSpPr>
          <p:cNvPr id="15" name="Oval 14"/>
          <p:cNvSpPr/>
          <p:nvPr/>
        </p:nvSpPr>
        <p:spPr>
          <a:xfrm>
            <a:off x="7780020" y="5661025"/>
            <a:ext cx="1012190"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Id_Rec</a:t>
            </a:r>
            <a:endParaRPr lang="en-US" sz="1200" u="sng"/>
          </a:p>
        </p:txBody>
      </p:sp>
      <p:sp>
        <p:nvSpPr>
          <p:cNvPr id="16" name="Oval 15"/>
          <p:cNvSpPr/>
          <p:nvPr/>
        </p:nvSpPr>
        <p:spPr>
          <a:xfrm>
            <a:off x="9138920" y="5661025"/>
            <a:ext cx="1012190"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Nombre</a:t>
            </a:r>
            <a:endParaRPr lang="en-US" sz="1200"/>
          </a:p>
        </p:txBody>
      </p:sp>
      <p:sp>
        <p:nvSpPr>
          <p:cNvPr id="17" name="Oval 16"/>
          <p:cNvSpPr/>
          <p:nvPr/>
        </p:nvSpPr>
        <p:spPr>
          <a:xfrm>
            <a:off x="8074025" y="3829050"/>
            <a:ext cx="717550"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Tipo</a:t>
            </a:r>
            <a:endParaRPr lang="en-US" sz="1200"/>
          </a:p>
        </p:txBody>
      </p:sp>
      <p:cxnSp>
        <p:nvCxnSpPr>
          <p:cNvPr id="18" name="Straight Connector 17"/>
          <p:cNvCxnSpPr>
            <a:stCxn id="4" idx="0"/>
            <a:endCxn id="17" idx="5"/>
          </p:cNvCxnSpPr>
          <p:nvPr/>
        </p:nvCxnSpPr>
        <p:spPr>
          <a:xfrm flipH="1" flipV="1">
            <a:off x="8686800" y="4258945"/>
            <a:ext cx="267970" cy="32385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 idx="2"/>
            <a:endCxn id="15" idx="7"/>
          </p:cNvCxnSpPr>
          <p:nvPr/>
        </p:nvCxnSpPr>
        <p:spPr>
          <a:xfrm flipH="1">
            <a:off x="8644255" y="5410835"/>
            <a:ext cx="310515" cy="32512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6" idx="1"/>
            <a:endCxn id="4" idx="2"/>
          </p:cNvCxnSpPr>
          <p:nvPr/>
        </p:nvCxnSpPr>
        <p:spPr>
          <a:xfrm flipH="1" flipV="1">
            <a:off x="8954770" y="5410835"/>
            <a:ext cx="332105" cy="32512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2" idx="4"/>
            <a:endCxn id="5" idx="0"/>
          </p:cNvCxnSpPr>
          <p:nvPr/>
        </p:nvCxnSpPr>
        <p:spPr>
          <a:xfrm>
            <a:off x="2650490" y="4332605"/>
            <a:ext cx="0" cy="25019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0"/>
            <a:endCxn id="5" idx="2"/>
          </p:cNvCxnSpPr>
          <p:nvPr/>
        </p:nvCxnSpPr>
        <p:spPr>
          <a:xfrm flipV="1">
            <a:off x="2650490" y="5410835"/>
            <a:ext cx="0" cy="25019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9055100" y="3829050"/>
            <a:ext cx="141033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Descripción</a:t>
            </a:r>
            <a:endParaRPr lang="en-US" sz="1200"/>
          </a:p>
        </p:txBody>
      </p:sp>
      <p:cxnSp>
        <p:nvCxnSpPr>
          <p:cNvPr id="10" name="Straight Connector 9"/>
          <p:cNvCxnSpPr>
            <a:stCxn id="9" idx="3"/>
            <a:endCxn id="4" idx="0"/>
          </p:cNvCxnSpPr>
          <p:nvPr/>
        </p:nvCxnSpPr>
        <p:spPr>
          <a:xfrm flipH="1">
            <a:off x="8954770" y="4258945"/>
            <a:ext cx="306705" cy="32385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144395" y="3820795"/>
            <a:ext cx="1012190" cy="51181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Id_Pro</a:t>
            </a:r>
            <a:endParaRPr lang="en-US" sz="1200" u="sng"/>
          </a:p>
        </p:txBody>
      </p:sp>
      <p:sp>
        <p:nvSpPr>
          <p:cNvPr id="24" name="Text Box 23"/>
          <p:cNvSpPr txBox="1"/>
          <p:nvPr/>
        </p:nvSpPr>
        <p:spPr>
          <a:xfrm>
            <a:off x="3547110" y="4629150"/>
            <a:ext cx="469265" cy="368300"/>
          </a:xfrm>
          <a:prstGeom prst="rect">
            <a:avLst/>
          </a:prstGeom>
          <a:noFill/>
        </p:spPr>
        <p:txBody>
          <a:bodyPr wrap="none" rtlCol="0">
            <a:spAutoFit/>
          </a:bodyPr>
          <a:p>
            <a:r>
              <a:rPr lang="en-US"/>
              <a:t>1,*</a:t>
            </a:r>
            <a:endParaRPr lang="en-US"/>
          </a:p>
        </p:txBody>
      </p:sp>
      <p:sp>
        <p:nvSpPr>
          <p:cNvPr id="36" name="Text Box 35"/>
          <p:cNvSpPr txBox="1"/>
          <p:nvPr/>
        </p:nvSpPr>
        <p:spPr>
          <a:xfrm>
            <a:off x="7604125" y="4629150"/>
            <a:ext cx="469265" cy="368300"/>
          </a:xfrm>
          <a:prstGeom prst="rect">
            <a:avLst/>
          </a:prstGeom>
          <a:noFill/>
        </p:spPr>
        <p:txBody>
          <a:bodyPr wrap="none" rtlCol="0">
            <a:spAutoFit/>
          </a:bodyPr>
          <a:p>
            <a:r>
              <a:rPr lang="en-US"/>
              <a:t>0,*</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Freeform 8"/>
          <p:cNvSpPr/>
          <p:nvPr/>
        </p:nvSpPr>
        <p:spPr>
          <a:xfrm>
            <a:off x="1056640" y="1614805"/>
            <a:ext cx="9445625" cy="2655570"/>
          </a:xfrm>
          <a:custGeom>
            <a:avLst/>
            <a:gdLst>
              <a:gd name="connsiteX0" fmla="*/ 0 w 14875"/>
              <a:gd name="connsiteY0" fmla="*/ 5 h 4182"/>
              <a:gd name="connsiteX1" fmla="*/ 14875 w 14875"/>
              <a:gd name="connsiteY1" fmla="*/ 0 h 4182"/>
              <a:gd name="connsiteX2" fmla="*/ 14866 w 14875"/>
              <a:gd name="connsiteY2" fmla="*/ 2126 h 4182"/>
              <a:gd name="connsiteX3" fmla="*/ 14875 w 14875"/>
              <a:gd name="connsiteY3" fmla="*/ 4182 h 4182"/>
              <a:gd name="connsiteX4" fmla="*/ 7059 w 14875"/>
              <a:gd name="connsiteY4" fmla="*/ 4174 h 4182"/>
              <a:gd name="connsiteX5" fmla="*/ 1 w 14875"/>
              <a:gd name="connsiteY5" fmla="*/ 4182 h 4182"/>
              <a:gd name="connsiteX6" fmla="*/ 0 w 14875"/>
              <a:gd name="connsiteY6" fmla="*/ 5 h 4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75" h="4182">
                <a:moveTo>
                  <a:pt x="0" y="5"/>
                </a:moveTo>
                <a:lnTo>
                  <a:pt x="14875" y="0"/>
                </a:lnTo>
                <a:lnTo>
                  <a:pt x="14866" y="2126"/>
                </a:lnTo>
                <a:lnTo>
                  <a:pt x="14875" y="4182"/>
                </a:lnTo>
                <a:lnTo>
                  <a:pt x="7059" y="4174"/>
                </a:lnTo>
                <a:lnTo>
                  <a:pt x="1" y="4182"/>
                </a:lnTo>
                <a:lnTo>
                  <a:pt x="0" y="5"/>
                </a:lnTo>
                <a:close/>
              </a:path>
            </a:pathLst>
          </a:custGeom>
          <a:solidFill>
            <a:schemeClr val="accent1">
              <a:lumMod val="40000"/>
              <a:lumOff val="6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838200" y="170815"/>
            <a:ext cx="10515600" cy="1325563"/>
          </a:xfrm>
        </p:spPr>
        <p:txBody>
          <a:bodyPr/>
          <a:p>
            <a:r>
              <a:rPr lang="en-US"/>
              <a:t>Diseño conceptual (Completo)</a:t>
            </a:r>
            <a:endParaRPr lang="en-US"/>
          </a:p>
        </p:txBody>
      </p:sp>
      <p:sp>
        <p:nvSpPr>
          <p:cNvPr id="4" name="Rectangles 3"/>
          <p:cNvSpPr/>
          <p:nvPr/>
        </p:nvSpPr>
        <p:spPr>
          <a:xfrm>
            <a:off x="6264275" y="2633345"/>
            <a:ext cx="1642745" cy="772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t>PROYECTO</a:t>
            </a:r>
            <a:endParaRPr lang="en-US" sz="1600"/>
          </a:p>
        </p:txBody>
      </p:sp>
      <p:sp>
        <p:nvSpPr>
          <p:cNvPr id="5" name="Rectangles 4"/>
          <p:cNvSpPr/>
          <p:nvPr/>
        </p:nvSpPr>
        <p:spPr>
          <a:xfrm>
            <a:off x="1531620" y="2633345"/>
            <a:ext cx="1672590" cy="772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t>INVESTIGADOR</a:t>
            </a:r>
            <a:endParaRPr lang="en-US" sz="1600"/>
          </a:p>
        </p:txBody>
      </p:sp>
      <p:sp>
        <p:nvSpPr>
          <p:cNvPr id="6" name="Diamond 5"/>
          <p:cNvSpPr/>
          <p:nvPr/>
        </p:nvSpPr>
        <p:spPr>
          <a:xfrm>
            <a:off x="3803015" y="2633345"/>
            <a:ext cx="1826895" cy="77152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sz="1600"/>
              <a:t>Trabajar</a:t>
            </a:r>
            <a:endParaRPr lang="en-US" sz="1600"/>
          </a:p>
        </p:txBody>
      </p:sp>
      <p:cxnSp>
        <p:nvCxnSpPr>
          <p:cNvPr id="7" name="Straight Connector 6"/>
          <p:cNvCxnSpPr>
            <a:stCxn id="5" idx="3"/>
            <a:endCxn id="6" idx="1"/>
          </p:cNvCxnSpPr>
          <p:nvPr/>
        </p:nvCxnSpPr>
        <p:spPr>
          <a:xfrm>
            <a:off x="3204210" y="3019425"/>
            <a:ext cx="598805"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6" idx="3"/>
            <a:endCxn id="4" idx="1"/>
          </p:cNvCxnSpPr>
          <p:nvPr/>
        </p:nvCxnSpPr>
        <p:spPr>
          <a:xfrm>
            <a:off x="5629910" y="3019425"/>
            <a:ext cx="634365"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261110" y="3639185"/>
            <a:ext cx="944245" cy="4775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Id_Inv</a:t>
            </a:r>
            <a:endParaRPr lang="en-US" sz="1200" u="sng"/>
          </a:p>
        </p:txBody>
      </p:sp>
      <p:sp>
        <p:nvSpPr>
          <p:cNvPr id="13" name="Oval 12"/>
          <p:cNvSpPr/>
          <p:nvPr/>
        </p:nvSpPr>
        <p:spPr>
          <a:xfrm>
            <a:off x="2528570" y="3639185"/>
            <a:ext cx="1045210" cy="4775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Nombre</a:t>
            </a:r>
            <a:endParaRPr lang="en-US" sz="1200"/>
          </a:p>
        </p:txBody>
      </p:sp>
      <p:sp>
        <p:nvSpPr>
          <p:cNvPr id="14" name="Oval 13"/>
          <p:cNvSpPr/>
          <p:nvPr/>
        </p:nvSpPr>
        <p:spPr>
          <a:xfrm>
            <a:off x="1531620" y="1797050"/>
            <a:ext cx="1672590" cy="60325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Área de relevancia</a:t>
            </a:r>
            <a:endParaRPr lang="en-US" sz="1200"/>
          </a:p>
        </p:txBody>
      </p:sp>
      <p:sp>
        <p:nvSpPr>
          <p:cNvPr id="15" name="Oval 14"/>
          <p:cNvSpPr/>
          <p:nvPr/>
        </p:nvSpPr>
        <p:spPr>
          <a:xfrm>
            <a:off x="6141720" y="3536315"/>
            <a:ext cx="944245" cy="4775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Id_Pro</a:t>
            </a:r>
            <a:endParaRPr lang="en-US" sz="1200" u="sng"/>
          </a:p>
        </p:txBody>
      </p:sp>
      <p:sp>
        <p:nvSpPr>
          <p:cNvPr id="16" name="Oval 15"/>
          <p:cNvSpPr/>
          <p:nvPr/>
        </p:nvSpPr>
        <p:spPr>
          <a:xfrm>
            <a:off x="7602855" y="3474085"/>
            <a:ext cx="1104265" cy="4775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Nombre</a:t>
            </a:r>
            <a:endParaRPr lang="en-US" sz="1200"/>
          </a:p>
        </p:txBody>
      </p:sp>
      <p:sp>
        <p:nvSpPr>
          <p:cNvPr id="17" name="Oval 16"/>
          <p:cNvSpPr/>
          <p:nvPr/>
        </p:nvSpPr>
        <p:spPr>
          <a:xfrm>
            <a:off x="6416040" y="1819910"/>
            <a:ext cx="1363980" cy="5797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Grado científico</a:t>
            </a:r>
            <a:endParaRPr lang="en-US" sz="1200"/>
          </a:p>
        </p:txBody>
      </p:sp>
      <p:cxnSp>
        <p:nvCxnSpPr>
          <p:cNvPr id="18" name="Straight Connector 17"/>
          <p:cNvCxnSpPr>
            <a:stCxn id="4" idx="0"/>
            <a:endCxn id="17" idx="4"/>
          </p:cNvCxnSpPr>
          <p:nvPr/>
        </p:nvCxnSpPr>
        <p:spPr>
          <a:xfrm flipV="1">
            <a:off x="7085965" y="2399665"/>
            <a:ext cx="12065" cy="23368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 idx="2"/>
            <a:endCxn id="15" idx="7"/>
          </p:cNvCxnSpPr>
          <p:nvPr/>
        </p:nvCxnSpPr>
        <p:spPr>
          <a:xfrm flipH="1">
            <a:off x="6947535" y="3405505"/>
            <a:ext cx="138430" cy="20066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6" idx="1"/>
            <a:endCxn id="4" idx="2"/>
          </p:cNvCxnSpPr>
          <p:nvPr/>
        </p:nvCxnSpPr>
        <p:spPr>
          <a:xfrm flipH="1" flipV="1">
            <a:off x="7085965" y="3405505"/>
            <a:ext cx="678815" cy="13843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5" idx="0"/>
          </p:cNvCxnSpPr>
          <p:nvPr/>
        </p:nvCxnSpPr>
        <p:spPr>
          <a:xfrm>
            <a:off x="2367915" y="2400300"/>
            <a:ext cx="0" cy="23368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5" idx="2"/>
            <a:endCxn id="13" idx="1"/>
          </p:cNvCxnSpPr>
          <p:nvPr/>
        </p:nvCxnSpPr>
        <p:spPr>
          <a:xfrm>
            <a:off x="2367915" y="3405505"/>
            <a:ext cx="313690" cy="30353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7"/>
            <a:endCxn id="5" idx="2"/>
          </p:cNvCxnSpPr>
          <p:nvPr/>
        </p:nvCxnSpPr>
        <p:spPr>
          <a:xfrm flipV="1">
            <a:off x="2066925" y="3406140"/>
            <a:ext cx="300990" cy="30353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 Box 23"/>
          <p:cNvSpPr txBox="1"/>
          <p:nvPr/>
        </p:nvSpPr>
        <p:spPr>
          <a:xfrm>
            <a:off x="3204210" y="2633345"/>
            <a:ext cx="437515" cy="306705"/>
          </a:xfrm>
          <a:prstGeom prst="rect">
            <a:avLst/>
          </a:prstGeom>
          <a:noFill/>
        </p:spPr>
        <p:txBody>
          <a:bodyPr wrap="square" rtlCol="0">
            <a:spAutoFit/>
          </a:bodyPr>
          <a:p>
            <a:r>
              <a:rPr lang="en-US" sz="1400"/>
              <a:t>1,*</a:t>
            </a:r>
            <a:endParaRPr lang="en-US" sz="1400"/>
          </a:p>
        </p:txBody>
      </p:sp>
      <p:sp>
        <p:nvSpPr>
          <p:cNvPr id="25" name="Text Box 24"/>
          <p:cNvSpPr txBox="1"/>
          <p:nvPr/>
        </p:nvSpPr>
        <p:spPr>
          <a:xfrm>
            <a:off x="5826125" y="2675890"/>
            <a:ext cx="439420" cy="306705"/>
          </a:xfrm>
          <a:prstGeom prst="rect">
            <a:avLst/>
          </a:prstGeom>
          <a:noFill/>
        </p:spPr>
        <p:txBody>
          <a:bodyPr wrap="square" rtlCol="0">
            <a:spAutoFit/>
          </a:bodyPr>
          <a:p>
            <a:r>
              <a:rPr lang="en-US" sz="1400"/>
              <a:t>0,1</a:t>
            </a:r>
            <a:endParaRPr lang="en-US" sz="1400"/>
          </a:p>
        </p:txBody>
      </p:sp>
      <p:sp>
        <p:nvSpPr>
          <p:cNvPr id="10" name="Rectangles 9"/>
          <p:cNvSpPr/>
          <p:nvPr/>
        </p:nvSpPr>
        <p:spPr>
          <a:xfrm>
            <a:off x="7519670" y="5149850"/>
            <a:ext cx="1760855" cy="828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RECURSO</a:t>
            </a:r>
            <a:endParaRPr lang="en-US"/>
          </a:p>
        </p:txBody>
      </p:sp>
      <p:sp>
        <p:nvSpPr>
          <p:cNvPr id="12" name="Diamond 11"/>
          <p:cNvSpPr/>
          <p:nvPr/>
        </p:nvSpPr>
        <p:spPr>
          <a:xfrm>
            <a:off x="4603115" y="5150485"/>
            <a:ext cx="1958340" cy="82740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t>Solicitar</a:t>
            </a:r>
            <a:endParaRPr lang="en-US"/>
          </a:p>
        </p:txBody>
      </p:sp>
      <p:cxnSp>
        <p:nvCxnSpPr>
          <p:cNvPr id="27" name="Straight Connector 26"/>
          <p:cNvCxnSpPr>
            <a:stCxn id="12" idx="3"/>
            <a:endCxn id="10" idx="1"/>
          </p:cNvCxnSpPr>
          <p:nvPr/>
        </p:nvCxnSpPr>
        <p:spPr>
          <a:xfrm flipV="1">
            <a:off x="6561455" y="5563870"/>
            <a:ext cx="958215" cy="63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9627870" y="5977255"/>
            <a:ext cx="1012190"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Id_Rec</a:t>
            </a:r>
            <a:endParaRPr lang="en-US" sz="1200" u="sng"/>
          </a:p>
        </p:txBody>
      </p:sp>
      <p:sp>
        <p:nvSpPr>
          <p:cNvPr id="29" name="Oval 28"/>
          <p:cNvSpPr/>
          <p:nvPr/>
        </p:nvSpPr>
        <p:spPr>
          <a:xfrm>
            <a:off x="9911080" y="5308600"/>
            <a:ext cx="1012190"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Nombre</a:t>
            </a:r>
            <a:endParaRPr lang="en-US" sz="1200"/>
          </a:p>
        </p:txBody>
      </p:sp>
      <p:sp>
        <p:nvSpPr>
          <p:cNvPr id="30" name="Oval 29"/>
          <p:cNvSpPr/>
          <p:nvPr/>
        </p:nvSpPr>
        <p:spPr>
          <a:xfrm>
            <a:off x="7414895" y="4432300"/>
            <a:ext cx="717550"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Tipo</a:t>
            </a:r>
            <a:endParaRPr lang="en-US" sz="1200"/>
          </a:p>
        </p:txBody>
      </p:sp>
      <p:cxnSp>
        <p:nvCxnSpPr>
          <p:cNvPr id="31" name="Straight Connector 30"/>
          <p:cNvCxnSpPr>
            <a:stCxn id="10" idx="0"/>
            <a:endCxn id="30" idx="5"/>
          </p:cNvCxnSpPr>
          <p:nvPr/>
        </p:nvCxnSpPr>
        <p:spPr>
          <a:xfrm flipH="1" flipV="1">
            <a:off x="8027670" y="4862195"/>
            <a:ext cx="372745" cy="28765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0" idx="3"/>
            <a:endCxn id="28" idx="1"/>
          </p:cNvCxnSpPr>
          <p:nvPr/>
        </p:nvCxnSpPr>
        <p:spPr>
          <a:xfrm>
            <a:off x="9280525" y="5563870"/>
            <a:ext cx="495300" cy="48831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2"/>
            <a:endCxn id="10" idx="3"/>
          </p:cNvCxnSpPr>
          <p:nvPr/>
        </p:nvCxnSpPr>
        <p:spPr>
          <a:xfrm flipH="1" flipV="1">
            <a:off x="9280525" y="5563870"/>
            <a:ext cx="630555" cy="63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8707120" y="4505960"/>
            <a:ext cx="141033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Descripción</a:t>
            </a:r>
            <a:endParaRPr lang="en-US" sz="1200"/>
          </a:p>
        </p:txBody>
      </p:sp>
      <p:cxnSp>
        <p:nvCxnSpPr>
          <p:cNvPr id="35" name="Straight Connector 34"/>
          <p:cNvCxnSpPr>
            <a:stCxn id="34" idx="3"/>
            <a:endCxn id="10" idx="0"/>
          </p:cNvCxnSpPr>
          <p:nvPr/>
        </p:nvCxnSpPr>
        <p:spPr>
          <a:xfrm flipH="1">
            <a:off x="8400415" y="4935855"/>
            <a:ext cx="513080" cy="21399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6" name="Text Box 35"/>
          <p:cNvSpPr txBox="1"/>
          <p:nvPr/>
        </p:nvSpPr>
        <p:spPr>
          <a:xfrm>
            <a:off x="7049770" y="5196205"/>
            <a:ext cx="471170" cy="368300"/>
          </a:xfrm>
          <a:prstGeom prst="rect">
            <a:avLst/>
          </a:prstGeom>
          <a:noFill/>
        </p:spPr>
        <p:txBody>
          <a:bodyPr wrap="none" rtlCol="0">
            <a:spAutoFit/>
          </a:bodyPr>
          <a:p>
            <a:r>
              <a:rPr lang="en-US"/>
              <a:t>0,1</a:t>
            </a:r>
            <a:endParaRPr lang="en-US"/>
          </a:p>
        </p:txBody>
      </p:sp>
      <p:cxnSp>
        <p:nvCxnSpPr>
          <p:cNvPr id="37" name="Straight Connector 36"/>
          <p:cNvCxnSpPr>
            <a:stCxn id="9" idx="3"/>
            <a:endCxn id="12" idx="0"/>
          </p:cNvCxnSpPr>
          <p:nvPr/>
        </p:nvCxnSpPr>
        <p:spPr>
          <a:xfrm>
            <a:off x="5539105" y="4265295"/>
            <a:ext cx="43180" cy="88519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8" name="Text Box 37"/>
          <p:cNvSpPr txBox="1"/>
          <p:nvPr/>
        </p:nvSpPr>
        <p:spPr>
          <a:xfrm>
            <a:off x="8400415" y="1987550"/>
            <a:ext cx="1932940" cy="1198880"/>
          </a:xfrm>
          <a:prstGeom prst="rect">
            <a:avLst/>
          </a:prstGeom>
          <a:noFill/>
        </p:spPr>
        <p:txBody>
          <a:bodyPr wrap="square" rtlCol="0">
            <a:spAutoFit/>
          </a:bodyPr>
          <a:p>
            <a:pPr algn="ctr"/>
            <a:r>
              <a:rPr lang="en-US" sz="2400">
                <a:solidFill>
                  <a:srgbClr val="002060"/>
                </a:solidFill>
              </a:rPr>
              <a:t>Investigador trabajando en un Proyecto</a:t>
            </a:r>
            <a:endParaRPr lang="en-US" sz="2400">
              <a:solidFill>
                <a:srgbClr val="002060"/>
              </a:solidFill>
            </a:endParaRPr>
          </a:p>
        </p:txBody>
      </p:sp>
      <p:sp>
        <p:nvSpPr>
          <p:cNvPr id="39" name="Text Box 38"/>
          <p:cNvSpPr txBox="1"/>
          <p:nvPr/>
        </p:nvSpPr>
        <p:spPr>
          <a:xfrm>
            <a:off x="5113020" y="4338955"/>
            <a:ext cx="469265" cy="368300"/>
          </a:xfrm>
          <a:prstGeom prst="rect">
            <a:avLst/>
          </a:prstGeom>
          <a:noFill/>
        </p:spPr>
        <p:txBody>
          <a:bodyPr wrap="none" rtlCol="0">
            <a:spAutoFit/>
          </a:bodyPr>
          <a:p>
            <a:r>
              <a:rPr lang="en-US"/>
              <a:t>1,*</a:t>
            </a:r>
            <a:endParaRPr lang="en-US"/>
          </a:p>
        </p:txBody>
      </p:sp>
      <p:sp>
        <p:nvSpPr>
          <p:cNvPr id="40" name="Oval 39"/>
          <p:cNvSpPr/>
          <p:nvPr/>
        </p:nvSpPr>
        <p:spPr>
          <a:xfrm>
            <a:off x="10739120" y="2155825"/>
            <a:ext cx="944245" cy="47752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Id_Pro</a:t>
            </a:r>
            <a:endParaRPr lang="en-US" sz="1200" u="sng"/>
          </a:p>
        </p:txBody>
      </p:sp>
      <p:sp>
        <p:nvSpPr>
          <p:cNvPr id="41" name="Oval 40"/>
          <p:cNvSpPr/>
          <p:nvPr/>
        </p:nvSpPr>
        <p:spPr>
          <a:xfrm>
            <a:off x="10773410" y="3265170"/>
            <a:ext cx="944245" cy="47752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Id_Inv</a:t>
            </a:r>
            <a:endParaRPr lang="en-US" sz="1200" u="sng"/>
          </a:p>
        </p:txBody>
      </p:sp>
      <p:cxnSp>
        <p:nvCxnSpPr>
          <p:cNvPr id="42" name="Straight Connector 41"/>
          <p:cNvCxnSpPr>
            <a:stCxn id="40" idx="3"/>
            <a:endCxn id="9" idx="2"/>
          </p:cNvCxnSpPr>
          <p:nvPr/>
        </p:nvCxnSpPr>
        <p:spPr>
          <a:xfrm flipH="1">
            <a:off x="10496550" y="2563495"/>
            <a:ext cx="381000" cy="40132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1" idx="1"/>
            <a:endCxn id="9" idx="2"/>
          </p:cNvCxnSpPr>
          <p:nvPr/>
        </p:nvCxnSpPr>
        <p:spPr>
          <a:xfrm flipH="1" flipV="1">
            <a:off x="10496550" y="2964815"/>
            <a:ext cx="415290" cy="37020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Ejercicio 3.3</a:t>
            </a:r>
            <a:endParaRPr lang="en-US"/>
          </a:p>
        </p:txBody>
      </p:sp>
      <p:sp>
        <p:nvSpPr>
          <p:cNvPr id="3" name="Content Placeholder 2"/>
          <p:cNvSpPr>
            <a:spLocks noGrp="1"/>
          </p:cNvSpPr>
          <p:nvPr>
            <p:ph idx="1"/>
          </p:nvPr>
        </p:nvSpPr>
        <p:spPr/>
        <p:txBody>
          <a:bodyPr>
            <a:normAutofit fontScale="70000"/>
          </a:bodyPr>
          <a:p>
            <a:pPr marL="0" indent="0">
              <a:buNone/>
            </a:pPr>
            <a:r>
              <a:rPr lang="en-US">
                <a:solidFill>
                  <a:schemeClr val="tx1"/>
                </a:solidFill>
              </a:rPr>
              <a:t>Has sido contratado por Valve para confeccionar una base de datos para el registro de las acciones</a:t>
            </a:r>
            <a:endParaRPr lang="en-US">
              <a:solidFill>
                <a:schemeClr val="tx1"/>
              </a:solidFill>
            </a:endParaRPr>
          </a:p>
          <a:p>
            <a:pPr marL="0" indent="0">
              <a:buNone/>
            </a:pPr>
            <a:r>
              <a:rPr lang="en-US">
                <a:solidFill>
                  <a:schemeClr val="tx1"/>
                </a:solidFill>
              </a:rPr>
              <a:t>en su tienda de juegos Steam. En Steam todo usuario registrado tiene un SteamID que lo identifica,</a:t>
            </a:r>
            <a:endParaRPr lang="en-US">
              <a:solidFill>
                <a:schemeClr val="tx1"/>
              </a:solidFill>
            </a:endParaRPr>
          </a:p>
          <a:p>
            <a:pPr marL="0" indent="0">
              <a:buNone/>
            </a:pPr>
            <a:r>
              <a:rPr lang="en-US">
                <a:solidFill>
                  <a:schemeClr val="tx1"/>
                </a:solidFill>
              </a:rPr>
              <a:t>un nombre de usuario, una contraseña y nacionalidad. Los juegos de la tienda tienen un código,</a:t>
            </a:r>
            <a:endParaRPr lang="en-US">
              <a:solidFill>
                <a:schemeClr val="tx1"/>
              </a:solidFill>
            </a:endParaRPr>
          </a:p>
          <a:p>
            <a:pPr marL="0" indent="0">
              <a:buNone/>
            </a:pPr>
            <a:r>
              <a:rPr lang="en-US">
                <a:solidFill>
                  <a:schemeClr val="tx1"/>
                </a:solidFill>
              </a:rPr>
              <a:t>nombre, desarrollador y fecha de salida</a:t>
            </a:r>
            <a:r>
              <a:rPr lang="en-US">
                <a:solidFill>
                  <a:schemeClr val="tx1"/>
                </a:solidFill>
              </a:rPr>
              <a:t>. La mayoría de los juegos de la tienda son de pago pero</a:t>
            </a:r>
            <a:endParaRPr lang="en-US">
              <a:solidFill>
                <a:schemeClr val="tx1"/>
              </a:solidFill>
            </a:endParaRPr>
          </a:p>
          <a:p>
            <a:pPr marL="0" indent="0">
              <a:buNone/>
            </a:pPr>
            <a:r>
              <a:rPr lang="en-US">
                <a:solidFill>
                  <a:schemeClr val="tx1"/>
                </a:solidFill>
              </a:rPr>
              <a:t>existen algunos que son gratuitos. De los juegos de pago se conoce su precio y la cantidad de Steam</a:t>
            </a:r>
            <a:endParaRPr lang="en-US">
              <a:solidFill>
                <a:schemeClr val="tx1"/>
              </a:solidFill>
            </a:endParaRPr>
          </a:p>
          <a:p>
            <a:pPr marL="0" indent="0">
              <a:buNone/>
            </a:pPr>
            <a:r>
              <a:rPr lang="en-US">
                <a:solidFill>
                  <a:schemeClr val="tx1"/>
                </a:solidFill>
              </a:rPr>
              <a:t>points que otorga comprarlo. De los juegos gratuitos se almacena si son monetizados o no y el tipo</a:t>
            </a:r>
            <a:endParaRPr lang="en-US">
              <a:solidFill>
                <a:schemeClr val="tx1"/>
              </a:solidFill>
            </a:endParaRPr>
          </a:p>
          <a:p>
            <a:pPr marL="0" indent="0">
              <a:buNone/>
            </a:pPr>
            <a:r>
              <a:rPr lang="en-US">
                <a:solidFill>
                  <a:schemeClr val="tx1"/>
                </a:solidFill>
              </a:rPr>
              <a:t>de monetización</a:t>
            </a:r>
            <a:r>
              <a:rPr lang="en-US">
                <a:solidFill>
                  <a:schemeClr val="tx1"/>
                </a:solidFill>
              </a:rPr>
              <a:t> aplicada en caso de tenerla (pueden ser loot boxes, micro-transacciones, gachas,</a:t>
            </a:r>
            <a:endParaRPr lang="en-US">
              <a:solidFill>
                <a:schemeClr val="tx1"/>
              </a:solidFill>
            </a:endParaRPr>
          </a:p>
          <a:p>
            <a:pPr marL="0" indent="0">
              <a:buNone/>
            </a:pPr>
            <a:r>
              <a:rPr lang="en-US">
                <a:solidFill>
                  <a:schemeClr val="tx1"/>
                </a:solidFill>
              </a:rPr>
              <a:t>etc.). Cuando un usuario compra un juego de pago se convierte en un usuario verificado, estos</a:t>
            </a:r>
            <a:endParaRPr lang="en-US">
              <a:solidFill>
                <a:schemeClr val="tx1"/>
              </a:solidFill>
            </a:endParaRPr>
          </a:p>
          <a:p>
            <a:pPr marL="0" indent="0">
              <a:buNone/>
            </a:pPr>
            <a:r>
              <a:rPr lang="en-US">
                <a:solidFill>
                  <a:schemeClr val="tx1"/>
                </a:solidFill>
              </a:rPr>
              <a:t>usuarios pueden gastar sus Steam points comprando artículos de la tienda de regalos de Steam. De</a:t>
            </a:r>
            <a:endParaRPr lang="en-US">
              <a:solidFill>
                <a:schemeClr val="tx1"/>
              </a:solidFill>
            </a:endParaRPr>
          </a:p>
          <a:p>
            <a:pPr marL="0" indent="0">
              <a:buNone/>
            </a:pPr>
            <a:r>
              <a:rPr lang="en-US">
                <a:solidFill>
                  <a:schemeClr val="tx1"/>
                </a:solidFill>
              </a:rPr>
              <a:t>los artículos en la tienda de regalos se conoce su identificador, nombre y precio (en Steam points).</a:t>
            </a:r>
            <a:endParaRPr lang="en-US">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Ejercicio 3.3</a:t>
            </a:r>
            <a:endParaRPr lang="en-US"/>
          </a:p>
        </p:txBody>
      </p:sp>
      <p:sp>
        <p:nvSpPr>
          <p:cNvPr id="3" name="Content Placeholder 2"/>
          <p:cNvSpPr>
            <a:spLocks noGrp="1"/>
          </p:cNvSpPr>
          <p:nvPr>
            <p:ph idx="1"/>
          </p:nvPr>
        </p:nvSpPr>
        <p:spPr/>
        <p:txBody>
          <a:bodyPr>
            <a:normAutofit fontScale="70000"/>
          </a:bodyPr>
          <a:p>
            <a:pPr marL="0" indent="0">
              <a:buNone/>
            </a:pPr>
            <a:r>
              <a:rPr lang="en-US"/>
              <a:t>Has sido contratado por Valve para confeccionar una base de datos para el registro de las acciones</a:t>
            </a:r>
            <a:endParaRPr lang="en-US"/>
          </a:p>
          <a:p>
            <a:pPr marL="0" indent="0">
              <a:buNone/>
            </a:pPr>
            <a:r>
              <a:rPr lang="en-US"/>
              <a:t>en su tienda de juegos Steam. En Steam todo </a:t>
            </a:r>
            <a:r>
              <a:rPr lang="en-US">
                <a:solidFill>
                  <a:srgbClr val="0070C0"/>
                </a:solidFill>
              </a:rPr>
              <a:t>usuario registrado</a:t>
            </a:r>
            <a:r>
              <a:rPr lang="en-US"/>
              <a:t> tiene un </a:t>
            </a:r>
            <a:r>
              <a:rPr lang="en-US">
                <a:solidFill>
                  <a:schemeClr val="bg1">
                    <a:lumMod val="50000"/>
                  </a:schemeClr>
                </a:solidFill>
              </a:rPr>
              <a:t>SteamID </a:t>
            </a:r>
            <a:r>
              <a:rPr lang="en-US"/>
              <a:t>que lo identifica,</a:t>
            </a:r>
            <a:endParaRPr lang="en-US"/>
          </a:p>
          <a:p>
            <a:pPr marL="0" indent="0">
              <a:buNone/>
            </a:pPr>
            <a:r>
              <a:rPr lang="en-US"/>
              <a:t>un </a:t>
            </a:r>
            <a:r>
              <a:rPr lang="en-US">
                <a:solidFill>
                  <a:schemeClr val="bg1">
                    <a:lumMod val="50000"/>
                  </a:schemeClr>
                </a:solidFill>
              </a:rPr>
              <a:t>nombre </a:t>
            </a:r>
            <a:r>
              <a:rPr lang="en-US"/>
              <a:t>de usuario, una </a:t>
            </a:r>
            <a:r>
              <a:rPr lang="en-US">
                <a:solidFill>
                  <a:schemeClr val="bg1">
                    <a:lumMod val="50000"/>
                  </a:schemeClr>
                </a:solidFill>
              </a:rPr>
              <a:t>contraseña </a:t>
            </a:r>
            <a:r>
              <a:rPr lang="en-US"/>
              <a:t>y </a:t>
            </a:r>
            <a:r>
              <a:rPr lang="en-US">
                <a:solidFill>
                  <a:schemeClr val="bg1">
                    <a:lumMod val="50000"/>
                  </a:schemeClr>
                </a:solidFill>
              </a:rPr>
              <a:t>nacionalidad</a:t>
            </a:r>
            <a:r>
              <a:rPr lang="en-US"/>
              <a:t>. Los </a:t>
            </a:r>
            <a:r>
              <a:rPr lang="en-US">
                <a:solidFill>
                  <a:srgbClr val="0070C0"/>
                </a:solidFill>
              </a:rPr>
              <a:t>juegos de la tienda</a:t>
            </a:r>
            <a:r>
              <a:rPr lang="en-US"/>
              <a:t> tienen un </a:t>
            </a:r>
            <a:r>
              <a:rPr lang="en-US">
                <a:solidFill>
                  <a:schemeClr val="bg1">
                    <a:lumMod val="50000"/>
                  </a:schemeClr>
                </a:solidFill>
              </a:rPr>
              <a:t>código</a:t>
            </a:r>
            <a:r>
              <a:rPr lang="en-US"/>
              <a:t>,</a:t>
            </a:r>
            <a:endParaRPr lang="en-US"/>
          </a:p>
          <a:p>
            <a:pPr marL="0" indent="0">
              <a:buNone/>
            </a:pPr>
            <a:r>
              <a:rPr lang="en-US">
                <a:solidFill>
                  <a:schemeClr val="bg1">
                    <a:lumMod val="50000"/>
                  </a:schemeClr>
                </a:solidFill>
              </a:rPr>
              <a:t>nombre</a:t>
            </a:r>
            <a:r>
              <a:rPr lang="en-US"/>
              <a:t>, </a:t>
            </a:r>
            <a:r>
              <a:rPr lang="en-US">
                <a:solidFill>
                  <a:schemeClr val="bg1">
                    <a:lumMod val="50000"/>
                  </a:schemeClr>
                </a:solidFill>
              </a:rPr>
              <a:t>desarrollador </a:t>
            </a:r>
            <a:r>
              <a:rPr lang="en-US"/>
              <a:t>y </a:t>
            </a:r>
            <a:r>
              <a:rPr lang="en-US">
                <a:solidFill>
                  <a:schemeClr val="bg1">
                    <a:lumMod val="50000"/>
                  </a:schemeClr>
                </a:solidFill>
              </a:rPr>
              <a:t>fecha de salida</a:t>
            </a:r>
            <a:r>
              <a:rPr lang="en-US"/>
              <a:t>. La mayoría de los juegos de la tienda son </a:t>
            </a:r>
            <a:r>
              <a:rPr lang="en-US">
                <a:solidFill>
                  <a:schemeClr val="tx1"/>
                </a:solidFill>
              </a:rPr>
              <a:t>de </a:t>
            </a:r>
            <a:r>
              <a:rPr lang="en-US">
                <a:solidFill>
                  <a:srgbClr val="EC60C0"/>
                </a:solidFill>
              </a:rPr>
              <a:t>pago</a:t>
            </a:r>
            <a:r>
              <a:rPr lang="en-US"/>
              <a:t> pero</a:t>
            </a:r>
            <a:endParaRPr lang="en-US"/>
          </a:p>
          <a:p>
            <a:pPr marL="0" indent="0">
              <a:buNone/>
            </a:pPr>
            <a:r>
              <a:rPr lang="en-US"/>
              <a:t>existen algunos que son </a:t>
            </a:r>
            <a:r>
              <a:rPr lang="en-US">
                <a:solidFill>
                  <a:srgbClr val="EC60C0"/>
                </a:solidFill>
              </a:rPr>
              <a:t>gratuitos</a:t>
            </a:r>
            <a:r>
              <a:rPr lang="en-US"/>
              <a:t>. De los</a:t>
            </a:r>
            <a:r>
              <a:rPr lang="en-US">
                <a:solidFill>
                  <a:srgbClr val="0070C0"/>
                </a:solidFill>
              </a:rPr>
              <a:t> juegos de pago</a:t>
            </a:r>
            <a:r>
              <a:rPr lang="en-US"/>
              <a:t> se conoce su </a:t>
            </a:r>
            <a:r>
              <a:rPr lang="en-US">
                <a:solidFill>
                  <a:schemeClr val="bg1">
                    <a:lumMod val="50000"/>
                  </a:schemeClr>
                </a:solidFill>
              </a:rPr>
              <a:t>precio </a:t>
            </a:r>
            <a:r>
              <a:rPr lang="en-US"/>
              <a:t>y la cantidad de </a:t>
            </a:r>
            <a:r>
              <a:rPr lang="en-US">
                <a:solidFill>
                  <a:schemeClr val="bg1">
                    <a:lumMod val="50000"/>
                  </a:schemeClr>
                </a:solidFill>
              </a:rPr>
              <a:t>Steam</a:t>
            </a:r>
            <a:endParaRPr lang="en-US">
              <a:solidFill>
                <a:schemeClr val="bg1">
                  <a:lumMod val="50000"/>
                </a:schemeClr>
              </a:solidFill>
            </a:endParaRPr>
          </a:p>
          <a:p>
            <a:pPr marL="0" indent="0">
              <a:buNone/>
            </a:pPr>
            <a:r>
              <a:rPr lang="en-US">
                <a:solidFill>
                  <a:schemeClr val="bg1">
                    <a:lumMod val="50000"/>
                  </a:schemeClr>
                </a:solidFill>
              </a:rPr>
              <a:t>points</a:t>
            </a:r>
            <a:r>
              <a:rPr lang="en-US"/>
              <a:t> que otorga comprarlo. De los </a:t>
            </a:r>
            <a:r>
              <a:rPr lang="en-US">
                <a:solidFill>
                  <a:srgbClr val="0070C0"/>
                </a:solidFill>
              </a:rPr>
              <a:t>juegos gratuitos</a:t>
            </a:r>
            <a:r>
              <a:rPr lang="en-US"/>
              <a:t> se almacena si son </a:t>
            </a:r>
            <a:r>
              <a:rPr lang="en-US">
                <a:solidFill>
                  <a:srgbClr val="EC60C0"/>
                </a:solidFill>
              </a:rPr>
              <a:t>monetizados</a:t>
            </a:r>
            <a:r>
              <a:rPr lang="en-US"/>
              <a:t> o </a:t>
            </a:r>
            <a:r>
              <a:rPr lang="en-US">
                <a:solidFill>
                  <a:srgbClr val="EC60C0"/>
                </a:solidFill>
              </a:rPr>
              <a:t>no</a:t>
            </a:r>
            <a:r>
              <a:rPr lang="en-US"/>
              <a:t> y el </a:t>
            </a:r>
            <a:r>
              <a:rPr lang="en-US">
                <a:solidFill>
                  <a:schemeClr val="bg1">
                    <a:lumMod val="50000"/>
                  </a:schemeClr>
                </a:solidFill>
              </a:rPr>
              <a:t>tipo</a:t>
            </a:r>
            <a:endParaRPr lang="en-US">
              <a:solidFill>
                <a:schemeClr val="bg1">
                  <a:lumMod val="50000"/>
                </a:schemeClr>
              </a:solidFill>
            </a:endParaRPr>
          </a:p>
          <a:p>
            <a:pPr marL="0" indent="0">
              <a:buNone/>
            </a:pPr>
            <a:r>
              <a:rPr lang="en-US">
                <a:solidFill>
                  <a:schemeClr val="bg1">
                    <a:lumMod val="50000"/>
                  </a:schemeClr>
                </a:solidFill>
              </a:rPr>
              <a:t>de monetización</a:t>
            </a:r>
            <a:r>
              <a:rPr lang="en-US"/>
              <a:t> aplicada en caso de tenerla (pueden ser </a:t>
            </a:r>
            <a:r>
              <a:rPr lang="en-US">
                <a:solidFill>
                  <a:schemeClr val="tx1"/>
                </a:solidFill>
              </a:rPr>
              <a:t>loot boxes, micro-transacciones</a:t>
            </a:r>
            <a:r>
              <a:rPr lang="en-US"/>
              <a:t>, gachas,</a:t>
            </a:r>
            <a:endParaRPr lang="en-US"/>
          </a:p>
          <a:p>
            <a:pPr marL="0" indent="0">
              <a:buNone/>
            </a:pPr>
            <a:r>
              <a:rPr lang="en-US"/>
              <a:t>etc.). Cuando un </a:t>
            </a:r>
            <a:r>
              <a:rPr lang="en-US">
                <a:solidFill>
                  <a:srgbClr val="0070C0"/>
                </a:solidFill>
              </a:rPr>
              <a:t>usuario </a:t>
            </a:r>
            <a:r>
              <a:rPr lang="en-US">
                <a:solidFill>
                  <a:schemeClr val="accent4">
                    <a:lumMod val="75000"/>
                  </a:schemeClr>
                </a:solidFill>
              </a:rPr>
              <a:t>compra </a:t>
            </a:r>
            <a:r>
              <a:rPr lang="en-US"/>
              <a:t>un </a:t>
            </a:r>
            <a:r>
              <a:rPr lang="en-US">
                <a:solidFill>
                  <a:srgbClr val="0070C0"/>
                </a:solidFill>
              </a:rPr>
              <a:t>juego de pago</a:t>
            </a:r>
            <a:r>
              <a:rPr lang="en-US"/>
              <a:t> se convierte en un </a:t>
            </a:r>
            <a:r>
              <a:rPr lang="en-US">
                <a:solidFill>
                  <a:schemeClr val="accent5">
                    <a:lumMod val="75000"/>
                  </a:schemeClr>
                </a:solidFill>
              </a:rPr>
              <a:t>usuario verificado</a:t>
            </a:r>
            <a:r>
              <a:rPr lang="en-US"/>
              <a:t>, estos</a:t>
            </a:r>
            <a:endParaRPr lang="en-US"/>
          </a:p>
          <a:p>
            <a:pPr marL="0" indent="0">
              <a:buNone/>
            </a:pPr>
            <a:r>
              <a:rPr lang="en-US"/>
              <a:t>usuarios pueden gastar sus Steam points </a:t>
            </a:r>
            <a:r>
              <a:rPr lang="en-US">
                <a:solidFill>
                  <a:srgbClr val="FFC000"/>
                </a:solidFill>
              </a:rPr>
              <a:t>comprando </a:t>
            </a:r>
            <a:r>
              <a:rPr lang="en-US">
                <a:solidFill>
                  <a:srgbClr val="0070C0"/>
                </a:solidFill>
              </a:rPr>
              <a:t>artículos </a:t>
            </a:r>
            <a:r>
              <a:rPr lang="en-US"/>
              <a:t>de la tienda de regalos de Steam. De</a:t>
            </a:r>
            <a:endParaRPr lang="en-US"/>
          </a:p>
          <a:p>
            <a:pPr marL="0" indent="0">
              <a:buNone/>
            </a:pPr>
            <a:r>
              <a:rPr lang="en-US"/>
              <a:t>los </a:t>
            </a:r>
            <a:r>
              <a:rPr lang="en-US">
                <a:solidFill>
                  <a:srgbClr val="0070C0"/>
                </a:solidFill>
              </a:rPr>
              <a:t>artículos </a:t>
            </a:r>
            <a:r>
              <a:rPr lang="en-US"/>
              <a:t>en la tienda de regalos se conoce su </a:t>
            </a:r>
            <a:r>
              <a:rPr lang="en-US">
                <a:solidFill>
                  <a:schemeClr val="bg1">
                    <a:lumMod val="50000"/>
                  </a:schemeClr>
                </a:solidFill>
              </a:rPr>
              <a:t>identificador</a:t>
            </a:r>
            <a:r>
              <a:rPr lang="en-US"/>
              <a:t>, </a:t>
            </a:r>
            <a:r>
              <a:rPr lang="en-US">
                <a:solidFill>
                  <a:schemeClr val="bg1">
                    <a:lumMod val="50000"/>
                  </a:schemeClr>
                </a:solidFill>
              </a:rPr>
              <a:t>nombre </a:t>
            </a:r>
            <a:r>
              <a:rPr lang="en-US"/>
              <a:t>y </a:t>
            </a:r>
            <a:r>
              <a:rPr lang="en-US">
                <a:solidFill>
                  <a:schemeClr val="bg1">
                    <a:lumMod val="50000"/>
                  </a:schemeClr>
                </a:solidFill>
              </a:rPr>
              <a:t>precio </a:t>
            </a:r>
            <a:r>
              <a:rPr lang="en-US"/>
              <a:t>(en Steam points).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12393</Words>
  <Application>WPS Presentation</Application>
  <PresentationFormat>Widescreen</PresentationFormat>
  <Paragraphs>598</Paragraphs>
  <Slides>26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Arial</vt:lpstr>
      <vt:lpstr>SimSun</vt:lpstr>
      <vt:lpstr>Wingdings</vt:lpstr>
      <vt:lpstr>Calibri Light</vt:lpstr>
      <vt:lpstr>Calibri</vt:lpstr>
      <vt:lpstr>Microsoft YaHei</vt:lpstr>
      <vt:lpstr>Arial Unicode MS</vt:lpstr>
      <vt:lpstr>Office Theme</vt:lpstr>
      <vt:lpstr>Laboratorio 1 (soluciones)</vt:lpstr>
      <vt:lpstr>Ejercicio 3.2</vt:lpstr>
      <vt:lpstr>Leyenda</vt:lpstr>
      <vt:lpstr>Ejercicio 3.2</vt:lpstr>
      <vt:lpstr>Diseño Conceptual</vt:lpstr>
      <vt:lpstr>Diseño Conceptual</vt:lpstr>
      <vt:lpstr>Diseño conceptual (Completo)</vt:lpstr>
      <vt:lpstr>Ejercicio 3.3</vt:lpstr>
      <vt:lpstr>Ejercicio 3.3</vt:lpstr>
      <vt:lpstr>Diseño conceptual</vt:lpstr>
      <vt:lpstr>Diseño conceptual</vt:lpstr>
      <vt:lpstr>Diseño conceptual</vt:lpstr>
      <vt:lpstr>Diseño conceptual (Completo)</vt:lpstr>
      <vt:lpstr>Tips para el diseño Conceptual</vt:lpstr>
      <vt:lpstr>Ejercicio 4.2</vt:lpstr>
      <vt:lpstr>Ejercicio 4.2</vt:lpstr>
      <vt:lpstr>Diseño conceptual</vt:lpstr>
      <vt:lpstr>Diseño conceptual</vt:lpstr>
      <vt:lpstr>Diseño conceptual</vt:lpstr>
      <vt:lpstr>Diseño conceptual (Completo)</vt:lpstr>
      <vt:lpstr>Ejercicio 4.3</vt:lpstr>
      <vt:lpstr>Ejercicio 4.3</vt:lpstr>
      <vt:lpstr>Tips (cardinalidad)</vt:lpstr>
      <vt:lpstr>Diseño conceptual</vt:lpstr>
      <vt:lpstr>Diseño conceptual</vt:lpstr>
      <vt:lpstr>Diseño conceptual (completo)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Alfredo</cp:lastModifiedBy>
  <cp:revision>7</cp:revision>
  <dcterms:created xsi:type="dcterms:W3CDTF">2023-10-07T12:59:00Z</dcterms:created>
  <dcterms:modified xsi:type="dcterms:W3CDTF">2023-10-09T16:02:13Z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BAAAAFA1C1BF4074B3AC99CB4E5B0068</vt:lpwstr>
  </property>
  <property fmtid="{D5CDD505-2E9C-101B-9397-08002B2CF9AE}" pid="3" name="KSOProductBuildVer">
    <vt:lpwstr>1033-11.2.0.11417</vt:lpwstr>
  </property>
</Properties>
</file>