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8" r:id="rId4"/>
    <p:sldId id="259" r:id="rId5"/>
    <p:sldId id="260" r:id="rId7"/>
    <p:sldId id="267" r:id="rId8"/>
    <p:sldId id="263" r:id="rId9"/>
    <p:sldId id="261" r:id="rId10"/>
    <p:sldId id="262" r:id="rId11"/>
    <p:sldId id="264" r:id="rId12"/>
    <p:sldId id="277" r:id="rId13"/>
    <p:sldId id="265" r:id="rId14"/>
    <p:sldId id="266"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1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La evaluacion consiste en una particion segun el tipo de la evaluacion o es simplemente una entidad con el atributo tipo y se le agrega fecha a la relacion como si fuera una agregacion?</a:t>
            </a:r>
            <a:endParaRPr lang="en-US"/>
          </a:p>
          <a:p>
            <a:r>
              <a:rPr lang="en-US"/>
              <a:t>- Es correcto ponerle fecha como atributo a evaluación?</a:t>
            </a:r>
            <a:endParaRPr lang="en-US"/>
          </a:p>
          <a:p>
            <a:r>
              <a:rPr lang="en-US"/>
              <a:t>- En caso que en algun ejercicio diga como en este que cierto valor se puede actualizar es correcto hacer esta representación sin tener en cuenta que la base de datos no reconoce que se inserten datos cuyas llaves primarias coincidan?</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La oficina tiene que tener id porque los numeros se le asignan a las oficinas</a:t>
            </a:r>
            <a:endParaRPr lang="en-US"/>
          </a:p>
          <a:p>
            <a:r>
              <a:rPr lang="en-US"/>
              <a:t>La fecha debe ser atributo de la relacion porque la evaluacion debe estar para cada dupla proyectista-evaluacion</a:t>
            </a:r>
            <a:endParaRPr lang="en-US"/>
          </a:p>
          <a:p>
            <a:r>
              <a:rPr lang="en-US"/>
              <a:t>Evaluacio no puede ser un tipo</a:t>
            </a:r>
            <a:endParaRPr lang="en-US"/>
          </a:p>
          <a:p>
            <a:endParaRPr lang="en-US"/>
          </a:p>
          <a:p>
            <a:r>
              <a:rPr lang="en-US"/>
              <a:t>-  Es correcto representar a un empleado siendo jefe como una relación Liderar o es necesario hacer una especialización a Jefe y luego relacionarlo con Departamento?</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En este caso es necesario hacer la relación de cada tipo de cliente con los tipos de cuentas con las que es valido o se puede hacer la relacin con las clases padre a pesar de la restricción?</a:t>
            </a:r>
            <a:endParaRPr lang="en-US"/>
          </a:p>
          <a:p>
            <a:r>
              <a:rPr lang="en-US"/>
              <a:t>- En caso que dos interrelaciones se nombren igual es incorrecto?</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En este ejercicio es necesaria la agregacion porque una institucion con una cuenta corriente es un inversionista</a:t>
            </a:r>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Laboratorio 2</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Tips</a:t>
            </a:r>
            <a:endParaRPr lang="en-US"/>
          </a:p>
        </p:txBody>
      </p:sp>
      <p:sp>
        <p:nvSpPr>
          <p:cNvPr id="3" name="Content Placeholder 2"/>
          <p:cNvSpPr>
            <a:spLocks noGrp="1"/>
          </p:cNvSpPr>
          <p:nvPr>
            <p:ph idx="1"/>
          </p:nvPr>
        </p:nvSpPr>
        <p:spPr/>
        <p:txBody>
          <a:bodyPr/>
          <a:p>
            <a:r>
              <a:rPr lang="en-US"/>
              <a:t>El merx tiene sus limitaciones, o sea, no podemos representar atributos que dependan de otros o que una entidad pueda tomar valores en este conjunto</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90905"/>
          </a:xfrm>
        </p:spPr>
        <p:txBody>
          <a:bodyPr/>
          <a:p>
            <a:r>
              <a:rPr lang="en-US"/>
              <a:t>Ejercicio 1.2</a:t>
            </a:r>
            <a:endParaRPr lang="en-US"/>
          </a:p>
        </p:txBody>
      </p:sp>
      <p:sp>
        <p:nvSpPr>
          <p:cNvPr id="3" name="Content Placeholder 2"/>
          <p:cNvSpPr>
            <a:spLocks noGrp="1"/>
          </p:cNvSpPr>
          <p:nvPr>
            <p:ph idx="1"/>
          </p:nvPr>
        </p:nvSpPr>
        <p:spPr>
          <a:xfrm>
            <a:off x="838200" y="1400810"/>
            <a:ext cx="10515600" cy="4351338"/>
          </a:xfrm>
        </p:spPr>
        <p:txBody>
          <a:bodyPr/>
          <a:p>
            <a:pPr marL="0" indent="0">
              <a:lnSpc>
                <a:spcPct val="110000"/>
              </a:lnSpc>
              <a:buNone/>
            </a:pPr>
            <a:r>
              <a:rPr lang="en-US" sz="2000"/>
              <a:t>Una compañía de vuelos, la cual realiza vuelos cortos entre países de la Unión Europea, desea diseñar una base de datos para mantener un registro de sus servicios:</a:t>
            </a:r>
            <a:endParaRPr lang="en-US" sz="2000"/>
          </a:p>
          <a:p>
            <a:pPr marL="0" indent="0">
              <a:lnSpc>
                <a:spcPct val="110000"/>
              </a:lnSpc>
              <a:buNone/>
            </a:pPr>
            <a:r>
              <a:rPr lang="en-US" sz="2000"/>
              <a:t>Sobre los </a:t>
            </a:r>
            <a:r>
              <a:rPr lang="en-US" sz="2000">
                <a:solidFill>
                  <a:srgbClr val="0070C0"/>
                </a:solidFill>
              </a:rPr>
              <a:t>pasajeros </a:t>
            </a:r>
            <a:r>
              <a:rPr lang="en-US" sz="2000"/>
              <a:t>se conoce su </a:t>
            </a:r>
            <a:r>
              <a:rPr lang="en-US" sz="2000">
                <a:solidFill>
                  <a:schemeClr val="bg1">
                    <a:lumMod val="50000"/>
                  </a:schemeClr>
                </a:solidFill>
              </a:rPr>
              <a:t>nombre</a:t>
            </a:r>
            <a:r>
              <a:rPr lang="en-US" sz="2000"/>
              <a:t>, su </a:t>
            </a:r>
            <a:r>
              <a:rPr lang="en-US" sz="2000">
                <a:solidFill>
                  <a:schemeClr val="bg1">
                    <a:lumMod val="50000"/>
                  </a:schemeClr>
                </a:solidFill>
              </a:rPr>
              <a:t>dirección </a:t>
            </a:r>
            <a:r>
              <a:rPr lang="en-US" sz="2000"/>
              <a:t>y su </a:t>
            </a:r>
            <a:r>
              <a:rPr lang="en-US" sz="2000">
                <a:solidFill>
                  <a:schemeClr val="bg1">
                    <a:lumMod val="50000"/>
                  </a:schemeClr>
                </a:solidFill>
              </a:rPr>
              <a:t>teléfono</a:t>
            </a:r>
            <a:r>
              <a:rPr lang="en-US" sz="2000"/>
              <a:t>. Sobre los </a:t>
            </a:r>
            <a:r>
              <a:rPr lang="en-US" sz="2000">
                <a:solidFill>
                  <a:srgbClr val="0070C0"/>
                </a:solidFill>
              </a:rPr>
              <a:t>vuelos </a:t>
            </a:r>
            <a:r>
              <a:rPr lang="en-US" sz="2000"/>
              <a:t>se conoce el </a:t>
            </a:r>
            <a:r>
              <a:rPr lang="en-US" sz="2000">
                <a:solidFill>
                  <a:schemeClr val="bg1">
                    <a:lumMod val="50000"/>
                  </a:schemeClr>
                </a:solidFill>
              </a:rPr>
              <a:t>aeropuerto de salida</a:t>
            </a:r>
            <a:r>
              <a:rPr lang="en-US" sz="2000"/>
              <a:t>, el </a:t>
            </a:r>
            <a:r>
              <a:rPr lang="en-US" sz="2000">
                <a:solidFill>
                  <a:schemeClr val="bg1">
                    <a:lumMod val="50000"/>
                  </a:schemeClr>
                </a:solidFill>
              </a:rPr>
              <a:t>aeropuerto de llegada</a:t>
            </a:r>
            <a:r>
              <a:rPr lang="en-US" sz="2000"/>
              <a:t> y el </a:t>
            </a:r>
            <a:r>
              <a:rPr lang="en-US" sz="2000">
                <a:solidFill>
                  <a:schemeClr val="bg1">
                    <a:lumMod val="50000"/>
                  </a:schemeClr>
                </a:solidFill>
              </a:rPr>
              <a:t>avión </a:t>
            </a:r>
            <a:r>
              <a:rPr lang="en-US" sz="2000"/>
              <a:t>que realiza el vuelo. Los </a:t>
            </a:r>
            <a:r>
              <a:rPr lang="en-US" sz="2000">
                <a:solidFill>
                  <a:srgbClr val="0070C0"/>
                </a:solidFill>
              </a:rPr>
              <a:t>vuelos </a:t>
            </a:r>
            <a:r>
              <a:rPr lang="en-US" sz="2000">
                <a:solidFill>
                  <a:schemeClr val="accent4">
                    <a:lumMod val="75000"/>
                  </a:schemeClr>
                </a:solidFill>
              </a:rPr>
              <a:t>realizan </a:t>
            </a:r>
            <a:r>
              <a:rPr lang="en-US" sz="2000">
                <a:solidFill>
                  <a:srgbClr val="0070C0"/>
                </a:solidFill>
              </a:rPr>
              <a:t>salidas </a:t>
            </a:r>
            <a:r>
              <a:rPr lang="en-US" sz="2000"/>
              <a:t>varias veces a la semana, de cada </a:t>
            </a:r>
            <a:r>
              <a:rPr lang="en-US" sz="2000">
                <a:solidFill>
                  <a:srgbClr val="0070C0"/>
                </a:solidFill>
              </a:rPr>
              <a:t>salida </a:t>
            </a:r>
            <a:r>
              <a:rPr lang="en-US" sz="2000"/>
              <a:t>se registra su </a:t>
            </a:r>
            <a:r>
              <a:rPr lang="en-US" sz="2000">
                <a:solidFill>
                  <a:schemeClr val="bg1">
                    <a:lumMod val="50000"/>
                  </a:schemeClr>
                </a:solidFill>
              </a:rPr>
              <a:t>fecha </a:t>
            </a:r>
            <a:r>
              <a:rPr lang="en-US" sz="2000"/>
              <a:t>y </a:t>
            </a:r>
            <a:r>
              <a:rPr lang="en-US" sz="2000">
                <a:solidFill>
                  <a:schemeClr val="bg1">
                    <a:lumMod val="50000"/>
                  </a:schemeClr>
                </a:solidFill>
              </a:rPr>
              <a:t>hora de salida</a:t>
            </a:r>
            <a:r>
              <a:rPr lang="en-US" sz="2000"/>
              <a:t>, pudiendo los </a:t>
            </a:r>
            <a:r>
              <a:rPr lang="en-US" sz="2000">
                <a:solidFill>
                  <a:srgbClr val="0070C0"/>
                </a:solidFill>
              </a:rPr>
              <a:t>pasajeros </a:t>
            </a:r>
            <a:r>
              <a:rPr lang="en-US" sz="2000">
                <a:solidFill>
                  <a:schemeClr val="accent4">
                    <a:lumMod val="75000"/>
                  </a:schemeClr>
                </a:solidFill>
              </a:rPr>
              <a:t>reservar </a:t>
            </a:r>
            <a:r>
              <a:rPr lang="en-US" sz="2000">
                <a:solidFill>
                  <a:schemeClr val="tx1"/>
                </a:solidFill>
              </a:rPr>
              <a:t>boletos </a:t>
            </a:r>
            <a:r>
              <a:rPr lang="en-US" sz="2000"/>
              <a:t>para estas </a:t>
            </a:r>
            <a:r>
              <a:rPr lang="en-US" sz="2000">
                <a:solidFill>
                  <a:srgbClr val="0070C0"/>
                </a:solidFill>
              </a:rPr>
              <a:t>salidas</a:t>
            </a:r>
            <a:r>
              <a:rPr lang="en-US" sz="2000"/>
              <a:t>. Sobre los </a:t>
            </a:r>
            <a:r>
              <a:rPr lang="en-US" sz="2000">
                <a:solidFill>
                  <a:srgbClr val="0070C0"/>
                </a:solidFill>
              </a:rPr>
              <a:t>modelos </a:t>
            </a:r>
            <a:r>
              <a:rPr lang="en-US" sz="2000"/>
              <a:t>de aviones se tiene un registro de su </a:t>
            </a:r>
            <a:r>
              <a:rPr lang="en-US" sz="2000">
                <a:solidFill>
                  <a:schemeClr val="bg1">
                    <a:lumMod val="50000"/>
                  </a:schemeClr>
                </a:solidFill>
              </a:rPr>
              <a:t>fabricante</a:t>
            </a:r>
            <a:r>
              <a:rPr lang="en-US" sz="2000"/>
              <a:t>, el </a:t>
            </a:r>
            <a:r>
              <a:rPr lang="en-US" sz="2000">
                <a:solidFill>
                  <a:schemeClr val="bg1">
                    <a:lumMod val="50000"/>
                  </a:schemeClr>
                </a:solidFill>
              </a:rPr>
              <a:t>identificador </a:t>
            </a:r>
            <a:r>
              <a:rPr lang="en-US" sz="2000"/>
              <a:t>del modelo, el </a:t>
            </a:r>
            <a:r>
              <a:rPr lang="en-US" sz="2000">
                <a:solidFill>
                  <a:schemeClr val="bg1">
                    <a:lumMod val="50000"/>
                  </a:schemeClr>
                </a:solidFill>
              </a:rPr>
              <a:t>número </a:t>
            </a:r>
            <a:r>
              <a:rPr lang="en-US" sz="2000"/>
              <a:t>de asientos y </a:t>
            </a:r>
            <a:r>
              <a:rPr lang="en-US" sz="2000">
                <a:solidFill>
                  <a:schemeClr val="bg1">
                    <a:lumMod val="50000"/>
                  </a:schemeClr>
                </a:solidFill>
              </a:rPr>
              <a:t>motores</a:t>
            </a:r>
            <a:r>
              <a:rPr lang="en-US" sz="2000"/>
              <a:t>. Sobre el </a:t>
            </a:r>
            <a:r>
              <a:rPr lang="en-US" sz="2000">
                <a:solidFill>
                  <a:srgbClr val="0070C0"/>
                </a:solidFill>
              </a:rPr>
              <a:t>personal </a:t>
            </a:r>
            <a:r>
              <a:rPr lang="en-US" sz="2000"/>
              <a:t>se conoce el </a:t>
            </a:r>
            <a:r>
              <a:rPr lang="en-US" sz="2000">
                <a:solidFill>
                  <a:schemeClr val="bg1">
                    <a:lumMod val="50000"/>
                  </a:schemeClr>
                </a:solidFill>
              </a:rPr>
              <a:t>número </a:t>
            </a:r>
            <a:r>
              <a:rPr lang="en-US" sz="2000"/>
              <a:t>del empleado, su </a:t>
            </a:r>
            <a:r>
              <a:rPr lang="en-US" sz="2000">
                <a:solidFill>
                  <a:schemeClr val="bg1">
                    <a:lumMod val="50000"/>
                  </a:schemeClr>
                </a:solidFill>
              </a:rPr>
              <a:t>nombre</a:t>
            </a:r>
            <a:r>
              <a:rPr lang="en-US" sz="2000"/>
              <a:t>, su </a:t>
            </a:r>
            <a:r>
              <a:rPr lang="en-US" sz="2000">
                <a:solidFill>
                  <a:schemeClr val="bg1">
                    <a:lumMod val="50000"/>
                  </a:schemeClr>
                </a:solidFill>
              </a:rPr>
              <a:t>dirección </a:t>
            </a:r>
            <a:r>
              <a:rPr lang="en-US" sz="2000"/>
              <a:t>y su </a:t>
            </a:r>
            <a:r>
              <a:rPr lang="en-US" sz="2000">
                <a:solidFill>
                  <a:schemeClr val="bg1">
                    <a:lumMod val="50000"/>
                  </a:schemeClr>
                </a:solidFill>
              </a:rPr>
              <a:t>salario</a:t>
            </a:r>
            <a:r>
              <a:rPr lang="en-US" sz="2000"/>
              <a:t>. Es importante señalar que hay un tipo particular de </a:t>
            </a:r>
            <a:r>
              <a:rPr lang="en-US" sz="2000">
                <a:solidFill>
                  <a:srgbClr val="0070C0"/>
                </a:solidFill>
              </a:rPr>
              <a:t>empleado </a:t>
            </a:r>
            <a:r>
              <a:rPr lang="en-US" sz="2000"/>
              <a:t>que es el </a:t>
            </a:r>
            <a:r>
              <a:rPr lang="en-US" sz="2000">
                <a:solidFill>
                  <a:srgbClr val="0070C0"/>
                </a:solidFill>
              </a:rPr>
              <a:t>piloto</a:t>
            </a:r>
            <a:r>
              <a:rPr lang="en-US" sz="2000"/>
              <a:t>, de quien se tiene información acerca de los </a:t>
            </a:r>
            <a:r>
              <a:rPr lang="en-US" sz="2000">
                <a:solidFill>
                  <a:schemeClr val="bg1">
                    <a:lumMod val="50000"/>
                  </a:schemeClr>
                </a:solidFill>
              </a:rPr>
              <a:t>modelos de avión que puede pilotar</a:t>
            </a:r>
            <a:r>
              <a:rPr lang="en-US" sz="2000"/>
              <a:t>.</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0500"/>
            <a:ext cx="10515600" cy="923290"/>
          </a:xfrm>
        </p:spPr>
        <p:txBody>
          <a:bodyPr/>
          <a:p>
            <a:r>
              <a:rPr lang="en-US"/>
              <a:t>Diseño conceptual (completo)</a:t>
            </a:r>
            <a:endParaRPr lang="en-US"/>
          </a:p>
        </p:txBody>
      </p:sp>
      <p:sp>
        <p:nvSpPr>
          <p:cNvPr id="4" name="Rectangles 3"/>
          <p:cNvSpPr/>
          <p:nvPr/>
        </p:nvSpPr>
        <p:spPr>
          <a:xfrm>
            <a:off x="3609975" y="313563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VUELO</a:t>
            </a:r>
            <a:endParaRPr lang="en-US" sz="1400"/>
          </a:p>
        </p:txBody>
      </p:sp>
      <p:sp>
        <p:nvSpPr>
          <p:cNvPr id="5" name="Rectangles 4"/>
          <p:cNvSpPr/>
          <p:nvPr/>
        </p:nvSpPr>
        <p:spPr>
          <a:xfrm>
            <a:off x="1513205" y="1835785"/>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PASAJERO</a:t>
            </a:r>
            <a:endParaRPr lang="en-US" sz="1400"/>
          </a:p>
        </p:txBody>
      </p:sp>
      <p:sp>
        <p:nvSpPr>
          <p:cNvPr id="9" name="Oval 8"/>
          <p:cNvSpPr/>
          <p:nvPr/>
        </p:nvSpPr>
        <p:spPr>
          <a:xfrm>
            <a:off x="3752850" y="2611120"/>
            <a:ext cx="118618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Aero_Sal</a:t>
            </a:r>
            <a:endParaRPr lang="en-US" sz="1200" u="sng"/>
          </a:p>
        </p:txBody>
      </p:sp>
      <p:cxnSp>
        <p:nvCxnSpPr>
          <p:cNvPr id="11" name="Straight Connector 10"/>
          <p:cNvCxnSpPr>
            <a:stCxn id="9" idx="4"/>
            <a:endCxn id="4" idx="0"/>
          </p:cNvCxnSpPr>
          <p:nvPr/>
        </p:nvCxnSpPr>
        <p:spPr>
          <a:xfrm flipH="1">
            <a:off x="4345305" y="3013710"/>
            <a:ext cx="635" cy="12192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249170" y="1299210"/>
            <a:ext cx="97980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14" name="Oval 13"/>
          <p:cNvSpPr/>
          <p:nvPr/>
        </p:nvSpPr>
        <p:spPr>
          <a:xfrm>
            <a:off x="947420" y="1318895"/>
            <a:ext cx="11969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Dirección</a:t>
            </a:r>
            <a:endParaRPr lang="en-US" sz="1200"/>
          </a:p>
        </p:txBody>
      </p:sp>
      <p:cxnSp>
        <p:nvCxnSpPr>
          <p:cNvPr id="15" name="Straight Connector 14"/>
          <p:cNvCxnSpPr>
            <a:stCxn id="13" idx="3"/>
            <a:endCxn id="5" idx="0"/>
          </p:cNvCxnSpPr>
          <p:nvPr/>
        </p:nvCxnSpPr>
        <p:spPr>
          <a:xfrm flipH="1">
            <a:off x="2248535" y="1642745"/>
            <a:ext cx="144145" cy="19304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0"/>
            <a:endCxn id="14" idx="5"/>
          </p:cNvCxnSpPr>
          <p:nvPr/>
        </p:nvCxnSpPr>
        <p:spPr>
          <a:xfrm flipH="1" flipV="1">
            <a:off x="1969135" y="1662430"/>
            <a:ext cx="279400" cy="17335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650365" y="2329815"/>
            <a:ext cx="11969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 teléfono</a:t>
            </a:r>
            <a:endParaRPr lang="en-US" sz="1200"/>
          </a:p>
        </p:txBody>
      </p:sp>
      <p:cxnSp>
        <p:nvCxnSpPr>
          <p:cNvPr id="18" name="Straight Connector 17"/>
          <p:cNvCxnSpPr>
            <a:stCxn id="5" idx="2"/>
            <a:endCxn id="17" idx="0"/>
          </p:cNvCxnSpPr>
          <p:nvPr/>
        </p:nvCxnSpPr>
        <p:spPr>
          <a:xfrm>
            <a:off x="2248535" y="2195830"/>
            <a:ext cx="635" cy="133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817620" y="3610610"/>
            <a:ext cx="119761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Aero_LLe</a:t>
            </a:r>
            <a:endParaRPr lang="en-US" sz="1200" u="sng"/>
          </a:p>
        </p:txBody>
      </p:sp>
      <p:cxnSp>
        <p:nvCxnSpPr>
          <p:cNvPr id="20" name="Straight Connector 19"/>
          <p:cNvCxnSpPr>
            <a:stCxn id="19" idx="0"/>
            <a:endCxn id="4" idx="2"/>
          </p:cNvCxnSpPr>
          <p:nvPr/>
        </p:nvCxnSpPr>
        <p:spPr>
          <a:xfrm flipH="1" flipV="1">
            <a:off x="4345305" y="3495675"/>
            <a:ext cx="71120" cy="11493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04520" y="1814195"/>
            <a:ext cx="72898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a:t>
            </a:r>
            <a:endParaRPr lang="en-US" sz="1200" u="sng"/>
          </a:p>
        </p:txBody>
      </p:sp>
      <p:cxnSp>
        <p:nvCxnSpPr>
          <p:cNvPr id="24" name="Straight Connector 23"/>
          <p:cNvCxnSpPr>
            <a:stCxn id="5" idx="1"/>
            <a:endCxn id="22" idx="6"/>
          </p:cNvCxnSpPr>
          <p:nvPr/>
        </p:nvCxnSpPr>
        <p:spPr>
          <a:xfrm flipH="1" flipV="1">
            <a:off x="1333500" y="2015490"/>
            <a:ext cx="179705" cy="63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Rectangles 24"/>
          <p:cNvSpPr/>
          <p:nvPr/>
        </p:nvSpPr>
        <p:spPr>
          <a:xfrm>
            <a:off x="5401310" y="183515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SALIDA</a:t>
            </a:r>
            <a:endParaRPr lang="en-US" sz="1400"/>
          </a:p>
        </p:txBody>
      </p:sp>
      <p:sp>
        <p:nvSpPr>
          <p:cNvPr id="26" name="Oval 25"/>
          <p:cNvSpPr/>
          <p:nvPr/>
        </p:nvSpPr>
        <p:spPr>
          <a:xfrm>
            <a:off x="6136640" y="1327150"/>
            <a:ext cx="118618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Fecha</a:t>
            </a:r>
            <a:endParaRPr lang="en-US" sz="1200" u="sng"/>
          </a:p>
        </p:txBody>
      </p:sp>
      <p:cxnSp>
        <p:nvCxnSpPr>
          <p:cNvPr id="29" name="Straight Connector 28"/>
          <p:cNvCxnSpPr>
            <a:stCxn id="26" idx="3"/>
            <a:endCxn id="25" idx="0"/>
          </p:cNvCxnSpPr>
          <p:nvPr/>
        </p:nvCxnSpPr>
        <p:spPr>
          <a:xfrm flipH="1">
            <a:off x="6136640" y="1670685"/>
            <a:ext cx="173990" cy="16446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235065" y="2309495"/>
            <a:ext cx="119761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Hora</a:t>
            </a:r>
            <a:endParaRPr lang="en-US" sz="1200"/>
          </a:p>
        </p:txBody>
      </p:sp>
      <p:cxnSp>
        <p:nvCxnSpPr>
          <p:cNvPr id="32" name="Straight Connector 31"/>
          <p:cNvCxnSpPr>
            <a:stCxn id="31" idx="1"/>
            <a:endCxn id="25" idx="2"/>
          </p:cNvCxnSpPr>
          <p:nvPr/>
        </p:nvCxnSpPr>
        <p:spPr>
          <a:xfrm flipH="1" flipV="1">
            <a:off x="6136640" y="2195195"/>
            <a:ext cx="273685" cy="17335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Rectangles 32"/>
          <p:cNvSpPr/>
          <p:nvPr/>
        </p:nvSpPr>
        <p:spPr>
          <a:xfrm>
            <a:off x="5863590" y="466852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MODELO</a:t>
            </a:r>
            <a:endParaRPr lang="en-US" sz="1400"/>
          </a:p>
        </p:txBody>
      </p:sp>
      <p:sp>
        <p:nvSpPr>
          <p:cNvPr id="34" name="Oval 33"/>
          <p:cNvSpPr/>
          <p:nvPr/>
        </p:nvSpPr>
        <p:spPr>
          <a:xfrm>
            <a:off x="5288280" y="4159250"/>
            <a:ext cx="118618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id_M</a:t>
            </a:r>
            <a:endParaRPr lang="en-US" sz="1200" u="sng"/>
          </a:p>
        </p:txBody>
      </p:sp>
      <p:sp>
        <p:nvSpPr>
          <p:cNvPr id="35" name="Oval 34"/>
          <p:cNvSpPr/>
          <p:nvPr/>
        </p:nvSpPr>
        <p:spPr>
          <a:xfrm>
            <a:off x="6780530" y="5170170"/>
            <a:ext cx="107696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 asiento</a:t>
            </a:r>
            <a:endParaRPr lang="en-US" sz="1200"/>
          </a:p>
        </p:txBody>
      </p:sp>
      <p:cxnSp>
        <p:nvCxnSpPr>
          <p:cNvPr id="36" name="Straight Connector 35"/>
          <p:cNvCxnSpPr>
            <a:stCxn id="34" idx="5"/>
            <a:endCxn id="33" idx="0"/>
          </p:cNvCxnSpPr>
          <p:nvPr/>
        </p:nvCxnSpPr>
        <p:spPr>
          <a:xfrm>
            <a:off x="6300470" y="4502785"/>
            <a:ext cx="298450" cy="16573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3" idx="2"/>
            <a:endCxn id="35" idx="1"/>
          </p:cNvCxnSpPr>
          <p:nvPr/>
        </p:nvCxnSpPr>
        <p:spPr>
          <a:xfrm>
            <a:off x="6598920" y="5028565"/>
            <a:ext cx="339090" cy="20066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401310" y="5162550"/>
            <a:ext cx="119761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Fabricante</a:t>
            </a:r>
            <a:endParaRPr lang="en-US" sz="1200"/>
          </a:p>
        </p:txBody>
      </p:sp>
      <p:cxnSp>
        <p:nvCxnSpPr>
          <p:cNvPr id="39" name="Straight Connector 38"/>
          <p:cNvCxnSpPr>
            <a:stCxn id="38" idx="7"/>
            <a:endCxn id="33" idx="2"/>
          </p:cNvCxnSpPr>
          <p:nvPr/>
        </p:nvCxnSpPr>
        <p:spPr>
          <a:xfrm flipV="1">
            <a:off x="6423660" y="5028565"/>
            <a:ext cx="175260" cy="19304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725920" y="4131945"/>
            <a:ext cx="118618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 motores</a:t>
            </a:r>
            <a:endParaRPr lang="en-US" sz="1200"/>
          </a:p>
        </p:txBody>
      </p:sp>
      <p:cxnSp>
        <p:nvCxnSpPr>
          <p:cNvPr id="41" name="Straight Connector 40"/>
          <p:cNvCxnSpPr>
            <a:stCxn id="40" idx="3"/>
            <a:endCxn id="33" idx="0"/>
          </p:cNvCxnSpPr>
          <p:nvPr/>
        </p:nvCxnSpPr>
        <p:spPr>
          <a:xfrm flipH="1">
            <a:off x="6598920" y="4475480"/>
            <a:ext cx="300990" cy="19304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s 41"/>
          <p:cNvSpPr/>
          <p:nvPr/>
        </p:nvSpPr>
        <p:spPr>
          <a:xfrm>
            <a:off x="9077960" y="199898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EMPLEADO</a:t>
            </a:r>
            <a:endParaRPr lang="en-US" sz="1400"/>
          </a:p>
        </p:txBody>
      </p:sp>
      <p:sp>
        <p:nvSpPr>
          <p:cNvPr id="43" name="Oval 42"/>
          <p:cNvSpPr/>
          <p:nvPr/>
        </p:nvSpPr>
        <p:spPr>
          <a:xfrm>
            <a:off x="8627110" y="1537970"/>
            <a:ext cx="118618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id_E</a:t>
            </a:r>
            <a:endParaRPr lang="en-US" sz="1200" u="sng"/>
          </a:p>
        </p:txBody>
      </p:sp>
      <p:sp>
        <p:nvSpPr>
          <p:cNvPr id="44" name="Oval 43"/>
          <p:cNvSpPr/>
          <p:nvPr/>
        </p:nvSpPr>
        <p:spPr>
          <a:xfrm>
            <a:off x="9940290" y="2466340"/>
            <a:ext cx="107696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Salario</a:t>
            </a:r>
            <a:endParaRPr lang="en-US" sz="1200"/>
          </a:p>
        </p:txBody>
      </p:sp>
      <p:cxnSp>
        <p:nvCxnSpPr>
          <p:cNvPr id="45" name="Straight Connector 44"/>
          <p:cNvCxnSpPr>
            <a:stCxn id="43" idx="5"/>
            <a:endCxn id="42" idx="0"/>
          </p:cNvCxnSpPr>
          <p:nvPr/>
        </p:nvCxnSpPr>
        <p:spPr>
          <a:xfrm>
            <a:off x="9639300" y="1881505"/>
            <a:ext cx="173990" cy="11747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2"/>
            <a:endCxn id="44" idx="1"/>
          </p:cNvCxnSpPr>
          <p:nvPr/>
        </p:nvCxnSpPr>
        <p:spPr>
          <a:xfrm>
            <a:off x="9813290" y="2359025"/>
            <a:ext cx="284480" cy="16637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8441690" y="2407285"/>
            <a:ext cx="119761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Dirección</a:t>
            </a:r>
            <a:endParaRPr lang="en-US" sz="1200"/>
          </a:p>
        </p:txBody>
      </p:sp>
      <p:cxnSp>
        <p:nvCxnSpPr>
          <p:cNvPr id="48" name="Straight Connector 47"/>
          <p:cNvCxnSpPr>
            <a:stCxn id="47" idx="7"/>
            <a:endCxn id="42" idx="2"/>
          </p:cNvCxnSpPr>
          <p:nvPr/>
        </p:nvCxnSpPr>
        <p:spPr>
          <a:xfrm flipV="1">
            <a:off x="9464040" y="2359025"/>
            <a:ext cx="349250" cy="1073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9885680" y="1537970"/>
            <a:ext cx="118618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cxnSp>
        <p:nvCxnSpPr>
          <p:cNvPr id="50" name="Straight Connector 49"/>
          <p:cNvCxnSpPr>
            <a:stCxn id="49" idx="3"/>
            <a:endCxn id="42" idx="0"/>
          </p:cNvCxnSpPr>
          <p:nvPr/>
        </p:nvCxnSpPr>
        <p:spPr>
          <a:xfrm flipH="1">
            <a:off x="9813290" y="1881505"/>
            <a:ext cx="246380" cy="11747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Diamond 50"/>
          <p:cNvSpPr/>
          <p:nvPr/>
        </p:nvSpPr>
        <p:spPr>
          <a:xfrm>
            <a:off x="3310255" y="1720850"/>
            <a:ext cx="1704975"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Reservar</a:t>
            </a:r>
            <a:endParaRPr lang="en-US" sz="1400"/>
          </a:p>
        </p:txBody>
      </p:sp>
      <p:cxnSp>
        <p:nvCxnSpPr>
          <p:cNvPr id="52" name="Straight Connector 51"/>
          <p:cNvCxnSpPr>
            <a:stCxn id="51" idx="1"/>
            <a:endCxn id="5" idx="3"/>
          </p:cNvCxnSpPr>
          <p:nvPr/>
        </p:nvCxnSpPr>
        <p:spPr>
          <a:xfrm flipH="1">
            <a:off x="2983230" y="2015490"/>
            <a:ext cx="327025" cy="63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1" idx="3"/>
            <a:endCxn id="25" idx="1"/>
          </p:cNvCxnSpPr>
          <p:nvPr/>
        </p:nvCxnSpPr>
        <p:spPr>
          <a:xfrm>
            <a:off x="5015230" y="2015490"/>
            <a:ext cx="386080"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4" name="Diamond 53"/>
          <p:cNvSpPr/>
          <p:nvPr/>
        </p:nvSpPr>
        <p:spPr>
          <a:xfrm>
            <a:off x="5376545" y="3021965"/>
            <a:ext cx="1518920"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Realizar</a:t>
            </a:r>
            <a:endParaRPr lang="en-US" sz="1400"/>
          </a:p>
        </p:txBody>
      </p:sp>
      <p:cxnSp>
        <p:nvCxnSpPr>
          <p:cNvPr id="55" name="Straight Connector 54"/>
          <p:cNvCxnSpPr>
            <a:stCxn id="25" idx="2"/>
            <a:endCxn id="54" idx="0"/>
          </p:cNvCxnSpPr>
          <p:nvPr/>
        </p:nvCxnSpPr>
        <p:spPr>
          <a:xfrm flipH="1">
            <a:off x="6136005" y="2195195"/>
            <a:ext cx="635" cy="82677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4" idx="1"/>
            <a:endCxn id="4" idx="3"/>
          </p:cNvCxnSpPr>
          <p:nvPr/>
        </p:nvCxnSpPr>
        <p:spPr>
          <a:xfrm flipH="1" flipV="1">
            <a:off x="5080000" y="3315970"/>
            <a:ext cx="296545" cy="63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8" name="Rectangles 57"/>
          <p:cNvSpPr/>
          <p:nvPr/>
        </p:nvSpPr>
        <p:spPr>
          <a:xfrm>
            <a:off x="9077960" y="340233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PILOTO</a:t>
            </a:r>
            <a:endParaRPr lang="en-US" sz="1400"/>
          </a:p>
        </p:txBody>
      </p:sp>
      <p:cxnSp>
        <p:nvCxnSpPr>
          <p:cNvPr id="59" name="Straight Connector 58"/>
          <p:cNvCxnSpPr>
            <a:stCxn id="42" idx="2"/>
            <a:endCxn id="58" idx="0"/>
          </p:cNvCxnSpPr>
          <p:nvPr/>
        </p:nvCxnSpPr>
        <p:spPr>
          <a:xfrm>
            <a:off x="9813290" y="2359025"/>
            <a:ext cx="0" cy="104330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0" name="Arc 59"/>
          <p:cNvSpPr/>
          <p:nvPr/>
        </p:nvSpPr>
        <p:spPr>
          <a:xfrm rot="5400000">
            <a:off x="9526270" y="2774315"/>
            <a:ext cx="577215" cy="250825"/>
          </a:xfrm>
          <a:prstGeom prst="arc">
            <a:avLst>
              <a:gd name="adj1" fmla="val 16200000"/>
              <a:gd name="adj2" fmla="val 5524643"/>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61" name="Diamond 60"/>
          <p:cNvSpPr/>
          <p:nvPr/>
        </p:nvSpPr>
        <p:spPr>
          <a:xfrm>
            <a:off x="9055735" y="4554220"/>
            <a:ext cx="1518920"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Pilotar</a:t>
            </a:r>
            <a:endParaRPr lang="en-US" sz="1400"/>
          </a:p>
        </p:txBody>
      </p:sp>
      <p:cxnSp>
        <p:nvCxnSpPr>
          <p:cNvPr id="62" name="Straight Connector 61"/>
          <p:cNvCxnSpPr>
            <a:stCxn id="58" idx="2"/>
            <a:endCxn id="61" idx="0"/>
          </p:cNvCxnSpPr>
          <p:nvPr/>
        </p:nvCxnSpPr>
        <p:spPr>
          <a:xfrm>
            <a:off x="9813290" y="3762375"/>
            <a:ext cx="1905" cy="79184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33" idx="3"/>
            <a:endCxn id="61" idx="1"/>
          </p:cNvCxnSpPr>
          <p:nvPr/>
        </p:nvCxnSpPr>
        <p:spPr>
          <a:xfrm>
            <a:off x="7333615" y="4848860"/>
            <a:ext cx="1722120"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3" idx="1"/>
            <a:endCxn id="67" idx="3"/>
          </p:cNvCxnSpPr>
          <p:nvPr/>
        </p:nvCxnSpPr>
        <p:spPr>
          <a:xfrm flipH="1">
            <a:off x="2546350" y="4848860"/>
            <a:ext cx="3317240" cy="1905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5" name="Arc 64"/>
          <p:cNvSpPr/>
          <p:nvPr/>
        </p:nvSpPr>
        <p:spPr>
          <a:xfrm rot="10800000">
            <a:off x="4011295" y="4742180"/>
            <a:ext cx="577215" cy="250825"/>
          </a:xfrm>
          <a:prstGeom prst="arc">
            <a:avLst>
              <a:gd name="adj1" fmla="val 16200000"/>
              <a:gd name="adj2" fmla="val 5524643"/>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66" name="Diamond 65"/>
          <p:cNvSpPr/>
          <p:nvPr/>
        </p:nvSpPr>
        <p:spPr>
          <a:xfrm>
            <a:off x="763270" y="3021965"/>
            <a:ext cx="2084070"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Pertenecer</a:t>
            </a:r>
            <a:endParaRPr lang="en-US" sz="1400"/>
          </a:p>
        </p:txBody>
      </p:sp>
      <p:sp>
        <p:nvSpPr>
          <p:cNvPr id="67" name="Rectangles 66"/>
          <p:cNvSpPr/>
          <p:nvPr/>
        </p:nvSpPr>
        <p:spPr>
          <a:xfrm>
            <a:off x="1076325" y="468757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AVIÓN</a:t>
            </a:r>
            <a:endParaRPr lang="en-US" sz="1400"/>
          </a:p>
        </p:txBody>
      </p:sp>
      <p:cxnSp>
        <p:nvCxnSpPr>
          <p:cNvPr id="68" name="Straight Connector 67"/>
          <p:cNvCxnSpPr>
            <a:stCxn id="67" idx="0"/>
            <a:endCxn id="66" idx="2"/>
          </p:cNvCxnSpPr>
          <p:nvPr/>
        </p:nvCxnSpPr>
        <p:spPr>
          <a:xfrm flipH="1" flipV="1">
            <a:off x="1805305" y="3610610"/>
            <a:ext cx="6350" cy="107696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4" idx="1"/>
            <a:endCxn id="66" idx="3"/>
          </p:cNvCxnSpPr>
          <p:nvPr/>
        </p:nvCxnSpPr>
        <p:spPr>
          <a:xfrm flipH="1">
            <a:off x="2847340" y="3315970"/>
            <a:ext cx="762635" cy="63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1969135" y="5162550"/>
            <a:ext cx="118618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id_A</a:t>
            </a:r>
            <a:endParaRPr lang="en-US" sz="1200" u="sng"/>
          </a:p>
        </p:txBody>
      </p:sp>
      <p:cxnSp>
        <p:nvCxnSpPr>
          <p:cNvPr id="71" name="Straight Connector 70"/>
          <p:cNvCxnSpPr>
            <a:stCxn id="70" idx="1"/>
            <a:endCxn id="67" idx="2"/>
          </p:cNvCxnSpPr>
          <p:nvPr/>
        </p:nvCxnSpPr>
        <p:spPr>
          <a:xfrm flipH="1" flipV="1">
            <a:off x="1811655" y="5047615"/>
            <a:ext cx="331470" cy="17399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2" name="Text Box 71"/>
          <p:cNvSpPr txBox="1"/>
          <p:nvPr/>
        </p:nvSpPr>
        <p:spPr>
          <a:xfrm>
            <a:off x="2938780" y="1729740"/>
            <a:ext cx="469265" cy="368300"/>
          </a:xfrm>
          <a:prstGeom prst="rect">
            <a:avLst/>
          </a:prstGeom>
          <a:noFill/>
        </p:spPr>
        <p:txBody>
          <a:bodyPr wrap="none" rtlCol="0">
            <a:spAutoFit/>
          </a:bodyPr>
          <a:p>
            <a:r>
              <a:rPr lang="en-US"/>
              <a:t>0,*</a:t>
            </a:r>
            <a:endParaRPr lang="en-US"/>
          </a:p>
        </p:txBody>
      </p:sp>
      <p:sp>
        <p:nvSpPr>
          <p:cNvPr id="73" name="Text Box 72"/>
          <p:cNvSpPr txBox="1"/>
          <p:nvPr/>
        </p:nvSpPr>
        <p:spPr>
          <a:xfrm>
            <a:off x="5015230" y="1729740"/>
            <a:ext cx="469265" cy="368300"/>
          </a:xfrm>
          <a:prstGeom prst="rect">
            <a:avLst/>
          </a:prstGeom>
          <a:noFill/>
        </p:spPr>
        <p:txBody>
          <a:bodyPr wrap="none" rtlCol="0">
            <a:spAutoFit/>
          </a:bodyPr>
          <a:p>
            <a:r>
              <a:rPr lang="en-US"/>
              <a:t>1,*</a:t>
            </a:r>
            <a:endParaRPr lang="en-US"/>
          </a:p>
        </p:txBody>
      </p:sp>
      <p:sp>
        <p:nvSpPr>
          <p:cNvPr id="75" name="Text Box 74"/>
          <p:cNvSpPr txBox="1"/>
          <p:nvPr/>
        </p:nvSpPr>
        <p:spPr>
          <a:xfrm>
            <a:off x="5667375" y="2183765"/>
            <a:ext cx="469265" cy="368300"/>
          </a:xfrm>
          <a:prstGeom prst="rect">
            <a:avLst/>
          </a:prstGeom>
          <a:noFill/>
        </p:spPr>
        <p:txBody>
          <a:bodyPr wrap="none" rtlCol="0">
            <a:spAutoFit/>
          </a:bodyPr>
          <a:p>
            <a:r>
              <a:rPr lang="en-US"/>
              <a:t>0,*</a:t>
            </a:r>
            <a:endParaRPr lang="en-US"/>
          </a:p>
        </p:txBody>
      </p:sp>
      <p:sp>
        <p:nvSpPr>
          <p:cNvPr id="76" name="Text Box 75"/>
          <p:cNvSpPr txBox="1"/>
          <p:nvPr/>
        </p:nvSpPr>
        <p:spPr>
          <a:xfrm>
            <a:off x="5015230" y="3013710"/>
            <a:ext cx="469265" cy="368300"/>
          </a:xfrm>
          <a:prstGeom prst="rect">
            <a:avLst/>
          </a:prstGeom>
          <a:noFill/>
        </p:spPr>
        <p:txBody>
          <a:bodyPr wrap="none" rtlCol="0">
            <a:spAutoFit/>
          </a:bodyPr>
          <a:p>
            <a:r>
              <a:rPr lang="en-US"/>
              <a:t>1,*</a:t>
            </a:r>
            <a:endParaRPr lang="en-US"/>
          </a:p>
        </p:txBody>
      </p:sp>
      <p:sp>
        <p:nvSpPr>
          <p:cNvPr id="77" name="Text Box 76"/>
          <p:cNvSpPr txBox="1"/>
          <p:nvPr/>
        </p:nvSpPr>
        <p:spPr>
          <a:xfrm>
            <a:off x="3228975" y="3013710"/>
            <a:ext cx="469265" cy="368300"/>
          </a:xfrm>
          <a:prstGeom prst="rect">
            <a:avLst/>
          </a:prstGeom>
          <a:noFill/>
        </p:spPr>
        <p:txBody>
          <a:bodyPr wrap="none" rtlCol="0">
            <a:spAutoFit/>
          </a:bodyPr>
          <a:p>
            <a:r>
              <a:rPr lang="en-US"/>
              <a:t>0,*</a:t>
            </a:r>
            <a:endParaRPr lang="en-US"/>
          </a:p>
        </p:txBody>
      </p:sp>
      <p:sp>
        <p:nvSpPr>
          <p:cNvPr id="78" name="Text Box 77"/>
          <p:cNvSpPr txBox="1"/>
          <p:nvPr/>
        </p:nvSpPr>
        <p:spPr>
          <a:xfrm>
            <a:off x="1416685" y="4373880"/>
            <a:ext cx="471170" cy="368300"/>
          </a:xfrm>
          <a:prstGeom prst="rect">
            <a:avLst/>
          </a:prstGeom>
          <a:noFill/>
        </p:spPr>
        <p:txBody>
          <a:bodyPr wrap="none" rtlCol="0">
            <a:spAutoFit/>
          </a:bodyPr>
          <a:p>
            <a:r>
              <a:rPr lang="en-US"/>
              <a:t>1,1</a:t>
            </a:r>
            <a:endParaRPr lang="en-US"/>
          </a:p>
        </p:txBody>
      </p:sp>
      <p:sp>
        <p:nvSpPr>
          <p:cNvPr id="79" name="Text Box 78"/>
          <p:cNvSpPr txBox="1"/>
          <p:nvPr/>
        </p:nvSpPr>
        <p:spPr>
          <a:xfrm>
            <a:off x="7257415" y="4534535"/>
            <a:ext cx="469265" cy="368300"/>
          </a:xfrm>
          <a:prstGeom prst="rect">
            <a:avLst/>
          </a:prstGeom>
          <a:noFill/>
        </p:spPr>
        <p:txBody>
          <a:bodyPr wrap="none" rtlCol="0">
            <a:spAutoFit/>
          </a:bodyPr>
          <a:p>
            <a:r>
              <a:rPr lang="en-US"/>
              <a:t>1,*</a:t>
            </a:r>
            <a:endParaRPr lang="en-US"/>
          </a:p>
        </p:txBody>
      </p:sp>
      <p:sp>
        <p:nvSpPr>
          <p:cNvPr id="80" name="Text Box 79"/>
          <p:cNvSpPr txBox="1"/>
          <p:nvPr/>
        </p:nvSpPr>
        <p:spPr>
          <a:xfrm>
            <a:off x="9403715" y="3762375"/>
            <a:ext cx="469265" cy="368300"/>
          </a:xfrm>
          <a:prstGeom prst="rect">
            <a:avLst/>
          </a:prstGeom>
          <a:noFill/>
        </p:spPr>
        <p:txBody>
          <a:bodyPr wrap="none" rtlCol="0">
            <a:spAutoFit/>
          </a:bodyPr>
          <a:p>
            <a:r>
              <a:rPr lang="en-US"/>
              <a:t>0,*</a:t>
            </a:r>
            <a:endParaRPr lang="en-US"/>
          </a:p>
        </p:txBody>
      </p:sp>
      <p:sp>
        <p:nvSpPr>
          <p:cNvPr id="81" name="Oval 80"/>
          <p:cNvSpPr/>
          <p:nvPr/>
        </p:nvSpPr>
        <p:spPr>
          <a:xfrm>
            <a:off x="7726680" y="3402330"/>
            <a:ext cx="1186180" cy="40259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id_E</a:t>
            </a:r>
            <a:endParaRPr lang="en-US" sz="1200" u="sng"/>
          </a:p>
        </p:txBody>
      </p:sp>
      <p:cxnSp>
        <p:nvCxnSpPr>
          <p:cNvPr id="82" name="Straight Connector 81"/>
          <p:cNvCxnSpPr>
            <a:stCxn id="81" idx="6"/>
            <a:endCxn id="58" idx="1"/>
          </p:cNvCxnSpPr>
          <p:nvPr/>
        </p:nvCxnSpPr>
        <p:spPr>
          <a:xfrm flipV="1">
            <a:off x="8912860" y="3582670"/>
            <a:ext cx="165100" cy="2095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604520" y="5162550"/>
            <a:ext cx="1186180" cy="40259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id_M</a:t>
            </a:r>
            <a:endParaRPr lang="en-US" sz="1200" u="sng"/>
          </a:p>
        </p:txBody>
      </p:sp>
      <p:cxnSp>
        <p:nvCxnSpPr>
          <p:cNvPr id="84" name="Straight Connector 83"/>
          <p:cNvCxnSpPr>
            <a:stCxn id="67" idx="2"/>
            <a:endCxn id="83" idx="7"/>
          </p:cNvCxnSpPr>
          <p:nvPr/>
        </p:nvCxnSpPr>
        <p:spPr>
          <a:xfrm flipH="1">
            <a:off x="1616710" y="5047615"/>
            <a:ext cx="194945" cy="17399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5" name="Rectangles 84"/>
          <p:cNvSpPr/>
          <p:nvPr/>
        </p:nvSpPr>
        <p:spPr>
          <a:xfrm>
            <a:off x="5346700" y="1785620"/>
            <a:ext cx="1574165" cy="457200"/>
          </a:xfrm>
          <a:prstGeom prst="rect">
            <a:avLst/>
          </a:prstGeom>
          <a:noFill/>
          <a:ln w="28575">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6" name="Diamond 85"/>
          <p:cNvSpPr/>
          <p:nvPr/>
        </p:nvSpPr>
        <p:spPr>
          <a:xfrm>
            <a:off x="5231130" y="2969260"/>
            <a:ext cx="1804670" cy="694055"/>
          </a:xfrm>
          <a:prstGeom prst="diamond">
            <a:avLst/>
          </a:prstGeom>
          <a:noFill/>
          <a:ln w="38100">
            <a:solidFill>
              <a:schemeClr val="accent2">
                <a:lumMod val="7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37490"/>
            <a:ext cx="10515600" cy="957580"/>
          </a:xfrm>
        </p:spPr>
        <p:txBody>
          <a:bodyPr/>
          <a:p>
            <a:r>
              <a:rPr lang="en-US"/>
              <a:t>Ejercicio 1.3</a:t>
            </a:r>
            <a:endParaRPr lang="en-US"/>
          </a:p>
        </p:txBody>
      </p:sp>
      <p:sp>
        <p:nvSpPr>
          <p:cNvPr id="3" name="Content Placeholder 2"/>
          <p:cNvSpPr>
            <a:spLocks noGrp="1"/>
          </p:cNvSpPr>
          <p:nvPr>
            <p:ph idx="1"/>
          </p:nvPr>
        </p:nvSpPr>
        <p:spPr>
          <a:xfrm>
            <a:off x="469900" y="1195705"/>
            <a:ext cx="11036300" cy="4981575"/>
          </a:xfrm>
        </p:spPr>
        <p:txBody>
          <a:bodyPr>
            <a:noAutofit/>
          </a:bodyPr>
          <a:p>
            <a:pPr marL="0" indent="0">
              <a:lnSpc>
                <a:spcPct val="120000"/>
              </a:lnSpc>
              <a:buNone/>
            </a:pPr>
            <a:r>
              <a:rPr lang="en-US" sz="1800"/>
              <a:t>Se desea almacenar la información correspondiente a ciertas actividades que se desarrollan en un banco. Interesa la información sobre los clientes, sus cuentas y otros servicios que brinda el banco, como la asignación de créditos y el control de las inversiones. De los </a:t>
            </a:r>
            <a:r>
              <a:rPr lang="en-US" sz="1800">
                <a:solidFill>
                  <a:srgbClr val="0070C0"/>
                </a:solidFill>
              </a:rPr>
              <a:t>clientes </a:t>
            </a:r>
            <a:r>
              <a:rPr lang="en-US" sz="1800"/>
              <a:t>se conoce su </a:t>
            </a:r>
            <a:r>
              <a:rPr lang="en-US" sz="1800">
                <a:solidFill>
                  <a:schemeClr val="bg1">
                    <a:lumMod val="50000"/>
                  </a:schemeClr>
                </a:solidFill>
              </a:rPr>
              <a:t>identificador</a:t>
            </a:r>
            <a:r>
              <a:rPr lang="en-US" sz="1800"/>
              <a:t>, su </a:t>
            </a:r>
            <a:r>
              <a:rPr lang="en-US" sz="1800">
                <a:solidFill>
                  <a:schemeClr val="bg1">
                    <a:lumMod val="50000"/>
                  </a:schemeClr>
                </a:solidFill>
              </a:rPr>
              <a:t>nombre </a:t>
            </a:r>
            <a:r>
              <a:rPr lang="en-US" sz="1800"/>
              <a:t>y su </a:t>
            </a:r>
            <a:r>
              <a:rPr lang="en-US" sz="1800">
                <a:solidFill>
                  <a:schemeClr val="bg1">
                    <a:lumMod val="50000"/>
                  </a:schemeClr>
                </a:solidFill>
              </a:rPr>
              <a:t>dirección</a:t>
            </a:r>
            <a:r>
              <a:rPr lang="en-US" sz="1800"/>
              <a:t>. Los </a:t>
            </a:r>
            <a:r>
              <a:rPr lang="en-US" sz="1800">
                <a:solidFill>
                  <a:srgbClr val="0070C0"/>
                </a:solidFill>
              </a:rPr>
              <a:t>clientes </a:t>
            </a:r>
            <a:r>
              <a:rPr lang="en-US" sz="1800"/>
              <a:t>pueden ser </a:t>
            </a:r>
            <a:r>
              <a:rPr lang="en-US" sz="1800">
                <a:solidFill>
                  <a:srgbClr val="0070C0"/>
                </a:solidFill>
              </a:rPr>
              <a:t>personas </a:t>
            </a:r>
            <a:r>
              <a:rPr lang="en-US" sz="1800"/>
              <a:t>o </a:t>
            </a:r>
            <a:r>
              <a:rPr lang="en-US" sz="1800">
                <a:solidFill>
                  <a:srgbClr val="0070C0"/>
                </a:solidFill>
              </a:rPr>
              <a:t>instituciones</a:t>
            </a:r>
            <a:r>
              <a:rPr lang="en-US" sz="1800"/>
              <a:t>. De las </a:t>
            </a:r>
            <a:r>
              <a:rPr lang="en-US" sz="1800">
                <a:solidFill>
                  <a:srgbClr val="0070C0"/>
                </a:solidFill>
              </a:rPr>
              <a:t>personas </a:t>
            </a:r>
            <a:r>
              <a:rPr lang="en-US" sz="1800"/>
              <a:t>se conoce su </a:t>
            </a:r>
            <a:r>
              <a:rPr lang="en-US" sz="1800">
                <a:solidFill>
                  <a:schemeClr val="bg1">
                    <a:lumMod val="50000"/>
                  </a:schemeClr>
                </a:solidFill>
              </a:rPr>
              <a:t>fecha de nacimiento</a:t>
            </a:r>
            <a:r>
              <a:rPr lang="en-US" sz="1800"/>
              <a:t> y su </a:t>
            </a:r>
            <a:r>
              <a:rPr lang="en-US" sz="1800">
                <a:solidFill>
                  <a:schemeClr val="bg1">
                    <a:lumMod val="50000"/>
                  </a:schemeClr>
                </a:solidFill>
              </a:rPr>
              <a:t>sexo</a:t>
            </a:r>
            <a:r>
              <a:rPr lang="en-US" sz="1800"/>
              <a:t>. De las </a:t>
            </a:r>
            <a:r>
              <a:rPr lang="en-US" sz="1800">
                <a:solidFill>
                  <a:srgbClr val="0070C0"/>
                </a:solidFill>
              </a:rPr>
              <a:t>instituciones </a:t>
            </a:r>
            <a:r>
              <a:rPr lang="en-US" sz="1800"/>
              <a:t>se conoce su </a:t>
            </a:r>
            <a:r>
              <a:rPr lang="en-US" sz="1800">
                <a:solidFill>
                  <a:schemeClr val="bg1">
                    <a:lumMod val="50000"/>
                  </a:schemeClr>
                </a:solidFill>
              </a:rPr>
              <a:t>representante</a:t>
            </a:r>
            <a:r>
              <a:rPr lang="en-US" sz="1800"/>
              <a:t>. De las </a:t>
            </a:r>
            <a:r>
              <a:rPr lang="en-US" sz="1800">
                <a:solidFill>
                  <a:srgbClr val="0070C0"/>
                </a:solidFill>
              </a:rPr>
              <a:t>cuentas </a:t>
            </a:r>
            <a:r>
              <a:rPr lang="en-US" sz="1800"/>
              <a:t>se conoce el </a:t>
            </a:r>
            <a:r>
              <a:rPr lang="en-US" sz="1800">
                <a:solidFill>
                  <a:schemeClr val="bg1">
                    <a:lumMod val="50000"/>
                  </a:schemeClr>
                </a:solidFill>
              </a:rPr>
              <a:t>número </a:t>
            </a:r>
            <a:r>
              <a:rPr lang="en-US" sz="1800"/>
              <a:t>que las identifica, su </a:t>
            </a:r>
            <a:r>
              <a:rPr lang="en-US" sz="1800">
                <a:solidFill>
                  <a:schemeClr val="bg1">
                    <a:lumMod val="50000"/>
                  </a:schemeClr>
                </a:solidFill>
              </a:rPr>
              <a:t>saldo </a:t>
            </a:r>
            <a:r>
              <a:rPr lang="en-US" sz="1800"/>
              <a:t>y el </a:t>
            </a:r>
            <a:r>
              <a:rPr lang="en-US" sz="1800">
                <a:solidFill>
                  <a:schemeClr val="bg1">
                    <a:lumMod val="50000"/>
                  </a:schemeClr>
                </a:solidFill>
              </a:rPr>
              <a:t>interés </a:t>
            </a:r>
            <a:r>
              <a:rPr lang="en-US" sz="1800"/>
              <a:t>que acumula, que a su vez, depende del </a:t>
            </a:r>
            <a:r>
              <a:rPr lang="en-US" sz="1800">
                <a:solidFill>
                  <a:schemeClr val="bg1">
                    <a:lumMod val="50000"/>
                  </a:schemeClr>
                </a:solidFill>
              </a:rPr>
              <a:t>saldo</a:t>
            </a:r>
            <a:r>
              <a:rPr lang="en-US" sz="1800"/>
              <a:t>. Existen dos </a:t>
            </a:r>
            <a:r>
              <a:rPr lang="en-US" sz="1800">
                <a:solidFill>
                  <a:srgbClr val="BE1891"/>
                </a:solidFill>
              </a:rPr>
              <a:t>tipos de cuentas</a:t>
            </a:r>
            <a:r>
              <a:rPr lang="en-US" sz="1800"/>
              <a:t>: </a:t>
            </a:r>
            <a:r>
              <a:rPr lang="en-US" sz="1800">
                <a:solidFill>
                  <a:srgbClr val="BE1891"/>
                </a:solidFill>
              </a:rPr>
              <a:t>las cuentas corrientes</a:t>
            </a:r>
            <a:r>
              <a:rPr lang="en-US" sz="1800"/>
              <a:t> y las </a:t>
            </a:r>
            <a:r>
              <a:rPr lang="en-US" sz="1800">
                <a:solidFill>
                  <a:srgbClr val="BE1891"/>
                </a:solidFill>
              </a:rPr>
              <a:t>cuentas de ahorro</a:t>
            </a:r>
            <a:r>
              <a:rPr lang="en-US" sz="1800"/>
              <a:t>. Cualquier tipo de </a:t>
            </a:r>
            <a:r>
              <a:rPr lang="en-US" sz="1800">
                <a:solidFill>
                  <a:srgbClr val="0070C0"/>
                </a:solidFill>
              </a:rPr>
              <a:t>cliente </a:t>
            </a:r>
            <a:r>
              <a:rPr lang="en-US" sz="1800"/>
              <a:t>puede tener o no varias cuentas, sin embargo, solo las </a:t>
            </a:r>
            <a:r>
              <a:rPr lang="en-US" sz="1800">
                <a:solidFill>
                  <a:srgbClr val="0070C0"/>
                </a:solidFill>
              </a:rPr>
              <a:t>instituciones </a:t>
            </a:r>
            <a:r>
              <a:rPr lang="en-US" sz="1800"/>
              <a:t>pueden tener </a:t>
            </a:r>
            <a:r>
              <a:rPr lang="en-US" sz="1800">
                <a:solidFill>
                  <a:srgbClr val="BE1891"/>
                </a:solidFill>
              </a:rPr>
              <a:t>cuentas corrientes</a:t>
            </a:r>
            <a:r>
              <a:rPr lang="en-US" sz="1800"/>
              <a:t>. A su vez las </a:t>
            </a:r>
            <a:r>
              <a:rPr lang="en-US" sz="1800">
                <a:solidFill>
                  <a:srgbClr val="0070C0"/>
                </a:solidFill>
              </a:rPr>
              <a:t>cuentas </a:t>
            </a:r>
            <a:r>
              <a:rPr lang="en-US" sz="1800"/>
              <a:t>pueden estar asociadas a múltiples </a:t>
            </a:r>
            <a:r>
              <a:rPr lang="en-US" sz="1800">
                <a:solidFill>
                  <a:srgbClr val="0070C0"/>
                </a:solidFill>
              </a:rPr>
              <a:t>clientes </a:t>
            </a:r>
            <a:r>
              <a:rPr lang="en-US" sz="1800"/>
              <a:t>conociéndose en cada caso el </a:t>
            </a:r>
            <a:r>
              <a:rPr lang="en-US" sz="1800">
                <a:solidFill>
                  <a:schemeClr val="bg1">
                    <a:lumMod val="50000"/>
                  </a:schemeClr>
                </a:solidFill>
              </a:rPr>
              <a:t>monto </a:t>
            </a:r>
            <a:r>
              <a:rPr lang="en-US" sz="1800"/>
              <a:t>de dinero depositado por cada </a:t>
            </a:r>
            <a:r>
              <a:rPr lang="en-US" sz="1800">
                <a:solidFill>
                  <a:srgbClr val="0070C0"/>
                </a:solidFill>
              </a:rPr>
              <a:t>cliente </a:t>
            </a:r>
            <a:r>
              <a:rPr lang="en-US" sz="1800"/>
              <a:t>en dicha cuenta. El </a:t>
            </a:r>
            <a:r>
              <a:rPr lang="en-US" sz="1800">
                <a:solidFill>
                  <a:schemeClr val="tx1"/>
                </a:solidFill>
              </a:rPr>
              <a:t>banco </a:t>
            </a:r>
            <a:r>
              <a:rPr lang="en-US" sz="1800"/>
              <a:t>puede asignar </a:t>
            </a:r>
            <a:r>
              <a:rPr lang="en-US" sz="1800">
                <a:solidFill>
                  <a:srgbClr val="0070C0"/>
                </a:solidFill>
              </a:rPr>
              <a:t>créditos </a:t>
            </a:r>
            <a:r>
              <a:rPr lang="en-US" sz="1800"/>
              <a:t>solo a los clientes de tipo </a:t>
            </a:r>
            <a:r>
              <a:rPr lang="en-US" sz="1800">
                <a:solidFill>
                  <a:srgbClr val="0070C0"/>
                </a:solidFill>
              </a:rPr>
              <a:t>persona</a:t>
            </a:r>
            <a:r>
              <a:rPr lang="en-US" sz="1800"/>
              <a:t>. Por cada crédito otorgado a un cliente se conoce la </a:t>
            </a:r>
            <a:r>
              <a:rPr lang="en-US" sz="1800">
                <a:solidFill>
                  <a:schemeClr val="bg1">
                    <a:lumMod val="50000"/>
                  </a:schemeClr>
                </a:solidFill>
              </a:rPr>
              <a:t>fecha de otorgamiento</a:t>
            </a:r>
            <a:r>
              <a:rPr lang="en-US" sz="1800"/>
              <a:t>, su </a:t>
            </a:r>
            <a:r>
              <a:rPr lang="en-US" sz="1800">
                <a:solidFill>
                  <a:schemeClr val="bg1">
                    <a:lumMod val="50000"/>
                  </a:schemeClr>
                </a:solidFill>
              </a:rPr>
              <a:t>monto</a:t>
            </a:r>
            <a:r>
              <a:rPr lang="en-US" sz="1800"/>
              <a:t>, el </a:t>
            </a:r>
            <a:r>
              <a:rPr lang="en-US" sz="1800">
                <a:solidFill>
                  <a:schemeClr val="bg1">
                    <a:lumMod val="50000"/>
                  </a:schemeClr>
                </a:solidFill>
              </a:rPr>
              <a:t>por ciento</a:t>
            </a:r>
            <a:r>
              <a:rPr lang="en-US" sz="1800"/>
              <a:t> del monto inicial a pagar en cada mensualidad y la </a:t>
            </a:r>
            <a:r>
              <a:rPr lang="en-US" sz="1800">
                <a:solidFill>
                  <a:schemeClr val="bg1">
                    <a:lumMod val="50000"/>
                  </a:schemeClr>
                </a:solidFill>
              </a:rPr>
              <a:t>cantidad de mensualidades</a:t>
            </a:r>
            <a:r>
              <a:rPr lang="en-US" sz="1800"/>
              <a:t>. La cantidad de mensualidades depende del por ciento del monto a pagar. Una </a:t>
            </a:r>
            <a:r>
              <a:rPr lang="en-US" sz="1800">
                <a:solidFill>
                  <a:srgbClr val="0070C0"/>
                </a:solidFill>
              </a:rPr>
              <a:t>institución </a:t>
            </a:r>
            <a:r>
              <a:rPr lang="en-US" sz="1800"/>
              <a:t>con una </a:t>
            </a:r>
            <a:r>
              <a:rPr lang="en-US" sz="1800">
                <a:solidFill>
                  <a:srgbClr val="BE1891"/>
                </a:solidFill>
              </a:rPr>
              <a:t>cuenta corriente</a:t>
            </a:r>
            <a:r>
              <a:rPr lang="en-US" sz="1800"/>
              <a:t> constituye un </a:t>
            </a:r>
            <a:r>
              <a:rPr lang="en-US" sz="1800">
                <a:solidFill>
                  <a:srgbClr val="0070C0"/>
                </a:solidFill>
              </a:rPr>
              <a:t>inversionista</a:t>
            </a:r>
            <a:r>
              <a:rPr lang="en-US" sz="1800"/>
              <a:t>. Un </a:t>
            </a:r>
            <a:r>
              <a:rPr lang="en-US" sz="1800">
                <a:solidFill>
                  <a:srgbClr val="0070C0"/>
                </a:solidFill>
              </a:rPr>
              <a:t>inversionista </a:t>
            </a:r>
            <a:r>
              <a:rPr lang="en-US" sz="1800"/>
              <a:t>puede </a:t>
            </a:r>
            <a:r>
              <a:rPr lang="en-US" sz="1800">
                <a:solidFill>
                  <a:schemeClr val="accent4">
                    <a:lumMod val="75000"/>
                  </a:schemeClr>
                </a:solidFill>
              </a:rPr>
              <a:t>participar </a:t>
            </a:r>
            <a:r>
              <a:rPr lang="en-US" sz="1800"/>
              <a:t>en una o varias </a:t>
            </a:r>
            <a:r>
              <a:rPr lang="en-US" sz="1800">
                <a:solidFill>
                  <a:srgbClr val="0070C0"/>
                </a:solidFill>
              </a:rPr>
              <a:t>inversiones</a:t>
            </a:r>
            <a:r>
              <a:rPr lang="en-US" sz="1800"/>
              <a:t>. De una </a:t>
            </a:r>
            <a:r>
              <a:rPr lang="en-US" sz="1800">
                <a:solidFill>
                  <a:srgbClr val="0070C0"/>
                </a:solidFill>
              </a:rPr>
              <a:t>inversión </a:t>
            </a:r>
            <a:r>
              <a:rPr lang="en-US" sz="1800"/>
              <a:t>se conoce su </a:t>
            </a:r>
            <a:r>
              <a:rPr lang="en-US" sz="1800">
                <a:solidFill>
                  <a:schemeClr val="bg1">
                    <a:lumMod val="50000"/>
                  </a:schemeClr>
                </a:solidFill>
              </a:rPr>
              <a:t>código</a:t>
            </a:r>
            <a:r>
              <a:rPr lang="en-US" sz="1800"/>
              <a:t>, su </a:t>
            </a:r>
            <a:r>
              <a:rPr lang="en-US" sz="1800">
                <a:solidFill>
                  <a:schemeClr val="bg1">
                    <a:lumMod val="50000"/>
                  </a:schemeClr>
                </a:solidFill>
              </a:rPr>
              <a:t>director </a:t>
            </a:r>
            <a:r>
              <a:rPr lang="en-US" sz="1800"/>
              <a:t>y su </a:t>
            </a:r>
            <a:r>
              <a:rPr lang="en-US" sz="1800">
                <a:solidFill>
                  <a:schemeClr val="bg1">
                    <a:lumMod val="50000"/>
                  </a:schemeClr>
                </a:solidFill>
              </a:rPr>
              <a:t>por ciento de riesgo</a:t>
            </a:r>
            <a:r>
              <a:rPr lang="en-US" sz="1800"/>
              <a:t>. En una inversión pueden participar varios inversionistas, cada uno de los cuales puede aportar capitales diferentes.</a:t>
            </a:r>
            <a:endParaRPr 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Diseño conceptual</a:t>
            </a:r>
            <a:endParaRPr lang="en-US"/>
          </a:p>
        </p:txBody>
      </p:sp>
      <p:sp>
        <p:nvSpPr>
          <p:cNvPr id="14" name="Content Placeholder 13"/>
          <p:cNvSpPr>
            <a:spLocks noGrp="1"/>
          </p:cNvSpPr>
          <p:nvPr>
            <p:ph idx="1"/>
          </p:nvPr>
        </p:nvSpPr>
        <p:spPr>
          <a:xfrm>
            <a:off x="838200" y="1445260"/>
            <a:ext cx="10515600" cy="1436370"/>
          </a:xfrm>
        </p:spPr>
        <p:txBody>
          <a:bodyPr>
            <a:normAutofit fontScale="90000"/>
          </a:bodyPr>
          <a:p>
            <a:pPr marL="0" indent="0">
              <a:lnSpc>
                <a:spcPct val="110000"/>
              </a:lnSpc>
              <a:buNone/>
            </a:pPr>
            <a:r>
              <a:rPr lang="en-US" sz="2000">
                <a:sym typeface="+mn-ea"/>
              </a:rPr>
              <a:t> Los </a:t>
            </a:r>
            <a:r>
              <a:rPr lang="en-US" sz="2000">
                <a:solidFill>
                  <a:srgbClr val="0070C0"/>
                </a:solidFill>
                <a:sym typeface="+mn-ea"/>
              </a:rPr>
              <a:t>clientes </a:t>
            </a:r>
            <a:r>
              <a:rPr lang="en-US" sz="2000">
                <a:sym typeface="+mn-ea"/>
              </a:rPr>
              <a:t>pueden ser </a:t>
            </a:r>
            <a:r>
              <a:rPr lang="en-US" sz="2000">
                <a:solidFill>
                  <a:srgbClr val="0070C0"/>
                </a:solidFill>
                <a:sym typeface="+mn-ea"/>
              </a:rPr>
              <a:t>personas </a:t>
            </a:r>
            <a:r>
              <a:rPr lang="en-US" sz="2000">
                <a:sym typeface="+mn-ea"/>
              </a:rPr>
              <a:t>o </a:t>
            </a:r>
            <a:r>
              <a:rPr lang="en-US" sz="2000">
                <a:solidFill>
                  <a:srgbClr val="0070C0"/>
                </a:solidFill>
                <a:sym typeface="+mn-ea"/>
              </a:rPr>
              <a:t>instituciones</a:t>
            </a:r>
            <a:r>
              <a:rPr lang="en-US" sz="2000">
                <a:sym typeface="+mn-ea"/>
              </a:rPr>
              <a:t>. Existen dos </a:t>
            </a:r>
            <a:r>
              <a:rPr lang="en-US" sz="2000">
                <a:solidFill>
                  <a:srgbClr val="BE1891"/>
                </a:solidFill>
                <a:sym typeface="+mn-ea"/>
              </a:rPr>
              <a:t>tipos de cuentas</a:t>
            </a:r>
            <a:r>
              <a:rPr lang="en-US" sz="2000">
                <a:sym typeface="+mn-ea"/>
              </a:rPr>
              <a:t>: </a:t>
            </a:r>
            <a:r>
              <a:rPr lang="en-US" sz="2000">
                <a:solidFill>
                  <a:srgbClr val="BE1891"/>
                </a:solidFill>
                <a:sym typeface="+mn-ea"/>
              </a:rPr>
              <a:t>las cuentas corrientes</a:t>
            </a:r>
            <a:r>
              <a:rPr lang="en-US" sz="2000">
                <a:sym typeface="+mn-ea"/>
              </a:rPr>
              <a:t> y las </a:t>
            </a:r>
            <a:r>
              <a:rPr lang="en-US" sz="2000">
                <a:solidFill>
                  <a:srgbClr val="BE1891"/>
                </a:solidFill>
                <a:sym typeface="+mn-ea"/>
              </a:rPr>
              <a:t>cuentas de ahorro</a:t>
            </a:r>
            <a:r>
              <a:rPr lang="en-US" sz="2000">
                <a:sym typeface="+mn-ea"/>
              </a:rPr>
              <a:t>. Cualquier tipo de </a:t>
            </a:r>
            <a:r>
              <a:rPr lang="en-US" sz="2000">
                <a:solidFill>
                  <a:srgbClr val="0070C0"/>
                </a:solidFill>
                <a:sym typeface="+mn-ea"/>
              </a:rPr>
              <a:t>cliente </a:t>
            </a:r>
            <a:r>
              <a:rPr lang="en-US" sz="2000">
                <a:sym typeface="+mn-ea"/>
              </a:rPr>
              <a:t>puede tener o no varias cuentas, sin embargo, solo las </a:t>
            </a:r>
            <a:r>
              <a:rPr lang="en-US" sz="2000">
                <a:solidFill>
                  <a:srgbClr val="0070C0"/>
                </a:solidFill>
                <a:sym typeface="+mn-ea"/>
              </a:rPr>
              <a:t>instituciones </a:t>
            </a:r>
            <a:r>
              <a:rPr lang="en-US" sz="2000">
                <a:sym typeface="+mn-ea"/>
              </a:rPr>
              <a:t>pueden tener </a:t>
            </a:r>
            <a:r>
              <a:rPr lang="en-US" sz="2000">
                <a:solidFill>
                  <a:srgbClr val="BE1891"/>
                </a:solidFill>
                <a:sym typeface="+mn-ea"/>
              </a:rPr>
              <a:t>cuentas corrientes</a:t>
            </a:r>
            <a:r>
              <a:rPr lang="en-US" sz="2000">
                <a:sym typeface="+mn-ea"/>
              </a:rPr>
              <a:t>. A su vez las </a:t>
            </a:r>
            <a:r>
              <a:rPr lang="en-US" sz="2000">
                <a:solidFill>
                  <a:srgbClr val="0070C0"/>
                </a:solidFill>
                <a:sym typeface="+mn-ea"/>
              </a:rPr>
              <a:t>cuentas </a:t>
            </a:r>
            <a:r>
              <a:rPr lang="en-US" sz="2000">
                <a:sym typeface="+mn-ea"/>
              </a:rPr>
              <a:t>pueden estar asociadas a múltiples </a:t>
            </a:r>
            <a:r>
              <a:rPr lang="en-US" sz="2000">
                <a:solidFill>
                  <a:srgbClr val="0070C0"/>
                </a:solidFill>
                <a:sym typeface="+mn-ea"/>
              </a:rPr>
              <a:t>clientes </a:t>
            </a:r>
            <a:r>
              <a:rPr lang="en-US" sz="2000">
                <a:sym typeface="+mn-ea"/>
              </a:rPr>
              <a:t>conociéndose en cada caso el </a:t>
            </a:r>
            <a:r>
              <a:rPr lang="en-US" sz="2000">
                <a:solidFill>
                  <a:schemeClr val="bg1">
                    <a:lumMod val="50000"/>
                  </a:schemeClr>
                </a:solidFill>
                <a:sym typeface="+mn-ea"/>
              </a:rPr>
              <a:t>monto </a:t>
            </a:r>
            <a:r>
              <a:rPr lang="en-US" sz="2000">
                <a:sym typeface="+mn-ea"/>
              </a:rPr>
              <a:t>de dinero depositado por cada </a:t>
            </a:r>
            <a:r>
              <a:rPr lang="en-US" sz="2000">
                <a:solidFill>
                  <a:srgbClr val="0070C0"/>
                </a:solidFill>
                <a:sym typeface="+mn-ea"/>
              </a:rPr>
              <a:t>cliente </a:t>
            </a:r>
            <a:r>
              <a:rPr lang="en-US" sz="2000">
                <a:sym typeface="+mn-ea"/>
              </a:rPr>
              <a:t>en dicha cuenta.</a:t>
            </a:r>
            <a:endParaRPr lang="en-US" sz="2000">
              <a:sym typeface="+mn-ea"/>
            </a:endParaRPr>
          </a:p>
        </p:txBody>
      </p:sp>
      <p:sp>
        <p:nvSpPr>
          <p:cNvPr id="20" name="Rectangles 19"/>
          <p:cNvSpPr/>
          <p:nvPr/>
        </p:nvSpPr>
        <p:spPr>
          <a:xfrm>
            <a:off x="1537970" y="358902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CLIENTE</a:t>
            </a:r>
            <a:endParaRPr lang="en-US" sz="1400"/>
          </a:p>
        </p:txBody>
      </p:sp>
      <p:sp>
        <p:nvSpPr>
          <p:cNvPr id="4" name="Rectangles 3"/>
          <p:cNvSpPr/>
          <p:nvPr/>
        </p:nvSpPr>
        <p:spPr>
          <a:xfrm>
            <a:off x="611505" y="526415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PERSONA</a:t>
            </a:r>
            <a:endParaRPr lang="en-US" sz="1400"/>
          </a:p>
        </p:txBody>
      </p:sp>
      <p:sp>
        <p:nvSpPr>
          <p:cNvPr id="5" name="Rectangles 4"/>
          <p:cNvSpPr/>
          <p:nvPr/>
        </p:nvSpPr>
        <p:spPr>
          <a:xfrm>
            <a:off x="2884170" y="526415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INSTITUCIÓN</a:t>
            </a:r>
            <a:endParaRPr lang="en-US" sz="1400"/>
          </a:p>
        </p:txBody>
      </p:sp>
      <p:sp>
        <p:nvSpPr>
          <p:cNvPr id="6" name="Rectangles 5"/>
          <p:cNvSpPr/>
          <p:nvPr/>
        </p:nvSpPr>
        <p:spPr>
          <a:xfrm>
            <a:off x="6962775" y="5207635"/>
            <a:ext cx="1470025" cy="51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CUENTA CORRIENTE</a:t>
            </a:r>
            <a:endParaRPr lang="en-US" sz="1400"/>
          </a:p>
        </p:txBody>
      </p:sp>
      <p:sp>
        <p:nvSpPr>
          <p:cNvPr id="8" name="Rectangles 7"/>
          <p:cNvSpPr/>
          <p:nvPr/>
        </p:nvSpPr>
        <p:spPr>
          <a:xfrm>
            <a:off x="5904865" y="3493770"/>
            <a:ext cx="1470025" cy="51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CUENTA DE AHORRO</a:t>
            </a:r>
            <a:endParaRPr lang="en-US" sz="1400"/>
          </a:p>
        </p:txBody>
      </p:sp>
      <p:sp>
        <p:nvSpPr>
          <p:cNvPr id="35" name="Hexagon 34"/>
          <p:cNvSpPr/>
          <p:nvPr/>
        </p:nvSpPr>
        <p:spPr>
          <a:xfrm>
            <a:off x="2022475" y="4314190"/>
            <a:ext cx="861695" cy="433705"/>
          </a:xfrm>
          <a:prstGeom prst="hexagon">
            <a:avLst>
              <a:gd name="adj" fmla="val 55197"/>
              <a:gd name="vf" fmla="val 115470"/>
            </a:avLst>
          </a:prstGeom>
          <a:solidFill>
            <a:srgbClr val="BE1891"/>
          </a:solidFill>
        </p:spPr>
        <p:style>
          <a:lnRef idx="2">
            <a:schemeClr val="accent5"/>
          </a:lnRef>
          <a:fillRef idx="1">
            <a:schemeClr val="lt1"/>
          </a:fillRef>
          <a:effectRef idx="0">
            <a:schemeClr val="accent5"/>
          </a:effectRef>
          <a:fontRef idx="minor">
            <a:schemeClr val="dk1"/>
          </a:fontRef>
        </p:style>
        <p:txBody>
          <a:bodyPr rtlCol="0" anchor="ctr"/>
          <a:p>
            <a:pPr algn="ctr"/>
            <a:r>
              <a:rPr lang="en-US" sz="1600">
                <a:solidFill>
                  <a:schemeClr val="bg1"/>
                </a:solidFill>
              </a:rPr>
              <a:t>Tipo</a:t>
            </a:r>
            <a:endParaRPr lang="en-US" sz="1600">
              <a:solidFill>
                <a:schemeClr val="bg1"/>
              </a:solidFill>
            </a:endParaRPr>
          </a:p>
        </p:txBody>
      </p:sp>
      <p:cxnSp>
        <p:nvCxnSpPr>
          <p:cNvPr id="9" name="Straight Connector 8"/>
          <p:cNvCxnSpPr>
            <a:stCxn id="20" idx="2"/>
            <a:endCxn id="35" idx="4"/>
          </p:cNvCxnSpPr>
          <p:nvPr/>
        </p:nvCxnSpPr>
        <p:spPr>
          <a:xfrm flipH="1">
            <a:off x="2261870" y="3949065"/>
            <a:ext cx="11430" cy="365125"/>
          </a:xfrm>
          <a:prstGeom prst="line">
            <a:avLst/>
          </a:prstGeom>
          <a:ln w="38100">
            <a:solidFill>
              <a:srgbClr val="BE189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0"/>
            <a:endCxn id="35" idx="2"/>
          </p:cNvCxnSpPr>
          <p:nvPr/>
        </p:nvCxnSpPr>
        <p:spPr>
          <a:xfrm flipV="1">
            <a:off x="1346835" y="4747895"/>
            <a:ext cx="915035" cy="516255"/>
          </a:xfrm>
          <a:prstGeom prst="line">
            <a:avLst/>
          </a:prstGeom>
          <a:ln w="38100">
            <a:solidFill>
              <a:srgbClr val="BE189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0"/>
            <a:endCxn id="35" idx="1"/>
          </p:cNvCxnSpPr>
          <p:nvPr/>
        </p:nvCxnSpPr>
        <p:spPr>
          <a:xfrm flipH="1" flipV="1">
            <a:off x="2644775" y="4747895"/>
            <a:ext cx="974725" cy="516255"/>
          </a:xfrm>
          <a:prstGeom prst="line">
            <a:avLst/>
          </a:prstGeom>
          <a:ln w="38100">
            <a:solidFill>
              <a:srgbClr val="BE1891"/>
            </a:solidFill>
          </a:ln>
        </p:spPr>
        <p:style>
          <a:lnRef idx="1">
            <a:schemeClr val="accent1"/>
          </a:lnRef>
          <a:fillRef idx="0">
            <a:schemeClr val="accent1"/>
          </a:fillRef>
          <a:effectRef idx="0">
            <a:schemeClr val="accent1"/>
          </a:effectRef>
          <a:fontRef idx="minor">
            <a:schemeClr val="tx1"/>
          </a:fontRef>
        </p:style>
      </p:cxnSp>
      <p:sp>
        <p:nvSpPr>
          <p:cNvPr id="12" name="Rectangles 11"/>
          <p:cNvSpPr/>
          <p:nvPr/>
        </p:nvSpPr>
        <p:spPr>
          <a:xfrm>
            <a:off x="7926705" y="310769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CUENTA</a:t>
            </a:r>
            <a:endParaRPr lang="en-US" sz="1400"/>
          </a:p>
        </p:txBody>
      </p:sp>
      <p:sp>
        <p:nvSpPr>
          <p:cNvPr id="15" name="Hexagon 14"/>
          <p:cNvSpPr/>
          <p:nvPr/>
        </p:nvSpPr>
        <p:spPr>
          <a:xfrm>
            <a:off x="8230870" y="3827780"/>
            <a:ext cx="861695" cy="433705"/>
          </a:xfrm>
          <a:prstGeom prst="hexagon">
            <a:avLst>
              <a:gd name="adj" fmla="val 55197"/>
              <a:gd name="vf" fmla="val 115470"/>
            </a:avLst>
          </a:prstGeom>
          <a:solidFill>
            <a:srgbClr val="BE1891"/>
          </a:solidFill>
        </p:spPr>
        <p:style>
          <a:lnRef idx="2">
            <a:schemeClr val="accent5"/>
          </a:lnRef>
          <a:fillRef idx="1">
            <a:schemeClr val="lt1"/>
          </a:fillRef>
          <a:effectRef idx="0">
            <a:schemeClr val="accent5"/>
          </a:effectRef>
          <a:fontRef idx="minor">
            <a:schemeClr val="dk1"/>
          </a:fontRef>
        </p:style>
        <p:txBody>
          <a:bodyPr rtlCol="0" anchor="ctr"/>
          <a:p>
            <a:pPr algn="ctr"/>
            <a:r>
              <a:rPr lang="en-US" sz="1600">
                <a:solidFill>
                  <a:schemeClr val="bg1"/>
                </a:solidFill>
              </a:rPr>
              <a:t>Tipo</a:t>
            </a:r>
            <a:endParaRPr lang="en-US" sz="1600">
              <a:solidFill>
                <a:schemeClr val="bg1"/>
              </a:solidFill>
            </a:endParaRPr>
          </a:p>
        </p:txBody>
      </p:sp>
      <p:cxnSp>
        <p:nvCxnSpPr>
          <p:cNvPr id="16" name="Straight Connector 15"/>
          <p:cNvCxnSpPr>
            <a:endCxn id="15" idx="4"/>
          </p:cNvCxnSpPr>
          <p:nvPr/>
        </p:nvCxnSpPr>
        <p:spPr>
          <a:xfrm flipH="1">
            <a:off x="8470265" y="3462655"/>
            <a:ext cx="11430" cy="365125"/>
          </a:xfrm>
          <a:prstGeom prst="line">
            <a:avLst/>
          </a:prstGeom>
          <a:ln w="38100">
            <a:solidFill>
              <a:srgbClr val="BE189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0"/>
            <a:endCxn id="15" idx="2"/>
          </p:cNvCxnSpPr>
          <p:nvPr/>
        </p:nvCxnSpPr>
        <p:spPr>
          <a:xfrm flipV="1">
            <a:off x="7698105" y="4261485"/>
            <a:ext cx="772160" cy="946150"/>
          </a:xfrm>
          <a:prstGeom prst="line">
            <a:avLst/>
          </a:prstGeom>
          <a:ln w="38100">
            <a:solidFill>
              <a:srgbClr val="BE189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3"/>
            <a:endCxn id="15" idx="3"/>
          </p:cNvCxnSpPr>
          <p:nvPr/>
        </p:nvCxnSpPr>
        <p:spPr>
          <a:xfrm>
            <a:off x="7374890" y="3749675"/>
            <a:ext cx="855980" cy="295275"/>
          </a:xfrm>
          <a:prstGeom prst="line">
            <a:avLst/>
          </a:prstGeom>
          <a:ln w="38100">
            <a:solidFill>
              <a:srgbClr val="BE1891"/>
            </a:solidFill>
          </a:ln>
        </p:spPr>
        <p:style>
          <a:lnRef idx="1">
            <a:schemeClr val="accent1"/>
          </a:lnRef>
          <a:fillRef idx="0">
            <a:schemeClr val="accent1"/>
          </a:fillRef>
          <a:effectRef idx="0">
            <a:schemeClr val="accent1"/>
          </a:effectRef>
          <a:fontRef idx="minor">
            <a:schemeClr val="tx1"/>
          </a:fontRef>
        </p:style>
      </p:cxnSp>
      <p:sp>
        <p:nvSpPr>
          <p:cNvPr id="28" name="Diamond 27"/>
          <p:cNvSpPr/>
          <p:nvPr/>
        </p:nvSpPr>
        <p:spPr>
          <a:xfrm>
            <a:off x="4976495" y="5169535"/>
            <a:ext cx="1330325"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Tener</a:t>
            </a:r>
            <a:endParaRPr lang="en-US" sz="1400"/>
          </a:p>
        </p:txBody>
      </p:sp>
      <p:cxnSp>
        <p:nvCxnSpPr>
          <p:cNvPr id="29" name="Straight Connector 28"/>
          <p:cNvCxnSpPr>
            <a:stCxn id="28" idx="1"/>
          </p:cNvCxnSpPr>
          <p:nvPr/>
        </p:nvCxnSpPr>
        <p:spPr>
          <a:xfrm flipH="1" flipV="1">
            <a:off x="4354195" y="5444490"/>
            <a:ext cx="622300" cy="1968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8" idx="3"/>
          </p:cNvCxnSpPr>
          <p:nvPr/>
        </p:nvCxnSpPr>
        <p:spPr>
          <a:xfrm flipH="1">
            <a:off x="6306820" y="5463540"/>
            <a:ext cx="655955" cy="63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Text Box 37"/>
          <p:cNvSpPr txBox="1"/>
          <p:nvPr/>
        </p:nvSpPr>
        <p:spPr>
          <a:xfrm>
            <a:off x="6571615" y="5169535"/>
            <a:ext cx="469265" cy="368300"/>
          </a:xfrm>
          <a:prstGeom prst="rect">
            <a:avLst/>
          </a:prstGeom>
          <a:noFill/>
        </p:spPr>
        <p:txBody>
          <a:bodyPr wrap="none" rtlCol="0">
            <a:spAutoFit/>
          </a:bodyPr>
          <a:p>
            <a:r>
              <a:rPr lang="en-US"/>
              <a:t>0,*</a:t>
            </a:r>
            <a:endParaRPr lang="en-US"/>
          </a:p>
        </p:txBody>
      </p:sp>
      <p:sp>
        <p:nvSpPr>
          <p:cNvPr id="40" name="Text Box 39"/>
          <p:cNvSpPr txBox="1"/>
          <p:nvPr/>
        </p:nvSpPr>
        <p:spPr>
          <a:xfrm>
            <a:off x="4330700" y="5095875"/>
            <a:ext cx="469265" cy="368300"/>
          </a:xfrm>
          <a:prstGeom prst="rect">
            <a:avLst/>
          </a:prstGeom>
          <a:noFill/>
        </p:spPr>
        <p:txBody>
          <a:bodyPr wrap="none" rtlCol="0">
            <a:spAutoFit/>
          </a:bodyPr>
          <a:p>
            <a:r>
              <a:rPr lang="en-US"/>
              <a:t>1,*</a:t>
            </a:r>
            <a:endParaRPr lang="en-US"/>
          </a:p>
        </p:txBody>
      </p:sp>
      <p:sp>
        <p:nvSpPr>
          <p:cNvPr id="31" name="Diamond 30"/>
          <p:cNvSpPr/>
          <p:nvPr/>
        </p:nvSpPr>
        <p:spPr>
          <a:xfrm>
            <a:off x="3718560" y="3493770"/>
            <a:ext cx="1330325"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Tener</a:t>
            </a:r>
            <a:endParaRPr lang="en-US" sz="1400"/>
          </a:p>
        </p:txBody>
      </p:sp>
      <p:cxnSp>
        <p:nvCxnSpPr>
          <p:cNvPr id="32" name="Straight Connector 31"/>
          <p:cNvCxnSpPr>
            <a:stCxn id="31" idx="1"/>
          </p:cNvCxnSpPr>
          <p:nvPr/>
        </p:nvCxnSpPr>
        <p:spPr>
          <a:xfrm flipH="1">
            <a:off x="2995295" y="3788410"/>
            <a:ext cx="723265" cy="254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31" idx="3"/>
          </p:cNvCxnSpPr>
          <p:nvPr/>
        </p:nvCxnSpPr>
        <p:spPr>
          <a:xfrm flipH="1">
            <a:off x="5048885" y="3771265"/>
            <a:ext cx="843280" cy="1714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Text Box 38"/>
          <p:cNvSpPr txBox="1"/>
          <p:nvPr/>
        </p:nvSpPr>
        <p:spPr>
          <a:xfrm>
            <a:off x="2953385" y="3493770"/>
            <a:ext cx="469265" cy="368300"/>
          </a:xfrm>
          <a:prstGeom prst="rect">
            <a:avLst/>
          </a:prstGeom>
          <a:noFill/>
        </p:spPr>
        <p:txBody>
          <a:bodyPr wrap="none" rtlCol="0">
            <a:spAutoFit/>
          </a:bodyPr>
          <a:p>
            <a:r>
              <a:rPr lang="en-US"/>
              <a:t>1,*</a:t>
            </a:r>
            <a:endParaRPr lang="en-US"/>
          </a:p>
        </p:txBody>
      </p:sp>
      <p:sp>
        <p:nvSpPr>
          <p:cNvPr id="34" name="Text Box 33"/>
          <p:cNvSpPr txBox="1"/>
          <p:nvPr/>
        </p:nvSpPr>
        <p:spPr>
          <a:xfrm>
            <a:off x="5504815" y="3422650"/>
            <a:ext cx="469265" cy="368300"/>
          </a:xfrm>
          <a:prstGeom prst="rect">
            <a:avLst/>
          </a:prstGeom>
          <a:noFill/>
        </p:spPr>
        <p:txBody>
          <a:bodyPr wrap="none" rtlCol="0">
            <a:spAutoFit/>
          </a:bodyPr>
          <a:p>
            <a:r>
              <a:rPr lang="en-US"/>
              <a:t>0,*</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482725"/>
            <a:ext cx="10515600" cy="1647190"/>
          </a:xfrm>
        </p:spPr>
        <p:txBody>
          <a:bodyPr/>
          <a:p>
            <a:pPr marL="0" indent="0">
              <a:lnSpc>
                <a:spcPct val="110000"/>
              </a:lnSpc>
              <a:buNone/>
            </a:pPr>
            <a:r>
              <a:rPr lang="en-US" sz="2000">
                <a:sym typeface="+mn-ea"/>
              </a:rPr>
              <a:t>El banco puede asignar </a:t>
            </a:r>
            <a:r>
              <a:rPr lang="en-US" sz="2000">
                <a:solidFill>
                  <a:srgbClr val="0070C0"/>
                </a:solidFill>
                <a:sym typeface="+mn-ea"/>
              </a:rPr>
              <a:t>créditos </a:t>
            </a:r>
            <a:r>
              <a:rPr lang="en-US" sz="2000">
                <a:sym typeface="+mn-ea"/>
              </a:rPr>
              <a:t>solo a los clientes de tipo </a:t>
            </a:r>
            <a:r>
              <a:rPr lang="en-US" sz="2000">
                <a:solidFill>
                  <a:srgbClr val="0070C0"/>
                </a:solidFill>
                <a:sym typeface="+mn-ea"/>
              </a:rPr>
              <a:t>persona</a:t>
            </a:r>
            <a:r>
              <a:rPr lang="en-US" sz="2000">
                <a:sym typeface="+mn-ea"/>
              </a:rPr>
              <a:t> ... Una </a:t>
            </a:r>
            <a:r>
              <a:rPr lang="en-US" sz="2000">
                <a:solidFill>
                  <a:srgbClr val="0070C0"/>
                </a:solidFill>
                <a:sym typeface="+mn-ea"/>
              </a:rPr>
              <a:t>institución </a:t>
            </a:r>
            <a:r>
              <a:rPr lang="en-US" sz="2000">
                <a:sym typeface="+mn-ea"/>
              </a:rPr>
              <a:t>con una </a:t>
            </a:r>
            <a:r>
              <a:rPr lang="en-US" sz="2000">
                <a:solidFill>
                  <a:srgbClr val="BE1891"/>
                </a:solidFill>
                <a:sym typeface="+mn-ea"/>
              </a:rPr>
              <a:t>cuenta corriente</a:t>
            </a:r>
            <a:r>
              <a:rPr lang="en-US" sz="2000">
                <a:sym typeface="+mn-ea"/>
              </a:rPr>
              <a:t> constituye un </a:t>
            </a:r>
            <a:r>
              <a:rPr lang="en-US" sz="2000">
                <a:solidFill>
                  <a:srgbClr val="0070C0"/>
                </a:solidFill>
                <a:sym typeface="+mn-ea"/>
              </a:rPr>
              <a:t>inversionista</a:t>
            </a:r>
            <a:r>
              <a:rPr lang="en-US" sz="2000">
                <a:sym typeface="+mn-ea"/>
              </a:rPr>
              <a:t>. Un </a:t>
            </a:r>
            <a:r>
              <a:rPr lang="en-US" sz="2000">
                <a:solidFill>
                  <a:srgbClr val="0070C0"/>
                </a:solidFill>
                <a:sym typeface="+mn-ea"/>
              </a:rPr>
              <a:t>inversionista </a:t>
            </a:r>
            <a:r>
              <a:rPr lang="en-US" sz="2000">
                <a:sym typeface="+mn-ea"/>
              </a:rPr>
              <a:t>puede </a:t>
            </a:r>
            <a:r>
              <a:rPr lang="en-US" sz="2000">
                <a:solidFill>
                  <a:schemeClr val="accent4">
                    <a:lumMod val="75000"/>
                  </a:schemeClr>
                </a:solidFill>
                <a:sym typeface="+mn-ea"/>
              </a:rPr>
              <a:t>participar </a:t>
            </a:r>
            <a:r>
              <a:rPr lang="en-US" sz="2000">
                <a:sym typeface="+mn-ea"/>
              </a:rPr>
              <a:t>en una o varias </a:t>
            </a:r>
            <a:r>
              <a:rPr lang="en-US" sz="2000">
                <a:solidFill>
                  <a:srgbClr val="0070C0"/>
                </a:solidFill>
                <a:sym typeface="+mn-ea"/>
              </a:rPr>
              <a:t>inversiones</a:t>
            </a:r>
            <a:r>
              <a:rPr lang="en-US" sz="2000">
                <a:sym typeface="+mn-ea"/>
              </a:rPr>
              <a:t> ... En una inversión pueden participar varios inversionistas, cada uno de los cuales puede aportar capitales diferentes.</a:t>
            </a:r>
            <a:endParaRPr lang="en-US" sz="2000">
              <a:sym typeface="+mn-ea"/>
            </a:endParaRPr>
          </a:p>
        </p:txBody>
      </p:sp>
      <p:sp>
        <p:nvSpPr>
          <p:cNvPr id="4" name="Rectangles 3"/>
          <p:cNvSpPr/>
          <p:nvPr/>
        </p:nvSpPr>
        <p:spPr>
          <a:xfrm>
            <a:off x="3209925" y="4455795"/>
            <a:ext cx="5892165" cy="1295400"/>
          </a:xfrm>
          <a:prstGeom prst="rect">
            <a:avLst/>
          </a:prstGeom>
          <a:solidFill>
            <a:schemeClr val="accent1">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Rectangles 19"/>
          <p:cNvSpPr/>
          <p:nvPr/>
        </p:nvSpPr>
        <p:spPr>
          <a:xfrm>
            <a:off x="1530350" y="367792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CLIENTE</a:t>
            </a:r>
            <a:endParaRPr lang="en-US" sz="1400"/>
          </a:p>
        </p:txBody>
      </p:sp>
      <p:sp>
        <p:nvSpPr>
          <p:cNvPr id="7" name="Rectangles 6"/>
          <p:cNvSpPr/>
          <p:nvPr/>
        </p:nvSpPr>
        <p:spPr>
          <a:xfrm>
            <a:off x="314960" y="4658995"/>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PERSONA</a:t>
            </a:r>
            <a:endParaRPr lang="en-US" sz="1400"/>
          </a:p>
        </p:txBody>
      </p:sp>
      <p:sp>
        <p:nvSpPr>
          <p:cNvPr id="8" name="Rectangles 7"/>
          <p:cNvSpPr/>
          <p:nvPr/>
        </p:nvSpPr>
        <p:spPr>
          <a:xfrm>
            <a:off x="3338195" y="464185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INSTITUCIÓN</a:t>
            </a:r>
            <a:endParaRPr lang="en-US" sz="1400"/>
          </a:p>
        </p:txBody>
      </p:sp>
      <p:sp>
        <p:nvSpPr>
          <p:cNvPr id="9" name="Rectangles 8"/>
          <p:cNvSpPr/>
          <p:nvPr/>
        </p:nvSpPr>
        <p:spPr>
          <a:xfrm>
            <a:off x="7416800" y="4585335"/>
            <a:ext cx="1470025" cy="51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CUENTA CORRIENTE</a:t>
            </a:r>
            <a:endParaRPr lang="en-US" sz="1400"/>
          </a:p>
        </p:txBody>
      </p:sp>
      <p:sp>
        <p:nvSpPr>
          <p:cNvPr id="10" name="Rectangles 9"/>
          <p:cNvSpPr/>
          <p:nvPr/>
        </p:nvSpPr>
        <p:spPr>
          <a:xfrm>
            <a:off x="5897245" y="3582670"/>
            <a:ext cx="1470025" cy="51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CUENTA DE AHORRO</a:t>
            </a:r>
            <a:endParaRPr lang="en-US" sz="1400"/>
          </a:p>
        </p:txBody>
      </p:sp>
      <p:sp>
        <p:nvSpPr>
          <p:cNvPr id="35" name="Hexagon 34"/>
          <p:cNvSpPr/>
          <p:nvPr/>
        </p:nvSpPr>
        <p:spPr>
          <a:xfrm>
            <a:off x="2022475" y="4624070"/>
            <a:ext cx="861695" cy="433705"/>
          </a:xfrm>
          <a:prstGeom prst="hexagon">
            <a:avLst>
              <a:gd name="adj" fmla="val 55197"/>
              <a:gd name="vf" fmla="val 115470"/>
            </a:avLst>
          </a:prstGeom>
          <a:solidFill>
            <a:srgbClr val="BE1891"/>
          </a:solidFill>
        </p:spPr>
        <p:style>
          <a:lnRef idx="2">
            <a:schemeClr val="accent5"/>
          </a:lnRef>
          <a:fillRef idx="1">
            <a:schemeClr val="lt1"/>
          </a:fillRef>
          <a:effectRef idx="0">
            <a:schemeClr val="accent5"/>
          </a:effectRef>
          <a:fontRef idx="minor">
            <a:schemeClr val="dk1"/>
          </a:fontRef>
        </p:style>
        <p:txBody>
          <a:bodyPr rtlCol="0" anchor="ctr"/>
          <a:p>
            <a:pPr algn="ctr"/>
            <a:r>
              <a:rPr lang="en-US" sz="1600">
                <a:solidFill>
                  <a:schemeClr val="bg1"/>
                </a:solidFill>
              </a:rPr>
              <a:t>Tipo</a:t>
            </a:r>
            <a:endParaRPr lang="en-US" sz="1600">
              <a:solidFill>
                <a:schemeClr val="bg1"/>
              </a:solidFill>
            </a:endParaRPr>
          </a:p>
        </p:txBody>
      </p:sp>
      <p:cxnSp>
        <p:nvCxnSpPr>
          <p:cNvPr id="11" name="Straight Connector 10"/>
          <p:cNvCxnSpPr>
            <a:stCxn id="20" idx="2"/>
            <a:endCxn id="35" idx="4"/>
          </p:cNvCxnSpPr>
          <p:nvPr/>
        </p:nvCxnSpPr>
        <p:spPr>
          <a:xfrm flipH="1">
            <a:off x="2261870" y="4037965"/>
            <a:ext cx="3810" cy="586105"/>
          </a:xfrm>
          <a:prstGeom prst="line">
            <a:avLst/>
          </a:prstGeom>
          <a:ln w="38100">
            <a:solidFill>
              <a:srgbClr val="BE189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3"/>
            <a:endCxn id="35" idx="3"/>
          </p:cNvCxnSpPr>
          <p:nvPr/>
        </p:nvCxnSpPr>
        <p:spPr>
          <a:xfrm>
            <a:off x="1784985" y="4839335"/>
            <a:ext cx="237490" cy="1905"/>
          </a:xfrm>
          <a:prstGeom prst="line">
            <a:avLst/>
          </a:prstGeom>
          <a:ln w="38100">
            <a:solidFill>
              <a:srgbClr val="BE189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1"/>
            <a:endCxn id="35" idx="0"/>
          </p:cNvCxnSpPr>
          <p:nvPr/>
        </p:nvCxnSpPr>
        <p:spPr>
          <a:xfrm flipH="1">
            <a:off x="2884170" y="4822190"/>
            <a:ext cx="454025" cy="19050"/>
          </a:xfrm>
          <a:prstGeom prst="line">
            <a:avLst/>
          </a:prstGeom>
          <a:ln w="38100">
            <a:solidFill>
              <a:srgbClr val="BE1891"/>
            </a:solidFill>
          </a:ln>
        </p:spPr>
        <p:style>
          <a:lnRef idx="1">
            <a:schemeClr val="accent1"/>
          </a:lnRef>
          <a:fillRef idx="0">
            <a:schemeClr val="accent1"/>
          </a:fillRef>
          <a:effectRef idx="0">
            <a:schemeClr val="accent1"/>
          </a:effectRef>
          <a:fontRef idx="minor">
            <a:schemeClr val="tx1"/>
          </a:fontRef>
        </p:style>
      </p:cxnSp>
      <p:sp>
        <p:nvSpPr>
          <p:cNvPr id="14" name="Rectangles 13"/>
          <p:cNvSpPr/>
          <p:nvPr/>
        </p:nvSpPr>
        <p:spPr>
          <a:xfrm>
            <a:off x="7926705" y="290449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CUENTA</a:t>
            </a:r>
            <a:endParaRPr lang="en-US" sz="1400"/>
          </a:p>
        </p:txBody>
      </p:sp>
      <p:sp>
        <p:nvSpPr>
          <p:cNvPr id="15" name="Hexagon 14"/>
          <p:cNvSpPr/>
          <p:nvPr/>
        </p:nvSpPr>
        <p:spPr>
          <a:xfrm>
            <a:off x="8432800" y="3627120"/>
            <a:ext cx="861695" cy="433705"/>
          </a:xfrm>
          <a:prstGeom prst="hexagon">
            <a:avLst>
              <a:gd name="adj" fmla="val 55197"/>
              <a:gd name="vf" fmla="val 115470"/>
            </a:avLst>
          </a:prstGeom>
          <a:solidFill>
            <a:srgbClr val="BE1891"/>
          </a:solidFill>
        </p:spPr>
        <p:style>
          <a:lnRef idx="2">
            <a:schemeClr val="accent5"/>
          </a:lnRef>
          <a:fillRef idx="1">
            <a:schemeClr val="lt1"/>
          </a:fillRef>
          <a:effectRef idx="0">
            <a:schemeClr val="accent5"/>
          </a:effectRef>
          <a:fontRef idx="minor">
            <a:schemeClr val="dk1"/>
          </a:fontRef>
        </p:style>
        <p:txBody>
          <a:bodyPr rtlCol="0" anchor="ctr"/>
          <a:p>
            <a:pPr algn="ctr"/>
            <a:r>
              <a:rPr lang="en-US" sz="1600">
                <a:solidFill>
                  <a:schemeClr val="bg1"/>
                </a:solidFill>
              </a:rPr>
              <a:t>Tipo</a:t>
            </a:r>
            <a:endParaRPr lang="en-US" sz="1600">
              <a:solidFill>
                <a:schemeClr val="bg1"/>
              </a:solidFill>
            </a:endParaRPr>
          </a:p>
        </p:txBody>
      </p:sp>
      <p:cxnSp>
        <p:nvCxnSpPr>
          <p:cNvPr id="16" name="Straight Connector 15"/>
          <p:cNvCxnSpPr>
            <a:stCxn id="14" idx="2"/>
            <a:endCxn id="15" idx="4"/>
          </p:cNvCxnSpPr>
          <p:nvPr/>
        </p:nvCxnSpPr>
        <p:spPr>
          <a:xfrm>
            <a:off x="8662035" y="3264535"/>
            <a:ext cx="10160" cy="362585"/>
          </a:xfrm>
          <a:prstGeom prst="line">
            <a:avLst/>
          </a:prstGeom>
          <a:ln w="38100">
            <a:solidFill>
              <a:srgbClr val="BE189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0"/>
            <a:endCxn id="15" idx="2"/>
          </p:cNvCxnSpPr>
          <p:nvPr/>
        </p:nvCxnSpPr>
        <p:spPr>
          <a:xfrm flipV="1">
            <a:off x="8152130" y="4060825"/>
            <a:ext cx="520065" cy="524510"/>
          </a:xfrm>
          <a:prstGeom prst="line">
            <a:avLst/>
          </a:prstGeom>
          <a:ln w="38100">
            <a:solidFill>
              <a:srgbClr val="BE189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3"/>
            <a:endCxn id="15" idx="3"/>
          </p:cNvCxnSpPr>
          <p:nvPr/>
        </p:nvCxnSpPr>
        <p:spPr>
          <a:xfrm>
            <a:off x="7367270" y="3838575"/>
            <a:ext cx="1065530" cy="5715"/>
          </a:xfrm>
          <a:prstGeom prst="line">
            <a:avLst/>
          </a:prstGeom>
          <a:ln w="38100">
            <a:solidFill>
              <a:srgbClr val="BE1891"/>
            </a:solidFill>
          </a:ln>
        </p:spPr>
        <p:style>
          <a:lnRef idx="1">
            <a:schemeClr val="accent1"/>
          </a:lnRef>
          <a:fillRef idx="0">
            <a:schemeClr val="accent1"/>
          </a:fillRef>
          <a:effectRef idx="0">
            <a:schemeClr val="accent1"/>
          </a:effectRef>
          <a:fontRef idx="minor">
            <a:schemeClr val="tx1"/>
          </a:fontRef>
        </p:style>
      </p:cxnSp>
      <p:sp>
        <p:nvSpPr>
          <p:cNvPr id="66" name="Diamond 65"/>
          <p:cNvSpPr/>
          <p:nvPr/>
        </p:nvSpPr>
        <p:spPr>
          <a:xfrm>
            <a:off x="3723640" y="3561080"/>
            <a:ext cx="1330325"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Tener</a:t>
            </a:r>
            <a:endParaRPr lang="en-US" sz="1400"/>
          </a:p>
        </p:txBody>
      </p:sp>
      <p:cxnSp>
        <p:nvCxnSpPr>
          <p:cNvPr id="19" name="Straight Connector 18"/>
          <p:cNvCxnSpPr>
            <a:stCxn id="66" idx="1"/>
            <a:endCxn id="20" idx="3"/>
          </p:cNvCxnSpPr>
          <p:nvPr/>
        </p:nvCxnSpPr>
        <p:spPr>
          <a:xfrm flipH="1">
            <a:off x="3000375" y="3855720"/>
            <a:ext cx="723265" cy="254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1"/>
            <a:endCxn id="66" idx="3"/>
          </p:cNvCxnSpPr>
          <p:nvPr/>
        </p:nvCxnSpPr>
        <p:spPr>
          <a:xfrm flipH="1">
            <a:off x="5053965" y="3838575"/>
            <a:ext cx="843280" cy="1714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Diamond 26"/>
          <p:cNvSpPr/>
          <p:nvPr/>
        </p:nvSpPr>
        <p:spPr>
          <a:xfrm>
            <a:off x="5430520" y="4547235"/>
            <a:ext cx="1330325"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Tener</a:t>
            </a:r>
            <a:endParaRPr lang="en-US" sz="1400"/>
          </a:p>
        </p:txBody>
      </p:sp>
      <p:cxnSp>
        <p:nvCxnSpPr>
          <p:cNvPr id="28" name="Straight Connector 27"/>
          <p:cNvCxnSpPr>
            <a:stCxn id="27" idx="1"/>
            <a:endCxn id="8" idx="3"/>
          </p:cNvCxnSpPr>
          <p:nvPr/>
        </p:nvCxnSpPr>
        <p:spPr>
          <a:xfrm flipH="1" flipV="1">
            <a:off x="4808220" y="4822190"/>
            <a:ext cx="622300" cy="1968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1"/>
            <a:endCxn id="27" idx="3"/>
          </p:cNvCxnSpPr>
          <p:nvPr/>
        </p:nvCxnSpPr>
        <p:spPr>
          <a:xfrm flipH="1">
            <a:off x="6760845" y="4841240"/>
            <a:ext cx="655955" cy="63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Text Box 29"/>
          <p:cNvSpPr txBox="1"/>
          <p:nvPr/>
        </p:nvSpPr>
        <p:spPr>
          <a:xfrm>
            <a:off x="5120640" y="5219700"/>
            <a:ext cx="2070735" cy="460375"/>
          </a:xfrm>
          <a:prstGeom prst="rect">
            <a:avLst/>
          </a:prstGeom>
          <a:noFill/>
        </p:spPr>
        <p:txBody>
          <a:bodyPr wrap="none" rtlCol="0">
            <a:spAutoFit/>
          </a:bodyPr>
          <a:p>
            <a:r>
              <a:rPr lang="en-US" sz="2400">
                <a:solidFill>
                  <a:schemeClr val="accent5">
                    <a:lumMod val="75000"/>
                  </a:schemeClr>
                </a:solidFill>
              </a:rPr>
              <a:t>INVERSIONISTA</a:t>
            </a:r>
            <a:endParaRPr lang="en-US" sz="2400">
              <a:solidFill>
                <a:schemeClr val="accent5">
                  <a:lumMod val="75000"/>
                </a:schemeClr>
              </a:solidFill>
            </a:endParaRPr>
          </a:p>
        </p:txBody>
      </p:sp>
      <p:sp>
        <p:nvSpPr>
          <p:cNvPr id="31" name="Diamond 30"/>
          <p:cNvSpPr/>
          <p:nvPr/>
        </p:nvSpPr>
        <p:spPr>
          <a:xfrm>
            <a:off x="10219055" y="4822190"/>
            <a:ext cx="1747520"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Participar</a:t>
            </a:r>
            <a:endParaRPr lang="en-US" sz="1400"/>
          </a:p>
        </p:txBody>
      </p:sp>
      <p:cxnSp>
        <p:nvCxnSpPr>
          <p:cNvPr id="32" name="Straight Connector 31"/>
          <p:cNvCxnSpPr>
            <a:stCxn id="31" idx="1"/>
            <a:endCxn id="4" idx="3"/>
          </p:cNvCxnSpPr>
          <p:nvPr/>
        </p:nvCxnSpPr>
        <p:spPr>
          <a:xfrm flipH="1" flipV="1">
            <a:off x="9102090" y="5103495"/>
            <a:ext cx="1116965" cy="1333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Rectangles 32"/>
          <p:cNvSpPr/>
          <p:nvPr/>
        </p:nvSpPr>
        <p:spPr>
          <a:xfrm>
            <a:off x="10360025" y="3317875"/>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INVERSION</a:t>
            </a:r>
            <a:endParaRPr lang="en-US" sz="1400"/>
          </a:p>
        </p:txBody>
      </p:sp>
      <p:cxnSp>
        <p:nvCxnSpPr>
          <p:cNvPr id="34" name="Straight Connector 33"/>
          <p:cNvCxnSpPr>
            <a:stCxn id="31" idx="0"/>
            <a:endCxn id="33" idx="2"/>
          </p:cNvCxnSpPr>
          <p:nvPr/>
        </p:nvCxnSpPr>
        <p:spPr>
          <a:xfrm flipV="1">
            <a:off x="11092815" y="3677920"/>
            <a:ext cx="2540" cy="114427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 Box 35"/>
          <p:cNvSpPr txBox="1"/>
          <p:nvPr/>
        </p:nvSpPr>
        <p:spPr>
          <a:xfrm>
            <a:off x="5481955" y="3487420"/>
            <a:ext cx="469265" cy="368300"/>
          </a:xfrm>
          <a:prstGeom prst="rect">
            <a:avLst/>
          </a:prstGeom>
          <a:noFill/>
        </p:spPr>
        <p:txBody>
          <a:bodyPr wrap="none" rtlCol="0">
            <a:spAutoFit/>
          </a:bodyPr>
          <a:p>
            <a:r>
              <a:rPr lang="en-US"/>
              <a:t>0,*</a:t>
            </a:r>
            <a:endParaRPr lang="en-US"/>
          </a:p>
        </p:txBody>
      </p:sp>
      <p:sp>
        <p:nvSpPr>
          <p:cNvPr id="38" name="Text Box 37"/>
          <p:cNvSpPr txBox="1"/>
          <p:nvPr/>
        </p:nvSpPr>
        <p:spPr>
          <a:xfrm>
            <a:off x="7025640" y="4547235"/>
            <a:ext cx="469265" cy="368300"/>
          </a:xfrm>
          <a:prstGeom prst="rect">
            <a:avLst/>
          </a:prstGeom>
          <a:noFill/>
        </p:spPr>
        <p:txBody>
          <a:bodyPr wrap="none" rtlCol="0">
            <a:spAutoFit/>
          </a:bodyPr>
          <a:p>
            <a:r>
              <a:rPr lang="en-US"/>
              <a:t>0,*</a:t>
            </a:r>
            <a:endParaRPr lang="en-US"/>
          </a:p>
        </p:txBody>
      </p:sp>
      <p:sp>
        <p:nvSpPr>
          <p:cNvPr id="39" name="Text Box 38"/>
          <p:cNvSpPr txBox="1"/>
          <p:nvPr/>
        </p:nvSpPr>
        <p:spPr>
          <a:xfrm>
            <a:off x="2958465" y="3561080"/>
            <a:ext cx="469265" cy="368300"/>
          </a:xfrm>
          <a:prstGeom prst="rect">
            <a:avLst/>
          </a:prstGeom>
          <a:noFill/>
        </p:spPr>
        <p:txBody>
          <a:bodyPr wrap="none" rtlCol="0">
            <a:spAutoFit/>
          </a:bodyPr>
          <a:p>
            <a:r>
              <a:rPr lang="en-US"/>
              <a:t>1,*</a:t>
            </a:r>
            <a:endParaRPr lang="en-US"/>
          </a:p>
        </p:txBody>
      </p:sp>
      <p:sp>
        <p:nvSpPr>
          <p:cNvPr id="40" name="Text Box 39"/>
          <p:cNvSpPr txBox="1"/>
          <p:nvPr/>
        </p:nvSpPr>
        <p:spPr>
          <a:xfrm>
            <a:off x="4784725" y="4473575"/>
            <a:ext cx="469265" cy="368300"/>
          </a:xfrm>
          <a:prstGeom prst="rect">
            <a:avLst/>
          </a:prstGeom>
          <a:noFill/>
        </p:spPr>
        <p:txBody>
          <a:bodyPr wrap="none" rtlCol="0">
            <a:spAutoFit/>
          </a:bodyPr>
          <a:p>
            <a:r>
              <a:rPr lang="en-US"/>
              <a:t>1,*</a:t>
            </a:r>
            <a:endParaRPr lang="en-US"/>
          </a:p>
        </p:txBody>
      </p:sp>
      <p:sp>
        <p:nvSpPr>
          <p:cNvPr id="41" name="Text Box 40"/>
          <p:cNvSpPr txBox="1"/>
          <p:nvPr/>
        </p:nvSpPr>
        <p:spPr>
          <a:xfrm>
            <a:off x="10626090" y="3674110"/>
            <a:ext cx="469265" cy="368300"/>
          </a:xfrm>
          <a:prstGeom prst="rect">
            <a:avLst/>
          </a:prstGeom>
          <a:noFill/>
        </p:spPr>
        <p:txBody>
          <a:bodyPr wrap="none" rtlCol="0">
            <a:spAutoFit/>
          </a:bodyPr>
          <a:p>
            <a:r>
              <a:rPr lang="en-US"/>
              <a:t>1,*</a:t>
            </a:r>
            <a:endParaRPr lang="en-US"/>
          </a:p>
        </p:txBody>
      </p:sp>
      <p:sp>
        <p:nvSpPr>
          <p:cNvPr id="42" name="Text Box 41"/>
          <p:cNvSpPr txBox="1"/>
          <p:nvPr/>
        </p:nvSpPr>
        <p:spPr>
          <a:xfrm>
            <a:off x="9090025" y="4747895"/>
            <a:ext cx="469265" cy="368300"/>
          </a:xfrm>
          <a:prstGeom prst="rect">
            <a:avLst/>
          </a:prstGeom>
          <a:noFill/>
        </p:spPr>
        <p:txBody>
          <a:bodyPr wrap="none" rtlCol="0">
            <a:spAutoFit/>
          </a:bodyPr>
          <a:p>
            <a:r>
              <a:rPr lang="en-US"/>
              <a:t>1,*</a:t>
            </a:r>
            <a:endParaRPr lang="en-US"/>
          </a:p>
        </p:txBody>
      </p:sp>
      <p:sp>
        <p:nvSpPr>
          <p:cNvPr id="43" name="Diamond 42"/>
          <p:cNvSpPr/>
          <p:nvPr/>
        </p:nvSpPr>
        <p:spPr>
          <a:xfrm>
            <a:off x="226695" y="5363845"/>
            <a:ext cx="1647190"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Otorgar</a:t>
            </a:r>
            <a:endParaRPr lang="en-US" sz="1400"/>
          </a:p>
        </p:txBody>
      </p:sp>
      <p:cxnSp>
        <p:nvCxnSpPr>
          <p:cNvPr id="44" name="Straight Connector 43"/>
          <p:cNvCxnSpPr>
            <a:stCxn id="43" idx="0"/>
            <a:endCxn id="7" idx="2"/>
          </p:cNvCxnSpPr>
          <p:nvPr/>
        </p:nvCxnSpPr>
        <p:spPr>
          <a:xfrm flipV="1">
            <a:off x="1050290" y="5019040"/>
            <a:ext cx="0" cy="34480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Rectangles 44"/>
          <p:cNvSpPr/>
          <p:nvPr/>
        </p:nvSpPr>
        <p:spPr>
          <a:xfrm>
            <a:off x="314960" y="6297295"/>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CRÉDITO</a:t>
            </a:r>
            <a:endParaRPr lang="en-US" sz="1400"/>
          </a:p>
        </p:txBody>
      </p:sp>
      <p:cxnSp>
        <p:nvCxnSpPr>
          <p:cNvPr id="46" name="Straight Connector 45"/>
          <p:cNvCxnSpPr>
            <a:stCxn id="43" idx="2"/>
            <a:endCxn id="45" idx="0"/>
          </p:cNvCxnSpPr>
          <p:nvPr/>
        </p:nvCxnSpPr>
        <p:spPr>
          <a:xfrm>
            <a:off x="1050290" y="5952490"/>
            <a:ext cx="0" cy="34480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8" name="Text Box 47"/>
          <p:cNvSpPr txBox="1"/>
          <p:nvPr/>
        </p:nvSpPr>
        <p:spPr>
          <a:xfrm>
            <a:off x="1050290" y="5952490"/>
            <a:ext cx="469265" cy="368300"/>
          </a:xfrm>
          <a:prstGeom prst="rect">
            <a:avLst/>
          </a:prstGeom>
          <a:noFill/>
        </p:spPr>
        <p:txBody>
          <a:bodyPr wrap="none" rtlCol="0">
            <a:spAutoFit/>
          </a:bodyPr>
          <a:p>
            <a:r>
              <a:rPr lang="en-US"/>
              <a:t>0,*</a:t>
            </a:r>
            <a:endParaRPr lang="en-US"/>
          </a:p>
        </p:txBody>
      </p:sp>
      <p:sp>
        <p:nvSpPr>
          <p:cNvPr id="49" name="Text Box 48"/>
          <p:cNvSpPr txBox="1"/>
          <p:nvPr/>
        </p:nvSpPr>
        <p:spPr>
          <a:xfrm>
            <a:off x="1050290" y="4995545"/>
            <a:ext cx="471170" cy="368300"/>
          </a:xfrm>
          <a:prstGeom prst="rect">
            <a:avLst/>
          </a:prstGeom>
          <a:noFill/>
        </p:spPr>
        <p:txBody>
          <a:bodyPr wrap="none" rtlCol="0">
            <a:spAutoFit/>
          </a:bodyPr>
          <a:p>
            <a:r>
              <a:rPr lang="en-US"/>
              <a:t>1,1</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54330"/>
            <a:ext cx="10515600" cy="933450"/>
          </a:xfrm>
        </p:spPr>
        <p:txBody>
          <a:bodyPr/>
          <a:p>
            <a:r>
              <a:rPr lang="en-US"/>
              <a:t>Ejercicio 1.1</a:t>
            </a:r>
            <a:endParaRPr lang="en-US"/>
          </a:p>
        </p:txBody>
      </p:sp>
      <p:sp>
        <p:nvSpPr>
          <p:cNvPr id="3" name="Content Placeholder 2"/>
          <p:cNvSpPr>
            <a:spLocks noGrp="1"/>
          </p:cNvSpPr>
          <p:nvPr>
            <p:ph idx="1"/>
          </p:nvPr>
        </p:nvSpPr>
        <p:spPr>
          <a:xfrm>
            <a:off x="838200" y="1451610"/>
            <a:ext cx="10515600" cy="5091430"/>
          </a:xfrm>
        </p:spPr>
        <p:txBody>
          <a:bodyPr>
            <a:noAutofit/>
          </a:bodyPr>
          <a:p>
            <a:pPr marL="0" indent="0">
              <a:lnSpc>
                <a:spcPct val="120000"/>
              </a:lnSpc>
              <a:buNone/>
            </a:pPr>
            <a:r>
              <a:rPr lang="en-US" sz="2000"/>
              <a:t>Se quiere confeccionar una base de datos sobre el personal de una empresa, contándose con la información siguiente:</a:t>
            </a:r>
            <a:endParaRPr lang="en-US" sz="2000"/>
          </a:p>
          <a:p>
            <a:pPr marL="0" indent="0">
              <a:lnSpc>
                <a:spcPct val="120000"/>
              </a:lnSpc>
              <a:buNone/>
            </a:pPr>
            <a:r>
              <a:rPr lang="en-US" sz="2000"/>
              <a:t>La empresa posee un conjunto de </a:t>
            </a:r>
            <a:r>
              <a:rPr lang="en-US" sz="2000">
                <a:ln>
                  <a:noFill/>
                </a:ln>
                <a:solidFill>
                  <a:srgbClr val="0070C0"/>
                </a:solidFill>
              </a:rPr>
              <a:t>departamentos</a:t>
            </a:r>
            <a:r>
              <a:rPr lang="en-US" sz="2000"/>
              <a:t>, cada uno de los cuales tiene un conjunto de </a:t>
            </a:r>
            <a:r>
              <a:rPr lang="en-US" sz="2000">
                <a:solidFill>
                  <a:srgbClr val="0070C0"/>
                </a:solidFill>
              </a:rPr>
              <a:t>empleados</a:t>
            </a:r>
            <a:r>
              <a:rPr lang="en-US" sz="2000"/>
              <a:t>, un conjunto de </a:t>
            </a:r>
            <a:r>
              <a:rPr lang="en-US" sz="2000">
                <a:solidFill>
                  <a:srgbClr val="0070C0"/>
                </a:solidFill>
              </a:rPr>
              <a:t>proyectos </a:t>
            </a:r>
            <a:r>
              <a:rPr lang="en-US" sz="2000"/>
              <a:t>y un conjunto de </a:t>
            </a:r>
            <a:r>
              <a:rPr lang="en-US" sz="2000">
                <a:solidFill>
                  <a:srgbClr val="0070C0"/>
                </a:solidFill>
              </a:rPr>
              <a:t>oficinas</a:t>
            </a:r>
            <a:r>
              <a:rPr lang="en-US" sz="2000"/>
              <a:t>. Cada </a:t>
            </a:r>
            <a:r>
              <a:rPr lang="en-US" sz="2000">
                <a:solidFill>
                  <a:srgbClr val="0070C0"/>
                </a:solidFill>
              </a:rPr>
              <a:t>departamento </a:t>
            </a:r>
            <a:r>
              <a:rPr lang="en-US" sz="2000">
                <a:solidFill>
                  <a:schemeClr val="accent4">
                    <a:lumMod val="75000"/>
                  </a:schemeClr>
                </a:solidFill>
              </a:rPr>
              <a:t>tiene </a:t>
            </a:r>
            <a:r>
              <a:rPr lang="en-US" sz="2000"/>
              <a:t>un </a:t>
            </a:r>
            <a:r>
              <a:rPr lang="en-US" sz="2000" u="sng">
                <a:solidFill>
                  <a:schemeClr val="bg1">
                    <a:lumMod val="50000"/>
                  </a:schemeClr>
                </a:solidFill>
              </a:rPr>
              <a:t>número </a:t>
            </a:r>
            <a:r>
              <a:rPr lang="en-US" sz="2000"/>
              <a:t>que lo identifica, una </a:t>
            </a:r>
            <a:r>
              <a:rPr lang="en-US" sz="2000">
                <a:solidFill>
                  <a:schemeClr val="bg1">
                    <a:lumMod val="50000"/>
                  </a:schemeClr>
                </a:solidFill>
              </a:rPr>
              <a:t>función </a:t>
            </a:r>
            <a:r>
              <a:rPr lang="en-US" sz="2000"/>
              <a:t>fundamental que desarrolla y un </a:t>
            </a:r>
            <a:r>
              <a:rPr lang="en-US" sz="2000">
                <a:solidFill>
                  <a:schemeClr val="bg1">
                    <a:lumMod val="50000"/>
                  </a:schemeClr>
                </a:solidFill>
              </a:rPr>
              <a:t>jefe </a:t>
            </a:r>
            <a:r>
              <a:rPr lang="en-US" sz="2000"/>
              <a:t>único quien, a su vez, se considera como </a:t>
            </a:r>
            <a:r>
              <a:rPr lang="en-US" sz="2000">
                <a:solidFill>
                  <a:srgbClr val="0070C0"/>
                </a:solidFill>
              </a:rPr>
              <a:t>empleado </a:t>
            </a:r>
            <a:r>
              <a:rPr lang="en-US" sz="2000"/>
              <a:t>de la empresa. De cada </a:t>
            </a:r>
            <a:r>
              <a:rPr lang="en-US" sz="2000">
                <a:solidFill>
                  <a:srgbClr val="0070C0"/>
                </a:solidFill>
              </a:rPr>
              <a:t>empleado </a:t>
            </a:r>
            <a:r>
              <a:rPr lang="en-US" sz="2000"/>
              <a:t>se conoce su </a:t>
            </a:r>
            <a:r>
              <a:rPr lang="en-US" sz="2000" u="sng">
                <a:solidFill>
                  <a:schemeClr val="bg1">
                    <a:lumMod val="50000"/>
                  </a:schemeClr>
                </a:solidFill>
              </a:rPr>
              <a:t>número </a:t>
            </a:r>
            <a:r>
              <a:rPr lang="en-US" sz="2000"/>
              <a:t>de empleado, los proyectos en los que se mantiene </a:t>
            </a:r>
            <a:r>
              <a:rPr lang="en-US" sz="2000">
                <a:solidFill>
                  <a:schemeClr val="bg1">
                    <a:lumMod val="50000"/>
                  </a:schemeClr>
                </a:solidFill>
              </a:rPr>
              <a:t>activo </a:t>
            </a:r>
            <a:r>
              <a:rPr lang="en-US" sz="2000"/>
              <a:t>y los que no, el </a:t>
            </a:r>
            <a:r>
              <a:rPr lang="en-US" sz="2000">
                <a:solidFill>
                  <a:schemeClr val="bg1">
                    <a:lumMod val="50000"/>
                  </a:schemeClr>
                </a:solidFill>
              </a:rPr>
              <a:t>número </a:t>
            </a:r>
            <a:r>
              <a:rPr lang="en-US" sz="2000"/>
              <a:t>de su oficina y su </a:t>
            </a:r>
            <a:r>
              <a:rPr lang="en-US" sz="2000">
                <a:solidFill>
                  <a:schemeClr val="bg1">
                    <a:lumMod val="50000"/>
                  </a:schemeClr>
                </a:solidFill>
              </a:rPr>
              <a:t>número </a:t>
            </a:r>
            <a:r>
              <a:rPr lang="en-US" sz="2000"/>
              <a:t>de teléfono. Un </a:t>
            </a:r>
            <a:r>
              <a:rPr lang="en-US" sz="2000">
                <a:solidFill>
                  <a:srgbClr val="0070C0"/>
                </a:solidFill>
              </a:rPr>
              <a:t>empleado </a:t>
            </a:r>
            <a:r>
              <a:rPr lang="en-US" sz="2000">
                <a:solidFill>
                  <a:schemeClr val="accent4">
                    <a:lumMod val="75000"/>
                  </a:schemeClr>
                </a:solidFill>
              </a:rPr>
              <a:t>en </a:t>
            </a:r>
            <a:r>
              <a:rPr lang="en-US" sz="2000"/>
              <a:t>un </a:t>
            </a:r>
            <a:r>
              <a:rPr lang="en-US" sz="2000">
                <a:solidFill>
                  <a:srgbClr val="0070C0"/>
                </a:solidFill>
              </a:rPr>
              <a:t>proyecto </a:t>
            </a:r>
            <a:r>
              <a:rPr lang="en-US" sz="2000"/>
              <a:t>se considera un </a:t>
            </a:r>
            <a:r>
              <a:rPr lang="en-US" sz="2000">
                <a:solidFill>
                  <a:srgbClr val="0070C0"/>
                </a:solidFill>
              </a:rPr>
              <a:t>proyectista</a:t>
            </a:r>
            <a:r>
              <a:rPr lang="en-US" sz="2000"/>
              <a:t>. Los </a:t>
            </a:r>
            <a:r>
              <a:rPr lang="en-US" sz="2000">
                <a:solidFill>
                  <a:srgbClr val="0070C0"/>
                </a:solidFill>
              </a:rPr>
              <a:t>proyectistas </a:t>
            </a:r>
            <a:r>
              <a:rPr lang="en-US" sz="2000">
                <a:solidFill>
                  <a:schemeClr val="accent4">
                    <a:lumMod val="75000"/>
                  </a:schemeClr>
                </a:solidFill>
              </a:rPr>
              <a:t>reciben </a:t>
            </a:r>
            <a:r>
              <a:rPr lang="en-US" sz="2000">
                <a:solidFill>
                  <a:srgbClr val="0070C0"/>
                </a:solidFill>
              </a:rPr>
              <a:t>evaluaciones </a:t>
            </a:r>
            <a:r>
              <a:rPr lang="en-US" sz="2000"/>
              <a:t>periódicamente, estas pueden ser EXCELENTE, BIEN, REGULAR y MAL. De cada tipo de evaluación (EXCELENTE, BIEN, REGULAR y MAL) solo interesa almacenar la última </a:t>
            </a:r>
            <a:r>
              <a:rPr lang="en-US" sz="2000">
                <a:solidFill>
                  <a:schemeClr val="bg1">
                    <a:lumMod val="50000"/>
                  </a:schemeClr>
                </a:solidFill>
              </a:rPr>
              <a:t>fecha </a:t>
            </a:r>
            <a:r>
              <a:rPr lang="en-US" sz="2000"/>
              <a:t>en la que el proyectista la recibió. Además, para cada </a:t>
            </a:r>
            <a:r>
              <a:rPr lang="en-US" sz="2000">
                <a:solidFill>
                  <a:srgbClr val="0070C0"/>
                </a:solidFill>
              </a:rPr>
              <a:t>proyecto </a:t>
            </a:r>
            <a:r>
              <a:rPr lang="en-US" sz="2000"/>
              <a:t>se tiene su </a:t>
            </a:r>
            <a:r>
              <a:rPr lang="en-US" sz="2000" u="sng">
                <a:solidFill>
                  <a:schemeClr val="bg1">
                    <a:lumMod val="50000"/>
                  </a:schemeClr>
                </a:solidFill>
              </a:rPr>
              <a:t>número </a:t>
            </a:r>
            <a:r>
              <a:rPr lang="en-US" sz="2000"/>
              <a:t>de identificación, su </a:t>
            </a:r>
            <a:r>
              <a:rPr lang="en-US" sz="2000">
                <a:solidFill>
                  <a:schemeClr val="bg1">
                    <a:lumMod val="50000"/>
                  </a:schemeClr>
                </a:solidFill>
              </a:rPr>
              <a:t>título</a:t>
            </a:r>
            <a:r>
              <a:rPr lang="en-US" sz="2000"/>
              <a:t>, su </a:t>
            </a:r>
            <a:r>
              <a:rPr lang="en-US" sz="2000">
                <a:solidFill>
                  <a:schemeClr val="bg1">
                    <a:lumMod val="50000"/>
                  </a:schemeClr>
                </a:solidFill>
              </a:rPr>
              <a:t>presupuesto </a:t>
            </a:r>
            <a:r>
              <a:rPr lang="en-US" sz="2000"/>
              <a:t>y el </a:t>
            </a:r>
            <a:r>
              <a:rPr lang="en-US" sz="2000">
                <a:solidFill>
                  <a:schemeClr val="bg1">
                    <a:lumMod val="50000"/>
                  </a:schemeClr>
                </a:solidFill>
              </a:rPr>
              <a:t>tema </a:t>
            </a:r>
            <a:r>
              <a:rPr lang="en-US" sz="2000"/>
              <a:t>en que se enmarca. Por cada </a:t>
            </a:r>
            <a:r>
              <a:rPr lang="en-US" sz="2000">
                <a:solidFill>
                  <a:srgbClr val="0070C0"/>
                </a:solidFill>
              </a:rPr>
              <a:t>oficina </a:t>
            </a:r>
            <a:r>
              <a:rPr lang="en-US" sz="2000"/>
              <a:t>se tiene su </a:t>
            </a:r>
            <a:r>
              <a:rPr lang="en-US" sz="2000" u="sng">
                <a:solidFill>
                  <a:schemeClr val="bg1">
                    <a:lumMod val="50000"/>
                  </a:schemeClr>
                </a:solidFill>
              </a:rPr>
              <a:t>número</a:t>
            </a:r>
            <a:r>
              <a:rPr lang="en-US" sz="2000"/>
              <a:t>, su lugar de </a:t>
            </a:r>
            <a:r>
              <a:rPr lang="en-US" sz="2000">
                <a:solidFill>
                  <a:schemeClr val="bg1">
                    <a:lumMod val="50000"/>
                  </a:schemeClr>
                </a:solidFill>
              </a:rPr>
              <a:t>ubicación </a:t>
            </a:r>
            <a:r>
              <a:rPr lang="en-US" sz="2000"/>
              <a:t>y el </a:t>
            </a:r>
            <a:r>
              <a:rPr lang="en-US" sz="2000">
                <a:solidFill>
                  <a:schemeClr val="bg1">
                    <a:lumMod val="50000"/>
                  </a:schemeClr>
                </a:solidFill>
              </a:rPr>
              <a:t>área </a:t>
            </a:r>
            <a:r>
              <a:rPr lang="en-US" sz="2000"/>
              <a:t>que ocupa. Cada </a:t>
            </a:r>
            <a:r>
              <a:rPr lang="en-US" sz="2000">
                <a:solidFill>
                  <a:srgbClr val="0070C0"/>
                </a:solidFill>
              </a:rPr>
              <a:t>oficina </a:t>
            </a:r>
            <a:r>
              <a:rPr lang="en-US" sz="2000">
                <a:solidFill>
                  <a:schemeClr val="accent4">
                    <a:lumMod val="75000"/>
                  </a:schemeClr>
                </a:solidFill>
              </a:rPr>
              <a:t>tiene </a:t>
            </a:r>
            <a:r>
              <a:rPr lang="en-US" sz="2000"/>
              <a:t>un conjunto de </a:t>
            </a:r>
            <a:r>
              <a:rPr lang="en-US" sz="2000">
                <a:solidFill>
                  <a:srgbClr val="0070C0"/>
                </a:solidFill>
              </a:rPr>
              <a:t>teléfonos </a:t>
            </a:r>
            <a:r>
              <a:rPr lang="en-US" sz="2000"/>
              <a:t>que le corresponde.</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88925"/>
            <a:ext cx="10515600" cy="825500"/>
          </a:xfrm>
        </p:spPr>
        <p:txBody>
          <a:bodyPr/>
          <a:p>
            <a:r>
              <a:rPr lang="en-US"/>
              <a:t>Diseño conceptual</a:t>
            </a:r>
            <a:endParaRPr lang="en-US"/>
          </a:p>
        </p:txBody>
      </p:sp>
      <p:sp>
        <p:nvSpPr>
          <p:cNvPr id="3" name="Content Placeholder 2"/>
          <p:cNvSpPr>
            <a:spLocks noGrp="1"/>
          </p:cNvSpPr>
          <p:nvPr>
            <p:ph idx="1"/>
          </p:nvPr>
        </p:nvSpPr>
        <p:spPr>
          <a:xfrm>
            <a:off x="838200" y="1114425"/>
            <a:ext cx="10515600" cy="1510665"/>
          </a:xfrm>
        </p:spPr>
        <p:txBody>
          <a:bodyPr/>
          <a:p>
            <a:pPr marL="0" indent="0">
              <a:lnSpc>
                <a:spcPct val="110000"/>
              </a:lnSpc>
              <a:buNone/>
            </a:pPr>
            <a:r>
              <a:rPr lang="en-US" sz="1800">
                <a:sym typeface="+mn-ea"/>
              </a:rPr>
              <a:t>Cada </a:t>
            </a:r>
            <a:r>
              <a:rPr lang="en-US" sz="1800">
                <a:solidFill>
                  <a:srgbClr val="0070C0"/>
                </a:solidFill>
                <a:sym typeface="+mn-ea"/>
              </a:rPr>
              <a:t>departamento </a:t>
            </a:r>
            <a:r>
              <a:rPr lang="en-US" sz="1800">
                <a:solidFill>
                  <a:schemeClr val="accent4">
                    <a:lumMod val="75000"/>
                  </a:schemeClr>
                </a:solidFill>
                <a:sym typeface="+mn-ea"/>
              </a:rPr>
              <a:t>tiene </a:t>
            </a:r>
            <a:r>
              <a:rPr lang="en-US" sz="1800">
                <a:sym typeface="+mn-ea"/>
              </a:rPr>
              <a:t>un </a:t>
            </a:r>
            <a:r>
              <a:rPr lang="en-US" sz="1800" u="sng">
                <a:solidFill>
                  <a:schemeClr val="bg1">
                    <a:lumMod val="50000"/>
                  </a:schemeClr>
                </a:solidFill>
                <a:sym typeface="+mn-ea"/>
              </a:rPr>
              <a:t>número </a:t>
            </a:r>
            <a:r>
              <a:rPr lang="en-US" sz="1800">
                <a:sym typeface="+mn-ea"/>
              </a:rPr>
              <a:t>que lo identifica, una </a:t>
            </a:r>
            <a:r>
              <a:rPr lang="en-US" sz="1800">
                <a:solidFill>
                  <a:schemeClr val="bg1">
                    <a:lumMod val="50000"/>
                  </a:schemeClr>
                </a:solidFill>
                <a:sym typeface="+mn-ea"/>
              </a:rPr>
              <a:t>función </a:t>
            </a:r>
            <a:r>
              <a:rPr lang="en-US" sz="1800">
                <a:sym typeface="+mn-ea"/>
              </a:rPr>
              <a:t>fundamental que desarrolla y un </a:t>
            </a:r>
            <a:r>
              <a:rPr lang="en-US" sz="1800">
                <a:solidFill>
                  <a:schemeClr val="bg1">
                    <a:lumMod val="50000"/>
                  </a:schemeClr>
                </a:solidFill>
                <a:sym typeface="+mn-ea"/>
              </a:rPr>
              <a:t>jefe </a:t>
            </a:r>
            <a:r>
              <a:rPr lang="en-US" sz="1800">
                <a:sym typeface="+mn-ea"/>
              </a:rPr>
              <a:t>único quien, a su vez, se considera como </a:t>
            </a:r>
            <a:r>
              <a:rPr lang="en-US" sz="1800">
                <a:solidFill>
                  <a:srgbClr val="0070C0"/>
                </a:solidFill>
                <a:sym typeface="+mn-ea"/>
              </a:rPr>
              <a:t>empleado </a:t>
            </a:r>
            <a:r>
              <a:rPr lang="en-US" sz="1800">
                <a:sym typeface="+mn-ea"/>
              </a:rPr>
              <a:t>de la empresa. De cada </a:t>
            </a:r>
            <a:r>
              <a:rPr lang="en-US" sz="1800">
                <a:solidFill>
                  <a:srgbClr val="0070C0"/>
                </a:solidFill>
                <a:sym typeface="+mn-ea"/>
              </a:rPr>
              <a:t>empleado </a:t>
            </a:r>
            <a:r>
              <a:rPr lang="en-US" sz="1800">
                <a:sym typeface="+mn-ea"/>
              </a:rPr>
              <a:t>se conoce su </a:t>
            </a:r>
            <a:r>
              <a:rPr lang="en-US" sz="1800" u="sng">
                <a:solidFill>
                  <a:schemeClr val="bg1">
                    <a:lumMod val="50000"/>
                  </a:schemeClr>
                </a:solidFill>
                <a:sym typeface="+mn-ea"/>
              </a:rPr>
              <a:t>número </a:t>
            </a:r>
            <a:r>
              <a:rPr lang="en-US" sz="1800">
                <a:sym typeface="+mn-ea"/>
              </a:rPr>
              <a:t>de empleado, los proyectos en los que se mantiene </a:t>
            </a:r>
            <a:r>
              <a:rPr lang="en-US" sz="1800">
                <a:solidFill>
                  <a:schemeClr val="bg1">
                    <a:lumMod val="50000"/>
                  </a:schemeClr>
                </a:solidFill>
                <a:sym typeface="+mn-ea"/>
              </a:rPr>
              <a:t>activo </a:t>
            </a:r>
            <a:r>
              <a:rPr lang="en-US" sz="1800">
                <a:sym typeface="+mn-ea"/>
              </a:rPr>
              <a:t>y los que no, el </a:t>
            </a:r>
            <a:r>
              <a:rPr lang="en-US" sz="1800">
                <a:solidFill>
                  <a:schemeClr val="bg1">
                    <a:lumMod val="50000"/>
                  </a:schemeClr>
                </a:solidFill>
                <a:sym typeface="+mn-ea"/>
              </a:rPr>
              <a:t>número </a:t>
            </a:r>
            <a:r>
              <a:rPr lang="en-US" sz="1800">
                <a:sym typeface="+mn-ea"/>
              </a:rPr>
              <a:t>de su oficina y su </a:t>
            </a:r>
            <a:r>
              <a:rPr lang="en-US" sz="1800">
                <a:solidFill>
                  <a:schemeClr val="bg1">
                    <a:lumMod val="50000"/>
                  </a:schemeClr>
                </a:solidFill>
                <a:sym typeface="+mn-ea"/>
              </a:rPr>
              <a:t>número </a:t>
            </a:r>
            <a:r>
              <a:rPr lang="en-US" sz="1800">
                <a:sym typeface="+mn-ea"/>
              </a:rPr>
              <a:t>de teléfono. </a:t>
            </a:r>
            <a:endParaRPr lang="en-US" sz="1800">
              <a:sym typeface="+mn-ea"/>
            </a:endParaRPr>
          </a:p>
        </p:txBody>
      </p:sp>
      <p:sp>
        <p:nvSpPr>
          <p:cNvPr id="4" name="Rectangles 3"/>
          <p:cNvSpPr/>
          <p:nvPr/>
        </p:nvSpPr>
        <p:spPr>
          <a:xfrm>
            <a:off x="7465060" y="3564255"/>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DEPARTAMENTO</a:t>
            </a:r>
            <a:endParaRPr lang="en-US" sz="1400"/>
          </a:p>
        </p:txBody>
      </p:sp>
      <p:sp>
        <p:nvSpPr>
          <p:cNvPr id="5" name="Rectangles 4"/>
          <p:cNvSpPr/>
          <p:nvPr/>
        </p:nvSpPr>
        <p:spPr>
          <a:xfrm>
            <a:off x="3702685" y="3564255"/>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EMPLEADO</a:t>
            </a:r>
            <a:endParaRPr lang="en-US" sz="1400"/>
          </a:p>
        </p:txBody>
      </p:sp>
      <p:sp>
        <p:nvSpPr>
          <p:cNvPr id="6" name="Diamond 5"/>
          <p:cNvSpPr/>
          <p:nvPr/>
        </p:nvSpPr>
        <p:spPr>
          <a:xfrm>
            <a:off x="5666105" y="3449955"/>
            <a:ext cx="1305560"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Lidera</a:t>
            </a:r>
            <a:endParaRPr lang="en-US" sz="1400"/>
          </a:p>
        </p:txBody>
      </p:sp>
      <p:cxnSp>
        <p:nvCxnSpPr>
          <p:cNvPr id="7" name="Straight Connector 6"/>
          <p:cNvCxnSpPr>
            <a:stCxn id="5" idx="3"/>
            <a:endCxn id="6" idx="1"/>
          </p:cNvCxnSpPr>
          <p:nvPr/>
        </p:nvCxnSpPr>
        <p:spPr>
          <a:xfrm>
            <a:off x="5172710" y="3744595"/>
            <a:ext cx="49339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3"/>
            <a:endCxn id="4" idx="1"/>
          </p:cNvCxnSpPr>
          <p:nvPr/>
        </p:nvCxnSpPr>
        <p:spPr>
          <a:xfrm>
            <a:off x="6971665" y="3744595"/>
            <a:ext cx="49339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710170" y="2998470"/>
            <a:ext cx="97980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a:t>
            </a:r>
            <a:endParaRPr lang="en-US" sz="1200" u="sng"/>
          </a:p>
        </p:txBody>
      </p:sp>
      <p:sp>
        <p:nvSpPr>
          <p:cNvPr id="10" name="Oval 9"/>
          <p:cNvSpPr/>
          <p:nvPr/>
        </p:nvSpPr>
        <p:spPr>
          <a:xfrm>
            <a:off x="7710170" y="4117975"/>
            <a:ext cx="97980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Función</a:t>
            </a:r>
            <a:endParaRPr lang="en-US" sz="1200"/>
          </a:p>
        </p:txBody>
      </p:sp>
      <p:cxnSp>
        <p:nvCxnSpPr>
          <p:cNvPr id="11" name="Straight Connector 10"/>
          <p:cNvCxnSpPr>
            <a:stCxn id="9" idx="4"/>
            <a:endCxn id="4" idx="0"/>
          </p:cNvCxnSpPr>
          <p:nvPr/>
        </p:nvCxnSpPr>
        <p:spPr>
          <a:xfrm>
            <a:off x="8200390" y="3401060"/>
            <a:ext cx="0" cy="1631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2"/>
            <a:endCxn id="10" idx="0"/>
          </p:cNvCxnSpPr>
          <p:nvPr/>
        </p:nvCxnSpPr>
        <p:spPr>
          <a:xfrm>
            <a:off x="8200390" y="3924300"/>
            <a:ext cx="0" cy="1936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947795" y="3027680"/>
            <a:ext cx="97980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a:t>
            </a:r>
            <a:endParaRPr lang="en-US" sz="1200" u="sng"/>
          </a:p>
        </p:txBody>
      </p:sp>
      <p:sp>
        <p:nvSpPr>
          <p:cNvPr id="14" name="Oval 13"/>
          <p:cNvSpPr/>
          <p:nvPr/>
        </p:nvSpPr>
        <p:spPr>
          <a:xfrm>
            <a:off x="2331085" y="3564255"/>
            <a:ext cx="11969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 oficina</a:t>
            </a:r>
            <a:endParaRPr lang="en-US" sz="1200"/>
          </a:p>
        </p:txBody>
      </p:sp>
      <p:cxnSp>
        <p:nvCxnSpPr>
          <p:cNvPr id="15" name="Straight Connector 14"/>
          <p:cNvCxnSpPr>
            <a:stCxn id="13" idx="4"/>
            <a:endCxn id="5" idx="0"/>
          </p:cNvCxnSpPr>
          <p:nvPr/>
        </p:nvCxnSpPr>
        <p:spPr>
          <a:xfrm>
            <a:off x="4438015" y="3430270"/>
            <a:ext cx="0" cy="1339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1"/>
            <a:endCxn id="14" idx="6"/>
          </p:cNvCxnSpPr>
          <p:nvPr/>
        </p:nvCxnSpPr>
        <p:spPr>
          <a:xfrm flipH="1">
            <a:off x="3528060" y="3744595"/>
            <a:ext cx="174625" cy="209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 Box 20"/>
          <p:cNvSpPr txBox="1"/>
          <p:nvPr/>
        </p:nvSpPr>
        <p:spPr>
          <a:xfrm>
            <a:off x="5138420" y="3430270"/>
            <a:ext cx="471170" cy="368300"/>
          </a:xfrm>
          <a:prstGeom prst="rect">
            <a:avLst/>
          </a:prstGeom>
          <a:noFill/>
        </p:spPr>
        <p:txBody>
          <a:bodyPr wrap="none" rtlCol="0">
            <a:spAutoFit/>
          </a:bodyPr>
          <a:p>
            <a:r>
              <a:rPr lang="en-US"/>
              <a:t>1,1</a:t>
            </a:r>
            <a:endParaRPr lang="en-US"/>
          </a:p>
        </p:txBody>
      </p:sp>
      <p:sp>
        <p:nvSpPr>
          <p:cNvPr id="23" name="Text Box 22"/>
          <p:cNvSpPr txBox="1"/>
          <p:nvPr/>
        </p:nvSpPr>
        <p:spPr>
          <a:xfrm>
            <a:off x="7045325" y="3449955"/>
            <a:ext cx="471170" cy="368300"/>
          </a:xfrm>
          <a:prstGeom prst="rect">
            <a:avLst/>
          </a:prstGeom>
          <a:noFill/>
        </p:spPr>
        <p:txBody>
          <a:bodyPr wrap="none" rtlCol="0">
            <a:spAutoFit/>
          </a:bodyPr>
          <a:p>
            <a:r>
              <a:rPr lang="en-US"/>
              <a:t>1,1</a:t>
            </a:r>
            <a:endParaRPr lang="en-US"/>
          </a:p>
        </p:txBody>
      </p:sp>
      <p:sp>
        <p:nvSpPr>
          <p:cNvPr id="24" name="Text Box 23"/>
          <p:cNvSpPr txBox="1"/>
          <p:nvPr/>
        </p:nvSpPr>
        <p:spPr>
          <a:xfrm>
            <a:off x="1943735" y="5798820"/>
            <a:ext cx="8304530" cy="368300"/>
          </a:xfrm>
          <a:prstGeom prst="rect">
            <a:avLst/>
          </a:prstGeom>
          <a:noFill/>
        </p:spPr>
        <p:txBody>
          <a:bodyPr wrap="square" rtlCol="0">
            <a:spAutoFit/>
          </a:bodyPr>
          <a:p>
            <a:pPr algn="ctr"/>
            <a:r>
              <a:rPr lang="en-US">
                <a:solidFill>
                  <a:schemeClr val="tx1">
                    <a:lumMod val="65000"/>
                    <a:lumOff val="35000"/>
                  </a:schemeClr>
                </a:solidFill>
                <a:sym typeface="+mn-ea"/>
              </a:rPr>
              <a:t>(Suponiendo que un empleado solo pueda ser lider de un solo departamento)</a:t>
            </a:r>
            <a:endParaRPr lang="en-US">
              <a:solidFill>
                <a:schemeClr val="tx1">
                  <a:lumMod val="65000"/>
                  <a:lumOff val="35000"/>
                </a:schemeClr>
              </a:solidFill>
              <a:sym typeface="+mn-ea"/>
            </a:endParaRPr>
          </a:p>
        </p:txBody>
      </p:sp>
      <p:cxnSp>
        <p:nvCxnSpPr>
          <p:cNvPr id="26" name="Straight Connector 25"/>
          <p:cNvCxnSpPr>
            <a:stCxn id="5" idx="2"/>
            <a:endCxn id="31" idx="0"/>
          </p:cNvCxnSpPr>
          <p:nvPr/>
        </p:nvCxnSpPr>
        <p:spPr>
          <a:xfrm>
            <a:off x="4438015" y="3924300"/>
            <a:ext cx="4445" cy="6794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s 26"/>
          <p:cNvSpPr/>
          <p:nvPr/>
        </p:nvSpPr>
        <p:spPr>
          <a:xfrm>
            <a:off x="5581015" y="471805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TELÉFONO</a:t>
            </a:r>
            <a:endParaRPr lang="en-US" sz="1400"/>
          </a:p>
        </p:txBody>
      </p:sp>
      <p:sp>
        <p:nvSpPr>
          <p:cNvPr id="29" name="Oval 28"/>
          <p:cNvSpPr/>
          <p:nvPr/>
        </p:nvSpPr>
        <p:spPr>
          <a:xfrm>
            <a:off x="5717540" y="4190365"/>
            <a:ext cx="11969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 teléfono</a:t>
            </a:r>
            <a:endParaRPr lang="en-US" sz="1200"/>
          </a:p>
        </p:txBody>
      </p:sp>
      <p:cxnSp>
        <p:nvCxnSpPr>
          <p:cNvPr id="30" name="Straight Connector 29"/>
          <p:cNvCxnSpPr>
            <a:stCxn id="29" idx="4"/>
            <a:endCxn id="27" idx="0"/>
          </p:cNvCxnSpPr>
          <p:nvPr/>
        </p:nvCxnSpPr>
        <p:spPr>
          <a:xfrm>
            <a:off x="6316345" y="4592955"/>
            <a:ext cx="0" cy="1250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iamond 30"/>
          <p:cNvSpPr/>
          <p:nvPr/>
        </p:nvSpPr>
        <p:spPr>
          <a:xfrm>
            <a:off x="3740785" y="4603750"/>
            <a:ext cx="1402715"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Tener</a:t>
            </a:r>
            <a:endParaRPr lang="en-US" sz="1400"/>
          </a:p>
        </p:txBody>
      </p:sp>
      <p:cxnSp>
        <p:nvCxnSpPr>
          <p:cNvPr id="32" name="Straight Connector 31"/>
          <p:cNvCxnSpPr>
            <a:stCxn id="31" idx="3"/>
            <a:endCxn id="27" idx="1"/>
          </p:cNvCxnSpPr>
          <p:nvPr/>
        </p:nvCxnSpPr>
        <p:spPr>
          <a:xfrm>
            <a:off x="5143500" y="4898390"/>
            <a:ext cx="43751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 Box 32"/>
          <p:cNvSpPr txBox="1"/>
          <p:nvPr/>
        </p:nvSpPr>
        <p:spPr>
          <a:xfrm>
            <a:off x="4361180" y="3892550"/>
            <a:ext cx="471805" cy="368300"/>
          </a:xfrm>
          <a:prstGeom prst="rect">
            <a:avLst/>
          </a:prstGeom>
          <a:noFill/>
        </p:spPr>
        <p:txBody>
          <a:bodyPr wrap="none" rtlCol="0">
            <a:spAutoFit/>
          </a:bodyPr>
          <a:p>
            <a:r>
              <a:rPr lang="en-US"/>
              <a:t>1.1</a:t>
            </a:r>
            <a:endParaRPr lang="en-US"/>
          </a:p>
        </p:txBody>
      </p:sp>
      <p:sp>
        <p:nvSpPr>
          <p:cNvPr id="34" name="Text Box 33"/>
          <p:cNvSpPr txBox="1"/>
          <p:nvPr/>
        </p:nvSpPr>
        <p:spPr>
          <a:xfrm>
            <a:off x="5143500" y="4592955"/>
            <a:ext cx="471805" cy="368300"/>
          </a:xfrm>
          <a:prstGeom prst="rect">
            <a:avLst/>
          </a:prstGeom>
          <a:noFill/>
        </p:spPr>
        <p:txBody>
          <a:bodyPr wrap="none" rtlCol="0">
            <a:spAutoFit/>
          </a:bodyPr>
          <a:p>
            <a:r>
              <a:rPr lang="en-US"/>
              <a:t>1.1</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02565"/>
            <a:ext cx="10515600" cy="934720"/>
          </a:xfrm>
        </p:spPr>
        <p:txBody>
          <a:bodyPr/>
          <a:p>
            <a:r>
              <a:rPr lang="en-US"/>
              <a:t>Diseño conceptual</a:t>
            </a:r>
            <a:endParaRPr lang="en-US"/>
          </a:p>
        </p:txBody>
      </p:sp>
      <p:sp>
        <p:nvSpPr>
          <p:cNvPr id="3" name="Content Placeholder 2"/>
          <p:cNvSpPr>
            <a:spLocks noGrp="1"/>
          </p:cNvSpPr>
          <p:nvPr>
            <p:ph idx="1"/>
          </p:nvPr>
        </p:nvSpPr>
        <p:spPr>
          <a:xfrm>
            <a:off x="838200" y="1121410"/>
            <a:ext cx="10515600" cy="1624330"/>
          </a:xfrm>
        </p:spPr>
        <p:txBody>
          <a:bodyPr>
            <a:normAutofit lnSpcReduction="20000"/>
          </a:bodyPr>
          <a:p>
            <a:pPr marL="0" indent="0">
              <a:lnSpc>
                <a:spcPct val="120000"/>
              </a:lnSpc>
              <a:buNone/>
            </a:pPr>
            <a:r>
              <a:rPr lang="en-US" sz="1800">
                <a:sym typeface="+mn-ea"/>
              </a:rPr>
              <a:t>Un </a:t>
            </a:r>
            <a:r>
              <a:rPr lang="en-US" sz="1800">
                <a:solidFill>
                  <a:srgbClr val="0070C0"/>
                </a:solidFill>
                <a:sym typeface="+mn-ea"/>
              </a:rPr>
              <a:t>empleado </a:t>
            </a:r>
            <a:r>
              <a:rPr lang="en-US" sz="1800">
                <a:solidFill>
                  <a:schemeClr val="accent4">
                    <a:lumMod val="75000"/>
                  </a:schemeClr>
                </a:solidFill>
                <a:sym typeface="+mn-ea"/>
              </a:rPr>
              <a:t>en </a:t>
            </a:r>
            <a:r>
              <a:rPr lang="en-US" sz="1800">
                <a:sym typeface="+mn-ea"/>
              </a:rPr>
              <a:t>un </a:t>
            </a:r>
            <a:r>
              <a:rPr lang="en-US" sz="1800">
                <a:solidFill>
                  <a:srgbClr val="0070C0"/>
                </a:solidFill>
                <a:sym typeface="+mn-ea"/>
              </a:rPr>
              <a:t>proyecto </a:t>
            </a:r>
            <a:r>
              <a:rPr lang="en-US" sz="1800">
                <a:sym typeface="+mn-ea"/>
              </a:rPr>
              <a:t>se considera un </a:t>
            </a:r>
            <a:r>
              <a:rPr lang="en-US" sz="1800">
                <a:solidFill>
                  <a:srgbClr val="0070C0"/>
                </a:solidFill>
                <a:sym typeface="+mn-ea"/>
              </a:rPr>
              <a:t>proyectista ... </a:t>
            </a:r>
            <a:r>
              <a:rPr lang="en-US" sz="1800">
                <a:sym typeface="+mn-ea"/>
              </a:rPr>
              <a:t>Además, para cada </a:t>
            </a:r>
            <a:r>
              <a:rPr lang="en-US" sz="1800">
                <a:solidFill>
                  <a:srgbClr val="0070C0"/>
                </a:solidFill>
                <a:sym typeface="+mn-ea"/>
              </a:rPr>
              <a:t>proyecto </a:t>
            </a:r>
            <a:r>
              <a:rPr lang="en-US" sz="1800">
                <a:sym typeface="+mn-ea"/>
              </a:rPr>
              <a:t>se tiene su </a:t>
            </a:r>
            <a:r>
              <a:rPr lang="en-US" sz="1800" u="sng">
                <a:solidFill>
                  <a:schemeClr val="bg1">
                    <a:lumMod val="50000"/>
                  </a:schemeClr>
                </a:solidFill>
                <a:sym typeface="+mn-ea"/>
              </a:rPr>
              <a:t>número </a:t>
            </a:r>
            <a:r>
              <a:rPr lang="en-US" sz="1800">
                <a:sym typeface="+mn-ea"/>
              </a:rPr>
              <a:t>de identificación, su </a:t>
            </a:r>
            <a:r>
              <a:rPr lang="en-US" sz="1800">
                <a:solidFill>
                  <a:schemeClr val="bg1">
                    <a:lumMod val="50000"/>
                  </a:schemeClr>
                </a:solidFill>
                <a:sym typeface="+mn-ea"/>
              </a:rPr>
              <a:t>título</a:t>
            </a:r>
            <a:r>
              <a:rPr lang="en-US" sz="1800">
                <a:sym typeface="+mn-ea"/>
              </a:rPr>
              <a:t>, su </a:t>
            </a:r>
            <a:r>
              <a:rPr lang="en-US" sz="1800">
                <a:solidFill>
                  <a:schemeClr val="bg1">
                    <a:lumMod val="50000"/>
                  </a:schemeClr>
                </a:solidFill>
                <a:sym typeface="+mn-ea"/>
              </a:rPr>
              <a:t>presupuesto </a:t>
            </a:r>
            <a:r>
              <a:rPr lang="en-US" sz="1800">
                <a:sym typeface="+mn-ea"/>
              </a:rPr>
              <a:t>y el </a:t>
            </a:r>
            <a:r>
              <a:rPr lang="en-US" sz="1800">
                <a:solidFill>
                  <a:schemeClr val="bg1">
                    <a:lumMod val="50000"/>
                  </a:schemeClr>
                </a:solidFill>
                <a:sym typeface="+mn-ea"/>
              </a:rPr>
              <a:t>tema </a:t>
            </a:r>
            <a:r>
              <a:rPr lang="en-US" sz="1800">
                <a:sym typeface="+mn-ea"/>
              </a:rPr>
              <a:t>en que se enmarca. Los </a:t>
            </a:r>
            <a:r>
              <a:rPr lang="en-US" sz="1800">
                <a:solidFill>
                  <a:srgbClr val="0070C0"/>
                </a:solidFill>
                <a:sym typeface="+mn-ea"/>
              </a:rPr>
              <a:t>proyectistas </a:t>
            </a:r>
            <a:r>
              <a:rPr lang="en-US" sz="1800">
                <a:solidFill>
                  <a:schemeClr val="accent4">
                    <a:lumMod val="75000"/>
                  </a:schemeClr>
                </a:solidFill>
                <a:sym typeface="+mn-ea"/>
              </a:rPr>
              <a:t>reciben </a:t>
            </a:r>
            <a:r>
              <a:rPr lang="en-US" sz="1800">
                <a:solidFill>
                  <a:srgbClr val="0070C0"/>
                </a:solidFill>
                <a:sym typeface="+mn-ea"/>
              </a:rPr>
              <a:t>evaluaciones </a:t>
            </a:r>
            <a:r>
              <a:rPr lang="en-US" sz="1800">
                <a:sym typeface="+mn-ea"/>
              </a:rPr>
              <a:t>periódicamente, estas pueden ser EXCELENTE, BIEN, REGULAR y MAL. De cada tipo de evaluación (EXCELENTE, BIEN, REGULAR y MAL) solo interesa almacenar la última </a:t>
            </a:r>
            <a:r>
              <a:rPr lang="en-US" sz="1800">
                <a:solidFill>
                  <a:schemeClr val="bg1">
                    <a:lumMod val="50000"/>
                  </a:schemeClr>
                </a:solidFill>
                <a:sym typeface="+mn-ea"/>
              </a:rPr>
              <a:t>fecha </a:t>
            </a:r>
            <a:r>
              <a:rPr lang="en-US" sz="1800">
                <a:sym typeface="+mn-ea"/>
              </a:rPr>
              <a:t>en la que el proyectista la recibió.</a:t>
            </a:r>
            <a:r>
              <a:rPr lang="en-US" sz="1800">
                <a:sym typeface="+mn-ea"/>
              </a:rPr>
              <a:t>De cada </a:t>
            </a:r>
            <a:r>
              <a:rPr lang="en-US" sz="1800">
                <a:solidFill>
                  <a:srgbClr val="0070C0"/>
                </a:solidFill>
                <a:sym typeface="+mn-ea"/>
              </a:rPr>
              <a:t>empleado </a:t>
            </a:r>
            <a:r>
              <a:rPr lang="en-US" sz="1800">
                <a:sym typeface="+mn-ea"/>
              </a:rPr>
              <a:t>se conoce ... los proyectos en los que se mantiene </a:t>
            </a:r>
            <a:r>
              <a:rPr lang="en-US" sz="1800">
                <a:solidFill>
                  <a:schemeClr val="bg1">
                    <a:lumMod val="50000"/>
                  </a:schemeClr>
                </a:solidFill>
                <a:sym typeface="+mn-ea"/>
              </a:rPr>
              <a:t>activo </a:t>
            </a:r>
            <a:r>
              <a:rPr lang="en-US" sz="1800">
                <a:sym typeface="+mn-ea"/>
              </a:rPr>
              <a:t>y los que no.</a:t>
            </a:r>
            <a:endParaRPr lang="en-US" sz="18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Rectangles 24"/>
          <p:cNvSpPr/>
          <p:nvPr/>
        </p:nvSpPr>
        <p:spPr>
          <a:xfrm>
            <a:off x="2002155" y="2745105"/>
            <a:ext cx="8055610" cy="2307590"/>
          </a:xfrm>
          <a:prstGeom prst="rect">
            <a:avLst/>
          </a:prstGeom>
          <a:solidFill>
            <a:schemeClr val="accent1">
              <a:lumMod val="60000"/>
              <a:lumOff val="40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202565"/>
            <a:ext cx="10515600" cy="934720"/>
          </a:xfrm>
        </p:spPr>
        <p:txBody>
          <a:bodyPr/>
          <a:p>
            <a:r>
              <a:rPr lang="en-US"/>
              <a:t>Diseño conceptual</a:t>
            </a:r>
            <a:endParaRPr lang="en-US"/>
          </a:p>
        </p:txBody>
      </p:sp>
      <p:sp>
        <p:nvSpPr>
          <p:cNvPr id="3" name="Content Placeholder 2"/>
          <p:cNvSpPr>
            <a:spLocks noGrp="1"/>
          </p:cNvSpPr>
          <p:nvPr>
            <p:ph idx="1"/>
          </p:nvPr>
        </p:nvSpPr>
        <p:spPr>
          <a:xfrm>
            <a:off x="838200" y="1121410"/>
            <a:ext cx="10515600" cy="1624330"/>
          </a:xfrm>
        </p:spPr>
        <p:txBody>
          <a:bodyPr>
            <a:normAutofit lnSpcReduction="20000"/>
          </a:bodyPr>
          <a:p>
            <a:pPr marL="0" indent="0">
              <a:lnSpc>
                <a:spcPct val="120000"/>
              </a:lnSpc>
              <a:buNone/>
            </a:pPr>
            <a:r>
              <a:rPr lang="en-US" sz="1800">
                <a:sym typeface="+mn-ea"/>
              </a:rPr>
              <a:t>Un </a:t>
            </a:r>
            <a:r>
              <a:rPr lang="en-US" sz="1800">
                <a:solidFill>
                  <a:srgbClr val="0070C0"/>
                </a:solidFill>
                <a:sym typeface="+mn-ea"/>
              </a:rPr>
              <a:t>empleado </a:t>
            </a:r>
            <a:r>
              <a:rPr lang="en-US" sz="1800">
                <a:solidFill>
                  <a:schemeClr val="accent4">
                    <a:lumMod val="75000"/>
                  </a:schemeClr>
                </a:solidFill>
                <a:sym typeface="+mn-ea"/>
              </a:rPr>
              <a:t>en </a:t>
            </a:r>
            <a:r>
              <a:rPr lang="en-US" sz="1800">
                <a:sym typeface="+mn-ea"/>
              </a:rPr>
              <a:t>un </a:t>
            </a:r>
            <a:r>
              <a:rPr lang="en-US" sz="1800">
                <a:solidFill>
                  <a:srgbClr val="0070C0"/>
                </a:solidFill>
                <a:sym typeface="+mn-ea"/>
              </a:rPr>
              <a:t>proyecto </a:t>
            </a:r>
            <a:r>
              <a:rPr lang="en-US" sz="1800">
                <a:sym typeface="+mn-ea"/>
              </a:rPr>
              <a:t>se considera un </a:t>
            </a:r>
            <a:r>
              <a:rPr lang="en-US" sz="1800">
                <a:solidFill>
                  <a:srgbClr val="0070C0"/>
                </a:solidFill>
                <a:sym typeface="+mn-ea"/>
              </a:rPr>
              <a:t>proyectista ... </a:t>
            </a:r>
            <a:r>
              <a:rPr lang="en-US" sz="1800">
                <a:sym typeface="+mn-ea"/>
              </a:rPr>
              <a:t>Además, para cada </a:t>
            </a:r>
            <a:r>
              <a:rPr lang="en-US" sz="1800">
                <a:solidFill>
                  <a:srgbClr val="0070C0"/>
                </a:solidFill>
                <a:sym typeface="+mn-ea"/>
              </a:rPr>
              <a:t>proyecto </a:t>
            </a:r>
            <a:r>
              <a:rPr lang="en-US" sz="1800">
                <a:sym typeface="+mn-ea"/>
              </a:rPr>
              <a:t>se tiene su </a:t>
            </a:r>
            <a:r>
              <a:rPr lang="en-US" sz="1800" u="sng">
                <a:solidFill>
                  <a:schemeClr val="bg1">
                    <a:lumMod val="50000"/>
                  </a:schemeClr>
                </a:solidFill>
                <a:sym typeface="+mn-ea"/>
              </a:rPr>
              <a:t>número </a:t>
            </a:r>
            <a:r>
              <a:rPr lang="en-US" sz="1800">
                <a:sym typeface="+mn-ea"/>
              </a:rPr>
              <a:t>de identificación, su </a:t>
            </a:r>
            <a:r>
              <a:rPr lang="en-US" sz="1800">
                <a:solidFill>
                  <a:schemeClr val="bg1">
                    <a:lumMod val="50000"/>
                  </a:schemeClr>
                </a:solidFill>
                <a:sym typeface="+mn-ea"/>
              </a:rPr>
              <a:t>título</a:t>
            </a:r>
            <a:r>
              <a:rPr lang="en-US" sz="1800">
                <a:sym typeface="+mn-ea"/>
              </a:rPr>
              <a:t>, su </a:t>
            </a:r>
            <a:r>
              <a:rPr lang="en-US" sz="1800">
                <a:solidFill>
                  <a:schemeClr val="bg1">
                    <a:lumMod val="50000"/>
                  </a:schemeClr>
                </a:solidFill>
                <a:sym typeface="+mn-ea"/>
              </a:rPr>
              <a:t>presupuesto </a:t>
            </a:r>
            <a:r>
              <a:rPr lang="en-US" sz="1800">
                <a:sym typeface="+mn-ea"/>
              </a:rPr>
              <a:t>y el </a:t>
            </a:r>
            <a:r>
              <a:rPr lang="en-US" sz="1800">
                <a:solidFill>
                  <a:schemeClr val="bg1">
                    <a:lumMod val="50000"/>
                  </a:schemeClr>
                </a:solidFill>
                <a:sym typeface="+mn-ea"/>
              </a:rPr>
              <a:t>tema </a:t>
            </a:r>
            <a:r>
              <a:rPr lang="en-US" sz="1800">
                <a:sym typeface="+mn-ea"/>
              </a:rPr>
              <a:t>en que se enmarca. Los </a:t>
            </a:r>
            <a:r>
              <a:rPr lang="en-US" sz="1800">
                <a:solidFill>
                  <a:srgbClr val="0070C0"/>
                </a:solidFill>
                <a:sym typeface="+mn-ea"/>
              </a:rPr>
              <a:t>proyectistas </a:t>
            </a:r>
            <a:r>
              <a:rPr lang="en-US" sz="1800">
                <a:solidFill>
                  <a:schemeClr val="accent4">
                    <a:lumMod val="75000"/>
                  </a:schemeClr>
                </a:solidFill>
                <a:sym typeface="+mn-ea"/>
              </a:rPr>
              <a:t>reciben </a:t>
            </a:r>
            <a:r>
              <a:rPr lang="en-US" sz="1800">
                <a:solidFill>
                  <a:srgbClr val="0070C0"/>
                </a:solidFill>
                <a:sym typeface="+mn-ea"/>
              </a:rPr>
              <a:t>evaluaciones </a:t>
            </a:r>
            <a:r>
              <a:rPr lang="en-US" sz="1800">
                <a:sym typeface="+mn-ea"/>
              </a:rPr>
              <a:t>periódicamente, estas pueden ser EXCELENTE, BIEN, REGULAR y MAL. De cada tipo de evaluación (EXCELENTE, BIEN, REGULAR y MAL) solo interesa almacenar la última </a:t>
            </a:r>
            <a:r>
              <a:rPr lang="en-US" sz="1800">
                <a:solidFill>
                  <a:schemeClr val="bg1">
                    <a:lumMod val="50000"/>
                  </a:schemeClr>
                </a:solidFill>
                <a:sym typeface="+mn-ea"/>
              </a:rPr>
              <a:t>fecha </a:t>
            </a:r>
            <a:r>
              <a:rPr lang="en-US" sz="1800">
                <a:sym typeface="+mn-ea"/>
              </a:rPr>
              <a:t>en la que el proyectista la recibió.</a:t>
            </a:r>
            <a:r>
              <a:rPr lang="en-US" sz="1800">
                <a:sym typeface="+mn-ea"/>
              </a:rPr>
              <a:t>De cada </a:t>
            </a:r>
            <a:r>
              <a:rPr lang="en-US" sz="1800">
                <a:solidFill>
                  <a:srgbClr val="0070C0"/>
                </a:solidFill>
                <a:sym typeface="+mn-ea"/>
              </a:rPr>
              <a:t>empleado </a:t>
            </a:r>
            <a:r>
              <a:rPr lang="en-US" sz="1800">
                <a:sym typeface="+mn-ea"/>
              </a:rPr>
              <a:t>se conoce ... los proyectos en los que se mantiene </a:t>
            </a:r>
            <a:r>
              <a:rPr lang="en-US" sz="1800">
                <a:solidFill>
                  <a:schemeClr val="bg1">
                    <a:lumMod val="50000"/>
                  </a:schemeClr>
                </a:solidFill>
                <a:sym typeface="+mn-ea"/>
              </a:rPr>
              <a:t>activo </a:t>
            </a:r>
            <a:r>
              <a:rPr lang="en-US" sz="1800">
                <a:sym typeface="+mn-ea"/>
              </a:rPr>
              <a:t>y los que no.</a:t>
            </a:r>
            <a:endParaRPr lang="en-US" sz="1800">
              <a:sym typeface="+mn-ea"/>
            </a:endParaRPr>
          </a:p>
        </p:txBody>
      </p:sp>
      <p:sp>
        <p:nvSpPr>
          <p:cNvPr id="4" name="Rectangles 3"/>
          <p:cNvSpPr/>
          <p:nvPr/>
        </p:nvSpPr>
        <p:spPr>
          <a:xfrm>
            <a:off x="7105015" y="3493135"/>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PROYECTO</a:t>
            </a:r>
            <a:endParaRPr lang="en-US" sz="1400"/>
          </a:p>
        </p:txBody>
      </p:sp>
      <p:sp>
        <p:nvSpPr>
          <p:cNvPr id="5" name="Rectangles 4"/>
          <p:cNvSpPr/>
          <p:nvPr/>
        </p:nvSpPr>
        <p:spPr>
          <a:xfrm>
            <a:off x="3342640" y="3493135"/>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EMPLEADO</a:t>
            </a:r>
            <a:endParaRPr lang="en-US" sz="1400"/>
          </a:p>
        </p:txBody>
      </p:sp>
      <p:sp>
        <p:nvSpPr>
          <p:cNvPr id="6" name="Diamond 5"/>
          <p:cNvSpPr/>
          <p:nvPr/>
        </p:nvSpPr>
        <p:spPr>
          <a:xfrm>
            <a:off x="5229860" y="3378835"/>
            <a:ext cx="1450975"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Trabaja</a:t>
            </a:r>
            <a:endParaRPr lang="en-US" sz="1400"/>
          </a:p>
        </p:txBody>
      </p:sp>
      <p:cxnSp>
        <p:nvCxnSpPr>
          <p:cNvPr id="7" name="Straight Connector 6"/>
          <p:cNvCxnSpPr>
            <a:stCxn id="5" idx="3"/>
            <a:endCxn id="6" idx="1"/>
          </p:cNvCxnSpPr>
          <p:nvPr/>
        </p:nvCxnSpPr>
        <p:spPr>
          <a:xfrm>
            <a:off x="4812665" y="3673475"/>
            <a:ext cx="41719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3"/>
            <a:endCxn id="4" idx="1"/>
          </p:cNvCxnSpPr>
          <p:nvPr/>
        </p:nvCxnSpPr>
        <p:spPr>
          <a:xfrm>
            <a:off x="6680835" y="3673475"/>
            <a:ext cx="424180"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350125" y="2927350"/>
            <a:ext cx="122491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NúmeroP</a:t>
            </a:r>
            <a:endParaRPr lang="en-US" sz="1200" u="sng"/>
          </a:p>
        </p:txBody>
      </p:sp>
      <p:sp>
        <p:nvSpPr>
          <p:cNvPr id="10" name="Oval 9"/>
          <p:cNvSpPr/>
          <p:nvPr/>
        </p:nvSpPr>
        <p:spPr>
          <a:xfrm>
            <a:off x="6784340" y="4016375"/>
            <a:ext cx="97980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Título</a:t>
            </a:r>
            <a:endParaRPr lang="en-US" sz="1200"/>
          </a:p>
        </p:txBody>
      </p:sp>
      <p:cxnSp>
        <p:nvCxnSpPr>
          <p:cNvPr id="11" name="Straight Connector 10"/>
          <p:cNvCxnSpPr>
            <a:stCxn id="9" idx="4"/>
            <a:endCxn id="4" idx="0"/>
          </p:cNvCxnSpPr>
          <p:nvPr/>
        </p:nvCxnSpPr>
        <p:spPr>
          <a:xfrm flipH="1">
            <a:off x="7840345" y="3329940"/>
            <a:ext cx="122555" cy="1631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2"/>
            <a:endCxn id="10" idx="7"/>
          </p:cNvCxnSpPr>
          <p:nvPr/>
        </p:nvCxnSpPr>
        <p:spPr>
          <a:xfrm flipH="1">
            <a:off x="7620635" y="3853180"/>
            <a:ext cx="219710" cy="2222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587750" y="2956560"/>
            <a:ext cx="118999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NúmeroE</a:t>
            </a:r>
            <a:endParaRPr lang="en-US" sz="1200" u="sng"/>
          </a:p>
        </p:txBody>
      </p:sp>
      <p:sp>
        <p:nvSpPr>
          <p:cNvPr id="14" name="Oval 13"/>
          <p:cNvSpPr/>
          <p:nvPr/>
        </p:nvSpPr>
        <p:spPr>
          <a:xfrm>
            <a:off x="2145665" y="3673475"/>
            <a:ext cx="11969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 oficina</a:t>
            </a:r>
            <a:endParaRPr lang="en-US" sz="1200"/>
          </a:p>
        </p:txBody>
      </p:sp>
      <p:cxnSp>
        <p:nvCxnSpPr>
          <p:cNvPr id="15" name="Straight Connector 14"/>
          <p:cNvCxnSpPr>
            <a:stCxn id="13" idx="4"/>
            <a:endCxn id="5" idx="0"/>
          </p:cNvCxnSpPr>
          <p:nvPr/>
        </p:nvCxnSpPr>
        <p:spPr>
          <a:xfrm flipH="1">
            <a:off x="4077970" y="3359150"/>
            <a:ext cx="104775" cy="1339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1"/>
            <a:endCxn id="14" idx="7"/>
          </p:cNvCxnSpPr>
          <p:nvPr/>
        </p:nvCxnSpPr>
        <p:spPr>
          <a:xfrm flipH="1">
            <a:off x="3167380" y="3673475"/>
            <a:ext cx="175260" cy="590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182745" y="4016375"/>
            <a:ext cx="11969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 teléfono</a:t>
            </a:r>
            <a:endParaRPr lang="en-US" sz="1200"/>
          </a:p>
        </p:txBody>
      </p:sp>
      <p:cxnSp>
        <p:nvCxnSpPr>
          <p:cNvPr id="18" name="Straight Connector 17"/>
          <p:cNvCxnSpPr>
            <a:stCxn id="5" idx="2"/>
            <a:endCxn id="17" idx="1"/>
          </p:cNvCxnSpPr>
          <p:nvPr/>
        </p:nvCxnSpPr>
        <p:spPr>
          <a:xfrm>
            <a:off x="4077970" y="3853180"/>
            <a:ext cx="280035" cy="2222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 Box 20"/>
          <p:cNvSpPr txBox="1"/>
          <p:nvPr/>
        </p:nvSpPr>
        <p:spPr>
          <a:xfrm>
            <a:off x="4778375" y="3359150"/>
            <a:ext cx="469265" cy="368300"/>
          </a:xfrm>
          <a:prstGeom prst="rect">
            <a:avLst/>
          </a:prstGeom>
          <a:noFill/>
        </p:spPr>
        <p:txBody>
          <a:bodyPr wrap="none" rtlCol="0">
            <a:spAutoFit/>
          </a:bodyPr>
          <a:p>
            <a:r>
              <a:rPr lang="en-US"/>
              <a:t>0,*</a:t>
            </a:r>
            <a:endParaRPr lang="en-US"/>
          </a:p>
        </p:txBody>
      </p:sp>
      <p:sp>
        <p:nvSpPr>
          <p:cNvPr id="23" name="Text Box 22"/>
          <p:cNvSpPr txBox="1"/>
          <p:nvPr/>
        </p:nvSpPr>
        <p:spPr>
          <a:xfrm>
            <a:off x="6685280" y="3378835"/>
            <a:ext cx="469265" cy="368300"/>
          </a:xfrm>
          <a:prstGeom prst="rect">
            <a:avLst/>
          </a:prstGeom>
          <a:noFill/>
        </p:spPr>
        <p:txBody>
          <a:bodyPr wrap="none" rtlCol="0">
            <a:spAutoFit/>
          </a:bodyPr>
          <a:p>
            <a:r>
              <a:rPr lang="en-US"/>
              <a:t>0,*</a:t>
            </a:r>
            <a:endParaRPr lang="en-US"/>
          </a:p>
        </p:txBody>
      </p:sp>
      <p:sp>
        <p:nvSpPr>
          <p:cNvPr id="19" name="Oval 18"/>
          <p:cNvSpPr/>
          <p:nvPr/>
        </p:nvSpPr>
        <p:spPr>
          <a:xfrm>
            <a:off x="8803005" y="3450590"/>
            <a:ext cx="97980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Tema</a:t>
            </a:r>
            <a:endParaRPr lang="en-US" sz="1200"/>
          </a:p>
        </p:txBody>
      </p:sp>
      <p:cxnSp>
        <p:nvCxnSpPr>
          <p:cNvPr id="20" name="Straight Connector 19"/>
          <p:cNvCxnSpPr>
            <a:stCxn id="19" idx="2"/>
            <a:endCxn id="4" idx="3"/>
          </p:cNvCxnSpPr>
          <p:nvPr/>
        </p:nvCxnSpPr>
        <p:spPr>
          <a:xfrm flipH="1">
            <a:off x="8575040" y="3651885"/>
            <a:ext cx="227965" cy="215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936230" y="4016375"/>
            <a:ext cx="148209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Presupuesto</a:t>
            </a:r>
            <a:endParaRPr lang="en-US" sz="1200"/>
          </a:p>
        </p:txBody>
      </p:sp>
      <p:cxnSp>
        <p:nvCxnSpPr>
          <p:cNvPr id="24" name="Straight Connector 23"/>
          <p:cNvCxnSpPr>
            <a:stCxn id="22" idx="2"/>
            <a:endCxn id="4" idx="2"/>
          </p:cNvCxnSpPr>
          <p:nvPr/>
        </p:nvCxnSpPr>
        <p:spPr>
          <a:xfrm flipH="1" flipV="1">
            <a:off x="7840345" y="3853180"/>
            <a:ext cx="95885" cy="3644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5136515" y="4504055"/>
            <a:ext cx="1544320" cy="398780"/>
          </a:xfrm>
          <a:prstGeom prst="rect">
            <a:avLst/>
          </a:prstGeom>
          <a:noFill/>
        </p:spPr>
        <p:txBody>
          <a:bodyPr wrap="none" rtlCol="0">
            <a:spAutoFit/>
          </a:bodyPr>
          <a:p>
            <a:r>
              <a:rPr lang="en-US" sz="2000">
                <a:solidFill>
                  <a:schemeClr val="accent5">
                    <a:lumMod val="75000"/>
                  </a:schemeClr>
                </a:solidFill>
              </a:rPr>
              <a:t>PROYECTISTA</a:t>
            </a:r>
            <a:endParaRPr lang="en-US" sz="2000">
              <a:solidFill>
                <a:schemeClr val="accent5">
                  <a:lumMod val="75000"/>
                </a:schemeClr>
              </a:solidFill>
            </a:endParaRPr>
          </a:p>
        </p:txBody>
      </p:sp>
      <p:sp>
        <p:nvSpPr>
          <p:cNvPr id="27" name="Oval 26"/>
          <p:cNvSpPr/>
          <p:nvPr/>
        </p:nvSpPr>
        <p:spPr>
          <a:xfrm>
            <a:off x="695960" y="3324860"/>
            <a:ext cx="1224915" cy="40259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NúmeroP</a:t>
            </a:r>
            <a:endParaRPr lang="en-US" sz="1200" u="sng"/>
          </a:p>
        </p:txBody>
      </p:sp>
      <p:sp>
        <p:nvSpPr>
          <p:cNvPr id="29" name="Oval 28"/>
          <p:cNvSpPr/>
          <p:nvPr/>
        </p:nvSpPr>
        <p:spPr>
          <a:xfrm>
            <a:off x="380365" y="4075430"/>
            <a:ext cx="1224915" cy="40259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NúmeroE</a:t>
            </a:r>
            <a:endParaRPr lang="en-US" sz="1200" u="sng"/>
          </a:p>
        </p:txBody>
      </p:sp>
      <p:cxnSp>
        <p:nvCxnSpPr>
          <p:cNvPr id="30" name="Straight Connector 29"/>
          <p:cNvCxnSpPr>
            <a:stCxn id="27" idx="5"/>
            <a:endCxn id="25" idx="1"/>
          </p:cNvCxnSpPr>
          <p:nvPr/>
        </p:nvCxnSpPr>
        <p:spPr>
          <a:xfrm>
            <a:off x="1741805" y="3668395"/>
            <a:ext cx="260350" cy="23050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1"/>
            <a:endCxn id="29" idx="7"/>
          </p:cNvCxnSpPr>
          <p:nvPr/>
        </p:nvCxnSpPr>
        <p:spPr>
          <a:xfrm flipH="1">
            <a:off x="1426210" y="3898900"/>
            <a:ext cx="575945" cy="2355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10273030" y="3528060"/>
            <a:ext cx="1364615" cy="741680"/>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Recibe</a:t>
            </a:r>
            <a:endParaRPr lang="en-US" sz="1400"/>
          </a:p>
        </p:txBody>
      </p:sp>
      <p:cxnSp>
        <p:nvCxnSpPr>
          <p:cNvPr id="33" name="Straight Connector 32"/>
          <p:cNvCxnSpPr>
            <a:stCxn id="32" idx="2"/>
            <a:endCxn id="36" idx="0"/>
          </p:cNvCxnSpPr>
          <p:nvPr/>
        </p:nvCxnSpPr>
        <p:spPr>
          <a:xfrm>
            <a:off x="10955655" y="4269740"/>
            <a:ext cx="23495" cy="148780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 Box 33"/>
          <p:cNvSpPr txBox="1"/>
          <p:nvPr/>
        </p:nvSpPr>
        <p:spPr>
          <a:xfrm>
            <a:off x="9989820" y="3530600"/>
            <a:ext cx="469265" cy="368300"/>
          </a:xfrm>
          <a:prstGeom prst="rect">
            <a:avLst/>
          </a:prstGeom>
          <a:noFill/>
        </p:spPr>
        <p:txBody>
          <a:bodyPr wrap="none" rtlCol="0">
            <a:spAutoFit/>
          </a:bodyPr>
          <a:p>
            <a:r>
              <a:rPr lang="en-US"/>
              <a:t>0,*</a:t>
            </a:r>
            <a:endParaRPr lang="en-US"/>
          </a:p>
        </p:txBody>
      </p:sp>
      <p:sp>
        <p:nvSpPr>
          <p:cNvPr id="35" name="Hexagon 34"/>
          <p:cNvSpPr/>
          <p:nvPr/>
        </p:nvSpPr>
        <p:spPr>
          <a:xfrm>
            <a:off x="8641080" y="5685790"/>
            <a:ext cx="975360" cy="560705"/>
          </a:xfrm>
          <a:prstGeom prst="hexagon">
            <a:avLst>
              <a:gd name="adj" fmla="val 52208"/>
              <a:gd name="vf" fmla="val 115470"/>
            </a:avLst>
          </a:prstGeom>
          <a:solidFill>
            <a:srgbClr val="BE1891"/>
          </a:solidFill>
        </p:spPr>
        <p:style>
          <a:lnRef idx="2">
            <a:schemeClr val="accent5"/>
          </a:lnRef>
          <a:fillRef idx="1">
            <a:schemeClr val="lt1"/>
          </a:fillRef>
          <a:effectRef idx="0">
            <a:schemeClr val="accent5"/>
          </a:effectRef>
          <a:fontRef idx="minor">
            <a:schemeClr val="dk1"/>
          </a:fontRef>
        </p:style>
        <p:txBody>
          <a:bodyPr rtlCol="0" anchor="ctr"/>
          <a:p>
            <a:pPr algn="ctr"/>
            <a:r>
              <a:rPr lang="en-US">
                <a:solidFill>
                  <a:schemeClr val="bg1"/>
                </a:solidFill>
              </a:rPr>
              <a:t>Tipo</a:t>
            </a:r>
            <a:endParaRPr lang="en-US">
              <a:solidFill>
                <a:schemeClr val="bg1"/>
              </a:solidFill>
            </a:endParaRPr>
          </a:p>
        </p:txBody>
      </p:sp>
      <p:sp>
        <p:nvSpPr>
          <p:cNvPr id="36" name="Rectangles 35"/>
          <p:cNvSpPr/>
          <p:nvPr/>
        </p:nvSpPr>
        <p:spPr>
          <a:xfrm>
            <a:off x="10320020" y="5757545"/>
            <a:ext cx="13176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EVALUACIÓN</a:t>
            </a:r>
            <a:endParaRPr lang="en-US" sz="1400"/>
          </a:p>
        </p:txBody>
      </p:sp>
      <p:cxnSp>
        <p:nvCxnSpPr>
          <p:cNvPr id="37" name="Straight Connector 36"/>
          <p:cNvCxnSpPr>
            <a:stCxn id="32" idx="1"/>
            <a:endCxn id="25" idx="3"/>
          </p:cNvCxnSpPr>
          <p:nvPr/>
        </p:nvCxnSpPr>
        <p:spPr>
          <a:xfrm flipH="1">
            <a:off x="10057765" y="3898900"/>
            <a:ext cx="21526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5" idx="0"/>
            <a:endCxn id="36" idx="1"/>
          </p:cNvCxnSpPr>
          <p:nvPr/>
        </p:nvCxnSpPr>
        <p:spPr>
          <a:xfrm flipV="1">
            <a:off x="9616440" y="5937885"/>
            <a:ext cx="703580" cy="285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9" name="Rectangles 38"/>
          <p:cNvSpPr/>
          <p:nvPr/>
        </p:nvSpPr>
        <p:spPr>
          <a:xfrm>
            <a:off x="5000625" y="620903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EXELENTE</a:t>
            </a:r>
            <a:endParaRPr lang="en-US" sz="1400"/>
          </a:p>
        </p:txBody>
      </p:sp>
      <p:sp>
        <p:nvSpPr>
          <p:cNvPr id="40" name="Rectangles 39"/>
          <p:cNvSpPr/>
          <p:nvPr/>
        </p:nvSpPr>
        <p:spPr>
          <a:xfrm>
            <a:off x="5000625" y="539750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REGULAR</a:t>
            </a:r>
            <a:endParaRPr lang="en-US" sz="1400"/>
          </a:p>
        </p:txBody>
      </p:sp>
      <p:sp>
        <p:nvSpPr>
          <p:cNvPr id="41" name="Rectangles 40"/>
          <p:cNvSpPr/>
          <p:nvPr/>
        </p:nvSpPr>
        <p:spPr>
          <a:xfrm>
            <a:off x="7428230" y="5397500"/>
            <a:ext cx="69786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MAL</a:t>
            </a:r>
            <a:endParaRPr lang="en-US" sz="1400"/>
          </a:p>
        </p:txBody>
      </p:sp>
      <p:sp>
        <p:nvSpPr>
          <p:cNvPr id="42" name="Rectangles 41"/>
          <p:cNvSpPr/>
          <p:nvPr/>
        </p:nvSpPr>
        <p:spPr>
          <a:xfrm>
            <a:off x="7428230" y="6209030"/>
            <a:ext cx="69786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BIEN</a:t>
            </a:r>
            <a:endParaRPr lang="en-US" sz="1400"/>
          </a:p>
        </p:txBody>
      </p:sp>
      <p:cxnSp>
        <p:nvCxnSpPr>
          <p:cNvPr id="43" name="Straight Connector 42"/>
          <p:cNvCxnSpPr>
            <a:stCxn id="42" idx="3"/>
            <a:endCxn id="35" idx="3"/>
          </p:cNvCxnSpPr>
          <p:nvPr/>
        </p:nvCxnSpPr>
        <p:spPr>
          <a:xfrm flipV="1">
            <a:off x="8126095" y="5966460"/>
            <a:ext cx="514985" cy="42291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3"/>
            <a:endCxn id="35" idx="3"/>
          </p:cNvCxnSpPr>
          <p:nvPr/>
        </p:nvCxnSpPr>
        <p:spPr>
          <a:xfrm>
            <a:off x="8126095" y="5577840"/>
            <a:ext cx="514985" cy="3886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5" idx="3"/>
            <a:endCxn id="39" idx="0"/>
          </p:cNvCxnSpPr>
          <p:nvPr/>
        </p:nvCxnSpPr>
        <p:spPr>
          <a:xfrm flipH="1">
            <a:off x="5735955" y="5966460"/>
            <a:ext cx="2905125" cy="24257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0" idx="2"/>
            <a:endCxn id="35" idx="3"/>
          </p:cNvCxnSpPr>
          <p:nvPr/>
        </p:nvCxnSpPr>
        <p:spPr>
          <a:xfrm>
            <a:off x="5735955" y="5757545"/>
            <a:ext cx="2905125" cy="20891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7" name="Text Box 46"/>
          <p:cNvSpPr txBox="1"/>
          <p:nvPr/>
        </p:nvSpPr>
        <p:spPr>
          <a:xfrm>
            <a:off x="10567035" y="5397500"/>
            <a:ext cx="412115" cy="368300"/>
          </a:xfrm>
          <a:prstGeom prst="rect">
            <a:avLst/>
          </a:prstGeom>
          <a:noFill/>
        </p:spPr>
        <p:txBody>
          <a:bodyPr wrap="none" rtlCol="0">
            <a:spAutoFit/>
          </a:bodyPr>
          <a:p>
            <a:r>
              <a:rPr lang="en-US"/>
              <a:t>1*</a:t>
            </a:r>
            <a:endParaRPr lang="en-US"/>
          </a:p>
        </p:txBody>
      </p:sp>
      <p:sp>
        <p:nvSpPr>
          <p:cNvPr id="52" name="Oval 51"/>
          <p:cNvSpPr/>
          <p:nvPr/>
        </p:nvSpPr>
        <p:spPr>
          <a:xfrm>
            <a:off x="508635" y="4736465"/>
            <a:ext cx="9683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Estado</a:t>
            </a:r>
            <a:endParaRPr lang="en-US" sz="1200"/>
          </a:p>
        </p:txBody>
      </p:sp>
      <p:cxnSp>
        <p:nvCxnSpPr>
          <p:cNvPr id="48" name="Straight Connector 47"/>
          <p:cNvCxnSpPr>
            <a:stCxn id="52" idx="6"/>
            <a:endCxn id="25" idx="1"/>
          </p:cNvCxnSpPr>
          <p:nvPr/>
        </p:nvCxnSpPr>
        <p:spPr>
          <a:xfrm flipV="1">
            <a:off x="1477010" y="3898900"/>
            <a:ext cx="525145" cy="103886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Rectangles 24"/>
          <p:cNvSpPr/>
          <p:nvPr/>
        </p:nvSpPr>
        <p:spPr>
          <a:xfrm>
            <a:off x="2002155" y="2973705"/>
            <a:ext cx="8055610" cy="2807970"/>
          </a:xfrm>
          <a:prstGeom prst="rect">
            <a:avLst/>
          </a:prstGeom>
          <a:solidFill>
            <a:schemeClr val="accent1">
              <a:lumMod val="60000"/>
              <a:lumOff val="40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202565"/>
            <a:ext cx="10515600" cy="934720"/>
          </a:xfrm>
        </p:spPr>
        <p:txBody>
          <a:bodyPr/>
          <a:p>
            <a:r>
              <a:rPr lang="en-US"/>
              <a:t>Diseño conceptual</a:t>
            </a:r>
            <a:endParaRPr lang="en-US"/>
          </a:p>
        </p:txBody>
      </p:sp>
      <p:sp>
        <p:nvSpPr>
          <p:cNvPr id="3" name="Content Placeholder 2"/>
          <p:cNvSpPr>
            <a:spLocks noGrp="1"/>
          </p:cNvSpPr>
          <p:nvPr>
            <p:ph idx="1"/>
          </p:nvPr>
        </p:nvSpPr>
        <p:spPr>
          <a:xfrm>
            <a:off x="838200" y="1121410"/>
            <a:ext cx="10515600" cy="1689735"/>
          </a:xfrm>
        </p:spPr>
        <p:txBody>
          <a:bodyPr>
            <a:normAutofit lnSpcReduction="20000"/>
          </a:bodyPr>
          <a:p>
            <a:pPr marL="0" indent="0">
              <a:lnSpc>
                <a:spcPct val="120000"/>
              </a:lnSpc>
              <a:buNone/>
            </a:pPr>
            <a:r>
              <a:rPr lang="en-US" sz="1800">
                <a:sym typeface="+mn-ea"/>
              </a:rPr>
              <a:t>Un </a:t>
            </a:r>
            <a:r>
              <a:rPr lang="en-US" sz="1800">
                <a:solidFill>
                  <a:srgbClr val="0070C0"/>
                </a:solidFill>
                <a:sym typeface="+mn-ea"/>
              </a:rPr>
              <a:t>empleado </a:t>
            </a:r>
            <a:r>
              <a:rPr lang="en-US" sz="1800">
                <a:solidFill>
                  <a:schemeClr val="accent4">
                    <a:lumMod val="75000"/>
                  </a:schemeClr>
                </a:solidFill>
                <a:sym typeface="+mn-ea"/>
              </a:rPr>
              <a:t>en </a:t>
            </a:r>
            <a:r>
              <a:rPr lang="en-US" sz="1800">
                <a:sym typeface="+mn-ea"/>
              </a:rPr>
              <a:t>un </a:t>
            </a:r>
            <a:r>
              <a:rPr lang="en-US" sz="1800">
                <a:solidFill>
                  <a:srgbClr val="0070C0"/>
                </a:solidFill>
                <a:sym typeface="+mn-ea"/>
              </a:rPr>
              <a:t>proyecto </a:t>
            </a:r>
            <a:r>
              <a:rPr lang="en-US" sz="1800">
                <a:sym typeface="+mn-ea"/>
              </a:rPr>
              <a:t>se considera un </a:t>
            </a:r>
            <a:r>
              <a:rPr lang="en-US" sz="1800">
                <a:solidFill>
                  <a:srgbClr val="0070C0"/>
                </a:solidFill>
                <a:sym typeface="+mn-ea"/>
              </a:rPr>
              <a:t>proyectista ... </a:t>
            </a:r>
            <a:r>
              <a:rPr lang="en-US" sz="1800">
                <a:sym typeface="+mn-ea"/>
              </a:rPr>
              <a:t>Además, para cada </a:t>
            </a:r>
            <a:r>
              <a:rPr lang="en-US" sz="1800">
                <a:solidFill>
                  <a:srgbClr val="0070C0"/>
                </a:solidFill>
                <a:sym typeface="+mn-ea"/>
              </a:rPr>
              <a:t>proyecto </a:t>
            </a:r>
            <a:r>
              <a:rPr lang="en-US" sz="1800">
                <a:sym typeface="+mn-ea"/>
              </a:rPr>
              <a:t>se tiene su </a:t>
            </a:r>
            <a:r>
              <a:rPr lang="en-US" sz="1800" u="sng">
                <a:solidFill>
                  <a:schemeClr val="bg1">
                    <a:lumMod val="50000"/>
                  </a:schemeClr>
                </a:solidFill>
                <a:sym typeface="+mn-ea"/>
              </a:rPr>
              <a:t>número </a:t>
            </a:r>
            <a:r>
              <a:rPr lang="en-US" sz="1800">
                <a:sym typeface="+mn-ea"/>
              </a:rPr>
              <a:t>de identificación, su </a:t>
            </a:r>
            <a:r>
              <a:rPr lang="en-US" sz="1800">
                <a:solidFill>
                  <a:schemeClr val="bg1">
                    <a:lumMod val="50000"/>
                  </a:schemeClr>
                </a:solidFill>
                <a:sym typeface="+mn-ea"/>
              </a:rPr>
              <a:t>título</a:t>
            </a:r>
            <a:r>
              <a:rPr lang="en-US" sz="1800">
                <a:sym typeface="+mn-ea"/>
              </a:rPr>
              <a:t>, su </a:t>
            </a:r>
            <a:r>
              <a:rPr lang="en-US" sz="1800">
                <a:solidFill>
                  <a:schemeClr val="bg1">
                    <a:lumMod val="50000"/>
                  </a:schemeClr>
                </a:solidFill>
                <a:sym typeface="+mn-ea"/>
              </a:rPr>
              <a:t>presupuesto </a:t>
            </a:r>
            <a:r>
              <a:rPr lang="en-US" sz="1800">
                <a:sym typeface="+mn-ea"/>
              </a:rPr>
              <a:t>y el </a:t>
            </a:r>
            <a:r>
              <a:rPr lang="en-US" sz="1800">
                <a:solidFill>
                  <a:schemeClr val="bg1">
                    <a:lumMod val="50000"/>
                  </a:schemeClr>
                </a:solidFill>
                <a:sym typeface="+mn-ea"/>
              </a:rPr>
              <a:t>tema </a:t>
            </a:r>
            <a:r>
              <a:rPr lang="en-US" sz="1800">
                <a:sym typeface="+mn-ea"/>
              </a:rPr>
              <a:t>en que se enmarca. Los </a:t>
            </a:r>
            <a:r>
              <a:rPr lang="en-US" sz="1800">
                <a:solidFill>
                  <a:srgbClr val="0070C0"/>
                </a:solidFill>
                <a:sym typeface="+mn-ea"/>
              </a:rPr>
              <a:t>proyectistas </a:t>
            </a:r>
            <a:r>
              <a:rPr lang="en-US" sz="1800">
                <a:solidFill>
                  <a:schemeClr val="accent4">
                    <a:lumMod val="75000"/>
                  </a:schemeClr>
                </a:solidFill>
                <a:sym typeface="+mn-ea"/>
              </a:rPr>
              <a:t>reciben </a:t>
            </a:r>
            <a:r>
              <a:rPr lang="en-US" sz="1800">
                <a:solidFill>
                  <a:srgbClr val="0070C0"/>
                </a:solidFill>
                <a:sym typeface="+mn-ea"/>
              </a:rPr>
              <a:t>evaluaciones </a:t>
            </a:r>
            <a:r>
              <a:rPr lang="en-US" sz="1800">
                <a:sym typeface="+mn-ea"/>
              </a:rPr>
              <a:t>periódicamente, estas pueden ser EXCELENTE, BIEN, REGULAR y MAL. De cada tipo de evaluación (EXCELENTE, BIEN, REGULAR y MAL) solo interesa almacenar la última </a:t>
            </a:r>
            <a:r>
              <a:rPr lang="en-US" sz="1800">
                <a:solidFill>
                  <a:schemeClr val="bg1">
                    <a:lumMod val="50000"/>
                  </a:schemeClr>
                </a:solidFill>
                <a:sym typeface="+mn-ea"/>
              </a:rPr>
              <a:t>fecha </a:t>
            </a:r>
            <a:r>
              <a:rPr lang="en-US" sz="1800">
                <a:sym typeface="+mn-ea"/>
              </a:rPr>
              <a:t>en la que el proyectista la recibió. </a:t>
            </a:r>
            <a:r>
              <a:rPr lang="en-US" sz="1800">
                <a:sym typeface="+mn-ea"/>
              </a:rPr>
              <a:t>De cada </a:t>
            </a:r>
            <a:r>
              <a:rPr lang="en-US" sz="1800">
                <a:solidFill>
                  <a:srgbClr val="0070C0"/>
                </a:solidFill>
                <a:sym typeface="+mn-ea"/>
              </a:rPr>
              <a:t>empleado </a:t>
            </a:r>
            <a:r>
              <a:rPr lang="en-US" sz="1800">
                <a:sym typeface="+mn-ea"/>
              </a:rPr>
              <a:t>se conoce ... los proyectos en los que se mantiene </a:t>
            </a:r>
            <a:r>
              <a:rPr lang="en-US" sz="1800">
                <a:solidFill>
                  <a:schemeClr val="bg1">
                    <a:lumMod val="50000"/>
                  </a:schemeClr>
                </a:solidFill>
                <a:sym typeface="+mn-ea"/>
              </a:rPr>
              <a:t>activo </a:t>
            </a:r>
            <a:r>
              <a:rPr lang="en-US" sz="1800">
                <a:sym typeface="+mn-ea"/>
              </a:rPr>
              <a:t>y los que no.</a:t>
            </a:r>
            <a:endParaRPr lang="en-US" sz="1800">
              <a:sym typeface="+mn-ea"/>
            </a:endParaRPr>
          </a:p>
          <a:p>
            <a:pPr marL="0" indent="0">
              <a:lnSpc>
                <a:spcPct val="120000"/>
              </a:lnSpc>
              <a:buNone/>
            </a:pPr>
            <a:endParaRPr lang="en-US" sz="1800">
              <a:sym typeface="+mn-ea"/>
            </a:endParaRPr>
          </a:p>
        </p:txBody>
      </p:sp>
      <p:sp>
        <p:nvSpPr>
          <p:cNvPr id="4" name="Rectangles 3"/>
          <p:cNvSpPr/>
          <p:nvPr/>
        </p:nvSpPr>
        <p:spPr>
          <a:xfrm>
            <a:off x="7105015" y="3721735"/>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PROYECTO</a:t>
            </a:r>
            <a:endParaRPr lang="en-US" sz="1400"/>
          </a:p>
        </p:txBody>
      </p:sp>
      <p:sp>
        <p:nvSpPr>
          <p:cNvPr id="5" name="Rectangles 4"/>
          <p:cNvSpPr/>
          <p:nvPr/>
        </p:nvSpPr>
        <p:spPr>
          <a:xfrm>
            <a:off x="3342640" y="3721735"/>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EMPLEADO</a:t>
            </a:r>
            <a:endParaRPr lang="en-US" sz="1400"/>
          </a:p>
        </p:txBody>
      </p:sp>
      <p:sp>
        <p:nvSpPr>
          <p:cNvPr id="6" name="Diamond 5"/>
          <p:cNvSpPr/>
          <p:nvPr/>
        </p:nvSpPr>
        <p:spPr>
          <a:xfrm>
            <a:off x="5229860" y="3607435"/>
            <a:ext cx="1450975"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Trabaja</a:t>
            </a:r>
            <a:endParaRPr lang="en-US" sz="1400"/>
          </a:p>
        </p:txBody>
      </p:sp>
      <p:cxnSp>
        <p:nvCxnSpPr>
          <p:cNvPr id="7" name="Straight Connector 6"/>
          <p:cNvCxnSpPr>
            <a:stCxn id="5" idx="3"/>
            <a:endCxn id="6" idx="1"/>
          </p:cNvCxnSpPr>
          <p:nvPr/>
        </p:nvCxnSpPr>
        <p:spPr>
          <a:xfrm>
            <a:off x="4812665" y="3902075"/>
            <a:ext cx="41719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3"/>
            <a:endCxn id="4" idx="1"/>
          </p:cNvCxnSpPr>
          <p:nvPr/>
        </p:nvCxnSpPr>
        <p:spPr>
          <a:xfrm>
            <a:off x="6680835" y="3902075"/>
            <a:ext cx="424180"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350125" y="3155950"/>
            <a:ext cx="122491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NúmeroP</a:t>
            </a:r>
            <a:endParaRPr lang="en-US" sz="1200" u="sng"/>
          </a:p>
        </p:txBody>
      </p:sp>
      <p:sp>
        <p:nvSpPr>
          <p:cNvPr id="10" name="Oval 9"/>
          <p:cNvSpPr/>
          <p:nvPr/>
        </p:nvSpPr>
        <p:spPr>
          <a:xfrm>
            <a:off x="6784340" y="4244975"/>
            <a:ext cx="97980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Título</a:t>
            </a:r>
            <a:endParaRPr lang="en-US" sz="1200"/>
          </a:p>
        </p:txBody>
      </p:sp>
      <p:cxnSp>
        <p:nvCxnSpPr>
          <p:cNvPr id="11" name="Straight Connector 10"/>
          <p:cNvCxnSpPr>
            <a:stCxn id="9" idx="4"/>
            <a:endCxn id="4" idx="0"/>
          </p:cNvCxnSpPr>
          <p:nvPr/>
        </p:nvCxnSpPr>
        <p:spPr>
          <a:xfrm flipH="1">
            <a:off x="7840345" y="3558540"/>
            <a:ext cx="122555" cy="1631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2"/>
            <a:endCxn id="10" idx="7"/>
          </p:cNvCxnSpPr>
          <p:nvPr/>
        </p:nvCxnSpPr>
        <p:spPr>
          <a:xfrm flipH="1">
            <a:off x="7620635" y="4081780"/>
            <a:ext cx="219710" cy="2222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587750" y="3185160"/>
            <a:ext cx="118999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NúmeroE</a:t>
            </a:r>
            <a:endParaRPr lang="en-US" sz="1200" u="sng"/>
          </a:p>
        </p:txBody>
      </p:sp>
      <p:sp>
        <p:nvSpPr>
          <p:cNvPr id="14" name="Oval 13"/>
          <p:cNvSpPr/>
          <p:nvPr/>
        </p:nvSpPr>
        <p:spPr>
          <a:xfrm>
            <a:off x="2145665" y="3902075"/>
            <a:ext cx="11969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 oficina</a:t>
            </a:r>
            <a:endParaRPr lang="en-US" sz="1200"/>
          </a:p>
        </p:txBody>
      </p:sp>
      <p:cxnSp>
        <p:nvCxnSpPr>
          <p:cNvPr id="15" name="Straight Connector 14"/>
          <p:cNvCxnSpPr>
            <a:stCxn id="13" idx="4"/>
            <a:endCxn id="5" idx="0"/>
          </p:cNvCxnSpPr>
          <p:nvPr/>
        </p:nvCxnSpPr>
        <p:spPr>
          <a:xfrm flipH="1">
            <a:off x="4077970" y="3587750"/>
            <a:ext cx="104775" cy="1339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1"/>
            <a:endCxn id="14" idx="7"/>
          </p:cNvCxnSpPr>
          <p:nvPr/>
        </p:nvCxnSpPr>
        <p:spPr>
          <a:xfrm flipH="1">
            <a:off x="3167380" y="3902075"/>
            <a:ext cx="175260" cy="590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479800" y="4271645"/>
            <a:ext cx="11969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 teléfono</a:t>
            </a:r>
            <a:endParaRPr lang="en-US" sz="1200"/>
          </a:p>
        </p:txBody>
      </p:sp>
      <p:cxnSp>
        <p:nvCxnSpPr>
          <p:cNvPr id="18" name="Straight Connector 17"/>
          <p:cNvCxnSpPr>
            <a:stCxn id="5" idx="2"/>
            <a:endCxn id="17" idx="0"/>
          </p:cNvCxnSpPr>
          <p:nvPr/>
        </p:nvCxnSpPr>
        <p:spPr>
          <a:xfrm>
            <a:off x="4077970" y="4081780"/>
            <a:ext cx="635" cy="18986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 Box 20"/>
          <p:cNvSpPr txBox="1"/>
          <p:nvPr/>
        </p:nvSpPr>
        <p:spPr>
          <a:xfrm>
            <a:off x="4778375" y="3587750"/>
            <a:ext cx="469265" cy="368300"/>
          </a:xfrm>
          <a:prstGeom prst="rect">
            <a:avLst/>
          </a:prstGeom>
          <a:noFill/>
        </p:spPr>
        <p:txBody>
          <a:bodyPr wrap="none" rtlCol="0">
            <a:spAutoFit/>
          </a:bodyPr>
          <a:p>
            <a:r>
              <a:rPr lang="en-US"/>
              <a:t>0,*</a:t>
            </a:r>
            <a:endParaRPr lang="en-US"/>
          </a:p>
        </p:txBody>
      </p:sp>
      <p:sp>
        <p:nvSpPr>
          <p:cNvPr id="23" name="Text Box 22"/>
          <p:cNvSpPr txBox="1"/>
          <p:nvPr/>
        </p:nvSpPr>
        <p:spPr>
          <a:xfrm>
            <a:off x="6685280" y="3607435"/>
            <a:ext cx="469265" cy="368300"/>
          </a:xfrm>
          <a:prstGeom prst="rect">
            <a:avLst/>
          </a:prstGeom>
          <a:noFill/>
        </p:spPr>
        <p:txBody>
          <a:bodyPr wrap="none" rtlCol="0">
            <a:spAutoFit/>
          </a:bodyPr>
          <a:p>
            <a:r>
              <a:rPr lang="en-US"/>
              <a:t>0,*</a:t>
            </a:r>
            <a:endParaRPr lang="en-US"/>
          </a:p>
        </p:txBody>
      </p:sp>
      <p:sp>
        <p:nvSpPr>
          <p:cNvPr id="19" name="Oval 18"/>
          <p:cNvSpPr/>
          <p:nvPr/>
        </p:nvSpPr>
        <p:spPr>
          <a:xfrm>
            <a:off x="8803005" y="3679190"/>
            <a:ext cx="97980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Tema</a:t>
            </a:r>
            <a:endParaRPr lang="en-US" sz="1200"/>
          </a:p>
        </p:txBody>
      </p:sp>
      <p:cxnSp>
        <p:nvCxnSpPr>
          <p:cNvPr id="20" name="Straight Connector 19"/>
          <p:cNvCxnSpPr>
            <a:stCxn id="19" idx="2"/>
            <a:endCxn id="4" idx="3"/>
          </p:cNvCxnSpPr>
          <p:nvPr/>
        </p:nvCxnSpPr>
        <p:spPr>
          <a:xfrm flipH="1">
            <a:off x="8575040" y="3880485"/>
            <a:ext cx="227965" cy="215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936230" y="4244975"/>
            <a:ext cx="148209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Presupuesto</a:t>
            </a:r>
            <a:endParaRPr lang="en-US" sz="1200"/>
          </a:p>
        </p:txBody>
      </p:sp>
      <p:cxnSp>
        <p:nvCxnSpPr>
          <p:cNvPr id="24" name="Straight Connector 23"/>
          <p:cNvCxnSpPr>
            <a:stCxn id="22" idx="2"/>
            <a:endCxn id="4" idx="2"/>
          </p:cNvCxnSpPr>
          <p:nvPr/>
        </p:nvCxnSpPr>
        <p:spPr>
          <a:xfrm flipH="1" flipV="1">
            <a:off x="7840345" y="4081780"/>
            <a:ext cx="95885" cy="3644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5140960" y="5227320"/>
            <a:ext cx="1544320" cy="398780"/>
          </a:xfrm>
          <a:prstGeom prst="rect">
            <a:avLst/>
          </a:prstGeom>
          <a:noFill/>
        </p:spPr>
        <p:txBody>
          <a:bodyPr wrap="none" rtlCol="0">
            <a:spAutoFit/>
          </a:bodyPr>
          <a:p>
            <a:r>
              <a:rPr lang="en-US" sz="2000">
                <a:solidFill>
                  <a:schemeClr val="accent5">
                    <a:lumMod val="75000"/>
                  </a:schemeClr>
                </a:solidFill>
              </a:rPr>
              <a:t>PROYECTISTA</a:t>
            </a:r>
            <a:endParaRPr lang="en-US" sz="2000">
              <a:solidFill>
                <a:schemeClr val="accent5">
                  <a:lumMod val="75000"/>
                </a:schemeClr>
              </a:solidFill>
            </a:endParaRPr>
          </a:p>
        </p:txBody>
      </p:sp>
      <p:sp>
        <p:nvSpPr>
          <p:cNvPr id="27" name="Oval 26"/>
          <p:cNvSpPr/>
          <p:nvPr/>
        </p:nvSpPr>
        <p:spPr>
          <a:xfrm>
            <a:off x="695960" y="3553460"/>
            <a:ext cx="1224915" cy="40259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NúmeroP</a:t>
            </a:r>
            <a:endParaRPr lang="en-US" sz="1200" u="sng"/>
          </a:p>
        </p:txBody>
      </p:sp>
      <p:sp>
        <p:nvSpPr>
          <p:cNvPr id="29" name="Oval 28"/>
          <p:cNvSpPr/>
          <p:nvPr/>
        </p:nvSpPr>
        <p:spPr>
          <a:xfrm>
            <a:off x="376555" y="4498340"/>
            <a:ext cx="1224915" cy="40259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NúmeroE</a:t>
            </a:r>
            <a:endParaRPr lang="en-US" sz="1200" u="sng"/>
          </a:p>
        </p:txBody>
      </p:sp>
      <p:cxnSp>
        <p:nvCxnSpPr>
          <p:cNvPr id="30" name="Straight Connector 29"/>
          <p:cNvCxnSpPr>
            <a:stCxn id="27" idx="5"/>
            <a:endCxn id="25" idx="1"/>
          </p:cNvCxnSpPr>
          <p:nvPr/>
        </p:nvCxnSpPr>
        <p:spPr>
          <a:xfrm>
            <a:off x="1741805" y="3896995"/>
            <a:ext cx="260350" cy="4806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1"/>
            <a:endCxn id="29" idx="7"/>
          </p:cNvCxnSpPr>
          <p:nvPr/>
        </p:nvCxnSpPr>
        <p:spPr>
          <a:xfrm flipH="1">
            <a:off x="1422400" y="4377690"/>
            <a:ext cx="579755" cy="17970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10273030" y="3988435"/>
            <a:ext cx="1364615" cy="741680"/>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Recibe</a:t>
            </a:r>
            <a:endParaRPr lang="en-US" sz="1400"/>
          </a:p>
        </p:txBody>
      </p:sp>
      <p:cxnSp>
        <p:nvCxnSpPr>
          <p:cNvPr id="33" name="Straight Connector 32"/>
          <p:cNvCxnSpPr>
            <a:stCxn id="32" idx="2"/>
            <a:endCxn id="36" idx="0"/>
          </p:cNvCxnSpPr>
          <p:nvPr/>
        </p:nvCxnSpPr>
        <p:spPr>
          <a:xfrm>
            <a:off x="10955655" y="4730115"/>
            <a:ext cx="23495" cy="125603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 Box 33"/>
          <p:cNvSpPr txBox="1"/>
          <p:nvPr/>
        </p:nvSpPr>
        <p:spPr>
          <a:xfrm>
            <a:off x="9989820" y="3975735"/>
            <a:ext cx="469265" cy="368300"/>
          </a:xfrm>
          <a:prstGeom prst="rect">
            <a:avLst/>
          </a:prstGeom>
          <a:noFill/>
        </p:spPr>
        <p:txBody>
          <a:bodyPr wrap="none" rtlCol="0">
            <a:spAutoFit/>
          </a:bodyPr>
          <a:p>
            <a:r>
              <a:rPr lang="en-US"/>
              <a:t>0,*</a:t>
            </a:r>
            <a:endParaRPr lang="en-US"/>
          </a:p>
        </p:txBody>
      </p:sp>
      <p:sp>
        <p:nvSpPr>
          <p:cNvPr id="36" name="Rectangles 35"/>
          <p:cNvSpPr/>
          <p:nvPr/>
        </p:nvSpPr>
        <p:spPr>
          <a:xfrm>
            <a:off x="10320020" y="5986145"/>
            <a:ext cx="13176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EVALUACIÓN</a:t>
            </a:r>
            <a:endParaRPr lang="en-US" sz="1400"/>
          </a:p>
        </p:txBody>
      </p:sp>
      <p:cxnSp>
        <p:nvCxnSpPr>
          <p:cNvPr id="37" name="Straight Connector 36"/>
          <p:cNvCxnSpPr>
            <a:stCxn id="32" idx="1"/>
            <a:endCxn id="25" idx="3"/>
          </p:cNvCxnSpPr>
          <p:nvPr/>
        </p:nvCxnSpPr>
        <p:spPr>
          <a:xfrm flipH="1">
            <a:off x="10057765" y="4359275"/>
            <a:ext cx="215265" cy="1841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7" name="Text Box 46"/>
          <p:cNvSpPr txBox="1"/>
          <p:nvPr/>
        </p:nvSpPr>
        <p:spPr>
          <a:xfrm>
            <a:off x="10567035" y="5626100"/>
            <a:ext cx="412115" cy="368300"/>
          </a:xfrm>
          <a:prstGeom prst="rect">
            <a:avLst/>
          </a:prstGeom>
          <a:noFill/>
        </p:spPr>
        <p:txBody>
          <a:bodyPr wrap="none" rtlCol="0">
            <a:spAutoFit/>
          </a:bodyPr>
          <a:p>
            <a:r>
              <a:rPr lang="en-US"/>
              <a:t>1*</a:t>
            </a:r>
            <a:endParaRPr lang="en-US"/>
          </a:p>
        </p:txBody>
      </p:sp>
      <p:sp>
        <p:nvSpPr>
          <p:cNvPr id="28" name="Oval 27"/>
          <p:cNvSpPr/>
          <p:nvPr/>
        </p:nvSpPr>
        <p:spPr>
          <a:xfrm>
            <a:off x="9248775" y="5965825"/>
            <a:ext cx="74104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Tipo</a:t>
            </a:r>
            <a:endParaRPr lang="en-US" sz="1200" u="sng"/>
          </a:p>
        </p:txBody>
      </p:sp>
      <p:cxnSp>
        <p:nvCxnSpPr>
          <p:cNvPr id="48" name="Straight Connector 47"/>
          <p:cNvCxnSpPr>
            <a:stCxn id="28" idx="6"/>
            <a:endCxn id="36" idx="1"/>
          </p:cNvCxnSpPr>
          <p:nvPr/>
        </p:nvCxnSpPr>
        <p:spPr>
          <a:xfrm flipV="1">
            <a:off x="9989820" y="6166485"/>
            <a:ext cx="330200" cy="6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10458450" y="3276600"/>
            <a:ext cx="9683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Fecha</a:t>
            </a:r>
            <a:endParaRPr lang="en-US" sz="1200"/>
          </a:p>
        </p:txBody>
      </p:sp>
      <p:cxnSp>
        <p:nvCxnSpPr>
          <p:cNvPr id="50" name="Straight Connector 49"/>
          <p:cNvCxnSpPr>
            <a:stCxn id="49" idx="4"/>
            <a:endCxn id="32" idx="0"/>
          </p:cNvCxnSpPr>
          <p:nvPr/>
        </p:nvCxnSpPr>
        <p:spPr>
          <a:xfrm>
            <a:off x="10942955" y="3679190"/>
            <a:ext cx="12700" cy="3092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24510" y="5041265"/>
            <a:ext cx="9683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Estado</a:t>
            </a:r>
            <a:endParaRPr lang="en-US" sz="1200"/>
          </a:p>
        </p:txBody>
      </p:sp>
      <p:cxnSp>
        <p:nvCxnSpPr>
          <p:cNvPr id="53" name="Straight Connector 52"/>
          <p:cNvCxnSpPr>
            <a:stCxn id="52" idx="6"/>
            <a:endCxn id="25" idx="1"/>
          </p:cNvCxnSpPr>
          <p:nvPr/>
        </p:nvCxnSpPr>
        <p:spPr>
          <a:xfrm flipV="1">
            <a:off x="1492885" y="4377690"/>
            <a:ext cx="509270" cy="86487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825625"/>
            <a:ext cx="10515600" cy="814705"/>
          </a:xfrm>
        </p:spPr>
        <p:txBody>
          <a:bodyPr>
            <a:normAutofit/>
          </a:bodyPr>
          <a:p>
            <a:pPr marL="0" indent="0">
              <a:lnSpc>
                <a:spcPct val="110000"/>
              </a:lnSpc>
              <a:buNone/>
            </a:pPr>
            <a:r>
              <a:rPr lang="en-US" sz="1800">
                <a:sym typeface="+mn-ea"/>
              </a:rPr>
              <a:t>De cada </a:t>
            </a:r>
            <a:r>
              <a:rPr lang="en-US" sz="1800">
                <a:solidFill>
                  <a:srgbClr val="0070C0"/>
                </a:solidFill>
                <a:sym typeface="+mn-ea"/>
              </a:rPr>
              <a:t>empleado </a:t>
            </a:r>
            <a:r>
              <a:rPr lang="en-US" sz="1800">
                <a:sym typeface="+mn-ea"/>
              </a:rPr>
              <a:t>se conoce ... el </a:t>
            </a:r>
            <a:r>
              <a:rPr lang="en-US" sz="1800">
                <a:solidFill>
                  <a:schemeClr val="bg1">
                    <a:lumMod val="50000"/>
                  </a:schemeClr>
                </a:solidFill>
                <a:sym typeface="+mn-ea"/>
              </a:rPr>
              <a:t>número </a:t>
            </a:r>
            <a:r>
              <a:rPr lang="en-US" sz="1800">
                <a:sym typeface="+mn-ea"/>
              </a:rPr>
              <a:t>de su oficina. Por cada </a:t>
            </a:r>
            <a:r>
              <a:rPr lang="en-US" sz="1800">
                <a:solidFill>
                  <a:srgbClr val="0070C0"/>
                </a:solidFill>
                <a:sym typeface="+mn-ea"/>
              </a:rPr>
              <a:t>oficina </a:t>
            </a:r>
            <a:r>
              <a:rPr lang="en-US" sz="1800">
                <a:sym typeface="+mn-ea"/>
              </a:rPr>
              <a:t>se tiene su </a:t>
            </a:r>
            <a:r>
              <a:rPr lang="en-US" sz="1800" u="sng">
                <a:solidFill>
                  <a:schemeClr val="bg1">
                    <a:lumMod val="50000"/>
                  </a:schemeClr>
                </a:solidFill>
                <a:sym typeface="+mn-ea"/>
              </a:rPr>
              <a:t>número</a:t>
            </a:r>
            <a:r>
              <a:rPr lang="en-US" sz="1800">
                <a:sym typeface="+mn-ea"/>
              </a:rPr>
              <a:t>, su lugar de </a:t>
            </a:r>
            <a:r>
              <a:rPr lang="en-US" sz="1800">
                <a:solidFill>
                  <a:schemeClr val="bg1">
                    <a:lumMod val="50000"/>
                  </a:schemeClr>
                </a:solidFill>
                <a:sym typeface="+mn-ea"/>
              </a:rPr>
              <a:t>ubicación </a:t>
            </a:r>
            <a:r>
              <a:rPr lang="en-US" sz="1800">
                <a:sym typeface="+mn-ea"/>
              </a:rPr>
              <a:t>y el </a:t>
            </a:r>
            <a:r>
              <a:rPr lang="en-US" sz="1800">
                <a:solidFill>
                  <a:schemeClr val="bg1">
                    <a:lumMod val="50000"/>
                  </a:schemeClr>
                </a:solidFill>
                <a:sym typeface="+mn-ea"/>
              </a:rPr>
              <a:t>área </a:t>
            </a:r>
            <a:r>
              <a:rPr lang="en-US" sz="1800">
                <a:sym typeface="+mn-ea"/>
              </a:rPr>
              <a:t>que ocupa. Cada </a:t>
            </a:r>
            <a:r>
              <a:rPr lang="en-US" sz="1800">
                <a:solidFill>
                  <a:srgbClr val="0070C0"/>
                </a:solidFill>
                <a:sym typeface="+mn-ea"/>
              </a:rPr>
              <a:t>oficina </a:t>
            </a:r>
            <a:r>
              <a:rPr lang="en-US" sz="1800">
                <a:solidFill>
                  <a:schemeClr val="accent4">
                    <a:lumMod val="75000"/>
                  </a:schemeClr>
                </a:solidFill>
                <a:sym typeface="+mn-ea"/>
              </a:rPr>
              <a:t>tiene </a:t>
            </a:r>
            <a:r>
              <a:rPr lang="en-US" sz="1800">
                <a:sym typeface="+mn-ea"/>
              </a:rPr>
              <a:t>un conjunto de </a:t>
            </a:r>
            <a:r>
              <a:rPr lang="en-US" sz="1800">
                <a:solidFill>
                  <a:srgbClr val="0070C0"/>
                </a:solidFill>
                <a:sym typeface="+mn-ea"/>
              </a:rPr>
              <a:t>teléfonos </a:t>
            </a:r>
            <a:r>
              <a:rPr lang="en-US" sz="1800">
                <a:sym typeface="+mn-ea"/>
              </a:rPr>
              <a:t>que le corresponde.</a:t>
            </a:r>
            <a:endParaRPr lang="en-US" sz="1800">
              <a:sym typeface="+mn-ea"/>
            </a:endParaRPr>
          </a:p>
        </p:txBody>
      </p:sp>
      <p:sp>
        <p:nvSpPr>
          <p:cNvPr id="4" name="Rectangles 3"/>
          <p:cNvSpPr/>
          <p:nvPr/>
        </p:nvSpPr>
        <p:spPr>
          <a:xfrm>
            <a:off x="7290435" y="374396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OFICINA</a:t>
            </a:r>
            <a:endParaRPr lang="en-US" sz="1400"/>
          </a:p>
        </p:txBody>
      </p:sp>
      <p:sp>
        <p:nvSpPr>
          <p:cNvPr id="5" name="Rectangles 4"/>
          <p:cNvSpPr/>
          <p:nvPr/>
        </p:nvSpPr>
        <p:spPr>
          <a:xfrm>
            <a:off x="3429635" y="374396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EMPLEADO</a:t>
            </a:r>
            <a:endParaRPr lang="en-US" sz="1400"/>
          </a:p>
        </p:txBody>
      </p:sp>
      <p:sp>
        <p:nvSpPr>
          <p:cNvPr id="6" name="Diamond 5"/>
          <p:cNvSpPr/>
          <p:nvPr/>
        </p:nvSpPr>
        <p:spPr>
          <a:xfrm>
            <a:off x="5394325" y="3629660"/>
            <a:ext cx="1402715"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300"/>
              <a:t>Radicar</a:t>
            </a:r>
            <a:endParaRPr lang="en-US" sz="1300"/>
          </a:p>
        </p:txBody>
      </p:sp>
      <p:cxnSp>
        <p:nvCxnSpPr>
          <p:cNvPr id="7" name="Straight Connector 6"/>
          <p:cNvCxnSpPr>
            <a:stCxn id="5" idx="3"/>
          </p:cNvCxnSpPr>
          <p:nvPr/>
        </p:nvCxnSpPr>
        <p:spPr>
          <a:xfrm>
            <a:off x="4899660" y="3924300"/>
            <a:ext cx="49339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3"/>
            <a:endCxn id="4" idx="1"/>
          </p:cNvCxnSpPr>
          <p:nvPr/>
        </p:nvCxnSpPr>
        <p:spPr>
          <a:xfrm>
            <a:off x="6797040" y="3924300"/>
            <a:ext cx="49339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459980" y="3178175"/>
            <a:ext cx="118618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NúmeroO</a:t>
            </a:r>
            <a:endParaRPr lang="en-US" sz="1200" u="sng"/>
          </a:p>
        </p:txBody>
      </p:sp>
      <p:sp>
        <p:nvSpPr>
          <p:cNvPr id="10" name="Oval 9"/>
          <p:cNvSpPr/>
          <p:nvPr/>
        </p:nvSpPr>
        <p:spPr>
          <a:xfrm>
            <a:off x="8284210" y="4267200"/>
            <a:ext cx="130429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Ubicación</a:t>
            </a:r>
            <a:endParaRPr lang="en-US" sz="1200"/>
          </a:p>
        </p:txBody>
      </p:sp>
      <p:cxnSp>
        <p:nvCxnSpPr>
          <p:cNvPr id="11" name="Straight Connector 10"/>
          <p:cNvCxnSpPr>
            <a:stCxn id="9" idx="4"/>
            <a:endCxn id="4" idx="0"/>
          </p:cNvCxnSpPr>
          <p:nvPr/>
        </p:nvCxnSpPr>
        <p:spPr>
          <a:xfrm flipH="1">
            <a:off x="8025765" y="3580765"/>
            <a:ext cx="27305" cy="1631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2"/>
            <a:endCxn id="10" idx="1"/>
          </p:cNvCxnSpPr>
          <p:nvPr/>
        </p:nvCxnSpPr>
        <p:spPr>
          <a:xfrm>
            <a:off x="8025765" y="4104005"/>
            <a:ext cx="449580" cy="2222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674745" y="3207385"/>
            <a:ext cx="97980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a:t>
            </a:r>
            <a:endParaRPr lang="en-US" sz="1200" u="sng"/>
          </a:p>
        </p:txBody>
      </p:sp>
      <p:sp>
        <p:nvSpPr>
          <p:cNvPr id="14" name="Oval 13"/>
          <p:cNvSpPr/>
          <p:nvPr/>
        </p:nvSpPr>
        <p:spPr>
          <a:xfrm>
            <a:off x="2232660" y="3924300"/>
            <a:ext cx="11969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 oficina</a:t>
            </a:r>
            <a:endParaRPr lang="en-US" sz="1200"/>
          </a:p>
        </p:txBody>
      </p:sp>
      <p:cxnSp>
        <p:nvCxnSpPr>
          <p:cNvPr id="15" name="Straight Connector 14"/>
          <p:cNvCxnSpPr>
            <a:stCxn id="13" idx="4"/>
            <a:endCxn id="5" idx="0"/>
          </p:cNvCxnSpPr>
          <p:nvPr/>
        </p:nvCxnSpPr>
        <p:spPr>
          <a:xfrm>
            <a:off x="4164965" y="3609975"/>
            <a:ext cx="0" cy="1339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1"/>
            <a:endCxn id="14" idx="7"/>
          </p:cNvCxnSpPr>
          <p:nvPr/>
        </p:nvCxnSpPr>
        <p:spPr>
          <a:xfrm flipH="1">
            <a:off x="3254375" y="3924300"/>
            <a:ext cx="175260" cy="590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 Box 20"/>
          <p:cNvSpPr txBox="1"/>
          <p:nvPr/>
        </p:nvSpPr>
        <p:spPr>
          <a:xfrm>
            <a:off x="4865370" y="3609975"/>
            <a:ext cx="469265" cy="368300"/>
          </a:xfrm>
          <a:prstGeom prst="rect">
            <a:avLst/>
          </a:prstGeom>
          <a:noFill/>
        </p:spPr>
        <p:txBody>
          <a:bodyPr wrap="none" rtlCol="0">
            <a:spAutoFit/>
          </a:bodyPr>
          <a:p>
            <a:r>
              <a:rPr lang="en-US"/>
              <a:t>0,*</a:t>
            </a:r>
            <a:endParaRPr lang="en-US"/>
          </a:p>
        </p:txBody>
      </p:sp>
      <p:sp>
        <p:nvSpPr>
          <p:cNvPr id="23" name="Text Box 22"/>
          <p:cNvSpPr txBox="1"/>
          <p:nvPr/>
        </p:nvSpPr>
        <p:spPr>
          <a:xfrm>
            <a:off x="6870700" y="3629660"/>
            <a:ext cx="471170" cy="368300"/>
          </a:xfrm>
          <a:prstGeom prst="rect">
            <a:avLst/>
          </a:prstGeom>
          <a:noFill/>
        </p:spPr>
        <p:txBody>
          <a:bodyPr wrap="none" rtlCol="0">
            <a:spAutoFit/>
          </a:bodyPr>
          <a:p>
            <a:r>
              <a:rPr lang="en-US"/>
              <a:t>1,1</a:t>
            </a:r>
            <a:endParaRPr lang="en-US"/>
          </a:p>
        </p:txBody>
      </p:sp>
      <p:sp>
        <p:nvSpPr>
          <p:cNvPr id="19" name="Oval 18"/>
          <p:cNvSpPr/>
          <p:nvPr/>
        </p:nvSpPr>
        <p:spPr>
          <a:xfrm>
            <a:off x="8959215" y="3723005"/>
            <a:ext cx="81661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Área</a:t>
            </a:r>
            <a:endParaRPr lang="en-US" sz="1200"/>
          </a:p>
        </p:txBody>
      </p:sp>
      <p:cxnSp>
        <p:nvCxnSpPr>
          <p:cNvPr id="20" name="Straight Connector 19"/>
          <p:cNvCxnSpPr>
            <a:stCxn id="19" idx="2"/>
            <a:endCxn id="4" idx="3"/>
          </p:cNvCxnSpPr>
          <p:nvPr/>
        </p:nvCxnSpPr>
        <p:spPr>
          <a:xfrm flipH="1">
            <a:off x="8760460" y="3924300"/>
            <a:ext cx="19875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s 21"/>
          <p:cNvSpPr/>
          <p:nvPr/>
        </p:nvSpPr>
        <p:spPr>
          <a:xfrm>
            <a:off x="5360670" y="512699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TELÉFONO</a:t>
            </a:r>
            <a:endParaRPr lang="en-US" sz="1400"/>
          </a:p>
        </p:txBody>
      </p:sp>
      <p:sp>
        <p:nvSpPr>
          <p:cNvPr id="24" name="Diamond 23"/>
          <p:cNvSpPr/>
          <p:nvPr/>
        </p:nvSpPr>
        <p:spPr>
          <a:xfrm>
            <a:off x="7324090" y="5012690"/>
            <a:ext cx="1402715"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Tener</a:t>
            </a:r>
            <a:endParaRPr lang="en-US" sz="1400"/>
          </a:p>
        </p:txBody>
      </p:sp>
      <p:cxnSp>
        <p:nvCxnSpPr>
          <p:cNvPr id="25" name="Straight Connector 24"/>
          <p:cNvCxnSpPr>
            <a:stCxn id="24" idx="0"/>
            <a:endCxn id="4" idx="2"/>
          </p:cNvCxnSpPr>
          <p:nvPr/>
        </p:nvCxnSpPr>
        <p:spPr>
          <a:xfrm flipV="1">
            <a:off x="8025765" y="4104005"/>
            <a:ext cx="0" cy="9086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3"/>
            <a:endCxn id="24" idx="1"/>
          </p:cNvCxnSpPr>
          <p:nvPr/>
        </p:nvCxnSpPr>
        <p:spPr>
          <a:xfrm>
            <a:off x="6830695" y="5307330"/>
            <a:ext cx="49339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 Box 26"/>
          <p:cNvSpPr txBox="1"/>
          <p:nvPr/>
        </p:nvSpPr>
        <p:spPr>
          <a:xfrm>
            <a:off x="7581900" y="4030980"/>
            <a:ext cx="471170" cy="368300"/>
          </a:xfrm>
          <a:prstGeom prst="rect">
            <a:avLst/>
          </a:prstGeom>
          <a:noFill/>
        </p:spPr>
        <p:txBody>
          <a:bodyPr wrap="none" rtlCol="0">
            <a:spAutoFit/>
          </a:bodyPr>
          <a:p>
            <a:r>
              <a:rPr lang="en-US"/>
              <a:t>1,1</a:t>
            </a:r>
            <a:endParaRPr lang="en-US"/>
          </a:p>
        </p:txBody>
      </p:sp>
      <p:sp>
        <p:nvSpPr>
          <p:cNvPr id="28" name="Text Box 27"/>
          <p:cNvSpPr txBox="1"/>
          <p:nvPr/>
        </p:nvSpPr>
        <p:spPr>
          <a:xfrm>
            <a:off x="6797040" y="4965700"/>
            <a:ext cx="469265" cy="368300"/>
          </a:xfrm>
          <a:prstGeom prst="rect">
            <a:avLst/>
          </a:prstGeom>
          <a:noFill/>
        </p:spPr>
        <p:txBody>
          <a:bodyPr wrap="none" rtlCol="0">
            <a:spAutoFit/>
          </a:bodyPr>
          <a:p>
            <a:r>
              <a:rPr lang="en-US"/>
              <a:t>1,*</a:t>
            </a:r>
            <a:endParaRPr lang="en-US"/>
          </a:p>
        </p:txBody>
      </p:sp>
      <p:sp>
        <p:nvSpPr>
          <p:cNvPr id="29" name="Oval 28"/>
          <p:cNvSpPr/>
          <p:nvPr/>
        </p:nvSpPr>
        <p:spPr>
          <a:xfrm>
            <a:off x="5497195" y="4471035"/>
            <a:ext cx="11969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 teléfono</a:t>
            </a:r>
            <a:endParaRPr lang="en-US" sz="1200"/>
          </a:p>
        </p:txBody>
      </p:sp>
      <p:cxnSp>
        <p:nvCxnSpPr>
          <p:cNvPr id="30" name="Straight Connector 29"/>
          <p:cNvCxnSpPr>
            <a:stCxn id="29" idx="4"/>
            <a:endCxn id="22" idx="0"/>
          </p:cNvCxnSpPr>
          <p:nvPr/>
        </p:nvCxnSpPr>
        <p:spPr>
          <a:xfrm>
            <a:off x="6096000" y="4873625"/>
            <a:ext cx="0" cy="25336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3566160" y="4357370"/>
            <a:ext cx="11969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 teléfono</a:t>
            </a:r>
            <a:endParaRPr lang="en-US" sz="1200"/>
          </a:p>
        </p:txBody>
      </p:sp>
      <p:cxnSp>
        <p:nvCxnSpPr>
          <p:cNvPr id="36" name="Straight Connector 35"/>
          <p:cNvCxnSpPr>
            <a:stCxn id="5" idx="2"/>
            <a:endCxn id="35" idx="0"/>
          </p:cNvCxnSpPr>
          <p:nvPr/>
        </p:nvCxnSpPr>
        <p:spPr>
          <a:xfrm>
            <a:off x="4164965" y="4104005"/>
            <a:ext cx="0" cy="25336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3520"/>
            <a:ext cx="10515600" cy="956310"/>
          </a:xfrm>
        </p:spPr>
        <p:txBody>
          <a:bodyPr/>
          <a:p>
            <a:r>
              <a:rPr lang="en-US"/>
              <a:t>Diseño conceptual (completo)</a:t>
            </a:r>
            <a:endParaRPr lang="en-US"/>
          </a:p>
        </p:txBody>
      </p:sp>
      <p:sp>
        <p:nvSpPr>
          <p:cNvPr id="4" name="Rectangles 3"/>
          <p:cNvSpPr/>
          <p:nvPr/>
        </p:nvSpPr>
        <p:spPr>
          <a:xfrm>
            <a:off x="2169795" y="574548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DEPARTAMENTO</a:t>
            </a:r>
            <a:endParaRPr lang="en-US" sz="1400"/>
          </a:p>
        </p:txBody>
      </p:sp>
      <p:sp>
        <p:nvSpPr>
          <p:cNvPr id="6" name="Diamond 5"/>
          <p:cNvSpPr/>
          <p:nvPr/>
        </p:nvSpPr>
        <p:spPr>
          <a:xfrm>
            <a:off x="370840" y="5631180"/>
            <a:ext cx="1305560"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Lidera</a:t>
            </a:r>
            <a:endParaRPr lang="en-US" sz="1400"/>
          </a:p>
        </p:txBody>
      </p:sp>
      <p:cxnSp>
        <p:nvCxnSpPr>
          <p:cNvPr id="8" name="Straight Connector 7"/>
          <p:cNvCxnSpPr>
            <a:stCxn id="6" idx="3"/>
            <a:endCxn id="4" idx="1"/>
          </p:cNvCxnSpPr>
          <p:nvPr/>
        </p:nvCxnSpPr>
        <p:spPr>
          <a:xfrm>
            <a:off x="1676400" y="5925820"/>
            <a:ext cx="49339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414905" y="5173345"/>
            <a:ext cx="97980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a:t>
            </a:r>
            <a:endParaRPr lang="en-US" sz="1200" u="sng"/>
          </a:p>
        </p:txBody>
      </p:sp>
      <p:sp>
        <p:nvSpPr>
          <p:cNvPr id="10" name="Oval 9"/>
          <p:cNvSpPr/>
          <p:nvPr/>
        </p:nvSpPr>
        <p:spPr>
          <a:xfrm>
            <a:off x="2414905" y="6299200"/>
            <a:ext cx="97980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Función</a:t>
            </a:r>
            <a:endParaRPr lang="en-US" sz="1200"/>
          </a:p>
        </p:txBody>
      </p:sp>
      <p:cxnSp>
        <p:nvCxnSpPr>
          <p:cNvPr id="11" name="Straight Connector 10"/>
          <p:cNvCxnSpPr>
            <a:stCxn id="9" idx="4"/>
            <a:endCxn id="4" idx="0"/>
          </p:cNvCxnSpPr>
          <p:nvPr/>
        </p:nvCxnSpPr>
        <p:spPr>
          <a:xfrm>
            <a:off x="2905125" y="5575935"/>
            <a:ext cx="0" cy="1695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2"/>
            <a:endCxn id="10" idx="0"/>
          </p:cNvCxnSpPr>
          <p:nvPr/>
        </p:nvCxnSpPr>
        <p:spPr>
          <a:xfrm>
            <a:off x="2905125" y="6105525"/>
            <a:ext cx="0" cy="1936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 Box 22"/>
          <p:cNvSpPr txBox="1"/>
          <p:nvPr/>
        </p:nvSpPr>
        <p:spPr>
          <a:xfrm>
            <a:off x="1750060" y="5631180"/>
            <a:ext cx="471170" cy="368300"/>
          </a:xfrm>
          <a:prstGeom prst="rect">
            <a:avLst/>
          </a:prstGeom>
          <a:noFill/>
        </p:spPr>
        <p:txBody>
          <a:bodyPr wrap="none" rtlCol="0">
            <a:spAutoFit/>
          </a:bodyPr>
          <a:p>
            <a:r>
              <a:rPr lang="en-US"/>
              <a:t>1,1</a:t>
            </a:r>
            <a:endParaRPr lang="en-US"/>
          </a:p>
        </p:txBody>
      </p:sp>
      <p:sp>
        <p:nvSpPr>
          <p:cNvPr id="25" name="Rectangles 24"/>
          <p:cNvSpPr/>
          <p:nvPr/>
        </p:nvSpPr>
        <p:spPr>
          <a:xfrm>
            <a:off x="1936750" y="1275715"/>
            <a:ext cx="8055610" cy="2307590"/>
          </a:xfrm>
          <a:prstGeom prst="rect">
            <a:avLst/>
          </a:prstGeom>
          <a:solidFill>
            <a:schemeClr val="accent1">
              <a:lumMod val="60000"/>
              <a:lumOff val="40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Rectangles 18"/>
          <p:cNvSpPr/>
          <p:nvPr/>
        </p:nvSpPr>
        <p:spPr>
          <a:xfrm>
            <a:off x="7039610" y="2023745"/>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PROYECTO</a:t>
            </a:r>
            <a:endParaRPr lang="en-US" sz="1400"/>
          </a:p>
        </p:txBody>
      </p:sp>
      <p:sp>
        <p:nvSpPr>
          <p:cNvPr id="20" name="Rectangles 19"/>
          <p:cNvSpPr/>
          <p:nvPr/>
        </p:nvSpPr>
        <p:spPr>
          <a:xfrm>
            <a:off x="3277235" y="2023745"/>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EMPLEADO</a:t>
            </a:r>
            <a:endParaRPr lang="en-US" sz="1400"/>
          </a:p>
        </p:txBody>
      </p:sp>
      <p:sp>
        <p:nvSpPr>
          <p:cNvPr id="22" name="Diamond 21"/>
          <p:cNvSpPr/>
          <p:nvPr/>
        </p:nvSpPr>
        <p:spPr>
          <a:xfrm>
            <a:off x="5164455" y="1909445"/>
            <a:ext cx="1450975"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Trabaja</a:t>
            </a:r>
            <a:endParaRPr lang="en-US" sz="1400"/>
          </a:p>
        </p:txBody>
      </p:sp>
      <p:cxnSp>
        <p:nvCxnSpPr>
          <p:cNvPr id="24" name="Straight Connector 23"/>
          <p:cNvCxnSpPr>
            <a:stCxn id="20" idx="3"/>
            <a:endCxn id="22" idx="1"/>
          </p:cNvCxnSpPr>
          <p:nvPr/>
        </p:nvCxnSpPr>
        <p:spPr>
          <a:xfrm>
            <a:off x="4747260" y="2204085"/>
            <a:ext cx="41719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3"/>
            <a:endCxn id="19" idx="1"/>
          </p:cNvCxnSpPr>
          <p:nvPr/>
        </p:nvCxnSpPr>
        <p:spPr>
          <a:xfrm>
            <a:off x="6615430" y="2204085"/>
            <a:ext cx="424180"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284720" y="1457960"/>
            <a:ext cx="122491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NúmeroP</a:t>
            </a:r>
            <a:endParaRPr lang="en-US" sz="1200" u="sng"/>
          </a:p>
        </p:txBody>
      </p:sp>
      <p:sp>
        <p:nvSpPr>
          <p:cNvPr id="28" name="Oval 27"/>
          <p:cNvSpPr/>
          <p:nvPr/>
        </p:nvSpPr>
        <p:spPr>
          <a:xfrm>
            <a:off x="6718935" y="2546985"/>
            <a:ext cx="97980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Título</a:t>
            </a:r>
            <a:endParaRPr lang="en-US" sz="1200"/>
          </a:p>
        </p:txBody>
      </p:sp>
      <p:cxnSp>
        <p:nvCxnSpPr>
          <p:cNvPr id="29" name="Straight Connector 28"/>
          <p:cNvCxnSpPr>
            <a:stCxn id="27" idx="4"/>
            <a:endCxn id="19" idx="0"/>
          </p:cNvCxnSpPr>
          <p:nvPr/>
        </p:nvCxnSpPr>
        <p:spPr>
          <a:xfrm flipH="1">
            <a:off x="7774940" y="1860550"/>
            <a:ext cx="122555" cy="1631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9" idx="2"/>
            <a:endCxn id="28" idx="7"/>
          </p:cNvCxnSpPr>
          <p:nvPr/>
        </p:nvCxnSpPr>
        <p:spPr>
          <a:xfrm flipH="1">
            <a:off x="7555230" y="2383790"/>
            <a:ext cx="219710" cy="2222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522345" y="1487170"/>
            <a:ext cx="118999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NúmeroE</a:t>
            </a:r>
            <a:endParaRPr lang="en-US" sz="1200" u="sng"/>
          </a:p>
        </p:txBody>
      </p:sp>
      <p:sp>
        <p:nvSpPr>
          <p:cNvPr id="32" name="Oval 31"/>
          <p:cNvSpPr/>
          <p:nvPr/>
        </p:nvSpPr>
        <p:spPr>
          <a:xfrm>
            <a:off x="2080260" y="2204085"/>
            <a:ext cx="11969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 oficina</a:t>
            </a:r>
            <a:endParaRPr lang="en-US" sz="1200"/>
          </a:p>
        </p:txBody>
      </p:sp>
      <p:cxnSp>
        <p:nvCxnSpPr>
          <p:cNvPr id="33" name="Straight Connector 32"/>
          <p:cNvCxnSpPr>
            <a:stCxn id="31" idx="4"/>
            <a:endCxn id="20" idx="0"/>
          </p:cNvCxnSpPr>
          <p:nvPr/>
        </p:nvCxnSpPr>
        <p:spPr>
          <a:xfrm flipH="1">
            <a:off x="4012565" y="1889760"/>
            <a:ext cx="104775" cy="1339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0" idx="1"/>
            <a:endCxn id="32" idx="7"/>
          </p:cNvCxnSpPr>
          <p:nvPr/>
        </p:nvCxnSpPr>
        <p:spPr>
          <a:xfrm flipH="1">
            <a:off x="3101975" y="2204085"/>
            <a:ext cx="175260" cy="590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117340" y="2546985"/>
            <a:ext cx="11969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 teléfono</a:t>
            </a:r>
            <a:endParaRPr lang="en-US" sz="1200"/>
          </a:p>
        </p:txBody>
      </p:sp>
      <p:cxnSp>
        <p:nvCxnSpPr>
          <p:cNvPr id="36" name="Straight Connector 35"/>
          <p:cNvCxnSpPr>
            <a:stCxn id="20" idx="2"/>
            <a:endCxn id="35" idx="1"/>
          </p:cNvCxnSpPr>
          <p:nvPr/>
        </p:nvCxnSpPr>
        <p:spPr>
          <a:xfrm>
            <a:off x="4012565" y="2383790"/>
            <a:ext cx="280035" cy="2222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4712970" y="1889760"/>
            <a:ext cx="469265" cy="368300"/>
          </a:xfrm>
          <a:prstGeom prst="rect">
            <a:avLst/>
          </a:prstGeom>
          <a:noFill/>
        </p:spPr>
        <p:txBody>
          <a:bodyPr wrap="none" rtlCol="0">
            <a:spAutoFit/>
          </a:bodyPr>
          <a:p>
            <a:r>
              <a:rPr lang="en-US"/>
              <a:t>0,*</a:t>
            </a:r>
            <a:endParaRPr lang="en-US"/>
          </a:p>
        </p:txBody>
      </p:sp>
      <p:sp>
        <p:nvSpPr>
          <p:cNvPr id="38" name="Text Box 37"/>
          <p:cNvSpPr txBox="1"/>
          <p:nvPr/>
        </p:nvSpPr>
        <p:spPr>
          <a:xfrm>
            <a:off x="6619875" y="1909445"/>
            <a:ext cx="469265" cy="368300"/>
          </a:xfrm>
          <a:prstGeom prst="rect">
            <a:avLst/>
          </a:prstGeom>
          <a:noFill/>
        </p:spPr>
        <p:txBody>
          <a:bodyPr wrap="none" rtlCol="0">
            <a:spAutoFit/>
          </a:bodyPr>
          <a:p>
            <a:r>
              <a:rPr lang="en-US"/>
              <a:t>0,*</a:t>
            </a:r>
            <a:endParaRPr lang="en-US"/>
          </a:p>
        </p:txBody>
      </p:sp>
      <p:sp>
        <p:nvSpPr>
          <p:cNvPr id="39" name="Oval 38"/>
          <p:cNvSpPr/>
          <p:nvPr/>
        </p:nvSpPr>
        <p:spPr>
          <a:xfrm>
            <a:off x="8737600" y="1981200"/>
            <a:ext cx="97980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Tema</a:t>
            </a:r>
            <a:endParaRPr lang="en-US" sz="1200"/>
          </a:p>
        </p:txBody>
      </p:sp>
      <p:cxnSp>
        <p:nvCxnSpPr>
          <p:cNvPr id="40" name="Straight Connector 39"/>
          <p:cNvCxnSpPr>
            <a:stCxn id="39" idx="2"/>
            <a:endCxn id="19" idx="3"/>
          </p:cNvCxnSpPr>
          <p:nvPr/>
        </p:nvCxnSpPr>
        <p:spPr>
          <a:xfrm flipH="1">
            <a:off x="8509635" y="2182495"/>
            <a:ext cx="227965" cy="215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7870825" y="2546985"/>
            <a:ext cx="148209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Presupuesto</a:t>
            </a:r>
            <a:endParaRPr lang="en-US" sz="1200"/>
          </a:p>
        </p:txBody>
      </p:sp>
      <p:cxnSp>
        <p:nvCxnSpPr>
          <p:cNvPr id="42" name="Straight Connector 41"/>
          <p:cNvCxnSpPr>
            <a:stCxn id="41" idx="2"/>
            <a:endCxn id="19" idx="2"/>
          </p:cNvCxnSpPr>
          <p:nvPr/>
        </p:nvCxnSpPr>
        <p:spPr>
          <a:xfrm flipH="1" flipV="1">
            <a:off x="7774940" y="2383790"/>
            <a:ext cx="95885" cy="3644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3" name="Text Box 42"/>
          <p:cNvSpPr txBox="1"/>
          <p:nvPr/>
        </p:nvSpPr>
        <p:spPr>
          <a:xfrm>
            <a:off x="5071110" y="3034665"/>
            <a:ext cx="1544320" cy="398780"/>
          </a:xfrm>
          <a:prstGeom prst="rect">
            <a:avLst/>
          </a:prstGeom>
          <a:noFill/>
        </p:spPr>
        <p:txBody>
          <a:bodyPr wrap="none" rtlCol="0">
            <a:spAutoFit/>
          </a:bodyPr>
          <a:p>
            <a:r>
              <a:rPr lang="en-US" sz="2000">
                <a:solidFill>
                  <a:schemeClr val="accent5">
                    <a:lumMod val="75000"/>
                  </a:schemeClr>
                </a:solidFill>
              </a:rPr>
              <a:t>PROYECTISTA</a:t>
            </a:r>
            <a:endParaRPr lang="en-US" sz="2000">
              <a:solidFill>
                <a:schemeClr val="accent5">
                  <a:lumMod val="75000"/>
                </a:schemeClr>
              </a:solidFill>
            </a:endParaRPr>
          </a:p>
        </p:txBody>
      </p:sp>
      <p:sp>
        <p:nvSpPr>
          <p:cNvPr id="44" name="Oval 43"/>
          <p:cNvSpPr/>
          <p:nvPr/>
        </p:nvSpPr>
        <p:spPr>
          <a:xfrm>
            <a:off x="630555" y="1855470"/>
            <a:ext cx="1224915" cy="40259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NúmeroP</a:t>
            </a:r>
            <a:endParaRPr lang="en-US" sz="1200" u="sng"/>
          </a:p>
        </p:txBody>
      </p:sp>
      <p:sp>
        <p:nvSpPr>
          <p:cNvPr id="45" name="Oval 44"/>
          <p:cNvSpPr/>
          <p:nvPr/>
        </p:nvSpPr>
        <p:spPr>
          <a:xfrm>
            <a:off x="314960" y="2606040"/>
            <a:ext cx="1224915" cy="40259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NúmeroE</a:t>
            </a:r>
            <a:endParaRPr lang="en-US" sz="1200" u="sng"/>
          </a:p>
        </p:txBody>
      </p:sp>
      <p:cxnSp>
        <p:nvCxnSpPr>
          <p:cNvPr id="46" name="Straight Connector 45"/>
          <p:cNvCxnSpPr>
            <a:stCxn id="44" idx="5"/>
            <a:endCxn id="25" idx="1"/>
          </p:cNvCxnSpPr>
          <p:nvPr/>
        </p:nvCxnSpPr>
        <p:spPr>
          <a:xfrm>
            <a:off x="1676400" y="2199005"/>
            <a:ext cx="260350" cy="23050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5" idx="1"/>
            <a:endCxn id="45" idx="7"/>
          </p:cNvCxnSpPr>
          <p:nvPr/>
        </p:nvCxnSpPr>
        <p:spPr>
          <a:xfrm flipH="1">
            <a:off x="1360805" y="2429510"/>
            <a:ext cx="575945" cy="2355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8" name="Diamond 47"/>
          <p:cNvSpPr/>
          <p:nvPr/>
        </p:nvSpPr>
        <p:spPr>
          <a:xfrm>
            <a:off x="10207625" y="2058670"/>
            <a:ext cx="1364615" cy="741680"/>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Recibe</a:t>
            </a:r>
            <a:endParaRPr lang="en-US" sz="1400"/>
          </a:p>
        </p:txBody>
      </p:sp>
      <p:cxnSp>
        <p:nvCxnSpPr>
          <p:cNvPr id="49" name="Straight Connector 48"/>
          <p:cNvCxnSpPr>
            <a:stCxn id="48" idx="2"/>
            <a:endCxn id="52" idx="0"/>
          </p:cNvCxnSpPr>
          <p:nvPr/>
        </p:nvCxnSpPr>
        <p:spPr>
          <a:xfrm>
            <a:off x="10890250" y="2800350"/>
            <a:ext cx="236220" cy="12579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0" name="Text Box 49"/>
          <p:cNvSpPr txBox="1"/>
          <p:nvPr/>
        </p:nvSpPr>
        <p:spPr>
          <a:xfrm>
            <a:off x="9924415" y="2061210"/>
            <a:ext cx="469265" cy="368300"/>
          </a:xfrm>
          <a:prstGeom prst="rect">
            <a:avLst/>
          </a:prstGeom>
          <a:noFill/>
        </p:spPr>
        <p:txBody>
          <a:bodyPr wrap="none" rtlCol="0">
            <a:spAutoFit/>
          </a:bodyPr>
          <a:p>
            <a:r>
              <a:rPr lang="en-US"/>
              <a:t>0,*</a:t>
            </a:r>
            <a:endParaRPr lang="en-US"/>
          </a:p>
        </p:txBody>
      </p:sp>
      <p:sp>
        <p:nvSpPr>
          <p:cNvPr id="52" name="Rectangles 51"/>
          <p:cNvSpPr/>
          <p:nvPr/>
        </p:nvSpPr>
        <p:spPr>
          <a:xfrm>
            <a:off x="10467340" y="4058285"/>
            <a:ext cx="13176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EVALUACIÓN</a:t>
            </a:r>
            <a:endParaRPr lang="en-US" sz="1400"/>
          </a:p>
        </p:txBody>
      </p:sp>
      <p:cxnSp>
        <p:nvCxnSpPr>
          <p:cNvPr id="53" name="Straight Connector 52"/>
          <p:cNvCxnSpPr>
            <a:stCxn id="48" idx="1"/>
            <a:endCxn id="25" idx="3"/>
          </p:cNvCxnSpPr>
          <p:nvPr/>
        </p:nvCxnSpPr>
        <p:spPr>
          <a:xfrm flipH="1">
            <a:off x="9992360" y="2429510"/>
            <a:ext cx="21526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 Box 62"/>
          <p:cNvSpPr txBox="1"/>
          <p:nvPr/>
        </p:nvSpPr>
        <p:spPr>
          <a:xfrm>
            <a:off x="10714355" y="3669665"/>
            <a:ext cx="412115" cy="368300"/>
          </a:xfrm>
          <a:prstGeom prst="rect">
            <a:avLst/>
          </a:prstGeom>
          <a:noFill/>
        </p:spPr>
        <p:txBody>
          <a:bodyPr wrap="none" rtlCol="0">
            <a:spAutoFit/>
          </a:bodyPr>
          <a:p>
            <a:r>
              <a:rPr lang="en-US"/>
              <a:t>1*</a:t>
            </a:r>
            <a:endParaRPr lang="en-US"/>
          </a:p>
        </p:txBody>
      </p:sp>
      <p:sp>
        <p:nvSpPr>
          <p:cNvPr id="64" name="Oval 63"/>
          <p:cNvSpPr/>
          <p:nvPr/>
        </p:nvSpPr>
        <p:spPr>
          <a:xfrm>
            <a:off x="443230" y="3267075"/>
            <a:ext cx="9683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Estado</a:t>
            </a:r>
            <a:endParaRPr lang="en-US" sz="1200"/>
          </a:p>
        </p:txBody>
      </p:sp>
      <p:cxnSp>
        <p:nvCxnSpPr>
          <p:cNvPr id="65" name="Straight Connector 64"/>
          <p:cNvCxnSpPr>
            <a:stCxn id="64" idx="6"/>
            <a:endCxn id="25" idx="1"/>
          </p:cNvCxnSpPr>
          <p:nvPr/>
        </p:nvCxnSpPr>
        <p:spPr>
          <a:xfrm flipV="1">
            <a:off x="1411605" y="2429510"/>
            <a:ext cx="525145" cy="103886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6" idx="0"/>
            <a:endCxn id="20" idx="2"/>
          </p:cNvCxnSpPr>
          <p:nvPr/>
        </p:nvCxnSpPr>
        <p:spPr>
          <a:xfrm flipV="1">
            <a:off x="1023620" y="2383790"/>
            <a:ext cx="2988945" cy="32473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6" name="Rectangles 65"/>
          <p:cNvSpPr/>
          <p:nvPr/>
        </p:nvSpPr>
        <p:spPr>
          <a:xfrm>
            <a:off x="4353560" y="5017135"/>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OFICINA</a:t>
            </a:r>
            <a:endParaRPr lang="en-US" sz="1400"/>
          </a:p>
        </p:txBody>
      </p:sp>
      <p:sp>
        <p:nvSpPr>
          <p:cNvPr id="67" name="Diamond 66"/>
          <p:cNvSpPr/>
          <p:nvPr/>
        </p:nvSpPr>
        <p:spPr>
          <a:xfrm>
            <a:off x="3344545" y="3818255"/>
            <a:ext cx="1402715"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Radica</a:t>
            </a:r>
            <a:endParaRPr lang="en-US" sz="1400"/>
          </a:p>
        </p:txBody>
      </p:sp>
      <p:cxnSp>
        <p:nvCxnSpPr>
          <p:cNvPr id="68" name="Straight Connector 67"/>
          <p:cNvCxnSpPr>
            <a:stCxn id="67" idx="2"/>
            <a:endCxn id="66" idx="1"/>
          </p:cNvCxnSpPr>
          <p:nvPr/>
        </p:nvCxnSpPr>
        <p:spPr>
          <a:xfrm>
            <a:off x="4046220" y="4406900"/>
            <a:ext cx="307340" cy="7905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4747260" y="4417060"/>
            <a:ext cx="118618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NúmeroO</a:t>
            </a:r>
            <a:endParaRPr lang="en-US" sz="1200" u="sng"/>
          </a:p>
        </p:txBody>
      </p:sp>
      <p:sp>
        <p:nvSpPr>
          <p:cNvPr id="70" name="Oval 69"/>
          <p:cNvSpPr/>
          <p:nvPr/>
        </p:nvSpPr>
        <p:spPr>
          <a:xfrm>
            <a:off x="6470650" y="5523230"/>
            <a:ext cx="130429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Ubicación</a:t>
            </a:r>
            <a:endParaRPr lang="en-US" sz="1200"/>
          </a:p>
        </p:txBody>
      </p:sp>
      <p:cxnSp>
        <p:nvCxnSpPr>
          <p:cNvPr id="71" name="Straight Connector 70"/>
          <p:cNvCxnSpPr>
            <a:stCxn id="69" idx="4"/>
            <a:endCxn id="66" idx="0"/>
          </p:cNvCxnSpPr>
          <p:nvPr/>
        </p:nvCxnSpPr>
        <p:spPr>
          <a:xfrm flipH="1">
            <a:off x="5088890" y="4819650"/>
            <a:ext cx="251460" cy="1974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6" idx="3"/>
            <a:endCxn id="70" idx="1"/>
          </p:cNvCxnSpPr>
          <p:nvPr/>
        </p:nvCxnSpPr>
        <p:spPr>
          <a:xfrm>
            <a:off x="5823585" y="5197475"/>
            <a:ext cx="838200" cy="38481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9057005" y="5850890"/>
            <a:ext cx="471170" cy="368300"/>
          </a:xfrm>
          <a:prstGeom prst="rect">
            <a:avLst/>
          </a:prstGeom>
          <a:noFill/>
        </p:spPr>
        <p:txBody>
          <a:bodyPr wrap="none" rtlCol="0">
            <a:spAutoFit/>
          </a:bodyPr>
          <a:p>
            <a:r>
              <a:rPr lang="en-US"/>
              <a:t>1,1</a:t>
            </a:r>
            <a:endParaRPr lang="en-US"/>
          </a:p>
        </p:txBody>
      </p:sp>
      <p:sp>
        <p:nvSpPr>
          <p:cNvPr id="74" name="Oval 73"/>
          <p:cNvSpPr/>
          <p:nvPr/>
        </p:nvSpPr>
        <p:spPr>
          <a:xfrm>
            <a:off x="6615430" y="5017135"/>
            <a:ext cx="81661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Área</a:t>
            </a:r>
            <a:endParaRPr lang="en-US" sz="1200"/>
          </a:p>
        </p:txBody>
      </p:sp>
      <p:cxnSp>
        <p:nvCxnSpPr>
          <p:cNvPr id="75" name="Straight Connector 74"/>
          <p:cNvCxnSpPr>
            <a:stCxn id="74" idx="2"/>
            <a:endCxn id="66" idx="3"/>
          </p:cNvCxnSpPr>
          <p:nvPr/>
        </p:nvCxnSpPr>
        <p:spPr>
          <a:xfrm flipH="1" flipV="1">
            <a:off x="5823585" y="5197475"/>
            <a:ext cx="791845" cy="209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6" name="Rectangles 75"/>
          <p:cNvSpPr/>
          <p:nvPr/>
        </p:nvSpPr>
        <p:spPr>
          <a:xfrm>
            <a:off x="9424035" y="603885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TELÉFONO</a:t>
            </a:r>
            <a:endParaRPr lang="en-US" sz="1400"/>
          </a:p>
        </p:txBody>
      </p:sp>
      <p:sp>
        <p:nvSpPr>
          <p:cNvPr id="77" name="Diamond 76"/>
          <p:cNvSpPr/>
          <p:nvPr/>
        </p:nvSpPr>
        <p:spPr>
          <a:xfrm>
            <a:off x="6296025" y="6038850"/>
            <a:ext cx="1402715"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Tiene</a:t>
            </a:r>
            <a:endParaRPr lang="en-US" sz="1400"/>
          </a:p>
        </p:txBody>
      </p:sp>
      <p:cxnSp>
        <p:nvCxnSpPr>
          <p:cNvPr id="78" name="Straight Connector 77"/>
          <p:cNvCxnSpPr>
            <a:stCxn id="77" idx="1"/>
            <a:endCxn id="66" idx="2"/>
          </p:cNvCxnSpPr>
          <p:nvPr/>
        </p:nvCxnSpPr>
        <p:spPr>
          <a:xfrm flipH="1" flipV="1">
            <a:off x="5088890" y="5377180"/>
            <a:ext cx="1207135" cy="95631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6" idx="1"/>
            <a:endCxn id="77" idx="3"/>
          </p:cNvCxnSpPr>
          <p:nvPr/>
        </p:nvCxnSpPr>
        <p:spPr>
          <a:xfrm flipH="1">
            <a:off x="7698740" y="6219190"/>
            <a:ext cx="1725295" cy="11430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80" name="Text Box 79"/>
          <p:cNvSpPr txBox="1"/>
          <p:nvPr/>
        </p:nvSpPr>
        <p:spPr>
          <a:xfrm>
            <a:off x="3639820" y="5745480"/>
            <a:ext cx="471170" cy="368300"/>
          </a:xfrm>
          <a:prstGeom prst="rect">
            <a:avLst/>
          </a:prstGeom>
          <a:noFill/>
        </p:spPr>
        <p:txBody>
          <a:bodyPr wrap="none" rtlCol="0">
            <a:spAutoFit/>
          </a:bodyPr>
          <a:p>
            <a:r>
              <a:rPr lang="en-US"/>
              <a:t>1,1</a:t>
            </a:r>
            <a:endParaRPr lang="en-US"/>
          </a:p>
        </p:txBody>
      </p:sp>
      <p:sp>
        <p:nvSpPr>
          <p:cNvPr id="81" name="Text Box 80"/>
          <p:cNvSpPr txBox="1"/>
          <p:nvPr/>
        </p:nvSpPr>
        <p:spPr>
          <a:xfrm>
            <a:off x="3777615" y="3100070"/>
            <a:ext cx="469265" cy="368300"/>
          </a:xfrm>
          <a:prstGeom prst="rect">
            <a:avLst/>
          </a:prstGeom>
          <a:noFill/>
        </p:spPr>
        <p:txBody>
          <a:bodyPr wrap="none" rtlCol="0">
            <a:spAutoFit/>
          </a:bodyPr>
          <a:p>
            <a:r>
              <a:rPr lang="en-US"/>
              <a:t>1,*</a:t>
            </a:r>
            <a:endParaRPr lang="en-US"/>
          </a:p>
        </p:txBody>
      </p:sp>
      <p:sp>
        <p:nvSpPr>
          <p:cNvPr id="82" name="Oval 81"/>
          <p:cNvSpPr/>
          <p:nvPr/>
        </p:nvSpPr>
        <p:spPr>
          <a:xfrm>
            <a:off x="9693275" y="5502275"/>
            <a:ext cx="11969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 teléfono</a:t>
            </a:r>
            <a:endParaRPr lang="en-US" sz="1200"/>
          </a:p>
        </p:txBody>
      </p:sp>
      <p:cxnSp>
        <p:nvCxnSpPr>
          <p:cNvPr id="83" name="Straight Connector 82"/>
          <p:cNvCxnSpPr>
            <a:stCxn id="82" idx="4"/>
            <a:endCxn id="76" idx="0"/>
          </p:cNvCxnSpPr>
          <p:nvPr/>
        </p:nvCxnSpPr>
        <p:spPr>
          <a:xfrm flipH="1">
            <a:off x="10159365" y="5904865"/>
            <a:ext cx="132715" cy="1339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20" idx="2"/>
            <a:endCxn id="67" idx="0"/>
          </p:cNvCxnSpPr>
          <p:nvPr/>
        </p:nvCxnSpPr>
        <p:spPr>
          <a:xfrm>
            <a:off x="4012565" y="2383790"/>
            <a:ext cx="33655" cy="143446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85" name="Text Box 84"/>
          <p:cNvSpPr txBox="1"/>
          <p:nvPr/>
        </p:nvSpPr>
        <p:spPr>
          <a:xfrm>
            <a:off x="1855470" y="4128770"/>
            <a:ext cx="471170" cy="368300"/>
          </a:xfrm>
          <a:prstGeom prst="rect">
            <a:avLst/>
          </a:prstGeom>
          <a:noFill/>
        </p:spPr>
        <p:txBody>
          <a:bodyPr wrap="none" rtlCol="0">
            <a:spAutoFit/>
          </a:bodyPr>
          <a:p>
            <a:r>
              <a:rPr lang="en-US"/>
              <a:t>1,1</a:t>
            </a:r>
            <a:endParaRPr lang="en-US"/>
          </a:p>
        </p:txBody>
      </p:sp>
      <p:sp>
        <p:nvSpPr>
          <p:cNvPr id="86" name="Diamond 85"/>
          <p:cNvSpPr/>
          <p:nvPr/>
        </p:nvSpPr>
        <p:spPr>
          <a:xfrm>
            <a:off x="3990975" y="6038850"/>
            <a:ext cx="1912620"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Pertenece</a:t>
            </a:r>
            <a:endParaRPr lang="en-US" sz="1400"/>
          </a:p>
        </p:txBody>
      </p:sp>
      <p:cxnSp>
        <p:nvCxnSpPr>
          <p:cNvPr id="87" name="Straight Connector 86"/>
          <p:cNvCxnSpPr>
            <a:stCxn id="66" idx="2"/>
            <a:endCxn id="86" idx="0"/>
          </p:cNvCxnSpPr>
          <p:nvPr/>
        </p:nvCxnSpPr>
        <p:spPr>
          <a:xfrm flipH="1">
            <a:off x="4947285" y="5377180"/>
            <a:ext cx="141605" cy="66167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4" idx="3"/>
            <a:endCxn id="86" idx="1"/>
          </p:cNvCxnSpPr>
          <p:nvPr/>
        </p:nvCxnSpPr>
        <p:spPr>
          <a:xfrm>
            <a:off x="3639820" y="5925820"/>
            <a:ext cx="351155" cy="40767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 Box 88"/>
          <p:cNvSpPr txBox="1"/>
          <p:nvPr/>
        </p:nvSpPr>
        <p:spPr>
          <a:xfrm>
            <a:off x="4695190" y="5670550"/>
            <a:ext cx="469265" cy="368300"/>
          </a:xfrm>
          <a:prstGeom prst="rect">
            <a:avLst/>
          </a:prstGeom>
          <a:noFill/>
        </p:spPr>
        <p:txBody>
          <a:bodyPr wrap="none" rtlCol="0">
            <a:spAutoFit/>
          </a:bodyPr>
          <a:p>
            <a:r>
              <a:rPr lang="en-US"/>
              <a:t>1,*</a:t>
            </a:r>
            <a:endParaRPr lang="en-US"/>
          </a:p>
        </p:txBody>
      </p:sp>
      <p:sp>
        <p:nvSpPr>
          <p:cNvPr id="90" name="Text Box 89"/>
          <p:cNvSpPr txBox="1"/>
          <p:nvPr/>
        </p:nvSpPr>
        <p:spPr>
          <a:xfrm>
            <a:off x="5728970" y="5671185"/>
            <a:ext cx="471170" cy="368300"/>
          </a:xfrm>
          <a:prstGeom prst="rect">
            <a:avLst/>
          </a:prstGeom>
          <a:noFill/>
        </p:spPr>
        <p:txBody>
          <a:bodyPr wrap="none" rtlCol="0">
            <a:spAutoFit/>
          </a:bodyPr>
          <a:p>
            <a:r>
              <a:rPr lang="en-US"/>
              <a:t>1,1</a:t>
            </a:r>
            <a:endParaRPr lang="en-US"/>
          </a:p>
        </p:txBody>
      </p:sp>
      <p:sp>
        <p:nvSpPr>
          <p:cNvPr id="93" name="Oval 92"/>
          <p:cNvSpPr/>
          <p:nvPr/>
        </p:nvSpPr>
        <p:spPr>
          <a:xfrm>
            <a:off x="9466580" y="4058285"/>
            <a:ext cx="74104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Tipo</a:t>
            </a:r>
            <a:endParaRPr lang="en-US" sz="1200" u="sng"/>
          </a:p>
        </p:txBody>
      </p:sp>
      <p:cxnSp>
        <p:nvCxnSpPr>
          <p:cNvPr id="94" name="Straight Connector 93"/>
          <p:cNvCxnSpPr>
            <a:stCxn id="93" idx="6"/>
            <a:endCxn id="52" idx="1"/>
          </p:cNvCxnSpPr>
          <p:nvPr/>
        </p:nvCxnSpPr>
        <p:spPr>
          <a:xfrm flipV="1">
            <a:off x="10207625" y="4238625"/>
            <a:ext cx="259715" cy="209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0636250" y="1275715"/>
            <a:ext cx="97980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Fecha</a:t>
            </a:r>
            <a:endParaRPr lang="en-US" sz="1200"/>
          </a:p>
        </p:txBody>
      </p:sp>
      <p:cxnSp>
        <p:nvCxnSpPr>
          <p:cNvPr id="96" name="Straight Connector 95"/>
          <p:cNvCxnSpPr>
            <a:stCxn id="95" idx="4"/>
            <a:endCxn id="48" idx="0"/>
          </p:cNvCxnSpPr>
          <p:nvPr/>
        </p:nvCxnSpPr>
        <p:spPr>
          <a:xfrm flipH="1">
            <a:off x="10890250" y="1678305"/>
            <a:ext cx="236220" cy="38036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3520"/>
            <a:ext cx="10515600" cy="956310"/>
          </a:xfrm>
        </p:spPr>
        <p:txBody>
          <a:bodyPr/>
          <a:p>
            <a:r>
              <a:rPr lang="en-US"/>
              <a:t>Diseño conceptual (completo)</a:t>
            </a:r>
            <a:endParaRPr lang="en-US"/>
          </a:p>
        </p:txBody>
      </p:sp>
      <p:sp>
        <p:nvSpPr>
          <p:cNvPr id="4" name="Rectangles 3"/>
          <p:cNvSpPr/>
          <p:nvPr/>
        </p:nvSpPr>
        <p:spPr>
          <a:xfrm>
            <a:off x="2169795" y="574548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DEPARTAMENTO</a:t>
            </a:r>
            <a:endParaRPr lang="en-US" sz="1400"/>
          </a:p>
        </p:txBody>
      </p:sp>
      <p:sp>
        <p:nvSpPr>
          <p:cNvPr id="6" name="Diamond 5"/>
          <p:cNvSpPr/>
          <p:nvPr/>
        </p:nvSpPr>
        <p:spPr>
          <a:xfrm>
            <a:off x="370840" y="5631180"/>
            <a:ext cx="1305560"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Lidera</a:t>
            </a:r>
            <a:endParaRPr lang="en-US" sz="1400"/>
          </a:p>
        </p:txBody>
      </p:sp>
      <p:cxnSp>
        <p:nvCxnSpPr>
          <p:cNvPr id="8" name="Straight Connector 7"/>
          <p:cNvCxnSpPr>
            <a:stCxn id="6" idx="3"/>
            <a:endCxn id="4" idx="1"/>
          </p:cNvCxnSpPr>
          <p:nvPr/>
        </p:nvCxnSpPr>
        <p:spPr>
          <a:xfrm>
            <a:off x="1676400" y="5925820"/>
            <a:ext cx="49339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414905" y="5173345"/>
            <a:ext cx="97980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a:t>
            </a:r>
            <a:endParaRPr lang="en-US" sz="1200" u="sng"/>
          </a:p>
        </p:txBody>
      </p:sp>
      <p:sp>
        <p:nvSpPr>
          <p:cNvPr id="10" name="Oval 9"/>
          <p:cNvSpPr/>
          <p:nvPr/>
        </p:nvSpPr>
        <p:spPr>
          <a:xfrm>
            <a:off x="2414905" y="6299200"/>
            <a:ext cx="97980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Función</a:t>
            </a:r>
            <a:endParaRPr lang="en-US" sz="1200"/>
          </a:p>
        </p:txBody>
      </p:sp>
      <p:cxnSp>
        <p:nvCxnSpPr>
          <p:cNvPr id="11" name="Straight Connector 10"/>
          <p:cNvCxnSpPr>
            <a:stCxn id="9" idx="4"/>
            <a:endCxn id="4" idx="0"/>
          </p:cNvCxnSpPr>
          <p:nvPr/>
        </p:nvCxnSpPr>
        <p:spPr>
          <a:xfrm>
            <a:off x="2905125" y="5575935"/>
            <a:ext cx="0" cy="1695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2"/>
            <a:endCxn id="10" idx="0"/>
          </p:cNvCxnSpPr>
          <p:nvPr/>
        </p:nvCxnSpPr>
        <p:spPr>
          <a:xfrm>
            <a:off x="2905125" y="6105525"/>
            <a:ext cx="0" cy="1936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 Box 22"/>
          <p:cNvSpPr txBox="1"/>
          <p:nvPr/>
        </p:nvSpPr>
        <p:spPr>
          <a:xfrm>
            <a:off x="1750060" y="5631180"/>
            <a:ext cx="471170" cy="368300"/>
          </a:xfrm>
          <a:prstGeom prst="rect">
            <a:avLst/>
          </a:prstGeom>
          <a:noFill/>
        </p:spPr>
        <p:txBody>
          <a:bodyPr wrap="none" rtlCol="0">
            <a:spAutoFit/>
          </a:bodyPr>
          <a:p>
            <a:r>
              <a:rPr lang="en-US"/>
              <a:t>1,1</a:t>
            </a:r>
            <a:endParaRPr lang="en-US"/>
          </a:p>
        </p:txBody>
      </p:sp>
      <p:sp>
        <p:nvSpPr>
          <p:cNvPr id="25" name="Rectangles 24"/>
          <p:cNvSpPr/>
          <p:nvPr/>
        </p:nvSpPr>
        <p:spPr>
          <a:xfrm>
            <a:off x="1936750" y="1275715"/>
            <a:ext cx="8055610" cy="2193290"/>
          </a:xfrm>
          <a:prstGeom prst="rect">
            <a:avLst/>
          </a:prstGeom>
          <a:solidFill>
            <a:schemeClr val="accent1">
              <a:lumMod val="60000"/>
              <a:lumOff val="40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Rectangles 18"/>
          <p:cNvSpPr/>
          <p:nvPr/>
        </p:nvSpPr>
        <p:spPr>
          <a:xfrm>
            <a:off x="7039610" y="2023745"/>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PROYECTO</a:t>
            </a:r>
            <a:endParaRPr lang="en-US" sz="1400"/>
          </a:p>
        </p:txBody>
      </p:sp>
      <p:sp>
        <p:nvSpPr>
          <p:cNvPr id="20" name="Rectangles 19"/>
          <p:cNvSpPr/>
          <p:nvPr/>
        </p:nvSpPr>
        <p:spPr>
          <a:xfrm>
            <a:off x="3277235" y="2023745"/>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EMPLEADO</a:t>
            </a:r>
            <a:endParaRPr lang="en-US" sz="1400"/>
          </a:p>
        </p:txBody>
      </p:sp>
      <p:sp>
        <p:nvSpPr>
          <p:cNvPr id="22" name="Diamond 21"/>
          <p:cNvSpPr/>
          <p:nvPr/>
        </p:nvSpPr>
        <p:spPr>
          <a:xfrm>
            <a:off x="5164455" y="1909445"/>
            <a:ext cx="1450975"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Trabaja</a:t>
            </a:r>
            <a:endParaRPr lang="en-US" sz="1400"/>
          </a:p>
        </p:txBody>
      </p:sp>
      <p:cxnSp>
        <p:nvCxnSpPr>
          <p:cNvPr id="24" name="Straight Connector 23"/>
          <p:cNvCxnSpPr>
            <a:stCxn id="20" idx="3"/>
            <a:endCxn id="22" idx="1"/>
          </p:cNvCxnSpPr>
          <p:nvPr/>
        </p:nvCxnSpPr>
        <p:spPr>
          <a:xfrm>
            <a:off x="4747260" y="2204085"/>
            <a:ext cx="41719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3"/>
            <a:endCxn id="19" idx="1"/>
          </p:cNvCxnSpPr>
          <p:nvPr/>
        </p:nvCxnSpPr>
        <p:spPr>
          <a:xfrm>
            <a:off x="6615430" y="2204085"/>
            <a:ext cx="424180"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284720" y="1457960"/>
            <a:ext cx="122491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NúmeroP</a:t>
            </a:r>
            <a:endParaRPr lang="en-US" sz="1200" u="sng"/>
          </a:p>
        </p:txBody>
      </p:sp>
      <p:sp>
        <p:nvSpPr>
          <p:cNvPr id="28" name="Oval 27"/>
          <p:cNvSpPr/>
          <p:nvPr/>
        </p:nvSpPr>
        <p:spPr>
          <a:xfrm>
            <a:off x="6718935" y="2546985"/>
            <a:ext cx="97980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Título</a:t>
            </a:r>
            <a:endParaRPr lang="en-US" sz="1200"/>
          </a:p>
        </p:txBody>
      </p:sp>
      <p:cxnSp>
        <p:nvCxnSpPr>
          <p:cNvPr id="29" name="Straight Connector 28"/>
          <p:cNvCxnSpPr>
            <a:stCxn id="27" idx="4"/>
            <a:endCxn id="19" idx="0"/>
          </p:cNvCxnSpPr>
          <p:nvPr/>
        </p:nvCxnSpPr>
        <p:spPr>
          <a:xfrm flipH="1">
            <a:off x="7774940" y="1860550"/>
            <a:ext cx="122555" cy="1631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9" idx="2"/>
            <a:endCxn id="28" idx="7"/>
          </p:cNvCxnSpPr>
          <p:nvPr/>
        </p:nvCxnSpPr>
        <p:spPr>
          <a:xfrm flipH="1">
            <a:off x="7555230" y="2383790"/>
            <a:ext cx="219710" cy="2222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522345" y="1487170"/>
            <a:ext cx="118999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NúmeroE</a:t>
            </a:r>
            <a:endParaRPr lang="en-US" sz="1200" u="sng"/>
          </a:p>
        </p:txBody>
      </p:sp>
      <p:sp>
        <p:nvSpPr>
          <p:cNvPr id="32" name="Oval 31"/>
          <p:cNvSpPr/>
          <p:nvPr/>
        </p:nvSpPr>
        <p:spPr>
          <a:xfrm>
            <a:off x="2080260" y="2204085"/>
            <a:ext cx="11969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 oficina</a:t>
            </a:r>
            <a:endParaRPr lang="en-US" sz="1200"/>
          </a:p>
        </p:txBody>
      </p:sp>
      <p:cxnSp>
        <p:nvCxnSpPr>
          <p:cNvPr id="33" name="Straight Connector 32"/>
          <p:cNvCxnSpPr>
            <a:stCxn id="31" idx="4"/>
            <a:endCxn id="20" idx="0"/>
          </p:cNvCxnSpPr>
          <p:nvPr/>
        </p:nvCxnSpPr>
        <p:spPr>
          <a:xfrm flipH="1">
            <a:off x="4012565" y="1889760"/>
            <a:ext cx="104775" cy="1339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0" idx="1"/>
            <a:endCxn id="32" idx="7"/>
          </p:cNvCxnSpPr>
          <p:nvPr/>
        </p:nvCxnSpPr>
        <p:spPr>
          <a:xfrm flipH="1">
            <a:off x="3101975" y="2204085"/>
            <a:ext cx="175260" cy="590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117340" y="2546985"/>
            <a:ext cx="11969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 teléfono</a:t>
            </a:r>
            <a:endParaRPr lang="en-US" sz="1200"/>
          </a:p>
        </p:txBody>
      </p:sp>
      <p:cxnSp>
        <p:nvCxnSpPr>
          <p:cNvPr id="36" name="Straight Connector 35"/>
          <p:cNvCxnSpPr>
            <a:stCxn id="20" idx="2"/>
            <a:endCxn id="35" idx="1"/>
          </p:cNvCxnSpPr>
          <p:nvPr/>
        </p:nvCxnSpPr>
        <p:spPr>
          <a:xfrm>
            <a:off x="4012565" y="2383790"/>
            <a:ext cx="280035" cy="2222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4712970" y="1889760"/>
            <a:ext cx="469265" cy="368300"/>
          </a:xfrm>
          <a:prstGeom prst="rect">
            <a:avLst/>
          </a:prstGeom>
          <a:noFill/>
        </p:spPr>
        <p:txBody>
          <a:bodyPr wrap="none" rtlCol="0">
            <a:spAutoFit/>
          </a:bodyPr>
          <a:p>
            <a:r>
              <a:rPr lang="en-US"/>
              <a:t>0,*</a:t>
            </a:r>
            <a:endParaRPr lang="en-US"/>
          </a:p>
        </p:txBody>
      </p:sp>
      <p:sp>
        <p:nvSpPr>
          <p:cNvPr id="38" name="Text Box 37"/>
          <p:cNvSpPr txBox="1"/>
          <p:nvPr/>
        </p:nvSpPr>
        <p:spPr>
          <a:xfrm>
            <a:off x="6619875" y="1909445"/>
            <a:ext cx="469265" cy="368300"/>
          </a:xfrm>
          <a:prstGeom prst="rect">
            <a:avLst/>
          </a:prstGeom>
          <a:noFill/>
        </p:spPr>
        <p:txBody>
          <a:bodyPr wrap="none" rtlCol="0">
            <a:spAutoFit/>
          </a:bodyPr>
          <a:p>
            <a:r>
              <a:rPr lang="en-US"/>
              <a:t>0,*</a:t>
            </a:r>
            <a:endParaRPr lang="en-US"/>
          </a:p>
        </p:txBody>
      </p:sp>
      <p:sp>
        <p:nvSpPr>
          <p:cNvPr id="39" name="Oval 38"/>
          <p:cNvSpPr/>
          <p:nvPr/>
        </p:nvSpPr>
        <p:spPr>
          <a:xfrm>
            <a:off x="8737600" y="1981200"/>
            <a:ext cx="97980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Tema</a:t>
            </a:r>
            <a:endParaRPr lang="en-US" sz="1200"/>
          </a:p>
        </p:txBody>
      </p:sp>
      <p:cxnSp>
        <p:nvCxnSpPr>
          <p:cNvPr id="40" name="Straight Connector 39"/>
          <p:cNvCxnSpPr>
            <a:stCxn id="39" idx="2"/>
            <a:endCxn id="19" idx="3"/>
          </p:cNvCxnSpPr>
          <p:nvPr/>
        </p:nvCxnSpPr>
        <p:spPr>
          <a:xfrm flipH="1">
            <a:off x="8509635" y="2182495"/>
            <a:ext cx="227965" cy="215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7870825" y="2546985"/>
            <a:ext cx="148209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Presupuesto</a:t>
            </a:r>
            <a:endParaRPr lang="en-US" sz="1200"/>
          </a:p>
        </p:txBody>
      </p:sp>
      <p:cxnSp>
        <p:nvCxnSpPr>
          <p:cNvPr id="42" name="Straight Connector 41"/>
          <p:cNvCxnSpPr>
            <a:stCxn id="41" idx="2"/>
            <a:endCxn id="19" idx="2"/>
          </p:cNvCxnSpPr>
          <p:nvPr/>
        </p:nvCxnSpPr>
        <p:spPr>
          <a:xfrm flipH="1" flipV="1">
            <a:off x="7774940" y="2383790"/>
            <a:ext cx="95885" cy="3644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3" name="Text Box 42"/>
          <p:cNvSpPr txBox="1"/>
          <p:nvPr/>
        </p:nvSpPr>
        <p:spPr>
          <a:xfrm>
            <a:off x="5314315" y="2901950"/>
            <a:ext cx="1544320" cy="398780"/>
          </a:xfrm>
          <a:prstGeom prst="rect">
            <a:avLst/>
          </a:prstGeom>
          <a:noFill/>
        </p:spPr>
        <p:txBody>
          <a:bodyPr wrap="none" rtlCol="0">
            <a:spAutoFit/>
          </a:bodyPr>
          <a:p>
            <a:r>
              <a:rPr lang="en-US" sz="2000">
                <a:solidFill>
                  <a:schemeClr val="accent5">
                    <a:lumMod val="75000"/>
                  </a:schemeClr>
                </a:solidFill>
              </a:rPr>
              <a:t>PROYECTISTA</a:t>
            </a:r>
            <a:endParaRPr lang="en-US" sz="2000">
              <a:solidFill>
                <a:schemeClr val="accent5">
                  <a:lumMod val="75000"/>
                </a:schemeClr>
              </a:solidFill>
            </a:endParaRPr>
          </a:p>
        </p:txBody>
      </p:sp>
      <p:sp>
        <p:nvSpPr>
          <p:cNvPr id="44" name="Oval 43"/>
          <p:cNvSpPr/>
          <p:nvPr/>
        </p:nvSpPr>
        <p:spPr>
          <a:xfrm>
            <a:off x="630555" y="1855470"/>
            <a:ext cx="1224915" cy="40259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NúmeroP</a:t>
            </a:r>
            <a:endParaRPr lang="en-US" sz="1200" u="sng"/>
          </a:p>
        </p:txBody>
      </p:sp>
      <p:sp>
        <p:nvSpPr>
          <p:cNvPr id="45" name="Oval 44"/>
          <p:cNvSpPr/>
          <p:nvPr/>
        </p:nvSpPr>
        <p:spPr>
          <a:xfrm>
            <a:off x="314960" y="2606040"/>
            <a:ext cx="1224915" cy="40259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NúmeroE</a:t>
            </a:r>
            <a:endParaRPr lang="en-US" sz="1200" u="sng"/>
          </a:p>
        </p:txBody>
      </p:sp>
      <p:cxnSp>
        <p:nvCxnSpPr>
          <p:cNvPr id="46" name="Straight Connector 45"/>
          <p:cNvCxnSpPr>
            <a:stCxn id="44" idx="5"/>
            <a:endCxn id="25" idx="1"/>
          </p:cNvCxnSpPr>
          <p:nvPr/>
        </p:nvCxnSpPr>
        <p:spPr>
          <a:xfrm>
            <a:off x="1676400" y="2199005"/>
            <a:ext cx="260350" cy="1733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5" idx="1"/>
            <a:endCxn id="45" idx="7"/>
          </p:cNvCxnSpPr>
          <p:nvPr/>
        </p:nvCxnSpPr>
        <p:spPr>
          <a:xfrm flipH="1">
            <a:off x="1360805" y="2372360"/>
            <a:ext cx="575945" cy="2927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8" name="Diamond 47"/>
          <p:cNvSpPr/>
          <p:nvPr/>
        </p:nvSpPr>
        <p:spPr>
          <a:xfrm>
            <a:off x="10207625" y="2058670"/>
            <a:ext cx="1364615" cy="741680"/>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Recibe</a:t>
            </a:r>
            <a:endParaRPr lang="en-US" sz="1400"/>
          </a:p>
        </p:txBody>
      </p:sp>
      <p:cxnSp>
        <p:nvCxnSpPr>
          <p:cNvPr id="49" name="Straight Connector 48"/>
          <p:cNvCxnSpPr>
            <a:stCxn id="48" idx="2"/>
            <a:endCxn id="52" idx="0"/>
          </p:cNvCxnSpPr>
          <p:nvPr/>
        </p:nvCxnSpPr>
        <p:spPr>
          <a:xfrm>
            <a:off x="10890250" y="2800350"/>
            <a:ext cx="236220" cy="12579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0" name="Text Box 49"/>
          <p:cNvSpPr txBox="1"/>
          <p:nvPr/>
        </p:nvSpPr>
        <p:spPr>
          <a:xfrm>
            <a:off x="9924415" y="2061210"/>
            <a:ext cx="469265" cy="368300"/>
          </a:xfrm>
          <a:prstGeom prst="rect">
            <a:avLst/>
          </a:prstGeom>
          <a:noFill/>
        </p:spPr>
        <p:txBody>
          <a:bodyPr wrap="none" rtlCol="0">
            <a:spAutoFit/>
          </a:bodyPr>
          <a:p>
            <a:r>
              <a:rPr lang="en-US"/>
              <a:t>0,*</a:t>
            </a:r>
            <a:endParaRPr lang="en-US"/>
          </a:p>
        </p:txBody>
      </p:sp>
      <p:sp>
        <p:nvSpPr>
          <p:cNvPr id="51" name="Hexagon 50"/>
          <p:cNvSpPr/>
          <p:nvPr/>
        </p:nvSpPr>
        <p:spPr>
          <a:xfrm>
            <a:off x="9311005" y="3957955"/>
            <a:ext cx="975360" cy="560705"/>
          </a:xfrm>
          <a:prstGeom prst="hexagon">
            <a:avLst>
              <a:gd name="adj" fmla="val 52208"/>
              <a:gd name="vf" fmla="val 115470"/>
            </a:avLst>
          </a:prstGeom>
          <a:solidFill>
            <a:srgbClr val="BE1891"/>
          </a:solidFill>
        </p:spPr>
        <p:style>
          <a:lnRef idx="2">
            <a:schemeClr val="accent5"/>
          </a:lnRef>
          <a:fillRef idx="1">
            <a:schemeClr val="lt1"/>
          </a:fillRef>
          <a:effectRef idx="0">
            <a:schemeClr val="accent5"/>
          </a:effectRef>
          <a:fontRef idx="minor">
            <a:schemeClr val="dk1"/>
          </a:fontRef>
        </p:style>
        <p:txBody>
          <a:bodyPr rtlCol="0" anchor="ctr"/>
          <a:p>
            <a:pPr algn="ctr"/>
            <a:r>
              <a:rPr lang="en-US">
                <a:solidFill>
                  <a:schemeClr val="bg1"/>
                </a:solidFill>
              </a:rPr>
              <a:t>Tipo</a:t>
            </a:r>
            <a:endParaRPr lang="en-US">
              <a:solidFill>
                <a:schemeClr val="bg1"/>
              </a:solidFill>
            </a:endParaRPr>
          </a:p>
        </p:txBody>
      </p:sp>
      <p:sp>
        <p:nvSpPr>
          <p:cNvPr id="52" name="Rectangles 51"/>
          <p:cNvSpPr/>
          <p:nvPr/>
        </p:nvSpPr>
        <p:spPr>
          <a:xfrm>
            <a:off x="10467340" y="4058285"/>
            <a:ext cx="13176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EVALUACIÓN</a:t>
            </a:r>
            <a:endParaRPr lang="en-US" sz="1400"/>
          </a:p>
        </p:txBody>
      </p:sp>
      <p:cxnSp>
        <p:nvCxnSpPr>
          <p:cNvPr id="53" name="Straight Connector 52"/>
          <p:cNvCxnSpPr>
            <a:stCxn id="48" idx="1"/>
            <a:endCxn id="25" idx="3"/>
          </p:cNvCxnSpPr>
          <p:nvPr/>
        </p:nvCxnSpPr>
        <p:spPr>
          <a:xfrm flipH="1" flipV="1">
            <a:off x="9992360" y="2372360"/>
            <a:ext cx="215265" cy="571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1" idx="0"/>
            <a:endCxn id="52" idx="1"/>
          </p:cNvCxnSpPr>
          <p:nvPr/>
        </p:nvCxnSpPr>
        <p:spPr>
          <a:xfrm>
            <a:off x="10286365" y="4238625"/>
            <a:ext cx="18097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5" name="Rectangles 54"/>
          <p:cNvSpPr/>
          <p:nvPr/>
        </p:nvSpPr>
        <p:spPr>
          <a:xfrm>
            <a:off x="6297930" y="4481195"/>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EXELENTE</a:t>
            </a:r>
            <a:endParaRPr lang="en-US" sz="1400"/>
          </a:p>
        </p:txBody>
      </p:sp>
      <p:sp>
        <p:nvSpPr>
          <p:cNvPr id="56" name="Rectangles 55"/>
          <p:cNvSpPr/>
          <p:nvPr/>
        </p:nvSpPr>
        <p:spPr>
          <a:xfrm>
            <a:off x="6304915" y="3669665"/>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REGULAR</a:t>
            </a:r>
            <a:endParaRPr lang="en-US" sz="1400"/>
          </a:p>
        </p:txBody>
      </p:sp>
      <p:sp>
        <p:nvSpPr>
          <p:cNvPr id="57" name="Rectangles 56"/>
          <p:cNvSpPr/>
          <p:nvPr/>
        </p:nvSpPr>
        <p:spPr>
          <a:xfrm>
            <a:off x="8098155" y="3669665"/>
            <a:ext cx="69786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MAL</a:t>
            </a:r>
            <a:endParaRPr lang="en-US" sz="1400"/>
          </a:p>
        </p:txBody>
      </p:sp>
      <p:sp>
        <p:nvSpPr>
          <p:cNvPr id="58" name="Rectangles 57"/>
          <p:cNvSpPr/>
          <p:nvPr/>
        </p:nvSpPr>
        <p:spPr>
          <a:xfrm>
            <a:off x="8098155" y="4481195"/>
            <a:ext cx="69786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BIEN</a:t>
            </a:r>
            <a:endParaRPr lang="en-US" sz="1400"/>
          </a:p>
        </p:txBody>
      </p:sp>
      <p:cxnSp>
        <p:nvCxnSpPr>
          <p:cNvPr id="59" name="Straight Connector 58"/>
          <p:cNvCxnSpPr>
            <a:stCxn id="58" idx="3"/>
            <a:endCxn id="51" idx="3"/>
          </p:cNvCxnSpPr>
          <p:nvPr/>
        </p:nvCxnSpPr>
        <p:spPr>
          <a:xfrm flipV="1">
            <a:off x="8796020" y="4238625"/>
            <a:ext cx="514985" cy="42291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7" idx="3"/>
            <a:endCxn id="51" idx="3"/>
          </p:cNvCxnSpPr>
          <p:nvPr/>
        </p:nvCxnSpPr>
        <p:spPr>
          <a:xfrm>
            <a:off x="8796020" y="3850005"/>
            <a:ext cx="514985" cy="3886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1" idx="3"/>
            <a:endCxn id="55" idx="0"/>
          </p:cNvCxnSpPr>
          <p:nvPr/>
        </p:nvCxnSpPr>
        <p:spPr>
          <a:xfrm flipH="1">
            <a:off x="7033260" y="4238625"/>
            <a:ext cx="2277745" cy="24257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6" idx="2"/>
            <a:endCxn id="51" idx="3"/>
          </p:cNvCxnSpPr>
          <p:nvPr/>
        </p:nvCxnSpPr>
        <p:spPr>
          <a:xfrm>
            <a:off x="7040245" y="4029710"/>
            <a:ext cx="2270760" cy="20891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 Box 62"/>
          <p:cNvSpPr txBox="1"/>
          <p:nvPr/>
        </p:nvSpPr>
        <p:spPr>
          <a:xfrm>
            <a:off x="10714355" y="3669665"/>
            <a:ext cx="412115" cy="368300"/>
          </a:xfrm>
          <a:prstGeom prst="rect">
            <a:avLst/>
          </a:prstGeom>
          <a:noFill/>
        </p:spPr>
        <p:txBody>
          <a:bodyPr wrap="none" rtlCol="0">
            <a:spAutoFit/>
          </a:bodyPr>
          <a:p>
            <a:r>
              <a:rPr lang="en-US"/>
              <a:t>1*</a:t>
            </a:r>
            <a:endParaRPr lang="en-US"/>
          </a:p>
        </p:txBody>
      </p:sp>
      <p:sp>
        <p:nvSpPr>
          <p:cNvPr id="64" name="Oval 63"/>
          <p:cNvSpPr/>
          <p:nvPr/>
        </p:nvSpPr>
        <p:spPr>
          <a:xfrm>
            <a:off x="443230" y="3267075"/>
            <a:ext cx="9683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Estado</a:t>
            </a:r>
            <a:endParaRPr lang="en-US" sz="1200"/>
          </a:p>
        </p:txBody>
      </p:sp>
      <p:cxnSp>
        <p:nvCxnSpPr>
          <p:cNvPr id="65" name="Straight Connector 64"/>
          <p:cNvCxnSpPr>
            <a:stCxn id="64" idx="6"/>
            <a:endCxn id="25" idx="1"/>
          </p:cNvCxnSpPr>
          <p:nvPr/>
        </p:nvCxnSpPr>
        <p:spPr>
          <a:xfrm flipV="1">
            <a:off x="1411605" y="2372360"/>
            <a:ext cx="525145" cy="109601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6" idx="0"/>
            <a:endCxn id="20" idx="2"/>
          </p:cNvCxnSpPr>
          <p:nvPr/>
        </p:nvCxnSpPr>
        <p:spPr>
          <a:xfrm flipV="1">
            <a:off x="1023620" y="2383790"/>
            <a:ext cx="2988945" cy="32473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6" name="Rectangles 65"/>
          <p:cNvSpPr/>
          <p:nvPr/>
        </p:nvSpPr>
        <p:spPr>
          <a:xfrm>
            <a:off x="4353560" y="5017135"/>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OFICINA</a:t>
            </a:r>
            <a:endParaRPr lang="en-US" sz="1400"/>
          </a:p>
        </p:txBody>
      </p:sp>
      <p:sp>
        <p:nvSpPr>
          <p:cNvPr id="67" name="Diamond 66"/>
          <p:cNvSpPr/>
          <p:nvPr/>
        </p:nvSpPr>
        <p:spPr>
          <a:xfrm>
            <a:off x="3344545" y="3818255"/>
            <a:ext cx="1402715"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Radica</a:t>
            </a:r>
            <a:endParaRPr lang="en-US" sz="1400"/>
          </a:p>
        </p:txBody>
      </p:sp>
      <p:cxnSp>
        <p:nvCxnSpPr>
          <p:cNvPr id="68" name="Straight Connector 67"/>
          <p:cNvCxnSpPr>
            <a:stCxn id="67" idx="2"/>
            <a:endCxn id="66" idx="1"/>
          </p:cNvCxnSpPr>
          <p:nvPr/>
        </p:nvCxnSpPr>
        <p:spPr>
          <a:xfrm>
            <a:off x="4046220" y="4406900"/>
            <a:ext cx="307340" cy="7905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4747260" y="4417060"/>
            <a:ext cx="118618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NúmeroO</a:t>
            </a:r>
            <a:endParaRPr lang="en-US" sz="1200" u="sng"/>
          </a:p>
        </p:txBody>
      </p:sp>
      <p:sp>
        <p:nvSpPr>
          <p:cNvPr id="70" name="Oval 69"/>
          <p:cNvSpPr/>
          <p:nvPr/>
        </p:nvSpPr>
        <p:spPr>
          <a:xfrm>
            <a:off x="6470650" y="5523230"/>
            <a:ext cx="130429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Ubicación</a:t>
            </a:r>
            <a:endParaRPr lang="en-US" sz="1200"/>
          </a:p>
        </p:txBody>
      </p:sp>
      <p:cxnSp>
        <p:nvCxnSpPr>
          <p:cNvPr id="71" name="Straight Connector 70"/>
          <p:cNvCxnSpPr>
            <a:stCxn id="69" idx="4"/>
            <a:endCxn id="66" idx="0"/>
          </p:cNvCxnSpPr>
          <p:nvPr/>
        </p:nvCxnSpPr>
        <p:spPr>
          <a:xfrm flipH="1">
            <a:off x="5088890" y="4819650"/>
            <a:ext cx="251460" cy="1974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6" idx="3"/>
            <a:endCxn id="70" idx="1"/>
          </p:cNvCxnSpPr>
          <p:nvPr/>
        </p:nvCxnSpPr>
        <p:spPr>
          <a:xfrm>
            <a:off x="5823585" y="5197475"/>
            <a:ext cx="838200" cy="38481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9057005" y="5850890"/>
            <a:ext cx="471170" cy="368300"/>
          </a:xfrm>
          <a:prstGeom prst="rect">
            <a:avLst/>
          </a:prstGeom>
          <a:noFill/>
        </p:spPr>
        <p:txBody>
          <a:bodyPr wrap="none" rtlCol="0">
            <a:spAutoFit/>
          </a:bodyPr>
          <a:p>
            <a:r>
              <a:rPr lang="en-US"/>
              <a:t>1,1</a:t>
            </a:r>
            <a:endParaRPr lang="en-US"/>
          </a:p>
        </p:txBody>
      </p:sp>
      <p:sp>
        <p:nvSpPr>
          <p:cNvPr id="74" name="Oval 73"/>
          <p:cNvSpPr/>
          <p:nvPr/>
        </p:nvSpPr>
        <p:spPr>
          <a:xfrm>
            <a:off x="6615430" y="5017135"/>
            <a:ext cx="816610"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Área</a:t>
            </a:r>
            <a:endParaRPr lang="en-US" sz="1200"/>
          </a:p>
        </p:txBody>
      </p:sp>
      <p:cxnSp>
        <p:nvCxnSpPr>
          <p:cNvPr id="75" name="Straight Connector 74"/>
          <p:cNvCxnSpPr>
            <a:stCxn id="74" idx="2"/>
            <a:endCxn id="66" idx="3"/>
          </p:cNvCxnSpPr>
          <p:nvPr/>
        </p:nvCxnSpPr>
        <p:spPr>
          <a:xfrm flipH="1" flipV="1">
            <a:off x="5823585" y="5197475"/>
            <a:ext cx="791845" cy="209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6" name="Rectangles 75"/>
          <p:cNvSpPr/>
          <p:nvPr/>
        </p:nvSpPr>
        <p:spPr>
          <a:xfrm>
            <a:off x="9424035" y="6038850"/>
            <a:ext cx="14700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TELÉFONO</a:t>
            </a:r>
            <a:endParaRPr lang="en-US" sz="1400"/>
          </a:p>
        </p:txBody>
      </p:sp>
      <p:sp>
        <p:nvSpPr>
          <p:cNvPr id="77" name="Diamond 76"/>
          <p:cNvSpPr/>
          <p:nvPr/>
        </p:nvSpPr>
        <p:spPr>
          <a:xfrm>
            <a:off x="6296025" y="6038850"/>
            <a:ext cx="1402715"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Tiene</a:t>
            </a:r>
            <a:endParaRPr lang="en-US" sz="1400"/>
          </a:p>
        </p:txBody>
      </p:sp>
      <p:cxnSp>
        <p:nvCxnSpPr>
          <p:cNvPr id="78" name="Straight Connector 77"/>
          <p:cNvCxnSpPr>
            <a:stCxn id="77" idx="1"/>
            <a:endCxn id="66" idx="2"/>
          </p:cNvCxnSpPr>
          <p:nvPr/>
        </p:nvCxnSpPr>
        <p:spPr>
          <a:xfrm flipH="1" flipV="1">
            <a:off x="5088890" y="5377180"/>
            <a:ext cx="1207135" cy="95631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6" idx="1"/>
            <a:endCxn id="77" idx="3"/>
          </p:cNvCxnSpPr>
          <p:nvPr/>
        </p:nvCxnSpPr>
        <p:spPr>
          <a:xfrm flipH="1">
            <a:off x="7698740" y="6219190"/>
            <a:ext cx="1725295" cy="11430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80" name="Text Box 79"/>
          <p:cNvSpPr txBox="1"/>
          <p:nvPr/>
        </p:nvSpPr>
        <p:spPr>
          <a:xfrm>
            <a:off x="3639820" y="5745480"/>
            <a:ext cx="471170" cy="368300"/>
          </a:xfrm>
          <a:prstGeom prst="rect">
            <a:avLst/>
          </a:prstGeom>
          <a:noFill/>
        </p:spPr>
        <p:txBody>
          <a:bodyPr wrap="none" rtlCol="0">
            <a:spAutoFit/>
          </a:bodyPr>
          <a:p>
            <a:r>
              <a:rPr lang="en-US"/>
              <a:t>1,1</a:t>
            </a:r>
            <a:endParaRPr lang="en-US"/>
          </a:p>
        </p:txBody>
      </p:sp>
      <p:sp>
        <p:nvSpPr>
          <p:cNvPr id="81" name="Text Box 80"/>
          <p:cNvSpPr txBox="1"/>
          <p:nvPr/>
        </p:nvSpPr>
        <p:spPr>
          <a:xfrm>
            <a:off x="3777615" y="3100070"/>
            <a:ext cx="469265" cy="368300"/>
          </a:xfrm>
          <a:prstGeom prst="rect">
            <a:avLst/>
          </a:prstGeom>
          <a:noFill/>
        </p:spPr>
        <p:txBody>
          <a:bodyPr wrap="none" rtlCol="0">
            <a:spAutoFit/>
          </a:bodyPr>
          <a:p>
            <a:r>
              <a:rPr lang="en-US"/>
              <a:t>1,*</a:t>
            </a:r>
            <a:endParaRPr lang="en-US"/>
          </a:p>
        </p:txBody>
      </p:sp>
      <p:sp>
        <p:nvSpPr>
          <p:cNvPr id="82" name="Oval 81"/>
          <p:cNvSpPr/>
          <p:nvPr/>
        </p:nvSpPr>
        <p:spPr>
          <a:xfrm>
            <a:off x="9693275" y="5502275"/>
            <a:ext cx="1196975" cy="402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 teléfono</a:t>
            </a:r>
            <a:endParaRPr lang="en-US" sz="1200"/>
          </a:p>
        </p:txBody>
      </p:sp>
      <p:cxnSp>
        <p:nvCxnSpPr>
          <p:cNvPr id="83" name="Straight Connector 82"/>
          <p:cNvCxnSpPr>
            <a:stCxn id="82" idx="4"/>
            <a:endCxn id="76" idx="0"/>
          </p:cNvCxnSpPr>
          <p:nvPr/>
        </p:nvCxnSpPr>
        <p:spPr>
          <a:xfrm flipH="1">
            <a:off x="10159365" y="5904865"/>
            <a:ext cx="132715" cy="1339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20" idx="2"/>
            <a:endCxn id="67" idx="0"/>
          </p:cNvCxnSpPr>
          <p:nvPr/>
        </p:nvCxnSpPr>
        <p:spPr>
          <a:xfrm>
            <a:off x="4012565" y="2383790"/>
            <a:ext cx="33655" cy="143446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85" name="Text Box 84"/>
          <p:cNvSpPr txBox="1"/>
          <p:nvPr/>
        </p:nvSpPr>
        <p:spPr>
          <a:xfrm>
            <a:off x="1855470" y="4128770"/>
            <a:ext cx="471170" cy="368300"/>
          </a:xfrm>
          <a:prstGeom prst="rect">
            <a:avLst/>
          </a:prstGeom>
          <a:noFill/>
        </p:spPr>
        <p:txBody>
          <a:bodyPr wrap="none" rtlCol="0">
            <a:spAutoFit/>
          </a:bodyPr>
          <a:p>
            <a:r>
              <a:rPr lang="en-US"/>
              <a:t>1,1</a:t>
            </a:r>
            <a:endParaRPr lang="en-US"/>
          </a:p>
        </p:txBody>
      </p:sp>
      <p:sp>
        <p:nvSpPr>
          <p:cNvPr id="86" name="Diamond 85"/>
          <p:cNvSpPr/>
          <p:nvPr/>
        </p:nvSpPr>
        <p:spPr>
          <a:xfrm>
            <a:off x="3990975" y="6038850"/>
            <a:ext cx="1912620" cy="58864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Pertenece</a:t>
            </a:r>
            <a:endParaRPr lang="en-US" sz="1400"/>
          </a:p>
        </p:txBody>
      </p:sp>
      <p:cxnSp>
        <p:nvCxnSpPr>
          <p:cNvPr id="87" name="Straight Connector 86"/>
          <p:cNvCxnSpPr>
            <a:stCxn id="66" idx="2"/>
            <a:endCxn id="86" idx="0"/>
          </p:cNvCxnSpPr>
          <p:nvPr/>
        </p:nvCxnSpPr>
        <p:spPr>
          <a:xfrm flipH="1">
            <a:off x="4947285" y="5377180"/>
            <a:ext cx="141605" cy="66167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4" idx="3"/>
            <a:endCxn id="86" idx="1"/>
          </p:cNvCxnSpPr>
          <p:nvPr/>
        </p:nvCxnSpPr>
        <p:spPr>
          <a:xfrm>
            <a:off x="3639820" y="5925820"/>
            <a:ext cx="351155" cy="40767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 Box 88"/>
          <p:cNvSpPr txBox="1"/>
          <p:nvPr/>
        </p:nvSpPr>
        <p:spPr>
          <a:xfrm>
            <a:off x="4619625" y="5557520"/>
            <a:ext cx="469265" cy="368300"/>
          </a:xfrm>
          <a:prstGeom prst="rect">
            <a:avLst/>
          </a:prstGeom>
          <a:noFill/>
        </p:spPr>
        <p:txBody>
          <a:bodyPr wrap="none" rtlCol="0">
            <a:spAutoFit/>
          </a:bodyPr>
          <a:p>
            <a:r>
              <a:rPr lang="en-US"/>
              <a:t>1,*</a:t>
            </a:r>
            <a:endParaRPr lang="en-US"/>
          </a:p>
        </p:txBody>
      </p:sp>
      <p:sp>
        <p:nvSpPr>
          <p:cNvPr id="90" name="Text Box 89"/>
          <p:cNvSpPr txBox="1"/>
          <p:nvPr/>
        </p:nvSpPr>
        <p:spPr>
          <a:xfrm>
            <a:off x="5728970" y="5671185"/>
            <a:ext cx="471170" cy="368300"/>
          </a:xfrm>
          <a:prstGeom prst="rect">
            <a:avLst/>
          </a:prstGeom>
          <a:noFill/>
        </p:spPr>
        <p:txBody>
          <a:bodyPr wrap="none" rtlCol="0">
            <a:spAutoFit/>
          </a:bodyPr>
          <a:p>
            <a:r>
              <a:rPr lang="en-US"/>
              <a:t>1,1</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8420</Words>
  <Application>WPS Presentation</Application>
  <PresentationFormat>Widescreen</PresentationFormat>
  <Paragraphs>535</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Calibri Light</vt:lpstr>
      <vt:lpstr>Calibri</vt:lpstr>
      <vt:lpstr>Microsoft YaHei</vt:lpstr>
      <vt:lpstr>Arial Unicode MS</vt:lpstr>
      <vt:lpstr>Office Theme</vt:lpstr>
      <vt:lpstr>Laboratorio 2</vt:lpstr>
      <vt:lpstr>Ejercicio 1.1</vt:lpstr>
      <vt:lpstr>Diseño conceptual</vt:lpstr>
      <vt:lpstr>Diseño conceptual</vt:lpstr>
      <vt:lpstr>Diseño conceptual</vt:lpstr>
      <vt:lpstr>Diseño conceptual</vt:lpstr>
      <vt:lpstr>Diseño conceptual</vt:lpstr>
      <vt:lpstr>Diseño conceptual (completo)</vt:lpstr>
      <vt:lpstr>Diseño conceptual (completo)</vt:lpstr>
      <vt:lpstr>Tips</vt:lpstr>
      <vt:lpstr>Ejercicio 1.2</vt:lpstr>
      <vt:lpstr>Diseño conceptual (completo)</vt:lpstr>
      <vt:lpstr>Ejercicio 1.3</vt:lpstr>
      <vt:lpstr>Diseño conceptual</vt:lpstr>
      <vt:lpstr>Diseño conceptual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2</dc:title>
  <dc:creator/>
  <cp:lastModifiedBy>Alfredo</cp:lastModifiedBy>
  <cp:revision>9</cp:revision>
  <dcterms:created xsi:type="dcterms:W3CDTF">2023-10-09T02:46:00Z</dcterms:created>
  <dcterms:modified xsi:type="dcterms:W3CDTF">2023-10-10T13:15:49Z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76617CB29BB049EFB560D773173309EE</vt:lpwstr>
  </property>
  <property fmtid="{D5CDD505-2E9C-101B-9397-08002B2CF9AE}" pid="3" name="KSOProductBuildVer">
    <vt:lpwstr>1033-11.2.0.11417</vt:lpwstr>
  </property>
</Properties>
</file>