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2" r:id="rId5"/>
    <p:sldId id="277" r:id="rId7"/>
    <p:sldId id="265" r:id="rId8"/>
    <p:sldId id="266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La oficina tiene que tener id porque los numeros se le asignan a las oficinas</a:t>
            </a:r>
            <a:endParaRPr lang="en-US"/>
          </a:p>
          <a:p>
            <a:r>
              <a:rPr lang="en-US"/>
              <a:t>La fecha debe ser atributo de la relacion porque la evaluacion debe estar para cada dupla proyectista-evaluacion</a:t>
            </a:r>
            <a:endParaRPr lang="en-US"/>
          </a:p>
          <a:p>
            <a:r>
              <a:rPr lang="en-US"/>
              <a:t>Evaluacio no puede ser un tipo</a:t>
            </a:r>
            <a:endParaRPr lang="en-US"/>
          </a:p>
          <a:p>
            <a:endParaRPr lang="en-US"/>
          </a:p>
          <a:p>
            <a:r>
              <a:rPr lang="en-US"/>
              <a:t>-  Es correcto representar a un empleado siendo jefe como una relación Liderar o es necesario hacer una especialización a Jefe y luego relacionarlo con Departamento?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En este ejercicio es necesaria la agregacion porque una institucion con una cuenta corriente es un inversionista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Laboratorio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330"/>
            <a:ext cx="10515600" cy="933450"/>
          </a:xfrm>
        </p:spPr>
        <p:txBody>
          <a:bodyPr/>
          <a:p>
            <a:r>
              <a:rPr lang="en-US"/>
              <a:t>Ejercicio 1.1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509143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en-US" sz="2000"/>
              <a:t>Se quiere confeccionar una base de datos sobre el personal de una empresa, contándose con la información siguiente:</a:t>
            </a:r>
            <a:endParaRPr lang="en-US" sz="2000"/>
          </a:p>
          <a:p>
            <a:pPr marL="0" indent="0">
              <a:lnSpc>
                <a:spcPct val="120000"/>
              </a:lnSpc>
              <a:buNone/>
            </a:pPr>
            <a:r>
              <a:rPr lang="en-US" sz="2000"/>
              <a:t>La empresa posee un conjunto de </a:t>
            </a:r>
            <a:r>
              <a:rPr lang="en-US" sz="2000">
                <a:ln>
                  <a:noFill/>
                </a:ln>
                <a:solidFill>
                  <a:srgbClr val="0070C0"/>
                </a:solidFill>
              </a:rPr>
              <a:t>departamentos</a:t>
            </a:r>
            <a:r>
              <a:rPr lang="en-US" sz="2000"/>
              <a:t>, cada uno de los cuales tiene un conjunto de </a:t>
            </a:r>
            <a:r>
              <a:rPr lang="en-US" sz="2000">
                <a:solidFill>
                  <a:srgbClr val="0070C0"/>
                </a:solidFill>
              </a:rPr>
              <a:t>empleados</a:t>
            </a:r>
            <a:r>
              <a:rPr lang="en-US" sz="2000"/>
              <a:t>, un conjunto de </a:t>
            </a:r>
            <a:r>
              <a:rPr lang="en-US" sz="2000">
                <a:solidFill>
                  <a:srgbClr val="0070C0"/>
                </a:solidFill>
              </a:rPr>
              <a:t>proyectos </a:t>
            </a:r>
            <a:r>
              <a:rPr lang="en-US" sz="2000"/>
              <a:t>y un conjunto de </a:t>
            </a:r>
            <a:r>
              <a:rPr lang="en-US" sz="2000">
                <a:solidFill>
                  <a:srgbClr val="0070C0"/>
                </a:solidFill>
              </a:rPr>
              <a:t>oficinas</a:t>
            </a:r>
            <a:r>
              <a:rPr lang="en-US" sz="2000"/>
              <a:t>. Cada </a:t>
            </a:r>
            <a:r>
              <a:rPr lang="en-US" sz="2000">
                <a:solidFill>
                  <a:srgbClr val="0070C0"/>
                </a:solidFill>
              </a:rPr>
              <a:t>departamento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2000"/>
              <a:t>un </a:t>
            </a:r>
            <a:r>
              <a:rPr lang="en-US" sz="2000" u="sng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que lo identifica, una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función </a:t>
            </a:r>
            <a:r>
              <a:rPr lang="en-US" sz="2000"/>
              <a:t>fundamental que desarrolla y un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jefe </a:t>
            </a:r>
            <a:r>
              <a:rPr lang="en-US" sz="2000"/>
              <a:t>único quien, a su vez, se considera como </a:t>
            </a:r>
            <a:r>
              <a:rPr lang="en-US" sz="2000">
                <a:solidFill>
                  <a:srgbClr val="0070C0"/>
                </a:solidFill>
              </a:rPr>
              <a:t>empleado </a:t>
            </a:r>
            <a:r>
              <a:rPr lang="en-US" sz="2000"/>
              <a:t>de la empresa. De cada </a:t>
            </a:r>
            <a:r>
              <a:rPr lang="en-US" sz="2000">
                <a:solidFill>
                  <a:srgbClr val="0070C0"/>
                </a:solidFill>
              </a:rPr>
              <a:t>empleado </a:t>
            </a:r>
            <a:r>
              <a:rPr lang="en-US" sz="2000"/>
              <a:t>se conoce su </a:t>
            </a:r>
            <a:r>
              <a:rPr lang="en-US" sz="2000" u="sng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 empleado, los proyectos en los que se mantiene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activo </a:t>
            </a:r>
            <a:r>
              <a:rPr lang="en-US" sz="2000"/>
              <a:t>y los que no,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 su oficina y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 teléfono. Un </a:t>
            </a:r>
            <a:r>
              <a:rPr lang="en-US" sz="2000">
                <a:solidFill>
                  <a:srgbClr val="0070C0"/>
                </a:solidFill>
              </a:rPr>
              <a:t>empleado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en </a:t>
            </a:r>
            <a:r>
              <a:rPr lang="en-US" sz="2000"/>
              <a:t>un </a:t>
            </a:r>
            <a:r>
              <a:rPr lang="en-US" sz="2000">
                <a:solidFill>
                  <a:srgbClr val="0070C0"/>
                </a:solidFill>
              </a:rPr>
              <a:t>proyecto </a:t>
            </a:r>
            <a:r>
              <a:rPr lang="en-US" sz="2000"/>
              <a:t>se considera un </a:t>
            </a:r>
            <a:r>
              <a:rPr lang="en-US" sz="2000">
                <a:solidFill>
                  <a:srgbClr val="0070C0"/>
                </a:solidFill>
              </a:rPr>
              <a:t>proyectista</a:t>
            </a:r>
            <a:r>
              <a:rPr lang="en-US" sz="2000"/>
              <a:t>. Los </a:t>
            </a:r>
            <a:r>
              <a:rPr lang="en-US" sz="2000">
                <a:solidFill>
                  <a:srgbClr val="0070C0"/>
                </a:solidFill>
              </a:rPr>
              <a:t>proyectistas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reciben </a:t>
            </a:r>
            <a:r>
              <a:rPr lang="en-US" sz="2000">
                <a:solidFill>
                  <a:srgbClr val="0070C0"/>
                </a:solidFill>
              </a:rPr>
              <a:t>evaluaciones </a:t>
            </a:r>
            <a:r>
              <a:rPr lang="en-US" sz="2000"/>
              <a:t>periódicamente, estas pueden ser EXCELENTE, BIEN, REGULAR y MAL. De cada tipo de evaluación (EXCELENTE, BIEN, REGULAR y MAL) solo interesa almacenar la última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2000"/>
              <a:t>en la que el proyectista la recibió. Además, para cada </a:t>
            </a:r>
            <a:r>
              <a:rPr lang="en-US" sz="2000">
                <a:solidFill>
                  <a:srgbClr val="0070C0"/>
                </a:solidFill>
              </a:rPr>
              <a:t>proyecto </a:t>
            </a:r>
            <a:r>
              <a:rPr lang="en-US" sz="2000"/>
              <a:t>se tiene su </a:t>
            </a:r>
            <a:r>
              <a:rPr lang="en-US" sz="2000" u="sng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 identificación,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título</a:t>
            </a:r>
            <a:r>
              <a:rPr lang="en-US" sz="2000"/>
              <a:t>,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presupuesto </a:t>
            </a:r>
            <a:r>
              <a:rPr lang="en-US" sz="2000"/>
              <a:t>y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tema </a:t>
            </a:r>
            <a:r>
              <a:rPr lang="en-US" sz="2000"/>
              <a:t>en que se enmarca. Por cada </a:t>
            </a:r>
            <a:r>
              <a:rPr lang="en-US" sz="2000">
                <a:solidFill>
                  <a:srgbClr val="0070C0"/>
                </a:solidFill>
              </a:rPr>
              <a:t>oficina </a:t>
            </a:r>
            <a:r>
              <a:rPr lang="en-US" sz="2000"/>
              <a:t>se tiene su </a:t>
            </a:r>
            <a:r>
              <a:rPr lang="en-US" sz="2000" u="sng">
                <a:solidFill>
                  <a:schemeClr val="bg1">
                    <a:lumMod val="50000"/>
                  </a:schemeClr>
                </a:solidFill>
              </a:rPr>
              <a:t>número</a:t>
            </a:r>
            <a:r>
              <a:rPr lang="en-US" sz="2000"/>
              <a:t>, su lugar de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ubicación </a:t>
            </a:r>
            <a:r>
              <a:rPr lang="en-US" sz="2000"/>
              <a:t>y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área </a:t>
            </a:r>
            <a:r>
              <a:rPr lang="en-US" sz="2000"/>
              <a:t>que ocupa. Cada </a:t>
            </a:r>
            <a:r>
              <a:rPr lang="en-US" sz="2000">
                <a:solidFill>
                  <a:srgbClr val="0070C0"/>
                </a:solidFill>
              </a:rPr>
              <a:t>oficina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tiene </a:t>
            </a:r>
            <a:r>
              <a:rPr lang="en-US" sz="2000"/>
              <a:t>un conjunto de </a:t>
            </a:r>
            <a:r>
              <a:rPr lang="en-US" sz="2000">
                <a:solidFill>
                  <a:srgbClr val="0070C0"/>
                </a:solidFill>
              </a:rPr>
              <a:t>teléfonos </a:t>
            </a:r>
            <a:r>
              <a:rPr lang="en-US" sz="2000"/>
              <a:t>que le corresponde.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520"/>
            <a:ext cx="10515600" cy="956310"/>
          </a:xfrm>
        </p:spPr>
        <p:txBody>
          <a:bodyPr/>
          <a:p>
            <a:r>
              <a:rPr lang="en-US"/>
              <a:t>Diseño conceptual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65480" y="487108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DEPARTAMENTO</a:t>
            </a:r>
            <a:endParaRPr lang="en-US" sz="1400"/>
          </a:p>
        </p:txBody>
      </p:sp>
      <p:sp>
        <p:nvSpPr>
          <p:cNvPr id="6" name="Diamond 5"/>
          <p:cNvSpPr/>
          <p:nvPr/>
        </p:nvSpPr>
        <p:spPr>
          <a:xfrm>
            <a:off x="767080" y="3415665"/>
            <a:ext cx="1268095" cy="4235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Lidera</a:t>
            </a:r>
            <a:endParaRPr lang="en-US" sz="1400"/>
          </a:p>
        </p:txBody>
      </p:sp>
      <p:sp>
        <p:nvSpPr>
          <p:cNvPr id="25" name="Rectangles 24"/>
          <p:cNvSpPr/>
          <p:nvPr/>
        </p:nvSpPr>
        <p:spPr>
          <a:xfrm>
            <a:off x="3092450" y="1364615"/>
            <a:ext cx="5603875" cy="131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7039610" y="202374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PROYECTO</a:t>
            </a:r>
            <a:endParaRPr lang="en-US" sz="1400"/>
          </a:p>
        </p:txBody>
      </p:sp>
      <p:sp>
        <p:nvSpPr>
          <p:cNvPr id="20" name="Rectangles 19"/>
          <p:cNvSpPr/>
          <p:nvPr/>
        </p:nvSpPr>
        <p:spPr>
          <a:xfrm>
            <a:off x="3277235" y="202374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EMPLEADO</a:t>
            </a:r>
            <a:endParaRPr lang="en-US" sz="1400"/>
          </a:p>
        </p:txBody>
      </p:sp>
      <p:sp>
        <p:nvSpPr>
          <p:cNvPr id="22" name="Diamond 21"/>
          <p:cNvSpPr/>
          <p:nvPr/>
        </p:nvSpPr>
        <p:spPr>
          <a:xfrm>
            <a:off x="5164455" y="1909445"/>
            <a:ext cx="145097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Trabaja</a:t>
            </a:r>
            <a:endParaRPr lang="en-US" sz="1400"/>
          </a:p>
        </p:txBody>
      </p:sp>
      <p:cxnSp>
        <p:nvCxnSpPr>
          <p:cNvPr id="24" name="Straight Connector 23"/>
          <p:cNvCxnSpPr>
            <a:stCxn id="20" idx="3"/>
            <a:endCxn id="22" idx="1"/>
          </p:cNvCxnSpPr>
          <p:nvPr/>
        </p:nvCxnSpPr>
        <p:spPr>
          <a:xfrm>
            <a:off x="4747260" y="2204085"/>
            <a:ext cx="41719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  <a:endCxn id="19" idx="1"/>
          </p:cNvCxnSpPr>
          <p:nvPr/>
        </p:nvCxnSpPr>
        <p:spPr>
          <a:xfrm>
            <a:off x="6615430" y="2204085"/>
            <a:ext cx="4241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4712970" y="188976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619875" y="190944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6296025" y="1490980"/>
            <a:ext cx="1544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PROYECTISTA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9424035" y="1804035"/>
            <a:ext cx="1364615" cy="43942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Recibe</a:t>
            </a:r>
            <a:endParaRPr lang="en-US" sz="1400"/>
          </a:p>
        </p:txBody>
      </p:sp>
      <p:cxnSp>
        <p:nvCxnSpPr>
          <p:cNvPr id="49" name="Straight Connector 48"/>
          <p:cNvCxnSpPr>
            <a:stCxn id="48" idx="2"/>
            <a:endCxn id="52" idx="0"/>
          </p:cNvCxnSpPr>
          <p:nvPr/>
        </p:nvCxnSpPr>
        <p:spPr>
          <a:xfrm>
            <a:off x="10106660" y="2243455"/>
            <a:ext cx="0" cy="43878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8696325" y="165544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9447530" y="2682240"/>
            <a:ext cx="13176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EVALUACIÓN</a:t>
            </a:r>
            <a:endParaRPr lang="en-US" sz="1400"/>
          </a:p>
        </p:txBody>
      </p:sp>
      <p:cxnSp>
        <p:nvCxnSpPr>
          <p:cNvPr id="53" name="Straight Connector 52"/>
          <p:cNvCxnSpPr>
            <a:stCxn id="48" idx="1"/>
            <a:endCxn id="25" idx="3"/>
          </p:cNvCxnSpPr>
          <p:nvPr/>
        </p:nvCxnSpPr>
        <p:spPr>
          <a:xfrm flipH="1">
            <a:off x="8696325" y="2023745"/>
            <a:ext cx="72771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747250" y="2383790"/>
            <a:ext cx="412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1*</a:t>
            </a:r>
            <a:endParaRPr lang="en-US"/>
          </a:p>
        </p:txBody>
      </p:sp>
      <p:cxnSp>
        <p:nvCxnSpPr>
          <p:cNvPr id="7" name="Straight Connector 6"/>
          <p:cNvCxnSpPr>
            <a:stCxn id="6" idx="0"/>
            <a:endCxn id="3" idx="2"/>
          </p:cNvCxnSpPr>
          <p:nvPr/>
        </p:nvCxnSpPr>
        <p:spPr>
          <a:xfrm flipH="1" flipV="1">
            <a:off x="1400810" y="2384425"/>
            <a:ext cx="635" cy="103124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s 65"/>
          <p:cNvSpPr/>
          <p:nvPr/>
        </p:nvSpPr>
        <p:spPr>
          <a:xfrm>
            <a:off x="3303270" y="409003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OFICINA</a:t>
            </a:r>
            <a:endParaRPr lang="en-US" sz="1400"/>
          </a:p>
        </p:txBody>
      </p:sp>
      <p:sp>
        <p:nvSpPr>
          <p:cNvPr id="67" name="Diamond 66"/>
          <p:cNvSpPr/>
          <p:nvPr/>
        </p:nvSpPr>
        <p:spPr>
          <a:xfrm>
            <a:off x="3328035" y="3134995"/>
            <a:ext cx="140271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Radica</a:t>
            </a:r>
            <a:endParaRPr lang="en-US" sz="1400"/>
          </a:p>
        </p:txBody>
      </p:sp>
      <p:cxnSp>
        <p:nvCxnSpPr>
          <p:cNvPr id="68" name="Straight Connector 67"/>
          <p:cNvCxnSpPr>
            <a:stCxn id="67" idx="2"/>
            <a:endCxn id="66" idx="0"/>
          </p:cNvCxnSpPr>
          <p:nvPr/>
        </p:nvCxnSpPr>
        <p:spPr>
          <a:xfrm>
            <a:off x="4029710" y="3723640"/>
            <a:ext cx="8890" cy="3663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s 75"/>
          <p:cNvSpPr/>
          <p:nvPr/>
        </p:nvSpPr>
        <p:spPr>
          <a:xfrm>
            <a:off x="7376160" y="409003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TELÉFONO</a:t>
            </a:r>
            <a:endParaRPr lang="en-US" sz="1400"/>
          </a:p>
        </p:txBody>
      </p:sp>
      <p:sp>
        <p:nvSpPr>
          <p:cNvPr id="77" name="Diamond 76"/>
          <p:cNvSpPr/>
          <p:nvPr/>
        </p:nvSpPr>
        <p:spPr>
          <a:xfrm>
            <a:off x="5394960" y="3975735"/>
            <a:ext cx="140271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Tiene</a:t>
            </a:r>
            <a:endParaRPr lang="en-US" sz="1400"/>
          </a:p>
        </p:txBody>
      </p:sp>
      <p:cxnSp>
        <p:nvCxnSpPr>
          <p:cNvPr id="78" name="Straight Connector 77"/>
          <p:cNvCxnSpPr>
            <a:stCxn id="77" idx="1"/>
            <a:endCxn id="66" idx="3"/>
          </p:cNvCxnSpPr>
          <p:nvPr/>
        </p:nvCxnSpPr>
        <p:spPr>
          <a:xfrm flipH="1">
            <a:off x="4773295" y="4270375"/>
            <a:ext cx="62166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6" idx="1"/>
            <a:endCxn id="77" idx="3"/>
          </p:cNvCxnSpPr>
          <p:nvPr/>
        </p:nvCxnSpPr>
        <p:spPr>
          <a:xfrm flipH="1">
            <a:off x="6797675" y="4270375"/>
            <a:ext cx="57848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4012565" y="238442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cxnSp>
        <p:nvCxnSpPr>
          <p:cNvPr id="84" name="Straight Connector 83"/>
          <p:cNvCxnSpPr>
            <a:stCxn id="20" idx="2"/>
            <a:endCxn id="67" idx="0"/>
          </p:cNvCxnSpPr>
          <p:nvPr/>
        </p:nvCxnSpPr>
        <p:spPr>
          <a:xfrm>
            <a:off x="4012565" y="2383790"/>
            <a:ext cx="17145" cy="7512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303270" y="4816475"/>
            <a:ext cx="1478280" cy="462280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1400"/>
              <a:t>Pertenece</a:t>
            </a:r>
            <a:endParaRPr lang="en-US" sz="1400"/>
          </a:p>
        </p:txBody>
      </p:sp>
      <p:cxnSp>
        <p:nvCxnSpPr>
          <p:cNvPr id="87" name="Straight Connector 86"/>
          <p:cNvCxnSpPr>
            <a:stCxn id="66" idx="2"/>
            <a:endCxn id="86" idx="0"/>
          </p:cNvCxnSpPr>
          <p:nvPr/>
        </p:nvCxnSpPr>
        <p:spPr>
          <a:xfrm>
            <a:off x="4038600" y="4450080"/>
            <a:ext cx="3810" cy="36639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9616440" y="1247140"/>
            <a:ext cx="979805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Fecha</a:t>
            </a:r>
            <a:endParaRPr lang="en-US" sz="1200"/>
          </a:p>
        </p:txBody>
      </p:sp>
      <p:cxnSp>
        <p:nvCxnSpPr>
          <p:cNvPr id="96" name="Straight Connector 95"/>
          <p:cNvCxnSpPr>
            <a:stCxn id="95" idx="4"/>
            <a:endCxn id="48" idx="0"/>
          </p:cNvCxnSpPr>
          <p:nvPr/>
        </p:nvCxnSpPr>
        <p:spPr>
          <a:xfrm>
            <a:off x="10106660" y="1649730"/>
            <a:ext cx="0" cy="15430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s 2"/>
          <p:cNvSpPr/>
          <p:nvPr/>
        </p:nvSpPr>
        <p:spPr>
          <a:xfrm>
            <a:off x="1035050" y="2024380"/>
            <a:ext cx="73088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JEFE</a:t>
            </a:r>
            <a:endParaRPr lang="en-US" sz="1400"/>
          </a:p>
        </p:txBody>
      </p:sp>
      <p:cxnSp>
        <p:nvCxnSpPr>
          <p:cNvPr id="5" name="Straight Connector 4"/>
          <p:cNvCxnSpPr>
            <a:stCxn id="3" idx="3"/>
            <a:endCxn id="20" idx="1"/>
          </p:cNvCxnSpPr>
          <p:nvPr/>
        </p:nvCxnSpPr>
        <p:spPr>
          <a:xfrm flipV="1">
            <a:off x="1765935" y="2204085"/>
            <a:ext cx="1511300" cy="6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2414905" y="2051050"/>
            <a:ext cx="361315" cy="304800"/>
          </a:xfrm>
          <a:prstGeom prst="arc">
            <a:avLst>
              <a:gd name="adj1" fmla="val 16200000"/>
              <a:gd name="adj2" fmla="val 54053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6" idx="2"/>
            <a:endCxn id="4" idx="0"/>
          </p:cNvCxnSpPr>
          <p:nvPr/>
        </p:nvCxnSpPr>
        <p:spPr>
          <a:xfrm flipH="1">
            <a:off x="1400810" y="3839210"/>
            <a:ext cx="635" cy="103187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6" idx="1"/>
            <a:endCxn id="4" idx="3"/>
          </p:cNvCxnSpPr>
          <p:nvPr/>
        </p:nvCxnSpPr>
        <p:spPr>
          <a:xfrm flipH="1">
            <a:off x="2135505" y="5047615"/>
            <a:ext cx="1167765" cy="381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1400810" y="236156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400810" y="452501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2116455" y="468312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4747260" y="390207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6906895" y="397573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4010660" y="372364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4010660" y="4448175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80110" y="5862955"/>
            <a:ext cx="10432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Este MERX es suponiendo que un proyectista recibe una evaluación en un proyecto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El merx tiene sus limitaciones, o sea, no podemos representar atributos que dependan de otros o que una entidad pueda tomar valores en un conjunto determinado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905"/>
          </a:xfrm>
        </p:spPr>
        <p:txBody>
          <a:bodyPr/>
          <a:p>
            <a:r>
              <a:rPr lang="en-US"/>
              <a:t>Ejercicio 1.2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810"/>
            <a:ext cx="10515600" cy="4351338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sz="2000"/>
              <a:t>Una compañía de vuelos, la cual realiza vuelos cortos entre países de la Unión Europea, desea diseñar una base de datos para mantener un registro de sus servicios:</a:t>
            </a:r>
            <a:endParaRPr lang="en-US" sz="2000"/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Sobre los </a:t>
            </a:r>
            <a:r>
              <a:rPr lang="en-US" sz="2000">
                <a:solidFill>
                  <a:srgbClr val="0070C0"/>
                </a:solidFill>
              </a:rPr>
              <a:t>pasajeros </a:t>
            </a:r>
            <a:r>
              <a:rPr lang="en-US" sz="2000"/>
              <a:t>se conoce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2000"/>
              <a:t>,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2000"/>
              <a:t>y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teléfono</a:t>
            </a:r>
            <a:r>
              <a:rPr lang="en-US" sz="2000"/>
              <a:t>. Sobre los </a:t>
            </a:r>
            <a:r>
              <a:rPr lang="en-US" sz="2000">
                <a:solidFill>
                  <a:srgbClr val="0070C0"/>
                </a:solidFill>
              </a:rPr>
              <a:t>vuelos </a:t>
            </a:r>
            <a:r>
              <a:rPr lang="en-US" sz="2000"/>
              <a:t>se conoce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aeropuerto de salida</a:t>
            </a:r>
            <a:r>
              <a:rPr lang="en-US" sz="2000"/>
              <a:t>,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aeropuerto de llegada</a:t>
            </a:r>
            <a:r>
              <a:rPr lang="en-US" sz="2000"/>
              <a:t> y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avión </a:t>
            </a:r>
            <a:r>
              <a:rPr lang="en-US" sz="2000"/>
              <a:t>que realiza el vuelo. Los </a:t>
            </a:r>
            <a:r>
              <a:rPr lang="en-US" sz="2000">
                <a:solidFill>
                  <a:srgbClr val="0070C0"/>
                </a:solidFill>
              </a:rPr>
              <a:t>vuelos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realizan </a:t>
            </a:r>
            <a:r>
              <a:rPr lang="en-US" sz="2000">
                <a:solidFill>
                  <a:srgbClr val="0070C0"/>
                </a:solidFill>
              </a:rPr>
              <a:t>salidas </a:t>
            </a:r>
            <a:r>
              <a:rPr lang="en-US" sz="2000"/>
              <a:t>varias veces a la semana, de cada </a:t>
            </a:r>
            <a:r>
              <a:rPr lang="en-US" sz="2000">
                <a:solidFill>
                  <a:srgbClr val="0070C0"/>
                </a:solidFill>
              </a:rPr>
              <a:t>salida </a:t>
            </a:r>
            <a:r>
              <a:rPr lang="en-US" sz="2000"/>
              <a:t>se registra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fecha </a:t>
            </a:r>
            <a:r>
              <a:rPr lang="en-US" sz="2000"/>
              <a:t>y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hora de salida</a:t>
            </a:r>
            <a:r>
              <a:rPr lang="en-US" sz="2000"/>
              <a:t>, pudiendo los </a:t>
            </a:r>
            <a:r>
              <a:rPr lang="en-US" sz="2000">
                <a:solidFill>
                  <a:srgbClr val="0070C0"/>
                </a:solidFill>
              </a:rPr>
              <a:t>pasajeros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reservar </a:t>
            </a:r>
            <a:r>
              <a:rPr lang="en-US" sz="2000">
                <a:solidFill>
                  <a:schemeClr val="tx1"/>
                </a:solidFill>
              </a:rPr>
              <a:t>boletos </a:t>
            </a:r>
            <a:r>
              <a:rPr lang="en-US" sz="2000"/>
              <a:t>para estas </a:t>
            </a:r>
            <a:r>
              <a:rPr lang="en-US" sz="2000">
                <a:solidFill>
                  <a:srgbClr val="0070C0"/>
                </a:solidFill>
              </a:rPr>
              <a:t>salidas</a:t>
            </a:r>
            <a:r>
              <a:rPr lang="en-US" sz="2000"/>
              <a:t>. Sobre los </a:t>
            </a:r>
            <a:r>
              <a:rPr lang="en-US" sz="2000">
                <a:solidFill>
                  <a:srgbClr val="0070C0"/>
                </a:solidFill>
              </a:rPr>
              <a:t>modelos </a:t>
            </a:r>
            <a:r>
              <a:rPr lang="en-US" sz="2000"/>
              <a:t>de aviones se tiene un registro de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fabricante</a:t>
            </a:r>
            <a:r>
              <a:rPr lang="en-US" sz="2000"/>
              <a:t>,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identificador </a:t>
            </a:r>
            <a:r>
              <a:rPr lang="en-US" sz="2000"/>
              <a:t>del modelo,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 asientos y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motores</a:t>
            </a:r>
            <a:r>
              <a:rPr lang="en-US" sz="2000"/>
              <a:t>. Sobre el </a:t>
            </a:r>
            <a:r>
              <a:rPr lang="en-US" sz="2000">
                <a:solidFill>
                  <a:srgbClr val="0070C0"/>
                </a:solidFill>
              </a:rPr>
              <a:t>personal </a:t>
            </a:r>
            <a:r>
              <a:rPr lang="en-US" sz="2000"/>
              <a:t>se conoce el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2000"/>
              <a:t>del empleado,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nombre</a:t>
            </a:r>
            <a:r>
              <a:rPr lang="en-US" sz="2000"/>
              <a:t>,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dirección </a:t>
            </a:r>
            <a:r>
              <a:rPr lang="en-US" sz="2000"/>
              <a:t>y su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salario</a:t>
            </a:r>
            <a:r>
              <a:rPr lang="en-US" sz="2000"/>
              <a:t>. Es importante señalar que hay un tipo particular de </a:t>
            </a:r>
            <a:r>
              <a:rPr lang="en-US" sz="2000">
                <a:solidFill>
                  <a:srgbClr val="0070C0"/>
                </a:solidFill>
              </a:rPr>
              <a:t>empleado </a:t>
            </a:r>
            <a:r>
              <a:rPr lang="en-US" sz="2000"/>
              <a:t>que es el </a:t>
            </a:r>
            <a:r>
              <a:rPr lang="en-US" sz="2000">
                <a:solidFill>
                  <a:srgbClr val="0070C0"/>
                </a:solidFill>
              </a:rPr>
              <a:t>piloto</a:t>
            </a:r>
            <a:r>
              <a:rPr lang="en-US" sz="2000"/>
              <a:t>, de quien se tiene información acerca de los 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</a:rPr>
              <a:t>modelos de avión que puede pilotar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515600" cy="923290"/>
          </a:xfrm>
        </p:spPr>
        <p:txBody>
          <a:bodyPr/>
          <a:p>
            <a:r>
              <a:rPr lang="en-US"/>
              <a:t>Diseño conceptual (completo)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3609975" y="313563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VUELO</a:t>
            </a:r>
            <a:endParaRPr lang="en-US" sz="1400"/>
          </a:p>
        </p:txBody>
      </p:sp>
      <p:sp>
        <p:nvSpPr>
          <p:cNvPr id="5" name="Rectangles 4"/>
          <p:cNvSpPr/>
          <p:nvPr/>
        </p:nvSpPr>
        <p:spPr>
          <a:xfrm>
            <a:off x="1513205" y="183578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PASAJERO</a:t>
            </a:r>
            <a:endParaRPr lang="en-US" sz="1400"/>
          </a:p>
        </p:txBody>
      </p:sp>
      <p:sp>
        <p:nvSpPr>
          <p:cNvPr id="13" name="Oval 12"/>
          <p:cNvSpPr/>
          <p:nvPr/>
        </p:nvSpPr>
        <p:spPr>
          <a:xfrm>
            <a:off x="2249170" y="1299210"/>
            <a:ext cx="979805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sp>
        <p:nvSpPr>
          <p:cNvPr id="14" name="Oval 13"/>
          <p:cNvSpPr/>
          <p:nvPr/>
        </p:nvSpPr>
        <p:spPr>
          <a:xfrm>
            <a:off x="947420" y="1318895"/>
            <a:ext cx="1196975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Dirección</a:t>
            </a:r>
            <a:endParaRPr lang="en-US" sz="1200"/>
          </a:p>
        </p:txBody>
      </p:sp>
      <p:cxnSp>
        <p:nvCxnSpPr>
          <p:cNvPr id="15" name="Straight Connector 14"/>
          <p:cNvCxnSpPr>
            <a:stCxn id="13" idx="3"/>
            <a:endCxn id="5" idx="0"/>
          </p:cNvCxnSpPr>
          <p:nvPr/>
        </p:nvCxnSpPr>
        <p:spPr>
          <a:xfrm flipH="1">
            <a:off x="2248535" y="1642745"/>
            <a:ext cx="144145" cy="1930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14" idx="5"/>
          </p:cNvCxnSpPr>
          <p:nvPr/>
        </p:nvCxnSpPr>
        <p:spPr>
          <a:xfrm flipH="1" flipV="1">
            <a:off x="1969135" y="1662430"/>
            <a:ext cx="279400" cy="1733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650365" y="2329815"/>
            <a:ext cx="1196975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# teléfono</a:t>
            </a:r>
            <a:endParaRPr lang="en-US" sz="1200"/>
          </a:p>
        </p:txBody>
      </p:sp>
      <p:cxnSp>
        <p:nvCxnSpPr>
          <p:cNvPr id="18" name="Straight Connector 17"/>
          <p:cNvCxnSpPr>
            <a:stCxn id="5" idx="2"/>
            <a:endCxn id="17" idx="0"/>
          </p:cNvCxnSpPr>
          <p:nvPr/>
        </p:nvCxnSpPr>
        <p:spPr>
          <a:xfrm>
            <a:off x="2248535" y="2195830"/>
            <a:ext cx="635" cy="13398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4520" y="1814195"/>
            <a:ext cx="7289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id_P</a:t>
            </a:r>
            <a:endParaRPr lang="en-US" sz="1200" u="sng"/>
          </a:p>
        </p:txBody>
      </p:sp>
      <p:cxnSp>
        <p:nvCxnSpPr>
          <p:cNvPr id="24" name="Straight Connector 23"/>
          <p:cNvCxnSpPr>
            <a:stCxn id="5" idx="1"/>
            <a:endCxn id="22" idx="6"/>
          </p:cNvCxnSpPr>
          <p:nvPr/>
        </p:nvCxnSpPr>
        <p:spPr>
          <a:xfrm flipH="1" flipV="1">
            <a:off x="1333500" y="2015490"/>
            <a:ext cx="179705" cy="6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5401310" y="183515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SALIDA</a:t>
            </a:r>
            <a:endParaRPr lang="en-US" sz="1400"/>
          </a:p>
        </p:txBody>
      </p:sp>
      <p:sp>
        <p:nvSpPr>
          <p:cNvPr id="26" name="Oval 25"/>
          <p:cNvSpPr/>
          <p:nvPr/>
        </p:nvSpPr>
        <p:spPr>
          <a:xfrm>
            <a:off x="6136640" y="1327150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Fecha</a:t>
            </a:r>
            <a:endParaRPr lang="en-US" sz="1200" u="sng"/>
          </a:p>
        </p:txBody>
      </p:sp>
      <p:cxnSp>
        <p:nvCxnSpPr>
          <p:cNvPr id="29" name="Straight Connector 28"/>
          <p:cNvCxnSpPr>
            <a:stCxn id="26" idx="3"/>
            <a:endCxn id="25" idx="0"/>
          </p:cNvCxnSpPr>
          <p:nvPr/>
        </p:nvCxnSpPr>
        <p:spPr>
          <a:xfrm flipH="1">
            <a:off x="6136640" y="1670685"/>
            <a:ext cx="173990" cy="1644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35065" y="2309495"/>
            <a:ext cx="119761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Hora</a:t>
            </a:r>
            <a:endParaRPr lang="en-US" sz="1200"/>
          </a:p>
        </p:txBody>
      </p:sp>
      <p:cxnSp>
        <p:nvCxnSpPr>
          <p:cNvPr id="32" name="Straight Connector 31"/>
          <p:cNvCxnSpPr>
            <a:stCxn id="31" idx="1"/>
            <a:endCxn id="25" idx="2"/>
          </p:cNvCxnSpPr>
          <p:nvPr/>
        </p:nvCxnSpPr>
        <p:spPr>
          <a:xfrm flipH="1" flipV="1">
            <a:off x="6136640" y="2195195"/>
            <a:ext cx="273685" cy="1733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5864225" y="566991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MODELO</a:t>
            </a:r>
            <a:endParaRPr lang="en-US" sz="1400"/>
          </a:p>
        </p:txBody>
      </p:sp>
      <p:sp>
        <p:nvSpPr>
          <p:cNvPr id="34" name="Oval 33"/>
          <p:cNvSpPr/>
          <p:nvPr/>
        </p:nvSpPr>
        <p:spPr>
          <a:xfrm>
            <a:off x="5288915" y="5160645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id_M</a:t>
            </a:r>
            <a:endParaRPr lang="en-US" sz="1200" u="sng"/>
          </a:p>
        </p:txBody>
      </p:sp>
      <p:sp>
        <p:nvSpPr>
          <p:cNvPr id="35" name="Oval 34"/>
          <p:cNvSpPr/>
          <p:nvPr/>
        </p:nvSpPr>
        <p:spPr>
          <a:xfrm>
            <a:off x="6781165" y="6171565"/>
            <a:ext cx="107696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# asiento</a:t>
            </a:r>
            <a:endParaRPr lang="en-US" sz="1200"/>
          </a:p>
        </p:txBody>
      </p:sp>
      <p:cxnSp>
        <p:nvCxnSpPr>
          <p:cNvPr id="36" name="Straight Connector 35"/>
          <p:cNvCxnSpPr>
            <a:stCxn id="34" idx="5"/>
            <a:endCxn id="33" idx="0"/>
          </p:cNvCxnSpPr>
          <p:nvPr/>
        </p:nvCxnSpPr>
        <p:spPr>
          <a:xfrm>
            <a:off x="6301105" y="5504180"/>
            <a:ext cx="298450" cy="1657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3" idx="2"/>
            <a:endCxn id="35" idx="1"/>
          </p:cNvCxnSpPr>
          <p:nvPr/>
        </p:nvCxnSpPr>
        <p:spPr>
          <a:xfrm>
            <a:off x="6599555" y="6029960"/>
            <a:ext cx="339090" cy="2006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401945" y="6163945"/>
            <a:ext cx="119761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Fabricante</a:t>
            </a:r>
            <a:endParaRPr lang="en-US" sz="1200"/>
          </a:p>
        </p:txBody>
      </p:sp>
      <p:cxnSp>
        <p:nvCxnSpPr>
          <p:cNvPr id="39" name="Straight Connector 38"/>
          <p:cNvCxnSpPr>
            <a:stCxn id="38" idx="7"/>
            <a:endCxn id="33" idx="2"/>
          </p:cNvCxnSpPr>
          <p:nvPr/>
        </p:nvCxnSpPr>
        <p:spPr>
          <a:xfrm flipV="1">
            <a:off x="6424295" y="6029960"/>
            <a:ext cx="175260" cy="1930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599555" y="5133340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# motores</a:t>
            </a:r>
            <a:endParaRPr lang="en-US" sz="1200"/>
          </a:p>
        </p:txBody>
      </p:sp>
      <p:cxnSp>
        <p:nvCxnSpPr>
          <p:cNvPr id="41" name="Straight Connector 40"/>
          <p:cNvCxnSpPr>
            <a:stCxn id="40" idx="3"/>
            <a:endCxn id="33" idx="0"/>
          </p:cNvCxnSpPr>
          <p:nvPr/>
        </p:nvCxnSpPr>
        <p:spPr>
          <a:xfrm flipH="1">
            <a:off x="6599555" y="5476875"/>
            <a:ext cx="173990" cy="1930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s 41"/>
          <p:cNvSpPr/>
          <p:nvPr/>
        </p:nvSpPr>
        <p:spPr>
          <a:xfrm>
            <a:off x="9081135" y="287274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EMPLEADO</a:t>
            </a:r>
            <a:endParaRPr lang="en-US" sz="1400"/>
          </a:p>
        </p:txBody>
      </p:sp>
      <p:sp>
        <p:nvSpPr>
          <p:cNvPr id="43" name="Oval 42"/>
          <p:cNvSpPr/>
          <p:nvPr/>
        </p:nvSpPr>
        <p:spPr>
          <a:xfrm>
            <a:off x="8630285" y="2411730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id_E</a:t>
            </a:r>
            <a:endParaRPr lang="en-US" sz="1200" u="sng"/>
          </a:p>
        </p:txBody>
      </p:sp>
      <p:sp>
        <p:nvSpPr>
          <p:cNvPr id="44" name="Oval 43"/>
          <p:cNvSpPr/>
          <p:nvPr/>
        </p:nvSpPr>
        <p:spPr>
          <a:xfrm>
            <a:off x="9943465" y="3340100"/>
            <a:ext cx="107696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Salario</a:t>
            </a:r>
            <a:endParaRPr lang="en-US" sz="1200"/>
          </a:p>
        </p:txBody>
      </p:sp>
      <p:cxnSp>
        <p:nvCxnSpPr>
          <p:cNvPr id="45" name="Straight Connector 44"/>
          <p:cNvCxnSpPr>
            <a:stCxn id="43" idx="5"/>
            <a:endCxn id="42" idx="0"/>
          </p:cNvCxnSpPr>
          <p:nvPr/>
        </p:nvCxnSpPr>
        <p:spPr>
          <a:xfrm>
            <a:off x="9642475" y="2755265"/>
            <a:ext cx="173990" cy="1174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2" idx="2"/>
            <a:endCxn id="44" idx="1"/>
          </p:cNvCxnSpPr>
          <p:nvPr/>
        </p:nvCxnSpPr>
        <p:spPr>
          <a:xfrm>
            <a:off x="9816465" y="3232785"/>
            <a:ext cx="284480" cy="16637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444865" y="3281045"/>
            <a:ext cx="119761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Dirección</a:t>
            </a:r>
            <a:endParaRPr lang="en-US" sz="1200"/>
          </a:p>
        </p:txBody>
      </p:sp>
      <p:cxnSp>
        <p:nvCxnSpPr>
          <p:cNvPr id="48" name="Straight Connector 47"/>
          <p:cNvCxnSpPr>
            <a:stCxn id="47" idx="7"/>
            <a:endCxn id="42" idx="2"/>
          </p:cNvCxnSpPr>
          <p:nvPr/>
        </p:nvCxnSpPr>
        <p:spPr>
          <a:xfrm flipV="1">
            <a:off x="9467215" y="3232785"/>
            <a:ext cx="349250" cy="10731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888855" y="2411730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Nombre</a:t>
            </a:r>
            <a:endParaRPr lang="en-US" sz="1200"/>
          </a:p>
        </p:txBody>
      </p:sp>
      <p:cxnSp>
        <p:nvCxnSpPr>
          <p:cNvPr id="50" name="Straight Connector 49"/>
          <p:cNvCxnSpPr>
            <a:stCxn id="49" idx="3"/>
            <a:endCxn id="42" idx="0"/>
          </p:cNvCxnSpPr>
          <p:nvPr/>
        </p:nvCxnSpPr>
        <p:spPr>
          <a:xfrm flipH="1">
            <a:off x="9816465" y="2755265"/>
            <a:ext cx="246380" cy="1174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/>
          <p:cNvSpPr/>
          <p:nvPr/>
        </p:nvSpPr>
        <p:spPr>
          <a:xfrm>
            <a:off x="3310255" y="1720850"/>
            <a:ext cx="170497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Reservar</a:t>
            </a:r>
            <a:endParaRPr lang="en-US" sz="1400"/>
          </a:p>
        </p:txBody>
      </p:sp>
      <p:cxnSp>
        <p:nvCxnSpPr>
          <p:cNvPr id="52" name="Straight Connector 51"/>
          <p:cNvCxnSpPr>
            <a:stCxn id="51" idx="1"/>
            <a:endCxn id="5" idx="3"/>
          </p:cNvCxnSpPr>
          <p:nvPr/>
        </p:nvCxnSpPr>
        <p:spPr>
          <a:xfrm flipH="1">
            <a:off x="2983230" y="2015490"/>
            <a:ext cx="327025" cy="6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  <a:endCxn id="25" idx="1"/>
          </p:cNvCxnSpPr>
          <p:nvPr/>
        </p:nvCxnSpPr>
        <p:spPr>
          <a:xfrm>
            <a:off x="5015230" y="2015490"/>
            <a:ext cx="38608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/>
          <p:cNvSpPr/>
          <p:nvPr/>
        </p:nvSpPr>
        <p:spPr>
          <a:xfrm>
            <a:off x="5376545" y="3021965"/>
            <a:ext cx="151892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Realizar</a:t>
            </a:r>
            <a:endParaRPr lang="en-US" sz="1400"/>
          </a:p>
        </p:txBody>
      </p:sp>
      <p:cxnSp>
        <p:nvCxnSpPr>
          <p:cNvPr id="55" name="Straight Connector 54"/>
          <p:cNvCxnSpPr>
            <a:stCxn id="25" idx="2"/>
            <a:endCxn id="54" idx="0"/>
          </p:cNvCxnSpPr>
          <p:nvPr/>
        </p:nvCxnSpPr>
        <p:spPr>
          <a:xfrm flipH="1">
            <a:off x="6136005" y="2195195"/>
            <a:ext cx="635" cy="8267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1"/>
            <a:endCxn id="4" idx="3"/>
          </p:cNvCxnSpPr>
          <p:nvPr/>
        </p:nvCxnSpPr>
        <p:spPr>
          <a:xfrm flipH="1" flipV="1">
            <a:off x="5080000" y="3315970"/>
            <a:ext cx="296545" cy="6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s 57"/>
          <p:cNvSpPr/>
          <p:nvPr/>
        </p:nvSpPr>
        <p:spPr>
          <a:xfrm>
            <a:off x="9081135" y="427609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PILOTO</a:t>
            </a:r>
            <a:endParaRPr lang="en-US" sz="1400"/>
          </a:p>
        </p:txBody>
      </p:sp>
      <p:cxnSp>
        <p:nvCxnSpPr>
          <p:cNvPr id="59" name="Straight Connector 58"/>
          <p:cNvCxnSpPr>
            <a:stCxn id="42" idx="2"/>
            <a:endCxn id="58" idx="0"/>
          </p:cNvCxnSpPr>
          <p:nvPr/>
        </p:nvCxnSpPr>
        <p:spPr>
          <a:xfrm>
            <a:off x="9816465" y="3232785"/>
            <a:ext cx="0" cy="104330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 rot="5400000">
            <a:off x="9529445" y="3648075"/>
            <a:ext cx="577215" cy="250825"/>
          </a:xfrm>
          <a:prstGeom prst="arc">
            <a:avLst>
              <a:gd name="adj1" fmla="val 16200000"/>
              <a:gd name="adj2" fmla="val 5524643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Diamond 60"/>
          <p:cNvSpPr/>
          <p:nvPr/>
        </p:nvSpPr>
        <p:spPr>
          <a:xfrm>
            <a:off x="9056370" y="5555615"/>
            <a:ext cx="151892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Pilotar</a:t>
            </a:r>
            <a:endParaRPr lang="en-US" sz="1400"/>
          </a:p>
        </p:txBody>
      </p:sp>
      <p:cxnSp>
        <p:nvCxnSpPr>
          <p:cNvPr id="62" name="Straight Connector 61"/>
          <p:cNvCxnSpPr>
            <a:stCxn id="58" idx="2"/>
            <a:endCxn id="61" idx="0"/>
          </p:cNvCxnSpPr>
          <p:nvPr/>
        </p:nvCxnSpPr>
        <p:spPr>
          <a:xfrm flipH="1">
            <a:off x="9815830" y="4636135"/>
            <a:ext cx="635" cy="9194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3"/>
            <a:endCxn id="61" idx="1"/>
          </p:cNvCxnSpPr>
          <p:nvPr/>
        </p:nvCxnSpPr>
        <p:spPr>
          <a:xfrm>
            <a:off x="7334250" y="5850255"/>
            <a:ext cx="17221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763270" y="3021965"/>
            <a:ext cx="208407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Pertenecer</a:t>
            </a:r>
            <a:endParaRPr lang="en-US" sz="1400"/>
          </a:p>
        </p:txBody>
      </p:sp>
      <p:sp>
        <p:nvSpPr>
          <p:cNvPr id="67" name="Rectangles 66"/>
          <p:cNvSpPr/>
          <p:nvPr/>
        </p:nvSpPr>
        <p:spPr>
          <a:xfrm>
            <a:off x="1076960" y="568896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AVIÓN</a:t>
            </a:r>
            <a:endParaRPr lang="en-US" sz="1400"/>
          </a:p>
        </p:txBody>
      </p:sp>
      <p:cxnSp>
        <p:nvCxnSpPr>
          <p:cNvPr id="68" name="Straight Connector 67"/>
          <p:cNvCxnSpPr>
            <a:stCxn id="67" idx="0"/>
            <a:endCxn id="66" idx="2"/>
          </p:cNvCxnSpPr>
          <p:nvPr/>
        </p:nvCxnSpPr>
        <p:spPr>
          <a:xfrm flipH="1" flipV="1">
            <a:off x="1805305" y="3610610"/>
            <a:ext cx="6985" cy="207835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" idx="1"/>
            <a:endCxn id="66" idx="3"/>
          </p:cNvCxnSpPr>
          <p:nvPr/>
        </p:nvCxnSpPr>
        <p:spPr>
          <a:xfrm flipH="1">
            <a:off x="2847340" y="3315970"/>
            <a:ext cx="762635" cy="6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969770" y="6163945"/>
            <a:ext cx="11861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id_A</a:t>
            </a:r>
            <a:endParaRPr lang="en-US" sz="1200" u="sng"/>
          </a:p>
        </p:txBody>
      </p:sp>
      <p:cxnSp>
        <p:nvCxnSpPr>
          <p:cNvPr id="71" name="Straight Connector 70"/>
          <p:cNvCxnSpPr>
            <a:stCxn id="70" idx="1"/>
            <a:endCxn id="67" idx="2"/>
          </p:cNvCxnSpPr>
          <p:nvPr/>
        </p:nvCxnSpPr>
        <p:spPr>
          <a:xfrm flipH="1" flipV="1">
            <a:off x="1812290" y="6049010"/>
            <a:ext cx="331470" cy="17399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2938780" y="172974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73" name="Text Box 72"/>
          <p:cNvSpPr txBox="1"/>
          <p:nvPr/>
        </p:nvSpPr>
        <p:spPr>
          <a:xfrm>
            <a:off x="5015230" y="172974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5667375" y="218376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5015230" y="301371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3228975" y="301371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78" name="Text Box 77"/>
          <p:cNvSpPr txBox="1"/>
          <p:nvPr/>
        </p:nvSpPr>
        <p:spPr>
          <a:xfrm>
            <a:off x="1341120" y="530161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7258050" y="55359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9406890" y="463613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729855" y="4276090"/>
            <a:ext cx="1186180" cy="402590"/>
          </a:xfrm>
          <a:prstGeom prst="ellipse">
            <a:avLst/>
          </a:prstGeom>
          <a:ln w="381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id_E</a:t>
            </a:r>
            <a:endParaRPr lang="en-US" sz="1200" u="sng"/>
          </a:p>
        </p:txBody>
      </p:sp>
      <p:cxnSp>
        <p:nvCxnSpPr>
          <p:cNvPr id="82" name="Straight Connector 81"/>
          <p:cNvCxnSpPr>
            <a:stCxn id="81" idx="6"/>
            <a:endCxn id="58" idx="1"/>
          </p:cNvCxnSpPr>
          <p:nvPr/>
        </p:nvCxnSpPr>
        <p:spPr>
          <a:xfrm flipV="1">
            <a:off x="8916035" y="4456430"/>
            <a:ext cx="165100" cy="2095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05155" y="6163945"/>
            <a:ext cx="1186180" cy="402590"/>
          </a:xfrm>
          <a:prstGeom prst="ellipse">
            <a:avLst/>
          </a:prstGeom>
          <a:ln w="3810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id_M</a:t>
            </a:r>
            <a:endParaRPr lang="en-US" sz="1200" u="sng"/>
          </a:p>
        </p:txBody>
      </p:sp>
      <p:cxnSp>
        <p:nvCxnSpPr>
          <p:cNvPr id="84" name="Straight Connector 83"/>
          <p:cNvCxnSpPr>
            <a:stCxn id="67" idx="2"/>
            <a:endCxn id="83" idx="7"/>
          </p:cNvCxnSpPr>
          <p:nvPr/>
        </p:nvCxnSpPr>
        <p:spPr>
          <a:xfrm flipH="1">
            <a:off x="1617345" y="6049010"/>
            <a:ext cx="194945" cy="17399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s 84"/>
          <p:cNvSpPr/>
          <p:nvPr/>
        </p:nvSpPr>
        <p:spPr>
          <a:xfrm>
            <a:off x="5346700" y="1785620"/>
            <a:ext cx="1574165" cy="4572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5231130" y="2969260"/>
            <a:ext cx="1804670" cy="694055"/>
          </a:xfrm>
          <a:prstGeom prst="diamond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iamond 2"/>
          <p:cNvSpPr/>
          <p:nvPr/>
        </p:nvSpPr>
        <p:spPr>
          <a:xfrm>
            <a:off x="3420745" y="5556250"/>
            <a:ext cx="151892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Ser de</a:t>
            </a:r>
            <a:endParaRPr lang="en-US" sz="1400"/>
          </a:p>
        </p:txBody>
      </p:sp>
      <p:sp>
        <p:nvSpPr>
          <p:cNvPr id="6" name="Diamond 5"/>
          <p:cNvSpPr/>
          <p:nvPr/>
        </p:nvSpPr>
        <p:spPr>
          <a:xfrm>
            <a:off x="3275330" y="5503545"/>
            <a:ext cx="1804670" cy="694055"/>
          </a:xfrm>
          <a:prstGeom prst="diamond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7" idx="3"/>
            <a:endCxn id="6" idx="1"/>
          </p:cNvCxnSpPr>
          <p:nvPr/>
        </p:nvCxnSpPr>
        <p:spPr>
          <a:xfrm flipV="1">
            <a:off x="2546985" y="5850890"/>
            <a:ext cx="728345" cy="18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3" idx="1"/>
            <a:endCxn id="6" idx="3"/>
          </p:cNvCxnSpPr>
          <p:nvPr/>
        </p:nvCxnSpPr>
        <p:spPr>
          <a:xfrm flipH="1">
            <a:off x="5080000" y="5850255"/>
            <a:ext cx="784225" cy="6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2938780" y="3880485"/>
            <a:ext cx="124650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Llegar</a:t>
            </a:r>
            <a:endParaRPr lang="en-US" sz="1400"/>
          </a:p>
        </p:txBody>
      </p:sp>
      <p:sp>
        <p:nvSpPr>
          <p:cNvPr id="12" name="Diamond 11"/>
          <p:cNvSpPr/>
          <p:nvPr/>
        </p:nvSpPr>
        <p:spPr>
          <a:xfrm>
            <a:off x="4584700" y="3880485"/>
            <a:ext cx="124650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Salir</a:t>
            </a:r>
            <a:endParaRPr lang="en-US" sz="1400"/>
          </a:p>
        </p:txBody>
      </p:sp>
      <p:cxnSp>
        <p:nvCxnSpPr>
          <p:cNvPr id="21" name="Straight Connector 20"/>
          <p:cNvCxnSpPr>
            <a:stCxn id="4" idx="2"/>
            <a:endCxn id="10" idx="0"/>
          </p:cNvCxnSpPr>
          <p:nvPr/>
        </p:nvCxnSpPr>
        <p:spPr>
          <a:xfrm flipH="1">
            <a:off x="3562350" y="3495675"/>
            <a:ext cx="782955" cy="3848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2"/>
            <a:endCxn id="12" idx="0"/>
          </p:cNvCxnSpPr>
          <p:nvPr/>
        </p:nvCxnSpPr>
        <p:spPr>
          <a:xfrm>
            <a:off x="4345305" y="3495675"/>
            <a:ext cx="862965" cy="38481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4115435" y="349567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3698240" y="480060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AEROPUERTO</a:t>
            </a:r>
            <a:endParaRPr lang="en-US" sz="1400"/>
          </a:p>
        </p:txBody>
      </p:sp>
      <p:cxnSp>
        <p:nvCxnSpPr>
          <p:cNvPr id="30" name="Straight Connector 29"/>
          <p:cNvCxnSpPr>
            <a:stCxn id="10" idx="2"/>
            <a:endCxn id="28" idx="0"/>
          </p:cNvCxnSpPr>
          <p:nvPr/>
        </p:nvCxnSpPr>
        <p:spPr>
          <a:xfrm>
            <a:off x="3562350" y="4469130"/>
            <a:ext cx="871220" cy="3314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0"/>
            <a:endCxn id="12" idx="2"/>
          </p:cNvCxnSpPr>
          <p:nvPr/>
        </p:nvCxnSpPr>
        <p:spPr>
          <a:xfrm flipV="1">
            <a:off x="4433570" y="4469130"/>
            <a:ext cx="774700" cy="3314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4185285" y="443230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87" name="Rectangles 86"/>
          <p:cNvSpPr/>
          <p:nvPr/>
        </p:nvSpPr>
        <p:spPr>
          <a:xfrm>
            <a:off x="1024890" y="5640705"/>
            <a:ext cx="1574165" cy="45720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546985" y="4755515"/>
            <a:ext cx="97536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Nombre</a:t>
            </a:r>
            <a:endParaRPr lang="en-US" sz="1200" u="sng"/>
          </a:p>
        </p:txBody>
      </p:sp>
      <p:cxnSp>
        <p:nvCxnSpPr>
          <p:cNvPr id="90" name="Straight Connector 89"/>
          <p:cNvCxnSpPr>
            <a:stCxn id="28" idx="1"/>
            <a:endCxn id="89" idx="6"/>
          </p:cNvCxnSpPr>
          <p:nvPr/>
        </p:nvCxnSpPr>
        <p:spPr>
          <a:xfrm flipH="1" flipV="1">
            <a:off x="3522345" y="4956810"/>
            <a:ext cx="175895" cy="241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80180" y="2552065"/>
            <a:ext cx="728980" cy="4025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u="sng"/>
              <a:t>id_V</a:t>
            </a:r>
            <a:endParaRPr lang="en-US" sz="1200" u="sng"/>
          </a:p>
        </p:txBody>
      </p:sp>
      <p:cxnSp>
        <p:nvCxnSpPr>
          <p:cNvPr id="11" name="Straight Connector 10"/>
          <p:cNvCxnSpPr>
            <a:stCxn id="9" idx="4"/>
            <a:endCxn id="4" idx="0"/>
          </p:cNvCxnSpPr>
          <p:nvPr/>
        </p:nvCxnSpPr>
        <p:spPr>
          <a:xfrm>
            <a:off x="4344670" y="2954655"/>
            <a:ext cx="635" cy="18097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401310" y="5504180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2628900" y="55359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490"/>
            <a:ext cx="10515600" cy="957580"/>
          </a:xfrm>
        </p:spPr>
        <p:txBody>
          <a:bodyPr/>
          <a:p>
            <a:r>
              <a:rPr lang="en-US"/>
              <a:t>Ejercicio 1.3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95705"/>
            <a:ext cx="11036300" cy="4981575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en-US" sz="1800"/>
              <a:t>Se desea almacenar la información correspondiente a ciertas actividades que se desarrollan en un banco. Interesa la información sobre los clientes, sus cuentas y otros servicios que brinda el banco, como la asignación de créditos y el control de las inversiones. De los </a:t>
            </a:r>
            <a:r>
              <a:rPr lang="en-US" sz="1800">
                <a:solidFill>
                  <a:srgbClr val="0070C0"/>
                </a:solidFill>
              </a:rPr>
              <a:t>clientes </a:t>
            </a:r>
            <a:r>
              <a:rPr lang="en-US" sz="1800"/>
              <a:t>se conoce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identificador</a:t>
            </a:r>
            <a:r>
              <a:rPr lang="en-US" sz="1800"/>
              <a:t>,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nombre </a:t>
            </a:r>
            <a:r>
              <a:rPr lang="en-US" sz="1800"/>
              <a:t>y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dirección</a:t>
            </a:r>
            <a:r>
              <a:rPr lang="en-US" sz="1800"/>
              <a:t>. Los </a:t>
            </a:r>
            <a:r>
              <a:rPr lang="en-US" sz="1800">
                <a:solidFill>
                  <a:srgbClr val="0070C0"/>
                </a:solidFill>
              </a:rPr>
              <a:t>clientes </a:t>
            </a:r>
            <a:r>
              <a:rPr lang="en-US" sz="1800"/>
              <a:t>pueden ser </a:t>
            </a:r>
            <a:r>
              <a:rPr lang="en-US" sz="1800">
                <a:solidFill>
                  <a:srgbClr val="0070C0"/>
                </a:solidFill>
              </a:rPr>
              <a:t>personas </a:t>
            </a:r>
            <a:r>
              <a:rPr lang="en-US" sz="1800"/>
              <a:t>o </a:t>
            </a:r>
            <a:r>
              <a:rPr lang="en-US" sz="1800">
                <a:solidFill>
                  <a:srgbClr val="0070C0"/>
                </a:solidFill>
              </a:rPr>
              <a:t>instituciones</a:t>
            </a:r>
            <a:r>
              <a:rPr lang="en-US" sz="1800"/>
              <a:t>. De las </a:t>
            </a:r>
            <a:r>
              <a:rPr lang="en-US" sz="1800">
                <a:solidFill>
                  <a:srgbClr val="0070C0"/>
                </a:solidFill>
              </a:rPr>
              <a:t>personas </a:t>
            </a:r>
            <a:r>
              <a:rPr lang="en-US" sz="1800"/>
              <a:t>se conoce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fecha de nacimiento</a:t>
            </a:r>
            <a:r>
              <a:rPr lang="en-US" sz="1800"/>
              <a:t> y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sexo</a:t>
            </a:r>
            <a:r>
              <a:rPr lang="en-US" sz="1800"/>
              <a:t>. De las </a:t>
            </a:r>
            <a:r>
              <a:rPr lang="en-US" sz="1800">
                <a:solidFill>
                  <a:srgbClr val="0070C0"/>
                </a:solidFill>
              </a:rPr>
              <a:t>instituciones </a:t>
            </a:r>
            <a:r>
              <a:rPr lang="en-US" sz="1800"/>
              <a:t>se conoce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representante</a:t>
            </a:r>
            <a:r>
              <a:rPr lang="en-US" sz="1800"/>
              <a:t>. De las </a:t>
            </a:r>
            <a:r>
              <a:rPr lang="en-US" sz="1800">
                <a:solidFill>
                  <a:srgbClr val="0070C0"/>
                </a:solidFill>
              </a:rPr>
              <a:t>cuentas </a:t>
            </a:r>
            <a:r>
              <a:rPr lang="en-US" sz="1800"/>
              <a:t>se conoce el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número </a:t>
            </a:r>
            <a:r>
              <a:rPr lang="en-US" sz="1800"/>
              <a:t>que las identifica,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saldo </a:t>
            </a:r>
            <a:r>
              <a:rPr lang="en-US" sz="1800"/>
              <a:t>y el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interés </a:t>
            </a:r>
            <a:r>
              <a:rPr lang="en-US" sz="1800"/>
              <a:t>que acumula, que a su vez, depende del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saldo</a:t>
            </a:r>
            <a:r>
              <a:rPr lang="en-US" sz="1800"/>
              <a:t>. Existen dos </a:t>
            </a:r>
            <a:r>
              <a:rPr lang="en-US" sz="1800">
                <a:solidFill>
                  <a:srgbClr val="BE1891"/>
                </a:solidFill>
              </a:rPr>
              <a:t>tipos de cuentas</a:t>
            </a:r>
            <a:r>
              <a:rPr lang="en-US" sz="1800"/>
              <a:t>: </a:t>
            </a:r>
            <a:r>
              <a:rPr lang="en-US" sz="1800">
                <a:solidFill>
                  <a:srgbClr val="BE1891"/>
                </a:solidFill>
              </a:rPr>
              <a:t>las cuentas corrientes</a:t>
            </a:r>
            <a:r>
              <a:rPr lang="en-US" sz="1800"/>
              <a:t> y las </a:t>
            </a:r>
            <a:r>
              <a:rPr lang="en-US" sz="1800">
                <a:solidFill>
                  <a:srgbClr val="BE1891"/>
                </a:solidFill>
              </a:rPr>
              <a:t>cuentas de ahorro</a:t>
            </a:r>
            <a:r>
              <a:rPr lang="en-US" sz="1800"/>
              <a:t>. Cualquier tipo de </a:t>
            </a:r>
            <a:r>
              <a:rPr lang="en-US" sz="1800">
                <a:solidFill>
                  <a:srgbClr val="0070C0"/>
                </a:solidFill>
              </a:rPr>
              <a:t>cliente </a:t>
            </a:r>
            <a:r>
              <a:rPr lang="en-US" sz="1800"/>
              <a:t>puede tener o no varias cuentas, sin embargo, solo las </a:t>
            </a:r>
            <a:r>
              <a:rPr lang="en-US" sz="1800">
                <a:solidFill>
                  <a:srgbClr val="0070C0"/>
                </a:solidFill>
              </a:rPr>
              <a:t>instituciones </a:t>
            </a:r>
            <a:r>
              <a:rPr lang="en-US" sz="1800"/>
              <a:t>pueden tener </a:t>
            </a:r>
            <a:r>
              <a:rPr lang="en-US" sz="1800">
                <a:solidFill>
                  <a:srgbClr val="BE1891"/>
                </a:solidFill>
              </a:rPr>
              <a:t>cuentas corrientes</a:t>
            </a:r>
            <a:r>
              <a:rPr lang="en-US" sz="1800"/>
              <a:t>. A su vez las </a:t>
            </a:r>
            <a:r>
              <a:rPr lang="en-US" sz="1800">
                <a:solidFill>
                  <a:srgbClr val="0070C0"/>
                </a:solidFill>
              </a:rPr>
              <a:t>cuentas </a:t>
            </a:r>
            <a:r>
              <a:rPr lang="en-US" sz="1800"/>
              <a:t>pueden estar asociadas a múltiples </a:t>
            </a:r>
            <a:r>
              <a:rPr lang="en-US" sz="1800">
                <a:solidFill>
                  <a:srgbClr val="0070C0"/>
                </a:solidFill>
              </a:rPr>
              <a:t>clientes </a:t>
            </a:r>
            <a:r>
              <a:rPr lang="en-US" sz="1800"/>
              <a:t>conociéndose en cada caso el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monto </a:t>
            </a:r>
            <a:r>
              <a:rPr lang="en-US" sz="1800"/>
              <a:t>de dinero depositado por cada </a:t>
            </a:r>
            <a:r>
              <a:rPr lang="en-US" sz="1800">
                <a:solidFill>
                  <a:srgbClr val="0070C0"/>
                </a:solidFill>
              </a:rPr>
              <a:t>cliente </a:t>
            </a:r>
            <a:r>
              <a:rPr lang="en-US" sz="1800"/>
              <a:t>en dicha cuenta. El </a:t>
            </a:r>
            <a:r>
              <a:rPr lang="en-US" sz="1800">
                <a:solidFill>
                  <a:schemeClr val="tx1"/>
                </a:solidFill>
              </a:rPr>
              <a:t>banco </a:t>
            </a:r>
            <a:r>
              <a:rPr lang="en-US" sz="1800"/>
              <a:t>puede asignar </a:t>
            </a:r>
            <a:r>
              <a:rPr lang="en-US" sz="1800">
                <a:solidFill>
                  <a:srgbClr val="0070C0"/>
                </a:solidFill>
              </a:rPr>
              <a:t>créditos </a:t>
            </a:r>
            <a:r>
              <a:rPr lang="en-US" sz="1800"/>
              <a:t>solo a los clientes de tipo </a:t>
            </a:r>
            <a:r>
              <a:rPr lang="en-US" sz="1800">
                <a:solidFill>
                  <a:srgbClr val="0070C0"/>
                </a:solidFill>
              </a:rPr>
              <a:t>persona</a:t>
            </a:r>
            <a:r>
              <a:rPr lang="en-US" sz="1800"/>
              <a:t>. Por cada crédito otorgado a un cliente se conoce la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fecha de otorgamiento</a:t>
            </a:r>
            <a:r>
              <a:rPr lang="en-US" sz="1800"/>
              <a:t>,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monto</a:t>
            </a:r>
            <a:r>
              <a:rPr lang="en-US" sz="1800"/>
              <a:t>, el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por ciento</a:t>
            </a:r>
            <a:r>
              <a:rPr lang="en-US" sz="1800"/>
              <a:t> del monto inicial a pagar en cada mensualidad y la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cantidad de mensualidades</a:t>
            </a:r>
            <a:r>
              <a:rPr lang="en-US" sz="1800"/>
              <a:t>. La cantidad de mensualidades depende del por ciento del monto a pagar. Una </a:t>
            </a:r>
            <a:r>
              <a:rPr lang="en-US" sz="1800">
                <a:solidFill>
                  <a:srgbClr val="0070C0"/>
                </a:solidFill>
              </a:rPr>
              <a:t>institución </a:t>
            </a:r>
            <a:r>
              <a:rPr lang="en-US" sz="1800"/>
              <a:t>con una </a:t>
            </a:r>
            <a:r>
              <a:rPr lang="en-US" sz="1800">
                <a:solidFill>
                  <a:srgbClr val="BE1891"/>
                </a:solidFill>
              </a:rPr>
              <a:t>cuenta corriente</a:t>
            </a:r>
            <a:r>
              <a:rPr lang="en-US" sz="1800"/>
              <a:t> constituye un </a:t>
            </a:r>
            <a:r>
              <a:rPr lang="en-US" sz="1800">
                <a:solidFill>
                  <a:srgbClr val="0070C0"/>
                </a:solidFill>
              </a:rPr>
              <a:t>inversionista</a:t>
            </a:r>
            <a:r>
              <a:rPr lang="en-US" sz="1800"/>
              <a:t>. Un </a:t>
            </a:r>
            <a:r>
              <a:rPr lang="en-US" sz="1800">
                <a:solidFill>
                  <a:srgbClr val="0070C0"/>
                </a:solidFill>
              </a:rPr>
              <a:t>inversionista </a:t>
            </a:r>
            <a:r>
              <a:rPr lang="en-US" sz="1800"/>
              <a:t>puede </a:t>
            </a:r>
            <a:r>
              <a:rPr lang="en-US" sz="1800">
                <a:solidFill>
                  <a:schemeClr val="accent4">
                    <a:lumMod val="75000"/>
                  </a:schemeClr>
                </a:solidFill>
              </a:rPr>
              <a:t>participar </a:t>
            </a:r>
            <a:r>
              <a:rPr lang="en-US" sz="1800"/>
              <a:t>en una o varias </a:t>
            </a:r>
            <a:r>
              <a:rPr lang="en-US" sz="1800">
                <a:solidFill>
                  <a:srgbClr val="0070C0"/>
                </a:solidFill>
              </a:rPr>
              <a:t>inversiones</a:t>
            </a:r>
            <a:r>
              <a:rPr lang="en-US" sz="1800"/>
              <a:t>. De una </a:t>
            </a:r>
            <a:r>
              <a:rPr lang="en-US" sz="1800">
                <a:solidFill>
                  <a:srgbClr val="0070C0"/>
                </a:solidFill>
              </a:rPr>
              <a:t>inversión </a:t>
            </a:r>
            <a:r>
              <a:rPr lang="en-US" sz="1800"/>
              <a:t>se conoce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sz="1800"/>
              <a:t>,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director </a:t>
            </a:r>
            <a:r>
              <a:rPr lang="en-US" sz="1800"/>
              <a:t>y su </a:t>
            </a: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por ciento de riesgo</a:t>
            </a:r>
            <a:r>
              <a:rPr lang="en-US" sz="1800"/>
              <a:t>. En una inversión pueden participar varios inversionistas, cada uno de los cuales puede aportar capitales diferentes.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Diseño conceptual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1530350" y="277114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CLIENTE</a:t>
            </a:r>
            <a:endParaRPr lang="en-US" sz="1400"/>
          </a:p>
        </p:txBody>
      </p:sp>
      <p:sp>
        <p:nvSpPr>
          <p:cNvPr id="7" name="Rectangles 6"/>
          <p:cNvSpPr/>
          <p:nvPr/>
        </p:nvSpPr>
        <p:spPr>
          <a:xfrm>
            <a:off x="314960" y="375221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PERSONA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3338195" y="373507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INSTITUCIÓN</a:t>
            </a:r>
            <a:endParaRPr lang="en-US" sz="1400"/>
          </a:p>
        </p:txBody>
      </p:sp>
      <p:sp>
        <p:nvSpPr>
          <p:cNvPr id="9" name="Rectangles 8"/>
          <p:cNvSpPr/>
          <p:nvPr/>
        </p:nvSpPr>
        <p:spPr>
          <a:xfrm>
            <a:off x="7932420" y="4058285"/>
            <a:ext cx="1470025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CUENTA CORRIENTE</a:t>
            </a:r>
            <a:endParaRPr lang="en-US" sz="1400"/>
          </a:p>
        </p:txBody>
      </p:sp>
      <p:sp>
        <p:nvSpPr>
          <p:cNvPr id="10" name="Rectangles 9"/>
          <p:cNvSpPr/>
          <p:nvPr/>
        </p:nvSpPr>
        <p:spPr>
          <a:xfrm>
            <a:off x="5897245" y="2675890"/>
            <a:ext cx="1470025" cy="511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CUENTA DE AHORRO</a:t>
            </a:r>
            <a:endParaRPr lang="en-US" sz="1400"/>
          </a:p>
        </p:txBody>
      </p:sp>
      <p:sp>
        <p:nvSpPr>
          <p:cNvPr id="35" name="Hexagon 34"/>
          <p:cNvSpPr/>
          <p:nvPr/>
        </p:nvSpPr>
        <p:spPr>
          <a:xfrm>
            <a:off x="2022475" y="3717290"/>
            <a:ext cx="861695" cy="433705"/>
          </a:xfrm>
          <a:prstGeom prst="hexagon">
            <a:avLst>
              <a:gd name="adj" fmla="val 55197"/>
              <a:gd name="vf" fmla="val 115470"/>
            </a:avLst>
          </a:prstGeom>
          <a:solidFill>
            <a:srgbClr val="BE189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/>
                </a:solidFill>
              </a:rPr>
              <a:t>Tipo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20" idx="2"/>
            <a:endCxn id="35" idx="4"/>
          </p:cNvCxnSpPr>
          <p:nvPr/>
        </p:nvCxnSpPr>
        <p:spPr>
          <a:xfrm flipH="1">
            <a:off x="2261870" y="3131185"/>
            <a:ext cx="3810" cy="586105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35" idx="3"/>
          </p:cNvCxnSpPr>
          <p:nvPr/>
        </p:nvCxnSpPr>
        <p:spPr>
          <a:xfrm>
            <a:off x="1784985" y="3932555"/>
            <a:ext cx="237490" cy="1905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1"/>
            <a:endCxn id="35" idx="0"/>
          </p:cNvCxnSpPr>
          <p:nvPr/>
        </p:nvCxnSpPr>
        <p:spPr>
          <a:xfrm flipH="1">
            <a:off x="2884170" y="3915410"/>
            <a:ext cx="454025" cy="19050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7926705" y="199771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CUENTA</a:t>
            </a:r>
            <a:endParaRPr lang="en-US" sz="1400"/>
          </a:p>
        </p:txBody>
      </p:sp>
      <p:sp>
        <p:nvSpPr>
          <p:cNvPr id="15" name="Hexagon 14"/>
          <p:cNvSpPr/>
          <p:nvPr/>
        </p:nvSpPr>
        <p:spPr>
          <a:xfrm>
            <a:off x="8432800" y="2720340"/>
            <a:ext cx="861695" cy="433705"/>
          </a:xfrm>
          <a:prstGeom prst="hexagon">
            <a:avLst>
              <a:gd name="adj" fmla="val 55197"/>
              <a:gd name="vf" fmla="val 115470"/>
            </a:avLst>
          </a:prstGeom>
          <a:solidFill>
            <a:srgbClr val="BE189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/>
                </a:solidFill>
              </a:rPr>
              <a:t>Tipo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14" idx="2"/>
            <a:endCxn id="15" idx="4"/>
          </p:cNvCxnSpPr>
          <p:nvPr/>
        </p:nvCxnSpPr>
        <p:spPr>
          <a:xfrm>
            <a:off x="8662035" y="2357755"/>
            <a:ext cx="10160" cy="362585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15" idx="2"/>
          </p:cNvCxnSpPr>
          <p:nvPr/>
        </p:nvCxnSpPr>
        <p:spPr>
          <a:xfrm flipV="1">
            <a:off x="8667750" y="3154045"/>
            <a:ext cx="4445" cy="904240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5" idx="3"/>
          </p:cNvCxnSpPr>
          <p:nvPr/>
        </p:nvCxnSpPr>
        <p:spPr>
          <a:xfrm>
            <a:off x="7367270" y="2931795"/>
            <a:ext cx="1065530" cy="5715"/>
          </a:xfrm>
          <a:prstGeom prst="line">
            <a:avLst/>
          </a:prstGeom>
          <a:ln w="38100">
            <a:solidFill>
              <a:srgbClr val="BE18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3723640" y="2654300"/>
            <a:ext cx="133032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Tener</a:t>
            </a:r>
            <a:endParaRPr lang="en-US" sz="1400"/>
          </a:p>
        </p:txBody>
      </p:sp>
      <p:cxnSp>
        <p:nvCxnSpPr>
          <p:cNvPr id="19" name="Straight Connector 18"/>
          <p:cNvCxnSpPr>
            <a:stCxn id="66" idx="1"/>
            <a:endCxn id="20" idx="3"/>
          </p:cNvCxnSpPr>
          <p:nvPr/>
        </p:nvCxnSpPr>
        <p:spPr>
          <a:xfrm flipH="1">
            <a:off x="3000375" y="2948940"/>
            <a:ext cx="723265" cy="25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1"/>
            <a:endCxn id="66" idx="3"/>
          </p:cNvCxnSpPr>
          <p:nvPr/>
        </p:nvCxnSpPr>
        <p:spPr>
          <a:xfrm flipH="1">
            <a:off x="5053965" y="2931795"/>
            <a:ext cx="843280" cy="171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5705475" y="4020185"/>
            <a:ext cx="1330325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Tener</a:t>
            </a:r>
            <a:endParaRPr lang="en-US" sz="1400"/>
          </a:p>
        </p:txBody>
      </p:sp>
      <p:cxnSp>
        <p:nvCxnSpPr>
          <p:cNvPr id="28" name="Straight Connector 27"/>
          <p:cNvCxnSpPr>
            <a:stCxn id="27" idx="2"/>
            <a:endCxn id="5" idx="3"/>
          </p:cNvCxnSpPr>
          <p:nvPr/>
        </p:nvCxnSpPr>
        <p:spPr>
          <a:xfrm flipH="1">
            <a:off x="4808220" y="4608830"/>
            <a:ext cx="1562735" cy="304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1"/>
            <a:endCxn id="27" idx="3"/>
          </p:cNvCxnSpPr>
          <p:nvPr/>
        </p:nvCxnSpPr>
        <p:spPr>
          <a:xfrm flipH="1">
            <a:off x="7035800" y="4314190"/>
            <a:ext cx="896620" cy="63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10219055" y="4923790"/>
            <a:ext cx="174752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Participar</a:t>
            </a:r>
            <a:endParaRPr lang="en-US" sz="1400"/>
          </a:p>
        </p:txBody>
      </p:sp>
      <p:cxnSp>
        <p:nvCxnSpPr>
          <p:cNvPr id="32" name="Straight Connector 31"/>
          <p:cNvCxnSpPr>
            <a:stCxn id="31" idx="1"/>
            <a:endCxn id="5" idx="3"/>
          </p:cNvCxnSpPr>
          <p:nvPr/>
        </p:nvCxnSpPr>
        <p:spPr>
          <a:xfrm flipH="1" flipV="1">
            <a:off x="4808220" y="4913630"/>
            <a:ext cx="5410835" cy="3048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s 32"/>
          <p:cNvSpPr/>
          <p:nvPr/>
        </p:nvSpPr>
        <p:spPr>
          <a:xfrm>
            <a:off x="10360025" y="241109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INVERSION</a:t>
            </a:r>
            <a:endParaRPr lang="en-US" sz="1400"/>
          </a:p>
        </p:txBody>
      </p:sp>
      <p:cxnSp>
        <p:nvCxnSpPr>
          <p:cNvPr id="34" name="Straight Connector 33"/>
          <p:cNvCxnSpPr>
            <a:stCxn id="31" idx="0"/>
            <a:endCxn id="33" idx="2"/>
          </p:cNvCxnSpPr>
          <p:nvPr/>
        </p:nvCxnSpPr>
        <p:spPr>
          <a:xfrm flipV="1">
            <a:off x="11092815" y="2771140"/>
            <a:ext cx="2540" cy="21526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5481955" y="258064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463790" y="4020185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2958465" y="265430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808220" y="45453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10626090" y="27673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053965" y="485013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1,*</a:t>
            </a:r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226695" y="4457065"/>
            <a:ext cx="1647190" cy="58864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Otorgar</a:t>
            </a:r>
            <a:endParaRPr lang="en-US" sz="1400"/>
          </a:p>
        </p:txBody>
      </p:sp>
      <p:cxnSp>
        <p:nvCxnSpPr>
          <p:cNvPr id="44" name="Straight Connector 43"/>
          <p:cNvCxnSpPr>
            <a:stCxn id="43" idx="0"/>
            <a:endCxn id="7" idx="2"/>
          </p:cNvCxnSpPr>
          <p:nvPr/>
        </p:nvCxnSpPr>
        <p:spPr>
          <a:xfrm flipV="1">
            <a:off x="1050290" y="4112260"/>
            <a:ext cx="0" cy="344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s 44"/>
          <p:cNvSpPr/>
          <p:nvPr/>
        </p:nvSpPr>
        <p:spPr>
          <a:xfrm>
            <a:off x="314960" y="5390515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CRÉDITO</a:t>
            </a:r>
            <a:endParaRPr lang="en-US" sz="1400"/>
          </a:p>
        </p:txBody>
      </p:sp>
      <p:cxnSp>
        <p:nvCxnSpPr>
          <p:cNvPr id="46" name="Straight Connector 45"/>
          <p:cNvCxnSpPr>
            <a:stCxn id="43" idx="2"/>
            <a:endCxn id="45" idx="0"/>
          </p:cNvCxnSpPr>
          <p:nvPr/>
        </p:nvCxnSpPr>
        <p:spPr>
          <a:xfrm>
            <a:off x="1050290" y="5045710"/>
            <a:ext cx="0" cy="3448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1050290" y="5045710"/>
            <a:ext cx="469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0,*</a:t>
            </a:r>
            <a:endParaRPr lang="en-US"/>
          </a:p>
        </p:txBody>
      </p:sp>
      <p:sp>
        <p:nvSpPr>
          <p:cNvPr id="49" name="Text Box 48"/>
          <p:cNvSpPr txBox="1"/>
          <p:nvPr/>
        </p:nvSpPr>
        <p:spPr>
          <a:xfrm>
            <a:off x="1050290" y="408876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1,1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338195" y="4733290"/>
            <a:ext cx="147002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INVERSIONISTA</a:t>
            </a:r>
            <a:endParaRPr lang="en-US" sz="1400"/>
          </a:p>
        </p:txBody>
      </p:sp>
      <p:cxnSp>
        <p:nvCxnSpPr>
          <p:cNvPr id="6" name="Straight Connector 5"/>
          <p:cNvCxnSpPr>
            <a:stCxn id="8" idx="2"/>
            <a:endCxn id="5" idx="0"/>
          </p:cNvCxnSpPr>
          <p:nvPr/>
        </p:nvCxnSpPr>
        <p:spPr>
          <a:xfrm>
            <a:off x="4073525" y="4095115"/>
            <a:ext cx="0" cy="6381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5400000">
            <a:off x="3887470" y="4224655"/>
            <a:ext cx="372745" cy="292735"/>
          </a:xfrm>
          <a:prstGeom prst="arc">
            <a:avLst>
              <a:gd name="adj1" fmla="val 16200000"/>
              <a:gd name="adj2" fmla="val 579825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4570</Words>
  <Application>WPS Presentation</Application>
  <PresentationFormat>Widescreen</PresentationFormat>
  <Paragraphs>220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Laboratorio 2</vt:lpstr>
      <vt:lpstr>Ejercicio 1.1</vt:lpstr>
      <vt:lpstr>Diseño conceptual</vt:lpstr>
      <vt:lpstr>Tips</vt:lpstr>
      <vt:lpstr>Ejercicio 1.2</vt:lpstr>
      <vt:lpstr>Diseño conceptual (completo)</vt:lpstr>
      <vt:lpstr>Ejercicio 1.3</vt:lpstr>
      <vt:lpstr>Diseño conceptual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2</dc:title>
  <dc:creator/>
  <cp:lastModifiedBy>Alfredo</cp:lastModifiedBy>
  <cp:revision>15</cp:revision>
  <dcterms:created xsi:type="dcterms:W3CDTF">2023-10-09T02:46:00Z</dcterms:created>
  <dcterms:modified xsi:type="dcterms:W3CDTF">2023-10-10T23:15:58Z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76617CB29BB049EFB560D773173309EE</vt:lpwstr>
  </property>
  <property fmtid="{D5CDD505-2E9C-101B-9397-08002B2CF9AE}" pid="3" name="KSOProductBuildVer">
    <vt:lpwstr>1033-11.2.0.11417</vt:lpwstr>
  </property>
</Properties>
</file>