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2" r:id="rId3"/>
    <p:sldId id="261" r:id="rId4"/>
    <p:sldId id="263" r:id="rId6"/>
    <p:sldId id="264" r:id="rId7"/>
    <p:sldId id="265" r:id="rId8"/>
    <p:sldId id="266" r:id="rId9"/>
    <p:sldId id="267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97255"/>
          </a:xfrm>
        </p:spPr>
        <p:txBody>
          <a:bodyPr/>
          <a:p>
            <a:r>
              <a:rPr lang="en-US"/>
              <a:t>Aclaración de dudas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6685"/>
            <a:ext cx="7886700" cy="1591945"/>
          </a:xfrm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sz="2000"/>
              <a:t>En los países de afuera existen los seguros médicos que consisten en grupos de beneficios para los pacientes, y estos pueden contratar planes que pertenece cada uno a solo un grupo. </a:t>
            </a:r>
            <a:r>
              <a:rPr lang="en-US" sz="2000">
                <a:sym typeface="+mn-ea"/>
              </a:rPr>
              <a:t>Como se controla que en un plan estén los beneficios que pertenecen al grupo y se solucione este ciclo?</a:t>
            </a:r>
            <a:endParaRPr lang="en-US" sz="2000"/>
          </a:p>
        </p:txBody>
      </p:sp>
      <p:sp>
        <p:nvSpPr>
          <p:cNvPr id="4" name="Rectangles 3"/>
          <p:cNvSpPr/>
          <p:nvPr/>
        </p:nvSpPr>
        <p:spPr>
          <a:xfrm>
            <a:off x="1149985" y="340296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GRUPO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160135" y="340296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BENEFICIOS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149350" y="5735320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PLAN</a:t>
            </a:r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847090" y="4604385"/>
            <a:ext cx="242125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Pertenece</a:t>
            </a:r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6341745" y="5707380"/>
            <a:ext cx="145351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Tiene</a:t>
            </a:r>
            <a:endParaRPr lang="en-US"/>
          </a:p>
        </p:txBody>
      </p:sp>
      <p:cxnSp>
        <p:nvCxnSpPr>
          <p:cNvPr id="14" name="Straight Connector 13"/>
          <p:cNvCxnSpPr>
            <a:stCxn id="4" idx="3"/>
            <a:endCxn id="15" idx="1"/>
          </p:cNvCxnSpPr>
          <p:nvPr/>
        </p:nvCxnSpPr>
        <p:spPr>
          <a:xfrm>
            <a:off x="2966720" y="3711575"/>
            <a:ext cx="104711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4013835" y="3402965"/>
            <a:ext cx="145351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Tiene</a:t>
            </a:r>
            <a:endParaRPr lang="en-US"/>
          </a:p>
        </p:txBody>
      </p:sp>
      <p:cxnSp>
        <p:nvCxnSpPr>
          <p:cNvPr id="16" name="Straight Connector 15"/>
          <p:cNvCxnSpPr>
            <a:stCxn id="4" idx="2"/>
            <a:endCxn id="7" idx="0"/>
          </p:cNvCxnSpPr>
          <p:nvPr/>
        </p:nvCxnSpPr>
        <p:spPr>
          <a:xfrm flipH="1">
            <a:off x="2058035" y="4019550"/>
            <a:ext cx="635" cy="5848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6" idx="0"/>
          </p:cNvCxnSpPr>
          <p:nvPr/>
        </p:nvCxnSpPr>
        <p:spPr>
          <a:xfrm>
            <a:off x="2058035" y="5220970"/>
            <a:ext cx="0" cy="5143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1"/>
            <a:endCxn id="15" idx="3"/>
          </p:cNvCxnSpPr>
          <p:nvPr/>
        </p:nvCxnSpPr>
        <p:spPr>
          <a:xfrm flipH="1">
            <a:off x="5467350" y="3711575"/>
            <a:ext cx="69278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8" idx="0"/>
          </p:cNvCxnSpPr>
          <p:nvPr/>
        </p:nvCxnSpPr>
        <p:spPr>
          <a:xfrm>
            <a:off x="7068820" y="4019550"/>
            <a:ext cx="0" cy="168783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1"/>
            <a:endCxn id="6" idx="3"/>
          </p:cNvCxnSpPr>
          <p:nvPr/>
        </p:nvCxnSpPr>
        <p:spPr>
          <a:xfrm flipH="1">
            <a:off x="2966085" y="6015990"/>
            <a:ext cx="3375660" cy="279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Rectangles 29"/>
          <p:cNvSpPr/>
          <p:nvPr/>
        </p:nvSpPr>
        <p:spPr>
          <a:xfrm>
            <a:off x="745490" y="2823210"/>
            <a:ext cx="7412990" cy="1654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/>
        </p:nvSpPr>
        <p:spPr>
          <a:xfrm>
            <a:off x="628650" y="365125"/>
            <a:ext cx="7886700" cy="89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Aclaración de dudas</a:t>
            </a:r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/>
        </p:nvSpPr>
        <p:spPr>
          <a:xfrm>
            <a:off x="628650" y="1416685"/>
            <a:ext cx="7886700" cy="123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/>
              <a:t>La idea es hacer una agregación de grupos con beneficios, lo cual es un plan, y está correcto, pero cómo se valida que un Plan pertenezca a un solo grupo?</a:t>
            </a:r>
            <a:endParaRPr lang="en-US" sz="2000"/>
          </a:p>
        </p:txBody>
      </p:sp>
      <p:sp>
        <p:nvSpPr>
          <p:cNvPr id="25" name="Rectangles 24"/>
          <p:cNvSpPr/>
          <p:nvPr/>
        </p:nvSpPr>
        <p:spPr>
          <a:xfrm>
            <a:off x="981710" y="304355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GRUPO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5991860" y="304355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BENEFICIOS</a:t>
            </a:r>
            <a:endParaRPr lang="en-US"/>
          </a:p>
        </p:txBody>
      </p:sp>
      <p:cxnSp>
        <p:nvCxnSpPr>
          <p:cNvPr id="27" name="Straight Connector 26"/>
          <p:cNvCxnSpPr>
            <a:stCxn id="25" idx="3"/>
            <a:endCxn id="28" idx="1"/>
          </p:cNvCxnSpPr>
          <p:nvPr/>
        </p:nvCxnSpPr>
        <p:spPr>
          <a:xfrm>
            <a:off x="2798445" y="3352165"/>
            <a:ext cx="104711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3845560" y="3043555"/>
            <a:ext cx="145351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Tiene</a:t>
            </a:r>
            <a:endParaRPr lang="en-US"/>
          </a:p>
        </p:txBody>
      </p:sp>
      <p:cxnSp>
        <p:nvCxnSpPr>
          <p:cNvPr id="29" name="Straight Connector 28"/>
          <p:cNvCxnSpPr>
            <a:stCxn id="26" idx="1"/>
            <a:endCxn id="28" idx="3"/>
          </p:cNvCxnSpPr>
          <p:nvPr/>
        </p:nvCxnSpPr>
        <p:spPr>
          <a:xfrm flipH="1">
            <a:off x="5299075" y="3352165"/>
            <a:ext cx="69278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4097020" y="3781425"/>
            <a:ext cx="9505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PLAN</a:t>
            </a:r>
            <a:endParaRPr 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745490" y="5301615"/>
            <a:ext cx="1816735" cy="616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PLAN</a:t>
            </a:r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3241675" y="5301615"/>
            <a:ext cx="2421255" cy="61658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Pertenece</a:t>
            </a:r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30" idx="2"/>
          </p:cNvCxnSpPr>
          <p:nvPr/>
        </p:nvCxnSpPr>
        <p:spPr>
          <a:xfrm flipH="1" flipV="1">
            <a:off x="4451985" y="4478020"/>
            <a:ext cx="635" cy="82359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1"/>
            <a:endCxn id="32" idx="3"/>
          </p:cNvCxnSpPr>
          <p:nvPr/>
        </p:nvCxnSpPr>
        <p:spPr>
          <a:xfrm flipH="1">
            <a:off x="2562225" y="5610225"/>
            <a:ext cx="67945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6221095" y="6038850"/>
            <a:ext cx="193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R/ no se puede :)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25"/>
            <a:ext cx="7886700" cy="767080"/>
          </a:xfrm>
        </p:spPr>
        <p:txBody>
          <a:bodyPr/>
          <a:p>
            <a:r>
              <a:rPr lang="en-US"/>
              <a:t>Ejercicio 1.1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495"/>
            <a:ext cx="7886700" cy="5448935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en-US" sz="1600"/>
              <a:t>Se desea almacenar la información sobre los resultados de las competencias europeas de fútbol. Una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competencia </a:t>
            </a:r>
            <a:r>
              <a:rPr lang="en-US" sz="1600"/>
              <a:t>se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desarrolla </a:t>
            </a:r>
            <a:r>
              <a:rPr lang="en-US" sz="1600"/>
              <a:t>en una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temporada </a:t>
            </a:r>
            <a:r>
              <a:rPr lang="en-US" sz="1600"/>
              <a:t>determinada y dentro de una misma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competencia </a:t>
            </a:r>
            <a:r>
              <a:rPr lang="en-US" sz="1600"/>
              <a:t>se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realizan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juegos </a:t>
            </a:r>
            <a:r>
              <a:rPr lang="en-US" sz="1600"/>
              <a:t>entre los diferentes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equipos </a:t>
            </a:r>
            <a:r>
              <a:rPr lang="en-US" sz="1600"/>
              <a:t>de la liga. De las </a:t>
            </a:r>
            <a:r>
              <a:rPr lang="en-US" sz="1600">
                <a:solidFill>
                  <a:srgbClr val="0070C0"/>
                </a:solidFill>
              </a:rPr>
              <a:t>temporadas </a:t>
            </a:r>
            <a:r>
              <a:rPr lang="en-US" sz="1600"/>
              <a:t>se conoce la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fecha de su comienzo</a:t>
            </a:r>
            <a:r>
              <a:rPr lang="en-US" sz="1600"/>
              <a:t> y la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fecha de su terminación</a:t>
            </a:r>
            <a:r>
              <a:rPr lang="en-US" sz="1600"/>
              <a:t>, las que conjuntamente determinan el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código</a:t>
            </a:r>
            <a:r>
              <a:rPr lang="en-US" sz="1600"/>
              <a:t> que las identifica y viceversa. De las </a:t>
            </a:r>
            <a:r>
              <a:rPr lang="en-US" sz="1600">
                <a:solidFill>
                  <a:srgbClr val="0070C0"/>
                </a:solidFill>
              </a:rPr>
              <a:t>competencias </a:t>
            </a:r>
            <a:r>
              <a:rPr lang="en-US" sz="1600"/>
              <a:t>se conoce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identificador</a:t>
            </a:r>
            <a:r>
              <a:rPr lang="en-US" sz="1600"/>
              <a:t>,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nombre </a:t>
            </a:r>
            <a:r>
              <a:rPr lang="en-US" sz="1600"/>
              <a:t>y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patrocinador</a:t>
            </a:r>
            <a:r>
              <a:rPr lang="en-US" sz="1600"/>
              <a:t>. De los </a:t>
            </a:r>
            <a:r>
              <a:rPr lang="en-US" sz="1600">
                <a:solidFill>
                  <a:srgbClr val="0070C0"/>
                </a:solidFill>
              </a:rPr>
              <a:t>equipos </a:t>
            </a:r>
            <a:r>
              <a:rPr lang="en-US" sz="1600"/>
              <a:t>se conoce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600"/>
              <a:t>,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director técnico</a:t>
            </a:r>
            <a:r>
              <a:rPr lang="en-US" sz="1600"/>
              <a:t> y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color distintivo</a:t>
            </a:r>
            <a:r>
              <a:rPr lang="en-US" sz="1600"/>
              <a:t>. De los </a:t>
            </a:r>
            <a:r>
              <a:rPr lang="en-US" sz="1600">
                <a:solidFill>
                  <a:srgbClr val="0070C0"/>
                </a:solidFill>
              </a:rPr>
              <a:t>jugadores </a:t>
            </a:r>
            <a:r>
              <a:rPr lang="en-US" sz="1600"/>
              <a:t>se conoce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600"/>
              <a:t>,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alias </a:t>
            </a:r>
            <a:r>
              <a:rPr lang="en-US" sz="1600"/>
              <a:t>(si lo tiene, y que es único para cada nombre de jugador),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edad</a:t>
            </a:r>
            <a:r>
              <a:rPr lang="en-US" sz="1600"/>
              <a:t>,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peso </a:t>
            </a:r>
            <a:r>
              <a:rPr lang="en-US" sz="1600"/>
              <a:t>y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talla</a:t>
            </a:r>
            <a:r>
              <a:rPr lang="en-US" sz="1600"/>
              <a:t>. Un </a:t>
            </a:r>
            <a:r>
              <a:rPr lang="en-US" sz="1600">
                <a:solidFill>
                  <a:srgbClr val="0070C0"/>
                </a:solidFill>
              </a:rPr>
              <a:t>jugador </a:t>
            </a:r>
            <a:r>
              <a:rPr lang="en-US" sz="1600"/>
              <a:t>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jugar </a:t>
            </a:r>
            <a:r>
              <a:rPr lang="en-US" sz="1600"/>
              <a:t>en varios </a:t>
            </a:r>
            <a:r>
              <a:rPr lang="en-US" sz="1600">
                <a:solidFill>
                  <a:srgbClr val="0070C0"/>
                </a:solidFill>
              </a:rPr>
              <a:t>equipos </a:t>
            </a:r>
            <a:r>
              <a:rPr lang="en-US" sz="1600"/>
              <a:t>en </a:t>
            </a:r>
            <a:r>
              <a:rPr lang="en-US" sz="1600">
                <a:solidFill>
                  <a:srgbClr val="0070C0"/>
                </a:solidFill>
              </a:rPr>
              <a:t>temporadas </a:t>
            </a:r>
            <a:r>
              <a:rPr lang="en-US" sz="1600"/>
              <a:t>diferentes, pero sólo 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jugar </a:t>
            </a:r>
            <a:r>
              <a:rPr lang="en-US" sz="1600"/>
              <a:t>en un mismo </a:t>
            </a:r>
            <a:r>
              <a:rPr lang="en-US" sz="1600">
                <a:solidFill>
                  <a:srgbClr val="0070C0"/>
                </a:solidFill>
              </a:rPr>
              <a:t>equipo </a:t>
            </a:r>
            <a:r>
              <a:rPr lang="en-US" sz="1600"/>
              <a:t>en una </a:t>
            </a:r>
            <a:r>
              <a:rPr lang="en-US" sz="1600">
                <a:solidFill>
                  <a:srgbClr val="0070C0"/>
                </a:solidFill>
              </a:rPr>
              <a:t>temporada </a:t>
            </a:r>
            <a:r>
              <a:rPr lang="en-US" sz="1600"/>
              <a:t>dada. Por supuesto, un </a:t>
            </a:r>
            <a:r>
              <a:rPr lang="en-US" sz="1600">
                <a:solidFill>
                  <a:srgbClr val="0070C0"/>
                </a:solidFill>
              </a:rPr>
              <a:t>jugador </a:t>
            </a:r>
            <a:r>
              <a:rPr lang="en-US" sz="1600"/>
              <a:t>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jugar </a:t>
            </a:r>
            <a:r>
              <a:rPr lang="en-US" sz="1600"/>
              <a:t>en el mismo </a:t>
            </a:r>
            <a:r>
              <a:rPr lang="en-US" sz="1600">
                <a:solidFill>
                  <a:srgbClr val="0070C0"/>
                </a:solidFill>
              </a:rPr>
              <a:t>equipo </a:t>
            </a:r>
            <a:r>
              <a:rPr lang="en-US" sz="1600"/>
              <a:t>en varias </a:t>
            </a:r>
            <a:r>
              <a:rPr lang="en-US" sz="1600">
                <a:solidFill>
                  <a:srgbClr val="0070C0"/>
                </a:solidFill>
              </a:rPr>
              <a:t>temporadas </a:t>
            </a:r>
            <a:r>
              <a:rPr lang="en-US" sz="1600"/>
              <a:t>diferentes. Además, existe un conjunto de </a:t>
            </a:r>
            <a:r>
              <a:rPr lang="en-US" sz="1600">
                <a:solidFill>
                  <a:srgbClr val="0070C0"/>
                </a:solidFill>
              </a:rPr>
              <a:t>funciones o posiciones</a:t>
            </a:r>
            <a:r>
              <a:rPr lang="en-US" sz="1600"/>
              <a:t> que pueden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desempeñar </a:t>
            </a:r>
            <a:r>
              <a:rPr lang="en-US" sz="1600"/>
              <a:t>u ocupar los </a:t>
            </a:r>
            <a:r>
              <a:rPr lang="en-US" sz="1600">
                <a:solidFill>
                  <a:srgbClr val="0070C0"/>
                </a:solidFill>
              </a:rPr>
              <a:t>jugadores</a:t>
            </a:r>
            <a:r>
              <a:rPr lang="en-US" sz="1600"/>
              <a:t>, de las cuales se conoce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identificador </a:t>
            </a:r>
            <a:r>
              <a:rPr lang="en-US" sz="1600"/>
              <a:t>y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600"/>
              <a:t>. En general, un </a:t>
            </a:r>
            <a:r>
              <a:rPr lang="en-US" sz="1600">
                <a:solidFill>
                  <a:srgbClr val="0070C0"/>
                </a:solidFill>
              </a:rPr>
              <a:t>jugador </a:t>
            </a:r>
            <a:r>
              <a:rPr lang="en-US" sz="1600"/>
              <a:t>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ocupar </a:t>
            </a:r>
            <a:r>
              <a:rPr lang="en-US" sz="1600"/>
              <a:t>varias </a:t>
            </a:r>
            <a:r>
              <a:rPr lang="en-US" sz="1600">
                <a:solidFill>
                  <a:srgbClr val="0070C0"/>
                </a:solidFill>
              </a:rPr>
              <a:t>funciones o posiciones</a:t>
            </a:r>
            <a:r>
              <a:rPr lang="en-US" sz="1600"/>
              <a:t>, para cada una de las cuales se almacena su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rendimiento </a:t>
            </a:r>
            <a:r>
              <a:rPr lang="en-US" sz="1600"/>
              <a:t>en la misma. Es importante destacar que una </a:t>
            </a:r>
            <a:r>
              <a:rPr lang="en-US" sz="1600">
                <a:solidFill>
                  <a:srgbClr val="0070C0"/>
                </a:solidFill>
              </a:rPr>
              <a:t>posición </a:t>
            </a:r>
            <a:r>
              <a:rPr lang="en-US" sz="1600"/>
              <a:t>puede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ocuparse </a:t>
            </a:r>
            <a:r>
              <a:rPr lang="en-US" sz="1600"/>
              <a:t>por varios </a:t>
            </a:r>
            <a:r>
              <a:rPr lang="en-US" sz="1600">
                <a:solidFill>
                  <a:srgbClr val="0070C0"/>
                </a:solidFill>
              </a:rPr>
              <a:t>jugadores</a:t>
            </a:r>
            <a:r>
              <a:rPr lang="en-US" sz="1600"/>
              <a:t>. Antes del inicio de cada partido, el director técnico del equipo debe seleccionar una </a:t>
            </a:r>
            <a:r>
              <a:rPr lang="en-US" sz="1600">
                <a:solidFill>
                  <a:srgbClr val="0070C0"/>
                </a:solidFill>
              </a:rPr>
              <a:t>alineación </a:t>
            </a:r>
            <a:r>
              <a:rPr lang="en-US" sz="1600"/>
              <a:t>inicial. Una </a:t>
            </a:r>
            <a:r>
              <a:rPr lang="en-US" sz="1600">
                <a:solidFill>
                  <a:srgbClr val="0070C0"/>
                </a:solidFill>
              </a:rPr>
              <a:t>alineación </a:t>
            </a:r>
            <a:r>
              <a:rPr lang="en-US" sz="1600"/>
              <a:t>es un conjunto de 11 </a:t>
            </a:r>
            <a:r>
              <a:rPr lang="en-US" sz="1600">
                <a:solidFill>
                  <a:srgbClr val="0070C0"/>
                </a:solidFill>
              </a:rPr>
              <a:t>jugadores </a:t>
            </a:r>
            <a:r>
              <a:rPr lang="en-US" sz="1600"/>
              <a:t>donde cada uno de ellos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</a:rPr>
              <a:t>tiene </a:t>
            </a:r>
            <a:r>
              <a:rPr lang="en-US" sz="1600"/>
              <a:t>definida una </a:t>
            </a:r>
            <a:r>
              <a:rPr lang="en-US" sz="1600">
                <a:solidFill>
                  <a:srgbClr val="0070C0"/>
                </a:solidFill>
              </a:rPr>
              <a:t>posición </a:t>
            </a:r>
            <a:r>
              <a:rPr lang="en-US" sz="1600"/>
              <a:t>para dicho partido. Asimismo, se desea almacenar el resultado de los </a:t>
            </a:r>
            <a:r>
              <a:rPr lang="en-US" sz="1600">
                <a:solidFill>
                  <a:srgbClr val="0070C0"/>
                </a:solidFill>
              </a:rPr>
              <a:t>juegos </a:t>
            </a:r>
            <a:r>
              <a:rPr lang="en-US" sz="1600"/>
              <a:t>celebrados entre dos equipos cualesquiera. De cada </a:t>
            </a:r>
            <a:r>
              <a:rPr lang="en-US" sz="1600">
                <a:solidFill>
                  <a:srgbClr val="0070C0"/>
                </a:solidFill>
              </a:rPr>
              <a:t>juego </a:t>
            </a:r>
            <a:r>
              <a:rPr lang="en-US" sz="1600"/>
              <a:t>celebrado se desea almacenar el equipo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ganador</a:t>
            </a:r>
            <a:r>
              <a:rPr lang="en-US" sz="1600"/>
              <a:t>, el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marcador </a:t>
            </a:r>
            <a:r>
              <a:rPr lang="en-US" sz="1600"/>
              <a:t>final del encuentro, la fecha de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realización </a:t>
            </a:r>
            <a:r>
              <a:rPr lang="en-US" sz="1600"/>
              <a:t>del juego y la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competencia </a:t>
            </a:r>
            <a:r>
              <a:rPr lang="en-US" sz="1600"/>
              <a:t>en la que ocurrió. En una misma fecha pueden realizarse distintos juegos entre los equipos, pero nunca más de un juego entre los dos mismos equipos.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Freeform 56"/>
          <p:cNvSpPr/>
          <p:nvPr/>
        </p:nvSpPr>
        <p:spPr>
          <a:xfrm>
            <a:off x="671195" y="1390650"/>
            <a:ext cx="1751965" cy="2439035"/>
          </a:xfrm>
          <a:custGeom>
            <a:avLst/>
            <a:gdLst>
              <a:gd name="connsiteX0" fmla="*/ 0 w 2759"/>
              <a:gd name="connsiteY0" fmla="*/ 0 h 3841"/>
              <a:gd name="connsiteX1" fmla="*/ 2759 w 2759"/>
              <a:gd name="connsiteY1" fmla="*/ 0 h 3841"/>
              <a:gd name="connsiteX2" fmla="*/ 2739 w 2759"/>
              <a:gd name="connsiteY2" fmla="*/ 401 h 3841"/>
              <a:gd name="connsiteX3" fmla="*/ 2759 w 2759"/>
              <a:gd name="connsiteY3" fmla="*/ 3841 h 3841"/>
              <a:gd name="connsiteX4" fmla="*/ 0 w 2759"/>
              <a:gd name="connsiteY4" fmla="*/ 3841 h 3841"/>
              <a:gd name="connsiteX5" fmla="*/ 0 w 2759"/>
              <a:gd name="connsiteY5" fmla="*/ 0 h 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9" h="3841">
                <a:moveTo>
                  <a:pt x="0" y="0"/>
                </a:moveTo>
                <a:lnTo>
                  <a:pt x="2759" y="0"/>
                </a:lnTo>
                <a:lnTo>
                  <a:pt x="2739" y="401"/>
                </a:lnTo>
                <a:lnTo>
                  <a:pt x="2759" y="3841"/>
                </a:lnTo>
                <a:lnTo>
                  <a:pt x="0" y="38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682625" y="322580"/>
            <a:ext cx="51244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Diseño conceptual (completo)</a:t>
            </a:r>
            <a:endParaRPr lang="en-US" sz="3200"/>
          </a:p>
        </p:txBody>
      </p:sp>
      <p:sp>
        <p:nvSpPr>
          <p:cNvPr id="39" name="Rectangles 38"/>
          <p:cNvSpPr/>
          <p:nvPr/>
        </p:nvSpPr>
        <p:spPr>
          <a:xfrm>
            <a:off x="2826385" y="4890770"/>
            <a:ext cx="5402580" cy="1412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869815" y="3331845"/>
            <a:ext cx="143065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COMPETENCIA</a:t>
            </a:r>
            <a:endParaRPr lang="en-US" sz="1200"/>
          </a:p>
        </p:txBody>
      </p:sp>
      <p:sp>
        <p:nvSpPr>
          <p:cNvPr id="5" name="Rectangles 4"/>
          <p:cNvSpPr/>
          <p:nvPr/>
        </p:nvSpPr>
        <p:spPr>
          <a:xfrm>
            <a:off x="2858770" y="2383790"/>
            <a:ext cx="1430655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TEMPORADA</a:t>
            </a:r>
            <a:endParaRPr lang="en-US" sz="1200"/>
          </a:p>
        </p:txBody>
      </p:sp>
      <p:sp>
        <p:nvSpPr>
          <p:cNvPr id="6" name="Rectangles 5"/>
          <p:cNvSpPr/>
          <p:nvPr/>
        </p:nvSpPr>
        <p:spPr>
          <a:xfrm>
            <a:off x="1086485" y="3326130"/>
            <a:ext cx="100330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EQUIPO</a:t>
            </a:r>
            <a:endParaRPr lang="en-US" sz="1200"/>
          </a:p>
        </p:txBody>
      </p:sp>
      <p:sp>
        <p:nvSpPr>
          <p:cNvPr id="8" name="Rectangles 7"/>
          <p:cNvSpPr/>
          <p:nvPr/>
        </p:nvSpPr>
        <p:spPr>
          <a:xfrm>
            <a:off x="6851650" y="522033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POSICION</a:t>
            </a:r>
            <a:endParaRPr lang="en-US" sz="1200"/>
          </a:p>
        </p:txBody>
      </p:sp>
      <p:sp>
        <p:nvSpPr>
          <p:cNvPr id="9" name="Diamond 8"/>
          <p:cNvSpPr/>
          <p:nvPr/>
        </p:nvSpPr>
        <p:spPr>
          <a:xfrm>
            <a:off x="5003800" y="5188585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Ocupar</a:t>
            </a:r>
            <a:endParaRPr lang="en-US" sz="1000"/>
          </a:p>
        </p:txBody>
      </p:sp>
      <p:cxnSp>
        <p:nvCxnSpPr>
          <p:cNvPr id="10" name="Straight Connector 9"/>
          <p:cNvCxnSpPr>
            <a:stCxn id="44" idx="3"/>
            <a:endCxn id="9" idx="1"/>
          </p:cNvCxnSpPr>
          <p:nvPr/>
        </p:nvCxnSpPr>
        <p:spPr>
          <a:xfrm flipV="1">
            <a:off x="4205605" y="5420360"/>
            <a:ext cx="798195" cy="1778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1"/>
            <a:endCxn id="9" idx="3"/>
          </p:cNvCxnSpPr>
          <p:nvPr/>
        </p:nvCxnSpPr>
        <p:spPr>
          <a:xfrm flipH="1">
            <a:off x="6136640" y="5420360"/>
            <a:ext cx="71501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500495" y="5137150"/>
            <a:ext cx="406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15" name="Text Box 14"/>
          <p:cNvSpPr txBox="1"/>
          <p:nvPr/>
        </p:nvSpPr>
        <p:spPr>
          <a:xfrm>
            <a:off x="4199890" y="5188585"/>
            <a:ext cx="413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19" name="Rectangles 18"/>
          <p:cNvSpPr/>
          <p:nvPr/>
        </p:nvSpPr>
        <p:spPr>
          <a:xfrm>
            <a:off x="963295" y="466979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ALINEACIÓN</a:t>
            </a:r>
            <a:endParaRPr lang="en-US" sz="1200"/>
          </a:p>
        </p:txBody>
      </p:sp>
      <p:sp>
        <p:nvSpPr>
          <p:cNvPr id="20" name="Diamond 19"/>
          <p:cNvSpPr/>
          <p:nvPr/>
        </p:nvSpPr>
        <p:spPr>
          <a:xfrm>
            <a:off x="810260" y="5365750"/>
            <a:ext cx="157607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Conformar</a:t>
            </a:r>
            <a:endParaRPr lang="en-US" sz="1000"/>
          </a:p>
        </p:txBody>
      </p:sp>
      <p:cxnSp>
        <p:nvCxnSpPr>
          <p:cNvPr id="21" name="Straight Connector 20"/>
          <p:cNvCxnSpPr>
            <a:stCxn id="39" idx="1"/>
            <a:endCxn id="20" idx="3"/>
          </p:cNvCxnSpPr>
          <p:nvPr/>
        </p:nvCxnSpPr>
        <p:spPr>
          <a:xfrm flipH="1">
            <a:off x="2386330" y="5596890"/>
            <a:ext cx="440690" cy="6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2"/>
            <a:endCxn id="20" idx="0"/>
          </p:cNvCxnSpPr>
          <p:nvPr/>
        </p:nvCxnSpPr>
        <p:spPr>
          <a:xfrm>
            <a:off x="1587500" y="5068570"/>
            <a:ext cx="10160" cy="29718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2260600" y="5619750"/>
            <a:ext cx="669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11,11</a:t>
            </a:r>
            <a:endParaRPr lang="en-US" sz="1200"/>
          </a:p>
        </p:txBody>
      </p:sp>
      <p:sp>
        <p:nvSpPr>
          <p:cNvPr id="24" name="Text Box 23"/>
          <p:cNvSpPr txBox="1"/>
          <p:nvPr/>
        </p:nvSpPr>
        <p:spPr>
          <a:xfrm>
            <a:off x="1276350" y="5068570"/>
            <a:ext cx="50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30" name="Rectangles 29"/>
          <p:cNvSpPr/>
          <p:nvPr/>
        </p:nvSpPr>
        <p:spPr>
          <a:xfrm>
            <a:off x="4807585" y="3272155"/>
            <a:ext cx="1556385" cy="52959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4807585" y="2350135"/>
            <a:ext cx="157607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Desarrollar</a:t>
            </a:r>
            <a:endParaRPr lang="en-US" sz="1000"/>
          </a:p>
        </p:txBody>
      </p:sp>
      <p:cxnSp>
        <p:nvCxnSpPr>
          <p:cNvPr id="32" name="Straight Connector 31"/>
          <p:cNvCxnSpPr>
            <a:stCxn id="5" idx="3"/>
            <a:endCxn id="37" idx="1"/>
          </p:cNvCxnSpPr>
          <p:nvPr/>
        </p:nvCxnSpPr>
        <p:spPr>
          <a:xfrm>
            <a:off x="4289425" y="2580640"/>
            <a:ext cx="413385" cy="19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0"/>
            <a:endCxn id="31" idx="2"/>
          </p:cNvCxnSpPr>
          <p:nvPr/>
        </p:nvCxnSpPr>
        <p:spPr>
          <a:xfrm flipV="1">
            <a:off x="5586095" y="2813685"/>
            <a:ext cx="9525" cy="4584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4215130" y="2538095"/>
            <a:ext cx="487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35" name="Text Box 34"/>
          <p:cNvSpPr txBox="1"/>
          <p:nvPr/>
        </p:nvSpPr>
        <p:spPr>
          <a:xfrm>
            <a:off x="5586095" y="2974975"/>
            <a:ext cx="472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37" name="Diamond 36"/>
          <p:cNvSpPr/>
          <p:nvPr/>
        </p:nvSpPr>
        <p:spPr>
          <a:xfrm>
            <a:off x="4702810" y="2307590"/>
            <a:ext cx="1797685" cy="549275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endParaRPr lang="en-US" sz="1000"/>
          </a:p>
        </p:txBody>
      </p:sp>
      <p:sp>
        <p:nvSpPr>
          <p:cNvPr id="40" name="Text Box 39"/>
          <p:cNvSpPr txBox="1"/>
          <p:nvPr/>
        </p:nvSpPr>
        <p:spPr>
          <a:xfrm>
            <a:off x="4170680" y="5796280"/>
            <a:ext cx="2680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0070C0"/>
                </a:solidFill>
              </a:rPr>
              <a:t>JUGADOR EN POSICIÓN</a:t>
            </a:r>
            <a:endParaRPr lang="en-US" sz="1600">
              <a:solidFill>
                <a:srgbClr val="0070C0"/>
              </a:solidFill>
            </a:endParaRPr>
          </a:p>
        </p:txBody>
      </p:sp>
      <p:sp>
        <p:nvSpPr>
          <p:cNvPr id="41" name="Diamond 40"/>
          <p:cNvSpPr/>
          <p:nvPr/>
        </p:nvSpPr>
        <p:spPr>
          <a:xfrm>
            <a:off x="2868295" y="3305175"/>
            <a:ext cx="13995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Integrar</a:t>
            </a:r>
            <a:endParaRPr lang="en-US" sz="1000"/>
          </a:p>
        </p:txBody>
      </p:sp>
      <p:cxnSp>
        <p:nvCxnSpPr>
          <p:cNvPr id="42" name="Straight Connector 41"/>
          <p:cNvCxnSpPr>
            <a:stCxn id="41" idx="1"/>
            <a:endCxn id="6" idx="3"/>
          </p:cNvCxnSpPr>
          <p:nvPr/>
        </p:nvCxnSpPr>
        <p:spPr>
          <a:xfrm flipH="1" flipV="1">
            <a:off x="2089785" y="3526155"/>
            <a:ext cx="778510" cy="1079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0"/>
            <a:endCxn id="5" idx="2"/>
          </p:cNvCxnSpPr>
          <p:nvPr/>
        </p:nvCxnSpPr>
        <p:spPr>
          <a:xfrm flipV="1">
            <a:off x="3568065" y="2777490"/>
            <a:ext cx="6350" cy="52768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s 43"/>
          <p:cNvSpPr/>
          <p:nvPr/>
        </p:nvSpPr>
        <p:spPr>
          <a:xfrm>
            <a:off x="2956560" y="523811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JUGADOR</a:t>
            </a:r>
            <a:endParaRPr lang="en-US" sz="1200"/>
          </a:p>
        </p:txBody>
      </p:sp>
      <p:cxnSp>
        <p:nvCxnSpPr>
          <p:cNvPr id="45" name="Straight Connector 44"/>
          <p:cNvCxnSpPr>
            <a:stCxn id="41" idx="2"/>
            <a:endCxn id="44" idx="0"/>
          </p:cNvCxnSpPr>
          <p:nvPr/>
        </p:nvCxnSpPr>
        <p:spPr>
          <a:xfrm>
            <a:off x="3568065" y="3768090"/>
            <a:ext cx="12700" cy="14700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890905" y="3965575"/>
            <a:ext cx="13995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Tener</a:t>
            </a:r>
            <a:endParaRPr lang="en-US" sz="1000"/>
          </a:p>
        </p:txBody>
      </p:sp>
      <p:cxnSp>
        <p:nvCxnSpPr>
          <p:cNvPr id="47" name="Straight Connector 46"/>
          <p:cNvCxnSpPr>
            <a:stCxn id="19" idx="0"/>
            <a:endCxn id="46" idx="2"/>
          </p:cNvCxnSpPr>
          <p:nvPr/>
        </p:nvCxnSpPr>
        <p:spPr>
          <a:xfrm flipV="1">
            <a:off x="1587500" y="4429125"/>
            <a:ext cx="3175" cy="2406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6" idx="0"/>
            <a:endCxn id="6" idx="2"/>
          </p:cNvCxnSpPr>
          <p:nvPr/>
        </p:nvCxnSpPr>
        <p:spPr>
          <a:xfrm flipH="1" flipV="1">
            <a:off x="1588770" y="3725545"/>
            <a:ext cx="2540" cy="2406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898525" y="2450465"/>
            <a:ext cx="13995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Enfrentar</a:t>
            </a:r>
            <a:endParaRPr lang="en-US" sz="1000"/>
          </a:p>
        </p:txBody>
      </p:sp>
      <p:cxnSp>
        <p:nvCxnSpPr>
          <p:cNvPr id="50" name="Straight Connector 49"/>
          <p:cNvCxnSpPr>
            <a:stCxn id="49" idx="2"/>
            <a:endCxn id="6" idx="0"/>
          </p:cNvCxnSpPr>
          <p:nvPr/>
        </p:nvCxnSpPr>
        <p:spPr>
          <a:xfrm flipH="1">
            <a:off x="1588770" y="2914015"/>
            <a:ext cx="9525" cy="4121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1"/>
          </p:cNvCxnSpPr>
          <p:nvPr/>
        </p:nvCxnSpPr>
        <p:spPr>
          <a:xfrm>
            <a:off x="898525" y="2682240"/>
            <a:ext cx="10160" cy="8350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1"/>
          </p:cNvCxnSpPr>
          <p:nvPr/>
        </p:nvCxnSpPr>
        <p:spPr>
          <a:xfrm flipH="1" flipV="1">
            <a:off x="897255" y="3517265"/>
            <a:ext cx="189230" cy="889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s 52"/>
          <p:cNvSpPr/>
          <p:nvPr/>
        </p:nvSpPr>
        <p:spPr>
          <a:xfrm>
            <a:off x="1096645" y="1772920"/>
            <a:ext cx="100330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FECHA</a:t>
            </a:r>
            <a:endParaRPr lang="en-US" sz="1200"/>
          </a:p>
        </p:txBody>
      </p:sp>
      <p:cxnSp>
        <p:nvCxnSpPr>
          <p:cNvPr id="54" name="Straight Connector 53"/>
          <p:cNvCxnSpPr>
            <a:stCxn id="49" idx="0"/>
            <a:endCxn id="53" idx="2"/>
          </p:cNvCxnSpPr>
          <p:nvPr/>
        </p:nvCxnSpPr>
        <p:spPr>
          <a:xfrm flipV="1">
            <a:off x="1598295" y="2172335"/>
            <a:ext cx="635" cy="2787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1160780" y="1374140"/>
            <a:ext cx="8763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rgbClr val="0070C0"/>
                </a:solidFill>
              </a:rPr>
              <a:t>JUEGO</a:t>
            </a:r>
            <a:endParaRPr lang="en-US" sz="2000">
              <a:solidFill>
                <a:srgbClr val="0070C0"/>
              </a:solidFill>
            </a:endParaRPr>
          </a:p>
        </p:txBody>
      </p:sp>
      <p:cxnSp>
        <p:nvCxnSpPr>
          <p:cNvPr id="60" name="Straight Connector 59"/>
          <p:cNvCxnSpPr>
            <a:stCxn id="57" idx="2"/>
            <a:endCxn id="63" idx="1"/>
          </p:cNvCxnSpPr>
          <p:nvPr/>
        </p:nvCxnSpPr>
        <p:spPr>
          <a:xfrm flipV="1">
            <a:off x="2410460" y="1639570"/>
            <a:ext cx="2625090" cy="57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72960" y="1619885"/>
            <a:ext cx="0" cy="19431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30" idx="3"/>
          </p:cNvCxnSpPr>
          <p:nvPr/>
        </p:nvCxnSpPr>
        <p:spPr>
          <a:xfrm flipH="1" flipV="1">
            <a:off x="6363970" y="3536950"/>
            <a:ext cx="808990" cy="6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/>
          <p:cNvSpPr/>
          <p:nvPr/>
        </p:nvSpPr>
        <p:spPr>
          <a:xfrm>
            <a:off x="5035550" y="1407795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Realizar</a:t>
            </a:r>
            <a:endParaRPr lang="en-US" sz="1000"/>
          </a:p>
        </p:txBody>
      </p:sp>
      <p:cxnSp>
        <p:nvCxnSpPr>
          <p:cNvPr id="64" name="Straight Connector 63"/>
          <p:cNvCxnSpPr>
            <a:endCxn id="63" idx="3"/>
          </p:cNvCxnSpPr>
          <p:nvPr/>
        </p:nvCxnSpPr>
        <p:spPr>
          <a:xfrm flipH="1" flipV="1">
            <a:off x="6168390" y="1639570"/>
            <a:ext cx="1004570" cy="57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s 64"/>
          <p:cNvSpPr/>
          <p:nvPr/>
        </p:nvSpPr>
        <p:spPr>
          <a:xfrm>
            <a:off x="925195" y="4629150"/>
            <a:ext cx="1332865" cy="50800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Diamond 65"/>
          <p:cNvSpPr/>
          <p:nvPr/>
        </p:nvSpPr>
        <p:spPr>
          <a:xfrm>
            <a:off x="784225" y="3922395"/>
            <a:ext cx="1612900" cy="549275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endParaRPr lang="en-US" sz="1000"/>
          </a:p>
        </p:txBody>
      </p:sp>
      <p:sp>
        <p:nvSpPr>
          <p:cNvPr id="67" name="Text Box 66"/>
          <p:cNvSpPr txBox="1"/>
          <p:nvPr/>
        </p:nvSpPr>
        <p:spPr>
          <a:xfrm>
            <a:off x="3568065" y="4962525"/>
            <a:ext cx="413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68" name="Text Box 67"/>
          <p:cNvSpPr txBox="1"/>
          <p:nvPr/>
        </p:nvSpPr>
        <p:spPr>
          <a:xfrm>
            <a:off x="3228975" y="2777490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69" name="Text Box 68"/>
          <p:cNvSpPr txBox="1"/>
          <p:nvPr/>
        </p:nvSpPr>
        <p:spPr>
          <a:xfrm>
            <a:off x="2037080" y="3492500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70" name="Text Box 69"/>
          <p:cNvSpPr txBox="1"/>
          <p:nvPr/>
        </p:nvSpPr>
        <p:spPr>
          <a:xfrm>
            <a:off x="1520190" y="3056255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71" name="Text Box 70"/>
          <p:cNvSpPr txBox="1"/>
          <p:nvPr/>
        </p:nvSpPr>
        <p:spPr>
          <a:xfrm>
            <a:off x="773430" y="3492500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72" name="Text Box 71"/>
          <p:cNvSpPr txBox="1"/>
          <p:nvPr/>
        </p:nvSpPr>
        <p:spPr>
          <a:xfrm>
            <a:off x="1587500" y="2108200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73" name="Text Box 72"/>
          <p:cNvSpPr txBox="1"/>
          <p:nvPr/>
        </p:nvSpPr>
        <p:spPr>
          <a:xfrm>
            <a:off x="2397125" y="163957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75" name="Text Box 74"/>
          <p:cNvSpPr txBox="1"/>
          <p:nvPr/>
        </p:nvSpPr>
        <p:spPr>
          <a:xfrm>
            <a:off x="6306820" y="3287395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76" name="Text Box 75"/>
          <p:cNvSpPr txBox="1"/>
          <p:nvPr/>
        </p:nvSpPr>
        <p:spPr>
          <a:xfrm>
            <a:off x="1520190" y="4429125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77" name="Text Box 76"/>
          <p:cNvSpPr txBox="1"/>
          <p:nvPr/>
        </p:nvSpPr>
        <p:spPr>
          <a:xfrm>
            <a:off x="1520190" y="3689985"/>
            <a:ext cx="437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Freeform 56"/>
          <p:cNvSpPr/>
          <p:nvPr/>
        </p:nvSpPr>
        <p:spPr>
          <a:xfrm>
            <a:off x="4545965" y="4690110"/>
            <a:ext cx="1033780" cy="469265"/>
          </a:xfrm>
          <a:custGeom>
            <a:avLst/>
            <a:gdLst>
              <a:gd name="connsiteX0" fmla="*/ 0 w 2759"/>
              <a:gd name="connsiteY0" fmla="*/ 0 h 3841"/>
              <a:gd name="connsiteX1" fmla="*/ 2759 w 2759"/>
              <a:gd name="connsiteY1" fmla="*/ 0 h 3841"/>
              <a:gd name="connsiteX2" fmla="*/ 2739 w 2759"/>
              <a:gd name="connsiteY2" fmla="*/ 401 h 3841"/>
              <a:gd name="connsiteX3" fmla="*/ 2759 w 2759"/>
              <a:gd name="connsiteY3" fmla="*/ 3841 h 3841"/>
              <a:gd name="connsiteX4" fmla="*/ 0 w 2759"/>
              <a:gd name="connsiteY4" fmla="*/ 3841 h 3841"/>
              <a:gd name="connsiteX5" fmla="*/ 0 w 2759"/>
              <a:gd name="connsiteY5" fmla="*/ 0 h 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9" h="3841">
                <a:moveTo>
                  <a:pt x="0" y="0"/>
                </a:moveTo>
                <a:lnTo>
                  <a:pt x="2759" y="0"/>
                </a:lnTo>
                <a:lnTo>
                  <a:pt x="2739" y="401"/>
                </a:lnTo>
                <a:lnTo>
                  <a:pt x="2759" y="3841"/>
                </a:lnTo>
                <a:lnTo>
                  <a:pt x="0" y="38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JUEGO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334760" y="2635250"/>
            <a:ext cx="2129155" cy="405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978275" y="862965"/>
            <a:ext cx="143065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COMPETENCIA</a:t>
            </a:r>
            <a:endParaRPr lang="en-US" sz="1200"/>
          </a:p>
        </p:txBody>
      </p:sp>
      <p:sp>
        <p:nvSpPr>
          <p:cNvPr id="5" name="Rectangles 4"/>
          <p:cNvSpPr/>
          <p:nvPr/>
        </p:nvSpPr>
        <p:spPr>
          <a:xfrm>
            <a:off x="778510" y="1000760"/>
            <a:ext cx="1430655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TEMPORADA</a:t>
            </a:r>
            <a:endParaRPr lang="en-US" sz="1200"/>
          </a:p>
        </p:txBody>
      </p:sp>
      <p:sp>
        <p:nvSpPr>
          <p:cNvPr id="6" name="Rectangles 5"/>
          <p:cNvSpPr/>
          <p:nvPr/>
        </p:nvSpPr>
        <p:spPr>
          <a:xfrm>
            <a:off x="7121525" y="915035"/>
            <a:ext cx="100330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EQUIPO</a:t>
            </a:r>
            <a:endParaRPr lang="en-US" sz="1200"/>
          </a:p>
        </p:txBody>
      </p:sp>
      <p:sp>
        <p:nvSpPr>
          <p:cNvPr id="8" name="Rectangles 7"/>
          <p:cNvSpPr/>
          <p:nvPr/>
        </p:nvSpPr>
        <p:spPr>
          <a:xfrm>
            <a:off x="3947795" y="263842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POSICION</a:t>
            </a:r>
            <a:endParaRPr lang="en-US" sz="1200"/>
          </a:p>
        </p:txBody>
      </p:sp>
      <p:sp>
        <p:nvSpPr>
          <p:cNvPr id="19" name="Rectangles 18"/>
          <p:cNvSpPr/>
          <p:nvPr/>
        </p:nvSpPr>
        <p:spPr>
          <a:xfrm>
            <a:off x="2416175" y="443039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ALINEACIÓN</a:t>
            </a:r>
            <a:endParaRPr lang="en-US" sz="1200"/>
          </a:p>
        </p:txBody>
      </p:sp>
      <p:sp>
        <p:nvSpPr>
          <p:cNvPr id="30" name="Rectangles 29"/>
          <p:cNvSpPr/>
          <p:nvPr/>
        </p:nvSpPr>
        <p:spPr>
          <a:xfrm>
            <a:off x="3916045" y="803275"/>
            <a:ext cx="1556385" cy="52959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6334760" y="2669540"/>
            <a:ext cx="2128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rgbClr val="0070C0"/>
                </a:solidFill>
              </a:rPr>
              <a:t>JUGADOR EN POSICIÓN</a:t>
            </a:r>
            <a:endParaRPr lang="en-US" sz="1600">
              <a:solidFill>
                <a:srgbClr val="0070C0"/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960120" y="257302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JUGADOR</a:t>
            </a:r>
            <a:endParaRPr lang="en-US" sz="1200"/>
          </a:p>
        </p:txBody>
      </p:sp>
      <p:sp>
        <p:nvSpPr>
          <p:cNvPr id="2" name="Rectangles 1"/>
          <p:cNvSpPr/>
          <p:nvPr/>
        </p:nvSpPr>
        <p:spPr>
          <a:xfrm>
            <a:off x="6811010" y="4430395"/>
            <a:ext cx="100330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FECHA</a:t>
            </a:r>
            <a:endParaRPr lang="en-US" sz="1200"/>
          </a:p>
        </p:txBody>
      </p:sp>
      <p:sp>
        <p:nvSpPr>
          <p:cNvPr id="65" name="Rectangles 64"/>
          <p:cNvSpPr/>
          <p:nvPr/>
        </p:nvSpPr>
        <p:spPr>
          <a:xfrm>
            <a:off x="2378075" y="4389755"/>
            <a:ext cx="1332865" cy="50800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5445" y="376555"/>
            <a:ext cx="1023620" cy="424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Ini</a:t>
            </a:r>
            <a:endParaRPr lang="en-US" sz="1000" u="sng"/>
          </a:p>
        </p:txBody>
      </p:sp>
      <p:sp>
        <p:nvSpPr>
          <p:cNvPr id="7" name="Oval 6"/>
          <p:cNvSpPr/>
          <p:nvPr/>
        </p:nvSpPr>
        <p:spPr>
          <a:xfrm>
            <a:off x="1659255" y="376555"/>
            <a:ext cx="1023620" cy="424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End</a:t>
            </a:r>
            <a:endParaRPr lang="en-US" sz="1000" u="sng"/>
          </a:p>
        </p:txBody>
      </p:sp>
      <p:cxnSp>
        <p:nvCxnSpPr>
          <p:cNvPr id="13" name="Straight Connector 12"/>
          <p:cNvCxnSpPr>
            <a:stCxn id="3" idx="5"/>
            <a:endCxn id="5" idx="0"/>
          </p:cNvCxnSpPr>
          <p:nvPr/>
        </p:nvCxnSpPr>
        <p:spPr>
          <a:xfrm>
            <a:off x="1259205" y="739140"/>
            <a:ext cx="234950" cy="2616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7" idx="3"/>
          </p:cNvCxnSpPr>
          <p:nvPr/>
        </p:nvCxnSpPr>
        <p:spPr>
          <a:xfrm flipV="1">
            <a:off x="1494155" y="739140"/>
            <a:ext cx="314960" cy="2616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65220" y="374650"/>
            <a:ext cx="873125" cy="3187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Id_Com</a:t>
            </a:r>
            <a:endParaRPr lang="en-US" sz="1000" u="sng"/>
          </a:p>
        </p:txBody>
      </p:sp>
      <p:sp>
        <p:nvSpPr>
          <p:cNvPr id="17" name="Oval 16"/>
          <p:cNvSpPr/>
          <p:nvPr/>
        </p:nvSpPr>
        <p:spPr>
          <a:xfrm>
            <a:off x="4694555" y="353060"/>
            <a:ext cx="919480" cy="349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Nombre</a:t>
            </a:r>
            <a:endParaRPr lang="en-US" sz="1000"/>
          </a:p>
        </p:txBody>
      </p:sp>
      <p:sp>
        <p:nvSpPr>
          <p:cNvPr id="18" name="Oval 17"/>
          <p:cNvSpPr/>
          <p:nvPr/>
        </p:nvSpPr>
        <p:spPr>
          <a:xfrm>
            <a:off x="4076700" y="1511935"/>
            <a:ext cx="1233170" cy="349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Patrocinador</a:t>
            </a:r>
            <a:endParaRPr lang="en-US" sz="1000"/>
          </a:p>
        </p:txBody>
      </p:sp>
      <p:cxnSp>
        <p:nvCxnSpPr>
          <p:cNvPr id="25" name="Straight Connector 24"/>
          <p:cNvCxnSpPr>
            <a:stCxn id="30" idx="0"/>
            <a:endCxn id="16" idx="5"/>
          </p:cNvCxnSpPr>
          <p:nvPr/>
        </p:nvCxnSpPr>
        <p:spPr>
          <a:xfrm flipH="1" flipV="1">
            <a:off x="4410710" y="646430"/>
            <a:ext cx="283845" cy="1568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30" idx="0"/>
          </p:cNvCxnSpPr>
          <p:nvPr/>
        </p:nvCxnSpPr>
        <p:spPr>
          <a:xfrm flipH="1">
            <a:off x="4694555" y="650875"/>
            <a:ext cx="134620" cy="1524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886710" y="862965"/>
            <a:ext cx="778510" cy="341630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End</a:t>
            </a:r>
            <a:endParaRPr lang="en-US" sz="1000" u="sng"/>
          </a:p>
        </p:txBody>
      </p:sp>
      <p:cxnSp>
        <p:nvCxnSpPr>
          <p:cNvPr id="28" name="Straight Connector 27"/>
          <p:cNvCxnSpPr>
            <a:stCxn id="27" idx="6"/>
            <a:endCxn id="30" idx="1"/>
          </p:cNvCxnSpPr>
          <p:nvPr/>
        </p:nvCxnSpPr>
        <p:spPr>
          <a:xfrm>
            <a:off x="3665220" y="1033780"/>
            <a:ext cx="250825" cy="342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0"/>
            <a:endCxn id="30" idx="2"/>
          </p:cNvCxnSpPr>
          <p:nvPr/>
        </p:nvCxnSpPr>
        <p:spPr>
          <a:xfrm flipV="1">
            <a:off x="4693285" y="1332865"/>
            <a:ext cx="1270" cy="179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23255" y="880110"/>
            <a:ext cx="778510" cy="341630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Fecha End</a:t>
            </a:r>
            <a:endParaRPr lang="en-US" sz="1000" u="sng"/>
          </a:p>
        </p:txBody>
      </p:sp>
      <p:cxnSp>
        <p:nvCxnSpPr>
          <p:cNvPr id="38" name="Straight Connector 37"/>
          <p:cNvCxnSpPr>
            <a:stCxn id="30" idx="3"/>
            <a:endCxn id="36" idx="2"/>
          </p:cNvCxnSpPr>
          <p:nvPr/>
        </p:nvCxnSpPr>
        <p:spPr>
          <a:xfrm flipV="1">
            <a:off x="5472430" y="1050925"/>
            <a:ext cx="250825" cy="171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703695" y="513715"/>
            <a:ext cx="1095375" cy="349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Nombre_E</a:t>
            </a:r>
            <a:endParaRPr lang="en-US" sz="1000" u="sng"/>
          </a:p>
        </p:txBody>
      </p:sp>
      <p:cxnSp>
        <p:nvCxnSpPr>
          <p:cNvPr id="56" name="Straight Connector 55"/>
          <p:cNvCxnSpPr>
            <a:stCxn id="55" idx="5"/>
            <a:endCxn id="6" idx="0"/>
          </p:cNvCxnSpPr>
          <p:nvPr/>
        </p:nvCxnSpPr>
        <p:spPr>
          <a:xfrm flipH="1">
            <a:off x="7623175" y="811530"/>
            <a:ext cx="15240" cy="1035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703695" y="1432560"/>
            <a:ext cx="919480" cy="349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Director</a:t>
            </a:r>
            <a:endParaRPr lang="en-US" sz="1000"/>
          </a:p>
        </p:txBody>
      </p:sp>
      <p:cxnSp>
        <p:nvCxnSpPr>
          <p:cNvPr id="74" name="Straight Connector 73"/>
          <p:cNvCxnSpPr>
            <a:stCxn id="59" idx="7"/>
            <a:endCxn id="6" idx="2"/>
          </p:cNvCxnSpPr>
          <p:nvPr/>
        </p:nvCxnSpPr>
        <p:spPr>
          <a:xfrm flipV="1">
            <a:off x="7488555" y="1314450"/>
            <a:ext cx="134620" cy="1695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684135" y="1446530"/>
            <a:ext cx="779145" cy="3194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Color</a:t>
            </a:r>
            <a:endParaRPr lang="en-US" sz="1000"/>
          </a:p>
        </p:txBody>
      </p:sp>
      <p:cxnSp>
        <p:nvCxnSpPr>
          <p:cNvPr id="79" name="Straight Connector 78"/>
          <p:cNvCxnSpPr>
            <a:stCxn id="6" idx="2"/>
            <a:endCxn id="78" idx="1"/>
          </p:cNvCxnSpPr>
          <p:nvPr/>
        </p:nvCxnSpPr>
        <p:spPr>
          <a:xfrm>
            <a:off x="7623175" y="1314450"/>
            <a:ext cx="175260" cy="1790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66115" y="2176145"/>
            <a:ext cx="92011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Nombre</a:t>
            </a:r>
            <a:endParaRPr lang="en-US" sz="1000"/>
          </a:p>
        </p:txBody>
      </p:sp>
      <p:sp>
        <p:nvSpPr>
          <p:cNvPr id="81" name="Oval 80"/>
          <p:cNvSpPr/>
          <p:nvPr/>
        </p:nvSpPr>
        <p:spPr>
          <a:xfrm>
            <a:off x="1702435" y="2176145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Alias</a:t>
            </a:r>
            <a:endParaRPr lang="en-US" sz="1000" u="sng"/>
          </a:p>
        </p:txBody>
      </p:sp>
      <p:sp>
        <p:nvSpPr>
          <p:cNvPr id="82" name="Oval 81"/>
          <p:cNvSpPr/>
          <p:nvPr/>
        </p:nvSpPr>
        <p:spPr>
          <a:xfrm>
            <a:off x="2416175" y="2638425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Edad</a:t>
            </a:r>
            <a:endParaRPr lang="en-US" sz="1000"/>
          </a:p>
        </p:txBody>
      </p:sp>
      <p:sp>
        <p:nvSpPr>
          <p:cNvPr id="83" name="Oval 82"/>
          <p:cNvSpPr/>
          <p:nvPr/>
        </p:nvSpPr>
        <p:spPr>
          <a:xfrm>
            <a:off x="1809115" y="3100705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Peso</a:t>
            </a:r>
            <a:endParaRPr lang="en-US" sz="1000"/>
          </a:p>
        </p:txBody>
      </p:sp>
      <p:sp>
        <p:nvSpPr>
          <p:cNvPr id="84" name="Oval 83"/>
          <p:cNvSpPr/>
          <p:nvPr/>
        </p:nvSpPr>
        <p:spPr>
          <a:xfrm>
            <a:off x="780415" y="3151505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Talla</a:t>
            </a:r>
            <a:endParaRPr lang="en-US" sz="1000"/>
          </a:p>
        </p:txBody>
      </p:sp>
      <p:cxnSp>
        <p:nvCxnSpPr>
          <p:cNvPr id="85" name="Straight Connector 84"/>
          <p:cNvCxnSpPr>
            <a:stCxn id="44" idx="0"/>
            <a:endCxn id="81" idx="3"/>
          </p:cNvCxnSpPr>
          <p:nvPr/>
        </p:nvCxnSpPr>
        <p:spPr>
          <a:xfrm flipV="1">
            <a:off x="1584960" y="2415540"/>
            <a:ext cx="222250" cy="1574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0" idx="5"/>
            <a:endCxn id="44" idx="0"/>
          </p:cNvCxnSpPr>
          <p:nvPr/>
        </p:nvCxnSpPr>
        <p:spPr>
          <a:xfrm>
            <a:off x="1451610" y="2415540"/>
            <a:ext cx="133350" cy="1574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4" idx="7"/>
          </p:cNvCxnSpPr>
          <p:nvPr/>
        </p:nvCxnSpPr>
        <p:spPr>
          <a:xfrm flipH="1">
            <a:off x="1389380" y="2972435"/>
            <a:ext cx="195580" cy="2203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3" idx="1"/>
            <a:endCxn id="44" idx="2"/>
          </p:cNvCxnSpPr>
          <p:nvPr/>
        </p:nvCxnSpPr>
        <p:spPr>
          <a:xfrm flipH="1" flipV="1">
            <a:off x="1584960" y="2972435"/>
            <a:ext cx="328930" cy="1695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2" idx="2"/>
            <a:endCxn id="44" idx="3"/>
          </p:cNvCxnSpPr>
          <p:nvPr/>
        </p:nvCxnSpPr>
        <p:spPr>
          <a:xfrm flipH="1" flipV="1">
            <a:off x="2209165" y="2773045"/>
            <a:ext cx="207010" cy="571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598545" y="2216785"/>
            <a:ext cx="873125" cy="3187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Id_Pos</a:t>
            </a:r>
            <a:endParaRPr lang="en-US" sz="1000" u="sng"/>
          </a:p>
        </p:txBody>
      </p:sp>
      <p:sp>
        <p:nvSpPr>
          <p:cNvPr id="92" name="Oval 91"/>
          <p:cNvSpPr/>
          <p:nvPr/>
        </p:nvSpPr>
        <p:spPr>
          <a:xfrm>
            <a:off x="4606290" y="2254885"/>
            <a:ext cx="92011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Nombre</a:t>
            </a:r>
            <a:endParaRPr lang="en-US" sz="1000"/>
          </a:p>
        </p:txBody>
      </p:sp>
      <p:cxnSp>
        <p:nvCxnSpPr>
          <p:cNvPr id="93" name="Straight Connector 92"/>
          <p:cNvCxnSpPr>
            <a:stCxn id="90" idx="5"/>
            <a:endCxn id="8" idx="0"/>
          </p:cNvCxnSpPr>
          <p:nvPr/>
        </p:nvCxnSpPr>
        <p:spPr>
          <a:xfrm>
            <a:off x="4344035" y="2488565"/>
            <a:ext cx="228600" cy="1498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2" idx="3"/>
            <a:endCxn id="8" idx="0"/>
          </p:cNvCxnSpPr>
          <p:nvPr/>
        </p:nvCxnSpPr>
        <p:spPr>
          <a:xfrm flipH="1">
            <a:off x="4572635" y="2494280"/>
            <a:ext cx="168275" cy="1441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11010" y="2176145"/>
            <a:ext cx="124396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Rendimiento</a:t>
            </a:r>
            <a:endParaRPr lang="en-US" sz="1000"/>
          </a:p>
        </p:txBody>
      </p:sp>
      <p:cxnSp>
        <p:nvCxnSpPr>
          <p:cNvPr id="10" name="Straight Connector 9"/>
          <p:cNvCxnSpPr>
            <a:stCxn id="9" idx="4"/>
            <a:endCxn id="40" idx="0"/>
          </p:cNvCxnSpPr>
          <p:nvPr/>
        </p:nvCxnSpPr>
        <p:spPr>
          <a:xfrm flipH="1">
            <a:off x="7399020" y="2456815"/>
            <a:ext cx="34290" cy="2127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933315" y="3992880"/>
            <a:ext cx="92011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Ganador</a:t>
            </a:r>
            <a:endParaRPr lang="en-US" sz="1000"/>
          </a:p>
        </p:txBody>
      </p:sp>
      <p:sp>
        <p:nvSpPr>
          <p:cNvPr id="12" name="Oval 11"/>
          <p:cNvSpPr/>
          <p:nvPr/>
        </p:nvSpPr>
        <p:spPr>
          <a:xfrm>
            <a:off x="4249420" y="4302125"/>
            <a:ext cx="102425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Marcador</a:t>
            </a:r>
            <a:endParaRPr lang="en-US" sz="1000"/>
          </a:p>
        </p:txBody>
      </p:sp>
      <p:sp>
        <p:nvSpPr>
          <p:cNvPr id="15" name="Oval 14"/>
          <p:cNvSpPr/>
          <p:nvPr/>
        </p:nvSpPr>
        <p:spPr>
          <a:xfrm>
            <a:off x="4980305" y="5297170"/>
            <a:ext cx="87312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Fecha</a:t>
            </a:r>
            <a:endParaRPr lang="en-US" sz="1000"/>
          </a:p>
        </p:txBody>
      </p:sp>
      <p:sp>
        <p:nvSpPr>
          <p:cNvPr id="20" name="Oval 19"/>
          <p:cNvSpPr/>
          <p:nvPr/>
        </p:nvSpPr>
        <p:spPr>
          <a:xfrm>
            <a:off x="7488555" y="3198495"/>
            <a:ext cx="713740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Alias</a:t>
            </a:r>
            <a:endParaRPr lang="en-US" sz="1000" u="sng"/>
          </a:p>
        </p:txBody>
      </p:sp>
      <p:sp>
        <p:nvSpPr>
          <p:cNvPr id="21" name="Oval 20"/>
          <p:cNvSpPr/>
          <p:nvPr/>
        </p:nvSpPr>
        <p:spPr>
          <a:xfrm>
            <a:off x="6501765" y="3151505"/>
            <a:ext cx="873125" cy="3187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Id_Pos</a:t>
            </a:r>
            <a:endParaRPr lang="en-US" sz="1000" u="sng"/>
          </a:p>
        </p:txBody>
      </p:sp>
      <p:cxnSp>
        <p:nvCxnSpPr>
          <p:cNvPr id="22" name="Straight Connector 21"/>
          <p:cNvCxnSpPr>
            <a:stCxn id="21" idx="7"/>
            <a:endCxn id="40" idx="2"/>
          </p:cNvCxnSpPr>
          <p:nvPr/>
        </p:nvCxnSpPr>
        <p:spPr>
          <a:xfrm flipV="1">
            <a:off x="7247255" y="3006725"/>
            <a:ext cx="151765" cy="1917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0" idx="2"/>
            <a:endCxn id="20" idx="1"/>
          </p:cNvCxnSpPr>
          <p:nvPr/>
        </p:nvCxnSpPr>
        <p:spPr>
          <a:xfrm>
            <a:off x="7399020" y="3006725"/>
            <a:ext cx="194310" cy="23304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57" idx="0"/>
          </p:cNvCxnSpPr>
          <p:nvPr/>
        </p:nvCxnSpPr>
        <p:spPr>
          <a:xfrm>
            <a:off x="4399280" y="4541520"/>
            <a:ext cx="146685" cy="1485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7" idx="1"/>
            <a:endCxn id="11" idx="5"/>
          </p:cNvCxnSpPr>
          <p:nvPr/>
        </p:nvCxnSpPr>
        <p:spPr>
          <a:xfrm flipV="1">
            <a:off x="5579745" y="4232275"/>
            <a:ext cx="139065" cy="45783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5" idx="0"/>
            <a:endCxn id="57" idx="3"/>
          </p:cNvCxnSpPr>
          <p:nvPr/>
        </p:nvCxnSpPr>
        <p:spPr>
          <a:xfrm flipV="1">
            <a:off x="5417185" y="5159375"/>
            <a:ext cx="162560" cy="13779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941185" y="5016500"/>
            <a:ext cx="873125" cy="2806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/>
              <a:t>Fecha</a:t>
            </a:r>
            <a:endParaRPr lang="en-US" sz="1000"/>
          </a:p>
        </p:txBody>
      </p:sp>
      <p:cxnSp>
        <p:nvCxnSpPr>
          <p:cNvPr id="35" name="Straight Connector 34"/>
          <p:cNvCxnSpPr>
            <a:stCxn id="34" idx="0"/>
            <a:endCxn id="2" idx="2"/>
          </p:cNvCxnSpPr>
          <p:nvPr/>
        </p:nvCxnSpPr>
        <p:spPr>
          <a:xfrm flipH="1" flipV="1">
            <a:off x="7312660" y="4829810"/>
            <a:ext cx="65405" cy="1866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092960" y="3883025"/>
            <a:ext cx="1095375" cy="349250"/>
          </a:xfrm>
          <a:prstGeom prst="ellipse">
            <a:avLst/>
          </a:prstGeom>
          <a:ln w="28575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u="sng"/>
              <a:t>Nombre_E</a:t>
            </a:r>
            <a:endParaRPr lang="en-US" sz="1000" u="sng"/>
          </a:p>
        </p:txBody>
      </p:sp>
      <p:cxnSp>
        <p:nvCxnSpPr>
          <p:cNvPr id="43" name="Straight Connector 42"/>
          <p:cNvCxnSpPr>
            <a:stCxn id="65" idx="0"/>
            <a:endCxn id="42" idx="5"/>
          </p:cNvCxnSpPr>
          <p:nvPr/>
        </p:nvCxnSpPr>
        <p:spPr>
          <a:xfrm flipH="1" flipV="1">
            <a:off x="3027680" y="4180840"/>
            <a:ext cx="17145" cy="20891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1775"/>
            <a:ext cx="7886700" cy="964565"/>
          </a:xfrm>
        </p:spPr>
        <p:txBody>
          <a:bodyPr/>
          <a:p>
            <a:r>
              <a:rPr lang="en-US"/>
              <a:t>Ejercicio 1.2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05"/>
            <a:ext cx="7886700" cy="5295265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sz="1500"/>
              <a:t>La Videoteca Nacional de Cuba ha decidido, para mejorar su servicio, emplear una base de datos para almacenar la información referente a las películas que ofrece en alquiler. A continuación, se describe este proceso: </a:t>
            </a:r>
            <a:endParaRPr lang="en-US" sz="1500"/>
          </a:p>
          <a:p>
            <a:pPr marL="0" indent="0">
              <a:lnSpc>
                <a:spcPct val="110000"/>
              </a:lnSpc>
              <a:buNone/>
            </a:pPr>
            <a:r>
              <a:rPr lang="en-US" sz="1500"/>
              <a:t>Una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se caracteriza por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nacionalidad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productora </a:t>
            </a:r>
            <a:r>
              <a:rPr lang="en-US" sz="1500"/>
              <a:t>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año de realización</a:t>
            </a:r>
            <a:r>
              <a:rPr lang="en-US" sz="1500"/>
              <a:t>. Del </a:t>
            </a:r>
            <a:r>
              <a:rPr lang="en-US" sz="1500">
                <a:solidFill>
                  <a:srgbClr val="0070C0"/>
                </a:solidFill>
              </a:rPr>
              <a:t>personal </a:t>
            </a:r>
            <a:r>
              <a:rPr lang="en-US" sz="1500"/>
              <a:t>que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interviene en la realización</a:t>
            </a:r>
            <a:r>
              <a:rPr lang="en-US" sz="1500"/>
              <a:t> de las </a:t>
            </a:r>
            <a:r>
              <a:rPr lang="en-US" sz="1500">
                <a:solidFill>
                  <a:srgbClr val="0070C0"/>
                </a:solidFill>
              </a:rPr>
              <a:t>películas </a:t>
            </a:r>
            <a:r>
              <a:rPr lang="en-US" sz="1500"/>
              <a:t>se conoce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edad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nacionalidad </a:t>
            </a:r>
            <a:r>
              <a:rPr lang="en-US" sz="1500"/>
              <a:t>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sexo</a:t>
            </a:r>
            <a:r>
              <a:rPr lang="en-US" sz="1500"/>
              <a:t>. Existen dos </a:t>
            </a:r>
            <a:r>
              <a:rPr lang="en-US" sz="1500">
                <a:solidFill>
                  <a:srgbClr val="00B050"/>
                </a:solidFill>
              </a:rPr>
              <a:t>roles </a:t>
            </a:r>
            <a:r>
              <a:rPr lang="en-US" sz="1500"/>
              <a:t>muy específicos que pueden desempeñar las personas dentro de la realización de una película. Están los </a:t>
            </a:r>
            <a:r>
              <a:rPr lang="en-US" sz="1500">
                <a:solidFill>
                  <a:srgbClr val="0070C0"/>
                </a:solidFill>
              </a:rPr>
              <a:t>directores</a:t>
            </a:r>
            <a:r>
              <a:rPr lang="en-US" sz="1500"/>
              <a:t>, de los cuales se almacena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tipo </a:t>
            </a:r>
            <a:r>
              <a:rPr lang="en-US" sz="1500"/>
              <a:t>(AUTOR, COMERCIAL, INDEPENDIENTE, DE GÉNERO, DE ACTORES, DE FOTOGRAFÍA), y los </a:t>
            </a:r>
            <a:r>
              <a:rPr lang="en-US" sz="1500">
                <a:solidFill>
                  <a:srgbClr val="0070C0"/>
                </a:solidFill>
              </a:rPr>
              <a:t>actores</a:t>
            </a:r>
            <a:r>
              <a:rPr lang="en-US" sz="1500"/>
              <a:t>, de los cuales se conoce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método actoral</a:t>
            </a:r>
            <a:r>
              <a:rPr lang="en-US" sz="1500"/>
              <a:t>. Una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puede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tener </a:t>
            </a:r>
            <a:r>
              <a:rPr lang="en-US" sz="1500"/>
              <a:t>múltiples </a:t>
            </a:r>
            <a:r>
              <a:rPr lang="en-US" sz="1500">
                <a:solidFill>
                  <a:srgbClr val="0070C0"/>
                </a:solidFill>
              </a:rPr>
              <a:t>directores </a:t>
            </a:r>
            <a:r>
              <a:rPr lang="en-US" sz="1500"/>
              <a:t>y </a:t>
            </a:r>
            <a:r>
              <a:rPr lang="en-US" sz="1500">
                <a:solidFill>
                  <a:srgbClr val="0070C0"/>
                </a:solidFill>
              </a:rPr>
              <a:t>actores </a:t>
            </a:r>
            <a:r>
              <a:rPr lang="en-US" sz="1500"/>
              <a:t>dentro de su </a:t>
            </a:r>
            <a:r>
              <a:rPr lang="en-US" sz="1500">
                <a:solidFill>
                  <a:srgbClr val="0070C0"/>
                </a:solidFill>
              </a:rPr>
              <a:t>personal de realización</a:t>
            </a:r>
            <a:r>
              <a:rPr lang="en-US" sz="1500"/>
              <a:t>, destacándose que los </a:t>
            </a:r>
            <a:r>
              <a:rPr lang="en-US" sz="1500">
                <a:solidFill>
                  <a:srgbClr val="0070C0"/>
                </a:solidFill>
              </a:rPr>
              <a:t>actores </a:t>
            </a:r>
            <a:r>
              <a:rPr lang="en-US" sz="1500"/>
              <a:t>pueden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participar </a:t>
            </a:r>
            <a:r>
              <a:rPr lang="en-US" sz="1500"/>
              <a:t>en una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asumiendo un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papel </a:t>
            </a:r>
            <a:r>
              <a:rPr lang="en-US" sz="1500"/>
              <a:t>protagónico o secundario. De cada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se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dispone </a:t>
            </a:r>
            <a:r>
              <a:rPr lang="en-US" sz="1500"/>
              <a:t>de uno o varios </a:t>
            </a:r>
            <a:r>
              <a:rPr lang="en-US" sz="1500">
                <a:solidFill>
                  <a:srgbClr val="0070C0"/>
                </a:solidFill>
              </a:rPr>
              <a:t>ejemplares</a:t>
            </a:r>
            <a:r>
              <a:rPr lang="en-US" sz="1500"/>
              <a:t>, diferenciados por un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número de ejemplar</a:t>
            </a:r>
            <a:r>
              <a:rPr lang="en-US" sz="1500"/>
              <a:t> y caracterizados por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estado de conservación</a:t>
            </a:r>
            <a:r>
              <a:rPr lang="en-US" sz="1500"/>
              <a:t>. Un </a:t>
            </a:r>
            <a:r>
              <a:rPr lang="en-US" sz="1500">
                <a:solidFill>
                  <a:srgbClr val="0070C0"/>
                </a:solidFill>
              </a:rPr>
              <a:t>ejemplar </a:t>
            </a:r>
            <a:r>
              <a:rPr lang="en-US" sz="1500"/>
              <a:t>se puede encontrar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alquilado </a:t>
            </a:r>
            <a:r>
              <a:rPr lang="en-US" sz="1500"/>
              <a:t>a algún </a:t>
            </a:r>
            <a:r>
              <a:rPr lang="en-US" sz="1500">
                <a:solidFill>
                  <a:srgbClr val="0070C0"/>
                </a:solidFill>
              </a:rPr>
              <a:t>asociado</a:t>
            </a:r>
            <a:r>
              <a:rPr lang="en-US" sz="1500"/>
              <a:t>, de estos últimos se sabe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número de identidad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1500"/>
              <a:t>,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dirección </a:t>
            </a:r>
            <a:r>
              <a:rPr lang="en-US" sz="1500"/>
              <a:t>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teléfono</a:t>
            </a:r>
            <a:r>
              <a:rPr lang="en-US" sz="1500"/>
              <a:t>. Por cada </a:t>
            </a:r>
            <a:r>
              <a:rPr lang="en-US" sz="1500">
                <a:solidFill>
                  <a:srgbClr val="0070C0"/>
                </a:solidFill>
              </a:rPr>
              <a:t>alquiler </a:t>
            </a:r>
            <a:r>
              <a:rPr lang="en-US" sz="1500"/>
              <a:t>se desea almacenar las </a:t>
            </a:r>
            <a:r>
              <a:rPr lang="en-US" sz="1500">
                <a:solidFill>
                  <a:srgbClr val="0070C0"/>
                </a:solidFill>
              </a:rPr>
              <a:t>fechas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de comienzo</a:t>
            </a:r>
            <a:r>
              <a:rPr lang="en-US" sz="1500"/>
              <a:t> 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de devolución</a:t>
            </a:r>
            <a:r>
              <a:rPr lang="en-US" sz="1500"/>
              <a:t>. La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fecha de devolución</a:t>
            </a:r>
            <a:r>
              <a:rPr lang="en-US" sz="1500"/>
              <a:t> del </a:t>
            </a:r>
            <a:r>
              <a:rPr lang="en-US" sz="1500">
                <a:solidFill>
                  <a:srgbClr val="0070C0"/>
                </a:solidFill>
              </a:rPr>
              <a:t>ejemplar </a:t>
            </a:r>
            <a:r>
              <a:rPr lang="en-US" sz="1500"/>
              <a:t>siempre depende de la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fecha de comienzo</a:t>
            </a:r>
            <a:r>
              <a:rPr lang="en-US" sz="1500"/>
              <a:t> del alquiler. Un </a:t>
            </a:r>
            <a:r>
              <a:rPr lang="en-US" sz="1500">
                <a:solidFill>
                  <a:srgbClr val="0070C0"/>
                </a:solidFill>
              </a:rPr>
              <a:t>asociado </a:t>
            </a:r>
            <a:r>
              <a:rPr lang="en-US" sz="1500"/>
              <a:t>tiene que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ser avalado</a:t>
            </a:r>
            <a:r>
              <a:rPr lang="en-US" sz="1500"/>
              <a:t> por otro </a:t>
            </a:r>
            <a:r>
              <a:rPr lang="en-US" sz="1500">
                <a:solidFill>
                  <a:srgbClr val="0070C0"/>
                </a:solidFill>
              </a:rPr>
              <a:t>asociado </a:t>
            </a:r>
            <a:r>
              <a:rPr lang="en-US" sz="1500"/>
              <a:t>que responda por él en caso de algún problema. Regularmente se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realiza la presentación</a:t>
            </a:r>
            <a:r>
              <a:rPr lang="en-US" sz="1500"/>
              <a:t> de una </a:t>
            </a:r>
            <a:r>
              <a:rPr lang="en-US" sz="1500">
                <a:solidFill>
                  <a:srgbClr val="0070C0"/>
                </a:solidFill>
              </a:rPr>
              <a:t>película </a:t>
            </a:r>
            <a:r>
              <a:rPr lang="en-US" sz="1500"/>
              <a:t>por uno de sus </a:t>
            </a:r>
            <a:r>
              <a:rPr lang="en-US" sz="1500">
                <a:solidFill>
                  <a:srgbClr val="0070C0"/>
                </a:solidFill>
              </a:rPr>
              <a:t>directores </a:t>
            </a:r>
            <a:r>
              <a:rPr lang="en-US" sz="1500"/>
              <a:t>en alguna sala de video perteneciente al Proyecto 23 del ICAIC. De dichas </a:t>
            </a:r>
            <a:r>
              <a:rPr lang="en-US" sz="1500">
                <a:solidFill>
                  <a:srgbClr val="0070C0"/>
                </a:solidFill>
              </a:rPr>
              <a:t>salas </a:t>
            </a:r>
            <a:r>
              <a:rPr lang="en-US" sz="1500"/>
              <a:t>se conoce su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dirección </a:t>
            </a:r>
            <a:r>
              <a:rPr lang="en-US" sz="1500"/>
              <a:t>y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capacidad </a:t>
            </a:r>
            <a:r>
              <a:rPr lang="en-US" sz="1500"/>
              <a:t>de espectadores. A este tipo de actividad solo puede </a:t>
            </a:r>
            <a:r>
              <a:rPr lang="en-US" sz="1500">
                <a:solidFill>
                  <a:schemeClr val="accent4">
                    <a:lumMod val="75000"/>
                  </a:schemeClr>
                </a:solidFill>
              </a:rPr>
              <a:t>asistir </a:t>
            </a:r>
            <a:r>
              <a:rPr lang="en-US" sz="1500"/>
              <a:t>un selecto </a:t>
            </a:r>
            <a:r>
              <a:rPr lang="en-US" sz="1500">
                <a:solidFill>
                  <a:srgbClr val="0070C0"/>
                </a:solidFill>
              </a:rPr>
              <a:t>grupo de los asociados</a:t>
            </a:r>
            <a:r>
              <a:rPr lang="en-US" sz="1500"/>
              <a:t>, conocidos como “Cinéfilos Estrella”, y de la misma se conoce la </a:t>
            </a:r>
            <a:r>
              <a:rPr lang="en-US" sz="1500">
                <a:solidFill>
                  <a:schemeClr val="bg1">
                    <a:lumMod val="50000"/>
                  </a:schemeClr>
                </a:solidFill>
              </a:rPr>
              <a:t>fecha </a:t>
            </a:r>
            <a:r>
              <a:rPr lang="en-US" sz="1500"/>
              <a:t>de realización.</a:t>
            </a:r>
            <a:endParaRPr lang="en-US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Freeform 18"/>
          <p:cNvSpPr/>
          <p:nvPr/>
        </p:nvSpPr>
        <p:spPr>
          <a:xfrm>
            <a:off x="4741545" y="3039745"/>
            <a:ext cx="3643630" cy="2643505"/>
          </a:xfrm>
          <a:custGeom>
            <a:avLst/>
            <a:gdLst>
              <a:gd name="connsiteX0" fmla="*/ 0 w 5738"/>
              <a:gd name="connsiteY0" fmla="*/ 0 h 3464"/>
              <a:gd name="connsiteX1" fmla="*/ 4303 w 5738"/>
              <a:gd name="connsiteY1" fmla="*/ 3 h 3464"/>
              <a:gd name="connsiteX2" fmla="*/ 5738 w 5738"/>
              <a:gd name="connsiteY2" fmla="*/ 0 h 3464"/>
              <a:gd name="connsiteX3" fmla="*/ 5738 w 5738"/>
              <a:gd name="connsiteY3" fmla="*/ 3464 h 3464"/>
              <a:gd name="connsiteX4" fmla="*/ 0 w 5738"/>
              <a:gd name="connsiteY4" fmla="*/ 3464 h 3464"/>
              <a:gd name="connsiteX5" fmla="*/ 0 w 5738"/>
              <a:gd name="connsiteY5" fmla="*/ 0 h 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38" h="3464">
                <a:moveTo>
                  <a:pt x="0" y="0"/>
                </a:moveTo>
                <a:lnTo>
                  <a:pt x="4303" y="3"/>
                </a:lnTo>
                <a:lnTo>
                  <a:pt x="5738" y="0"/>
                </a:lnTo>
                <a:lnTo>
                  <a:pt x="5738" y="3464"/>
                </a:lnTo>
                <a:lnTo>
                  <a:pt x="0" y="34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128395" y="433070"/>
            <a:ext cx="5530215" cy="991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101725" y="3039110"/>
            <a:ext cx="1695450" cy="2644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339850" y="322453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PELÍCULA</a:t>
            </a:r>
            <a:endParaRPr lang="en-US" sz="1200"/>
          </a:p>
        </p:txBody>
      </p:sp>
      <p:sp>
        <p:nvSpPr>
          <p:cNvPr id="3" name="Rectangles 2"/>
          <p:cNvSpPr/>
          <p:nvPr/>
        </p:nvSpPr>
        <p:spPr>
          <a:xfrm>
            <a:off x="3188335" y="462216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PERSONAL</a:t>
            </a:r>
            <a:endParaRPr lang="en-US" sz="1200"/>
          </a:p>
        </p:txBody>
      </p:sp>
      <p:sp>
        <p:nvSpPr>
          <p:cNvPr id="63" name="Diamond 62"/>
          <p:cNvSpPr/>
          <p:nvPr/>
        </p:nvSpPr>
        <p:spPr>
          <a:xfrm>
            <a:off x="3246120" y="3192780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Intervenir</a:t>
            </a:r>
            <a:endParaRPr lang="en-US" sz="1000"/>
          </a:p>
        </p:txBody>
      </p:sp>
      <p:sp>
        <p:nvSpPr>
          <p:cNvPr id="4" name="Rectangles 3"/>
          <p:cNvSpPr/>
          <p:nvPr/>
        </p:nvSpPr>
        <p:spPr>
          <a:xfrm>
            <a:off x="5010150" y="462216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DIRECTOR</a:t>
            </a:r>
            <a:endParaRPr lang="en-US" sz="1200"/>
          </a:p>
        </p:txBody>
      </p:sp>
      <p:sp>
        <p:nvSpPr>
          <p:cNvPr id="5" name="Rectangles 4"/>
          <p:cNvSpPr/>
          <p:nvPr/>
        </p:nvSpPr>
        <p:spPr>
          <a:xfrm>
            <a:off x="1339850" y="462216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ACTOR</a:t>
            </a:r>
            <a:endParaRPr lang="en-US" sz="1200"/>
          </a:p>
        </p:txBody>
      </p:sp>
      <p:sp>
        <p:nvSpPr>
          <p:cNvPr id="6" name="Diamond 5"/>
          <p:cNvSpPr/>
          <p:nvPr/>
        </p:nvSpPr>
        <p:spPr>
          <a:xfrm>
            <a:off x="1397635" y="3891915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Participar</a:t>
            </a:r>
            <a:endParaRPr lang="en-US" sz="1000"/>
          </a:p>
        </p:txBody>
      </p:sp>
      <p:sp>
        <p:nvSpPr>
          <p:cNvPr id="10" name="Rectangles 9"/>
          <p:cNvSpPr/>
          <p:nvPr/>
        </p:nvSpPr>
        <p:spPr>
          <a:xfrm>
            <a:off x="1339215" y="82232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EJEMPLAR</a:t>
            </a:r>
            <a:endParaRPr lang="en-US" sz="1200"/>
          </a:p>
        </p:txBody>
      </p:sp>
      <p:sp>
        <p:nvSpPr>
          <p:cNvPr id="11" name="Diamond 10"/>
          <p:cNvSpPr/>
          <p:nvPr/>
        </p:nvSpPr>
        <p:spPr>
          <a:xfrm>
            <a:off x="1398270" y="1860550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Disponer</a:t>
            </a:r>
            <a:endParaRPr lang="en-US" sz="1000"/>
          </a:p>
        </p:txBody>
      </p:sp>
      <p:sp>
        <p:nvSpPr>
          <p:cNvPr id="12" name="Diamond 11"/>
          <p:cNvSpPr/>
          <p:nvPr/>
        </p:nvSpPr>
        <p:spPr>
          <a:xfrm>
            <a:off x="3246120" y="790575"/>
            <a:ext cx="1132840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Alquilar</a:t>
            </a:r>
            <a:endParaRPr lang="en-US" sz="1000"/>
          </a:p>
        </p:txBody>
      </p:sp>
      <p:sp>
        <p:nvSpPr>
          <p:cNvPr id="13" name="Rectangles 12"/>
          <p:cNvSpPr/>
          <p:nvPr/>
        </p:nvSpPr>
        <p:spPr>
          <a:xfrm>
            <a:off x="5238750" y="82613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ASOCIADO</a:t>
            </a:r>
            <a:endParaRPr lang="en-US" sz="1200"/>
          </a:p>
        </p:txBody>
      </p:sp>
      <p:sp>
        <p:nvSpPr>
          <p:cNvPr id="15" name="Diamond 14"/>
          <p:cNvSpPr/>
          <p:nvPr/>
        </p:nvSpPr>
        <p:spPr>
          <a:xfrm>
            <a:off x="6922770" y="762000"/>
            <a:ext cx="1132840" cy="53530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Ser avalado</a:t>
            </a:r>
            <a:endParaRPr lang="en-US" sz="1000"/>
          </a:p>
        </p:txBody>
      </p:sp>
      <p:sp>
        <p:nvSpPr>
          <p:cNvPr id="16" name="Rectangles 15"/>
          <p:cNvSpPr/>
          <p:nvPr/>
        </p:nvSpPr>
        <p:spPr>
          <a:xfrm>
            <a:off x="5010150" y="322453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PELÍCULA</a:t>
            </a:r>
            <a:endParaRPr lang="en-US" sz="1200"/>
          </a:p>
        </p:txBody>
      </p:sp>
      <p:sp>
        <p:nvSpPr>
          <p:cNvPr id="17" name="Rectangles 16"/>
          <p:cNvSpPr/>
          <p:nvPr/>
        </p:nvSpPr>
        <p:spPr>
          <a:xfrm>
            <a:off x="6991985" y="3224530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SALA</a:t>
            </a:r>
            <a:endParaRPr lang="en-US" sz="1200"/>
          </a:p>
        </p:txBody>
      </p:sp>
      <p:sp>
        <p:nvSpPr>
          <p:cNvPr id="18" name="Diamond 17"/>
          <p:cNvSpPr/>
          <p:nvPr/>
        </p:nvSpPr>
        <p:spPr>
          <a:xfrm>
            <a:off x="5821045" y="3891280"/>
            <a:ext cx="1589405" cy="46291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Realizar Presentación</a:t>
            </a:r>
            <a:endParaRPr lang="en-US" sz="1000"/>
          </a:p>
        </p:txBody>
      </p:sp>
      <p:sp>
        <p:nvSpPr>
          <p:cNvPr id="20" name="Rectangles 19"/>
          <p:cNvSpPr/>
          <p:nvPr/>
        </p:nvSpPr>
        <p:spPr>
          <a:xfrm>
            <a:off x="5238750" y="1952625"/>
            <a:ext cx="124904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CINÉFILOS ESTRELLA</a:t>
            </a:r>
            <a:endParaRPr lang="en-US" sz="1200"/>
          </a:p>
        </p:txBody>
      </p:sp>
      <p:sp>
        <p:nvSpPr>
          <p:cNvPr id="21" name="Diamond 20"/>
          <p:cNvSpPr/>
          <p:nvPr/>
        </p:nvSpPr>
        <p:spPr>
          <a:xfrm>
            <a:off x="6971665" y="2017395"/>
            <a:ext cx="1019175" cy="38354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195" rtlCol="0" anchor="ctr"/>
          <a:p>
            <a:pPr algn="ctr"/>
            <a:r>
              <a:rPr lang="en-US" sz="1000"/>
              <a:t>Asistir</a:t>
            </a:r>
            <a:endParaRPr lang="en-US" sz="1000"/>
          </a:p>
        </p:txBody>
      </p:sp>
      <p:cxnSp>
        <p:nvCxnSpPr>
          <p:cNvPr id="23" name="Straight Connector 22"/>
          <p:cNvCxnSpPr>
            <a:stCxn id="10" idx="3"/>
            <a:endCxn id="12" idx="1"/>
          </p:cNvCxnSpPr>
          <p:nvPr/>
        </p:nvCxnSpPr>
        <p:spPr>
          <a:xfrm>
            <a:off x="2588260" y="1022350"/>
            <a:ext cx="65786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3" idx="1"/>
          </p:cNvCxnSpPr>
          <p:nvPr/>
        </p:nvCxnSpPr>
        <p:spPr>
          <a:xfrm>
            <a:off x="4378960" y="1022350"/>
            <a:ext cx="859790" cy="381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4143375" y="454025"/>
            <a:ext cx="1095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0070C0"/>
                </a:solidFill>
              </a:rPr>
              <a:t>ALQUILER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6487795" y="1026160"/>
            <a:ext cx="434975" cy="381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2"/>
            <a:endCxn id="13" idx="2"/>
          </p:cNvCxnSpPr>
          <p:nvPr/>
        </p:nvCxnSpPr>
        <p:spPr>
          <a:xfrm flipH="1" flipV="1">
            <a:off x="5863590" y="1225550"/>
            <a:ext cx="1625600" cy="7175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4896485" y="97790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0,1</a:t>
            </a:r>
            <a:endParaRPr lang="en-US" sz="1200"/>
          </a:p>
        </p:txBody>
      </p:sp>
      <p:sp>
        <p:nvSpPr>
          <p:cNvPr id="31" name="Text Box 30"/>
          <p:cNvSpPr txBox="1"/>
          <p:nvPr/>
        </p:nvSpPr>
        <p:spPr>
          <a:xfrm>
            <a:off x="2588895" y="97790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33" name="Text Box 32"/>
          <p:cNvSpPr txBox="1"/>
          <p:nvPr/>
        </p:nvSpPr>
        <p:spPr>
          <a:xfrm>
            <a:off x="6428740" y="78232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6196330" y="122555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35" name="Text Box 34"/>
          <p:cNvSpPr txBox="1"/>
          <p:nvPr/>
        </p:nvSpPr>
        <p:spPr>
          <a:xfrm>
            <a:off x="6616065" y="702310"/>
            <a:ext cx="718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avalado</a:t>
            </a:r>
            <a:endParaRPr lang="en-US" sz="1200"/>
          </a:p>
        </p:txBody>
      </p:sp>
      <p:sp>
        <p:nvSpPr>
          <p:cNvPr id="36" name="Text Box 35"/>
          <p:cNvSpPr txBox="1"/>
          <p:nvPr/>
        </p:nvSpPr>
        <p:spPr>
          <a:xfrm>
            <a:off x="6758940" y="1297305"/>
            <a:ext cx="7143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avalador</a:t>
            </a:r>
            <a:endParaRPr lang="en-US" sz="1200"/>
          </a:p>
        </p:txBody>
      </p:sp>
      <p:cxnSp>
        <p:nvCxnSpPr>
          <p:cNvPr id="37" name="Straight Connector 36"/>
          <p:cNvCxnSpPr>
            <a:stCxn id="63" idx="2"/>
            <a:endCxn id="3" idx="0"/>
          </p:cNvCxnSpPr>
          <p:nvPr/>
        </p:nvCxnSpPr>
        <p:spPr>
          <a:xfrm>
            <a:off x="3812540" y="3655695"/>
            <a:ext cx="635" cy="96647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3" idx="1"/>
            <a:endCxn id="8" idx="3"/>
          </p:cNvCxnSpPr>
          <p:nvPr/>
        </p:nvCxnSpPr>
        <p:spPr>
          <a:xfrm flipH="1">
            <a:off x="2588895" y="3424555"/>
            <a:ext cx="657225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3767455" y="435483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40" name="Text Box 39"/>
          <p:cNvSpPr txBox="1"/>
          <p:nvPr/>
        </p:nvSpPr>
        <p:spPr>
          <a:xfrm>
            <a:off x="2548255" y="319278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41" name="Text Box 40"/>
          <p:cNvSpPr txBox="1"/>
          <p:nvPr/>
        </p:nvSpPr>
        <p:spPr>
          <a:xfrm>
            <a:off x="1913255" y="3556635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cxnSp>
        <p:nvCxnSpPr>
          <p:cNvPr id="42" name="Straight Connector 41"/>
          <p:cNvCxnSpPr>
            <a:stCxn id="6" idx="0"/>
            <a:endCxn id="8" idx="2"/>
          </p:cNvCxnSpPr>
          <p:nvPr/>
        </p:nvCxnSpPr>
        <p:spPr>
          <a:xfrm flipV="1">
            <a:off x="1964055" y="3623945"/>
            <a:ext cx="635" cy="26797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5" idx="0"/>
          </p:cNvCxnSpPr>
          <p:nvPr/>
        </p:nvCxnSpPr>
        <p:spPr>
          <a:xfrm>
            <a:off x="1964055" y="4354830"/>
            <a:ext cx="635" cy="26733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1913255" y="441452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cxnSp>
        <p:nvCxnSpPr>
          <p:cNvPr id="45" name="Straight Connector 44"/>
          <p:cNvCxnSpPr>
            <a:stCxn id="11" idx="2"/>
            <a:endCxn id="8" idx="0"/>
          </p:cNvCxnSpPr>
          <p:nvPr/>
        </p:nvCxnSpPr>
        <p:spPr>
          <a:xfrm>
            <a:off x="1964690" y="2323465"/>
            <a:ext cx="0" cy="90106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0"/>
            <a:endCxn id="10" idx="2"/>
          </p:cNvCxnSpPr>
          <p:nvPr/>
        </p:nvCxnSpPr>
        <p:spPr>
          <a:xfrm flipH="1" flipV="1">
            <a:off x="1964055" y="1221740"/>
            <a:ext cx="635" cy="63881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1913255" y="294894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48" name="Text Box 47"/>
          <p:cNvSpPr txBox="1"/>
          <p:nvPr/>
        </p:nvSpPr>
        <p:spPr>
          <a:xfrm>
            <a:off x="1914525" y="1148715"/>
            <a:ext cx="374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cxnSp>
        <p:nvCxnSpPr>
          <p:cNvPr id="49" name="Straight Connector 48"/>
          <p:cNvCxnSpPr>
            <a:stCxn id="13" idx="2"/>
            <a:endCxn id="20" idx="0"/>
          </p:cNvCxnSpPr>
          <p:nvPr/>
        </p:nvCxnSpPr>
        <p:spPr>
          <a:xfrm>
            <a:off x="5863590" y="1225550"/>
            <a:ext cx="0" cy="727075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rot="5400000">
            <a:off x="5694680" y="1479550"/>
            <a:ext cx="338455" cy="227965"/>
          </a:xfrm>
          <a:prstGeom prst="arc">
            <a:avLst>
              <a:gd name="adj1" fmla="val 16200000"/>
              <a:gd name="adj2" fmla="val 50731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20" idx="3"/>
            <a:endCxn id="21" idx="1"/>
          </p:cNvCxnSpPr>
          <p:nvPr/>
        </p:nvCxnSpPr>
        <p:spPr>
          <a:xfrm>
            <a:off x="6487795" y="2209165"/>
            <a:ext cx="483870" cy="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9" idx="1"/>
            <a:endCxn id="21" idx="2"/>
          </p:cNvCxnSpPr>
          <p:nvPr/>
        </p:nvCxnSpPr>
        <p:spPr>
          <a:xfrm flipV="1">
            <a:off x="7473950" y="2400935"/>
            <a:ext cx="7620" cy="64135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6450330" y="2209165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sp>
        <p:nvSpPr>
          <p:cNvPr id="54" name="Text Box 53"/>
          <p:cNvSpPr txBox="1"/>
          <p:nvPr/>
        </p:nvSpPr>
        <p:spPr>
          <a:xfrm>
            <a:off x="7114540" y="276606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0,*</a:t>
            </a:r>
            <a:endParaRPr lang="en-US" sz="1200"/>
          </a:p>
        </p:txBody>
      </p:sp>
      <p:cxnSp>
        <p:nvCxnSpPr>
          <p:cNvPr id="55" name="Straight Connector 54"/>
          <p:cNvCxnSpPr>
            <a:stCxn id="18" idx="0"/>
            <a:endCxn id="16" idx="2"/>
          </p:cNvCxnSpPr>
          <p:nvPr/>
        </p:nvCxnSpPr>
        <p:spPr>
          <a:xfrm flipH="1" flipV="1">
            <a:off x="5634990" y="3623945"/>
            <a:ext cx="981075" cy="26733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2"/>
            <a:endCxn id="4" idx="0"/>
          </p:cNvCxnSpPr>
          <p:nvPr/>
        </p:nvCxnSpPr>
        <p:spPr>
          <a:xfrm flipH="1">
            <a:off x="5634990" y="4354195"/>
            <a:ext cx="981075" cy="26797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0"/>
            <a:endCxn id="17" idx="2"/>
          </p:cNvCxnSpPr>
          <p:nvPr/>
        </p:nvCxnSpPr>
        <p:spPr>
          <a:xfrm flipV="1">
            <a:off x="6616065" y="3623945"/>
            <a:ext cx="1000760" cy="26733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5488940" y="3616325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59" name="Rectangles 58"/>
          <p:cNvSpPr/>
          <p:nvPr/>
        </p:nvSpPr>
        <p:spPr>
          <a:xfrm>
            <a:off x="6991985" y="4622165"/>
            <a:ext cx="1249045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FECHA</a:t>
            </a:r>
            <a:endParaRPr lang="en-US" sz="1200"/>
          </a:p>
        </p:txBody>
      </p:sp>
      <p:cxnSp>
        <p:nvCxnSpPr>
          <p:cNvPr id="60" name="Straight Connector 59"/>
          <p:cNvCxnSpPr>
            <a:stCxn id="59" idx="0"/>
            <a:endCxn id="18" idx="2"/>
          </p:cNvCxnSpPr>
          <p:nvPr/>
        </p:nvCxnSpPr>
        <p:spPr>
          <a:xfrm flipH="1" flipV="1">
            <a:off x="6616065" y="4354195"/>
            <a:ext cx="1000760" cy="26797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1"/>
          <p:cNvSpPr txBox="1"/>
          <p:nvPr/>
        </p:nvSpPr>
        <p:spPr>
          <a:xfrm>
            <a:off x="7473950" y="361569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64" name="Text Box 63"/>
          <p:cNvSpPr txBox="1"/>
          <p:nvPr/>
        </p:nvSpPr>
        <p:spPr>
          <a:xfrm>
            <a:off x="5374005" y="4354830"/>
            <a:ext cx="375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1,1</a:t>
            </a:r>
            <a:endParaRPr lang="en-US" sz="1200"/>
          </a:p>
        </p:txBody>
      </p:sp>
      <p:sp>
        <p:nvSpPr>
          <p:cNvPr id="65" name="Text Box 64"/>
          <p:cNvSpPr txBox="1"/>
          <p:nvPr/>
        </p:nvSpPr>
        <p:spPr>
          <a:xfrm>
            <a:off x="7489190" y="4354830"/>
            <a:ext cx="374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1,*</a:t>
            </a:r>
            <a:endParaRPr lang="en-US" sz="1200"/>
          </a:p>
        </p:txBody>
      </p:sp>
      <p:sp>
        <p:nvSpPr>
          <p:cNvPr id="67" name="Text Box 66"/>
          <p:cNvSpPr txBox="1"/>
          <p:nvPr/>
        </p:nvSpPr>
        <p:spPr>
          <a:xfrm>
            <a:off x="1339215" y="5021580"/>
            <a:ext cx="1250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0070C0"/>
                </a:solidFill>
              </a:rPr>
              <a:t>ACTOR EN PELÍCULA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5445760" y="5160010"/>
            <a:ext cx="233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0070C0"/>
                </a:solidFill>
              </a:rPr>
              <a:t>PRESENTACIÓN</a:t>
            </a:r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2" name="Straight Connector 1"/>
          <p:cNvCxnSpPr>
            <a:stCxn id="5" idx="3"/>
            <a:endCxn id="3" idx="1"/>
          </p:cNvCxnSpPr>
          <p:nvPr/>
        </p:nvCxnSpPr>
        <p:spPr>
          <a:xfrm>
            <a:off x="2588895" y="4822190"/>
            <a:ext cx="599440" cy="0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0800000">
            <a:off x="2849880" y="4707890"/>
            <a:ext cx="338455" cy="227965"/>
          </a:xfrm>
          <a:prstGeom prst="arc">
            <a:avLst>
              <a:gd name="adj1" fmla="val 16200000"/>
              <a:gd name="adj2" fmla="val 50731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3" idx="3"/>
            <a:endCxn id="4" idx="1"/>
          </p:cNvCxnSpPr>
          <p:nvPr/>
        </p:nvCxnSpPr>
        <p:spPr>
          <a:xfrm>
            <a:off x="4437380" y="4822190"/>
            <a:ext cx="572770" cy="0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4378960" y="4708525"/>
            <a:ext cx="338455" cy="227965"/>
          </a:xfrm>
          <a:prstGeom prst="arc">
            <a:avLst>
              <a:gd name="adj1" fmla="val 16200000"/>
              <a:gd name="adj2" fmla="val 50731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5052</Words>
  <Application>WPS Presentation</Application>
  <PresentationFormat>Widescreen</PresentationFormat>
  <Paragraphs>253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Aclaración de dudas</vt:lpstr>
      <vt:lpstr>PowerPoint 演示文稿</vt:lpstr>
      <vt:lpstr>Ejercicio 1.1</vt:lpstr>
      <vt:lpstr>PowerPoint 演示文稿</vt:lpstr>
      <vt:lpstr>PowerPoint 演示文稿</vt:lpstr>
      <vt:lpstr>Ejercicio 1.2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Alfredo</cp:lastModifiedBy>
  <cp:revision>8</cp:revision>
  <dcterms:created xsi:type="dcterms:W3CDTF">2023-09-27T16:35:00Z</dcterms:created>
  <dcterms:modified xsi:type="dcterms:W3CDTF">2023-10-10T14:01:08Z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5019B8AAB57A42D085E247FFA9C5A089</vt:lpwstr>
  </property>
  <property fmtid="{D5CDD505-2E9C-101B-9397-08002B2CF9AE}" pid="3" name="KSOProductBuildVer">
    <vt:lpwstr>1033-11.2.0.11417</vt:lpwstr>
  </property>
</Properties>
</file>