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20" r:id="rId4"/>
    <p:sldId id="282" r:id="rId5"/>
    <p:sldId id="285" r:id="rId6"/>
    <p:sldId id="260" r:id="rId7"/>
    <p:sldId id="261" r:id="rId8"/>
    <p:sldId id="270" r:id="rId9"/>
    <p:sldId id="286" r:id="rId10"/>
    <p:sldId id="287" r:id="rId11"/>
    <p:sldId id="279" r:id="rId12"/>
    <p:sldId id="259" r:id="rId13"/>
    <p:sldId id="262" r:id="rId14"/>
    <p:sldId id="263" r:id="rId15"/>
    <p:sldId id="326" r:id="rId16"/>
    <p:sldId id="335" r:id="rId17"/>
    <p:sldId id="269" r:id="rId18"/>
    <p:sldId id="274" r:id="rId19"/>
    <p:sldId id="288" r:id="rId20"/>
    <p:sldId id="290" r:id="rId21"/>
    <p:sldId id="278" r:id="rId22"/>
    <p:sldId id="310" r:id="rId23"/>
    <p:sldId id="311" r:id="rId24"/>
    <p:sldId id="313" r:id="rId25"/>
    <p:sldId id="291" r:id="rId26"/>
    <p:sldId id="273" r:id="rId27"/>
    <p:sldId id="314" r:id="rId28"/>
    <p:sldId id="276" r:id="rId29"/>
    <p:sldId id="315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18" autoAdjust="0"/>
    <p:restoredTop sz="64615"/>
  </p:normalViewPr>
  <p:slideViewPr>
    <p:cSldViewPr snapToGrid="0">
      <p:cViewPr varScale="1">
        <p:scale>
          <a:sx n="71" d="100"/>
          <a:sy n="71" d="100"/>
        </p:scale>
        <p:origin x="12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BFE7DA-DA58-5D43-BE2D-FC8351A2F0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672C-C95C-EE47-B98A-27DF2D7C2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F16B0-1F2F-CF4F-BC53-96BB2AF3C68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B99D-8123-2542-8999-445F022BA9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E4DEA-2F7F-C447-8EF7-E946144FB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4FE6-9899-6041-834C-F1C811F093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9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2:29:4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2:29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B0E3-79F5-7745-84FA-60F4FEA3935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3D67-EF4C-8247-91B6-64C2A295C9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5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3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93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70CE-0A0D-6D40-8FCD-E1F149BF3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33B5-FDF7-484A-8A31-419E865C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B461-E64C-C24D-B6DA-22B89CD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8CE0-B424-134C-8B2C-C247780D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3678-CB39-434B-BF40-46E39D0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1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F41E-7E24-D846-A77B-39C6A13E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2065-D8A6-3542-AB46-9F8F8B68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C4A6-0C4D-E84C-B47D-7B08AA0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14E1-D6C0-CE46-BCC7-033235E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4663-ABB1-B44F-A9D8-6C747B62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6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E8B16-7ADE-E24B-8AA4-9FCEC67D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41A38-35E2-4E49-B157-A68B9798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DBAE-EFB1-5442-8CBA-04F58618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84BE-4158-1243-927D-C7E2B899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959D-1A04-0E43-9AE8-2173DDD3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E3730AB-7AF5-B148-A16D-A2320CD0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E5634C9-69AA-2245-AA53-E6F7E764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CB5CA64-1CF4-F449-908A-BDA1E699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4FEE61F-D9AB-554F-977D-C0B56110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787C2F7-4ACE-4148-8B80-4A0AC0D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  <p:pic>
        <p:nvPicPr>
          <p:cNvPr id="26" name="Picture 25" descr="Logo&#10;&#10;Description automatically generated with low confidence">
            <a:extLst>
              <a:ext uri="{FF2B5EF4-FFF2-40B4-BE49-F238E27FC236}">
                <a16:creationId xmlns:a16="http://schemas.microsoft.com/office/drawing/2014/main" id="{844FE198-10C9-E44C-9CE8-46F49054C2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4" y="1078823"/>
            <a:ext cx="1994916" cy="611865"/>
          </a:xfrm>
          <a:prstGeom prst="rect">
            <a:avLst/>
          </a:prstGeom>
        </p:spPr>
      </p:pic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406FB149-4F53-1F4A-8817-4F62F943C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5" b="38598"/>
          <a:stretch/>
        </p:blipFill>
        <p:spPr>
          <a:xfrm>
            <a:off x="9358884" y="363655"/>
            <a:ext cx="2032000" cy="684325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87C8AFE2-ECA2-054D-8A9B-C50C2A2FA4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" y="363656"/>
            <a:ext cx="1291844" cy="1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2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4A4E-2F30-374A-ABA5-A099A64D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437F-5BAC-7046-B075-389BC336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03E7-C9E8-3140-8D37-7F4FC715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A6CE-4EB2-224C-B8BB-71317297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06BD-3D05-164E-AE29-7C48612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D41-FEB3-F54A-9C69-FB87270B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EB6F-1BC4-3D40-9A86-2A707429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342A-A667-A548-85BD-96B7DCED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2ACB-68BE-AB4E-BD79-6D180DF3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387D-A652-9640-B72C-B80F75B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35DFB-FE37-354B-8A5A-4520CDA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DC01-8C00-744D-A1E5-DD50BB7C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A601-7277-EF48-8BB3-23070178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563B-6628-9946-B260-B370176D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3AB41-502C-BF46-8755-5DDFFB408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AA6F6-5A2A-E941-AB96-CEC1B323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DEE61-D5E3-CA44-8C8C-AF745CC5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01FF7-FC8B-DA44-9AAB-EB22FD58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528CF-C4B7-4B49-A637-5B569343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1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26C-4C34-974B-93C6-A62D6F2F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C0A0A-4E60-6E40-A4B2-CFB8C634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60D3C-9E5A-5248-BB27-DAE23B0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DF60-D3C3-E64F-A6FE-2DE7386F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3E598-786F-CD45-A9EA-7DEF7957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DB9E6-D744-8348-8DF1-02654E0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B54F7-5E58-1B49-BDBF-CEF28B4B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0297-3402-CD42-BEAA-25EC99FA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05B2-F59F-254F-9325-423FB94A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5819-E9B3-0F4D-BEBA-225D1BF4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AC5E-8463-6E48-B823-2215879C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C0C0-D9AA-D948-B5EA-B860BCF0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4BE7-6C3F-254C-9ED6-E91A8F59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C73-14D8-6047-B4E5-4487EA6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2E4E9-96A7-2E4E-8C3D-B41F4D265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C989-853E-2C42-A059-4A7265FC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D350-1B72-1348-A01B-A49A82E4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3D341-5D0B-DD4B-96F7-9FED9085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5709A-27AA-D644-ADF8-BB95149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E0458-D512-B14D-BCBB-A58FB151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25FA-286C-DB43-B62B-EE09759C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B230-F687-3046-A249-6C2022AEC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7D54-26AC-4AC2-B9E9-6058043B4D3D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37A-F35A-C64C-8020-0EFB0AA7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8B07-C023-E640-A2F4-AAF630BEC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3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wiki.ros.org/ROS/Tutorials/CreatingPackag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ros.org/en/noetic/api/std_msgs/html/index-msg.html" TargetMode="External"/><Relationship Id="rId3" Type="http://schemas.openxmlformats.org/officeDocument/2006/relationships/hyperlink" Target="http://docs.ros.org/en/noetic/api/std_msgs/html/msg/Header.html" TargetMode="External"/><Relationship Id="rId7" Type="http://schemas.openxmlformats.org/officeDocument/2006/relationships/hyperlink" Target="http://docs.ros.org/en/noetic/api/sensor_msgs/html/index-ms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os.org/en/noetic/api/geometry_msgs/html/msg/Quaternion.html" TargetMode="External"/><Relationship Id="rId5" Type="http://schemas.openxmlformats.org/officeDocument/2006/relationships/hyperlink" Target="http://docs.ros.org/en/noetic/api/geometry_msgs/html/msg/Point.html" TargetMode="External"/><Relationship Id="rId4" Type="http://schemas.openxmlformats.org/officeDocument/2006/relationships/hyperlink" Target="http://docs.ros.org/en/noetic/api/geometry_msgs/html/msg/Pose.html" TargetMode="External"/><Relationship Id="rId9" Type="http://schemas.openxmlformats.org/officeDocument/2006/relationships/hyperlink" Target="http://docs.ros.org/en/noetic/api/geometry_msgs/html/index-msg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E44551-8E23-9C49-84CD-D4A0791F0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392" y="1370684"/>
            <a:ext cx="3828288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2D91AC2C-BBC6-AE44-9328-C09EE07A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387" y="2251872"/>
            <a:ext cx="39512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Introduction to ROS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ACAC13A1-E124-7349-BAA2-F80AB0A1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634" y="3767289"/>
            <a:ext cx="3597694" cy="9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cs typeface="Arial" charset="0"/>
              </a:rPr>
              <a:t>From zero to a functional communication scheme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047511-ED22-9248-95A2-5443989E1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9138" y="3136995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DC329AF-DD03-814D-B713-CE6BA319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61" y="1491995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91350621-A78C-984C-B564-CB55D908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" y="378176"/>
            <a:ext cx="1770892" cy="1770892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CB0A60-6375-C34D-B58D-B4BAD54EE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0" t="27034" r="14833" b="37359"/>
          <a:stretch/>
        </p:blipFill>
        <p:spPr>
          <a:xfrm>
            <a:off x="7630933" y="356097"/>
            <a:ext cx="2049515" cy="677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C3D326-5B87-004C-8AEC-7D66AFEF5C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1932" y="465577"/>
            <a:ext cx="1478494" cy="4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"/>
    </mc:Choice>
    <mc:Fallback xmlns="">
      <p:transition spd="slow" advTm="1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Services and actions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A6E844-E3FA-284B-AB86-8DA7ADC81C5A}"/>
              </a:ext>
            </a:extLst>
          </p:cNvPr>
          <p:cNvGrpSpPr/>
          <p:nvPr/>
        </p:nvGrpSpPr>
        <p:grpSpPr>
          <a:xfrm>
            <a:off x="2673979" y="2909062"/>
            <a:ext cx="6446229" cy="3575436"/>
            <a:chOff x="1525403" y="3003786"/>
            <a:chExt cx="6446229" cy="35754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75F3F5-BCB7-8843-88C4-C6BC45F2E2FF}"/>
                </a:ext>
              </a:extLst>
            </p:cNvPr>
            <p:cNvSpPr txBox="1"/>
            <p:nvPr/>
          </p:nvSpPr>
          <p:spPr>
            <a:xfrm>
              <a:off x="1885434" y="4001271"/>
              <a:ext cx="114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a </a:t>
              </a:r>
            </a:p>
            <a:p>
              <a:r>
                <a:rPr lang="en-GB" dirty="0"/>
                <a:t>int64 b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BE8154-501B-734A-A93F-774ECB688D52}"/>
                </a:ext>
              </a:extLst>
            </p:cNvPr>
            <p:cNvSpPr/>
            <p:nvPr/>
          </p:nvSpPr>
          <p:spPr>
            <a:xfrm>
              <a:off x="1552545" y="3629719"/>
              <a:ext cx="1478647" cy="2180063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FF41512-381B-6746-A520-FD64B6BD5A78}"/>
                </a:ext>
              </a:extLst>
            </p:cNvPr>
            <p:cNvSpPr/>
            <p:nvPr/>
          </p:nvSpPr>
          <p:spPr>
            <a:xfrm>
              <a:off x="1780897" y="3967818"/>
              <a:ext cx="1031735" cy="693389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2989EA-E0B7-5D48-8135-8C6D5918D9EF}"/>
                </a:ext>
              </a:extLst>
            </p:cNvPr>
            <p:cNvSpPr txBox="1"/>
            <p:nvPr/>
          </p:nvSpPr>
          <p:spPr>
            <a:xfrm>
              <a:off x="1780607" y="3618334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Request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E25CA6-253D-8644-8A2C-370210D1261A}"/>
                </a:ext>
              </a:extLst>
            </p:cNvPr>
            <p:cNvSpPr txBox="1"/>
            <p:nvPr/>
          </p:nvSpPr>
          <p:spPr>
            <a:xfrm>
              <a:off x="1885144" y="5247288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c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AE5C16C-6571-1F4E-8B1A-67D7E3311AFC}"/>
                </a:ext>
              </a:extLst>
            </p:cNvPr>
            <p:cNvSpPr/>
            <p:nvPr/>
          </p:nvSpPr>
          <p:spPr>
            <a:xfrm>
              <a:off x="1780607" y="5236137"/>
              <a:ext cx="1032025" cy="40278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D3184B-D2E9-2A45-82FB-FDC5B3426CDA}"/>
                </a:ext>
              </a:extLst>
            </p:cNvPr>
            <p:cNvSpPr txBox="1"/>
            <p:nvPr/>
          </p:nvSpPr>
          <p:spPr>
            <a:xfrm>
              <a:off x="1780317" y="4886653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Response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EA9ADA-2EDE-E844-827E-31D36C46791D}"/>
                </a:ext>
              </a:extLst>
            </p:cNvPr>
            <p:cNvSpPr txBox="1"/>
            <p:nvPr/>
          </p:nvSpPr>
          <p:spPr>
            <a:xfrm>
              <a:off x="6825584" y="3744798"/>
              <a:ext cx="114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a </a:t>
              </a:r>
            </a:p>
            <a:p>
              <a:r>
                <a:rPr lang="en-GB" dirty="0"/>
                <a:t>int64 b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D2BEBA2-4701-1144-8457-C382094F2A97}"/>
                </a:ext>
              </a:extLst>
            </p:cNvPr>
            <p:cNvSpPr/>
            <p:nvPr/>
          </p:nvSpPr>
          <p:spPr>
            <a:xfrm>
              <a:off x="6492695" y="3373246"/>
              <a:ext cx="1478647" cy="3205976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3B8058-F3F3-4B40-A568-D73DC0B68251}"/>
                </a:ext>
              </a:extLst>
            </p:cNvPr>
            <p:cNvSpPr/>
            <p:nvPr/>
          </p:nvSpPr>
          <p:spPr>
            <a:xfrm>
              <a:off x="6721047" y="3711345"/>
              <a:ext cx="1031735" cy="693389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FBE05-9E4E-E24D-B120-3BC209F94775}"/>
                </a:ext>
              </a:extLst>
            </p:cNvPr>
            <p:cNvSpPr txBox="1"/>
            <p:nvPr/>
          </p:nvSpPr>
          <p:spPr>
            <a:xfrm>
              <a:off x="6720757" y="3361861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Request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2789D0-5307-6449-A87B-DA023A1DF458}"/>
                </a:ext>
              </a:extLst>
            </p:cNvPr>
            <p:cNvSpPr txBox="1"/>
            <p:nvPr/>
          </p:nvSpPr>
          <p:spPr>
            <a:xfrm>
              <a:off x="6825294" y="5938664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d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9503B6B-6FBC-2B44-B2B1-8F9047A6C893}"/>
                </a:ext>
              </a:extLst>
            </p:cNvPr>
            <p:cNvSpPr/>
            <p:nvPr/>
          </p:nvSpPr>
          <p:spPr>
            <a:xfrm>
              <a:off x="6720757" y="5927513"/>
              <a:ext cx="1032025" cy="40278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D51C3E-450E-EF47-A6BE-708001115487}"/>
                </a:ext>
              </a:extLst>
            </p:cNvPr>
            <p:cNvSpPr txBox="1"/>
            <p:nvPr/>
          </p:nvSpPr>
          <p:spPr>
            <a:xfrm>
              <a:off x="6720467" y="5578029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Response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8AA24B-EBFB-5D4E-B75D-50E3C4013E18}"/>
                </a:ext>
              </a:extLst>
            </p:cNvPr>
            <p:cNvSpPr txBox="1"/>
            <p:nvPr/>
          </p:nvSpPr>
          <p:spPr>
            <a:xfrm>
              <a:off x="6825294" y="4952255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c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BB4E49B-A73B-A645-BAEC-83DA84A964F0}"/>
                </a:ext>
              </a:extLst>
            </p:cNvPr>
            <p:cNvSpPr/>
            <p:nvPr/>
          </p:nvSpPr>
          <p:spPr>
            <a:xfrm>
              <a:off x="6720757" y="4941104"/>
              <a:ext cx="1032025" cy="40278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A83FB6-638E-D342-A46E-8D2A6BF1B960}"/>
                </a:ext>
              </a:extLst>
            </p:cNvPr>
            <p:cNvSpPr txBox="1"/>
            <p:nvPr/>
          </p:nvSpPr>
          <p:spPr>
            <a:xfrm>
              <a:off x="6720467" y="4591620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Feedback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D7A46C-3BEF-8F4E-8142-811BED489FC1}"/>
                </a:ext>
              </a:extLst>
            </p:cNvPr>
            <p:cNvSpPr txBox="1"/>
            <p:nvPr/>
          </p:nvSpPr>
          <p:spPr>
            <a:xfrm>
              <a:off x="1525403" y="3218873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8F5C16-4D43-A043-B3AE-943172CD08FB}"/>
                </a:ext>
              </a:extLst>
            </p:cNvPr>
            <p:cNvSpPr txBox="1"/>
            <p:nvPr/>
          </p:nvSpPr>
          <p:spPr>
            <a:xfrm>
              <a:off x="6401597" y="3003786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5550904-05CB-FB4F-9636-D558FED153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7629" y="1829557"/>
            <a:ext cx="10515600" cy="1201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When defining either an action or a service we need to stablish each member involved in the communication. Usually both are project dependent, so users define their own structures.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FD59FE-D244-624F-B83F-5E4829C91924}"/>
              </a:ext>
            </a:extLst>
          </p:cNvPr>
          <p:cNvSpPr txBox="1"/>
          <p:nvPr/>
        </p:nvSpPr>
        <p:spPr>
          <a:xfrm>
            <a:off x="2773290" y="4555098"/>
            <a:ext cx="143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-----------------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F921C4-397E-514B-8771-935DABBCF0A0}"/>
              </a:ext>
            </a:extLst>
          </p:cNvPr>
          <p:cNvSpPr txBox="1"/>
          <p:nvPr/>
        </p:nvSpPr>
        <p:spPr>
          <a:xfrm>
            <a:off x="7713773" y="4290004"/>
            <a:ext cx="143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-----------------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200981-944F-CD44-93D1-F652C151EC1E}"/>
              </a:ext>
            </a:extLst>
          </p:cNvPr>
          <p:cNvSpPr txBox="1"/>
          <p:nvPr/>
        </p:nvSpPr>
        <p:spPr>
          <a:xfrm>
            <a:off x="7729331" y="5236523"/>
            <a:ext cx="143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"/>
    </mc:Choice>
    <mc:Fallback xmlns="">
      <p:transition spd="slow" advTm="1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4290-2837-9E40-9171-DB5E9B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ROS Architecture </a:t>
            </a:r>
            <a:br>
              <a:rPr lang="en-US" dirty="0"/>
            </a:br>
            <a:r>
              <a:rPr lang="en-US" sz="3200" dirty="0"/>
              <a:t>A practical example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8E73AF-6A70-4A40-8F9D-E0C836DF380D}"/>
              </a:ext>
            </a:extLst>
          </p:cNvPr>
          <p:cNvGrpSpPr/>
          <p:nvPr/>
        </p:nvGrpSpPr>
        <p:grpSpPr>
          <a:xfrm>
            <a:off x="1247279" y="2408401"/>
            <a:ext cx="8940866" cy="3500731"/>
            <a:chOff x="1247279" y="2408401"/>
            <a:chExt cx="8940866" cy="3500731"/>
          </a:xfrm>
        </p:grpSpPr>
        <p:pic>
          <p:nvPicPr>
            <p:cNvPr id="1028" name="Picture 4" descr="Laptop Icons - Download 75 Free Laptop icons here">
              <a:extLst>
                <a:ext uri="{FF2B5EF4-FFF2-40B4-BE49-F238E27FC236}">
                  <a16:creationId xmlns:a16="http://schemas.microsoft.com/office/drawing/2014/main" id="{274A041E-4C0B-9545-8970-E5004F25A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279" y="2408401"/>
              <a:ext cx="1545347" cy="154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FF04BC-3BA5-D64F-A06B-70350A1B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53" y="4232000"/>
              <a:ext cx="2286027" cy="167713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60369D4-C0B5-C944-841D-14308E4DE6F1}"/>
                </a:ext>
              </a:extLst>
            </p:cNvPr>
            <p:cNvSpPr/>
            <p:nvPr/>
          </p:nvSpPr>
          <p:spPr>
            <a:xfrm>
              <a:off x="7160740" y="2545077"/>
              <a:ext cx="3027405" cy="2817341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amera icon Royalty Free Vector Image - VectorStock">
              <a:extLst>
                <a:ext uri="{FF2B5EF4-FFF2-40B4-BE49-F238E27FC236}">
                  <a16:creationId xmlns:a16="http://schemas.microsoft.com/office/drawing/2014/main" id="{6FAE06A4-0018-F84E-822D-698527F7E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3" t="26913" r="20398" b="33494"/>
            <a:stretch/>
          </p:blipFill>
          <p:spPr bwMode="auto">
            <a:xfrm>
              <a:off x="7878297" y="2922249"/>
              <a:ext cx="838163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Electric Motor Icon Images, Stock Photos &amp;amp; Vectors | Shutterstock">
              <a:extLst>
                <a:ext uri="{FF2B5EF4-FFF2-40B4-BE49-F238E27FC236}">
                  <a16:creationId xmlns:a16="http://schemas.microsoft.com/office/drawing/2014/main" id="{52A28B94-9578-5C4A-82B7-0332A64E4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8" t="11429" r="15509" b="20772"/>
            <a:stretch/>
          </p:blipFill>
          <p:spPr bwMode="auto">
            <a:xfrm>
              <a:off x="8717888" y="3429000"/>
              <a:ext cx="1071679" cy="72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F1BCAA-5AEC-BE4C-A2BF-78048DF2A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7213" y="4302340"/>
              <a:ext cx="843527" cy="322414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CEE1D2-83A3-D04C-8192-E360D52D7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7263" y="3953747"/>
              <a:ext cx="1309590" cy="717714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5F96696-A98D-5946-B203-24F30C9B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8297" y="4079098"/>
              <a:ext cx="982967" cy="99729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1E8AA5-A439-484D-89B2-BB8C190D1EF6}"/>
              </a:ext>
            </a:extLst>
          </p:cNvPr>
          <p:cNvSpPr txBox="1"/>
          <p:nvPr/>
        </p:nvSpPr>
        <p:spPr>
          <a:xfrm>
            <a:off x="1151098" y="2241345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0678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Architecture</a:t>
            </a:r>
            <a:br>
              <a:rPr lang="en-US" sz="4000" dirty="0"/>
            </a:br>
            <a:r>
              <a:rPr lang="en-US" sz="3200" dirty="0"/>
              <a:t>Overview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EB5C7-8374-AD48-A96E-424CB919E312}"/>
              </a:ext>
            </a:extLst>
          </p:cNvPr>
          <p:cNvSpPr txBox="1"/>
          <p:nvPr/>
        </p:nvSpPr>
        <p:spPr>
          <a:xfrm>
            <a:off x="5346899" y="1927457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Ros 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D08B1D5-5C76-F14C-9D37-88C57B903A65}"/>
              </a:ext>
            </a:extLst>
          </p:cNvPr>
          <p:cNvSpPr/>
          <p:nvPr/>
        </p:nvSpPr>
        <p:spPr>
          <a:xfrm>
            <a:off x="5346899" y="2432806"/>
            <a:ext cx="6506434" cy="3198435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0EA90A-C935-534F-843F-D2CCE25D5EEB}"/>
              </a:ext>
            </a:extLst>
          </p:cNvPr>
          <p:cNvGrpSpPr/>
          <p:nvPr/>
        </p:nvGrpSpPr>
        <p:grpSpPr>
          <a:xfrm>
            <a:off x="474786" y="2834087"/>
            <a:ext cx="4398245" cy="2518090"/>
            <a:chOff x="474786" y="2834086"/>
            <a:chExt cx="5401082" cy="31972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1FE5BD-65D2-B548-9A76-67EFD9D93B2A}"/>
                </a:ext>
              </a:extLst>
            </p:cNvPr>
            <p:cNvGrpSpPr/>
            <p:nvPr/>
          </p:nvGrpSpPr>
          <p:grpSpPr>
            <a:xfrm>
              <a:off x="748933" y="2991817"/>
              <a:ext cx="4862066" cy="2415916"/>
              <a:chOff x="1247279" y="2408401"/>
              <a:chExt cx="8940866" cy="3571071"/>
            </a:xfrm>
          </p:grpSpPr>
          <p:pic>
            <p:nvPicPr>
              <p:cNvPr id="28" name="Picture 4" descr="Laptop Icons - Download 75 Free Laptop icons here">
                <a:extLst>
                  <a:ext uri="{FF2B5EF4-FFF2-40B4-BE49-F238E27FC236}">
                    <a16:creationId xmlns:a16="http://schemas.microsoft.com/office/drawing/2014/main" id="{0C23349A-67DD-B343-9E60-EA171B13F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279" y="2408401"/>
                <a:ext cx="1545347" cy="1545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B7B118F-EC3E-B848-A8AF-1E457EB16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853" y="4302340"/>
                <a:ext cx="2286027" cy="1677132"/>
              </a:xfrm>
              <a:prstGeom prst="rect">
                <a:avLst/>
              </a:prstGeom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6DCFE7A-E02D-7347-B4FF-F10813CE3CE6}"/>
                  </a:ext>
                </a:extLst>
              </p:cNvPr>
              <p:cNvSpPr/>
              <p:nvPr/>
            </p:nvSpPr>
            <p:spPr>
              <a:xfrm>
                <a:off x="7160740" y="2545077"/>
                <a:ext cx="3027405" cy="2817341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6" descr="Camera icon Royalty Free Vector Image - VectorStock">
                <a:extLst>
                  <a:ext uri="{FF2B5EF4-FFF2-40B4-BE49-F238E27FC236}">
                    <a16:creationId xmlns:a16="http://schemas.microsoft.com/office/drawing/2014/main" id="{2162F4D1-96AE-2D43-BC68-7DCFC0465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3" t="26913" r="20398" b="33494"/>
              <a:stretch/>
            </p:blipFill>
            <p:spPr bwMode="auto">
              <a:xfrm>
                <a:off x="7878297" y="2922249"/>
                <a:ext cx="838163" cy="650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Electric Motor Icon Images, Stock Photos &amp;amp; Vectors | Shutterstock">
                <a:extLst>
                  <a:ext uri="{FF2B5EF4-FFF2-40B4-BE49-F238E27FC236}">
                    <a16:creationId xmlns:a16="http://schemas.microsoft.com/office/drawing/2014/main" id="{CAF603AB-B115-1C42-8751-D31097B22B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" t="11429" r="15509" b="20772"/>
              <a:stretch/>
            </p:blipFill>
            <p:spPr bwMode="auto">
              <a:xfrm>
                <a:off x="8717888" y="3429000"/>
                <a:ext cx="1071679" cy="729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4E59EDA-5BA1-0A4C-BF32-2079596D8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7213" y="4302340"/>
                <a:ext cx="843527" cy="322414"/>
              </a:xfrm>
              <a:prstGeom prst="straightConnector1">
                <a:avLst/>
              </a:prstGeom>
              <a:ln w="508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D6D70C-0265-5443-BFB9-694255D18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87263" y="3953747"/>
                <a:ext cx="1309590" cy="717714"/>
              </a:xfrm>
              <a:prstGeom prst="straightConnector1">
                <a:avLst/>
              </a:prstGeom>
              <a:ln w="508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8D2EF33-0405-CE43-AD05-B2833F001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8297" y="4079098"/>
                <a:ext cx="982967" cy="997298"/>
              </a:xfrm>
              <a:prstGeom prst="rect">
                <a:avLst/>
              </a:prstGeom>
            </p:spPr>
          </p:pic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DD086A-53CB-594A-BFFB-18B023305C12}"/>
                </a:ext>
              </a:extLst>
            </p:cNvPr>
            <p:cNvSpPr/>
            <p:nvPr/>
          </p:nvSpPr>
          <p:spPr>
            <a:xfrm>
              <a:off x="474786" y="2834086"/>
              <a:ext cx="5401082" cy="258738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FFA491-9279-1744-95E7-70482DFF8DA8}"/>
                </a:ext>
              </a:extLst>
            </p:cNvPr>
            <p:cNvSpPr txBox="1"/>
            <p:nvPr/>
          </p:nvSpPr>
          <p:spPr>
            <a:xfrm>
              <a:off x="2453114" y="5631241"/>
              <a:ext cx="183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Physical System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CC37CF-D008-6F4D-8AE2-B0811FE59012}"/>
              </a:ext>
            </a:extLst>
          </p:cNvPr>
          <p:cNvSpPr txBox="1"/>
          <p:nvPr/>
        </p:nvSpPr>
        <p:spPr>
          <a:xfrm>
            <a:off x="7153582" y="5764556"/>
            <a:ext cx="233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Implementation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4628128-06CA-1B44-9D2E-57E4EEF34D94}"/>
              </a:ext>
            </a:extLst>
          </p:cNvPr>
          <p:cNvSpPr/>
          <p:nvPr/>
        </p:nvSpPr>
        <p:spPr>
          <a:xfrm>
            <a:off x="7373924" y="2817231"/>
            <a:ext cx="4329156" cy="26943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9AB94AE-4FFF-4844-9146-C2F9E2CFBB29}"/>
              </a:ext>
            </a:extLst>
          </p:cNvPr>
          <p:cNvGrpSpPr/>
          <p:nvPr/>
        </p:nvGrpSpPr>
        <p:grpSpPr>
          <a:xfrm>
            <a:off x="7699020" y="3658040"/>
            <a:ext cx="1182207" cy="866501"/>
            <a:chOff x="8437652" y="3680919"/>
            <a:chExt cx="1182207" cy="866501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1637EC7-D893-F946-9B33-4BFF85DC3457}"/>
                </a:ext>
              </a:extLst>
            </p:cNvPr>
            <p:cNvSpPr/>
            <p:nvPr/>
          </p:nvSpPr>
          <p:spPr>
            <a:xfrm>
              <a:off x="8452291" y="3680919"/>
              <a:ext cx="1079860" cy="86650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7A9467-F654-7E46-B0A4-CC33F71D001F}"/>
                </a:ext>
              </a:extLst>
            </p:cNvPr>
            <p:cNvSpPr txBox="1"/>
            <p:nvPr/>
          </p:nvSpPr>
          <p:spPr>
            <a:xfrm>
              <a:off x="8437652" y="369657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22C96D-6A77-1B47-995A-667CEDFA5E5F}"/>
              </a:ext>
            </a:extLst>
          </p:cNvPr>
          <p:cNvGrpSpPr/>
          <p:nvPr/>
        </p:nvGrpSpPr>
        <p:grpSpPr>
          <a:xfrm>
            <a:off x="5638716" y="3031135"/>
            <a:ext cx="1182207" cy="887936"/>
            <a:chOff x="6426316" y="3030288"/>
            <a:chExt cx="1182207" cy="88793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B4428C-1CF2-794D-BF3A-98A39BE680A1}"/>
                </a:ext>
              </a:extLst>
            </p:cNvPr>
            <p:cNvSpPr/>
            <p:nvPr/>
          </p:nvSpPr>
          <p:spPr>
            <a:xfrm>
              <a:off x="6457780" y="3030288"/>
              <a:ext cx="1079860" cy="887936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6B10EE-97F3-5643-BC7C-7A7491A2FF32}"/>
                </a:ext>
              </a:extLst>
            </p:cNvPr>
            <p:cNvSpPr txBox="1"/>
            <p:nvPr/>
          </p:nvSpPr>
          <p:spPr>
            <a:xfrm>
              <a:off x="6426316" y="305875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User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CEFA191-0429-7642-BD31-F0C0C0E7747C}"/>
              </a:ext>
            </a:extLst>
          </p:cNvPr>
          <p:cNvGrpSpPr/>
          <p:nvPr/>
        </p:nvGrpSpPr>
        <p:grpSpPr>
          <a:xfrm>
            <a:off x="9610395" y="3148580"/>
            <a:ext cx="1883573" cy="2245541"/>
            <a:chOff x="9534894" y="3031134"/>
            <a:chExt cx="1883573" cy="224554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A4EB1E-2FE6-A04C-89B6-00ADAEE5D3A4}"/>
                </a:ext>
              </a:extLst>
            </p:cNvPr>
            <p:cNvGrpSpPr/>
            <p:nvPr/>
          </p:nvGrpSpPr>
          <p:grpSpPr>
            <a:xfrm>
              <a:off x="9839728" y="3186822"/>
              <a:ext cx="1281233" cy="866501"/>
              <a:chOff x="6379030" y="3130733"/>
              <a:chExt cx="1183078" cy="796834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46C2AB1A-7328-1C45-BCDD-D1EB1855628B}"/>
                  </a:ext>
                </a:extLst>
              </p:cNvPr>
              <p:cNvSpPr/>
              <p:nvPr/>
            </p:nvSpPr>
            <p:spPr>
              <a:xfrm>
                <a:off x="6379030" y="3130733"/>
                <a:ext cx="1183078" cy="796834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63323B-71AE-7F44-ABC7-3D8903687811}"/>
                  </a:ext>
                </a:extLst>
              </p:cNvPr>
              <p:cNvSpPr txBox="1"/>
              <p:nvPr/>
            </p:nvSpPr>
            <p:spPr>
              <a:xfrm>
                <a:off x="6424749" y="3163382"/>
                <a:ext cx="1091638" cy="76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Node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A307B2-6124-DE49-A779-68D6A70C6FAD}"/>
                </a:ext>
              </a:extLst>
            </p:cNvPr>
            <p:cNvGrpSpPr/>
            <p:nvPr/>
          </p:nvGrpSpPr>
          <p:grpSpPr>
            <a:xfrm>
              <a:off x="9767541" y="4284460"/>
              <a:ext cx="1535628" cy="866501"/>
              <a:chOff x="6251742" y="3130733"/>
              <a:chExt cx="1417983" cy="796834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36A3B8-A860-C747-B4DA-E7C77455F222}"/>
                  </a:ext>
                </a:extLst>
              </p:cNvPr>
              <p:cNvSpPr/>
              <p:nvPr/>
            </p:nvSpPr>
            <p:spPr>
              <a:xfrm>
                <a:off x="6343583" y="3130733"/>
                <a:ext cx="1218524" cy="796834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6B9366-17D5-FC41-81D1-1A30F8109ABE}"/>
                  </a:ext>
                </a:extLst>
              </p:cNvPr>
              <p:cNvSpPr txBox="1"/>
              <p:nvPr/>
            </p:nvSpPr>
            <p:spPr>
              <a:xfrm>
                <a:off x="6251742" y="3163382"/>
                <a:ext cx="1417983" cy="76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Actuators</a:t>
                </a:r>
              </a:p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Node</a:t>
                </a:r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03E773B-05E5-264E-947A-13591355C17A}"/>
                </a:ext>
              </a:extLst>
            </p:cNvPr>
            <p:cNvSpPr/>
            <p:nvPr/>
          </p:nvSpPr>
          <p:spPr>
            <a:xfrm>
              <a:off x="9534894" y="3031134"/>
              <a:ext cx="1883573" cy="2245541"/>
            </a:xfrm>
            <a:prstGeom prst="roundRect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36F64F-7C42-5B42-A137-6AC43A7B5BAF}"/>
              </a:ext>
            </a:extLst>
          </p:cNvPr>
          <p:cNvSpPr txBox="1"/>
          <p:nvPr/>
        </p:nvSpPr>
        <p:spPr>
          <a:xfrm>
            <a:off x="9658914" y="2801616"/>
            <a:ext cx="13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Micro</a:t>
            </a:r>
            <a:endParaRPr lang="en-US" sz="2400" dirty="0">
              <a:solidFill>
                <a:schemeClr val="accent4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C9C111F2-1C46-4740-A048-CDAF3A6B9B5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6820923" y="3475103"/>
            <a:ext cx="878097" cy="614094"/>
          </a:xfrm>
          <a:prstGeom prst="bentConnector3">
            <a:avLst>
              <a:gd name="adj1" fmla="val 34714"/>
            </a:avLst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4E9A761-454A-844A-8419-F1527E59216D}"/>
              </a:ext>
            </a:extLst>
          </p:cNvPr>
          <p:cNvCxnSpPr>
            <a:stCxn id="54" idx="3"/>
            <a:endCxn id="41" idx="1"/>
          </p:cNvCxnSpPr>
          <p:nvPr/>
        </p:nvCxnSpPr>
        <p:spPr>
          <a:xfrm flipV="1">
            <a:off x="8881227" y="3737519"/>
            <a:ext cx="1034002" cy="35167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8314250-D150-424F-9825-BC1E7912767F}"/>
              </a:ext>
            </a:extLst>
          </p:cNvPr>
          <p:cNvCxnSpPr>
            <a:stCxn id="54" idx="3"/>
          </p:cNvCxnSpPr>
          <p:nvPr/>
        </p:nvCxnSpPr>
        <p:spPr>
          <a:xfrm>
            <a:off x="8881227" y="4089197"/>
            <a:ext cx="1083514" cy="782655"/>
          </a:xfrm>
          <a:prstGeom prst="bentConnector3">
            <a:avLst>
              <a:gd name="adj1" fmla="val 4767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"/>
    </mc:Choice>
    <mc:Fallback xmlns="">
      <p:transition spd="slow" advTm="2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1257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Ros Packages are a way of organizing codes related between each other.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/>
              <a:t>The same way teachers are gathered within the Engineering school nodes are gathered in ROS packages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B8EB79-5CE4-BC4F-9C7C-65A80BCC0ED6}"/>
              </a:ext>
            </a:extLst>
          </p:cNvPr>
          <p:cNvGrpSpPr/>
          <p:nvPr/>
        </p:nvGrpSpPr>
        <p:grpSpPr>
          <a:xfrm>
            <a:off x="2054128" y="3429000"/>
            <a:ext cx="8083744" cy="1929468"/>
            <a:chOff x="1597151" y="2726422"/>
            <a:chExt cx="8083744" cy="192946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CD40BD4-C27C-8643-8355-64D93254041D}"/>
                </a:ext>
              </a:extLst>
            </p:cNvPr>
            <p:cNvSpPr/>
            <p:nvPr/>
          </p:nvSpPr>
          <p:spPr>
            <a:xfrm>
              <a:off x="1597152" y="3075584"/>
              <a:ext cx="3536910" cy="1580306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A1B721-A281-1F4E-9D1F-2C88EDF58A77}"/>
                </a:ext>
              </a:extLst>
            </p:cNvPr>
            <p:cNvSpPr txBox="1"/>
            <p:nvPr/>
          </p:nvSpPr>
          <p:spPr>
            <a:xfrm>
              <a:off x="1597151" y="2726422"/>
              <a:ext cx="211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Engineering School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157209F-64C7-7E40-9867-5037B86EEAC6}"/>
                </a:ext>
              </a:extLst>
            </p:cNvPr>
            <p:cNvSpPr/>
            <p:nvPr/>
          </p:nvSpPr>
          <p:spPr>
            <a:xfrm>
              <a:off x="3481835" y="3233707"/>
              <a:ext cx="1282706" cy="523246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6"/>
                  </a:solidFill>
                </a:rPr>
                <a:t>ElecEng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AA4CD52-CF1D-974C-BD93-15D14F6DCB33}"/>
                </a:ext>
              </a:extLst>
            </p:cNvPr>
            <p:cNvSpPr/>
            <p:nvPr/>
          </p:nvSpPr>
          <p:spPr>
            <a:xfrm>
              <a:off x="1897532" y="3238998"/>
              <a:ext cx="1270892" cy="50344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6"/>
                  </a:solidFill>
                </a:rPr>
                <a:t>MechEng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CC6CA0B-64FF-0B4B-852E-E71D2488038B}"/>
                </a:ext>
              </a:extLst>
            </p:cNvPr>
            <p:cNvSpPr/>
            <p:nvPr/>
          </p:nvSpPr>
          <p:spPr>
            <a:xfrm>
              <a:off x="3491439" y="3906941"/>
              <a:ext cx="1273102" cy="517955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ChemEng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5AF100A-5381-7245-86C0-B164EE222644}"/>
                </a:ext>
              </a:extLst>
            </p:cNvPr>
            <p:cNvSpPr/>
            <p:nvPr/>
          </p:nvSpPr>
          <p:spPr>
            <a:xfrm>
              <a:off x="1897532" y="3906942"/>
              <a:ext cx="1273102" cy="50344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CompSci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592C382-34C4-324B-9FD3-9981A92A81EF}"/>
                </a:ext>
              </a:extLst>
            </p:cNvPr>
            <p:cNvSpPr/>
            <p:nvPr/>
          </p:nvSpPr>
          <p:spPr>
            <a:xfrm>
              <a:off x="6447386" y="3075584"/>
              <a:ext cx="3233509" cy="1580306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D26E2-8E69-D94C-93D8-1B18B07DA5EF}"/>
                </a:ext>
              </a:extLst>
            </p:cNvPr>
            <p:cNvSpPr txBox="1"/>
            <p:nvPr/>
          </p:nvSpPr>
          <p:spPr>
            <a:xfrm>
              <a:off x="6447385" y="2726422"/>
              <a:ext cx="211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Camera Package 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A519640-0259-3E49-A3CD-B22D2BDA276C}"/>
                </a:ext>
              </a:extLst>
            </p:cNvPr>
            <p:cNvSpPr/>
            <p:nvPr/>
          </p:nvSpPr>
          <p:spPr>
            <a:xfrm>
              <a:off x="8266174" y="3228417"/>
              <a:ext cx="1214782" cy="533827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Video </a:t>
              </a:r>
            </a:p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recording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B96CE4D-839A-A64D-AEA4-8086BA3F9818}"/>
                </a:ext>
              </a:extLst>
            </p:cNvPr>
            <p:cNvSpPr/>
            <p:nvPr/>
          </p:nvSpPr>
          <p:spPr>
            <a:xfrm>
              <a:off x="6663876" y="3228419"/>
              <a:ext cx="1288887" cy="53382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Data acquisition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FE18CD8-F804-C548-9015-A7BDA9EAC300}"/>
                </a:ext>
              </a:extLst>
            </p:cNvPr>
            <p:cNvSpPr/>
            <p:nvPr/>
          </p:nvSpPr>
          <p:spPr>
            <a:xfrm>
              <a:off x="6663876" y="3934174"/>
              <a:ext cx="1214783" cy="53382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6"/>
                  </a:solidFill>
                </a:rPr>
                <a:t>Video display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6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Talker and listener framework</a:t>
            </a:r>
            <a:endParaRPr 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CC5CAB-21FB-1742-B9F4-735AF383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63" y="2421965"/>
            <a:ext cx="7531070" cy="1898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D645-BAB6-6542-B1F6-DBC4DEDD50AF}"/>
              </a:ext>
            </a:extLst>
          </p:cNvPr>
          <p:cNvSpPr txBox="1"/>
          <p:nvPr/>
        </p:nvSpPr>
        <p:spPr>
          <a:xfrm>
            <a:off x="3911074" y="505148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Simplest communication scheme.</a:t>
            </a:r>
          </a:p>
        </p:txBody>
      </p:sp>
    </p:spTree>
    <p:extLst>
      <p:ext uri="{BB962C8B-B14F-4D97-AF65-F5344CB8AC3E}">
        <p14:creationId xmlns:p14="http://schemas.microsoft.com/office/powerpoint/2010/main" val="16953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 28">
            <a:extLst>
              <a:ext uri="{FF2B5EF4-FFF2-40B4-BE49-F238E27FC236}">
                <a16:creationId xmlns:a16="http://schemas.microsoft.com/office/drawing/2014/main" id="{8A8ADC9A-8091-497F-B892-F3FE94EA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51" y="260358"/>
            <a:ext cx="4632378" cy="1167613"/>
          </a:xfrm>
          <a:prstGeom prst="rect">
            <a:avLst/>
          </a:prstGeom>
        </p:spPr>
      </p:pic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Talker</a:t>
            </a:r>
            <a:endParaRPr lang="en-US" dirty="0"/>
          </a:p>
        </p:txBody>
      </p:sp>
      <p:sp>
        <p:nvSpPr>
          <p:cNvPr id="9" name="TextBox 8" descr=" 9">
            <a:extLst>
              <a:ext uri="{FF2B5EF4-FFF2-40B4-BE49-F238E27FC236}">
                <a16:creationId xmlns:a16="http://schemas.microsoft.com/office/drawing/2014/main" id="{943A72FA-95A4-EC4D-90B2-9D59C06065D2}"/>
              </a:ext>
            </a:extLst>
          </p:cNvPr>
          <p:cNvSpPr txBox="1"/>
          <p:nvPr/>
        </p:nvSpPr>
        <p:spPr>
          <a:xfrm>
            <a:off x="635758" y="1690688"/>
            <a:ext cx="69228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  <a:t>#!/usr/bin/env python</a:t>
            </a:r>
            <a:b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std_msgs.msg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__name__ ==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'__main__'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pub = rospy.Publisher(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"chatter"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AA4926"/>
                </a:solidFill>
                <a:latin typeface="Consolas" panose="020B0609020204030204" pitchFamily="49" charset="0"/>
              </a:rPr>
              <a:t>queue_size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rospy.init_node(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"talker"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rate = rospy.Rate(</a:t>
            </a:r>
            <a:r>
              <a:rPr lang="en-GB" sz="160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while not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rospy.is_shutdown():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hello_str 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"hello world %s"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% rospy.get_time()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pub.publish(hello_str)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	rate.sleep()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 descr=" 4">
            <a:extLst>
              <a:ext uri="{FF2B5EF4-FFF2-40B4-BE49-F238E27FC236}">
                <a16:creationId xmlns:a16="http://schemas.microsoft.com/office/drawing/2014/main" id="{A2491D4C-82D7-C44C-B073-2B8373D758B6}"/>
              </a:ext>
            </a:extLst>
          </p:cNvPr>
          <p:cNvSpPr txBox="1"/>
          <p:nvPr/>
        </p:nvSpPr>
        <p:spPr>
          <a:xfrm>
            <a:off x="7799929" y="5476340"/>
            <a:ext cx="6922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Terminal Commands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roscore</a:t>
            </a:r>
            <a:endParaRPr 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rosrun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basic_comms</a:t>
            </a:r>
            <a:r>
              <a:rPr lang="en-US" sz="1600" b="1" dirty="0">
                <a:latin typeface="Consolas" panose="020B0609020204030204" pitchFamily="49" charset="0"/>
              </a:rPr>
              <a:t> talker.py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rostopic</a:t>
            </a:r>
            <a:r>
              <a:rPr lang="en-US" sz="1600" b="1" dirty="0">
                <a:latin typeface="Consolas" panose="020B0609020204030204" pitchFamily="49" charset="0"/>
              </a:rPr>
              <a:t> echo /chatter</a:t>
            </a:r>
          </a:p>
        </p:txBody>
      </p:sp>
      <p:grpSp>
        <p:nvGrpSpPr>
          <p:cNvPr id="37" name="Group 36" descr=" 37">
            <a:extLst>
              <a:ext uri="{FF2B5EF4-FFF2-40B4-BE49-F238E27FC236}">
                <a16:creationId xmlns:a16="http://schemas.microsoft.com/office/drawing/2014/main" id="{D25F737D-40D5-4905-86F6-F47A58DF7F4E}"/>
              </a:ext>
            </a:extLst>
          </p:cNvPr>
          <p:cNvGrpSpPr/>
          <p:nvPr/>
        </p:nvGrpSpPr>
        <p:grpSpPr>
          <a:xfrm>
            <a:off x="7804309" y="1952177"/>
            <a:ext cx="3976577" cy="3195192"/>
            <a:chOff x="7824214" y="1875354"/>
            <a:chExt cx="3976577" cy="31951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709019-CAF3-46F8-BAC7-3FBC35A40A9C}"/>
                </a:ext>
              </a:extLst>
            </p:cNvPr>
            <p:cNvSpPr txBox="1"/>
            <p:nvPr/>
          </p:nvSpPr>
          <p:spPr>
            <a:xfrm>
              <a:off x="7824214" y="1875354"/>
              <a:ext cx="3976577" cy="3693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Setup environment and import libraries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61461-8F70-4EF7-A9A6-F0734A5F9EF8}"/>
                </a:ext>
              </a:extLst>
            </p:cNvPr>
            <p:cNvSpPr txBox="1"/>
            <p:nvPr/>
          </p:nvSpPr>
          <p:spPr>
            <a:xfrm>
              <a:off x="7824214" y="3092394"/>
              <a:ext cx="397657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Create variables and setup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4EAB0-47DA-4316-81C9-E5D9B0192A89}"/>
                </a:ext>
              </a:extLst>
            </p:cNvPr>
            <p:cNvSpPr txBox="1"/>
            <p:nvPr/>
          </p:nvSpPr>
          <p:spPr>
            <a:xfrm>
              <a:off x="8818359" y="3962550"/>
              <a:ext cx="1988290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Publish message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2A5A6-E29E-4B67-9AB9-8B73856C8662}"/>
                </a:ext>
              </a:extLst>
            </p:cNvPr>
            <p:cNvSpPr txBox="1"/>
            <p:nvPr/>
          </p:nvSpPr>
          <p:spPr>
            <a:xfrm>
              <a:off x="8775151" y="4701214"/>
              <a:ext cx="2074700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Wait to run again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128178-8337-411F-A1F3-542CC1A5D4B3}"/>
                </a:ext>
              </a:extLst>
            </p:cNvPr>
            <p:cNvCxnSpPr>
              <a:stCxn id="3" idx="2"/>
              <a:endCxn id="7" idx="0"/>
            </p:cNvCxnSpPr>
            <p:nvPr/>
          </p:nvCxnSpPr>
          <p:spPr>
            <a:xfrm>
              <a:off x="9812503" y="2244686"/>
              <a:ext cx="0" cy="847708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E65AFB-7EEE-433E-AFD5-981808E72C0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9812503" y="3461726"/>
              <a:ext cx="1" cy="500824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DD0E64-1DB0-4320-B186-B7E2C3D459BE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flipH="1">
              <a:off x="9812501" y="4331882"/>
              <a:ext cx="3" cy="369332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73401EF-B56F-4C42-94D6-7839B5AC6022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10806649" y="4147216"/>
              <a:ext cx="548923" cy="0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D75330-CDF1-429E-80BD-AE770422F1E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0849851" y="4885879"/>
              <a:ext cx="505721" cy="1"/>
            </a:xfrm>
            <a:prstGeom prst="line">
              <a:avLst/>
            </a:prstGeom>
            <a:ln w="57150">
              <a:solidFill>
                <a:srgbClr val="77B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5CC0A6-CA27-4F0B-9918-CD84E5B61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5572" y="4147216"/>
              <a:ext cx="0" cy="738663"/>
            </a:xfrm>
            <a:prstGeom prst="line">
              <a:avLst/>
            </a:prstGeom>
            <a:ln w="57150">
              <a:solidFill>
                <a:srgbClr val="77B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 descr=" 38">
            <a:extLst>
              <a:ext uri="{FF2B5EF4-FFF2-40B4-BE49-F238E27FC236}">
                <a16:creationId xmlns:a16="http://schemas.microsoft.com/office/drawing/2014/main" id="{249725C2-75F4-5940-A071-C493E60D8715}"/>
              </a:ext>
            </a:extLst>
          </p:cNvPr>
          <p:cNvSpPr/>
          <p:nvPr/>
        </p:nvSpPr>
        <p:spPr>
          <a:xfrm>
            <a:off x="656789" y="4899033"/>
            <a:ext cx="6726985" cy="2686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 descr=" 39">
            <a:extLst>
              <a:ext uri="{FF2B5EF4-FFF2-40B4-BE49-F238E27FC236}">
                <a16:creationId xmlns:a16="http://schemas.microsoft.com/office/drawing/2014/main" id="{38B5A9AF-8B85-ED4D-BB3B-C7A076F607A0}"/>
              </a:ext>
            </a:extLst>
          </p:cNvPr>
          <p:cNvSpPr/>
          <p:nvPr/>
        </p:nvSpPr>
        <p:spPr>
          <a:xfrm>
            <a:off x="635757" y="3939223"/>
            <a:ext cx="6748019" cy="7853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 descr=" 40">
            <a:extLst>
              <a:ext uri="{FF2B5EF4-FFF2-40B4-BE49-F238E27FC236}">
                <a16:creationId xmlns:a16="http://schemas.microsoft.com/office/drawing/2014/main" id="{18E5FA5E-AD7E-7944-B112-2F0D2F67FC6D}"/>
              </a:ext>
            </a:extLst>
          </p:cNvPr>
          <p:cNvSpPr/>
          <p:nvPr/>
        </p:nvSpPr>
        <p:spPr>
          <a:xfrm>
            <a:off x="635758" y="2675424"/>
            <a:ext cx="6748021" cy="10237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 descr=" 41">
            <a:extLst>
              <a:ext uri="{FF2B5EF4-FFF2-40B4-BE49-F238E27FC236}">
                <a16:creationId xmlns:a16="http://schemas.microsoft.com/office/drawing/2014/main" id="{BC241974-2A26-2949-B1D0-2C5D07B1D84A}"/>
              </a:ext>
            </a:extLst>
          </p:cNvPr>
          <p:cNvSpPr/>
          <p:nvPr/>
        </p:nvSpPr>
        <p:spPr>
          <a:xfrm>
            <a:off x="635759" y="1740763"/>
            <a:ext cx="6748020" cy="760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2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"/>
    </mc:Choice>
    <mc:Fallback xmlns="">
      <p:transition spd="slow" advTm="105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Listener</a:t>
            </a:r>
            <a:endParaRPr lang="en-US" dirty="0"/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4AEA6165-A9C4-BD46-AD4A-7B6E40E175EA}"/>
              </a:ext>
            </a:extLst>
          </p:cNvPr>
          <p:cNvSpPr txBox="1"/>
          <p:nvPr/>
        </p:nvSpPr>
        <p:spPr>
          <a:xfrm>
            <a:off x="635757" y="1747688"/>
            <a:ext cx="819776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  <a:t>#!/usr/bin/env python</a:t>
            </a:r>
            <a:b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std_msgs.msg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def </a:t>
            </a:r>
            <a:r>
              <a:rPr lang="en-GB" sz="1600">
                <a:solidFill>
                  <a:srgbClr val="FFC66D"/>
                </a:solidFill>
                <a:latin typeface="Consolas" panose="020B0609020204030204" pitchFamily="49" charset="0"/>
              </a:rPr>
              <a:t>callback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(msg):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rospy.loginfo(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"I heard %s"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msg.data)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__name__ ==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'__main__'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rospy.init_node(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'listener'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rospy.Subscriber(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"chatter"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callback)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rospy.spin()</a:t>
            </a:r>
            <a:endParaRPr lang="en-US" sz="1600" dirty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 descr=" 4">
            <a:extLst>
              <a:ext uri="{FF2B5EF4-FFF2-40B4-BE49-F238E27FC236}">
                <a16:creationId xmlns:a16="http://schemas.microsoft.com/office/drawing/2014/main" id="{F2935C5D-EAB6-9245-8536-0B5688F074F4}"/>
              </a:ext>
            </a:extLst>
          </p:cNvPr>
          <p:cNvSpPr txBox="1"/>
          <p:nvPr/>
        </p:nvSpPr>
        <p:spPr>
          <a:xfrm>
            <a:off x="6782976" y="5534877"/>
            <a:ext cx="6922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Terminal Commands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roscore</a:t>
            </a:r>
            <a:endParaRPr 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rosrun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basic_comms</a:t>
            </a:r>
            <a:r>
              <a:rPr lang="en-US" sz="1600" b="1" dirty="0">
                <a:latin typeface="Consolas" panose="020B0609020204030204" pitchFamily="49" charset="0"/>
              </a:rPr>
              <a:t> listener.py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rostopic</a:t>
            </a:r>
            <a:r>
              <a:rPr lang="en-US" sz="1600" b="1" dirty="0">
                <a:latin typeface="Consolas" panose="020B0609020204030204" pitchFamily="49" charset="0"/>
              </a:rPr>
              <a:t> pub /chatter &lt;tab complete&gt;</a:t>
            </a:r>
          </a:p>
        </p:txBody>
      </p:sp>
      <p:grpSp>
        <p:nvGrpSpPr>
          <p:cNvPr id="6" name="Group 5" descr=" 6">
            <a:extLst>
              <a:ext uri="{FF2B5EF4-FFF2-40B4-BE49-F238E27FC236}">
                <a16:creationId xmlns:a16="http://schemas.microsoft.com/office/drawing/2014/main" id="{9B3A22B7-01C9-4276-8CA8-BFC2C9BB1224}"/>
              </a:ext>
            </a:extLst>
          </p:cNvPr>
          <p:cNvGrpSpPr/>
          <p:nvPr/>
        </p:nvGrpSpPr>
        <p:grpSpPr>
          <a:xfrm>
            <a:off x="8018897" y="2117940"/>
            <a:ext cx="3976577" cy="2990055"/>
            <a:chOff x="7824214" y="1875354"/>
            <a:chExt cx="3976577" cy="29900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D4697-5F91-436B-A8E0-884F00681407}"/>
                </a:ext>
              </a:extLst>
            </p:cNvPr>
            <p:cNvSpPr txBox="1"/>
            <p:nvPr/>
          </p:nvSpPr>
          <p:spPr>
            <a:xfrm>
              <a:off x="7824214" y="1875354"/>
              <a:ext cx="3976577" cy="3693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Setup environment and import libraries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C9C9B-81A7-4E59-8AFE-DE8D7CF143A7}"/>
                </a:ext>
              </a:extLst>
            </p:cNvPr>
            <p:cNvSpPr txBox="1"/>
            <p:nvPr/>
          </p:nvSpPr>
          <p:spPr>
            <a:xfrm>
              <a:off x="8592331" y="2785831"/>
              <a:ext cx="243793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Define Callback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7A5262-346F-40D4-AA8F-F377C223D958}"/>
                </a:ext>
              </a:extLst>
            </p:cNvPr>
            <p:cNvSpPr txBox="1"/>
            <p:nvPr/>
          </p:nvSpPr>
          <p:spPr>
            <a:xfrm>
              <a:off x="8037076" y="3715240"/>
              <a:ext cx="3548448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Create variables and initialise node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26837C-C82D-416A-8A27-7552120101C1}"/>
                </a:ext>
              </a:extLst>
            </p:cNvPr>
            <p:cNvSpPr txBox="1"/>
            <p:nvPr/>
          </p:nvSpPr>
          <p:spPr>
            <a:xfrm>
              <a:off x="7925349" y="4496077"/>
              <a:ext cx="3771900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Continuously check for new messages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87ADB1-155A-4008-A2E4-4E230C16AEEB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9811300" y="2244686"/>
              <a:ext cx="1203" cy="541145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04A5BE-6338-4B40-AC51-ABC9F2C30D8E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811300" y="3155163"/>
              <a:ext cx="0" cy="560077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34ED1A-D6D3-495C-BBD4-9A09EC958E7D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9811299" y="4084572"/>
              <a:ext cx="1" cy="411505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 descr=" 37">
            <a:extLst>
              <a:ext uri="{FF2B5EF4-FFF2-40B4-BE49-F238E27FC236}">
                <a16:creationId xmlns:a16="http://schemas.microsoft.com/office/drawing/2014/main" id="{B07122B7-87E8-8147-9A9E-DE1E241564C2}"/>
              </a:ext>
            </a:extLst>
          </p:cNvPr>
          <p:cNvSpPr/>
          <p:nvPr/>
        </p:nvSpPr>
        <p:spPr>
          <a:xfrm>
            <a:off x="635757" y="4455636"/>
            <a:ext cx="5676141" cy="2686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 descr=" 38">
            <a:extLst>
              <a:ext uri="{FF2B5EF4-FFF2-40B4-BE49-F238E27FC236}">
                <a16:creationId xmlns:a16="http://schemas.microsoft.com/office/drawing/2014/main" id="{4CA394A0-4D24-FC43-9F32-6E03D05163A0}"/>
              </a:ext>
            </a:extLst>
          </p:cNvPr>
          <p:cNvSpPr/>
          <p:nvPr/>
        </p:nvSpPr>
        <p:spPr>
          <a:xfrm>
            <a:off x="635758" y="3460240"/>
            <a:ext cx="5663430" cy="7828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 descr=" 39">
            <a:extLst>
              <a:ext uri="{FF2B5EF4-FFF2-40B4-BE49-F238E27FC236}">
                <a16:creationId xmlns:a16="http://schemas.microsoft.com/office/drawing/2014/main" id="{070D6691-C431-0D42-9C3C-20E964BE6BB3}"/>
              </a:ext>
            </a:extLst>
          </p:cNvPr>
          <p:cNvSpPr/>
          <p:nvPr/>
        </p:nvSpPr>
        <p:spPr>
          <a:xfrm>
            <a:off x="635759" y="2675424"/>
            <a:ext cx="5663430" cy="6984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 descr=" 40">
            <a:extLst>
              <a:ext uri="{FF2B5EF4-FFF2-40B4-BE49-F238E27FC236}">
                <a16:creationId xmlns:a16="http://schemas.microsoft.com/office/drawing/2014/main" id="{C0A6B1C3-C168-EB4E-922A-98F633075EC6}"/>
              </a:ext>
            </a:extLst>
          </p:cNvPr>
          <p:cNvSpPr/>
          <p:nvPr/>
        </p:nvSpPr>
        <p:spPr>
          <a:xfrm>
            <a:off x="635758" y="1740762"/>
            <a:ext cx="5663429" cy="832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 descr=" 19">
            <a:extLst>
              <a:ext uri="{FF2B5EF4-FFF2-40B4-BE49-F238E27FC236}">
                <a16:creationId xmlns:a16="http://schemas.microsoft.com/office/drawing/2014/main" id="{B4FB3654-231E-4F5F-8C22-B3E9FA327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51" y="260358"/>
            <a:ext cx="4632378" cy="11676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32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Terminal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3A6E-2961-784E-A55B-FB6DF751EC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roscore</a:t>
            </a:r>
            <a:endParaRPr lang="en-US" sz="3200" dirty="0"/>
          </a:p>
          <a:p>
            <a:pPr lvl="1"/>
            <a:r>
              <a:rPr lang="en-US" dirty="0"/>
              <a:t>Must be executed before working with </a:t>
            </a:r>
            <a:r>
              <a:rPr lang="en-US" dirty="0" err="1"/>
              <a:t>ros</a:t>
            </a:r>
            <a:endParaRPr lang="en-US" dirty="0"/>
          </a:p>
          <a:p>
            <a:pPr lvl="1"/>
            <a:r>
              <a:rPr lang="en-US" dirty="0"/>
              <a:t>Handles the correct functionality of the network</a:t>
            </a:r>
          </a:p>
          <a:p>
            <a:r>
              <a:rPr lang="en-US" sz="3200" dirty="0" err="1"/>
              <a:t>rostopic</a:t>
            </a:r>
            <a:endParaRPr lang="en-US" sz="3200" dirty="0"/>
          </a:p>
          <a:p>
            <a:pPr lvl="1"/>
            <a:r>
              <a:rPr lang="en-US" dirty="0"/>
              <a:t>Contains useful tools related with topics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echo [topic name]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list 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</a:t>
            </a:r>
            <a:r>
              <a:rPr lang="en-US" i="1" dirty="0" err="1"/>
              <a:t>hz</a:t>
            </a:r>
            <a:r>
              <a:rPr lang="en-US" i="1" dirty="0"/>
              <a:t> [topic name]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340EE6-C4C6-4F45-8D75-68BB8DFBDD4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rosrun</a:t>
            </a:r>
            <a:endParaRPr lang="en-US" sz="3200" dirty="0"/>
          </a:p>
          <a:p>
            <a:pPr lvl="1"/>
            <a:r>
              <a:rPr lang="en-US" dirty="0"/>
              <a:t>Executes a given node</a:t>
            </a:r>
          </a:p>
          <a:p>
            <a:pPr lvl="1"/>
            <a:r>
              <a:rPr lang="en-US" i="1" dirty="0" err="1"/>
              <a:t>rosrun</a:t>
            </a:r>
            <a:r>
              <a:rPr lang="en-US" i="1" dirty="0"/>
              <a:t> [package] [node name]</a:t>
            </a:r>
          </a:p>
          <a:p>
            <a:r>
              <a:rPr lang="en-US" sz="3200" dirty="0" err="1"/>
              <a:t>rosnode</a:t>
            </a:r>
            <a:endParaRPr lang="en-US" sz="3200" dirty="0"/>
          </a:p>
          <a:p>
            <a:pPr lvl="1"/>
            <a:r>
              <a:rPr lang="en-US" dirty="0"/>
              <a:t>Contains useful tools related with nodes</a:t>
            </a:r>
          </a:p>
          <a:p>
            <a:pPr lvl="1"/>
            <a:r>
              <a:rPr lang="en-US" i="1" dirty="0" err="1"/>
              <a:t>rosnode</a:t>
            </a:r>
            <a:r>
              <a:rPr lang="en-US" i="1" dirty="0"/>
              <a:t> list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info [node]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"/>
    </mc:Choice>
    <mc:Fallback xmlns="">
      <p:transition spd="slow" advTm="15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Terminal tools II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3A6E-2961-784E-A55B-FB6DF751EC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roslaunch</a:t>
            </a:r>
            <a:endParaRPr lang="en-US" sz="3200" dirty="0"/>
          </a:p>
          <a:p>
            <a:pPr lvl="1"/>
            <a:r>
              <a:rPr lang="en-US" dirty="0"/>
              <a:t>Allows to launch multiple nodes with a single command by calling .launch files</a:t>
            </a:r>
          </a:p>
          <a:p>
            <a:pPr lvl="1"/>
            <a:r>
              <a:rPr lang="en-US" i="1" dirty="0" err="1"/>
              <a:t>roslaunch</a:t>
            </a:r>
            <a:r>
              <a:rPr lang="en-US" i="1" dirty="0"/>
              <a:t> [package] [.launch]</a:t>
            </a:r>
          </a:p>
          <a:p>
            <a:r>
              <a:rPr lang="en-US" sz="3200" dirty="0" err="1"/>
              <a:t>rosbag</a:t>
            </a:r>
            <a:endParaRPr lang="en-US" sz="3200" dirty="0"/>
          </a:p>
          <a:p>
            <a:pPr lvl="1"/>
            <a:r>
              <a:rPr lang="en-US" dirty="0"/>
              <a:t>Records the activity of the topics in the network</a:t>
            </a:r>
          </a:p>
          <a:p>
            <a:pPr lvl="1"/>
            <a:r>
              <a:rPr lang="en-US" dirty="0" err="1"/>
              <a:t>rosbag</a:t>
            </a:r>
            <a:r>
              <a:rPr lang="en-US" dirty="0"/>
              <a:t> record </a:t>
            </a:r>
          </a:p>
          <a:p>
            <a:pPr lvl="1"/>
            <a:r>
              <a:rPr lang="en-US" i="1" dirty="0" err="1"/>
              <a:t>rosbag</a:t>
            </a:r>
            <a:r>
              <a:rPr lang="en-US" i="1" dirty="0"/>
              <a:t> info [bag file]</a:t>
            </a:r>
          </a:p>
          <a:p>
            <a:pPr lvl="1"/>
            <a:r>
              <a:rPr lang="en-US" i="1" dirty="0" err="1"/>
              <a:t>rosbag</a:t>
            </a:r>
            <a:r>
              <a:rPr lang="en-US" i="1" dirty="0"/>
              <a:t> play [bag file]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340EE6-C4C6-4F45-8D75-68BB8DFBDD4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config files</a:t>
            </a:r>
          </a:p>
          <a:p>
            <a:pPr lvl="1"/>
            <a:r>
              <a:rPr lang="en-US" dirty="0"/>
              <a:t>Load parameters into the system that can be accessed by any node</a:t>
            </a:r>
          </a:p>
          <a:p>
            <a:r>
              <a:rPr lang="en-US" sz="3200" dirty="0" err="1"/>
              <a:t>rqt</a:t>
            </a:r>
            <a:endParaRPr lang="en-US" sz="3200" dirty="0"/>
          </a:p>
          <a:p>
            <a:pPr lvl="1"/>
            <a:r>
              <a:rPr lang="en-US" dirty="0"/>
              <a:t>ROS visualization tool that provides graphical information of the system status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Implement a listener-talker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CF686-F0E0-3E41-B210-18672B8C8A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173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Implement the code in either Python or </a:t>
            </a:r>
            <a:r>
              <a:rPr lang="en-US" sz="2400" dirty="0" err="1"/>
              <a:t>Cpp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/>
              <a:t>Use some of the command line tools to verify the correct functioning of the system.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28DEFC-ABBD-E545-A532-CDD4025DC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65" y="4025912"/>
            <a:ext cx="7531070" cy="18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sz="4000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What is ROS ? 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“ROS is an open-source framework that helps researchers and developers build and reuse code between robotics applications”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ECFE693-6764-074A-B39A-CE8E5F0D9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1825625"/>
            <a:ext cx="5044440" cy="267459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632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spd="slow" advTm="2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Parameter Server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3CE610-0241-704E-B193-70DA49D3D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26020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ROS allows to load variables into the master which are accessible by all the nodes of the system. </a:t>
            </a:r>
          </a:p>
          <a:p>
            <a:pPr algn="just"/>
            <a:r>
              <a:rPr lang="en-US" sz="2400" dirty="0"/>
              <a:t>Typically, a .</a:t>
            </a:r>
            <a:r>
              <a:rPr lang="en-US" sz="2400" dirty="0" err="1"/>
              <a:t>yaml</a:t>
            </a:r>
            <a:r>
              <a:rPr lang="en-US" sz="2400" dirty="0"/>
              <a:t> file is loaded into the system through a launch file and configuration parameters are stored there. </a:t>
            </a:r>
          </a:p>
          <a:p>
            <a:pPr algn="just"/>
            <a:r>
              <a:rPr lang="en-US" sz="2400" dirty="0"/>
              <a:t>They are used them when loading robot models or constants that may vary in different scenarios where the same code is applied. </a:t>
            </a:r>
            <a:endParaRPr lang="en-US" sz="2400" dirty="0">
              <a:highlight>
                <a:srgbClr val="FF0000"/>
              </a:highlight>
            </a:endParaRPr>
          </a:p>
          <a:p>
            <a:pPr algn="just"/>
            <a:r>
              <a:rPr lang="en-US" sz="2400" dirty="0"/>
              <a:t>You will see an example of them in further days of the course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19FDB9-7491-2143-8EB3-D6F612EE0B69}"/>
              </a:ext>
            </a:extLst>
          </p:cNvPr>
          <p:cNvGrpSpPr/>
          <p:nvPr/>
        </p:nvGrpSpPr>
        <p:grpSpPr>
          <a:xfrm>
            <a:off x="1677328" y="4852053"/>
            <a:ext cx="8837344" cy="1398890"/>
            <a:chOff x="838200" y="4528668"/>
            <a:chExt cx="8837344" cy="139889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88D67B-0EA1-7846-B49C-20DEBB49651E}"/>
                </a:ext>
              </a:extLst>
            </p:cNvPr>
            <p:cNvSpPr/>
            <p:nvPr/>
          </p:nvSpPr>
          <p:spPr>
            <a:xfrm>
              <a:off x="3979871" y="4886573"/>
              <a:ext cx="2413604" cy="573997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ECE254-EBA3-994D-9624-AB8082F8F6CC}"/>
                </a:ext>
              </a:extLst>
            </p:cNvPr>
            <p:cNvGrpSpPr/>
            <p:nvPr/>
          </p:nvGrpSpPr>
          <p:grpSpPr>
            <a:xfrm>
              <a:off x="7640030" y="5375247"/>
              <a:ext cx="2035514" cy="552311"/>
              <a:chOff x="9547211" y="5613235"/>
              <a:chExt cx="1301780" cy="65502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C4DCE2-D882-8342-AA58-EE4FAC7C337A}"/>
                  </a:ext>
                </a:extLst>
              </p:cNvPr>
              <p:cNvSpPr txBox="1"/>
              <p:nvPr/>
            </p:nvSpPr>
            <p:spPr>
              <a:xfrm>
                <a:off x="9574927" y="5714425"/>
                <a:ext cx="1274064" cy="42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Planning Node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CDAB129-731E-2D46-8565-6F77CC28EF28}"/>
                  </a:ext>
                </a:extLst>
              </p:cNvPr>
              <p:cNvSpPr/>
              <p:nvPr/>
            </p:nvSpPr>
            <p:spPr>
              <a:xfrm>
                <a:off x="9547211" y="5613235"/>
                <a:ext cx="1274064" cy="655021"/>
              </a:xfrm>
              <a:prstGeom prst="round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EEB32B8-69B5-F64F-8656-7B915040E4C4}"/>
                </a:ext>
              </a:extLst>
            </p:cNvPr>
            <p:cNvGrpSpPr/>
            <p:nvPr/>
          </p:nvGrpSpPr>
          <p:grpSpPr>
            <a:xfrm>
              <a:off x="7640031" y="4528668"/>
              <a:ext cx="1992176" cy="508802"/>
              <a:chOff x="9547211" y="5613235"/>
              <a:chExt cx="1301780" cy="65502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123776-B15C-7247-BF08-390E5D472B48}"/>
                  </a:ext>
                </a:extLst>
              </p:cNvPr>
              <p:cNvSpPr txBox="1"/>
              <p:nvPr/>
            </p:nvSpPr>
            <p:spPr>
              <a:xfrm>
                <a:off x="9574927" y="5714425"/>
                <a:ext cx="1274064" cy="42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Control Node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C6B3D32A-D2CA-C744-AC99-358C5ACABE73}"/>
                  </a:ext>
                </a:extLst>
              </p:cNvPr>
              <p:cNvSpPr/>
              <p:nvPr/>
            </p:nvSpPr>
            <p:spPr>
              <a:xfrm>
                <a:off x="9547211" y="5613235"/>
                <a:ext cx="1274064" cy="655021"/>
              </a:xfrm>
              <a:prstGeom prst="round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990167-328A-7741-B4B5-070E4F49F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402" y="5187609"/>
              <a:ext cx="1595164" cy="18424"/>
            </a:xfrm>
            <a:prstGeom prst="straightConnector1">
              <a:avLst/>
            </a:prstGeom>
            <a:ln w="508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EF532F-0246-714E-8B24-0954255E7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73" y="4783069"/>
              <a:ext cx="953556" cy="262992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1BC1D7-E17A-084D-974F-574F3B76AB31}"/>
                </a:ext>
              </a:extLst>
            </p:cNvPr>
            <p:cNvGrpSpPr/>
            <p:nvPr/>
          </p:nvGrpSpPr>
          <p:grpSpPr>
            <a:xfrm>
              <a:off x="838200" y="4941889"/>
              <a:ext cx="1215852" cy="508803"/>
              <a:chOff x="958635" y="4709967"/>
              <a:chExt cx="1215852" cy="508803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625AC6BA-6F17-8241-996F-12E40DAED7A1}"/>
                  </a:ext>
                </a:extLst>
              </p:cNvPr>
              <p:cNvSpPr/>
              <p:nvPr/>
            </p:nvSpPr>
            <p:spPr>
              <a:xfrm>
                <a:off x="958635" y="4709967"/>
                <a:ext cx="1215851" cy="508803"/>
              </a:xfrm>
              <a:prstGeom prst="roundRect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24955-EA29-4F41-ACBC-659FE5E49982}"/>
                  </a:ext>
                </a:extLst>
              </p:cNvPr>
              <p:cNvSpPr txBox="1"/>
              <p:nvPr/>
            </p:nvSpPr>
            <p:spPr>
              <a:xfrm>
                <a:off x="960446" y="4771021"/>
                <a:ext cx="1214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roslaunch</a:t>
                </a:r>
                <a:endParaRPr lang="en-US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4F3413-20D5-2A4F-A48E-5969CCDB1FA7}"/>
                </a:ext>
              </a:extLst>
            </p:cNvPr>
            <p:cNvSpPr txBox="1"/>
            <p:nvPr/>
          </p:nvSpPr>
          <p:spPr>
            <a:xfrm>
              <a:off x="2243082" y="4826776"/>
              <a:ext cx="135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Config.yaml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6E6A5C-860D-E648-A0AE-E46D41EF12C1}"/>
                </a:ext>
              </a:extLst>
            </p:cNvPr>
            <p:cNvSpPr txBox="1"/>
            <p:nvPr/>
          </p:nvSpPr>
          <p:spPr>
            <a:xfrm>
              <a:off x="3828659" y="4545233"/>
              <a:ext cx="1068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ROS Core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F6A5BE-AD9A-844E-BABC-326C1E40389E}"/>
                </a:ext>
              </a:extLst>
            </p:cNvPr>
            <p:cNvSpPr txBox="1"/>
            <p:nvPr/>
          </p:nvSpPr>
          <p:spPr>
            <a:xfrm>
              <a:off x="4093612" y="4974322"/>
              <a:ext cx="212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 Server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FAFC896-BE6D-904B-B9F9-72C87E6D0533}"/>
                </a:ext>
              </a:extLst>
            </p:cNvPr>
            <p:cNvCxnSpPr>
              <a:cxnSpLocks/>
            </p:cNvCxnSpPr>
            <p:nvPr/>
          </p:nvCxnSpPr>
          <p:spPr>
            <a:xfrm>
              <a:off x="6619873" y="5234099"/>
              <a:ext cx="953556" cy="226471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81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Launch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AB8BBC-9500-4977-BC44-798603621E83}"/>
              </a:ext>
            </a:extLst>
          </p:cNvPr>
          <p:cNvSpPr/>
          <p:nvPr/>
        </p:nvSpPr>
        <p:spPr>
          <a:xfrm>
            <a:off x="1667491" y="5001523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 files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C8749A-E138-429B-A06A-0050C1DC883F}"/>
              </a:ext>
            </a:extLst>
          </p:cNvPr>
          <p:cNvSpPr/>
          <p:nvPr/>
        </p:nvSpPr>
        <p:spPr>
          <a:xfrm>
            <a:off x="5442566" y="1723059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D92667-4C9F-4D70-BF93-24AC63B28EE7}"/>
              </a:ext>
            </a:extLst>
          </p:cNvPr>
          <p:cNvSpPr/>
          <p:nvPr/>
        </p:nvSpPr>
        <p:spPr>
          <a:xfrm>
            <a:off x="5442566" y="3047545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68AED9-3543-4653-9450-A9B44300F506}"/>
              </a:ext>
            </a:extLst>
          </p:cNvPr>
          <p:cNvSpPr/>
          <p:nvPr/>
        </p:nvSpPr>
        <p:spPr>
          <a:xfrm>
            <a:off x="5442566" y="4348746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2AA848-2740-43DA-A27C-E4D69888BC98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3071078" y="4278936"/>
            <a:ext cx="0" cy="722587"/>
          </a:xfrm>
          <a:prstGeom prst="straightConnector1">
            <a:avLst/>
          </a:prstGeom>
          <a:ln w="57150">
            <a:solidFill>
              <a:srgbClr val="77B90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997DE8-0EC5-425E-8AFF-1D5EC2CF8F9F}"/>
              </a:ext>
            </a:extLst>
          </p:cNvPr>
          <p:cNvCxnSpPr>
            <a:cxnSpLocks/>
            <a:stCxn id="3" idx="3"/>
            <a:endCxn id="12" idx="2"/>
          </p:cNvCxnSpPr>
          <p:nvPr/>
        </p:nvCxnSpPr>
        <p:spPr>
          <a:xfrm>
            <a:off x="4397244" y="3535454"/>
            <a:ext cx="1045322" cy="34905"/>
          </a:xfrm>
          <a:prstGeom prst="straightConnector1">
            <a:avLst/>
          </a:prstGeom>
          <a:ln w="57150">
            <a:solidFill>
              <a:srgbClr val="77B9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ED08EC-2395-484E-AA99-121809156FC3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 flipV="1">
            <a:off x="4397244" y="2245873"/>
            <a:ext cx="1045322" cy="1289581"/>
          </a:xfrm>
          <a:prstGeom prst="straightConnector1">
            <a:avLst/>
          </a:prstGeom>
          <a:ln w="57150">
            <a:solidFill>
              <a:srgbClr val="77B9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0D8DE9-F7B5-4E29-9958-D1E89306515D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4397244" y="3535454"/>
            <a:ext cx="1045322" cy="1336106"/>
          </a:xfrm>
          <a:prstGeom prst="straightConnector1">
            <a:avLst/>
          </a:prstGeom>
          <a:ln w="57150">
            <a:solidFill>
              <a:srgbClr val="77B9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EA174B-0671-49E5-886B-B6A4C45846D5}"/>
              </a:ext>
            </a:extLst>
          </p:cNvPr>
          <p:cNvCxnSpPr>
            <a:cxnSpLocks/>
          </p:cNvCxnSpPr>
          <p:nvPr/>
        </p:nvCxnSpPr>
        <p:spPr>
          <a:xfrm flipV="1">
            <a:off x="6828240" y="5394373"/>
            <a:ext cx="0" cy="956704"/>
          </a:xfrm>
          <a:prstGeom prst="line">
            <a:avLst/>
          </a:prstGeom>
          <a:ln w="57150">
            <a:solidFill>
              <a:srgbClr val="77B90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9D7107-98B0-4864-8CC6-6304E3A14573}"/>
              </a:ext>
            </a:extLst>
          </p:cNvPr>
          <p:cNvSpPr/>
          <p:nvPr/>
        </p:nvSpPr>
        <p:spPr>
          <a:xfrm>
            <a:off x="1744912" y="2791971"/>
            <a:ext cx="2652332" cy="148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ROS Launch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3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Launch Syntax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417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Launch files are sets of commands written in xml that allow executing various scripts at the same time. </a:t>
            </a:r>
          </a:p>
          <a:p>
            <a:pPr algn="just"/>
            <a:r>
              <a:rPr lang="en-US" sz="2400" dirty="0"/>
              <a:t>The general syntaxis is the following 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&lt;?xml version=“1.0”?&gt;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&lt;launch&gt;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	[Body of the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launchfile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&lt;/launch&gt;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/>
              <a:t>This syntaxis allows to run any object used within the ROS architecture and has a wide variety of tools that allow to parametrize the launch file so that it can be adapted to the requirements of you project. </a:t>
            </a:r>
          </a:p>
          <a:p>
            <a:pPr algn="just"/>
            <a:r>
              <a:rPr lang="en-US" sz="2400" dirty="0"/>
              <a:t>An extensive documentation can be found in http://</a:t>
            </a:r>
            <a:r>
              <a:rPr lang="en-US" sz="2400" dirty="0" err="1"/>
              <a:t>wiki.ros.org</a:t>
            </a:r>
            <a:r>
              <a:rPr lang="en-US" sz="2400" dirty="0"/>
              <a:t>/</a:t>
            </a:r>
            <a:r>
              <a:rPr lang="en-US" sz="2400" dirty="0" err="1"/>
              <a:t>roslaunch</a:t>
            </a:r>
            <a:endParaRPr lang="en-US" sz="2400" dirty="0"/>
          </a:p>
          <a:p>
            <a:pPr algn="just"/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2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Launch code tools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986047"/>
            <a:ext cx="10515600" cy="4506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Running a node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&lt;node name=“listener”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pkg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basic_comms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type=“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listener.py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output=“screen”/&gt;</a:t>
            </a:r>
            <a:endParaRPr lang="en-US" sz="2000" dirty="0"/>
          </a:p>
          <a:p>
            <a:pPr algn="just"/>
            <a:r>
              <a:rPr lang="en-US" sz="2400" dirty="0"/>
              <a:t>Running another file or launch file  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&lt;include file="$(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dirname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other.launch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</a:p>
          <a:p>
            <a:pPr algn="just"/>
            <a:r>
              <a:rPr lang="en-GB" sz="2400" dirty="0"/>
              <a:t>Set parameters </a:t>
            </a:r>
            <a:endParaRPr lang="en-GB" sz="24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publish_frequency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type="double" value="10.0" /&gt;</a:t>
            </a:r>
          </a:p>
          <a:p>
            <a:pPr algn="just"/>
            <a:r>
              <a:rPr lang="en-GB" sz="2400" dirty="0"/>
              <a:t>Pass </a:t>
            </a:r>
            <a:r>
              <a:rPr lang="en-GB" sz="2400" dirty="0" err="1"/>
              <a:t>args</a:t>
            </a:r>
            <a:r>
              <a:rPr lang="en-GB" sz="2400" dirty="0"/>
              <a:t> to the launch file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name=”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camera_id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value=”cam_3" /&gt;</a:t>
            </a:r>
          </a:p>
          <a:p>
            <a:pPr algn="just"/>
            <a:r>
              <a:rPr lang="en-GB" sz="2400" dirty="0"/>
              <a:t>Load files into the system</a:t>
            </a:r>
          </a:p>
          <a:p>
            <a:pPr marL="457200" lvl="1" indent="0" algn="just"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rosparam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 command="load" file="$(find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package_name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)/config/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file_name.yaml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9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ROS projects are organized using workspaces, which are a collection of grouped codes called packages. </a:t>
            </a:r>
          </a:p>
          <a:p>
            <a:pPr algn="just"/>
            <a:r>
              <a:rPr lang="en-US" sz="2400" dirty="0"/>
              <a:t>Instructions for the compiler need to be allocated in .</a:t>
            </a:r>
            <a:r>
              <a:rPr lang="en-US" sz="2400" dirty="0" err="1"/>
              <a:t>cmake</a:t>
            </a:r>
            <a:r>
              <a:rPr lang="en-US" sz="2400" dirty="0"/>
              <a:t> and package files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9A6E3-BD38-7B42-8093-D99DA4C98EC9}"/>
              </a:ext>
            </a:extLst>
          </p:cNvPr>
          <p:cNvSpPr txBox="1"/>
          <p:nvPr/>
        </p:nvSpPr>
        <p:spPr>
          <a:xfrm>
            <a:off x="6424090" y="3264912"/>
            <a:ext cx="4312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Package files are exportable between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Configuration files used to stablish code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Code that we will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Catkin_make</a:t>
            </a:r>
            <a:r>
              <a:rPr lang="en-US" sz="2400" dirty="0"/>
              <a:t> will generate ‘</a:t>
            </a:r>
            <a:r>
              <a:rPr lang="en-US" sz="2400" dirty="0" err="1"/>
              <a:t>src</a:t>
            </a:r>
            <a:r>
              <a:rPr lang="en-US" sz="2400" dirty="0"/>
              <a:t>’ and ‘</a:t>
            </a:r>
            <a:r>
              <a:rPr lang="en-US" sz="2400" dirty="0" err="1"/>
              <a:t>devel</a:t>
            </a:r>
            <a:r>
              <a:rPr lang="en-US" sz="2400" dirty="0"/>
              <a:t>’ for you when compiling the workspace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2BADB-0E5B-9A43-86E9-0F1D76B5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536" y="3036755"/>
            <a:ext cx="3241964" cy="34517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1A4DDB-F8D2-9143-ADDD-36492BDFA9AB}"/>
              </a:ext>
            </a:extLst>
          </p:cNvPr>
          <p:cNvSpPr/>
          <p:nvPr/>
        </p:nvSpPr>
        <p:spPr>
          <a:xfrm>
            <a:off x="2770909" y="4109017"/>
            <a:ext cx="2019301" cy="1076047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6C7C8-34AF-FB4C-9B63-81D299C6501E}"/>
              </a:ext>
            </a:extLst>
          </p:cNvPr>
          <p:cNvSpPr/>
          <p:nvPr/>
        </p:nvSpPr>
        <p:spPr>
          <a:xfrm>
            <a:off x="3200399" y="5392738"/>
            <a:ext cx="1558638" cy="48851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52F51-9FFF-DF48-8FAE-F7DD06126DC1}"/>
              </a:ext>
            </a:extLst>
          </p:cNvPr>
          <p:cNvSpPr/>
          <p:nvPr/>
        </p:nvSpPr>
        <p:spPr>
          <a:xfrm>
            <a:off x="3148445" y="4748647"/>
            <a:ext cx="1641765" cy="42602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ROS Tools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ROS Compilation tools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8F30-D0DF-8346-B9E4-1362F60347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ROS requires to compile each package, generating dependencies related with other packages, external libraries or custom messages, services and actions.</a:t>
            </a:r>
          </a:p>
          <a:p>
            <a:pPr algn="just"/>
            <a:r>
              <a:rPr lang="en-US" sz="2400" dirty="0"/>
              <a:t>The preferred compilation tool is known as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catkin</a:t>
            </a:r>
            <a:r>
              <a:rPr lang="en-US" sz="2400" dirty="0"/>
              <a:t> and uses two separated files,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package.xml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CMakeLists.txt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algn="just"/>
            <a:r>
              <a:rPr lang="en-US" sz="2400" dirty="0"/>
              <a:t>A useful command to create packages is:</a:t>
            </a:r>
          </a:p>
          <a:p>
            <a:pPr marL="457200" lvl="1" indent="0" algn="just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catkin_create_pkg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[name] [list of dependencies]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400" dirty="0"/>
              <a:t>Which generates an empty package and templates of both </a:t>
            </a:r>
            <a:r>
              <a:rPr lang="en-US" sz="2400" dirty="0" err="1"/>
              <a:t>CMakeLists</a:t>
            </a:r>
            <a:r>
              <a:rPr lang="en-US" sz="2400" dirty="0"/>
              <a:t> and package files. </a:t>
            </a:r>
          </a:p>
          <a:p>
            <a:pPr algn="just"/>
            <a:r>
              <a:rPr lang="en-GB" sz="2400" dirty="0"/>
              <a:t>More information about the syntaxis of this files can be found In </a:t>
            </a:r>
            <a:r>
              <a:rPr lang="en-GB" sz="2400" dirty="0">
                <a:hlinkClick r:id="rId4"/>
              </a:rPr>
              <a:t>http://wiki.ros.org/ROS/Tutorials/CreatingPackage</a:t>
            </a:r>
            <a:endParaRPr lang="en-GB" sz="2400" dirty="0"/>
          </a:p>
          <a:p>
            <a:pPr algn="just"/>
            <a:r>
              <a:rPr lang="en-GB" sz="2400" dirty="0"/>
              <a:t>Projects are compiled with the instruction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catkin_make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and the instruction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source [project]/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setup.bash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needs to be executed to load the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56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663" y="193953"/>
            <a:ext cx="7656576" cy="1325563"/>
          </a:xfrm>
        </p:spPr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Problem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4E8CB-F2ED-4C45-B007-70A44FBFF71C}"/>
              </a:ext>
            </a:extLst>
          </p:cNvPr>
          <p:cNvSpPr txBox="1"/>
          <p:nvPr/>
        </p:nvSpPr>
        <p:spPr>
          <a:xfrm>
            <a:off x="1632663" y="1671566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Ros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FEF5CD-56A0-C14E-85ED-1D7B9443F840}"/>
              </a:ext>
            </a:extLst>
          </p:cNvPr>
          <p:cNvSpPr/>
          <p:nvPr/>
        </p:nvSpPr>
        <p:spPr>
          <a:xfrm>
            <a:off x="1632662" y="2176915"/>
            <a:ext cx="9388263" cy="3198435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E8818-7DC4-004D-ABC7-0FB6BD31DA7A}"/>
              </a:ext>
            </a:extLst>
          </p:cNvPr>
          <p:cNvSpPr txBox="1"/>
          <p:nvPr/>
        </p:nvSpPr>
        <p:spPr>
          <a:xfrm>
            <a:off x="4927703" y="5478676"/>
            <a:ext cx="233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Implementation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48F2B4-AF59-4E45-9907-B407E9641814}"/>
              </a:ext>
            </a:extLst>
          </p:cNvPr>
          <p:cNvSpPr/>
          <p:nvPr/>
        </p:nvSpPr>
        <p:spPr>
          <a:xfrm>
            <a:off x="3659688" y="2561340"/>
            <a:ext cx="4329156" cy="26943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D93214-7599-C146-AC43-9D931B6D0360}"/>
              </a:ext>
            </a:extLst>
          </p:cNvPr>
          <p:cNvGrpSpPr/>
          <p:nvPr/>
        </p:nvGrpSpPr>
        <p:grpSpPr>
          <a:xfrm>
            <a:off x="3984784" y="3402149"/>
            <a:ext cx="1182207" cy="866501"/>
            <a:chOff x="8437652" y="3680919"/>
            <a:chExt cx="1182207" cy="86650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69E9ED9-B21D-9D49-A001-D6D8208ED0DC}"/>
                </a:ext>
              </a:extLst>
            </p:cNvPr>
            <p:cNvSpPr/>
            <p:nvPr/>
          </p:nvSpPr>
          <p:spPr>
            <a:xfrm>
              <a:off x="8452291" y="3680919"/>
              <a:ext cx="1079860" cy="86650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566E8-66E8-FD46-8167-5F6A8E76F395}"/>
                </a:ext>
              </a:extLst>
            </p:cNvPr>
            <p:cNvSpPr txBox="1"/>
            <p:nvPr/>
          </p:nvSpPr>
          <p:spPr>
            <a:xfrm>
              <a:off x="8437652" y="369657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5E1C72-7305-8348-8365-B6F14733C91D}"/>
              </a:ext>
            </a:extLst>
          </p:cNvPr>
          <p:cNvSpPr/>
          <p:nvPr/>
        </p:nvSpPr>
        <p:spPr>
          <a:xfrm>
            <a:off x="1955944" y="2775244"/>
            <a:ext cx="1079860" cy="887936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F5D76-5DB1-0C42-9302-878C0A131599}"/>
              </a:ext>
            </a:extLst>
          </p:cNvPr>
          <p:cNvSpPr txBox="1"/>
          <p:nvPr/>
        </p:nvSpPr>
        <p:spPr>
          <a:xfrm>
            <a:off x="1924480" y="2803713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3353A-F3FE-D741-8076-89DBB8A88617}"/>
              </a:ext>
            </a:extLst>
          </p:cNvPr>
          <p:cNvSpPr txBox="1"/>
          <p:nvPr/>
        </p:nvSpPr>
        <p:spPr>
          <a:xfrm>
            <a:off x="3659688" y="2240077"/>
            <a:ext cx="111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Simulator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A57753-FFF3-7C40-B38A-440C102260E0}"/>
              </a:ext>
            </a:extLst>
          </p:cNvPr>
          <p:cNvGrpSpPr/>
          <p:nvPr/>
        </p:nvGrpSpPr>
        <p:grpSpPr>
          <a:xfrm>
            <a:off x="6423045" y="3400054"/>
            <a:ext cx="1281233" cy="866501"/>
            <a:chOff x="6379030" y="3130733"/>
            <a:chExt cx="1183078" cy="79683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002452D-FBCA-4344-80BB-03D185F99106}"/>
                </a:ext>
              </a:extLst>
            </p:cNvPr>
            <p:cNvSpPr/>
            <p:nvPr/>
          </p:nvSpPr>
          <p:spPr>
            <a:xfrm>
              <a:off x="6379030" y="3130733"/>
              <a:ext cx="1183078" cy="79683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F78CAF-A514-3D40-A35E-FCBB8B85B30F}"/>
                </a:ext>
              </a:extLst>
            </p:cNvPr>
            <p:cNvSpPr txBox="1"/>
            <p:nvPr/>
          </p:nvSpPr>
          <p:spPr>
            <a:xfrm>
              <a:off x="6424749" y="3163382"/>
              <a:ext cx="1091638" cy="76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19A7A33-1A04-164F-8220-D516B1B4865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106687" y="3219212"/>
            <a:ext cx="878097" cy="614094"/>
          </a:xfrm>
          <a:prstGeom prst="bentConnector3">
            <a:avLst>
              <a:gd name="adj1" fmla="val 34714"/>
            </a:avLst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E1F53F1-D470-D743-88BE-D200E362BE74}"/>
              </a:ext>
            </a:extLst>
          </p:cNvPr>
          <p:cNvCxnSpPr>
            <a:cxnSpLocks/>
          </p:cNvCxnSpPr>
          <p:nvPr/>
        </p:nvCxnSpPr>
        <p:spPr>
          <a:xfrm flipV="1">
            <a:off x="5166991" y="3624759"/>
            <a:ext cx="1159802" cy="1"/>
          </a:xfrm>
          <a:prstGeom prst="bentConnector3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F4F8E17-E6A3-9042-BE16-83B48640059A}"/>
              </a:ext>
            </a:extLst>
          </p:cNvPr>
          <p:cNvCxnSpPr>
            <a:cxnSpLocks/>
          </p:cNvCxnSpPr>
          <p:nvPr/>
        </p:nvCxnSpPr>
        <p:spPr>
          <a:xfrm flipV="1">
            <a:off x="5175013" y="4065915"/>
            <a:ext cx="1159802" cy="1"/>
          </a:xfrm>
          <a:prstGeom prst="bentConnector3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5A71593-F2E4-1049-82E3-A680DBA0A4B8}"/>
              </a:ext>
            </a:extLst>
          </p:cNvPr>
          <p:cNvCxnSpPr>
            <a:cxnSpLocks/>
          </p:cNvCxnSpPr>
          <p:nvPr/>
        </p:nvCxnSpPr>
        <p:spPr>
          <a:xfrm flipV="1">
            <a:off x="8107748" y="3825209"/>
            <a:ext cx="1159802" cy="1"/>
          </a:xfrm>
          <a:prstGeom prst="bentConnector3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73366F-BBDB-AC42-923D-F807429802DC}"/>
              </a:ext>
            </a:extLst>
          </p:cNvPr>
          <p:cNvSpPr txBox="1"/>
          <p:nvPr/>
        </p:nvSpPr>
        <p:spPr>
          <a:xfrm>
            <a:off x="1848738" y="2408220"/>
            <a:ext cx="111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Task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7A6300-60D1-654A-8A1C-2DF00BF21725}"/>
              </a:ext>
            </a:extLst>
          </p:cNvPr>
          <p:cNvGrpSpPr/>
          <p:nvPr/>
        </p:nvGrpSpPr>
        <p:grpSpPr>
          <a:xfrm>
            <a:off x="2379429" y="2580202"/>
            <a:ext cx="360" cy="360"/>
            <a:chOff x="2379429" y="258020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43E9CF-AC68-224F-A1AC-B4940C82B8C1}"/>
                    </a:ext>
                  </a:extLst>
                </p14:cNvPr>
                <p14:cNvContentPartPr/>
                <p14:nvPr/>
              </p14:nvContentPartPr>
              <p14:xfrm>
                <a:off x="2379429" y="258020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43E9CF-AC68-224F-A1AC-B4940C82B8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0789" y="2571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FB044D-A491-BD40-A0D9-13FCB983BA78}"/>
                    </a:ext>
                  </a:extLst>
                </p14:cNvPr>
                <p14:cNvContentPartPr/>
                <p14:nvPr/>
              </p14:nvContentPartPr>
              <p14:xfrm>
                <a:off x="2379429" y="2580202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FB044D-A491-BD40-A0D9-13FCB983BA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0789" y="2571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" name="Picture 6" descr="GitHub - ros-visualization/rviz: ROS 3D Robot Visualizer">
            <a:extLst>
              <a:ext uri="{FF2B5EF4-FFF2-40B4-BE49-F238E27FC236}">
                <a16:creationId xmlns:a16="http://schemas.microsoft.com/office/drawing/2014/main" id="{6F1418F0-3446-F349-BE44-1A161C29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879" y="3489646"/>
            <a:ext cx="1129553" cy="73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Teleoperate a PuzzleBot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B5BE3-1BCD-7645-B300-25181E0EEE98}"/>
              </a:ext>
            </a:extLst>
          </p:cNvPr>
          <p:cNvSpPr txBox="1"/>
          <p:nvPr/>
        </p:nvSpPr>
        <p:spPr>
          <a:xfrm>
            <a:off x="1303112" y="1690688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Teleoperation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755588-D7F0-5042-BEB6-5F52988A0CE8}"/>
              </a:ext>
            </a:extLst>
          </p:cNvPr>
          <p:cNvSpPr/>
          <p:nvPr/>
        </p:nvSpPr>
        <p:spPr>
          <a:xfrm>
            <a:off x="1303111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120D5-C27D-1D47-A7D9-5728828DBA9C}"/>
              </a:ext>
            </a:extLst>
          </p:cNvPr>
          <p:cNvSpPr txBox="1"/>
          <p:nvPr/>
        </p:nvSpPr>
        <p:spPr>
          <a:xfrm>
            <a:off x="6547458" y="1699656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3679A-7A33-D04D-99C9-F37A990795F2}"/>
              </a:ext>
            </a:extLst>
          </p:cNvPr>
          <p:cNvSpPr txBox="1"/>
          <p:nvPr/>
        </p:nvSpPr>
        <p:spPr>
          <a:xfrm>
            <a:off x="1694964" y="4569228"/>
            <a:ext cx="368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Input in the terminal the commands to move the 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67FA9E8-BF13-904F-9961-F9A9189F44D6}"/>
              </a:ext>
            </a:extLst>
          </p:cNvPr>
          <p:cNvSpPr/>
          <p:nvPr/>
        </p:nvSpPr>
        <p:spPr>
          <a:xfrm>
            <a:off x="6547458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DA5E9C-65D0-C94F-B594-61D6236A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6937390" y="3587440"/>
            <a:ext cx="1173476" cy="10824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3DC5C2-CDD4-994C-A301-F6F8B29AD8B9}"/>
              </a:ext>
            </a:extLst>
          </p:cNvPr>
          <p:cNvSpPr txBox="1"/>
          <p:nvPr/>
        </p:nvSpPr>
        <p:spPr>
          <a:xfrm>
            <a:off x="6825265" y="4753893"/>
            <a:ext cx="3949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See how the robot traverses accordingly the environment.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326AD98-28D5-C045-96E9-D2E2DB2C999B}"/>
              </a:ext>
            </a:extLst>
          </p:cNvPr>
          <p:cNvCxnSpPr/>
          <p:nvPr/>
        </p:nvCxnSpPr>
        <p:spPr>
          <a:xfrm flipV="1">
            <a:off x="8373640" y="3428694"/>
            <a:ext cx="1517904" cy="66141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yboard arrow keys stroke icon #AD , #Aff, #Aff, #arrow, #icon, #stroke, # Keyboard | Business card design creative, Key icon, Game logo design">
            <a:extLst>
              <a:ext uri="{FF2B5EF4-FFF2-40B4-BE49-F238E27FC236}">
                <a16:creationId xmlns:a16="http://schemas.microsoft.com/office/drawing/2014/main" id="{D563858C-2060-D547-9D11-B0B7FE2C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56" y="2392296"/>
            <a:ext cx="2176932" cy="21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Moving a PuzzleBot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B5BE3-1BCD-7645-B300-25181E0EEE98}"/>
              </a:ext>
            </a:extLst>
          </p:cNvPr>
          <p:cNvSpPr txBox="1"/>
          <p:nvPr/>
        </p:nvSpPr>
        <p:spPr>
          <a:xfrm>
            <a:off x="1303112" y="1690688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Straight line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755588-D7F0-5042-BEB6-5F52988A0CE8}"/>
              </a:ext>
            </a:extLst>
          </p:cNvPr>
          <p:cNvSpPr/>
          <p:nvPr/>
        </p:nvSpPr>
        <p:spPr>
          <a:xfrm>
            <a:off x="1303111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120D5-C27D-1D47-A7D9-5728828DBA9C}"/>
              </a:ext>
            </a:extLst>
          </p:cNvPr>
          <p:cNvSpPr txBox="1"/>
          <p:nvPr/>
        </p:nvSpPr>
        <p:spPr>
          <a:xfrm>
            <a:off x="6547458" y="1699656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Square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10CB8-328C-B24C-9118-06AC162CE1BD}"/>
              </a:ext>
            </a:extLst>
          </p:cNvPr>
          <p:cNvCxnSpPr>
            <a:cxnSpLocks/>
          </p:cNvCxnSpPr>
          <p:nvPr/>
        </p:nvCxnSpPr>
        <p:spPr>
          <a:xfrm>
            <a:off x="2699720" y="3681153"/>
            <a:ext cx="2269147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26E68A6-C2CB-D346-91EC-72481EE1F3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rot="16200000">
            <a:off x="1680344" y="2921096"/>
            <a:ext cx="1638759" cy="1511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53679A-7A33-D04D-99C9-F37A990795F2}"/>
              </a:ext>
            </a:extLst>
          </p:cNvPr>
          <p:cNvSpPr txBox="1"/>
          <p:nvPr/>
        </p:nvSpPr>
        <p:spPr>
          <a:xfrm>
            <a:off x="1694964" y="4569228"/>
            <a:ext cx="3686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Drive the robot in a straight line.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67FA9E8-BF13-904F-9961-F9A9189F44D6}"/>
              </a:ext>
            </a:extLst>
          </p:cNvPr>
          <p:cNvSpPr/>
          <p:nvPr/>
        </p:nvSpPr>
        <p:spPr>
          <a:xfrm>
            <a:off x="6547458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FA5CE7-5342-5B46-9237-BE39B14D0743}"/>
              </a:ext>
            </a:extLst>
          </p:cNvPr>
          <p:cNvCxnSpPr>
            <a:cxnSpLocks/>
          </p:cNvCxnSpPr>
          <p:nvPr/>
        </p:nvCxnSpPr>
        <p:spPr>
          <a:xfrm>
            <a:off x="8205575" y="2984593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9DA5E9C-65D0-C94F-B594-61D6236A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7683815" y="2629666"/>
            <a:ext cx="839278" cy="7741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3DC5C2-CDD4-994C-A301-F6F8B29AD8B9}"/>
              </a:ext>
            </a:extLst>
          </p:cNvPr>
          <p:cNvSpPr txBox="1"/>
          <p:nvPr/>
        </p:nvSpPr>
        <p:spPr>
          <a:xfrm>
            <a:off x="6939311" y="4569228"/>
            <a:ext cx="368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Drive the robot making a square with a side length of 1m.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8E6470-6730-194D-AA3E-3326789FD69C}"/>
              </a:ext>
            </a:extLst>
          </p:cNvPr>
          <p:cNvCxnSpPr>
            <a:cxnSpLocks/>
          </p:cNvCxnSpPr>
          <p:nvPr/>
        </p:nvCxnSpPr>
        <p:spPr>
          <a:xfrm>
            <a:off x="9560314" y="2984593"/>
            <a:ext cx="0" cy="139312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103857-BE1B-454C-A73B-FB33DB3FD629}"/>
              </a:ext>
            </a:extLst>
          </p:cNvPr>
          <p:cNvCxnSpPr>
            <a:cxnSpLocks/>
          </p:cNvCxnSpPr>
          <p:nvPr/>
        </p:nvCxnSpPr>
        <p:spPr>
          <a:xfrm flipH="1">
            <a:off x="8103454" y="4355949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2338C-6221-D14B-8904-53DF1EB88E1E}"/>
              </a:ext>
            </a:extLst>
          </p:cNvPr>
          <p:cNvCxnSpPr>
            <a:cxnSpLocks/>
          </p:cNvCxnSpPr>
          <p:nvPr/>
        </p:nvCxnSpPr>
        <p:spPr>
          <a:xfrm flipV="1">
            <a:off x="8116356" y="2984593"/>
            <a:ext cx="0" cy="139320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663" y="193953"/>
            <a:ext cx="7656576" cy="1325563"/>
          </a:xfrm>
        </p:spPr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How is the robot modelled?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81927-E515-814C-BBFD-DF4398288305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7767" y="1387234"/>
            <a:ext cx="3566367" cy="3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68B413-6E36-9C4B-852D-5850CAB96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3203" y="4689734"/>
                <a:ext cx="7845594" cy="168812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resultant forward velocity through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(the centre of mass)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The steering velocity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68B413-6E36-9C4B-852D-5850CAB96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3203" y="4689734"/>
                <a:ext cx="7845594" cy="1688123"/>
              </a:xfrm>
              <a:blipFill>
                <a:blip r:embed="rId4"/>
                <a:stretch>
                  <a:fillRect l="-1290" t="-6716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60CDB095-FD61-4A4F-B76A-B2853B40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The conceptual idea behind ROS</a:t>
            </a:r>
            <a:endParaRPr lang="en-US" dirty="0"/>
          </a:p>
        </p:txBody>
      </p:sp>
      <p:sp>
        <p:nvSpPr>
          <p:cNvPr id="4" name="Rounded Rectangle 3" descr=" 4">
            <a:extLst>
              <a:ext uri="{FF2B5EF4-FFF2-40B4-BE49-F238E27FC236}">
                <a16:creationId xmlns:a16="http://schemas.microsoft.com/office/drawing/2014/main" id="{75FC25EE-0C4F-AF4D-AA33-3D6BC10D091A}"/>
              </a:ext>
            </a:extLst>
          </p:cNvPr>
          <p:cNvSpPr/>
          <p:nvPr/>
        </p:nvSpPr>
        <p:spPr>
          <a:xfrm>
            <a:off x="703386" y="2321171"/>
            <a:ext cx="10395816" cy="3323494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 5">
            <a:extLst>
              <a:ext uri="{FF2B5EF4-FFF2-40B4-BE49-F238E27FC236}">
                <a16:creationId xmlns:a16="http://schemas.microsoft.com/office/drawing/2014/main" id="{02282D17-0656-AF45-8A3D-504F992B2C08}"/>
              </a:ext>
            </a:extLst>
          </p:cNvPr>
          <p:cNvSpPr txBox="1"/>
          <p:nvPr/>
        </p:nvSpPr>
        <p:spPr>
          <a:xfrm>
            <a:off x="566521" y="1859506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University</a:t>
            </a:r>
          </a:p>
        </p:txBody>
      </p:sp>
      <p:grpSp>
        <p:nvGrpSpPr>
          <p:cNvPr id="12" name="Group 11" descr=" 12">
            <a:extLst>
              <a:ext uri="{FF2B5EF4-FFF2-40B4-BE49-F238E27FC236}">
                <a16:creationId xmlns:a16="http://schemas.microsoft.com/office/drawing/2014/main" id="{5B1F7083-C6FF-A74D-A12E-6C1885C0EDD2}"/>
              </a:ext>
            </a:extLst>
          </p:cNvPr>
          <p:cNvGrpSpPr/>
          <p:nvPr/>
        </p:nvGrpSpPr>
        <p:grpSpPr>
          <a:xfrm>
            <a:off x="1092798" y="2917158"/>
            <a:ext cx="4584319" cy="2055320"/>
            <a:chOff x="2161916" y="2650339"/>
            <a:chExt cx="4584319" cy="20553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D3E07E-5791-0449-964C-C42BC3F71587}"/>
                </a:ext>
              </a:extLst>
            </p:cNvPr>
            <p:cNvSpPr txBox="1"/>
            <p:nvPr/>
          </p:nvSpPr>
          <p:spPr>
            <a:xfrm rot="1821367">
              <a:off x="4219146" y="2908115"/>
              <a:ext cx="932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/ROS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BF2E92-AD0B-6949-857D-316468EAEB53}"/>
                </a:ext>
              </a:extLst>
            </p:cNvPr>
            <p:cNvGrpSpPr/>
            <p:nvPr/>
          </p:nvGrpSpPr>
          <p:grpSpPr>
            <a:xfrm>
              <a:off x="2161916" y="2650339"/>
              <a:ext cx="2056276" cy="936439"/>
              <a:chOff x="2888668" y="3186131"/>
              <a:chExt cx="1489734" cy="878299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D8F85B-DE40-384C-9491-6ADD95FAC03A}"/>
                  </a:ext>
                </a:extLst>
              </p:cNvPr>
              <p:cNvSpPr/>
              <p:nvPr/>
            </p:nvSpPr>
            <p:spPr>
              <a:xfrm>
                <a:off x="2888668" y="3186131"/>
                <a:ext cx="1353324" cy="556271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DD2FE4-19F2-7F4F-9429-2E3B6E918AF0}"/>
                  </a:ext>
                </a:extLst>
              </p:cNvPr>
              <p:cNvSpPr txBox="1"/>
              <p:nvPr/>
            </p:nvSpPr>
            <p:spPr>
              <a:xfrm>
                <a:off x="3045187" y="3233433"/>
                <a:ext cx="13332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Teacher 1</a:t>
                </a:r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B8BE07B-D1BF-2342-864A-75502B671CB8}"/>
                </a:ext>
              </a:extLst>
            </p:cNvPr>
            <p:cNvSpPr/>
            <p:nvPr/>
          </p:nvSpPr>
          <p:spPr>
            <a:xfrm>
              <a:off x="5094288" y="3290231"/>
              <a:ext cx="1534709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7A787B3-60B1-4F4C-96B6-D58B6A2EA5C4}"/>
                </a:ext>
              </a:extLst>
            </p:cNvPr>
            <p:cNvSpPr/>
            <p:nvPr/>
          </p:nvSpPr>
          <p:spPr>
            <a:xfrm>
              <a:off x="3124627" y="4112565"/>
              <a:ext cx="1573437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84D435-2585-974E-ADF2-EE199E4F8D53}"/>
                </a:ext>
              </a:extLst>
            </p:cNvPr>
            <p:cNvSpPr txBox="1"/>
            <p:nvPr/>
          </p:nvSpPr>
          <p:spPr>
            <a:xfrm>
              <a:off x="3219473" y="4195357"/>
              <a:ext cx="1429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3B8824-9266-DB47-9EC1-9D32B689B335}"/>
                </a:ext>
              </a:extLst>
            </p:cNvPr>
            <p:cNvSpPr txBox="1"/>
            <p:nvPr/>
          </p:nvSpPr>
          <p:spPr>
            <a:xfrm>
              <a:off x="5211526" y="3339922"/>
              <a:ext cx="1534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909277-53FC-7240-BAD7-D7B139AD3746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3095911" y="3243433"/>
              <a:ext cx="815435" cy="8691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4E5EA7-F886-7C40-88FB-9EEDE0ACF55B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4029906" y="2946886"/>
              <a:ext cx="1064382" cy="63989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 descr=" 22">
            <a:extLst>
              <a:ext uri="{FF2B5EF4-FFF2-40B4-BE49-F238E27FC236}">
                <a16:creationId xmlns:a16="http://schemas.microsoft.com/office/drawing/2014/main" id="{47647D09-0CC8-F140-A603-6BFD92E3D3F5}"/>
              </a:ext>
            </a:extLst>
          </p:cNvPr>
          <p:cNvSpPr txBox="1"/>
          <p:nvPr/>
        </p:nvSpPr>
        <p:spPr>
          <a:xfrm rot="2788859">
            <a:off x="2208742" y="3685697"/>
            <a:ext cx="92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/ROS</a:t>
            </a:r>
          </a:p>
        </p:txBody>
      </p:sp>
      <p:grpSp>
        <p:nvGrpSpPr>
          <p:cNvPr id="27" name="Group 26" descr=" 27">
            <a:extLst>
              <a:ext uri="{FF2B5EF4-FFF2-40B4-BE49-F238E27FC236}">
                <a16:creationId xmlns:a16="http://schemas.microsoft.com/office/drawing/2014/main" id="{E925F692-01A6-0244-9622-8AA196A54AE3}"/>
              </a:ext>
            </a:extLst>
          </p:cNvPr>
          <p:cNvGrpSpPr/>
          <p:nvPr/>
        </p:nvGrpSpPr>
        <p:grpSpPr>
          <a:xfrm>
            <a:off x="6123869" y="2917158"/>
            <a:ext cx="4664568" cy="2351867"/>
            <a:chOff x="2161916" y="2650339"/>
            <a:chExt cx="4664568" cy="235186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CACF7E-C07D-FC40-832A-6ECD88653813}"/>
                </a:ext>
              </a:extLst>
            </p:cNvPr>
            <p:cNvSpPr txBox="1"/>
            <p:nvPr/>
          </p:nvSpPr>
          <p:spPr>
            <a:xfrm rot="2193342">
              <a:off x="4084280" y="3038765"/>
              <a:ext cx="1309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/Control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1E0CA-5A0F-6346-9832-11D74DF901C1}"/>
                </a:ext>
              </a:extLst>
            </p:cNvPr>
            <p:cNvGrpSpPr/>
            <p:nvPr/>
          </p:nvGrpSpPr>
          <p:grpSpPr>
            <a:xfrm>
              <a:off x="2161916" y="2650339"/>
              <a:ext cx="2056276" cy="593094"/>
              <a:chOff x="2888668" y="3186131"/>
              <a:chExt cx="1489734" cy="556271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7023C32C-E858-9846-AD2B-C8B1967CA8D8}"/>
                  </a:ext>
                </a:extLst>
              </p:cNvPr>
              <p:cNvSpPr/>
              <p:nvPr/>
            </p:nvSpPr>
            <p:spPr>
              <a:xfrm>
                <a:off x="2888668" y="3186131"/>
                <a:ext cx="1353324" cy="556271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0AA26-91D6-8140-A92F-AC31F9D93FB4}"/>
                  </a:ext>
                </a:extLst>
              </p:cNvPr>
              <p:cNvSpPr txBox="1"/>
              <p:nvPr/>
            </p:nvSpPr>
            <p:spPr>
              <a:xfrm>
                <a:off x="3045187" y="3233433"/>
                <a:ext cx="1333215" cy="4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Teacher 2</a:t>
                </a:r>
              </a:p>
            </p:txBody>
          </p:sp>
        </p:grp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FA179D7-AF01-EC4C-9103-C8EBF96B7149}"/>
                </a:ext>
              </a:extLst>
            </p:cNvPr>
            <p:cNvSpPr/>
            <p:nvPr/>
          </p:nvSpPr>
          <p:spPr>
            <a:xfrm>
              <a:off x="5219779" y="3519471"/>
              <a:ext cx="1534709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C358FEF-7DDF-0445-BFF0-C35D03F84CF7}"/>
                </a:ext>
              </a:extLst>
            </p:cNvPr>
            <p:cNvSpPr/>
            <p:nvPr/>
          </p:nvSpPr>
          <p:spPr>
            <a:xfrm>
              <a:off x="3272507" y="4409112"/>
              <a:ext cx="1573437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67488-82EB-7C4F-9634-67CF86C816B9}"/>
                </a:ext>
              </a:extLst>
            </p:cNvPr>
            <p:cNvSpPr txBox="1"/>
            <p:nvPr/>
          </p:nvSpPr>
          <p:spPr>
            <a:xfrm>
              <a:off x="3354547" y="4474826"/>
              <a:ext cx="1429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60AD28-4E66-3B4C-8C69-5FF6EEAB710B}"/>
                </a:ext>
              </a:extLst>
            </p:cNvPr>
            <p:cNvSpPr txBox="1"/>
            <p:nvPr/>
          </p:nvSpPr>
          <p:spPr>
            <a:xfrm>
              <a:off x="5291775" y="3575643"/>
              <a:ext cx="1534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C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19884D-A44E-9A4F-89E1-E4A813612004}"/>
                </a:ext>
              </a:extLst>
            </p:cNvPr>
            <p:cNvCxnSpPr>
              <a:cxnSpLocks/>
              <a:stCxn id="36" idx="2"/>
              <a:endCxn id="31" idx="0"/>
            </p:cNvCxnSpPr>
            <p:nvPr/>
          </p:nvCxnSpPr>
          <p:spPr>
            <a:xfrm>
              <a:off x="3095911" y="3243433"/>
              <a:ext cx="963315" cy="116567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42D223-CF94-9649-9160-E76AF64CC5BF}"/>
                </a:ext>
              </a:extLst>
            </p:cNvPr>
            <p:cNvCxnSpPr>
              <a:cxnSpLocks/>
              <a:stCxn id="36" idx="3"/>
              <a:endCxn id="30" idx="1"/>
            </p:cNvCxnSpPr>
            <p:nvPr/>
          </p:nvCxnSpPr>
          <p:spPr>
            <a:xfrm>
              <a:off x="4029906" y="2946886"/>
              <a:ext cx="1189873" cy="8691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 descr=" 38">
            <a:extLst>
              <a:ext uri="{FF2B5EF4-FFF2-40B4-BE49-F238E27FC236}">
                <a16:creationId xmlns:a16="http://schemas.microsoft.com/office/drawing/2014/main" id="{CE8AEDA9-1BDD-2F47-B9F0-40B2BC70FE96}"/>
              </a:ext>
            </a:extLst>
          </p:cNvPr>
          <p:cNvSpPr txBox="1"/>
          <p:nvPr/>
        </p:nvSpPr>
        <p:spPr>
          <a:xfrm rot="3053232">
            <a:off x="7090347" y="3842099"/>
            <a:ext cx="133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/Control</a:t>
            </a:r>
          </a:p>
        </p:txBody>
      </p:sp>
      <p:cxnSp>
        <p:nvCxnSpPr>
          <p:cNvPr id="39" name="Straight Arrow Connector 38" descr=" 43">
            <a:extLst>
              <a:ext uri="{FF2B5EF4-FFF2-40B4-BE49-F238E27FC236}">
                <a16:creationId xmlns:a16="http://schemas.microsoft.com/office/drawing/2014/main" id="{7D96E16E-19E0-4742-84D6-65869481DB99}"/>
              </a:ext>
            </a:extLst>
          </p:cNvPr>
          <p:cNvCxnSpPr>
            <a:cxnSpLocks/>
          </p:cNvCxnSpPr>
          <p:nvPr/>
        </p:nvCxnSpPr>
        <p:spPr>
          <a:xfrm>
            <a:off x="5610941" y="3672539"/>
            <a:ext cx="1574391" cy="116571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 descr=" 45">
            <a:extLst>
              <a:ext uri="{FF2B5EF4-FFF2-40B4-BE49-F238E27FC236}">
                <a16:creationId xmlns:a16="http://schemas.microsoft.com/office/drawing/2014/main" id="{63E9AF6A-B289-A84C-B715-E19CAB967EA2}"/>
              </a:ext>
            </a:extLst>
          </p:cNvPr>
          <p:cNvSpPr txBox="1"/>
          <p:nvPr/>
        </p:nvSpPr>
        <p:spPr>
          <a:xfrm rot="2210617">
            <a:off x="5780128" y="3881291"/>
            <a:ext cx="150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/Weekend</a:t>
            </a:r>
          </a:p>
        </p:txBody>
      </p:sp>
      <p:cxnSp>
        <p:nvCxnSpPr>
          <p:cNvPr id="41" name="Straight Arrow Connector 40" descr=" 46">
            <a:extLst>
              <a:ext uri="{FF2B5EF4-FFF2-40B4-BE49-F238E27FC236}">
                <a16:creationId xmlns:a16="http://schemas.microsoft.com/office/drawing/2014/main" id="{D648CCE2-A53C-7E4C-AF3E-EA85A58D1C6A}"/>
              </a:ext>
            </a:extLst>
          </p:cNvPr>
          <p:cNvCxnSpPr>
            <a:cxnSpLocks/>
          </p:cNvCxnSpPr>
          <p:nvPr/>
        </p:nvCxnSpPr>
        <p:spPr>
          <a:xfrm>
            <a:off x="5582689" y="3895067"/>
            <a:ext cx="1574391" cy="1165714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 descr=" 47">
            <a:extLst>
              <a:ext uri="{FF2B5EF4-FFF2-40B4-BE49-F238E27FC236}">
                <a16:creationId xmlns:a16="http://schemas.microsoft.com/office/drawing/2014/main" id="{81E2B179-CB3F-7F46-BB11-A23D42F62946}"/>
              </a:ext>
            </a:extLst>
          </p:cNvPr>
          <p:cNvSpPr txBox="1"/>
          <p:nvPr/>
        </p:nvSpPr>
        <p:spPr>
          <a:xfrm rot="2210617">
            <a:off x="5748907" y="4396265"/>
            <a:ext cx="101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/Party</a:t>
            </a:r>
          </a:p>
        </p:txBody>
      </p:sp>
    </p:spTree>
    <p:extLst>
      <p:ext uri="{BB962C8B-B14F-4D97-AF65-F5344CB8AC3E}">
        <p14:creationId xmlns:p14="http://schemas.microsoft.com/office/powerpoint/2010/main" val="3411038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dirty="0"/>
              <a:t>Activity</a:t>
            </a:r>
            <a:br>
              <a:rPr lang="en-US" dirty="0"/>
            </a:br>
            <a:r>
              <a:rPr lang="en-US" sz="3600" dirty="0"/>
              <a:t>Some tips and tricks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A2B0233-7A52-E44B-8F59-2D908F4484B1}"/>
                  </a:ext>
                </a:extLst>
              </p:cNvPr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838200" y="1611305"/>
                <a:ext cx="10515600" cy="480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One publisher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cmd_vel</a:t>
                </a:r>
                <a:endParaRPr lang="en-US" sz="2000" dirty="0"/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cmd_vel</a:t>
                </a:r>
                <a:r>
                  <a:rPr lang="en-US" sz="2000" dirty="0"/>
                  <a:t> –  </a:t>
                </a:r>
                <a:r>
                  <a:rPr lang="en-US" sz="2000" dirty="0">
                    <a:latin typeface="Consolas" panose="020B0609020204030204" pitchFamily="49" charset="0"/>
                  </a:rPr>
                  <a:t>from geometry_msgs.msg import </a:t>
                </a:r>
                <a:r>
                  <a:rPr lang="en-US" sz="2000" dirty="0"/>
                  <a:t>Twist – 3 linear and 3 angular velocities.</a:t>
                </a: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msg.linear.x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msg.linear.y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msg.linear.z</a:t>
                </a:r>
                <a:endParaRPr lang="en-US" sz="1800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msg.angular.x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msg.angular.y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msg.angular.z</a:t>
                </a:r>
                <a:endParaRPr lang="en-US" sz="1800" dirty="0"/>
              </a:p>
              <a:p>
                <a:r>
                  <a:rPr lang="en-US" sz="2000" dirty="0"/>
                  <a:t>Use the equations below to compute the distance moved and the angle turned by the robot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radius of the wheels (=0.05m)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is the distance between the wheels (=0.18m)</a:t>
                </a:r>
              </a:p>
              <a:p>
                <a:r>
                  <a:rPr lang="en-US" sz="2000" dirty="0"/>
                  <a:t>Use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rospy.get_time</a:t>
                </a:r>
                <a:r>
                  <a:rPr lang="en-GB" sz="2000" dirty="0">
                    <a:latin typeface="Consolas" panose="020B0609020204030204" pitchFamily="49" charset="0"/>
                  </a:rPr>
                  <a:t>()</a:t>
                </a:r>
                <a:r>
                  <a:rPr lang="en-GB" sz="2000" dirty="0"/>
                  <a:t> to measure the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between each loop</a:t>
                </a:r>
              </a:p>
              <a:p>
                <a:r>
                  <a:rPr lang="en-GB" sz="2000" dirty="0"/>
                  <a:t>If the robot is not moving, check your topics with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2000" dirty="0">
                    <a:latin typeface="Consolas" panose="020B0609020204030204" pitchFamily="49" charset="0"/>
                  </a:rPr>
                  <a:t> echo </a:t>
                </a:r>
                <a:r>
                  <a:rPr lang="en-GB" sz="2000" dirty="0"/>
                  <a:t>and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2000" dirty="0">
                    <a:latin typeface="Consolas" panose="020B0609020204030204" pitchFamily="49" charset="0"/>
                  </a:rPr>
                  <a:t> pub</a:t>
                </a:r>
              </a:p>
              <a:p>
                <a:r>
                  <a:rPr lang="en-GB" sz="2000" dirty="0"/>
                  <a:t>Ensure your python file is executable: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sudo</a:t>
                </a:r>
                <a:r>
                  <a:rPr lang="en-GB" sz="2000" dirty="0">
                    <a:latin typeface="Consolas" panose="020B0609020204030204" pitchFamily="49" charset="0"/>
                  </a:rPr>
                  <a:t>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chmod</a:t>
                </a:r>
                <a:r>
                  <a:rPr lang="en-GB" sz="2000" dirty="0">
                    <a:latin typeface="Consolas" panose="020B0609020204030204" pitchFamily="49" charset="0"/>
                  </a:rPr>
                  <a:t> +x &lt;</a:t>
                </a:r>
                <a:r>
                  <a:rPr lang="en-GB" sz="2000" dirty="0" err="1">
                    <a:latin typeface="Consolas" panose="020B0609020204030204" pitchFamily="49" charset="0"/>
                  </a:rPr>
                  <a:t>path_to_file</a:t>
                </a:r>
                <a:r>
                  <a:rPr lang="en-GB" sz="2000" dirty="0">
                    <a:latin typeface="Consolas" panose="020B0609020204030204" pitchFamily="49" charset="0"/>
                  </a:rPr>
                  <a:t>&gt;.</a:t>
                </a:r>
                <a:r>
                  <a:rPr lang="en-GB" sz="2000" dirty="0" err="1">
                    <a:latin typeface="Consolas" panose="020B0609020204030204" pitchFamily="49" charset="0"/>
                  </a:rPr>
                  <a:t>py</a:t>
                </a:r>
                <a:endParaRPr lang="en-GB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A2B0233-7A52-E44B-8F59-2D908F4484B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611305"/>
                <a:ext cx="10515600" cy="4808496"/>
              </a:xfrm>
              <a:prstGeom prst="rect">
                <a:avLst/>
              </a:prstGeom>
              <a:blipFill>
                <a:blip r:embed="rId2"/>
                <a:stretch>
                  <a:fillRect l="-638" t="-1267" b="-1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C80D62-8DCC-4F24-B530-30D81B29ABE8}"/>
              </a:ext>
            </a:extLst>
          </p:cNvPr>
          <p:cNvSpPr/>
          <p:nvPr/>
        </p:nvSpPr>
        <p:spPr>
          <a:xfrm>
            <a:off x="1526958" y="2401124"/>
            <a:ext cx="1713391" cy="257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76B3B-5B6C-4F5A-BB0D-885F3DF7BCF0}"/>
              </a:ext>
            </a:extLst>
          </p:cNvPr>
          <p:cNvSpPr/>
          <p:nvPr/>
        </p:nvSpPr>
        <p:spPr>
          <a:xfrm>
            <a:off x="5345836" y="2722200"/>
            <a:ext cx="1713391" cy="257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"/>
    </mc:Choice>
    <mc:Fallback xmlns="">
      <p:transition spd="slow" advTm="1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B869-8F2D-9D48-8E36-F7169277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What is the information delivered?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8AA2-FAFE-8F4D-AF17-58BDCE458A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451123" cy="9175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Any class has a certain format, which both the teacher and the student know off and is expected to be followed.</a:t>
            </a:r>
          </a:p>
          <a:p>
            <a:r>
              <a:rPr lang="en-US" dirty="0"/>
              <a:t>Between two friends you are not expecting a power point presentation but some plain text.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3402493-E703-564C-A04A-1F525178BBC2}"/>
              </a:ext>
            </a:extLst>
          </p:cNvPr>
          <p:cNvGrpSpPr/>
          <p:nvPr/>
        </p:nvGrpSpPr>
        <p:grpSpPr>
          <a:xfrm>
            <a:off x="1897825" y="3136715"/>
            <a:ext cx="8331872" cy="2538472"/>
            <a:chOff x="1597152" y="2851489"/>
            <a:chExt cx="8331872" cy="25384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9CF8E85-58BF-6F47-8E02-2223E29842AB}"/>
                </a:ext>
              </a:extLst>
            </p:cNvPr>
            <p:cNvSpPr/>
            <p:nvPr/>
          </p:nvSpPr>
          <p:spPr>
            <a:xfrm>
              <a:off x="1597152" y="3469647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6AB6C-820F-CD46-8E45-3E99B448AAFE}"/>
                </a:ext>
              </a:extLst>
            </p:cNvPr>
            <p:cNvSpPr txBox="1"/>
            <p:nvPr/>
          </p:nvSpPr>
          <p:spPr>
            <a:xfrm>
              <a:off x="1753671" y="3516949"/>
              <a:ext cx="117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Teacher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B017E15-6672-8F4F-B67B-9EF1FDD19E75}"/>
                </a:ext>
              </a:extLst>
            </p:cNvPr>
            <p:cNvSpPr/>
            <p:nvPr/>
          </p:nvSpPr>
          <p:spPr>
            <a:xfrm>
              <a:off x="8360249" y="3469647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441E4F-2325-7349-90ED-A1722F912E1B}"/>
                </a:ext>
              </a:extLst>
            </p:cNvPr>
            <p:cNvSpPr txBox="1"/>
            <p:nvPr/>
          </p:nvSpPr>
          <p:spPr>
            <a:xfrm>
              <a:off x="8516768" y="3516949"/>
              <a:ext cx="1333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644343-B07E-2A4C-B393-7C9818C9EDEB}"/>
                </a:ext>
              </a:extLst>
            </p:cNvPr>
            <p:cNvGrpSpPr/>
            <p:nvPr/>
          </p:nvGrpSpPr>
          <p:grpSpPr>
            <a:xfrm>
              <a:off x="5215348" y="3404951"/>
              <a:ext cx="2430322" cy="681952"/>
              <a:chOff x="4666770" y="3143761"/>
              <a:chExt cx="2430322" cy="681952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58DEB44-5017-E540-878D-EFD573CBAD71}"/>
                  </a:ext>
                </a:extLst>
              </p:cNvPr>
              <p:cNvSpPr/>
              <p:nvPr/>
            </p:nvSpPr>
            <p:spPr>
              <a:xfrm>
                <a:off x="4666770" y="3147469"/>
                <a:ext cx="2430322" cy="67824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77BA6F-97F8-9942-850C-9D62CC62AE43}"/>
                  </a:ext>
                </a:extLst>
              </p:cNvPr>
              <p:cNvSpPr txBox="1"/>
              <p:nvPr/>
            </p:nvSpPr>
            <p:spPr>
              <a:xfrm>
                <a:off x="4857781" y="3143761"/>
                <a:ext cx="213289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dirty="0"/>
                  <a:t>Presentation and a </a:t>
                </a:r>
                <a:endParaRPr lang="en-US" dirty="0">
                  <a:cs typeface="Calibri"/>
                </a:endParaRPr>
              </a:p>
              <a:p>
                <a:r>
                  <a:rPr lang="en-US" dirty="0"/>
                  <a:t>practical explanation</a:t>
                </a:r>
                <a:endParaRPr lang="en-US" dirty="0">
                  <a:cs typeface="Calibri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6B4B9A-8CFC-0F49-B3EE-D665EB419435}"/>
                </a:ext>
              </a:extLst>
            </p:cNvPr>
            <p:cNvCxnSpPr>
              <a:stCxn id="4" idx="3"/>
              <a:endCxn id="26" idx="1"/>
            </p:cNvCxnSpPr>
            <p:nvPr/>
          </p:nvCxnSpPr>
          <p:spPr>
            <a:xfrm flipV="1">
              <a:off x="3086886" y="3747781"/>
              <a:ext cx="2128462" cy="2"/>
            </a:xfrm>
            <a:prstGeom prst="straightConnector1">
              <a:avLst/>
            </a:prstGeom>
            <a:ln w="508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29F2AD7-9DD1-A348-81B8-984182FAA73D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7645670" y="3747781"/>
              <a:ext cx="714579" cy="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6C4F04-2C94-F441-9DCE-4021825FF8A0}"/>
                </a:ext>
              </a:extLst>
            </p:cNvPr>
            <p:cNvSpPr/>
            <p:nvPr/>
          </p:nvSpPr>
          <p:spPr>
            <a:xfrm>
              <a:off x="1597152" y="4772705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00FBF-2A0E-3544-9684-36E4C2E37E5F}"/>
                </a:ext>
              </a:extLst>
            </p:cNvPr>
            <p:cNvSpPr txBox="1"/>
            <p:nvPr/>
          </p:nvSpPr>
          <p:spPr>
            <a:xfrm>
              <a:off x="1753671" y="4820007"/>
              <a:ext cx="117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E5BF7C4-83B6-CB45-BECD-E84363D4AB0A}"/>
                </a:ext>
              </a:extLst>
            </p:cNvPr>
            <p:cNvSpPr/>
            <p:nvPr/>
          </p:nvSpPr>
          <p:spPr>
            <a:xfrm>
              <a:off x="8360249" y="4772705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CEF554-7506-5D44-9A09-7351C623949E}"/>
                </a:ext>
              </a:extLst>
            </p:cNvPr>
            <p:cNvSpPr txBox="1"/>
            <p:nvPr/>
          </p:nvSpPr>
          <p:spPr>
            <a:xfrm>
              <a:off x="8516768" y="4820007"/>
              <a:ext cx="1333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53F500-9903-9743-83D5-C631F33EE014}"/>
                </a:ext>
              </a:extLst>
            </p:cNvPr>
            <p:cNvGrpSpPr/>
            <p:nvPr/>
          </p:nvGrpSpPr>
          <p:grpSpPr>
            <a:xfrm>
              <a:off x="5206959" y="4711717"/>
              <a:ext cx="2430322" cy="678244"/>
              <a:chOff x="4666770" y="3147469"/>
              <a:chExt cx="2430322" cy="678244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48664B4-FDE1-EC4F-A00C-584DD6EA7776}"/>
                  </a:ext>
                </a:extLst>
              </p:cNvPr>
              <p:cNvSpPr/>
              <p:nvPr/>
            </p:nvSpPr>
            <p:spPr>
              <a:xfrm>
                <a:off x="4666770" y="3147469"/>
                <a:ext cx="2430322" cy="67824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096655-7326-2146-BED7-E6553158556A}"/>
                  </a:ext>
                </a:extLst>
              </p:cNvPr>
              <p:cNvSpPr txBox="1"/>
              <p:nvPr/>
            </p:nvSpPr>
            <p:spPr>
              <a:xfrm>
                <a:off x="4783620" y="3282678"/>
                <a:ext cx="2260106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dirty="0"/>
                  <a:t>Plain text and memes </a:t>
                </a:r>
                <a:endParaRPr lang="en-US" dirty="0">
                  <a:cs typeface="Calibri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BFD7686-DF73-EE41-8160-5699E33AFCFA}"/>
                </a:ext>
              </a:extLst>
            </p:cNvPr>
            <p:cNvCxnSpPr>
              <a:stCxn id="33" idx="3"/>
              <a:endCxn id="38" idx="1"/>
            </p:cNvCxnSpPr>
            <p:nvPr/>
          </p:nvCxnSpPr>
          <p:spPr>
            <a:xfrm flipV="1">
              <a:off x="3086886" y="5050839"/>
              <a:ext cx="2120073" cy="2"/>
            </a:xfrm>
            <a:prstGeom prst="straightConnector1">
              <a:avLst/>
            </a:prstGeom>
            <a:ln w="508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2F199A-8B65-1343-A194-A517878A668A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>
              <a:off x="7637281" y="5050839"/>
              <a:ext cx="722968" cy="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6C1A0D-3E4E-C641-A05D-5BB8F2C915F4}"/>
                </a:ext>
              </a:extLst>
            </p:cNvPr>
            <p:cNvSpPr txBox="1"/>
            <p:nvPr/>
          </p:nvSpPr>
          <p:spPr>
            <a:xfrm>
              <a:off x="3738129" y="3398789"/>
              <a:ext cx="74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/ROS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1CD214-2346-BB49-9A28-DC132BE401F1}"/>
                </a:ext>
              </a:extLst>
            </p:cNvPr>
            <p:cNvSpPr txBox="1"/>
            <p:nvPr/>
          </p:nvSpPr>
          <p:spPr>
            <a:xfrm>
              <a:off x="3555573" y="4711717"/>
              <a:ext cx="1182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/Weekend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9BA0C4-3EFC-7344-901A-C89704D19A97}"/>
                </a:ext>
              </a:extLst>
            </p:cNvPr>
            <p:cNvSpPr txBox="1"/>
            <p:nvPr/>
          </p:nvSpPr>
          <p:spPr>
            <a:xfrm>
              <a:off x="1597152" y="2851489"/>
              <a:ext cx="1489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Publishers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51AA91-4B00-234E-A869-1F99E62038DC}"/>
                </a:ext>
              </a:extLst>
            </p:cNvPr>
            <p:cNvSpPr txBox="1"/>
            <p:nvPr/>
          </p:nvSpPr>
          <p:spPr>
            <a:xfrm>
              <a:off x="5640895" y="2858045"/>
              <a:ext cx="1562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types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8B1D35-CAC0-B248-9010-3E1E45377180}"/>
                </a:ext>
              </a:extLst>
            </p:cNvPr>
            <p:cNvSpPr txBox="1"/>
            <p:nvPr/>
          </p:nvSpPr>
          <p:spPr>
            <a:xfrm>
              <a:off x="8281207" y="2889783"/>
              <a:ext cx="164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8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ROS </a:t>
            </a:r>
            <a:r>
              <a:rPr lang="en-US" sz="3200" dirty="0" smtClean="0"/>
              <a:t>versions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8937" y="1837657"/>
            <a:ext cx="9954126" cy="2677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 dirty="0"/>
              <a:t>New versions of ROS are released with each Linux distributions, due to compatibility in this course we are going to be working with ROS melodic (released with Ubuntu 18.04).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GB" sz="2400" dirty="0"/>
              <a:t>Currently there’s another version of ROS available for Ubuntu 20.04 and a revision of the ROS structure, known as ROS2, that aims to increase the robustness of the framework for industrial applications and distributed systems. Furthermore, ROS2 allows real time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9335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spd="slow" advTm="2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Brain of ROS -&gt; Process manager that enables the communication between different agents in the network. </a:t>
            </a:r>
          </a:p>
          <a:p>
            <a:r>
              <a:rPr lang="en-US" sz="2400" dirty="0"/>
              <a:t>Allows communication between different computers or robots by means of a Server – Client architecture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A0279-95F6-2844-8288-EF707E25CA32}"/>
              </a:ext>
            </a:extLst>
          </p:cNvPr>
          <p:cNvCxnSpPr>
            <a:cxnSpLocks/>
          </p:cNvCxnSpPr>
          <p:nvPr/>
        </p:nvCxnSpPr>
        <p:spPr>
          <a:xfrm>
            <a:off x="7833364" y="5743226"/>
            <a:ext cx="1371596" cy="7366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34276-9DBA-6D43-BC91-B2203C4EA1EC}"/>
              </a:ext>
            </a:extLst>
          </p:cNvPr>
          <p:cNvCxnSpPr>
            <a:cxnSpLocks/>
          </p:cNvCxnSpPr>
          <p:nvPr/>
        </p:nvCxnSpPr>
        <p:spPr>
          <a:xfrm>
            <a:off x="5989320" y="4636248"/>
            <a:ext cx="518163" cy="730294"/>
          </a:xfrm>
          <a:prstGeom prst="straightConnector1">
            <a:avLst/>
          </a:prstGeom>
          <a:ln w="603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604752-94B0-6B4C-AE5D-74339F813840}"/>
              </a:ext>
            </a:extLst>
          </p:cNvPr>
          <p:cNvCxnSpPr>
            <a:cxnSpLocks/>
          </p:cNvCxnSpPr>
          <p:nvPr/>
        </p:nvCxnSpPr>
        <p:spPr>
          <a:xfrm flipH="1">
            <a:off x="3672840" y="4636248"/>
            <a:ext cx="598169" cy="68514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5B81DB-65A6-7249-99AB-0AD150F9BC39}"/>
              </a:ext>
            </a:extLst>
          </p:cNvPr>
          <p:cNvSpPr txBox="1"/>
          <p:nvPr/>
        </p:nvSpPr>
        <p:spPr>
          <a:xfrm>
            <a:off x="7833364" y="5208179"/>
            <a:ext cx="13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Serial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C0A422-7C1D-D34A-9483-8DA93CBFE8CF}"/>
              </a:ext>
            </a:extLst>
          </p:cNvPr>
          <p:cNvSpPr txBox="1"/>
          <p:nvPr/>
        </p:nvSpPr>
        <p:spPr>
          <a:xfrm>
            <a:off x="6419858" y="4591842"/>
            <a:ext cx="150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TCP IP Com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6D145CA-87E3-FF4B-A478-15E35728E2DB}"/>
              </a:ext>
            </a:extLst>
          </p:cNvPr>
          <p:cNvSpPr/>
          <p:nvPr/>
        </p:nvSpPr>
        <p:spPr>
          <a:xfrm>
            <a:off x="1181116" y="3688999"/>
            <a:ext cx="9547844" cy="2629694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9D51B-E454-C94D-9257-687D11F1C20F}"/>
              </a:ext>
            </a:extLst>
          </p:cNvPr>
          <p:cNvSpPr txBox="1"/>
          <p:nvPr/>
        </p:nvSpPr>
        <p:spPr>
          <a:xfrm>
            <a:off x="1463040" y="3713909"/>
            <a:ext cx="211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Master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F28B195-8F0C-1744-87D4-5DB54C986449}"/>
              </a:ext>
            </a:extLst>
          </p:cNvPr>
          <p:cNvSpPr/>
          <p:nvPr/>
        </p:nvSpPr>
        <p:spPr>
          <a:xfrm>
            <a:off x="2493320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449FF3-D8E0-2842-96A5-82E735303171}"/>
              </a:ext>
            </a:extLst>
          </p:cNvPr>
          <p:cNvSpPr txBox="1"/>
          <p:nvPr/>
        </p:nvSpPr>
        <p:spPr>
          <a:xfrm>
            <a:off x="2433489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36C662-7580-CE40-B44E-7A51C507C2BC}"/>
              </a:ext>
            </a:extLst>
          </p:cNvPr>
          <p:cNvSpPr/>
          <p:nvPr/>
        </p:nvSpPr>
        <p:spPr>
          <a:xfrm>
            <a:off x="4598876" y="387688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FCAE2-86E4-F04A-87CD-DB5D0B920B8A}"/>
              </a:ext>
            </a:extLst>
          </p:cNvPr>
          <p:cNvSpPr txBox="1"/>
          <p:nvPr/>
        </p:nvSpPr>
        <p:spPr>
          <a:xfrm>
            <a:off x="4539045" y="388175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B0AE0E-00F9-3844-9FCD-F35BD37ECEE7}"/>
              </a:ext>
            </a:extLst>
          </p:cNvPr>
          <p:cNvSpPr/>
          <p:nvPr/>
        </p:nvSpPr>
        <p:spPr>
          <a:xfrm>
            <a:off x="6621292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2BB1E-4D05-814C-80D0-4D72CB046A93}"/>
              </a:ext>
            </a:extLst>
          </p:cNvPr>
          <p:cNvSpPr txBox="1"/>
          <p:nvPr/>
        </p:nvSpPr>
        <p:spPr>
          <a:xfrm>
            <a:off x="6561461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Robot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C7955F5-6CAC-AB43-9509-8AD520173852}"/>
              </a:ext>
            </a:extLst>
          </p:cNvPr>
          <p:cNvSpPr/>
          <p:nvPr/>
        </p:nvSpPr>
        <p:spPr>
          <a:xfrm>
            <a:off x="9354487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E5B0A6-4D09-F943-8642-51A3E203692D}"/>
              </a:ext>
            </a:extLst>
          </p:cNvPr>
          <p:cNvSpPr txBox="1"/>
          <p:nvPr/>
        </p:nvSpPr>
        <p:spPr>
          <a:xfrm>
            <a:off x="9294656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Micro.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9930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"/>
    </mc:Choice>
    <mc:Fallback xmlns="">
      <p:transition spd="slow" advTm="2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nodes and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63802"/>
            <a:ext cx="10515600" cy="15020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Piece of software that acts as an element in the network. </a:t>
            </a:r>
          </a:p>
          <a:p>
            <a:r>
              <a:rPr lang="en-US" sz="2400" dirty="0"/>
              <a:t>It is in charge of executing a part of the code and can be programmed in </a:t>
            </a:r>
            <a:r>
              <a:rPr lang="en-US" sz="2400" dirty="0" err="1"/>
              <a:t>Cpp</a:t>
            </a:r>
            <a:r>
              <a:rPr lang="en-US" sz="2400" dirty="0"/>
              <a:t>, Python or Lisp. </a:t>
            </a:r>
          </a:p>
          <a:p>
            <a:r>
              <a:rPr lang="en-US" sz="2400" dirty="0"/>
              <a:t>Each topic has a unique msg type.</a:t>
            </a:r>
            <a:endParaRPr lang="en-US" sz="2400" dirty="0"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FDB38-15D6-0345-B054-FF4F17D3CF1D}"/>
              </a:ext>
            </a:extLst>
          </p:cNvPr>
          <p:cNvGrpSpPr/>
          <p:nvPr/>
        </p:nvGrpSpPr>
        <p:grpSpPr>
          <a:xfrm>
            <a:off x="7972337" y="3429000"/>
            <a:ext cx="2394580" cy="2015181"/>
            <a:chOff x="5366460" y="3723790"/>
            <a:chExt cx="2394580" cy="20151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856BBF-6AE7-D24F-A40B-569F74B7DC6D}"/>
                </a:ext>
              </a:extLst>
            </p:cNvPr>
            <p:cNvSpPr txBox="1"/>
            <p:nvPr/>
          </p:nvSpPr>
          <p:spPr>
            <a:xfrm>
              <a:off x="5366460" y="3723790"/>
              <a:ext cx="1045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Node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2C2309-A68C-B94E-88C8-23EF6F59A4D4}"/>
                </a:ext>
              </a:extLst>
            </p:cNvPr>
            <p:cNvSpPr txBox="1"/>
            <p:nvPr/>
          </p:nvSpPr>
          <p:spPr>
            <a:xfrm>
              <a:off x="5515878" y="5092640"/>
              <a:ext cx="2147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White line detection</a:t>
              </a:r>
            </a:p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CE77FF8-B013-0846-93AB-AE08D37CAAB2}"/>
                </a:ext>
              </a:extLst>
            </p:cNvPr>
            <p:cNvSpPr/>
            <p:nvPr/>
          </p:nvSpPr>
          <p:spPr>
            <a:xfrm>
              <a:off x="5515878" y="5032472"/>
              <a:ext cx="2245162" cy="706499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7F8DB-227E-2049-99B2-589551F1FFDE}"/>
              </a:ext>
            </a:extLst>
          </p:cNvPr>
          <p:cNvGrpSpPr/>
          <p:nvPr/>
        </p:nvGrpSpPr>
        <p:grpSpPr>
          <a:xfrm>
            <a:off x="8121755" y="3749674"/>
            <a:ext cx="2207328" cy="670282"/>
            <a:chOff x="9547211" y="5613235"/>
            <a:chExt cx="1274064" cy="6550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ADC0D5-38CD-E548-BA73-8F7F9F2D1A1B}"/>
                </a:ext>
              </a:extLst>
            </p:cNvPr>
            <p:cNvSpPr txBox="1"/>
            <p:nvPr/>
          </p:nvSpPr>
          <p:spPr>
            <a:xfrm>
              <a:off x="9574076" y="5630888"/>
              <a:ext cx="1212487" cy="47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Obstacle detection </a:t>
              </a:r>
            </a:p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5374485-465E-D743-A4DE-8AF2615E4EA7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7AD3A31-F773-1140-B087-CA78BD0E6635}"/>
              </a:ext>
            </a:extLst>
          </p:cNvPr>
          <p:cNvSpPr txBox="1"/>
          <p:nvPr/>
        </p:nvSpPr>
        <p:spPr>
          <a:xfrm>
            <a:off x="1825082" y="3533730"/>
            <a:ext cx="1570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Hardware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DE0BF8-3776-3942-AFA4-EE43D64CDA61}"/>
              </a:ext>
            </a:extLst>
          </p:cNvPr>
          <p:cNvGrpSpPr/>
          <p:nvPr/>
        </p:nvGrpSpPr>
        <p:grpSpPr>
          <a:xfrm>
            <a:off x="4982354" y="3818869"/>
            <a:ext cx="1060729" cy="1033042"/>
            <a:chOff x="3272356" y="3735053"/>
            <a:chExt cx="1060729" cy="103304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EA1E08D-8969-6A43-AA3B-CACA2E8D22DC}"/>
                </a:ext>
              </a:extLst>
            </p:cNvPr>
            <p:cNvSpPr/>
            <p:nvPr/>
          </p:nvSpPr>
          <p:spPr>
            <a:xfrm>
              <a:off x="3430187" y="4085561"/>
              <a:ext cx="681351" cy="682534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63D49F-4691-0E41-ACEC-11D06BD39CF4}"/>
                </a:ext>
              </a:extLst>
            </p:cNvPr>
            <p:cNvSpPr txBox="1"/>
            <p:nvPr/>
          </p:nvSpPr>
          <p:spPr>
            <a:xfrm>
              <a:off x="3288057" y="3735053"/>
              <a:ext cx="1045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Node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E03D6C-9A2A-004C-9972-40731BE7B76A}"/>
                </a:ext>
              </a:extLst>
            </p:cNvPr>
            <p:cNvSpPr txBox="1"/>
            <p:nvPr/>
          </p:nvSpPr>
          <p:spPr>
            <a:xfrm>
              <a:off x="3272356" y="4082017"/>
              <a:ext cx="979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Get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9722F41-7293-2A4D-A54B-988EA0E9CE0E}"/>
              </a:ext>
            </a:extLst>
          </p:cNvPr>
          <p:cNvSpPr/>
          <p:nvPr/>
        </p:nvSpPr>
        <p:spPr>
          <a:xfrm>
            <a:off x="1931141" y="3868427"/>
            <a:ext cx="1397122" cy="1227004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56B17E-B2DC-764F-A511-B6E74D37A6DF}"/>
              </a:ext>
            </a:extLst>
          </p:cNvPr>
          <p:cNvSpPr/>
          <p:nvPr/>
        </p:nvSpPr>
        <p:spPr>
          <a:xfrm>
            <a:off x="3581053" y="440037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4EA4A4-94EC-864A-B325-535E8C8B777F}"/>
              </a:ext>
            </a:extLst>
          </p:cNvPr>
          <p:cNvSpPr/>
          <p:nvPr/>
        </p:nvSpPr>
        <p:spPr>
          <a:xfrm>
            <a:off x="4119340" y="438535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E875A2-0F54-4D43-BA50-551F247ED963}"/>
              </a:ext>
            </a:extLst>
          </p:cNvPr>
          <p:cNvSpPr/>
          <p:nvPr/>
        </p:nvSpPr>
        <p:spPr>
          <a:xfrm>
            <a:off x="4661349" y="438535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6AF544-1D6B-1540-9016-BE8694D8CBCB}"/>
              </a:ext>
            </a:extLst>
          </p:cNvPr>
          <p:cNvSpPr txBox="1"/>
          <p:nvPr/>
        </p:nvSpPr>
        <p:spPr>
          <a:xfrm>
            <a:off x="5892163" y="4066896"/>
            <a:ext cx="109726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000" dirty="0">
                <a:solidFill>
                  <a:schemeClr val="accent1"/>
                </a:solidFill>
              </a:rPr>
              <a:t>Image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C0E37B-B7BF-8D46-8677-BB1EE78E7A4E}"/>
              </a:ext>
            </a:extLst>
          </p:cNvPr>
          <p:cNvSpPr txBox="1"/>
          <p:nvPr/>
        </p:nvSpPr>
        <p:spPr>
          <a:xfrm>
            <a:off x="3842305" y="4793905"/>
            <a:ext cx="78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Cables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B767AC-E9C4-D54E-AEE3-D349CA2DDDCE}"/>
              </a:ext>
            </a:extLst>
          </p:cNvPr>
          <p:cNvSpPr txBox="1"/>
          <p:nvPr/>
        </p:nvSpPr>
        <p:spPr>
          <a:xfrm>
            <a:off x="7972337" y="4429212"/>
            <a:ext cx="1045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Node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1079D73-2ABD-3D44-AE9C-A04792189AB0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>
            <a:off x="5821536" y="4510644"/>
            <a:ext cx="2300219" cy="58028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FC4AB1E-FDED-3E40-B37E-8DAAA319934C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5821536" y="4084815"/>
            <a:ext cx="2300219" cy="42582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A0F8B92-FA52-0D4F-BE85-08A79A7CAB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6" t="22400" r="16286" b="15886"/>
          <a:stretch/>
        </p:blipFill>
        <p:spPr>
          <a:xfrm>
            <a:off x="2103673" y="4050817"/>
            <a:ext cx="1023793" cy="9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br>
              <a:rPr lang="en-US" sz="4000" dirty="0"/>
            </a:br>
            <a:r>
              <a:rPr lang="en-US" sz="3200" dirty="0"/>
              <a:t>messages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2C16C-3ECD-094B-A9ED-FA37B08E61CD}"/>
              </a:ext>
            </a:extLst>
          </p:cNvPr>
          <p:cNvSpPr txBox="1"/>
          <p:nvPr/>
        </p:nvSpPr>
        <p:spPr>
          <a:xfrm>
            <a:off x="1260778" y="2356563"/>
            <a:ext cx="226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float 32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7DF5D-03A0-3349-BE4C-57951BE99890}"/>
              </a:ext>
            </a:extLst>
          </p:cNvPr>
          <p:cNvSpPr txBox="1"/>
          <p:nvPr/>
        </p:nvSpPr>
        <p:spPr>
          <a:xfrm>
            <a:off x="5425440" y="2012643"/>
            <a:ext cx="5002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lvl="1"/>
            <a:r>
              <a:rPr lang="en-GB" dirty="0">
                <a:hlinkClick r:id="rId3"/>
              </a:rPr>
              <a:t>std_msgs/Header </a:t>
            </a:r>
            <a:r>
              <a:rPr lang="en-GB" dirty="0"/>
              <a:t> header</a:t>
            </a:r>
          </a:p>
          <a:p>
            <a:pPr lvl="1"/>
            <a:r>
              <a:rPr lang="en-GB" dirty="0"/>
              <a:t>	uint32 </a:t>
            </a:r>
            <a:r>
              <a:rPr lang="en-GB" dirty="0" err="1"/>
              <a:t>seq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time stamp</a:t>
            </a:r>
            <a:br>
              <a:rPr lang="en-GB" dirty="0"/>
            </a:br>
            <a:r>
              <a:rPr lang="en-GB" dirty="0"/>
              <a:t>	string </a:t>
            </a:r>
            <a:r>
              <a:rPr lang="en-GB" dirty="0" err="1"/>
              <a:t>frame_id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hlinkClick r:id="rId4"/>
              </a:rPr>
              <a:t>geometry_msgs/Pose</a:t>
            </a:r>
            <a:r>
              <a:rPr lang="en-GB" dirty="0"/>
              <a:t> pose</a:t>
            </a:r>
          </a:p>
          <a:p>
            <a:pPr lvl="1"/>
            <a:r>
              <a:rPr lang="en-GB" dirty="0"/>
              <a:t>	</a:t>
            </a:r>
            <a:r>
              <a:rPr lang="en-GB" dirty="0">
                <a:hlinkClick r:id="rId5"/>
              </a:rPr>
              <a:t>geometry_msgs/Point</a:t>
            </a:r>
            <a:r>
              <a:rPr lang="en-GB" dirty="0"/>
              <a:t> position</a:t>
            </a:r>
          </a:p>
          <a:p>
            <a:pPr lvl="1"/>
            <a:r>
              <a:rPr lang="en-GB" dirty="0"/>
              <a:t>		float64 x</a:t>
            </a:r>
            <a:br>
              <a:rPr lang="en-GB" dirty="0"/>
            </a:br>
            <a:r>
              <a:rPr lang="en-GB" dirty="0"/>
              <a:t>		float64 y</a:t>
            </a:r>
            <a:br>
              <a:rPr lang="en-GB" dirty="0"/>
            </a:br>
            <a:r>
              <a:rPr lang="en-GB" dirty="0"/>
              <a:t>		float64 z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hlinkClick r:id="rId6"/>
              </a:rPr>
              <a:t>geometry_msgs/Quaternion</a:t>
            </a:r>
            <a:r>
              <a:rPr lang="en-GB" dirty="0"/>
              <a:t> orientation</a:t>
            </a:r>
          </a:p>
          <a:p>
            <a:pPr lvl="1"/>
            <a:r>
              <a:rPr lang="en-GB" dirty="0"/>
              <a:t>		float64 x</a:t>
            </a:r>
            <a:br>
              <a:rPr lang="en-GB" dirty="0"/>
            </a:br>
            <a:r>
              <a:rPr lang="en-GB" dirty="0"/>
              <a:t>		float64 y</a:t>
            </a:r>
            <a:br>
              <a:rPr lang="en-GB" dirty="0"/>
            </a:br>
            <a:r>
              <a:rPr lang="en-GB" dirty="0"/>
              <a:t>		float64 z</a:t>
            </a:r>
            <a:br>
              <a:rPr lang="en-GB" dirty="0"/>
            </a:br>
            <a:r>
              <a:rPr lang="en-GB" dirty="0"/>
              <a:t>		float64 w</a:t>
            </a:r>
          </a:p>
          <a:p>
            <a:pPr lvl="1"/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768D4D-33F1-114C-B82C-68368CBC6D35}"/>
              </a:ext>
            </a:extLst>
          </p:cNvPr>
          <p:cNvSpPr/>
          <p:nvPr/>
        </p:nvSpPr>
        <p:spPr>
          <a:xfrm>
            <a:off x="5221571" y="2209232"/>
            <a:ext cx="5373278" cy="4091819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03AA00-260F-284C-8D7A-907743BDFF6F}"/>
              </a:ext>
            </a:extLst>
          </p:cNvPr>
          <p:cNvGrpSpPr/>
          <p:nvPr/>
        </p:nvGrpSpPr>
        <p:grpSpPr>
          <a:xfrm>
            <a:off x="1260778" y="3907552"/>
            <a:ext cx="3151419" cy="2585323"/>
            <a:chOff x="1260777" y="3517322"/>
            <a:chExt cx="3151419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75F3F5-BCB7-8843-88C4-C6BC45F2E2FF}"/>
                </a:ext>
              </a:extLst>
            </p:cNvPr>
            <p:cNvSpPr txBox="1"/>
            <p:nvPr/>
          </p:nvSpPr>
          <p:spPr>
            <a:xfrm>
              <a:off x="1260777" y="3517322"/>
              <a:ext cx="315141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lvl="1"/>
              <a:r>
                <a:rPr lang="en-GB" dirty="0">
                  <a:hlinkClick r:id="rId3"/>
                </a:rPr>
                <a:t>std_msgs/Header</a:t>
              </a:r>
              <a:r>
                <a:rPr lang="en-GB" dirty="0"/>
                <a:t> header</a:t>
              </a:r>
              <a:br>
                <a:rPr lang="en-GB" dirty="0"/>
              </a:br>
              <a:r>
                <a:rPr lang="en-GB" dirty="0"/>
                <a:t>uint32 height</a:t>
              </a:r>
              <a:br>
                <a:rPr lang="en-GB" dirty="0"/>
              </a:br>
              <a:r>
                <a:rPr lang="en-GB" dirty="0"/>
                <a:t>uint32 width</a:t>
              </a:r>
              <a:br>
                <a:rPr lang="en-GB" dirty="0"/>
              </a:br>
              <a:r>
                <a:rPr lang="en-GB" dirty="0"/>
                <a:t>string encoding</a:t>
              </a:r>
              <a:br>
                <a:rPr lang="en-GB" dirty="0"/>
              </a:br>
              <a:r>
                <a:rPr lang="en-GB" dirty="0"/>
                <a:t>uint8 </a:t>
              </a:r>
              <a:r>
                <a:rPr lang="en-GB" dirty="0" err="1"/>
                <a:t>is_bigendian</a:t>
              </a:r>
              <a:r>
                <a:rPr lang="en-GB" dirty="0"/>
                <a:t/>
              </a:r>
              <a:br>
                <a:rPr lang="en-GB" dirty="0"/>
              </a:br>
              <a:r>
                <a:rPr lang="en-GB" dirty="0"/>
                <a:t>uint32 step</a:t>
              </a:r>
              <a:br>
                <a:rPr lang="en-GB" dirty="0"/>
              </a:br>
              <a:r>
                <a:rPr lang="en-GB" dirty="0"/>
                <a:t>uint8[] data</a:t>
              </a:r>
              <a:br>
                <a:rPr lang="en-GB" dirty="0"/>
              </a:br>
              <a:endParaRPr lang="en-GB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BE8154-501B-734A-A93F-774ECB688D52}"/>
                </a:ext>
              </a:extLst>
            </p:cNvPr>
            <p:cNvSpPr/>
            <p:nvPr/>
          </p:nvSpPr>
          <p:spPr>
            <a:xfrm>
              <a:off x="1501359" y="3709145"/>
              <a:ext cx="2910837" cy="2201676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AEB142-C1D5-FE42-884D-1C1890A63127}"/>
              </a:ext>
            </a:extLst>
          </p:cNvPr>
          <p:cNvSpPr/>
          <p:nvPr/>
        </p:nvSpPr>
        <p:spPr>
          <a:xfrm>
            <a:off x="1488120" y="2209233"/>
            <a:ext cx="2726091" cy="694171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AED8A-60D2-D342-AF76-9990D51B3241}"/>
              </a:ext>
            </a:extLst>
          </p:cNvPr>
          <p:cNvSpPr txBox="1"/>
          <p:nvPr/>
        </p:nvSpPr>
        <p:spPr>
          <a:xfrm>
            <a:off x="1501359" y="3670362"/>
            <a:ext cx="20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7"/>
              </a:rPr>
              <a:t>sensor_msgs</a:t>
            </a:r>
            <a:r>
              <a:rPr lang="en-GB" b="1" dirty="0"/>
              <a:t>/Image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B4525-C205-CF45-BD6F-FEC743CCA3BC}"/>
              </a:ext>
            </a:extLst>
          </p:cNvPr>
          <p:cNvSpPr txBox="1"/>
          <p:nvPr/>
        </p:nvSpPr>
        <p:spPr>
          <a:xfrm>
            <a:off x="1447320" y="1765294"/>
            <a:ext cx="30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trike="noStrike" dirty="0">
                <a:effectLst/>
                <a:hlinkClick r:id="rId8"/>
              </a:rPr>
              <a:t>std_msgs</a:t>
            </a:r>
            <a:r>
              <a:rPr lang="en-GB" b="1" dirty="0">
                <a:effectLst/>
              </a:rPr>
              <a:t>/Float32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0CD14-976E-7F47-995D-50EF276B018C}"/>
              </a:ext>
            </a:extLst>
          </p:cNvPr>
          <p:cNvSpPr txBox="1"/>
          <p:nvPr/>
        </p:nvSpPr>
        <p:spPr>
          <a:xfrm>
            <a:off x="5221571" y="1765294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none" strike="noStrike" dirty="0">
                <a:effectLst/>
                <a:hlinkClick r:id="rId9"/>
              </a:rPr>
              <a:t>geometry_msgs</a:t>
            </a:r>
            <a:r>
              <a:rPr lang="en-GB" b="1" dirty="0">
                <a:effectLst/>
              </a:rPr>
              <a:t>/</a:t>
            </a:r>
            <a:r>
              <a:rPr lang="en-GB" b="1" dirty="0" err="1">
                <a:effectLst/>
              </a:rPr>
              <a:t>PoseStamped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2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"/>
    </mc:Choice>
    <mc:Fallback xmlns="">
      <p:transition spd="slow" advTm="1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Services and actions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63802"/>
            <a:ext cx="10515600" cy="15020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While topics are one way communication, services and actions allow feedback and prevent unnecessary load in the network. </a:t>
            </a:r>
          </a:p>
          <a:p>
            <a:r>
              <a:rPr lang="en-US" sz="2400" dirty="0"/>
              <a:t>Services follow a question-answer structure, while actions are designed to execute a task and give feedback during the process. 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EF908F8-EF46-7644-9E4D-BA411CF86F44}"/>
              </a:ext>
            </a:extLst>
          </p:cNvPr>
          <p:cNvSpPr/>
          <p:nvPr/>
        </p:nvSpPr>
        <p:spPr>
          <a:xfrm>
            <a:off x="1706136" y="3320052"/>
            <a:ext cx="3579541" cy="281312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D18E5307-4D13-1B49-9B2F-12669DF1FBB3}"/>
              </a:ext>
            </a:extLst>
          </p:cNvPr>
          <p:cNvSpPr txBox="1">
            <a:spLocks/>
          </p:cNvSpPr>
          <p:nvPr/>
        </p:nvSpPr>
        <p:spPr>
          <a:xfrm>
            <a:off x="1056411" y="3976513"/>
            <a:ext cx="2478610" cy="198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810BBA-4F2C-3140-811E-DEE6B7B5A606}"/>
              </a:ext>
            </a:extLst>
          </p:cNvPr>
          <p:cNvGrpSpPr/>
          <p:nvPr/>
        </p:nvGrpSpPr>
        <p:grpSpPr>
          <a:xfrm>
            <a:off x="2001227" y="5420493"/>
            <a:ext cx="3067587" cy="552311"/>
            <a:chOff x="9547211" y="5613235"/>
            <a:chExt cx="1301780" cy="6550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C97181-E83A-AD4C-82C5-F1BD840B22AD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2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Planning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8F9123D0-5587-934B-BE54-ECDEF81AC63E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02CD4B-F6AA-A54D-A13F-16CF059A0F77}"/>
              </a:ext>
            </a:extLst>
          </p:cNvPr>
          <p:cNvGrpSpPr/>
          <p:nvPr/>
        </p:nvGrpSpPr>
        <p:grpSpPr>
          <a:xfrm>
            <a:off x="1940645" y="3451364"/>
            <a:ext cx="3128149" cy="508802"/>
            <a:chOff x="9547211" y="5613235"/>
            <a:chExt cx="1301780" cy="6550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3BDE13-7DBE-3949-A7A4-C7578D4306CB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2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 Node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2561184-D268-6A4F-9FE0-684511CD7FC2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925B83-A8B7-1D45-9A52-7C6EDD8A7521}"/>
              </a:ext>
            </a:extLst>
          </p:cNvPr>
          <p:cNvCxnSpPr>
            <a:cxnSpLocks/>
          </p:cNvCxnSpPr>
          <p:nvPr/>
        </p:nvCxnSpPr>
        <p:spPr>
          <a:xfrm flipV="1">
            <a:off x="2229705" y="4071647"/>
            <a:ext cx="0" cy="124748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0D1198-97DB-1543-9507-A556C15DDE4E}"/>
              </a:ext>
            </a:extLst>
          </p:cNvPr>
          <p:cNvCxnSpPr>
            <a:cxnSpLocks/>
          </p:cNvCxnSpPr>
          <p:nvPr/>
        </p:nvCxnSpPr>
        <p:spPr>
          <a:xfrm flipV="1">
            <a:off x="3642192" y="4053567"/>
            <a:ext cx="0" cy="126556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2AB30C-D4F4-294A-B518-5BBE03635B64}"/>
              </a:ext>
            </a:extLst>
          </p:cNvPr>
          <p:cNvSpPr txBox="1"/>
          <p:nvPr/>
        </p:nvSpPr>
        <p:spPr>
          <a:xfrm>
            <a:off x="2327935" y="4187163"/>
            <a:ext cx="103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Can you send me a path 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5AB742-2C45-594D-9453-400ACE7F81AD}"/>
              </a:ext>
            </a:extLst>
          </p:cNvPr>
          <p:cNvSpPr txBox="1"/>
          <p:nvPr/>
        </p:nvSpPr>
        <p:spPr>
          <a:xfrm>
            <a:off x="3769904" y="4357997"/>
            <a:ext cx="103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Updated path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E7B3828-40E4-2C45-986E-691DBBDF40BE}"/>
              </a:ext>
            </a:extLst>
          </p:cNvPr>
          <p:cNvSpPr/>
          <p:nvPr/>
        </p:nvSpPr>
        <p:spPr>
          <a:xfrm>
            <a:off x="2325840" y="4193118"/>
            <a:ext cx="1039730" cy="92333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7B2951C-2D93-0E41-975E-67659B5FD0FA}"/>
              </a:ext>
            </a:extLst>
          </p:cNvPr>
          <p:cNvSpPr/>
          <p:nvPr/>
        </p:nvSpPr>
        <p:spPr>
          <a:xfrm>
            <a:off x="3769904" y="4357997"/>
            <a:ext cx="958213" cy="702696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293CF-3690-184B-A72C-4C5B24FEB2D5}"/>
              </a:ext>
            </a:extLst>
          </p:cNvPr>
          <p:cNvSpPr txBox="1"/>
          <p:nvPr/>
        </p:nvSpPr>
        <p:spPr>
          <a:xfrm>
            <a:off x="1597152" y="6147423"/>
            <a:ext cx="9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Service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7E4E844-6B84-E549-86D6-881D9DFE712D}"/>
              </a:ext>
            </a:extLst>
          </p:cNvPr>
          <p:cNvSpPr/>
          <p:nvPr/>
        </p:nvSpPr>
        <p:spPr>
          <a:xfrm>
            <a:off x="5592362" y="3317244"/>
            <a:ext cx="5761437" cy="281312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7" name="Content Placeholder 3">
            <a:extLst>
              <a:ext uri="{FF2B5EF4-FFF2-40B4-BE49-F238E27FC236}">
                <a16:creationId xmlns:a16="http://schemas.microsoft.com/office/drawing/2014/main" id="{FA89F8C8-72B0-354F-9608-D9CCF570DE94}"/>
              </a:ext>
            </a:extLst>
          </p:cNvPr>
          <p:cNvSpPr txBox="1">
            <a:spLocks/>
          </p:cNvSpPr>
          <p:nvPr/>
        </p:nvSpPr>
        <p:spPr>
          <a:xfrm>
            <a:off x="6256600" y="3973705"/>
            <a:ext cx="2478610" cy="198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GB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E5171B-8C12-0E47-A087-1C57E20BE63A}"/>
              </a:ext>
            </a:extLst>
          </p:cNvPr>
          <p:cNvGrpSpPr/>
          <p:nvPr/>
        </p:nvGrpSpPr>
        <p:grpSpPr>
          <a:xfrm>
            <a:off x="5935401" y="5417685"/>
            <a:ext cx="4903563" cy="552311"/>
            <a:chOff x="9547211" y="5613235"/>
            <a:chExt cx="1301780" cy="65502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FF8A2E-C2EF-9743-B6D8-CF2EFEF9CE93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38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 Node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4F4CBAD-5313-0348-A5A6-A30E1192C7C5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055E2F-2D1E-B44D-9CED-A2ADF1E3B77D}"/>
              </a:ext>
            </a:extLst>
          </p:cNvPr>
          <p:cNvGrpSpPr/>
          <p:nvPr/>
        </p:nvGrpSpPr>
        <p:grpSpPr>
          <a:xfrm>
            <a:off x="5935402" y="3448556"/>
            <a:ext cx="4903578" cy="508802"/>
            <a:chOff x="9547211" y="5613235"/>
            <a:chExt cx="1301780" cy="65502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975B7-07C2-A84A-8401-8F4DC7D2F9E9}"/>
                </a:ext>
              </a:extLst>
            </p:cNvPr>
            <p:cNvSpPr txBox="1"/>
            <p:nvPr/>
          </p:nvSpPr>
          <p:spPr>
            <a:xfrm>
              <a:off x="9574927" y="5714426"/>
              <a:ext cx="1274064" cy="47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Input Node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1BFC444-0535-3C48-BA58-0A107F9F976A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76E0C2-89BA-A948-9430-9C755911A593}"/>
              </a:ext>
            </a:extLst>
          </p:cNvPr>
          <p:cNvCxnSpPr>
            <a:cxnSpLocks/>
          </p:cNvCxnSpPr>
          <p:nvPr/>
        </p:nvCxnSpPr>
        <p:spPr>
          <a:xfrm flipV="1">
            <a:off x="6125205" y="4068839"/>
            <a:ext cx="0" cy="124748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E0CD12E-14E2-C145-A4AA-81B94CD488A7}"/>
              </a:ext>
            </a:extLst>
          </p:cNvPr>
          <p:cNvCxnSpPr>
            <a:cxnSpLocks/>
          </p:cNvCxnSpPr>
          <p:nvPr/>
        </p:nvCxnSpPr>
        <p:spPr>
          <a:xfrm flipV="1">
            <a:off x="10002103" y="4050759"/>
            <a:ext cx="0" cy="126556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7BA2011-17B1-A14D-82D5-EAF0B00680E0}"/>
              </a:ext>
            </a:extLst>
          </p:cNvPr>
          <p:cNvSpPr txBox="1"/>
          <p:nvPr/>
        </p:nvSpPr>
        <p:spPr>
          <a:xfrm>
            <a:off x="6232377" y="4296166"/>
            <a:ext cx="103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Move to point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5D5898-4B00-B544-95DC-C5BCD400101F}"/>
              </a:ext>
            </a:extLst>
          </p:cNvPr>
          <p:cNvSpPr txBox="1"/>
          <p:nvPr/>
        </p:nvSpPr>
        <p:spPr>
          <a:xfrm>
            <a:off x="10151134" y="4512687"/>
            <a:ext cx="10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Success !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EA1D338-6899-6F4B-9520-B984A8B03C63}"/>
              </a:ext>
            </a:extLst>
          </p:cNvPr>
          <p:cNvSpPr/>
          <p:nvPr/>
        </p:nvSpPr>
        <p:spPr>
          <a:xfrm>
            <a:off x="6221340" y="4190310"/>
            <a:ext cx="1039730" cy="92333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4AC13D9-CCA7-8046-86F9-9B7EE27908AE}"/>
              </a:ext>
            </a:extLst>
          </p:cNvPr>
          <p:cNvSpPr/>
          <p:nvPr/>
        </p:nvSpPr>
        <p:spPr>
          <a:xfrm>
            <a:off x="10131473" y="4502855"/>
            <a:ext cx="1043433" cy="404645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B3113B-CB93-4F4B-BC5A-CEE818BD062C}"/>
              </a:ext>
            </a:extLst>
          </p:cNvPr>
          <p:cNvSpPr txBox="1"/>
          <p:nvPr/>
        </p:nvSpPr>
        <p:spPr>
          <a:xfrm>
            <a:off x="5592363" y="6155534"/>
            <a:ext cx="9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7E7EB1-271A-834B-BBD5-BE8A1ECB3F93}"/>
              </a:ext>
            </a:extLst>
          </p:cNvPr>
          <p:cNvCxnSpPr>
            <a:cxnSpLocks/>
          </p:cNvCxnSpPr>
          <p:nvPr/>
        </p:nvCxnSpPr>
        <p:spPr>
          <a:xfrm flipV="1">
            <a:off x="7545117" y="4050759"/>
            <a:ext cx="0" cy="1265568"/>
          </a:xfrm>
          <a:prstGeom prst="straightConnector1">
            <a:avLst/>
          </a:prstGeom>
          <a:ln w="508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BEA9CF-47DE-A94E-B0C3-F9B38418C591}"/>
              </a:ext>
            </a:extLst>
          </p:cNvPr>
          <p:cNvCxnSpPr>
            <a:cxnSpLocks/>
          </p:cNvCxnSpPr>
          <p:nvPr/>
        </p:nvCxnSpPr>
        <p:spPr>
          <a:xfrm flipV="1">
            <a:off x="9743293" y="4046537"/>
            <a:ext cx="0" cy="1265568"/>
          </a:xfrm>
          <a:prstGeom prst="straightConnector1">
            <a:avLst/>
          </a:prstGeom>
          <a:ln w="508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86A4D33-6889-BF4A-B145-953D145D53AE}"/>
              </a:ext>
            </a:extLst>
          </p:cNvPr>
          <p:cNvSpPr txBox="1"/>
          <p:nvPr/>
        </p:nvSpPr>
        <p:spPr>
          <a:xfrm>
            <a:off x="8025362" y="4395261"/>
            <a:ext cx="134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Updates: </a:t>
            </a:r>
          </a:p>
          <a:p>
            <a:pPr algn="ctr"/>
            <a:r>
              <a:rPr lang="en-US" sz="1400" dirty="0"/>
              <a:t>Current pose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514710A-81E2-D447-81CB-E49BE9A2A702}"/>
              </a:ext>
            </a:extLst>
          </p:cNvPr>
          <p:cNvSpPr/>
          <p:nvPr/>
        </p:nvSpPr>
        <p:spPr>
          <a:xfrm>
            <a:off x="7901683" y="4321968"/>
            <a:ext cx="1580581" cy="68236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1838</Words>
  <Application>Microsoft Office PowerPoint</Application>
  <PresentationFormat>Panorámica</PresentationFormat>
  <Paragraphs>330</Paragraphs>
  <Slides>30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      </vt:lpstr>
      <vt:lpstr>ROS basics What is ROS ? </vt:lpstr>
      <vt:lpstr>ROS basics The conceptual idea behind ROS</vt:lpstr>
      <vt:lpstr>ROS basics What is the information delivered? </vt:lpstr>
      <vt:lpstr>ROS basics ROS versions</vt:lpstr>
      <vt:lpstr>ROS Architecture  ROS Master</vt:lpstr>
      <vt:lpstr>ROS Architecture  nodes and topics</vt:lpstr>
      <vt:lpstr>ROS Architecture  messages</vt:lpstr>
      <vt:lpstr>ROS Architecture  Services and actions </vt:lpstr>
      <vt:lpstr>ROS Architecture  Services and actions</vt:lpstr>
      <vt:lpstr>ROS Architecture  A practical example</vt:lpstr>
      <vt:lpstr>ROS Architecture Overview</vt:lpstr>
      <vt:lpstr>ROS Architecture  ROS Packages</vt:lpstr>
      <vt:lpstr>ROS Code Talker and listener framework</vt:lpstr>
      <vt:lpstr>ROS Code Talker</vt:lpstr>
      <vt:lpstr>ROS Code Listener</vt:lpstr>
      <vt:lpstr>ROS Tools ROS Terminal tools</vt:lpstr>
      <vt:lpstr>ROS Tools ROS Terminal tools II </vt:lpstr>
      <vt:lpstr>Activity Implement a listener-talker</vt:lpstr>
      <vt:lpstr>ROS Tools ROS Parameter Server</vt:lpstr>
      <vt:lpstr>ROS Tools ROS Launch</vt:lpstr>
      <vt:lpstr>ROS Tools ROS Launch Syntax</vt:lpstr>
      <vt:lpstr>ROS Tools ROS Launch code tools</vt:lpstr>
      <vt:lpstr>ROS Tools ROS File structure</vt:lpstr>
      <vt:lpstr>ROS Tools ROS Compilation tools </vt:lpstr>
      <vt:lpstr>Activity Problem architecture</vt:lpstr>
      <vt:lpstr>Activity Teleoperate a PuzzleBot</vt:lpstr>
      <vt:lpstr>Activity Moving a PuzzleBot</vt:lpstr>
      <vt:lpstr>Activity How is the robot modelled?</vt:lpstr>
      <vt:lpstr>Activity Some tips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Puzzle-Bot</dc:title>
  <dc:creator>Mario Martínez Guerrero</dc:creator>
  <cp:lastModifiedBy>Marc Facerías</cp:lastModifiedBy>
  <cp:revision>184</cp:revision>
  <dcterms:created xsi:type="dcterms:W3CDTF">2021-08-23T09:28:39Z</dcterms:created>
  <dcterms:modified xsi:type="dcterms:W3CDTF">2022-02-17T17:59:47Z</dcterms:modified>
</cp:coreProperties>
</file>