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2"/>
  </p:notesMasterIdLst>
  <p:sldIdLst>
    <p:sldId id="272" r:id="rId2"/>
    <p:sldId id="276" r:id="rId3"/>
    <p:sldId id="351" r:id="rId4"/>
    <p:sldId id="354" r:id="rId5"/>
    <p:sldId id="352" r:id="rId6"/>
    <p:sldId id="353" r:id="rId7"/>
    <p:sldId id="279" r:id="rId8"/>
    <p:sldId id="284" r:id="rId9"/>
    <p:sldId id="288" r:id="rId10"/>
    <p:sldId id="286" r:id="rId11"/>
    <p:sldId id="299" r:id="rId12"/>
    <p:sldId id="292" r:id="rId13"/>
    <p:sldId id="394" r:id="rId14"/>
    <p:sldId id="293" r:id="rId15"/>
    <p:sldId id="294" r:id="rId16"/>
    <p:sldId id="295" r:id="rId17"/>
    <p:sldId id="296" r:id="rId18"/>
    <p:sldId id="297" r:id="rId19"/>
    <p:sldId id="298" r:id="rId20"/>
    <p:sldId id="301" r:id="rId21"/>
    <p:sldId id="302" r:id="rId22"/>
    <p:sldId id="389"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55" r:id="rId45"/>
    <p:sldId id="304" r:id="rId46"/>
    <p:sldId id="326" r:id="rId47"/>
    <p:sldId id="300" r:id="rId48"/>
    <p:sldId id="307" r:id="rId49"/>
    <p:sldId id="309" r:id="rId50"/>
    <p:sldId id="311" r:id="rId51"/>
    <p:sldId id="320" r:id="rId52"/>
    <p:sldId id="313" r:id="rId53"/>
    <p:sldId id="316" r:id="rId54"/>
    <p:sldId id="317" r:id="rId55"/>
    <p:sldId id="357" r:id="rId56"/>
    <p:sldId id="318" r:id="rId57"/>
    <p:sldId id="321" r:id="rId58"/>
    <p:sldId id="322" r:id="rId59"/>
    <p:sldId id="346" r:id="rId60"/>
    <p:sldId id="323" r:id="rId61"/>
    <p:sldId id="327" r:id="rId62"/>
    <p:sldId id="328" r:id="rId63"/>
    <p:sldId id="324" r:id="rId64"/>
    <p:sldId id="319" r:id="rId65"/>
    <p:sldId id="331" r:id="rId66"/>
    <p:sldId id="332" r:id="rId67"/>
    <p:sldId id="390" r:id="rId68"/>
    <p:sldId id="391" r:id="rId69"/>
    <p:sldId id="392" r:id="rId70"/>
    <p:sldId id="358"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694"/>
    <a:srgbClr val="99FF99"/>
    <a:srgbClr val="3399FF"/>
    <a:srgbClr val="99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9" autoAdjust="0"/>
  </p:normalViewPr>
  <p:slideViewPr>
    <p:cSldViewPr>
      <p:cViewPr varScale="1">
        <p:scale>
          <a:sx n="62" d="100"/>
          <a:sy n="62" d="100"/>
        </p:scale>
        <p:origin x="-99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31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31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1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1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31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5C90F2AA-FD3E-41E5-96E5-A3697662631F}" type="slidenum">
              <a:rPr lang="en-US" altLang="zh-CN"/>
              <a:pPr/>
              <a:t>‹#›</a:t>
            </a:fld>
            <a:endParaRPr lang="en-US" altLang="zh-CN"/>
          </a:p>
        </p:txBody>
      </p:sp>
    </p:spTree>
    <p:extLst>
      <p:ext uri="{BB962C8B-B14F-4D97-AF65-F5344CB8AC3E}">
        <p14:creationId xmlns:p14="http://schemas.microsoft.com/office/powerpoint/2010/main" val="29654582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下图为传统遗传算法的优化流程图：依据初始种群不断的选择</a:t>
            </a:r>
            <a:r>
              <a:rPr lang="en-US" altLang="zh-CN" smtClean="0"/>
              <a:t>-</a:t>
            </a:r>
            <a:r>
              <a:rPr lang="zh-CN" altLang="en-US" smtClean="0"/>
              <a:t>交叉</a:t>
            </a:r>
            <a:r>
              <a:rPr lang="en-US" altLang="zh-CN" smtClean="0"/>
              <a:t>-</a:t>
            </a:r>
            <a:r>
              <a:rPr lang="zh-CN" altLang="en-US" smtClean="0"/>
              <a:t>变异操作迭代计算，生成最优解。交叉概率 </a:t>
            </a:r>
            <a:r>
              <a:rPr lang="en-US" altLang="zh-CN" smtClean="0"/>
              <a:t>pc=0.9</a:t>
            </a:r>
            <a:r>
              <a:rPr lang="zh-CN" altLang="en-US" smtClean="0"/>
              <a:t>，变异概率</a:t>
            </a:r>
            <a:r>
              <a:rPr lang="en-US" altLang="zh-CN" smtClean="0"/>
              <a:t>pm=0.1</a:t>
            </a:r>
            <a:endParaRPr lang="zh-CN" altLang="en-US" smtClean="0"/>
          </a:p>
        </p:txBody>
      </p:sp>
      <p:sp>
        <p:nvSpPr>
          <p:cNvPr id="51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1545D62-B313-406C-B44B-7CC1224BBB2B}" type="slidenum">
              <a:rPr lang="zh-CN" altLang="en-US"/>
              <a:pPr fontAlgn="base">
                <a:spcBef>
                  <a:spcPct val="0"/>
                </a:spcBef>
                <a:spcAft>
                  <a:spcPct val="0"/>
                </a:spcAft>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50FE9C-7D9C-4555-BB87-E1A53685E63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0DCA42-D676-420D-878D-DC167AEB625D}"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4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4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9A7927-6CC1-4556-828B-69E10D851B1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3868C95-BAF2-466B-95DD-86B468B98FB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E14AF01-C8C9-4554-AE0F-3E72D76E423D}"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F63FE76-D314-47B0-B318-245F021C745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4BC4236-3C3B-462B-98F8-9DB603B4179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9CBA503-E90E-4EF5-A7D3-3F1E6548CBCE}"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A1FC80-803B-4435-A264-106F3909122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8AADA78-EDAC-41CD-AB21-E5C9290C582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51A4755-B54F-4E22-B450-44D63D1C9E9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5919358-10EF-4FB5-BD73-3109F7BD1A5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07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07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607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607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60111C-40DB-4772-BD57-6E8F98D960AD}" type="slidenum">
              <a:rPr lang="en-US" altLang="zh-CN"/>
              <a:pPr/>
              <a:t>‹#›</a:t>
            </a:fld>
            <a:endParaRPr lang="en-US" altLang="zh-CN"/>
          </a:p>
        </p:txBody>
      </p:sp>
      <p:pic>
        <p:nvPicPr>
          <p:cNvPr id="160775" name="Picture 7" descr="index3"/>
          <p:cNvPicPr>
            <a:picLocks noChangeAspect="1" noChangeArrowheads="1"/>
          </p:cNvPicPr>
          <p:nvPr userDrawn="1"/>
        </p:nvPicPr>
        <p:blipFill>
          <a:blip r:embed="rId14" cstate="print">
            <a:clrChange>
              <a:clrFrom>
                <a:srgbClr val="FBFFFE"/>
              </a:clrFrom>
              <a:clrTo>
                <a:srgbClr val="FBFFFE">
                  <a:alpha val="0"/>
                </a:srgbClr>
              </a:clrTo>
            </a:clrChange>
          </a:blip>
          <a:srcRect/>
          <a:stretch>
            <a:fillRect/>
          </a:stretch>
        </p:blipFill>
        <p:spPr bwMode="auto">
          <a:xfrm>
            <a:off x="1116013" y="9525"/>
            <a:ext cx="1765300" cy="466725"/>
          </a:xfrm>
          <a:prstGeom prst="rect">
            <a:avLst/>
          </a:prstGeom>
          <a:noFill/>
        </p:spPr>
      </p:pic>
      <p:sp>
        <p:nvSpPr>
          <p:cNvPr id="160777" name="Line 9"/>
          <p:cNvSpPr>
            <a:spLocks noChangeShapeType="1"/>
          </p:cNvSpPr>
          <p:nvPr userDrawn="1"/>
        </p:nvSpPr>
        <p:spPr bwMode="auto">
          <a:xfrm>
            <a:off x="34925" y="504825"/>
            <a:ext cx="9144000" cy="0"/>
          </a:xfrm>
          <a:prstGeom prst="line">
            <a:avLst/>
          </a:prstGeom>
          <a:noFill/>
          <a:ln w="9525">
            <a:solidFill>
              <a:srgbClr val="FF0000"/>
            </a:solidFill>
            <a:round/>
            <a:headEnd/>
            <a:tailEnd/>
          </a:ln>
          <a:effectLst/>
        </p:spPr>
        <p:txBody>
          <a:bodyPr/>
          <a:lstStyle/>
          <a:p>
            <a:endParaRPr lang="zh-CN" altLang="en-US"/>
          </a:p>
        </p:txBody>
      </p:sp>
      <p:sp>
        <p:nvSpPr>
          <p:cNvPr id="160778" name="Line 10"/>
          <p:cNvSpPr>
            <a:spLocks noChangeShapeType="1"/>
          </p:cNvSpPr>
          <p:nvPr userDrawn="1"/>
        </p:nvSpPr>
        <p:spPr bwMode="auto">
          <a:xfrm>
            <a:off x="34925" y="534988"/>
            <a:ext cx="9144000" cy="0"/>
          </a:xfrm>
          <a:prstGeom prst="line">
            <a:avLst/>
          </a:prstGeom>
          <a:noFill/>
          <a:ln w="9525">
            <a:solidFill>
              <a:srgbClr val="FF0000"/>
            </a:solidFill>
            <a:round/>
            <a:headEnd/>
            <a:tailEnd/>
          </a:ln>
          <a:effectLst/>
        </p:spPr>
        <p:txBody>
          <a:bodyPr/>
          <a:lstStyle/>
          <a:p>
            <a:endParaRPr lang="zh-CN" altLang="en-US"/>
          </a:p>
        </p:txBody>
      </p:sp>
      <p:pic>
        <p:nvPicPr>
          <p:cNvPr id="160779" name="Picture 11" descr="图片1"/>
          <p:cNvPicPr>
            <a:picLocks noChangeAspect="1" noChangeArrowheads="1"/>
          </p:cNvPicPr>
          <p:nvPr userDrawn="1"/>
        </p:nvPicPr>
        <p:blipFill>
          <a:blip r:embed="rId15" cstate="print"/>
          <a:srcRect/>
          <a:stretch>
            <a:fillRect/>
          </a:stretch>
        </p:blipFill>
        <p:spPr bwMode="auto">
          <a:xfrm>
            <a:off x="174625" y="0"/>
            <a:ext cx="509588" cy="509588"/>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Arial" charset="0"/>
          <a:ea typeface="宋体" pitchFamily="2" charset="-122"/>
        </a:defRPr>
      </a:lvl2pPr>
      <a:lvl3pPr algn="ctr" rtl="0" fontAlgn="base">
        <a:spcBef>
          <a:spcPct val="0"/>
        </a:spcBef>
        <a:spcAft>
          <a:spcPct val="0"/>
        </a:spcAft>
        <a:defRPr sz="4400">
          <a:solidFill>
            <a:srgbClr val="FF0000"/>
          </a:solidFill>
          <a:latin typeface="Arial" charset="0"/>
          <a:ea typeface="宋体" pitchFamily="2" charset="-122"/>
        </a:defRPr>
      </a:lvl3pPr>
      <a:lvl4pPr algn="ctr" rtl="0" fontAlgn="base">
        <a:spcBef>
          <a:spcPct val="0"/>
        </a:spcBef>
        <a:spcAft>
          <a:spcPct val="0"/>
        </a:spcAft>
        <a:defRPr sz="4400">
          <a:solidFill>
            <a:srgbClr val="FF0000"/>
          </a:solidFill>
          <a:latin typeface="Arial" charset="0"/>
          <a:ea typeface="宋体" pitchFamily="2" charset="-122"/>
        </a:defRPr>
      </a:lvl4pPr>
      <a:lvl5pPr algn="ctr" rtl="0" fontAlgn="base">
        <a:spcBef>
          <a:spcPct val="0"/>
        </a:spcBef>
        <a:spcAft>
          <a:spcPct val="0"/>
        </a:spcAft>
        <a:defRPr sz="4400">
          <a:solidFill>
            <a:srgbClr val="FF0000"/>
          </a:solidFill>
          <a:latin typeface="Arial" charset="0"/>
          <a:ea typeface="宋体" pitchFamily="2" charset="-122"/>
        </a:defRPr>
      </a:lvl5pPr>
      <a:lvl6pPr marL="457200" algn="ctr" rtl="0" fontAlgn="base">
        <a:spcBef>
          <a:spcPct val="0"/>
        </a:spcBef>
        <a:spcAft>
          <a:spcPct val="0"/>
        </a:spcAft>
        <a:defRPr sz="4400">
          <a:solidFill>
            <a:srgbClr val="FF0000"/>
          </a:solidFill>
          <a:latin typeface="Arial" charset="0"/>
          <a:ea typeface="宋体" pitchFamily="2" charset="-122"/>
        </a:defRPr>
      </a:lvl6pPr>
      <a:lvl7pPr marL="914400" algn="ctr" rtl="0" fontAlgn="base">
        <a:spcBef>
          <a:spcPct val="0"/>
        </a:spcBef>
        <a:spcAft>
          <a:spcPct val="0"/>
        </a:spcAft>
        <a:defRPr sz="4400">
          <a:solidFill>
            <a:srgbClr val="FF0000"/>
          </a:solidFill>
          <a:latin typeface="Arial" charset="0"/>
          <a:ea typeface="宋体" pitchFamily="2" charset="-122"/>
        </a:defRPr>
      </a:lvl7pPr>
      <a:lvl8pPr marL="1371600" algn="ctr" rtl="0" fontAlgn="base">
        <a:spcBef>
          <a:spcPct val="0"/>
        </a:spcBef>
        <a:spcAft>
          <a:spcPct val="0"/>
        </a:spcAft>
        <a:defRPr sz="4400">
          <a:solidFill>
            <a:srgbClr val="FF0000"/>
          </a:solidFill>
          <a:latin typeface="Arial" charset="0"/>
          <a:ea typeface="宋体" pitchFamily="2" charset="-122"/>
        </a:defRPr>
      </a:lvl8pPr>
      <a:lvl9pPr marL="1828800" algn="ctr" rtl="0" fontAlgn="base">
        <a:spcBef>
          <a:spcPct val="0"/>
        </a:spcBef>
        <a:spcAft>
          <a:spcPct val="0"/>
        </a:spcAft>
        <a:defRPr sz="4400">
          <a:solidFill>
            <a:srgbClr val="FF0000"/>
          </a:solidFill>
          <a:latin typeface="Arial" charset="0"/>
          <a:ea typeface="宋体" pitchFamily="2" charset="-122"/>
        </a:defRPr>
      </a:lvl9pPr>
    </p:titleStyle>
    <p:bodyStyle>
      <a:lvl1pPr marL="342900" indent="-342900" algn="l" rtl="0" fontAlgn="base">
        <a:spcBef>
          <a:spcPct val="20000"/>
        </a:spcBef>
        <a:spcAft>
          <a:spcPct val="0"/>
        </a:spcAft>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74D8D6B-EB64-443C-AA08-1105C66160FC}" type="slidenum">
              <a:rPr lang="en-US" altLang="zh-CN"/>
              <a:pPr/>
              <a:t>1</a:t>
            </a:fld>
            <a:endParaRPr lang="en-US" altLang="zh-CN"/>
          </a:p>
        </p:txBody>
      </p:sp>
      <p:sp>
        <p:nvSpPr>
          <p:cNvPr id="48134" name="Text Box 6"/>
          <p:cNvSpPr txBox="1">
            <a:spLocks noChangeArrowheads="1"/>
          </p:cNvSpPr>
          <p:nvPr/>
        </p:nvSpPr>
        <p:spPr bwMode="auto">
          <a:xfrm>
            <a:off x="1908175" y="1700213"/>
            <a:ext cx="5832475" cy="82391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4800" b="1">
                <a:solidFill>
                  <a:srgbClr val="FF0000"/>
                </a:solidFill>
                <a:latin typeface="Times New Roman" pitchFamily="18" charset="0"/>
                <a:ea typeface="隶书" pitchFamily="49" charset="-122"/>
              </a:rPr>
              <a:t>遗传算法原理与应用</a:t>
            </a:r>
          </a:p>
        </p:txBody>
      </p:sp>
      <p:sp>
        <p:nvSpPr>
          <p:cNvPr id="48135" name="Text Box 7"/>
          <p:cNvSpPr txBox="1">
            <a:spLocks noChangeArrowheads="1"/>
          </p:cNvSpPr>
          <p:nvPr/>
        </p:nvSpPr>
        <p:spPr bwMode="auto">
          <a:xfrm>
            <a:off x="2555875" y="4365625"/>
            <a:ext cx="4103688" cy="1160463"/>
          </a:xfrm>
          <a:prstGeom prst="rect">
            <a:avLst/>
          </a:prstGeom>
          <a:noFill/>
          <a:ln w="12700" cap="sq" algn="ctr">
            <a:noFill/>
            <a:miter lim="800000"/>
            <a:headEnd/>
            <a:tailEnd/>
          </a:ln>
          <a:effectLst/>
        </p:spPr>
        <p:txBody>
          <a:bodyPr>
            <a:spAutoFit/>
          </a:bodyPr>
          <a:lstStyle/>
          <a:p>
            <a:pPr algn="ctr">
              <a:spcBef>
                <a:spcPct val="50000"/>
              </a:spcBef>
            </a:pPr>
            <a:r>
              <a:rPr lang="zh-CN" altLang="en-US" sz="2800">
                <a:solidFill>
                  <a:schemeClr val="accent2"/>
                </a:solidFill>
                <a:latin typeface="楷体_GB2312" pitchFamily="49" charset="-122"/>
                <a:ea typeface="楷体_GB2312" pitchFamily="49" charset="-122"/>
              </a:rPr>
              <a:t>赵   鹏</a:t>
            </a:r>
          </a:p>
          <a:p>
            <a:pPr algn="ctr">
              <a:spcBef>
                <a:spcPct val="50000"/>
              </a:spcBef>
            </a:pPr>
            <a:r>
              <a:rPr lang="en-US" altLang="zh-CN" sz="2800">
                <a:solidFill>
                  <a:schemeClr val="accent2"/>
                </a:solidFill>
                <a:latin typeface="楷体_GB2312" pitchFamily="49" charset="-122"/>
                <a:ea typeface="楷体_GB2312" pitchFamily="49" charset="-122"/>
              </a:rPr>
              <a:t>pzhao@bjtu.edu.cn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6CD35F60-F2DC-4691-A44F-3F5AF029135C}" type="slidenum">
              <a:rPr lang="en-US" altLang="zh-CN"/>
              <a:pPr/>
              <a:t>10</a:t>
            </a:fld>
            <a:endParaRPr lang="en-US" altLang="zh-CN"/>
          </a:p>
        </p:txBody>
      </p:sp>
      <p:sp>
        <p:nvSpPr>
          <p:cNvPr id="62466" name="Rectangle 2"/>
          <p:cNvSpPr>
            <a:spLocks noGrp="1" noChangeArrowheads="1"/>
          </p:cNvSpPr>
          <p:nvPr>
            <p:ph type="title"/>
          </p:nvPr>
        </p:nvSpPr>
        <p:spPr>
          <a:xfrm>
            <a:off x="468313" y="692150"/>
            <a:ext cx="7570787" cy="725488"/>
          </a:xfrm>
        </p:spPr>
        <p:txBody>
          <a:bodyPr/>
          <a:lstStyle/>
          <a:p>
            <a:pPr algn="l"/>
            <a:r>
              <a:rPr lang="zh-CN" altLang="en-US" sz="3200">
                <a:latin typeface="隶书" pitchFamily="49" charset="-122"/>
                <a:ea typeface="隶书" pitchFamily="49" charset="-122"/>
              </a:rPr>
              <a:t>几个术语 </a:t>
            </a:r>
          </a:p>
        </p:txBody>
      </p:sp>
      <p:sp>
        <p:nvSpPr>
          <p:cNvPr id="62467" name="Rectangle 3"/>
          <p:cNvSpPr>
            <a:spLocks noGrp="1" noChangeArrowheads="1"/>
          </p:cNvSpPr>
          <p:nvPr>
            <p:ph type="body" idx="1"/>
          </p:nvPr>
        </p:nvSpPr>
        <p:spPr>
          <a:xfrm>
            <a:off x="1009650" y="1776413"/>
            <a:ext cx="6769100" cy="939800"/>
          </a:xfrm>
        </p:spPr>
        <p:txBody>
          <a:bodyPr/>
          <a:lstStyle/>
          <a:p>
            <a:r>
              <a:rPr lang="zh-CN" altLang="en-US"/>
              <a:t>基因型：</a:t>
            </a:r>
            <a:r>
              <a:rPr lang="en-US" altLang="zh-CN"/>
              <a:t>1000101110110101000111 </a:t>
            </a:r>
          </a:p>
        </p:txBody>
      </p:sp>
      <p:sp>
        <p:nvSpPr>
          <p:cNvPr id="62468" name="Rectangle 4"/>
          <p:cNvSpPr>
            <a:spLocks noChangeArrowheads="1"/>
          </p:cNvSpPr>
          <p:nvPr/>
        </p:nvSpPr>
        <p:spPr bwMode="auto">
          <a:xfrm>
            <a:off x="2484438" y="5191125"/>
            <a:ext cx="3816350" cy="868363"/>
          </a:xfrm>
          <a:prstGeom prst="rect">
            <a:avLst/>
          </a:prstGeom>
          <a:noFill/>
          <a:ln w="9525">
            <a:noFill/>
            <a:miter lim="800000"/>
            <a:headEnd/>
            <a:tailEnd/>
          </a:ln>
          <a:effectLst/>
        </p:spPr>
        <p:txBody>
          <a:bodyPr/>
          <a:lstStyle/>
          <a:p>
            <a:pPr marL="342900" indent="-342900">
              <a:spcBef>
                <a:spcPct val="20000"/>
              </a:spcBef>
            </a:pPr>
            <a:r>
              <a:rPr lang="zh-CN" altLang="en-US" sz="3200"/>
              <a:t>表现型：</a:t>
            </a:r>
            <a:r>
              <a:rPr lang="en-US" altLang="zh-CN" sz="3200"/>
              <a:t>0.637197 </a:t>
            </a:r>
          </a:p>
        </p:txBody>
      </p:sp>
      <p:sp>
        <p:nvSpPr>
          <p:cNvPr id="62469" name="Line 5"/>
          <p:cNvSpPr>
            <a:spLocks noChangeShapeType="1"/>
          </p:cNvSpPr>
          <p:nvPr/>
        </p:nvSpPr>
        <p:spPr bwMode="auto">
          <a:xfrm>
            <a:off x="3132138" y="2882900"/>
            <a:ext cx="0" cy="2232025"/>
          </a:xfrm>
          <a:prstGeom prst="line">
            <a:avLst/>
          </a:prstGeom>
          <a:noFill/>
          <a:ln w="38100" cap="sq">
            <a:solidFill>
              <a:srgbClr val="FF0000"/>
            </a:solidFill>
            <a:round/>
            <a:headEnd type="none" w="sm" len="sm"/>
            <a:tailEnd type="stealth" w="lg" len="lg"/>
          </a:ln>
          <a:effectLst/>
        </p:spPr>
        <p:txBody>
          <a:bodyPr wrap="none"/>
          <a:lstStyle/>
          <a:p>
            <a:endParaRPr lang="zh-CN" altLang="en-US"/>
          </a:p>
        </p:txBody>
      </p:sp>
      <p:sp>
        <p:nvSpPr>
          <p:cNvPr id="62470" name="Line 6"/>
          <p:cNvSpPr>
            <a:spLocks noChangeShapeType="1"/>
          </p:cNvSpPr>
          <p:nvPr/>
        </p:nvSpPr>
        <p:spPr bwMode="auto">
          <a:xfrm rot="10800000">
            <a:off x="5219700" y="2847975"/>
            <a:ext cx="0" cy="2232025"/>
          </a:xfrm>
          <a:prstGeom prst="line">
            <a:avLst/>
          </a:prstGeom>
          <a:noFill/>
          <a:ln w="38100" cap="sq">
            <a:solidFill>
              <a:srgbClr val="FF0000"/>
            </a:solidFill>
            <a:round/>
            <a:headEnd type="none" w="sm" len="sm"/>
            <a:tailEnd type="stealth" w="lg" len="lg"/>
          </a:ln>
          <a:effectLst/>
        </p:spPr>
        <p:txBody>
          <a:bodyPr wrap="none"/>
          <a:lstStyle/>
          <a:p>
            <a:endParaRPr lang="zh-CN" altLang="en-US"/>
          </a:p>
        </p:txBody>
      </p:sp>
      <p:sp>
        <p:nvSpPr>
          <p:cNvPr id="62471" name="AutoShape 7"/>
          <p:cNvSpPr>
            <a:spLocks noChangeArrowheads="1"/>
          </p:cNvSpPr>
          <p:nvPr/>
        </p:nvSpPr>
        <p:spPr bwMode="auto">
          <a:xfrm>
            <a:off x="5867400" y="3170238"/>
            <a:ext cx="1727200" cy="649287"/>
          </a:xfrm>
          <a:prstGeom prst="wedgeRoundRectCallout">
            <a:avLst>
              <a:gd name="adj1" fmla="val -80241"/>
              <a:gd name="adj2" fmla="val 80560"/>
              <a:gd name="adj3" fmla="val 16667"/>
            </a:avLst>
          </a:prstGeom>
          <a:solidFill>
            <a:schemeClr val="accent1"/>
          </a:solidFill>
          <a:ln w="12700" cap="sq">
            <a:solidFill>
              <a:schemeClr val="tx1"/>
            </a:solidFill>
            <a:miter lim="800000"/>
            <a:headEnd type="none" w="sm" len="sm"/>
            <a:tailEnd type="none" w="sm" len="sm"/>
          </a:ln>
          <a:effectLst/>
        </p:spPr>
        <p:txBody>
          <a:bodyPr/>
          <a:lstStyle/>
          <a:p>
            <a:pPr algn="ctr"/>
            <a:r>
              <a:rPr kumimoji="1" lang="zh-CN" altLang="en-US" sz="3200">
                <a:latin typeface="Times New Roman" pitchFamily="18" charset="0"/>
                <a:ea typeface="隶书" pitchFamily="49" charset="-122"/>
              </a:rPr>
              <a:t>编码</a:t>
            </a:r>
          </a:p>
        </p:txBody>
      </p:sp>
      <p:sp>
        <p:nvSpPr>
          <p:cNvPr id="62472" name="AutoShape 8"/>
          <p:cNvSpPr>
            <a:spLocks noChangeArrowheads="1"/>
          </p:cNvSpPr>
          <p:nvPr/>
        </p:nvSpPr>
        <p:spPr bwMode="auto">
          <a:xfrm>
            <a:off x="611188" y="3170238"/>
            <a:ext cx="1727200" cy="649287"/>
          </a:xfrm>
          <a:prstGeom prst="wedgeRoundRectCallout">
            <a:avLst>
              <a:gd name="adj1" fmla="val 88787"/>
              <a:gd name="adj2" fmla="val 66870"/>
              <a:gd name="adj3" fmla="val 16667"/>
            </a:avLst>
          </a:prstGeom>
          <a:solidFill>
            <a:schemeClr val="accent1"/>
          </a:solidFill>
          <a:ln w="12700" cap="sq">
            <a:solidFill>
              <a:schemeClr val="tx1"/>
            </a:solidFill>
            <a:miter lim="800000"/>
            <a:headEnd type="none" w="sm" len="sm"/>
            <a:tailEnd type="none" w="sm" len="sm"/>
          </a:ln>
          <a:effectLst/>
        </p:spPr>
        <p:txBody>
          <a:bodyPr/>
          <a:lstStyle/>
          <a:p>
            <a:pPr algn="ctr"/>
            <a:r>
              <a:rPr kumimoji="1" lang="zh-CN" altLang="en-US" sz="3200">
                <a:latin typeface="Times New Roman" pitchFamily="18" charset="0"/>
                <a:ea typeface="隶书" pitchFamily="49" charset="-122"/>
              </a:rPr>
              <a:t>解码</a:t>
            </a:r>
          </a:p>
        </p:txBody>
      </p:sp>
      <p:sp>
        <p:nvSpPr>
          <p:cNvPr id="62473" name="Oval 9"/>
          <p:cNvSpPr>
            <a:spLocks noChangeArrowheads="1"/>
          </p:cNvSpPr>
          <p:nvPr/>
        </p:nvSpPr>
        <p:spPr bwMode="auto">
          <a:xfrm>
            <a:off x="2700338" y="1484313"/>
            <a:ext cx="4968875" cy="1150937"/>
          </a:xfrm>
          <a:prstGeom prst="ellips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62474" name="AutoShape 10"/>
          <p:cNvSpPr>
            <a:spLocks noChangeArrowheads="1"/>
          </p:cNvSpPr>
          <p:nvPr/>
        </p:nvSpPr>
        <p:spPr bwMode="auto">
          <a:xfrm>
            <a:off x="5724525" y="692150"/>
            <a:ext cx="3168650" cy="649288"/>
          </a:xfrm>
          <a:prstGeom prst="wedgeRoundRectCallout">
            <a:avLst>
              <a:gd name="adj1" fmla="val -63176"/>
              <a:gd name="adj2" fmla="val 84718"/>
              <a:gd name="adj3" fmla="val 16667"/>
            </a:avLst>
          </a:prstGeom>
          <a:solidFill>
            <a:schemeClr val="accent1"/>
          </a:solidFill>
          <a:ln w="12700" cap="sq">
            <a:solidFill>
              <a:schemeClr val="tx1"/>
            </a:solidFill>
            <a:miter lim="800000"/>
            <a:headEnd type="none" w="sm" len="sm"/>
            <a:tailEnd type="none" w="sm" len="sm"/>
          </a:ln>
          <a:effectLst/>
        </p:spPr>
        <p:txBody>
          <a:bodyPr lIns="18000" rIns="18000"/>
          <a:lstStyle/>
          <a:p>
            <a:r>
              <a:rPr kumimoji="1" lang="zh-CN" altLang="en-US" sz="3200">
                <a:latin typeface="Times New Roman" pitchFamily="18" charset="0"/>
                <a:ea typeface="隶书" pitchFamily="49" charset="-122"/>
              </a:rPr>
              <a:t>个体（染色体）</a:t>
            </a:r>
          </a:p>
        </p:txBody>
      </p:sp>
      <p:sp>
        <p:nvSpPr>
          <p:cNvPr id="62475" name="Oval 11"/>
          <p:cNvSpPr>
            <a:spLocks noChangeArrowheads="1"/>
          </p:cNvSpPr>
          <p:nvPr/>
        </p:nvSpPr>
        <p:spPr bwMode="auto">
          <a:xfrm>
            <a:off x="7019925" y="1916113"/>
            <a:ext cx="215900" cy="433387"/>
          </a:xfrm>
          <a:prstGeom prst="ellipse">
            <a:avLst/>
          </a:prstGeom>
          <a:noFill/>
          <a:ln w="12700" cap="sq">
            <a:solidFill>
              <a:schemeClr val="hlink"/>
            </a:solidFill>
            <a:round/>
            <a:headEnd type="none" w="sm" len="sm"/>
            <a:tailEnd type="none" w="sm" len="sm"/>
          </a:ln>
          <a:effectLst/>
        </p:spPr>
        <p:txBody>
          <a:bodyPr wrap="none" anchor="ctr"/>
          <a:lstStyle/>
          <a:p>
            <a:endParaRPr lang="zh-CN" altLang="en-US"/>
          </a:p>
        </p:txBody>
      </p:sp>
      <p:sp>
        <p:nvSpPr>
          <p:cNvPr id="62476" name="AutoShape 12"/>
          <p:cNvSpPr>
            <a:spLocks noChangeArrowheads="1"/>
          </p:cNvSpPr>
          <p:nvPr/>
        </p:nvSpPr>
        <p:spPr bwMode="auto">
          <a:xfrm>
            <a:off x="7416800" y="2349500"/>
            <a:ext cx="1258888" cy="649288"/>
          </a:xfrm>
          <a:prstGeom prst="wedgeRoundRectCallout">
            <a:avLst>
              <a:gd name="adj1" fmla="val -69292"/>
              <a:gd name="adj2" fmla="val -43398"/>
              <a:gd name="adj3" fmla="val 16667"/>
            </a:avLst>
          </a:prstGeom>
          <a:solidFill>
            <a:schemeClr val="accent1"/>
          </a:solidFill>
          <a:ln w="12700" cap="sq">
            <a:solidFill>
              <a:schemeClr val="tx1"/>
            </a:solidFill>
            <a:miter lim="800000"/>
            <a:headEnd type="none" w="sm" len="sm"/>
            <a:tailEnd type="none" w="sm" len="sm"/>
          </a:ln>
          <a:effectLst/>
        </p:spPr>
        <p:txBody>
          <a:bodyPr/>
          <a:lstStyle/>
          <a:p>
            <a:pPr algn="ctr"/>
            <a:r>
              <a:rPr kumimoji="1" lang="zh-CN" altLang="en-US" sz="3200">
                <a:latin typeface="Times New Roman" pitchFamily="18" charset="0"/>
                <a:ea typeface="隶书" pitchFamily="49" charset="-122"/>
              </a:rPr>
              <a:t>基因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B429788-662D-4090-91BC-1EDF527978DA}" type="slidenum">
              <a:rPr lang="en-US" altLang="zh-CN"/>
              <a:pPr/>
              <a:t>11</a:t>
            </a:fld>
            <a:endParaRPr lang="en-US" altLang="zh-CN"/>
          </a:p>
        </p:txBody>
      </p:sp>
      <p:sp>
        <p:nvSpPr>
          <p:cNvPr id="77827" name="Rectangle 3"/>
          <p:cNvSpPr>
            <a:spLocks noGrp="1" noChangeArrowheads="1"/>
          </p:cNvSpPr>
          <p:nvPr>
            <p:ph type="body" idx="1"/>
          </p:nvPr>
        </p:nvSpPr>
        <p:spPr>
          <a:xfrm>
            <a:off x="395288" y="981075"/>
            <a:ext cx="8748712" cy="4679950"/>
          </a:xfrm>
        </p:spPr>
        <p:txBody>
          <a:bodyPr/>
          <a:lstStyle/>
          <a:p>
            <a:pPr>
              <a:lnSpc>
                <a:spcPct val="130000"/>
              </a:lnSpc>
            </a:pPr>
            <a:r>
              <a:rPr lang="zh-CN" altLang="en-US" sz="2800">
                <a:solidFill>
                  <a:srgbClr val="FF0000"/>
                </a:solidFill>
                <a:latin typeface="隶书" pitchFamily="49" charset="-122"/>
                <a:ea typeface="隶书" pitchFamily="49" charset="-122"/>
              </a:rPr>
              <a:t>初始种群</a:t>
            </a:r>
            <a:endParaRPr lang="zh-CN" altLang="en-US" sz="2800">
              <a:solidFill>
                <a:srgbClr val="FF0000"/>
              </a:solidFill>
              <a:ea typeface="隶书" pitchFamily="49" charset="-122"/>
            </a:endParaRPr>
          </a:p>
          <a:p>
            <a:pPr>
              <a:lnSpc>
                <a:spcPct val="120000"/>
              </a:lnSpc>
            </a:pPr>
            <a:r>
              <a:rPr lang="zh-CN" altLang="en-US" sz="2800"/>
              <a:t>      </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采用随机方法生成若干个个体的集合，该集合称为初始种群。初始种群中</a:t>
            </a:r>
            <a:r>
              <a:rPr lang="zh-CN" altLang="en-US" sz="2400">
                <a:solidFill>
                  <a:srgbClr val="FF0000"/>
                </a:solidFill>
                <a:latin typeface="楷体_GB2312" pitchFamily="49" charset="-122"/>
                <a:ea typeface="楷体_GB2312" pitchFamily="49" charset="-122"/>
              </a:rPr>
              <a:t>个体的数量称为种群规模</a:t>
            </a:r>
            <a:r>
              <a:rPr lang="zh-CN" altLang="en-US" sz="2400">
                <a:latin typeface="楷体_GB2312" pitchFamily="49" charset="-122"/>
                <a:ea typeface="楷体_GB2312" pitchFamily="49" charset="-122"/>
              </a:rPr>
              <a:t>。</a:t>
            </a:r>
          </a:p>
          <a:p>
            <a:pPr>
              <a:lnSpc>
                <a:spcPct val="120000"/>
              </a:lnSpc>
            </a:pPr>
            <a:r>
              <a:rPr lang="zh-CN" altLang="en-US" sz="2800">
                <a:solidFill>
                  <a:srgbClr val="FF0000"/>
                </a:solidFill>
                <a:latin typeface="隶书" pitchFamily="49" charset="-122"/>
                <a:ea typeface="隶书" pitchFamily="49" charset="-122"/>
              </a:rPr>
              <a:t> 适应度函数 </a:t>
            </a:r>
            <a:endParaRPr lang="zh-CN" altLang="en-US" sz="2400">
              <a:solidFill>
                <a:srgbClr val="FF0000"/>
              </a:solidFill>
              <a:latin typeface="隶书" pitchFamily="49" charset="-122"/>
              <a:ea typeface="隶书" pitchFamily="49" charset="-122"/>
            </a:endParaRPr>
          </a:p>
          <a:p>
            <a:pPr>
              <a:lnSpc>
                <a:spcPct val="120000"/>
              </a:lnSpc>
            </a:pPr>
            <a:r>
              <a:rPr lang="zh-CN" altLang="en-US" sz="2400">
                <a:latin typeface="楷体_GB2312" pitchFamily="49" charset="-122"/>
                <a:ea typeface="楷体_GB2312" pitchFamily="49" charset="-122"/>
              </a:rPr>
              <a:t>    遗传算法对一个个体（</a:t>
            </a:r>
            <a:r>
              <a:rPr lang="zh-CN" altLang="en-US" sz="2400">
                <a:solidFill>
                  <a:srgbClr val="FF0000"/>
                </a:solidFill>
                <a:latin typeface="楷体_GB2312" pitchFamily="49" charset="-122"/>
                <a:ea typeface="楷体_GB2312" pitchFamily="49" charset="-122"/>
              </a:rPr>
              <a:t>解）的好坏用适应度函数值来评价，</a:t>
            </a:r>
            <a:r>
              <a:rPr lang="zh-CN" altLang="en-US" sz="2400">
                <a:latin typeface="楷体_GB2312" pitchFamily="49" charset="-122"/>
                <a:ea typeface="楷体_GB2312" pitchFamily="49" charset="-122"/>
              </a:rPr>
              <a:t>适应度函数值越大，解的质量越好。适应度函数是遗传算法进化过程的驱动力，也是进行自然选择的唯一标准，它的设计应结合求解问题本身的要求而定。 </a:t>
            </a:r>
          </a:p>
          <a:p>
            <a:pPr>
              <a:lnSpc>
                <a:spcPct val="130000"/>
              </a:lnSpc>
            </a:pPr>
            <a:endParaRPr lang="en-US" altLang="zh-CN" sz="240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D94D61-226E-4BB9-9B21-410FB1ABCBE0}" type="slidenum">
              <a:rPr lang="en-US" altLang="zh-CN"/>
              <a:pPr/>
              <a:t>12</a:t>
            </a:fld>
            <a:endParaRPr lang="en-US" altLang="zh-CN"/>
          </a:p>
        </p:txBody>
      </p:sp>
      <p:sp>
        <p:nvSpPr>
          <p:cNvPr id="70658" name="Rectangle 2"/>
          <p:cNvSpPr>
            <a:spLocks noGrp="1" noChangeArrowheads="1"/>
          </p:cNvSpPr>
          <p:nvPr>
            <p:ph type="title"/>
          </p:nvPr>
        </p:nvSpPr>
        <p:spPr>
          <a:xfrm>
            <a:off x="468313" y="692150"/>
            <a:ext cx="6518275" cy="603250"/>
          </a:xfrm>
        </p:spPr>
        <p:txBody>
          <a:bodyPr/>
          <a:lstStyle/>
          <a:p>
            <a:pPr algn="l"/>
            <a:r>
              <a:rPr lang="zh-CN" altLang="en-US" sz="3200" b="1">
                <a:latin typeface="隶书" pitchFamily="49" charset="-122"/>
                <a:ea typeface="隶书" pitchFamily="49" charset="-122"/>
              </a:rPr>
              <a:t>选择算子</a:t>
            </a:r>
          </a:p>
        </p:txBody>
      </p:sp>
      <p:sp>
        <p:nvSpPr>
          <p:cNvPr id="70659" name="Rectangle 3"/>
          <p:cNvSpPr>
            <a:spLocks noGrp="1" noChangeArrowheads="1"/>
          </p:cNvSpPr>
          <p:nvPr>
            <p:ph type="body" idx="1"/>
          </p:nvPr>
        </p:nvSpPr>
        <p:spPr>
          <a:xfrm>
            <a:off x="179388" y="1196975"/>
            <a:ext cx="8748712" cy="2592388"/>
          </a:xfrm>
        </p:spPr>
        <p:txBody>
          <a:bodyPr/>
          <a:lstStyle/>
          <a:p>
            <a:pPr>
              <a:lnSpc>
                <a:spcPct val="120000"/>
              </a:lnSpc>
            </a:pPr>
            <a:r>
              <a:rPr lang="en-US" altLang="zh-CN"/>
              <a:t>      </a:t>
            </a:r>
            <a:r>
              <a:rPr lang="zh-CN" altLang="en-US" sz="2400">
                <a:latin typeface="楷体_GB2312" pitchFamily="49" charset="-122"/>
                <a:ea typeface="楷体_GB2312" pitchFamily="49" charset="-122"/>
              </a:rPr>
              <a:t>遗传算法使用选择运算来实现对群体中的个体进行优胜劣汰操作：适应度高的个体被遗传到下一代群体中的概率大；适应度低的个体，被遗传到下一代群体中的概率小。选择操作的任务就是按某种方法从父代群体中选取一些个体，遗传到下一代群体。</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中选择算子采用</a:t>
            </a:r>
            <a:r>
              <a:rPr lang="zh-CN" altLang="en-US" sz="2400">
                <a:solidFill>
                  <a:srgbClr val="FF0000"/>
                </a:solidFill>
                <a:latin typeface="楷体_GB2312" pitchFamily="49" charset="-122"/>
                <a:ea typeface="楷体_GB2312" pitchFamily="49" charset="-122"/>
              </a:rPr>
              <a:t>轮盘赌选择方法</a:t>
            </a:r>
            <a:r>
              <a:rPr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DA2E361F-6A79-47B2-994B-A6855ED84B09}" type="slidenum">
              <a:rPr lang="en-US" altLang="zh-CN"/>
              <a:pPr/>
              <a:t>13</a:t>
            </a:fld>
            <a:endParaRPr lang="en-US" altLang="zh-CN"/>
          </a:p>
        </p:txBody>
      </p:sp>
      <p:sp>
        <p:nvSpPr>
          <p:cNvPr id="216066" name="Text Box 2"/>
          <p:cNvSpPr txBox="1">
            <a:spLocks noChangeArrowheads="1"/>
          </p:cNvSpPr>
          <p:nvPr/>
        </p:nvSpPr>
        <p:spPr bwMode="auto">
          <a:xfrm>
            <a:off x="3708400" y="5661025"/>
            <a:ext cx="2952750" cy="503238"/>
          </a:xfrm>
          <a:prstGeom prst="rect">
            <a:avLst/>
          </a:prstGeom>
          <a:solidFill>
            <a:srgbClr val="FFFFFF"/>
          </a:solidFill>
          <a:ln w="9525">
            <a:solidFill>
              <a:srgbClr val="FFFFFF"/>
            </a:solidFill>
            <a:miter lim="800000"/>
            <a:headEnd/>
            <a:tailEnd/>
          </a:ln>
        </p:spPr>
        <p:txBody>
          <a:bodyPr/>
          <a:lstStyle/>
          <a:p>
            <a:pPr algn="just"/>
            <a:r>
              <a:rPr lang="zh-CN" altLang="en-US" sz="2400" dirty="0" smtClean="0">
                <a:latin typeface="Times New Roman" pitchFamily="18" charset="0"/>
              </a:rPr>
              <a:t>轮盘赌选择</a:t>
            </a:r>
            <a:r>
              <a:rPr lang="zh-CN" altLang="en-US" sz="2400" dirty="0">
                <a:latin typeface="Times New Roman" pitchFamily="18" charset="0"/>
              </a:rPr>
              <a:t>示意</a:t>
            </a:r>
            <a:endParaRPr lang="zh-CN" altLang="en-US" sz="2400" dirty="0"/>
          </a:p>
        </p:txBody>
      </p:sp>
      <p:grpSp>
        <p:nvGrpSpPr>
          <p:cNvPr id="2" name="Group 3"/>
          <p:cNvGrpSpPr>
            <a:grpSpLocks/>
          </p:cNvGrpSpPr>
          <p:nvPr/>
        </p:nvGrpSpPr>
        <p:grpSpPr bwMode="auto">
          <a:xfrm>
            <a:off x="2916238" y="1484313"/>
            <a:ext cx="4440237" cy="3960812"/>
            <a:chOff x="1791" y="709"/>
            <a:chExt cx="2797" cy="2495"/>
          </a:xfrm>
        </p:grpSpPr>
        <p:sp>
          <p:nvSpPr>
            <p:cNvPr id="216068" name="Oval 4"/>
            <p:cNvSpPr>
              <a:spLocks noChangeArrowheads="1"/>
            </p:cNvSpPr>
            <p:nvPr/>
          </p:nvSpPr>
          <p:spPr bwMode="auto">
            <a:xfrm>
              <a:off x="1791" y="709"/>
              <a:ext cx="2585" cy="2495"/>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6069" name="Oval 5"/>
            <p:cNvSpPr>
              <a:spLocks noChangeArrowheads="1"/>
            </p:cNvSpPr>
            <p:nvPr/>
          </p:nvSpPr>
          <p:spPr bwMode="auto">
            <a:xfrm>
              <a:off x="2221" y="1143"/>
              <a:ext cx="1720" cy="1694"/>
            </a:xfrm>
            <a:prstGeom prst="ellipse">
              <a:avLst/>
            </a:prstGeom>
            <a:solidFill>
              <a:srgbClr val="FFFFFF"/>
            </a:solidFill>
            <a:ln w="9525">
              <a:solidFill>
                <a:srgbClr val="000000"/>
              </a:solidFill>
              <a:round/>
              <a:headEnd/>
              <a:tailEnd/>
            </a:ln>
          </p:spPr>
          <p:txBody>
            <a:bodyPr/>
            <a:lstStyle/>
            <a:p>
              <a:endParaRPr lang="zh-CN" altLang="en-US"/>
            </a:p>
          </p:txBody>
        </p:sp>
        <p:sp>
          <p:nvSpPr>
            <p:cNvPr id="216070" name="Line 6"/>
            <p:cNvSpPr>
              <a:spLocks noChangeShapeType="1"/>
            </p:cNvSpPr>
            <p:nvPr/>
          </p:nvSpPr>
          <p:spPr bwMode="auto">
            <a:xfrm rot="20974642" flipV="1">
              <a:off x="3027" y="1423"/>
              <a:ext cx="695" cy="529"/>
            </a:xfrm>
            <a:prstGeom prst="line">
              <a:avLst/>
            </a:prstGeom>
            <a:noFill/>
            <a:ln w="9525">
              <a:solidFill>
                <a:srgbClr val="000000"/>
              </a:solidFill>
              <a:round/>
              <a:headEnd/>
              <a:tailEnd/>
            </a:ln>
          </p:spPr>
          <p:txBody>
            <a:bodyPr/>
            <a:lstStyle/>
            <a:p>
              <a:endParaRPr lang="zh-CN" altLang="en-US"/>
            </a:p>
          </p:txBody>
        </p:sp>
        <p:sp>
          <p:nvSpPr>
            <p:cNvPr id="216071" name="Line 7"/>
            <p:cNvSpPr>
              <a:spLocks noChangeShapeType="1"/>
            </p:cNvSpPr>
            <p:nvPr/>
          </p:nvSpPr>
          <p:spPr bwMode="auto">
            <a:xfrm rot="4899708" flipH="1">
              <a:off x="2444" y="1464"/>
              <a:ext cx="487" cy="714"/>
            </a:xfrm>
            <a:prstGeom prst="line">
              <a:avLst/>
            </a:prstGeom>
            <a:noFill/>
            <a:ln w="9525">
              <a:solidFill>
                <a:srgbClr val="000000"/>
              </a:solidFill>
              <a:round/>
              <a:headEnd/>
              <a:tailEnd/>
            </a:ln>
          </p:spPr>
          <p:txBody>
            <a:bodyPr/>
            <a:lstStyle/>
            <a:p>
              <a:endParaRPr lang="zh-CN" altLang="en-US"/>
            </a:p>
          </p:txBody>
        </p:sp>
        <p:sp>
          <p:nvSpPr>
            <p:cNvPr id="216072" name="Line 8"/>
            <p:cNvSpPr>
              <a:spLocks noChangeShapeType="1"/>
            </p:cNvSpPr>
            <p:nvPr/>
          </p:nvSpPr>
          <p:spPr bwMode="auto">
            <a:xfrm rot="10912059" flipV="1">
              <a:off x="2219" y="1988"/>
              <a:ext cx="867" cy="126"/>
            </a:xfrm>
            <a:prstGeom prst="line">
              <a:avLst/>
            </a:prstGeom>
            <a:noFill/>
            <a:ln w="9525">
              <a:solidFill>
                <a:srgbClr val="000000"/>
              </a:solidFill>
              <a:round/>
              <a:headEnd/>
              <a:tailEnd/>
            </a:ln>
          </p:spPr>
          <p:txBody>
            <a:bodyPr/>
            <a:lstStyle/>
            <a:p>
              <a:endParaRPr lang="zh-CN" altLang="en-US"/>
            </a:p>
          </p:txBody>
        </p:sp>
        <p:sp>
          <p:nvSpPr>
            <p:cNvPr id="216073" name="Text Box 9"/>
            <p:cNvSpPr txBox="1">
              <a:spLocks noChangeArrowheads="1"/>
            </p:cNvSpPr>
            <p:nvPr/>
          </p:nvSpPr>
          <p:spPr bwMode="auto">
            <a:xfrm>
              <a:off x="2947" y="1253"/>
              <a:ext cx="469" cy="400"/>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4</a:t>
              </a:r>
              <a:endParaRPr lang="en-US" altLang="zh-CN" sz="2000">
                <a:latin typeface="Times New Roman" pitchFamily="18" charset="0"/>
              </a:endParaRPr>
            </a:p>
            <a:p>
              <a:pPr algn="just"/>
              <a:r>
                <a:rPr lang="en-US" altLang="zh-CN" sz="2000">
                  <a:latin typeface="Times New Roman" pitchFamily="18" charset="0"/>
                </a:rPr>
                <a:t>0.31</a:t>
              </a:r>
              <a:endParaRPr lang="en-US" altLang="zh-CN" sz="2000"/>
            </a:p>
          </p:txBody>
        </p:sp>
        <p:sp>
          <p:nvSpPr>
            <p:cNvPr id="216074" name="Text Box 10"/>
            <p:cNvSpPr txBox="1">
              <a:spLocks noChangeArrowheads="1"/>
            </p:cNvSpPr>
            <p:nvPr/>
          </p:nvSpPr>
          <p:spPr bwMode="auto">
            <a:xfrm>
              <a:off x="2947" y="2160"/>
              <a:ext cx="473" cy="378"/>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2</a:t>
              </a:r>
              <a:endParaRPr lang="en-US" altLang="zh-CN" sz="2000">
                <a:latin typeface="Times New Roman" pitchFamily="18" charset="0"/>
              </a:endParaRPr>
            </a:p>
            <a:p>
              <a:pPr algn="just"/>
              <a:r>
                <a:rPr lang="en-US" altLang="zh-CN" sz="2000">
                  <a:latin typeface="Times New Roman" pitchFamily="18" charset="0"/>
                </a:rPr>
                <a:t>0.49</a:t>
              </a:r>
              <a:endParaRPr lang="en-US" altLang="zh-CN" sz="2000"/>
            </a:p>
          </p:txBody>
        </p:sp>
        <p:sp>
          <p:nvSpPr>
            <p:cNvPr id="216075" name="Text Box 11"/>
            <p:cNvSpPr txBox="1">
              <a:spLocks noChangeArrowheads="1"/>
            </p:cNvSpPr>
            <p:nvPr/>
          </p:nvSpPr>
          <p:spPr bwMode="auto">
            <a:xfrm>
              <a:off x="3482" y="1631"/>
              <a:ext cx="360" cy="339"/>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1</a:t>
              </a:r>
              <a:endParaRPr lang="en-US" altLang="zh-CN" sz="2000">
                <a:latin typeface="Times New Roman" pitchFamily="18" charset="0"/>
              </a:endParaRPr>
            </a:p>
            <a:p>
              <a:pPr algn="just"/>
              <a:r>
                <a:rPr lang="en-US" altLang="zh-CN" sz="2000">
                  <a:latin typeface="Times New Roman" pitchFamily="18" charset="0"/>
                </a:rPr>
                <a:t>0.14</a:t>
              </a:r>
              <a:endParaRPr lang="en-US" altLang="zh-CN" sz="2000"/>
            </a:p>
          </p:txBody>
        </p:sp>
        <p:sp>
          <p:nvSpPr>
            <p:cNvPr id="216076" name="Line 12"/>
            <p:cNvSpPr>
              <a:spLocks noChangeShapeType="1"/>
            </p:cNvSpPr>
            <p:nvPr/>
          </p:nvSpPr>
          <p:spPr bwMode="auto">
            <a:xfrm>
              <a:off x="3080" y="2004"/>
              <a:ext cx="852" cy="35"/>
            </a:xfrm>
            <a:prstGeom prst="line">
              <a:avLst/>
            </a:prstGeom>
            <a:noFill/>
            <a:ln w="9525">
              <a:solidFill>
                <a:srgbClr val="000000"/>
              </a:solidFill>
              <a:round/>
              <a:headEnd/>
              <a:tailEnd/>
            </a:ln>
          </p:spPr>
          <p:txBody>
            <a:bodyPr/>
            <a:lstStyle/>
            <a:p>
              <a:endParaRPr lang="zh-CN" altLang="en-US"/>
            </a:p>
          </p:txBody>
        </p:sp>
        <p:sp>
          <p:nvSpPr>
            <p:cNvPr id="216077" name="AutoShape 13"/>
            <p:cNvSpPr>
              <a:spLocks noChangeArrowheads="1"/>
            </p:cNvSpPr>
            <p:nvPr/>
          </p:nvSpPr>
          <p:spPr bwMode="auto">
            <a:xfrm>
              <a:off x="3042" y="709"/>
              <a:ext cx="156" cy="400"/>
            </a:xfrm>
            <a:prstGeom prst="downArrow">
              <a:avLst>
                <a:gd name="adj1" fmla="val 50000"/>
                <a:gd name="adj2" fmla="val 64103"/>
              </a:avLst>
            </a:prstGeom>
            <a:solidFill>
              <a:srgbClr val="FFFFFF"/>
            </a:solidFill>
            <a:ln w="9525">
              <a:solidFill>
                <a:srgbClr val="000000"/>
              </a:solidFill>
              <a:miter lim="800000"/>
              <a:headEnd/>
              <a:tailEnd/>
            </a:ln>
          </p:spPr>
          <p:txBody>
            <a:bodyPr vert="eaVert"/>
            <a:lstStyle/>
            <a:p>
              <a:endParaRPr lang="zh-CN" altLang="en-US"/>
            </a:p>
          </p:txBody>
        </p:sp>
        <p:sp>
          <p:nvSpPr>
            <p:cNvPr id="216078" name="Line 14"/>
            <p:cNvSpPr>
              <a:spLocks noChangeShapeType="1"/>
            </p:cNvSpPr>
            <p:nvPr/>
          </p:nvSpPr>
          <p:spPr bwMode="auto">
            <a:xfrm rot="17992015" flipH="1">
              <a:off x="4272" y="1924"/>
              <a:ext cx="398" cy="235"/>
            </a:xfrm>
            <a:prstGeom prst="line">
              <a:avLst/>
            </a:prstGeom>
            <a:noFill/>
            <a:ln w="9525">
              <a:solidFill>
                <a:srgbClr val="000000"/>
              </a:solidFill>
              <a:round/>
              <a:headEnd/>
              <a:tailEnd type="triangle" w="sm" len="lg"/>
            </a:ln>
          </p:spPr>
          <p:txBody>
            <a:bodyPr/>
            <a:lstStyle/>
            <a:p>
              <a:endParaRPr lang="zh-CN" altLang="en-US"/>
            </a:p>
          </p:txBody>
        </p:sp>
        <p:sp>
          <p:nvSpPr>
            <p:cNvPr id="216079" name="Text Box 15"/>
            <p:cNvSpPr txBox="1">
              <a:spLocks noChangeArrowheads="1"/>
            </p:cNvSpPr>
            <p:nvPr/>
          </p:nvSpPr>
          <p:spPr bwMode="auto">
            <a:xfrm>
              <a:off x="2245" y="1842"/>
              <a:ext cx="385" cy="159"/>
            </a:xfrm>
            <a:prstGeom prst="rect">
              <a:avLst/>
            </a:prstGeom>
            <a:solidFill>
              <a:srgbClr val="FFFFFF"/>
            </a:solidFill>
            <a:ln w="9525">
              <a:solidFill>
                <a:srgbClr val="FFFFFF"/>
              </a:solidFill>
              <a:miter lim="800000"/>
              <a:headEnd/>
              <a:tailEnd/>
            </a:ln>
          </p:spPr>
          <p:txBody>
            <a:bodyPr lIns="0" tIns="0" rIns="0" bIns="0"/>
            <a:lstStyle/>
            <a:p>
              <a:pPr algn="just">
                <a:lnSpc>
                  <a:spcPct val="50000"/>
                </a:lnSpc>
              </a:pPr>
              <a:r>
                <a:rPr lang="en-US" altLang="zh-CN" i="1">
                  <a:latin typeface="Times New Roman" pitchFamily="18" charset="0"/>
                </a:rPr>
                <a:t>s</a:t>
              </a:r>
              <a:r>
                <a:rPr lang="en-US" altLang="zh-CN" baseline="-25000">
                  <a:latin typeface="Times New Roman" pitchFamily="18" charset="0"/>
                </a:rPr>
                <a:t>3</a:t>
              </a:r>
              <a:r>
                <a:rPr lang="en-US" altLang="zh-CN">
                  <a:latin typeface="Times New Roman" pitchFamily="18" charset="0"/>
                </a:rPr>
                <a:t>0.0</a:t>
              </a:r>
              <a:r>
                <a:rPr lang="en-US" altLang="zh-CN" sz="2000">
                  <a:latin typeface="Times New Roman" pitchFamily="18" charset="0"/>
                </a:rPr>
                <a:t>6</a:t>
              </a:r>
              <a:endParaRPr lang="en-US" altLang="zh-CN" sz="2000"/>
            </a:p>
          </p:txBody>
        </p:sp>
      </p:grpSp>
      <p:sp>
        <p:nvSpPr>
          <p:cNvPr id="216080" name="Text Box 16"/>
          <p:cNvSpPr txBox="1">
            <a:spLocks noChangeArrowheads="1"/>
          </p:cNvSpPr>
          <p:nvPr/>
        </p:nvSpPr>
        <p:spPr bwMode="auto">
          <a:xfrm>
            <a:off x="971550" y="765175"/>
            <a:ext cx="3168650" cy="519113"/>
          </a:xfrm>
          <a:prstGeom prst="rect">
            <a:avLst/>
          </a:prstGeom>
          <a:noFill/>
          <a:ln w="9525">
            <a:noFill/>
            <a:miter lim="800000"/>
            <a:headEnd/>
            <a:tailEnd/>
          </a:ln>
          <a:effectLst/>
        </p:spPr>
        <p:txBody>
          <a:bodyPr>
            <a:spAutoFit/>
          </a:bodyPr>
          <a:lstStyle/>
          <a:p>
            <a:pPr>
              <a:spcBef>
                <a:spcPct val="50000"/>
              </a:spcBef>
            </a:pPr>
            <a:r>
              <a:rPr lang="en-US" altLang="zh-CN" sz="2400" dirty="0" smtClean="0">
                <a:solidFill>
                  <a:srgbClr val="FF0066"/>
                </a:solidFill>
              </a:rPr>
              <a:t>●</a:t>
            </a:r>
            <a:r>
              <a:rPr lang="zh-CN" altLang="en-US" sz="2800" dirty="0">
                <a:ea typeface="楷体_GB2312" pitchFamily="49" charset="-122"/>
              </a:rPr>
              <a:t>轮</a:t>
            </a:r>
            <a:r>
              <a:rPr lang="zh-CN" altLang="en-US" sz="2800" dirty="0" smtClean="0">
                <a:ea typeface="楷体_GB2312" pitchFamily="49" charset="-122"/>
              </a:rPr>
              <a:t>盘赌</a:t>
            </a:r>
            <a:r>
              <a:rPr lang="zh-CN" altLang="en-US" sz="2800" dirty="0" smtClean="0">
                <a:ea typeface="楷体_GB2312" pitchFamily="49" charset="-122"/>
              </a:rPr>
              <a:t>选择</a:t>
            </a:r>
            <a:r>
              <a:rPr lang="zh-CN" altLang="en-US" sz="2800" dirty="0">
                <a:ea typeface="楷体_GB2312" pitchFamily="49" charset="-122"/>
              </a:rPr>
              <a:t>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A4946222-7DDB-4F7A-A145-967C1C06F6B0}" type="slidenum">
              <a:rPr lang="en-US" altLang="zh-CN"/>
              <a:pPr/>
              <a:t>14</a:t>
            </a:fld>
            <a:endParaRPr lang="en-US" altLang="zh-CN"/>
          </a:p>
        </p:txBody>
      </p:sp>
      <p:sp>
        <p:nvSpPr>
          <p:cNvPr id="71682" name="Rectangle 2"/>
          <p:cNvSpPr>
            <a:spLocks noGrp="1" noChangeArrowheads="1"/>
          </p:cNvSpPr>
          <p:nvPr>
            <p:ph type="title"/>
          </p:nvPr>
        </p:nvSpPr>
        <p:spPr/>
        <p:txBody>
          <a:bodyPr/>
          <a:lstStyle/>
          <a:p>
            <a:pPr algn="l"/>
            <a:r>
              <a:rPr lang="zh-CN" altLang="en-US" sz="3200">
                <a:ea typeface="隶书" pitchFamily="49" charset="-122"/>
              </a:rPr>
              <a:t>轮盘赌选择方法</a:t>
            </a:r>
            <a:endParaRPr lang="zh-CN" altLang="en-US" sz="3200">
              <a:latin typeface="楷体_GB2312" pitchFamily="49" charset="-122"/>
              <a:ea typeface="隶书" pitchFamily="49" charset="-122"/>
            </a:endParaRPr>
          </a:p>
        </p:txBody>
      </p:sp>
      <p:sp>
        <p:nvSpPr>
          <p:cNvPr id="71683" name="Rectangle 3"/>
          <p:cNvSpPr>
            <a:spLocks noGrp="1" noChangeArrowheads="1"/>
          </p:cNvSpPr>
          <p:nvPr>
            <p:ph type="body" sz="half" idx="1"/>
          </p:nvPr>
        </p:nvSpPr>
        <p:spPr>
          <a:xfrm>
            <a:off x="419100" y="1341438"/>
            <a:ext cx="8329613" cy="2016125"/>
          </a:xfrm>
        </p:spPr>
        <p:txBody>
          <a:bodyPr/>
          <a:lstStyle/>
          <a:p>
            <a:pPr marL="0" indent="0">
              <a:lnSpc>
                <a:spcPct val="120000"/>
              </a:lnSpc>
            </a:pPr>
            <a:r>
              <a:rPr lang="en-US" altLang="zh-CN" sz="2400"/>
              <a:t>        </a:t>
            </a:r>
            <a:r>
              <a:rPr lang="zh-CN" altLang="en-US" sz="2400">
                <a:latin typeface="楷体_GB2312" pitchFamily="49" charset="-122"/>
                <a:ea typeface="楷体_GB2312" pitchFamily="49" charset="-122"/>
              </a:rPr>
              <a:t>轮盘赌选择又称</a:t>
            </a:r>
            <a:r>
              <a:rPr lang="zh-CN" altLang="en-US" sz="2400">
                <a:solidFill>
                  <a:srgbClr val="FF0000"/>
                </a:solidFill>
                <a:latin typeface="楷体_GB2312" pitchFamily="49" charset="-122"/>
                <a:ea typeface="楷体_GB2312" pitchFamily="49" charset="-122"/>
              </a:rPr>
              <a:t>比例选择算子</a:t>
            </a:r>
            <a:r>
              <a:rPr lang="zh-CN" altLang="en-US" sz="2400">
                <a:latin typeface="楷体_GB2312" pitchFamily="49" charset="-122"/>
                <a:ea typeface="楷体_GB2312" pitchFamily="49" charset="-122"/>
              </a:rPr>
              <a:t>，它的基本思想是：各个个体被选中的概率与其适应度函数值大小成正比。设群体大小为</a:t>
            </a:r>
            <a:r>
              <a:rPr lang="en-US" altLang="zh-CN" sz="2400">
                <a:latin typeface="楷体_GB2312" pitchFamily="49" charset="-122"/>
                <a:ea typeface="楷体_GB2312" pitchFamily="49" charset="-122"/>
              </a:rPr>
              <a:t>n </a:t>
            </a:r>
            <a:r>
              <a:rPr lang="zh-CN" altLang="en-US" sz="2400">
                <a:latin typeface="楷体_GB2312" pitchFamily="49" charset="-122"/>
                <a:ea typeface="楷体_GB2312" pitchFamily="49" charset="-122"/>
              </a:rPr>
              <a:t>，个体</a:t>
            </a:r>
            <a:r>
              <a:rPr lang="en-US" altLang="zh-CN" sz="2400">
                <a:latin typeface="楷体_GB2312" pitchFamily="49" charset="-122"/>
                <a:ea typeface="楷体_GB2312" pitchFamily="49" charset="-122"/>
              </a:rPr>
              <a:t>i </a:t>
            </a:r>
            <a:r>
              <a:rPr lang="zh-CN" altLang="en-US" sz="2400">
                <a:latin typeface="楷体_GB2312" pitchFamily="49" charset="-122"/>
                <a:ea typeface="楷体_GB2312" pitchFamily="49" charset="-122"/>
              </a:rPr>
              <a:t>的适应度为 </a:t>
            </a:r>
            <a:r>
              <a:rPr lang="en-US" altLang="zh-CN" sz="2400">
                <a:latin typeface="楷体_GB2312" pitchFamily="49" charset="-122"/>
                <a:ea typeface="楷体_GB2312" pitchFamily="49" charset="-122"/>
              </a:rPr>
              <a:t>F</a:t>
            </a:r>
            <a:r>
              <a:rPr lang="en-US" altLang="zh-CN" sz="2400" baseline="-25000">
                <a:latin typeface="楷体_GB2312" pitchFamily="49" charset="-122"/>
                <a:ea typeface="楷体_GB2312" pitchFamily="49" charset="-122"/>
              </a:rPr>
              <a:t>i</a:t>
            </a:r>
            <a:r>
              <a:rPr lang="zh-CN" altLang="en-US" sz="2400">
                <a:latin typeface="楷体_GB2312" pitchFamily="49" charset="-122"/>
                <a:ea typeface="楷体_GB2312" pitchFamily="49" charset="-122"/>
              </a:rPr>
              <a:t>，则个体</a:t>
            </a:r>
            <a:r>
              <a:rPr lang="en-US" altLang="zh-CN" sz="2400">
                <a:latin typeface="楷体_GB2312" pitchFamily="49" charset="-122"/>
                <a:ea typeface="楷体_GB2312" pitchFamily="49" charset="-122"/>
              </a:rPr>
              <a:t>i </a:t>
            </a:r>
            <a:r>
              <a:rPr lang="zh-CN" altLang="en-US" sz="2400">
                <a:latin typeface="楷体_GB2312" pitchFamily="49" charset="-122"/>
                <a:ea typeface="楷体_GB2312" pitchFamily="49" charset="-122"/>
              </a:rPr>
              <a:t>被选中遗传到下一代群体的概率为：</a:t>
            </a:r>
            <a:r>
              <a:rPr lang="zh-CN" altLang="en-US" sz="2400"/>
              <a:t> </a:t>
            </a:r>
          </a:p>
        </p:txBody>
      </p:sp>
      <p:graphicFrame>
        <p:nvGraphicFramePr>
          <p:cNvPr id="71684" name="Object 4"/>
          <p:cNvGraphicFramePr>
            <a:graphicFrameLocks noGrp="1" noChangeAspect="1"/>
          </p:cNvGraphicFramePr>
          <p:nvPr>
            <p:ph sz="half" idx="2"/>
          </p:nvPr>
        </p:nvGraphicFramePr>
        <p:xfrm>
          <a:off x="2411413" y="3357563"/>
          <a:ext cx="4038600" cy="1401762"/>
        </p:xfrm>
        <a:graphic>
          <a:graphicData uri="http://schemas.openxmlformats.org/presentationml/2006/ole">
            <mc:AlternateContent xmlns:mc="http://schemas.openxmlformats.org/markup-compatibility/2006">
              <mc:Choice xmlns:v="urn:schemas-microsoft-com:vml" Requires="v">
                <p:oleObj spid="_x0000_s71689" name="公式" r:id="rId3" imgW="850680" imgH="431640" progId="Equation.3">
                  <p:embed/>
                </p:oleObj>
              </mc:Choice>
              <mc:Fallback>
                <p:oleObj name="公式" r:id="rId3" imgW="85068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357563"/>
                        <a:ext cx="4038600" cy="1401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D949DA3-E40B-4345-B8DA-599343AAC648}" type="slidenum">
              <a:rPr lang="en-US" altLang="zh-CN"/>
              <a:pPr/>
              <a:t>15</a:t>
            </a:fld>
            <a:endParaRPr lang="en-US" altLang="zh-CN"/>
          </a:p>
        </p:txBody>
      </p:sp>
      <p:sp>
        <p:nvSpPr>
          <p:cNvPr id="72706" name="Rectangle 2"/>
          <p:cNvSpPr>
            <a:spLocks noGrp="1" noChangeArrowheads="1"/>
          </p:cNvSpPr>
          <p:nvPr>
            <p:ph type="title"/>
          </p:nvPr>
        </p:nvSpPr>
        <p:spPr/>
        <p:txBody>
          <a:bodyPr/>
          <a:lstStyle/>
          <a:p>
            <a:pPr algn="l"/>
            <a:r>
              <a:rPr lang="zh-CN" altLang="en-US" sz="3200">
                <a:ea typeface="隶书" pitchFamily="49" charset="-122"/>
              </a:rPr>
              <a:t>轮盘赌选择方法的实现步骤</a:t>
            </a:r>
          </a:p>
        </p:txBody>
      </p:sp>
      <p:sp>
        <p:nvSpPr>
          <p:cNvPr id="72707" name="Rectangle 3"/>
          <p:cNvSpPr>
            <a:spLocks noGrp="1" noChangeArrowheads="1"/>
          </p:cNvSpPr>
          <p:nvPr>
            <p:ph type="body" idx="1"/>
          </p:nvPr>
        </p:nvSpPr>
        <p:spPr>
          <a:xfrm>
            <a:off x="419100" y="1412875"/>
            <a:ext cx="8229600" cy="4392613"/>
          </a:xfrm>
        </p:spPr>
        <p:txBody>
          <a:bodyPr/>
          <a:lstStyle/>
          <a:p>
            <a:pPr>
              <a:lnSpc>
                <a:spcPct val="14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 计算群体中所有个体的适应度函数值（需要解码）；</a:t>
            </a:r>
          </a:p>
          <a:p>
            <a:pPr>
              <a:lnSpc>
                <a:spcPct val="14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 利用比例选择算子的公式，计算每个个体被选中遗传到下一代群体的概率；</a:t>
            </a:r>
          </a:p>
          <a:p>
            <a:pPr>
              <a:lnSpc>
                <a:spcPct val="14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 采用模拟赌盘操作（即生成</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到</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之间的随机数与每个个体遗传到下一代群体的概率进行匹配）来确定各个个体是否遗传到下一代群体中。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58F1A89-DA9E-470F-90B6-A4D724D069F4}" type="slidenum">
              <a:rPr lang="en-US" altLang="zh-CN"/>
              <a:pPr/>
              <a:t>16</a:t>
            </a:fld>
            <a:endParaRPr lang="en-US" altLang="zh-CN"/>
          </a:p>
        </p:txBody>
      </p:sp>
      <p:sp>
        <p:nvSpPr>
          <p:cNvPr id="73730" name="Rectangle 2"/>
          <p:cNvSpPr>
            <a:spLocks noGrp="1" noChangeArrowheads="1"/>
          </p:cNvSpPr>
          <p:nvPr>
            <p:ph type="title"/>
          </p:nvPr>
        </p:nvSpPr>
        <p:spPr/>
        <p:txBody>
          <a:bodyPr/>
          <a:lstStyle/>
          <a:p>
            <a:pPr algn="l"/>
            <a:r>
              <a:rPr lang="zh-CN" altLang="en-US" sz="3200">
                <a:latin typeface="隶书" pitchFamily="49" charset="-122"/>
                <a:ea typeface="隶书" pitchFamily="49" charset="-122"/>
              </a:rPr>
              <a:t>交叉算子 </a:t>
            </a:r>
          </a:p>
        </p:txBody>
      </p:sp>
      <p:sp>
        <p:nvSpPr>
          <p:cNvPr id="73731" name="Rectangle 3"/>
          <p:cNvSpPr>
            <a:spLocks noGrp="1" noChangeArrowheads="1"/>
          </p:cNvSpPr>
          <p:nvPr>
            <p:ph type="body" idx="1"/>
          </p:nvPr>
        </p:nvSpPr>
        <p:spPr>
          <a:xfrm>
            <a:off x="179388" y="1566863"/>
            <a:ext cx="8569325" cy="2798762"/>
          </a:xfrm>
        </p:spPr>
        <p:txBody>
          <a:bodyPr/>
          <a:lstStyle/>
          <a:p>
            <a:pPr>
              <a:lnSpc>
                <a:spcPct val="120000"/>
              </a:lnSpc>
            </a:pPr>
            <a:r>
              <a:rPr lang="en-US" altLang="zh-CN" sz="2800"/>
              <a:t>            </a:t>
            </a:r>
            <a:r>
              <a:rPr lang="zh-CN" altLang="en-US" sz="2400">
                <a:latin typeface="楷体_GB2312" pitchFamily="49" charset="-122"/>
                <a:ea typeface="楷体_GB2312" pitchFamily="49" charset="-122"/>
              </a:rPr>
              <a:t>所谓交叉运算，是指对两个相互配对的染色体依据交叉概率 </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 </a:t>
            </a:r>
            <a:r>
              <a:rPr lang="zh-CN" altLang="en-US" sz="2400">
                <a:latin typeface="楷体_GB2312" pitchFamily="49" charset="-122"/>
                <a:ea typeface="楷体_GB2312" pitchFamily="49" charset="-122"/>
              </a:rPr>
              <a:t>按某种方式</a:t>
            </a:r>
            <a:r>
              <a:rPr lang="zh-CN" altLang="en-US" sz="2400">
                <a:solidFill>
                  <a:srgbClr val="FF0000"/>
                </a:solidFill>
                <a:latin typeface="楷体_GB2312" pitchFamily="49" charset="-122"/>
                <a:ea typeface="楷体_GB2312" pitchFamily="49" charset="-122"/>
              </a:rPr>
              <a:t>相互交换其部分基因</a:t>
            </a:r>
            <a:r>
              <a:rPr lang="zh-CN" altLang="en-US" sz="2400">
                <a:latin typeface="楷体_GB2312" pitchFamily="49" charset="-122"/>
                <a:ea typeface="楷体_GB2312" pitchFamily="49" charset="-122"/>
              </a:rPr>
              <a:t>，从而形成两个新的个体。交叉运算是遗传算法区别于其他进化算法的重要特征，它在遗传算法中起关键作用，是产生新个体的主要方法。 </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中交叉算子采用单点交叉算子。</a:t>
            </a:r>
            <a:r>
              <a:rPr lang="zh-CN" altLang="en-US" sz="28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4FE4A98-29F7-44FF-99AD-BC0BC0E08ADF}" type="slidenum">
              <a:rPr lang="en-US" altLang="zh-CN"/>
              <a:pPr/>
              <a:t>17</a:t>
            </a:fld>
            <a:endParaRPr lang="en-US" altLang="zh-CN"/>
          </a:p>
        </p:txBody>
      </p:sp>
      <p:sp>
        <p:nvSpPr>
          <p:cNvPr id="74754" name="Rectangle 2"/>
          <p:cNvSpPr>
            <a:spLocks noGrp="1" noChangeArrowheads="1"/>
          </p:cNvSpPr>
          <p:nvPr>
            <p:ph type="title"/>
          </p:nvPr>
        </p:nvSpPr>
        <p:spPr/>
        <p:txBody>
          <a:bodyPr/>
          <a:lstStyle/>
          <a:p>
            <a:pPr algn="l"/>
            <a:r>
              <a:rPr lang="zh-CN" altLang="en-US" sz="3200">
                <a:latin typeface="隶书" pitchFamily="49" charset="-122"/>
                <a:ea typeface="隶书" pitchFamily="49" charset="-122"/>
              </a:rPr>
              <a:t>单点交叉运算 </a:t>
            </a:r>
          </a:p>
        </p:txBody>
      </p:sp>
      <p:sp>
        <p:nvSpPr>
          <p:cNvPr id="74755" name="Rectangle 3"/>
          <p:cNvSpPr>
            <a:spLocks noGrp="1" noChangeArrowheads="1"/>
          </p:cNvSpPr>
          <p:nvPr>
            <p:ph type="body" idx="1"/>
          </p:nvPr>
        </p:nvSpPr>
        <p:spPr>
          <a:xfrm>
            <a:off x="539750" y="1484313"/>
            <a:ext cx="8108950" cy="4565650"/>
          </a:xfrm>
        </p:spPr>
        <p:txBody>
          <a:bodyPr/>
          <a:lstStyle/>
          <a:p>
            <a:r>
              <a:rPr lang="zh-CN" altLang="en-US"/>
              <a:t>交叉前：</a:t>
            </a:r>
          </a:p>
          <a:p>
            <a:r>
              <a:rPr lang="en-US" altLang="zh-CN"/>
              <a:t>00000|01110000000010000</a:t>
            </a:r>
          </a:p>
          <a:p>
            <a:r>
              <a:rPr lang="en-US" altLang="zh-CN"/>
              <a:t>11100|00000111111000101</a:t>
            </a:r>
          </a:p>
          <a:p>
            <a:r>
              <a:rPr lang="zh-CN" altLang="en-US"/>
              <a:t>交叉后：</a:t>
            </a:r>
          </a:p>
          <a:p>
            <a:r>
              <a:rPr lang="en-US" altLang="zh-CN"/>
              <a:t>00000|00000111111000101</a:t>
            </a:r>
          </a:p>
          <a:p>
            <a:r>
              <a:rPr lang="en-US" altLang="zh-CN"/>
              <a:t>11100|01110000000010000</a:t>
            </a:r>
          </a:p>
        </p:txBody>
      </p:sp>
      <p:sp>
        <p:nvSpPr>
          <p:cNvPr id="74757" name="AutoShape 5"/>
          <p:cNvSpPr>
            <a:spLocks noChangeArrowheads="1"/>
          </p:cNvSpPr>
          <p:nvPr/>
        </p:nvSpPr>
        <p:spPr bwMode="auto">
          <a:xfrm>
            <a:off x="5148263" y="1268413"/>
            <a:ext cx="2232025" cy="647700"/>
          </a:xfrm>
          <a:prstGeom prst="wedgeRoundRectCallout">
            <a:avLst>
              <a:gd name="adj1" fmla="val -202560"/>
              <a:gd name="adj2" fmla="val 138236"/>
              <a:gd name="adj3" fmla="val 16667"/>
            </a:avLst>
          </a:prstGeom>
          <a:solidFill>
            <a:schemeClr val="accent1"/>
          </a:solidFill>
          <a:ln w="12700" cap="sq">
            <a:solidFill>
              <a:schemeClr val="tx1"/>
            </a:solidFill>
            <a:miter lim="800000"/>
            <a:headEnd type="none" w="sm" len="sm"/>
            <a:tailEnd type="none" w="sm" len="sm"/>
          </a:ln>
          <a:effectLst/>
        </p:spPr>
        <p:txBody>
          <a:bodyPr/>
          <a:lstStyle/>
          <a:p>
            <a:pPr algn="ctr"/>
            <a:r>
              <a:rPr kumimoji="1" lang="zh-CN" altLang="en-US" sz="3200" b="1">
                <a:latin typeface="Times New Roman" pitchFamily="18" charset="0"/>
                <a:ea typeface="楷体_GB2312" pitchFamily="49" charset="-122"/>
              </a:rPr>
              <a:t>交叉点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389B88A-1E7D-45A7-BBAF-62871B28BF7C}" type="slidenum">
              <a:rPr lang="en-US" altLang="zh-CN"/>
              <a:pPr/>
              <a:t>18</a:t>
            </a:fld>
            <a:endParaRPr lang="en-US" altLang="zh-CN"/>
          </a:p>
        </p:txBody>
      </p:sp>
      <p:sp>
        <p:nvSpPr>
          <p:cNvPr id="75778" name="Rectangle 2"/>
          <p:cNvSpPr>
            <a:spLocks noGrp="1" noChangeArrowheads="1"/>
          </p:cNvSpPr>
          <p:nvPr>
            <p:ph type="title"/>
          </p:nvPr>
        </p:nvSpPr>
        <p:spPr/>
        <p:txBody>
          <a:bodyPr/>
          <a:lstStyle/>
          <a:p>
            <a:pPr algn="l"/>
            <a:r>
              <a:rPr lang="zh-CN" altLang="en-US" sz="3200">
                <a:latin typeface="隶书" pitchFamily="49" charset="-122"/>
                <a:ea typeface="隶书" pitchFamily="49" charset="-122"/>
              </a:rPr>
              <a:t>变异算子 </a:t>
            </a:r>
          </a:p>
        </p:txBody>
      </p:sp>
      <p:sp>
        <p:nvSpPr>
          <p:cNvPr id="75779" name="Rectangle 3"/>
          <p:cNvSpPr>
            <a:spLocks noGrp="1" noChangeArrowheads="1"/>
          </p:cNvSpPr>
          <p:nvPr>
            <p:ph type="body" idx="1"/>
          </p:nvPr>
        </p:nvSpPr>
        <p:spPr>
          <a:xfrm>
            <a:off x="250825" y="1484313"/>
            <a:ext cx="8497888" cy="3168650"/>
          </a:xfrm>
        </p:spPr>
        <p:txBody>
          <a:bodyPr/>
          <a:lstStyle/>
          <a:p>
            <a:pPr>
              <a:lnSpc>
                <a:spcPct val="120000"/>
              </a:lnSpc>
            </a:pPr>
            <a:r>
              <a:rPr lang="en-US" altLang="zh-CN"/>
              <a:t>        </a:t>
            </a:r>
            <a:r>
              <a:rPr lang="zh-CN" altLang="en-US" sz="2400">
                <a:latin typeface="楷体_GB2312" pitchFamily="49" charset="-122"/>
                <a:ea typeface="楷体_GB2312" pitchFamily="49" charset="-122"/>
              </a:rPr>
              <a:t>所谓变异运算，是指依据变异概率 </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 </a:t>
            </a:r>
            <a:r>
              <a:rPr lang="zh-CN" altLang="en-US" sz="2400">
                <a:latin typeface="楷体_GB2312" pitchFamily="49" charset="-122"/>
                <a:ea typeface="楷体_GB2312" pitchFamily="49" charset="-122"/>
              </a:rPr>
              <a:t>将个体编码串中的</a:t>
            </a:r>
            <a:r>
              <a:rPr lang="zh-CN" altLang="en-US" sz="2400">
                <a:solidFill>
                  <a:srgbClr val="FF0000"/>
                </a:solidFill>
                <a:latin typeface="楷体_GB2312" pitchFamily="49" charset="-122"/>
                <a:ea typeface="楷体_GB2312" pitchFamily="49" charset="-122"/>
              </a:rPr>
              <a:t>某些基因值用其它基因值来替换</a:t>
            </a:r>
            <a:r>
              <a:rPr lang="zh-CN" altLang="en-US" sz="2400">
                <a:latin typeface="楷体_GB2312" pitchFamily="49" charset="-122"/>
                <a:ea typeface="楷体_GB2312" pitchFamily="49" charset="-122"/>
              </a:rPr>
              <a:t>，从而形成一个新的个体。遗传算法中的变异运算是产生新个体的辅助方法，它决定了遗传算法的局部搜索能力，同时保持种群的多样性。交叉运算和变异运算的相互配合，共同完成对搜索空间的全局搜索和局部搜索。 </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中变异算子采用基本位变异算子。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E6B7EA-BEDF-44E4-8DB7-09F8DABF7C73}" type="slidenum">
              <a:rPr lang="en-US" altLang="zh-CN"/>
              <a:pPr/>
              <a:t>19</a:t>
            </a:fld>
            <a:endParaRPr lang="en-US" altLang="zh-CN"/>
          </a:p>
        </p:txBody>
      </p:sp>
      <p:sp>
        <p:nvSpPr>
          <p:cNvPr id="76802" name="Rectangle 2"/>
          <p:cNvSpPr>
            <a:spLocks noGrp="1" noChangeArrowheads="1"/>
          </p:cNvSpPr>
          <p:nvPr>
            <p:ph type="title"/>
          </p:nvPr>
        </p:nvSpPr>
        <p:spPr>
          <a:xfrm>
            <a:off x="539750" y="620713"/>
            <a:ext cx="8229600" cy="720725"/>
          </a:xfrm>
        </p:spPr>
        <p:txBody>
          <a:bodyPr/>
          <a:lstStyle/>
          <a:p>
            <a:pPr algn="l"/>
            <a:r>
              <a:rPr lang="zh-CN" altLang="en-US" sz="3600">
                <a:latin typeface="隶书" pitchFamily="49" charset="-122"/>
                <a:ea typeface="隶书" pitchFamily="49" charset="-122"/>
              </a:rPr>
              <a:t>基本位变异算子 </a:t>
            </a:r>
          </a:p>
        </p:txBody>
      </p:sp>
      <p:sp>
        <p:nvSpPr>
          <p:cNvPr id="76803" name="Rectangle 3"/>
          <p:cNvSpPr>
            <a:spLocks noGrp="1" noChangeArrowheads="1"/>
          </p:cNvSpPr>
          <p:nvPr>
            <p:ph type="body" idx="1"/>
          </p:nvPr>
        </p:nvSpPr>
        <p:spPr>
          <a:xfrm>
            <a:off x="0" y="1341438"/>
            <a:ext cx="8713788" cy="2592387"/>
          </a:xfrm>
        </p:spPr>
        <p:txBody>
          <a:bodyPr/>
          <a:lstStyle/>
          <a:p>
            <a:pPr>
              <a:lnSpc>
                <a:spcPct val="120000"/>
              </a:lnSpc>
            </a:pPr>
            <a:r>
              <a:rPr lang="en-US" altLang="zh-CN"/>
              <a:t>        </a:t>
            </a:r>
            <a:r>
              <a:rPr lang="zh-CN" altLang="en-US" sz="2400">
                <a:latin typeface="楷体_GB2312" pitchFamily="49" charset="-122"/>
                <a:ea typeface="楷体_GB2312" pitchFamily="49" charset="-122"/>
              </a:rPr>
              <a:t>基本位变异算子是指对个体编码串</a:t>
            </a:r>
            <a:r>
              <a:rPr lang="zh-CN" altLang="en-US" sz="2400">
                <a:solidFill>
                  <a:srgbClr val="FF0000"/>
                </a:solidFill>
                <a:latin typeface="楷体_GB2312" pitchFamily="49" charset="-122"/>
                <a:ea typeface="楷体_GB2312" pitchFamily="49" charset="-122"/>
              </a:rPr>
              <a:t>随机指定的某一位或某几位基因作变异运算</a:t>
            </a:r>
            <a:r>
              <a:rPr lang="zh-CN" altLang="en-US" sz="2400">
                <a:latin typeface="楷体_GB2312" pitchFamily="49" charset="-122"/>
                <a:ea typeface="楷体_GB2312" pitchFamily="49" charset="-122"/>
              </a:rPr>
              <a:t>。对于基本遗传算法中用二进制编码符号串所表示的个体，若需要进行变异操作的某一基因座上的原有基因值为</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，则变异操作将其变为</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；反之，若原有基因值为</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，则变异操作将其变为</a:t>
            </a:r>
            <a:r>
              <a:rPr lang="en-US" altLang="zh-CN" sz="2400">
                <a:latin typeface="楷体_GB2312" pitchFamily="49" charset="-122"/>
                <a:ea typeface="楷体_GB2312" pitchFamily="49" charset="-122"/>
              </a:rPr>
              <a:t>0 </a:t>
            </a:r>
            <a:r>
              <a:rPr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B814FA4-A9CF-46DB-AF7A-6E59A1AB539C}" type="slidenum">
              <a:rPr lang="en-US" altLang="zh-CN"/>
              <a:pPr/>
              <a:t>2</a:t>
            </a:fld>
            <a:endParaRPr lang="en-US" altLang="zh-CN"/>
          </a:p>
        </p:txBody>
      </p:sp>
      <p:sp>
        <p:nvSpPr>
          <p:cNvPr id="52226" name="Rectangle 2"/>
          <p:cNvSpPr>
            <a:spLocks noGrp="1" noChangeArrowheads="1"/>
          </p:cNvSpPr>
          <p:nvPr>
            <p:ph type="title"/>
          </p:nvPr>
        </p:nvSpPr>
        <p:spPr>
          <a:xfrm>
            <a:off x="468313" y="1557338"/>
            <a:ext cx="5638800" cy="581025"/>
          </a:xfrm>
        </p:spPr>
        <p:txBody>
          <a:bodyPr/>
          <a:lstStyle/>
          <a:p>
            <a:pPr algn="l"/>
            <a:r>
              <a:rPr lang="en-US" altLang="zh-CN" sz="2800" b="1">
                <a:latin typeface="隶书" pitchFamily="49" charset="-122"/>
                <a:ea typeface="隶书" pitchFamily="49" charset="-122"/>
              </a:rPr>
              <a:t>1.</a:t>
            </a:r>
            <a:r>
              <a:rPr lang="zh-CN" altLang="en-US" sz="2800" b="1">
                <a:latin typeface="隶书" pitchFamily="49" charset="-122"/>
                <a:ea typeface="隶书" pitchFamily="49" charset="-122"/>
              </a:rPr>
              <a:t>遗传算法起源 </a:t>
            </a:r>
          </a:p>
        </p:txBody>
      </p:sp>
      <p:sp>
        <p:nvSpPr>
          <p:cNvPr id="52227" name="Rectangle 3"/>
          <p:cNvSpPr>
            <a:spLocks noGrp="1" noChangeArrowheads="1"/>
          </p:cNvSpPr>
          <p:nvPr>
            <p:ph type="body" idx="1"/>
          </p:nvPr>
        </p:nvSpPr>
        <p:spPr>
          <a:xfrm>
            <a:off x="0" y="2205038"/>
            <a:ext cx="8820150" cy="1584325"/>
          </a:xfrm>
        </p:spPr>
        <p:txBody>
          <a:bodyPr/>
          <a:lstStyle/>
          <a:p>
            <a:pPr>
              <a:lnSpc>
                <a:spcPct val="13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遗传算法是由美国的</a:t>
            </a:r>
            <a:r>
              <a:rPr lang="en-US" altLang="zh-CN" sz="2400" dirty="0" err="1" smtClean="0">
                <a:latin typeface="楷体_GB2312" pitchFamily="49" charset="-122"/>
                <a:ea typeface="楷体_GB2312" pitchFamily="49" charset="-122"/>
              </a:rPr>
              <a:t>J.Holland</a:t>
            </a:r>
            <a:r>
              <a:rPr lang="zh-CN" altLang="en-US" sz="2400" dirty="0">
                <a:latin typeface="楷体_GB2312" pitchFamily="49" charset="-122"/>
                <a:ea typeface="楷体_GB2312" pitchFamily="49" charset="-122"/>
              </a:rPr>
              <a:t>教授于</a:t>
            </a:r>
            <a:r>
              <a:rPr lang="en-US" altLang="zh-CN" sz="2400" dirty="0">
                <a:latin typeface="楷体_GB2312" pitchFamily="49" charset="-122"/>
                <a:ea typeface="楷体_GB2312" pitchFamily="49" charset="-122"/>
              </a:rPr>
              <a:t>1975</a:t>
            </a:r>
            <a:r>
              <a:rPr lang="zh-CN" altLang="en-US" sz="2400" dirty="0">
                <a:latin typeface="楷体_GB2312" pitchFamily="49" charset="-122"/>
                <a:ea typeface="楷体_GB2312" pitchFamily="49" charset="-122"/>
              </a:rPr>
              <a:t>年在他的专著</a:t>
            </a:r>
            <a:r>
              <a:rPr lang="en-US" altLang="zh-CN"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自然界和人工系统的适应性</a:t>
            </a:r>
            <a:r>
              <a:rPr lang="en-US" altLang="zh-CN" sz="2400" dirty="0">
                <a:solidFill>
                  <a:srgbClr val="FF0000"/>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中首先提出的，它是一类借鉴生物界自然选择和自然遗传机制的随机化搜索算法。 </a:t>
            </a:r>
          </a:p>
        </p:txBody>
      </p:sp>
      <p:sp>
        <p:nvSpPr>
          <p:cNvPr id="52230" name="Rectangle 6"/>
          <p:cNvSpPr>
            <a:spLocks noChangeArrowheads="1"/>
          </p:cNvSpPr>
          <p:nvPr/>
        </p:nvSpPr>
        <p:spPr bwMode="auto">
          <a:xfrm>
            <a:off x="539750" y="836613"/>
            <a:ext cx="5638800" cy="581025"/>
          </a:xfrm>
          <a:prstGeom prst="rect">
            <a:avLst/>
          </a:prstGeom>
          <a:noFill/>
          <a:ln w="9525">
            <a:noFill/>
            <a:miter lim="800000"/>
            <a:headEnd/>
            <a:tailEnd/>
          </a:ln>
          <a:effectLst/>
        </p:spPr>
        <p:txBody>
          <a:bodyPr anchor="ctr"/>
          <a:lstStyle/>
          <a:p>
            <a:r>
              <a:rPr lang="zh-CN" altLang="en-US" sz="3200" b="1" dirty="0">
                <a:solidFill>
                  <a:srgbClr val="FF0000"/>
                </a:solidFill>
                <a:latin typeface="隶书" pitchFamily="49" charset="-122"/>
              </a:rPr>
              <a:t>一</a:t>
            </a:r>
            <a:r>
              <a:rPr lang="zh-CN" altLang="en-US" sz="3200" b="1" dirty="0" smtClean="0">
                <a:solidFill>
                  <a:srgbClr val="FF0000"/>
                </a:solidFill>
                <a:latin typeface="隶书" pitchFamily="49" charset="-122"/>
              </a:rPr>
              <a:t>、基本原理 </a:t>
            </a:r>
            <a:endParaRPr lang="zh-CN" altLang="en-US" sz="3200" b="1" dirty="0">
              <a:solidFill>
                <a:srgbClr val="FF0000"/>
              </a:solidFill>
              <a:latin typeface="隶书"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FC2BAAE-4CFB-47CD-94FB-65A5C0B8271F}" type="slidenum">
              <a:rPr lang="en-US" altLang="zh-CN"/>
              <a:pPr/>
              <a:t>20</a:t>
            </a:fld>
            <a:endParaRPr lang="en-US" altLang="zh-CN"/>
          </a:p>
        </p:txBody>
      </p:sp>
      <p:sp>
        <p:nvSpPr>
          <p:cNvPr id="79874" name="Rectangle 2"/>
          <p:cNvSpPr>
            <a:spLocks noGrp="1" noChangeArrowheads="1"/>
          </p:cNvSpPr>
          <p:nvPr>
            <p:ph type="title"/>
          </p:nvPr>
        </p:nvSpPr>
        <p:spPr/>
        <p:txBody>
          <a:bodyPr/>
          <a:lstStyle/>
          <a:p>
            <a:pPr algn="l"/>
            <a:r>
              <a:rPr lang="zh-CN" altLang="en-US" sz="3200">
                <a:latin typeface="隶书" pitchFamily="49" charset="-122"/>
                <a:ea typeface="隶书" pitchFamily="49" charset="-122"/>
              </a:rPr>
              <a:t>基本位变异算子的执行过程 </a:t>
            </a:r>
          </a:p>
        </p:txBody>
      </p:sp>
      <p:sp>
        <p:nvSpPr>
          <p:cNvPr id="79875" name="Rectangle 3"/>
          <p:cNvSpPr>
            <a:spLocks noGrp="1" noChangeArrowheads="1"/>
          </p:cNvSpPr>
          <p:nvPr>
            <p:ph type="body" idx="1"/>
          </p:nvPr>
        </p:nvSpPr>
        <p:spPr>
          <a:xfrm>
            <a:off x="865188" y="2136775"/>
            <a:ext cx="6769100" cy="3168650"/>
          </a:xfrm>
        </p:spPr>
        <p:txBody>
          <a:bodyPr/>
          <a:lstStyle/>
          <a:p>
            <a:r>
              <a:rPr lang="zh-CN" altLang="en-US"/>
              <a:t>变异前：</a:t>
            </a:r>
          </a:p>
          <a:p>
            <a:r>
              <a:rPr lang="en-US" altLang="zh-CN"/>
              <a:t>00000111000</a:t>
            </a:r>
            <a:r>
              <a:rPr lang="en-US" altLang="zh-CN" u="sng"/>
              <a:t>0</a:t>
            </a:r>
            <a:r>
              <a:rPr lang="en-US" altLang="zh-CN"/>
              <a:t>000010000</a:t>
            </a:r>
          </a:p>
          <a:p>
            <a:r>
              <a:rPr lang="zh-CN" altLang="en-US"/>
              <a:t>变异后：</a:t>
            </a:r>
          </a:p>
          <a:p>
            <a:r>
              <a:rPr lang="en-US" altLang="zh-CN"/>
              <a:t>00000111000</a:t>
            </a:r>
            <a:r>
              <a:rPr lang="en-US" altLang="zh-CN" u="sng"/>
              <a:t>1</a:t>
            </a:r>
            <a:r>
              <a:rPr lang="en-US" altLang="zh-CN"/>
              <a:t>000010000</a:t>
            </a:r>
          </a:p>
          <a:p>
            <a:endParaRPr lang="en-US" altLang="zh-CN"/>
          </a:p>
        </p:txBody>
      </p:sp>
      <p:sp>
        <p:nvSpPr>
          <p:cNvPr id="79876" name="AutoShape 4"/>
          <p:cNvSpPr>
            <a:spLocks noChangeArrowheads="1"/>
          </p:cNvSpPr>
          <p:nvPr/>
        </p:nvSpPr>
        <p:spPr bwMode="auto">
          <a:xfrm>
            <a:off x="5364163" y="1700213"/>
            <a:ext cx="1655762" cy="647700"/>
          </a:xfrm>
          <a:prstGeom prst="wedgeRoundRectCallout">
            <a:avLst>
              <a:gd name="adj1" fmla="val -156616"/>
              <a:gd name="adj2" fmla="val 162009"/>
              <a:gd name="adj3" fmla="val 16667"/>
            </a:avLst>
          </a:prstGeom>
          <a:solidFill>
            <a:schemeClr val="accent1"/>
          </a:solidFill>
          <a:ln w="12700" cap="sq">
            <a:solidFill>
              <a:schemeClr val="tx1"/>
            </a:solidFill>
            <a:miter lim="800000"/>
            <a:headEnd type="none" w="sm" len="sm"/>
            <a:tailEnd type="none" w="sm" len="sm"/>
          </a:ln>
          <a:effectLst/>
        </p:spPr>
        <p:txBody>
          <a:bodyPr/>
          <a:lstStyle/>
          <a:p>
            <a:pPr algn="ctr"/>
            <a:r>
              <a:rPr kumimoji="1" lang="zh-CN" altLang="en-US" sz="3200" b="1">
                <a:latin typeface="Times New Roman" pitchFamily="18" charset="0"/>
                <a:ea typeface="楷体_GB2312" pitchFamily="49" charset="-122"/>
              </a:rPr>
              <a:t>变异点</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3F65E48-E987-4086-B507-1D6A3A9B007B}" type="slidenum">
              <a:rPr lang="en-US" altLang="zh-CN"/>
              <a:pPr/>
              <a:t>21</a:t>
            </a:fld>
            <a:endParaRPr lang="en-US" altLang="zh-CN"/>
          </a:p>
        </p:txBody>
      </p:sp>
      <p:sp>
        <p:nvSpPr>
          <p:cNvPr id="80898" name="Rectangle 2"/>
          <p:cNvSpPr>
            <a:spLocks noGrp="1" noChangeArrowheads="1"/>
          </p:cNvSpPr>
          <p:nvPr>
            <p:ph type="title"/>
          </p:nvPr>
        </p:nvSpPr>
        <p:spPr>
          <a:xfrm>
            <a:off x="601663" y="692150"/>
            <a:ext cx="5521325" cy="725488"/>
          </a:xfrm>
        </p:spPr>
        <p:txBody>
          <a:bodyPr/>
          <a:lstStyle/>
          <a:p>
            <a:pPr algn="l"/>
            <a:r>
              <a:rPr lang="zh-CN" altLang="en-US" sz="3200">
                <a:latin typeface="隶书" pitchFamily="49" charset="-122"/>
                <a:ea typeface="隶书" pitchFamily="49" charset="-122"/>
              </a:rPr>
              <a:t>运行参数 </a:t>
            </a:r>
          </a:p>
        </p:txBody>
      </p:sp>
      <p:sp>
        <p:nvSpPr>
          <p:cNvPr id="80899" name="Rectangle 3"/>
          <p:cNvSpPr>
            <a:spLocks noGrp="1" noChangeArrowheads="1"/>
          </p:cNvSpPr>
          <p:nvPr>
            <p:ph type="body" idx="1"/>
          </p:nvPr>
        </p:nvSpPr>
        <p:spPr>
          <a:xfrm>
            <a:off x="419100" y="1711325"/>
            <a:ext cx="8229600" cy="4525963"/>
          </a:xfrm>
        </p:spPr>
        <p:txBody>
          <a:bodyPr/>
          <a:lstStyle/>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M  </a:t>
            </a:r>
            <a:r>
              <a:rPr lang="zh-CN" altLang="en-US" sz="2400">
                <a:latin typeface="楷体_GB2312" pitchFamily="49" charset="-122"/>
                <a:ea typeface="楷体_GB2312" pitchFamily="49" charset="-122"/>
              </a:rPr>
              <a:t>： 种群规模 </a:t>
            </a:r>
          </a:p>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T  </a:t>
            </a:r>
            <a:r>
              <a:rPr lang="zh-CN" altLang="en-US" sz="2400">
                <a:latin typeface="楷体_GB2312" pitchFamily="49" charset="-122"/>
                <a:ea typeface="楷体_GB2312" pitchFamily="49" charset="-122"/>
              </a:rPr>
              <a:t>： 遗传运算的终止进化代数 </a:t>
            </a:r>
          </a:p>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  </a:t>
            </a:r>
            <a:r>
              <a:rPr lang="zh-CN" altLang="en-US" sz="2400">
                <a:latin typeface="楷体_GB2312" pitchFamily="49" charset="-122"/>
                <a:ea typeface="楷体_GB2312" pitchFamily="49" charset="-122"/>
              </a:rPr>
              <a:t>： 交叉概率 </a:t>
            </a:r>
          </a:p>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 </a:t>
            </a:r>
            <a:r>
              <a:rPr lang="zh-CN" altLang="en-US" sz="2400">
                <a:latin typeface="楷体_GB2312" pitchFamily="49" charset="-122"/>
                <a:ea typeface="楷体_GB2312" pitchFamily="49" charset="-122"/>
              </a:rPr>
              <a:t>： 变异概率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0" descr="optimization2"/>
          <p:cNvPicPr>
            <a:picLocks noChangeAspect="1" noChangeArrowheads="1" noCrop="1"/>
          </p:cNvPicPr>
          <p:nvPr/>
        </p:nvPicPr>
        <p:blipFill>
          <a:blip r:embed="rId3" cstate="print"/>
          <a:srcRect/>
          <a:stretch>
            <a:fillRect/>
          </a:stretch>
        </p:blipFill>
        <p:spPr bwMode="auto">
          <a:xfrm>
            <a:off x="5435600" y="2349500"/>
            <a:ext cx="3168650" cy="2860675"/>
          </a:xfrm>
          <a:prstGeom prst="rect">
            <a:avLst/>
          </a:prstGeom>
          <a:noFill/>
          <a:ln w="9525">
            <a:noFill/>
            <a:miter lim="800000"/>
            <a:headEnd/>
            <a:tailEnd/>
          </a:ln>
        </p:spPr>
      </p:pic>
      <p:pic>
        <p:nvPicPr>
          <p:cNvPr id="3075" name="Picture 23" descr="GAPROC0"/>
          <p:cNvPicPr>
            <a:picLocks noChangeAspect="1" noChangeArrowheads="1" noCrop="1"/>
          </p:cNvPicPr>
          <p:nvPr/>
        </p:nvPicPr>
        <p:blipFill>
          <a:blip r:embed="rId4" cstate="print"/>
          <a:srcRect/>
          <a:stretch>
            <a:fillRect/>
          </a:stretch>
        </p:blipFill>
        <p:spPr bwMode="auto">
          <a:xfrm>
            <a:off x="949325" y="1773238"/>
            <a:ext cx="4486275" cy="4467225"/>
          </a:xfrm>
          <a:prstGeom prst="rect">
            <a:avLst/>
          </a:prstGeom>
          <a:noFill/>
          <a:ln w="9525">
            <a:noFill/>
            <a:miter lim="800000"/>
            <a:headEnd/>
            <a:tailEnd/>
          </a:ln>
        </p:spPr>
      </p:pic>
      <p:sp>
        <p:nvSpPr>
          <p:cNvPr id="3" name="TextBox 2"/>
          <p:cNvSpPr txBox="1"/>
          <p:nvPr/>
        </p:nvSpPr>
        <p:spPr>
          <a:xfrm>
            <a:off x="1258888" y="1628775"/>
            <a:ext cx="1697037" cy="369888"/>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zh-CN" altLang="en-US" b="1" dirty="0">
                <a:solidFill>
                  <a:schemeClr val="tx1"/>
                </a:solidFill>
              </a:rPr>
              <a:t>初始种群</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0D92D641-42A1-44E1-AB8B-CA561CFD049B}" type="slidenum">
              <a:rPr lang="en-US" altLang="zh-CN"/>
              <a:pPr/>
              <a:t>23</a:t>
            </a:fld>
            <a:endParaRPr lang="en-US" altLang="zh-CN"/>
          </a:p>
        </p:txBody>
      </p:sp>
      <p:sp>
        <p:nvSpPr>
          <p:cNvPr id="209922" name="Text Box 2"/>
          <p:cNvSpPr txBox="1">
            <a:spLocks noChangeArrowheads="1"/>
          </p:cNvSpPr>
          <p:nvPr/>
        </p:nvSpPr>
        <p:spPr bwMode="auto">
          <a:xfrm>
            <a:off x="755650" y="765175"/>
            <a:ext cx="3536950" cy="579438"/>
          </a:xfrm>
          <a:prstGeom prst="rect">
            <a:avLst/>
          </a:prstGeom>
          <a:noFill/>
          <a:ln w="9525">
            <a:noFill/>
            <a:miter lim="800000"/>
            <a:headEnd/>
            <a:tailEnd/>
          </a:ln>
          <a:effectLst/>
        </p:spPr>
        <p:txBody>
          <a:bodyPr wrap="none">
            <a:spAutoFit/>
          </a:bodyPr>
          <a:lstStyle/>
          <a:p>
            <a:r>
              <a:rPr kumimoji="1" lang="zh-CN" altLang="en-US" sz="3200">
                <a:solidFill>
                  <a:srgbClr val="FF0000"/>
                </a:solidFill>
                <a:latin typeface="黑体" pitchFamily="2" charset="-122"/>
                <a:ea typeface="黑体" pitchFamily="2" charset="-122"/>
              </a:rPr>
              <a:t>遗传算法应用举例</a:t>
            </a:r>
            <a:r>
              <a:rPr kumimoji="1" lang="zh-CN" altLang="en-US" sz="3200" b="1">
                <a:solidFill>
                  <a:srgbClr val="FF0000"/>
                </a:solidFill>
                <a:latin typeface="Times New Roman" pitchFamily="18" charset="0"/>
              </a:rPr>
              <a:t> </a:t>
            </a:r>
          </a:p>
        </p:txBody>
      </p:sp>
      <p:sp>
        <p:nvSpPr>
          <p:cNvPr id="209923" name="Text Box 3"/>
          <p:cNvSpPr txBox="1">
            <a:spLocks noChangeArrowheads="1"/>
          </p:cNvSpPr>
          <p:nvPr/>
        </p:nvSpPr>
        <p:spPr bwMode="auto">
          <a:xfrm>
            <a:off x="755650" y="1341438"/>
            <a:ext cx="7920038" cy="1203325"/>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a:latin typeface="Times New Roman" pitchFamily="18" charset="0"/>
              </a:rPr>
              <a:t>　　</a:t>
            </a:r>
            <a:r>
              <a:rPr kumimoji="1" lang="zh-CN" altLang="en-US" sz="2800">
                <a:latin typeface="Times New Roman" pitchFamily="18" charset="0"/>
              </a:rPr>
              <a:t>利用遗传算法求解区间［</a:t>
            </a:r>
            <a:r>
              <a:rPr kumimoji="1" lang="en-US" altLang="zh-CN" sz="2800">
                <a:latin typeface="Times New Roman" pitchFamily="18" charset="0"/>
              </a:rPr>
              <a:t>0,31</a:t>
            </a:r>
            <a:r>
              <a:rPr kumimoji="1" lang="zh-CN" altLang="en-US" sz="2800">
                <a:latin typeface="Times New Roman" pitchFamily="18" charset="0"/>
              </a:rPr>
              <a:t>］上的二次函数</a:t>
            </a:r>
            <a:r>
              <a:rPr kumimoji="1" lang="en-US" altLang="zh-CN" sz="2800" i="1">
                <a:latin typeface="Times New Roman" pitchFamily="18" charset="0"/>
              </a:rPr>
              <a:t>y</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baseline="30000">
                <a:latin typeface="Times New Roman" pitchFamily="18" charset="0"/>
              </a:rPr>
              <a:t>2</a:t>
            </a:r>
            <a:r>
              <a:rPr kumimoji="1" lang="zh-CN" altLang="en-US" sz="2800">
                <a:latin typeface="Times New Roman" pitchFamily="18" charset="0"/>
              </a:rPr>
              <a:t>的最大值。</a:t>
            </a:r>
            <a:r>
              <a:rPr kumimoji="1" lang="zh-CN" altLang="en-US" sz="2400">
                <a:latin typeface="Times New Roman" pitchFamily="18" charset="0"/>
              </a:rPr>
              <a:t>　　</a:t>
            </a:r>
          </a:p>
        </p:txBody>
      </p:sp>
      <p:grpSp>
        <p:nvGrpSpPr>
          <p:cNvPr id="209924" name="Group 4"/>
          <p:cNvGrpSpPr>
            <a:grpSpLocks/>
          </p:cNvGrpSpPr>
          <p:nvPr/>
        </p:nvGrpSpPr>
        <p:grpSpPr bwMode="auto">
          <a:xfrm>
            <a:off x="3132138" y="2781300"/>
            <a:ext cx="3959225" cy="2549525"/>
            <a:chOff x="2381" y="1661"/>
            <a:chExt cx="2494" cy="1606"/>
          </a:xfrm>
        </p:grpSpPr>
        <p:sp>
          <p:nvSpPr>
            <p:cNvPr id="209925" name="Text Box 5"/>
            <p:cNvSpPr txBox="1">
              <a:spLocks noChangeArrowheads="1"/>
            </p:cNvSpPr>
            <p:nvPr/>
          </p:nvSpPr>
          <p:spPr bwMode="auto">
            <a:xfrm>
              <a:off x="3606" y="2024"/>
              <a:ext cx="499"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x</a:t>
              </a:r>
              <a:r>
                <a:rPr kumimoji="1" lang="en-US" altLang="zh-CN" sz="2400" baseline="30000">
                  <a:latin typeface="Times New Roman" pitchFamily="18" charset="0"/>
                </a:rPr>
                <a:t>2</a:t>
              </a:r>
            </a:p>
          </p:txBody>
        </p:sp>
        <p:sp>
          <p:nvSpPr>
            <p:cNvPr id="209926" name="Line 6"/>
            <p:cNvSpPr>
              <a:spLocks noChangeShapeType="1"/>
            </p:cNvSpPr>
            <p:nvPr/>
          </p:nvSpPr>
          <p:spPr bwMode="auto">
            <a:xfrm flipV="1">
              <a:off x="2381" y="2988"/>
              <a:ext cx="2267" cy="0"/>
            </a:xfrm>
            <a:prstGeom prst="line">
              <a:avLst/>
            </a:prstGeom>
            <a:noFill/>
            <a:ln w="9525">
              <a:solidFill>
                <a:schemeClr val="tx1"/>
              </a:solidFill>
              <a:round/>
              <a:headEnd/>
              <a:tailEnd type="triangle" w="sm" len="lg"/>
            </a:ln>
            <a:effectLst/>
          </p:spPr>
          <p:txBody>
            <a:bodyPr/>
            <a:lstStyle/>
            <a:p>
              <a:endParaRPr lang="zh-CN" altLang="en-US"/>
            </a:p>
          </p:txBody>
        </p:sp>
        <p:sp>
          <p:nvSpPr>
            <p:cNvPr id="209927" name="Text Box 7"/>
            <p:cNvSpPr txBox="1">
              <a:spLocks noChangeArrowheads="1"/>
            </p:cNvSpPr>
            <p:nvPr/>
          </p:nvSpPr>
          <p:spPr bwMode="auto">
            <a:xfrm>
              <a:off x="3967" y="2998"/>
              <a:ext cx="908" cy="25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sz="2000">
                  <a:latin typeface="Times New Roman" pitchFamily="18" charset="0"/>
                </a:rPr>
                <a:t>31</a:t>
              </a:r>
              <a:r>
                <a:rPr lang="en-US" altLang="zh-CN"/>
                <a:t>       </a:t>
              </a:r>
              <a:r>
                <a:rPr lang="en-US" altLang="zh-CN" i="1">
                  <a:latin typeface="Times New Roman" pitchFamily="18" charset="0"/>
                </a:rPr>
                <a:t> </a:t>
              </a:r>
              <a:r>
                <a:rPr lang="en-US" altLang="zh-CN" sz="2000" i="1">
                  <a:latin typeface="Times New Roman" pitchFamily="18" charset="0"/>
                </a:rPr>
                <a:t>X</a:t>
              </a:r>
            </a:p>
          </p:txBody>
        </p:sp>
        <p:sp>
          <p:nvSpPr>
            <p:cNvPr id="209928" name="Text Box 8"/>
            <p:cNvSpPr txBox="1">
              <a:spLocks noChangeArrowheads="1"/>
            </p:cNvSpPr>
            <p:nvPr/>
          </p:nvSpPr>
          <p:spPr bwMode="auto">
            <a:xfrm>
              <a:off x="2426" y="1665"/>
              <a:ext cx="181" cy="250"/>
            </a:xfrm>
            <a:prstGeom prst="rect">
              <a:avLst/>
            </a:prstGeom>
            <a:noFill/>
            <a:ln w="9525">
              <a:noFill/>
              <a:miter lim="800000"/>
              <a:headEnd/>
              <a:tailEnd/>
            </a:ln>
            <a:effectLst/>
          </p:spPr>
          <p:txBody>
            <a:bodyPr>
              <a:spAutoFit/>
            </a:bodyPr>
            <a:lstStyle/>
            <a:p>
              <a:pPr>
                <a:spcBef>
                  <a:spcPct val="50000"/>
                </a:spcBef>
              </a:pPr>
              <a:r>
                <a:rPr lang="en-US" altLang="zh-CN" sz="2000" i="1">
                  <a:latin typeface="Times New Roman" pitchFamily="18" charset="0"/>
                </a:rPr>
                <a:t>Y</a:t>
              </a:r>
            </a:p>
          </p:txBody>
        </p:sp>
        <p:sp>
          <p:nvSpPr>
            <p:cNvPr id="209929" name="Line 9"/>
            <p:cNvSpPr>
              <a:spLocks noChangeShapeType="1"/>
            </p:cNvSpPr>
            <p:nvPr/>
          </p:nvSpPr>
          <p:spPr bwMode="auto">
            <a:xfrm flipV="1">
              <a:off x="2653" y="1680"/>
              <a:ext cx="0" cy="1587"/>
            </a:xfrm>
            <a:prstGeom prst="line">
              <a:avLst/>
            </a:prstGeom>
            <a:noFill/>
            <a:ln w="9525">
              <a:solidFill>
                <a:schemeClr val="tx1"/>
              </a:solidFill>
              <a:round/>
              <a:headEnd/>
              <a:tailEnd type="triangle" w="sm" len="lg"/>
            </a:ln>
            <a:effectLst/>
          </p:spPr>
          <p:txBody>
            <a:bodyPr/>
            <a:lstStyle/>
            <a:p>
              <a:endParaRPr lang="zh-CN" altLang="en-US"/>
            </a:p>
          </p:txBody>
        </p:sp>
        <p:sp>
          <p:nvSpPr>
            <p:cNvPr id="209930" name="Arc 10"/>
            <p:cNvSpPr>
              <a:spLocks/>
            </p:cNvSpPr>
            <p:nvPr/>
          </p:nvSpPr>
          <p:spPr bwMode="auto">
            <a:xfrm flipV="1">
              <a:off x="2653" y="1661"/>
              <a:ext cx="1542" cy="1315"/>
            </a:xfrm>
            <a:custGeom>
              <a:avLst/>
              <a:gdLst>
                <a:gd name="G0" fmla="+- 0 0 0"/>
                <a:gd name="G1" fmla="+- 21600 0 0"/>
                <a:gd name="G2" fmla="+- 21600 0 0"/>
                <a:gd name="T0" fmla="*/ 0 w 20978"/>
                <a:gd name="T1" fmla="*/ 0 h 21600"/>
                <a:gd name="T2" fmla="*/ 20978 w 20978"/>
                <a:gd name="T3" fmla="*/ 16454 h 21600"/>
                <a:gd name="T4" fmla="*/ 0 w 20978"/>
                <a:gd name="T5" fmla="*/ 21600 h 21600"/>
              </a:gdLst>
              <a:ahLst/>
              <a:cxnLst>
                <a:cxn ang="0">
                  <a:pos x="T0" y="T1"/>
                </a:cxn>
                <a:cxn ang="0">
                  <a:pos x="T2" y="T3"/>
                </a:cxn>
                <a:cxn ang="0">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close/>
                </a:path>
              </a:pathLst>
            </a:custGeom>
            <a:noFill/>
            <a:ln w="28575">
              <a:solidFill>
                <a:schemeClr val="tx1"/>
              </a:solidFill>
              <a:round/>
              <a:headEnd/>
              <a:tailEnd/>
            </a:ln>
            <a:effectLst/>
          </p:spPr>
          <p:txBody>
            <a:bodyPr wrap="none" anchor="ctr"/>
            <a:lstStyle/>
            <a:p>
              <a:endParaRPr lang="zh-CN" altLang="en-US"/>
            </a:p>
          </p:txBody>
        </p:sp>
        <p:sp>
          <p:nvSpPr>
            <p:cNvPr id="209931" name="Line 11"/>
            <p:cNvSpPr>
              <a:spLocks noChangeShapeType="1"/>
            </p:cNvSpPr>
            <p:nvPr/>
          </p:nvSpPr>
          <p:spPr bwMode="auto">
            <a:xfrm>
              <a:off x="4195" y="1979"/>
              <a:ext cx="0" cy="997"/>
            </a:xfrm>
            <a:prstGeom prst="line">
              <a:avLst/>
            </a:prstGeom>
            <a:noFill/>
            <a:ln w="9525">
              <a:solidFill>
                <a:schemeClr val="tx1"/>
              </a:solidFill>
              <a:prstDash val="dash"/>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12" dur="500"/>
                                        <p:tgtEl>
                                          <p:spTgt spid="2099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4"/>
                                        </p:tgtEl>
                                        <p:attrNameLst>
                                          <p:attrName>style.visibility</p:attrName>
                                        </p:attrNameLst>
                                      </p:cBhvr>
                                      <p:to>
                                        <p:strVal val="visible"/>
                                      </p:to>
                                    </p:set>
                                    <p:animEffect transition="in" filter="blinds(horizontal)">
                                      <p:cBhvr>
                                        <p:cTn id="17"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2229B95C-06F5-4175-999F-ACDA6619097C}" type="slidenum">
              <a:rPr lang="en-US" altLang="zh-CN"/>
              <a:pPr/>
              <a:t>24</a:t>
            </a:fld>
            <a:endParaRPr lang="en-US" altLang="zh-CN"/>
          </a:p>
        </p:txBody>
      </p:sp>
      <p:sp>
        <p:nvSpPr>
          <p:cNvPr id="210946" name="Rectangle 2"/>
          <p:cNvSpPr>
            <a:spLocks noGrp="1" noChangeArrowheads="1"/>
          </p:cNvSpPr>
          <p:nvPr>
            <p:ph type="body" idx="1"/>
          </p:nvPr>
        </p:nvSpPr>
        <p:spPr>
          <a:xfrm>
            <a:off x="684213" y="908050"/>
            <a:ext cx="7775575" cy="4959350"/>
          </a:xfrm>
        </p:spPr>
        <p:txBody>
          <a:bodyPr/>
          <a:lstStyle/>
          <a:p>
            <a:r>
              <a:rPr kumimoji="1" lang="en-US" altLang="zh-CN"/>
              <a:t>  </a:t>
            </a:r>
            <a:r>
              <a:rPr kumimoji="1" lang="zh-CN" altLang="en-US" sz="2800">
                <a:ea typeface="黑体" pitchFamily="2" charset="-122"/>
              </a:rPr>
              <a:t>分析</a:t>
            </a:r>
            <a:r>
              <a:rPr kumimoji="1" lang="zh-CN" altLang="en-US"/>
              <a:t> </a:t>
            </a:r>
          </a:p>
          <a:p>
            <a:pPr>
              <a:lnSpc>
                <a:spcPct val="120000"/>
              </a:lnSpc>
            </a:pPr>
            <a:r>
              <a:rPr kumimoji="1" lang="zh-CN" altLang="en-US"/>
              <a:t>        </a:t>
            </a:r>
            <a:r>
              <a:rPr kumimoji="1" lang="zh-CN" altLang="en-US" sz="2800">
                <a:latin typeface="Times New Roman" pitchFamily="18" charset="0"/>
                <a:ea typeface="仿宋_GB2312" pitchFamily="49" charset="-122"/>
              </a:rPr>
              <a:t>原问题可转化为在区间［</a:t>
            </a:r>
            <a:r>
              <a:rPr kumimoji="1" lang="en-US" altLang="zh-CN" sz="2800">
                <a:latin typeface="Times New Roman" pitchFamily="18" charset="0"/>
                <a:ea typeface="仿宋_GB2312" pitchFamily="49" charset="-122"/>
              </a:rPr>
              <a:t>0, 31</a:t>
            </a:r>
            <a:r>
              <a:rPr kumimoji="1" lang="zh-CN" altLang="en-US" sz="2800">
                <a:latin typeface="Times New Roman" pitchFamily="18" charset="0"/>
                <a:ea typeface="仿宋_GB2312" pitchFamily="49" charset="-122"/>
              </a:rPr>
              <a:t>］中搜索能使</a:t>
            </a:r>
            <a:r>
              <a:rPr kumimoji="1" lang="en-US" altLang="zh-CN" sz="2800">
                <a:latin typeface="Times New Roman" pitchFamily="18" charset="0"/>
                <a:ea typeface="仿宋_GB2312" pitchFamily="49" charset="-122"/>
              </a:rPr>
              <a:t>y</a:t>
            </a:r>
            <a:r>
              <a:rPr kumimoji="1" lang="zh-CN" altLang="en-US" sz="2800">
                <a:latin typeface="Times New Roman" pitchFamily="18" charset="0"/>
                <a:ea typeface="仿宋_GB2312" pitchFamily="49" charset="-122"/>
              </a:rPr>
              <a:t>取最大值的点</a:t>
            </a:r>
            <a:r>
              <a:rPr kumimoji="1" lang="en-US" altLang="zh-CN" sz="2800" i="1">
                <a:latin typeface="Times New Roman" pitchFamily="18" charset="0"/>
                <a:ea typeface="仿宋_GB2312" pitchFamily="49" charset="-122"/>
              </a:rPr>
              <a:t>a</a:t>
            </a:r>
            <a:r>
              <a:rPr kumimoji="1" lang="zh-CN" altLang="en-US" sz="2800">
                <a:latin typeface="Times New Roman" pitchFamily="18" charset="0"/>
                <a:ea typeface="仿宋_GB2312" pitchFamily="49" charset="-122"/>
              </a:rPr>
              <a:t>的问题。那么，［</a:t>
            </a:r>
            <a:r>
              <a:rPr kumimoji="1" lang="en-US" altLang="zh-CN" sz="2800">
                <a:latin typeface="Times New Roman" pitchFamily="18" charset="0"/>
                <a:ea typeface="仿宋_GB2312" pitchFamily="49" charset="-122"/>
              </a:rPr>
              <a:t>0, 31</a:t>
            </a:r>
            <a:r>
              <a:rPr kumimoji="1" lang="zh-CN" altLang="en-US" sz="2800">
                <a:latin typeface="Times New Roman" pitchFamily="18" charset="0"/>
                <a:ea typeface="仿宋_GB2312" pitchFamily="49" charset="-122"/>
              </a:rPr>
              <a:t>］ 中的点</a:t>
            </a:r>
            <a:r>
              <a:rPr kumimoji="1" lang="en-US" altLang="zh-CN" sz="2800" i="1">
                <a:latin typeface="Times New Roman" pitchFamily="18" charset="0"/>
                <a:ea typeface="仿宋_GB2312" pitchFamily="49" charset="-122"/>
              </a:rPr>
              <a:t>x</a:t>
            </a:r>
            <a:r>
              <a:rPr kumimoji="1" lang="zh-CN" altLang="en-US" sz="2800">
                <a:latin typeface="Times New Roman" pitchFamily="18" charset="0"/>
                <a:ea typeface="仿宋_GB2312" pitchFamily="49" charset="-122"/>
              </a:rPr>
              <a:t>就是个体</a:t>
            </a:r>
            <a:r>
              <a:rPr kumimoji="1" lang="en-US" altLang="zh-CN" sz="2800">
                <a:latin typeface="Times New Roman" pitchFamily="18" charset="0"/>
                <a:ea typeface="仿宋_GB2312" pitchFamily="49" charset="-122"/>
              </a:rPr>
              <a:t>, </a:t>
            </a:r>
            <a:r>
              <a:rPr kumimoji="1" lang="zh-CN" altLang="en-US" sz="2800">
                <a:latin typeface="Times New Roman" pitchFamily="18" charset="0"/>
                <a:ea typeface="仿宋_GB2312" pitchFamily="49" charset="-122"/>
              </a:rPr>
              <a:t>函数值</a:t>
            </a:r>
            <a:r>
              <a:rPr kumimoji="1" lang="en-US" altLang="zh-CN" sz="2800" i="1">
                <a:latin typeface="Times New Roman" pitchFamily="18" charset="0"/>
                <a:ea typeface="仿宋_GB2312" pitchFamily="49" charset="-122"/>
              </a:rPr>
              <a:t>f</a:t>
            </a:r>
            <a:r>
              <a:rPr kumimoji="1" lang="en-US" altLang="zh-CN" sz="2800">
                <a:latin typeface="Times New Roman" pitchFamily="18" charset="0"/>
                <a:ea typeface="仿宋_GB2312" pitchFamily="49" charset="-122"/>
              </a:rPr>
              <a:t>(</a:t>
            </a:r>
            <a:r>
              <a:rPr kumimoji="1" lang="en-US" altLang="zh-CN" sz="2800" i="1">
                <a:latin typeface="Times New Roman" pitchFamily="18" charset="0"/>
                <a:ea typeface="仿宋_GB2312" pitchFamily="49" charset="-122"/>
              </a:rPr>
              <a:t>x</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恰好就可以作为</a:t>
            </a:r>
            <a:r>
              <a:rPr kumimoji="1" lang="en-US" altLang="zh-CN" sz="2800" i="1">
                <a:latin typeface="Times New Roman" pitchFamily="18" charset="0"/>
                <a:ea typeface="仿宋_GB2312" pitchFamily="49" charset="-122"/>
              </a:rPr>
              <a:t>x</a:t>
            </a:r>
            <a:r>
              <a:rPr kumimoji="1" lang="zh-CN" altLang="en-US" sz="2800">
                <a:latin typeface="Times New Roman" pitchFamily="18" charset="0"/>
                <a:ea typeface="仿宋_GB2312" pitchFamily="49" charset="-122"/>
              </a:rPr>
              <a:t>的适应度，区间［</a:t>
            </a:r>
            <a:r>
              <a:rPr kumimoji="1" lang="en-US" altLang="zh-CN" sz="2800">
                <a:latin typeface="Times New Roman" pitchFamily="18" charset="0"/>
                <a:ea typeface="仿宋_GB2312" pitchFamily="49" charset="-122"/>
              </a:rPr>
              <a:t>0, 31</a:t>
            </a:r>
            <a:r>
              <a:rPr kumimoji="1" lang="zh-CN" altLang="en-US" sz="2800">
                <a:latin typeface="Times New Roman" pitchFamily="18" charset="0"/>
                <a:ea typeface="仿宋_GB2312" pitchFamily="49" charset="-122"/>
              </a:rPr>
              <a:t>］就是一个</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解</a:t>
            </a:r>
            <a:r>
              <a:rPr kumimoji="1" lang="en-US" altLang="zh-CN" sz="2800">
                <a:latin typeface="Times New Roman" pitchFamily="18" charset="0"/>
                <a:ea typeface="仿宋_GB2312" pitchFamily="49" charset="-122"/>
              </a:rPr>
              <a:t>)</a:t>
            </a:r>
            <a:r>
              <a:rPr kumimoji="1" lang="zh-CN" altLang="en-US" sz="2800">
                <a:latin typeface="Times New Roman" pitchFamily="18" charset="0"/>
                <a:ea typeface="仿宋_GB2312" pitchFamily="49" charset="-122"/>
              </a:rPr>
              <a:t>空间 。这样</a:t>
            </a:r>
            <a:r>
              <a:rPr kumimoji="1" lang="en-US" altLang="zh-CN" sz="2800">
                <a:latin typeface="Times New Roman" pitchFamily="18" charset="0"/>
                <a:ea typeface="仿宋_GB2312" pitchFamily="49" charset="-122"/>
              </a:rPr>
              <a:t>, </a:t>
            </a:r>
            <a:r>
              <a:rPr kumimoji="1" lang="zh-CN" altLang="en-US" sz="2800">
                <a:latin typeface="Times New Roman" pitchFamily="18" charset="0"/>
                <a:ea typeface="仿宋_GB2312" pitchFamily="49" charset="-122"/>
              </a:rPr>
              <a:t>只要能给出个体</a:t>
            </a:r>
            <a:r>
              <a:rPr kumimoji="1" lang="en-US" altLang="zh-CN" sz="2800" i="1">
                <a:latin typeface="Times New Roman" pitchFamily="18" charset="0"/>
                <a:ea typeface="仿宋_GB2312" pitchFamily="49" charset="-122"/>
              </a:rPr>
              <a:t>x</a:t>
            </a:r>
            <a:r>
              <a:rPr kumimoji="1" lang="zh-CN" altLang="en-US" sz="2800">
                <a:latin typeface="Times New Roman" pitchFamily="18" charset="0"/>
                <a:ea typeface="仿宋_GB2312" pitchFamily="49" charset="-122"/>
              </a:rPr>
              <a:t>的适当染色体编码</a:t>
            </a:r>
            <a:r>
              <a:rPr kumimoji="1" lang="en-US" altLang="zh-CN" sz="2800">
                <a:latin typeface="Times New Roman" pitchFamily="18" charset="0"/>
                <a:ea typeface="仿宋_GB2312" pitchFamily="49" charset="-122"/>
              </a:rPr>
              <a:t>, </a:t>
            </a:r>
            <a:r>
              <a:rPr kumimoji="1" lang="zh-CN" altLang="en-US" sz="2800">
                <a:latin typeface="Times New Roman" pitchFamily="18" charset="0"/>
                <a:ea typeface="仿宋_GB2312" pitchFamily="49" charset="-122"/>
              </a:rPr>
              <a:t>该问题就可以用遗传算法来解决。</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8085C07-A830-4DDA-AB33-3C0111B115DD}" type="slidenum">
              <a:rPr lang="en-US" altLang="zh-CN"/>
              <a:pPr/>
              <a:t>25</a:t>
            </a:fld>
            <a:endParaRPr lang="en-US" altLang="zh-CN"/>
          </a:p>
        </p:txBody>
      </p:sp>
      <p:sp>
        <p:nvSpPr>
          <p:cNvPr id="211970" name="Text Box 2"/>
          <p:cNvSpPr txBox="1">
            <a:spLocks noChangeArrowheads="1"/>
          </p:cNvSpPr>
          <p:nvPr/>
        </p:nvSpPr>
        <p:spPr bwMode="auto">
          <a:xfrm>
            <a:off x="827088" y="549275"/>
            <a:ext cx="7561262" cy="5776913"/>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a:latin typeface="Times New Roman" pitchFamily="18" charset="0"/>
              </a:rPr>
              <a:t>　</a:t>
            </a:r>
            <a:r>
              <a:rPr kumimoji="1" lang="zh-CN" altLang="en-US" sz="2800">
                <a:latin typeface="Times New Roman" pitchFamily="18" charset="0"/>
                <a:ea typeface="黑体" pitchFamily="2" charset="-122"/>
              </a:rPr>
              <a:t>解</a:t>
            </a:r>
            <a:r>
              <a:rPr kumimoji="1" lang="zh-CN" altLang="en-US" sz="2800">
                <a:latin typeface="Times New Roman" pitchFamily="18" charset="0"/>
              </a:rPr>
              <a:t></a:t>
            </a:r>
          </a:p>
          <a:p>
            <a:pPr algn="just">
              <a:lnSpc>
                <a:spcPct val="120000"/>
              </a:lnSpc>
            </a:pPr>
            <a:r>
              <a:rPr kumimoji="1" lang="zh-CN" altLang="en-US" sz="2800">
                <a:latin typeface="Times New Roman" pitchFamily="18" charset="0"/>
              </a:rPr>
              <a:t>　　</a:t>
            </a:r>
            <a:r>
              <a:rPr kumimoji="1" lang="en-US" altLang="zh-CN" sz="2800">
                <a:latin typeface="Times New Roman" pitchFamily="18" charset="0"/>
              </a:rPr>
              <a:t>(1)</a:t>
            </a:r>
            <a:r>
              <a:rPr kumimoji="1" lang="en-US" altLang="zh-CN" sz="2800">
                <a:latin typeface="宋体" pitchFamily="2" charset="-122"/>
              </a:rPr>
              <a:t> </a:t>
            </a:r>
            <a:r>
              <a:rPr kumimoji="1" lang="zh-CN" altLang="en-US" sz="2800">
                <a:latin typeface="宋体" pitchFamily="2" charset="-122"/>
              </a:rPr>
              <a:t>设定种群规模</a:t>
            </a:r>
            <a:r>
              <a:rPr kumimoji="1" lang="en-US" altLang="zh-CN" sz="2800">
                <a:latin typeface="宋体" pitchFamily="2" charset="-122"/>
              </a:rPr>
              <a:t>,</a:t>
            </a:r>
            <a:r>
              <a:rPr kumimoji="1" lang="zh-CN" altLang="en-US" sz="2800">
                <a:latin typeface="Times New Roman" pitchFamily="18" charset="0"/>
              </a:rPr>
              <a:t>编码染色体，</a:t>
            </a:r>
            <a:r>
              <a:rPr kumimoji="1" lang="zh-CN" altLang="en-US" sz="2800">
                <a:latin typeface="宋体" pitchFamily="2" charset="-122"/>
              </a:rPr>
              <a:t>产生初始种群。</a:t>
            </a:r>
          </a:p>
          <a:p>
            <a:pPr algn="just">
              <a:lnSpc>
                <a:spcPct val="120000"/>
              </a:lnSpc>
              <a:spcBef>
                <a:spcPct val="20000"/>
              </a:spcBef>
            </a:pPr>
            <a:r>
              <a:rPr kumimoji="1" lang="zh-CN" altLang="en-US" sz="2800">
                <a:latin typeface="宋体" pitchFamily="2" charset="-122"/>
              </a:rPr>
              <a:t>    将种群规模设定为</a:t>
            </a:r>
            <a:r>
              <a:rPr kumimoji="1" lang="en-US" altLang="zh-CN" sz="2800">
                <a:latin typeface="宋体" pitchFamily="2" charset="-122"/>
              </a:rPr>
              <a:t>4</a:t>
            </a:r>
            <a:r>
              <a:rPr kumimoji="1" lang="zh-CN" altLang="en-US" sz="2800">
                <a:latin typeface="宋体" pitchFamily="2" charset="-122"/>
              </a:rPr>
              <a:t>；</a:t>
            </a:r>
            <a:r>
              <a:rPr kumimoji="1" lang="zh-CN" altLang="en-US" sz="2800">
                <a:latin typeface="Times New Roman" pitchFamily="18" charset="0"/>
              </a:rPr>
              <a:t>用</a:t>
            </a:r>
            <a:r>
              <a:rPr kumimoji="1" lang="en-US" altLang="zh-CN" sz="2800">
                <a:latin typeface="Times New Roman" pitchFamily="18" charset="0"/>
              </a:rPr>
              <a:t>5</a:t>
            </a:r>
            <a:r>
              <a:rPr kumimoji="1" lang="zh-CN" altLang="en-US" sz="2800">
                <a:latin typeface="Times New Roman" pitchFamily="18" charset="0"/>
              </a:rPr>
              <a:t>位二进制数编码染色体；取下列个体组成</a:t>
            </a:r>
            <a:r>
              <a:rPr kumimoji="1" lang="zh-CN" altLang="en-US" sz="2800">
                <a:latin typeface="宋体" pitchFamily="2" charset="-122"/>
              </a:rPr>
              <a:t>初始种群</a:t>
            </a:r>
            <a:r>
              <a:rPr kumimoji="1" lang="en-US" altLang="zh-CN" sz="2800" i="1">
                <a:latin typeface="Times New Roman" pitchFamily="18" charset="0"/>
              </a:rPr>
              <a:t>S</a:t>
            </a:r>
            <a:r>
              <a:rPr kumimoji="1" lang="en-US" altLang="zh-CN" sz="2800" baseline="-25000">
                <a:latin typeface="Times New Roman" pitchFamily="18" charset="0"/>
              </a:rPr>
              <a:t>1</a:t>
            </a:r>
            <a:r>
              <a:rPr kumimoji="1" lang="en-US" altLang="zh-CN" sz="2800">
                <a:latin typeface="宋体" pitchFamily="2" charset="-122"/>
              </a:rPr>
              <a:t>:</a:t>
            </a:r>
          </a:p>
          <a:p>
            <a:pPr algn="just">
              <a:lnSpc>
                <a:spcPct val="120000"/>
              </a:lnSpc>
              <a:spcBef>
                <a:spcPct val="20000"/>
              </a:spcBef>
            </a:pPr>
            <a:r>
              <a:rPr kumimoji="1" lang="en-US" altLang="zh-CN" sz="2800" i="1">
                <a:latin typeface="Times New Roman" pitchFamily="18" charset="0"/>
              </a:rPr>
              <a:t>                     s</a:t>
            </a:r>
            <a:r>
              <a:rPr kumimoji="1" lang="en-US" altLang="zh-CN" sz="2800" baseline="-25000">
                <a:latin typeface="Times New Roman" pitchFamily="18" charset="0"/>
              </a:rPr>
              <a:t>1</a:t>
            </a:r>
            <a:r>
              <a:rPr kumimoji="1" lang="en-US" altLang="zh-CN" sz="2800">
                <a:latin typeface="Times New Roman" pitchFamily="18" charset="0"/>
              </a:rPr>
              <a:t>= 13 (01101),  </a:t>
            </a:r>
            <a:r>
              <a:rPr kumimoji="1" lang="en-US" altLang="zh-CN" sz="2800" i="1">
                <a:latin typeface="Times New Roman" pitchFamily="18" charset="0"/>
              </a:rPr>
              <a:t>s</a:t>
            </a:r>
            <a:r>
              <a:rPr kumimoji="1" lang="en-US" altLang="zh-CN" sz="2800" baseline="-25000">
                <a:latin typeface="Times New Roman" pitchFamily="18" charset="0"/>
              </a:rPr>
              <a:t>2</a:t>
            </a:r>
            <a:r>
              <a:rPr kumimoji="1" lang="en-US" altLang="zh-CN" sz="2800">
                <a:latin typeface="Times New Roman" pitchFamily="18" charset="0"/>
              </a:rPr>
              <a:t>= 24 (11000)</a:t>
            </a:r>
          </a:p>
          <a:p>
            <a:pPr algn="just">
              <a:lnSpc>
                <a:spcPct val="120000"/>
              </a:lnSpc>
              <a:spcBef>
                <a:spcPct val="20000"/>
              </a:spcBef>
            </a:pPr>
            <a:r>
              <a:rPr kumimoji="1" lang="en-US" altLang="zh-CN" sz="2800" i="1">
                <a:latin typeface="Times New Roman" pitchFamily="18" charset="0"/>
              </a:rPr>
              <a:t>                     s</a:t>
            </a:r>
            <a:r>
              <a:rPr kumimoji="1" lang="en-US" altLang="zh-CN" sz="2800" baseline="-25000">
                <a:latin typeface="Times New Roman" pitchFamily="18" charset="0"/>
              </a:rPr>
              <a:t>3</a:t>
            </a:r>
            <a:r>
              <a:rPr kumimoji="1" lang="en-US" altLang="zh-CN" sz="2800">
                <a:latin typeface="Times New Roman" pitchFamily="18" charset="0"/>
              </a:rPr>
              <a:t>= 8 (01000),    </a:t>
            </a:r>
            <a:r>
              <a:rPr kumimoji="1" lang="en-US" altLang="zh-CN" sz="2800" i="1">
                <a:latin typeface="Times New Roman" pitchFamily="18" charset="0"/>
              </a:rPr>
              <a:t>s</a:t>
            </a:r>
            <a:r>
              <a:rPr kumimoji="1" lang="en-US" altLang="zh-CN" sz="2800" baseline="-25000">
                <a:latin typeface="Times New Roman" pitchFamily="18" charset="0"/>
              </a:rPr>
              <a:t>4</a:t>
            </a:r>
            <a:r>
              <a:rPr kumimoji="1" lang="en-US" altLang="zh-CN" sz="2800">
                <a:latin typeface="Times New Roman" pitchFamily="18" charset="0"/>
              </a:rPr>
              <a:t>= 19 (10011)</a:t>
            </a:r>
            <a:r>
              <a:rPr kumimoji="1" lang="en-US" altLang="zh-CN" sz="2800">
                <a:latin typeface="宋体" pitchFamily="2" charset="-122"/>
              </a:rPr>
              <a:t> </a:t>
            </a:r>
          </a:p>
          <a:p>
            <a:pPr algn="just">
              <a:lnSpc>
                <a:spcPct val="120000"/>
              </a:lnSpc>
              <a:spcBef>
                <a:spcPct val="20000"/>
              </a:spcBef>
            </a:pPr>
            <a:r>
              <a:rPr kumimoji="1" lang="en-US" altLang="zh-CN" sz="2800">
                <a:latin typeface="Times New Roman" pitchFamily="18" charset="0"/>
              </a:rPr>
              <a:t>         (2) </a:t>
            </a:r>
            <a:r>
              <a:rPr kumimoji="1" lang="zh-CN" altLang="en-US" sz="2800">
                <a:latin typeface="Times New Roman" pitchFamily="18" charset="0"/>
              </a:rPr>
              <a:t>定义适应度函数</a:t>
            </a:r>
            <a:r>
              <a:rPr kumimoji="1" lang="en-US" altLang="zh-CN" sz="2800">
                <a:latin typeface="Times New Roman" pitchFamily="18" charset="0"/>
              </a:rPr>
              <a:t>,</a:t>
            </a:r>
          </a:p>
          <a:p>
            <a:pPr algn="just">
              <a:lnSpc>
                <a:spcPct val="120000"/>
              </a:lnSpc>
              <a:spcBef>
                <a:spcPct val="20000"/>
              </a:spcBef>
            </a:pPr>
            <a:r>
              <a:rPr kumimoji="1" lang="en-US" altLang="zh-CN" sz="2800">
                <a:latin typeface="Times New Roman" pitchFamily="18" charset="0"/>
              </a:rPr>
              <a:t>               </a:t>
            </a:r>
            <a:r>
              <a:rPr kumimoji="1" lang="zh-CN" altLang="en-US" sz="2800">
                <a:latin typeface="Times New Roman" pitchFamily="18" charset="0"/>
              </a:rPr>
              <a:t>取适应度函数：</a:t>
            </a:r>
            <a:r>
              <a:rPr kumimoji="1" lang="en-US" altLang="zh-CN" sz="2800" i="1">
                <a:latin typeface="Times New Roman" pitchFamily="18" charset="0"/>
              </a:rPr>
              <a:t>f </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baseline="30000">
                <a:latin typeface="Times New Roman" pitchFamily="18" charset="0"/>
              </a:rPr>
              <a:t>2</a:t>
            </a:r>
          </a:p>
          <a:p>
            <a:pPr algn="just">
              <a:lnSpc>
                <a:spcPct val="120000"/>
              </a:lnSpc>
              <a:spcBef>
                <a:spcPct val="20000"/>
              </a:spcBef>
            </a:pPr>
            <a:r>
              <a:rPr kumimoji="1" lang="en-US" altLang="zh-CN" sz="28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linds(horizontal)">
                                      <p:cBhvr>
                                        <p:cTn id="7" dur="500"/>
                                        <p:tgtEl>
                                          <p:spTgt spid="2119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0">
                                            <p:txEl>
                                              <p:pRg st="1" end="1"/>
                                            </p:txEl>
                                          </p:spTgt>
                                        </p:tgtEl>
                                        <p:attrNameLst>
                                          <p:attrName>style.visibility</p:attrName>
                                        </p:attrNameLst>
                                      </p:cBhvr>
                                      <p:to>
                                        <p:strVal val="visible"/>
                                      </p:to>
                                    </p:set>
                                    <p:animEffect transition="in" filter="blinds(horizontal)">
                                      <p:cBhvr>
                                        <p:cTn id="10" dur="500"/>
                                        <p:tgtEl>
                                          <p:spTgt spid="2119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1970">
                                            <p:txEl>
                                              <p:pRg st="2" end="2"/>
                                            </p:txEl>
                                          </p:spTgt>
                                        </p:tgtEl>
                                        <p:attrNameLst>
                                          <p:attrName>style.visibility</p:attrName>
                                        </p:attrNameLst>
                                      </p:cBhvr>
                                      <p:to>
                                        <p:strVal val="visible"/>
                                      </p:to>
                                    </p:set>
                                    <p:animEffect transition="in" filter="blinds(horizontal)">
                                      <p:cBhvr>
                                        <p:cTn id="15" dur="500"/>
                                        <p:tgtEl>
                                          <p:spTgt spid="21197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1970">
                                            <p:txEl>
                                              <p:pRg st="3" end="3"/>
                                            </p:txEl>
                                          </p:spTgt>
                                        </p:tgtEl>
                                        <p:attrNameLst>
                                          <p:attrName>style.visibility</p:attrName>
                                        </p:attrNameLst>
                                      </p:cBhvr>
                                      <p:to>
                                        <p:strVal val="visible"/>
                                      </p:to>
                                    </p:set>
                                    <p:animEffect transition="in" filter="blinds(horizontal)">
                                      <p:cBhvr>
                                        <p:cTn id="18" dur="500"/>
                                        <p:tgtEl>
                                          <p:spTgt spid="21197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1970">
                                            <p:txEl>
                                              <p:pRg st="4" end="4"/>
                                            </p:txEl>
                                          </p:spTgt>
                                        </p:tgtEl>
                                        <p:attrNameLst>
                                          <p:attrName>style.visibility</p:attrName>
                                        </p:attrNameLst>
                                      </p:cBhvr>
                                      <p:to>
                                        <p:strVal val="visible"/>
                                      </p:to>
                                    </p:set>
                                    <p:animEffect transition="in" filter="blinds(horizontal)">
                                      <p:cBhvr>
                                        <p:cTn id="21" dur="500"/>
                                        <p:tgtEl>
                                          <p:spTgt spid="21197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1970">
                                            <p:txEl>
                                              <p:pRg st="5" end="5"/>
                                            </p:txEl>
                                          </p:spTgt>
                                        </p:tgtEl>
                                        <p:attrNameLst>
                                          <p:attrName>style.visibility</p:attrName>
                                        </p:attrNameLst>
                                      </p:cBhvr>
                                      <p:to>
                                        <p:strVal val="visible"/>
                                      </p:to>
                                    </p:set>
                                    <p:animEffect transition="in" filter="blinds(horizontal)">
                                      <p:cBhvr>
                                        <p:cTn id="26" dur="500"/>
                                        <p:tgtEl>
                                          <p:spTgt spid="211970">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1970">
                                            <p:txEl>
                                              <p:pRg st="6" end="6"/>
                                            </p:txEl>
                                          </p:spTgt>
                                        </p:tgtEl>
                                        <p:attrNameLst>
                                          <p:attrName>style.visibility</p:attrName>
                                        </p:attrNameLst>
                                      </p:cBhvr>
                                      <p:to>
                                        <p:strVal val="visible"/>
                                      </p:to>
                                    </p:set>
                                    <p:animEffect transition="in" filter="blinds(horizontal)">
                                      <p:cBhvr>
                                        <p:cTn id="29" dur="500"/>
                                        <p:tgtEl>
                                          <p:spTgt spid="2119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4F668C39-DFDD-47F1-8DC9-84D2E24970A4}" type="slidenum">
              <a:rPr lang="en-US" altLang="zh-CN"/>
              <a:pPr/>
              <a:t>26</a:t>
            </a:fld>
            <a:endParaRPr lang="en-US" altLang="zh-CN"/>
          </a:p>
        </p:txBody>
      </p:sp>
      <p:sp>
        <p:nvSpPr>
          <p:cNvPr id="212994" name="Text Box 2"/>
          <p:cNvSpPr txBox="1">
            <a:spLocks noChangeArrowheads="1"/>
          </p:cNvSpPr>
          <p:nvPr/>
        </p:nvSpPr>
        <p:spPr bwMode="auto">
          <a:xfrm>
            <a:off x="900113" y="1268413"/>
            <a:ext cx="7488237" cy="252888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a:latin typeface="宋体" pitchFamily="2" charset="-122"/>
              </a:rPr>
              <a:t>　　</a:t>
            </a:r>
            <a:r>
              <a:rPr kumimoji="1" lang="en-US" altLang="zh-CN" sz="2800">
                <a:latin typeface="Times New Roman" pitchFamily="18" charset="0"/>
              </a:rPr>
              <a:t>(3) </a:t>
            </a:r>
            <a:r>
              <a:rPr kumimoji="1" lang="zh-CN" altLang="en-US" sz="2800">
                <a:latin typeface="Times New Roman" pitchFamily="18" charset="0"/>
              </a:rPr>
              <a:t>计算各代种群中的各个体的适应度</a:t>
            </a:r>
            <a:r>
              <a:rPr kumimoji="1" lang="en-US" altLang="zh-CN" sz="2800">
                <a:latin typeface="Times New Roman" pitchFamily="18" charset="0"/>
              </a:rPr>
              <a:t>, </a:t>
            </a:r>
            <a:r>
              <a:rPr kumimoji="1" lang="zh-CN" altLang="en-US" sz="2800">
                <a:latin typeface="Times New Roman" pitchFamily="18" charset="0"/>
              </a:rPr>
              <a:t>并对其染色体进行遗传操作</a:t>
            </a:r>
            <a:r>
              <a:rPr kumimoji="1" lang="en-US" altLang="zh-CN" sz="2800">
                <a:latin typeface="Times New Roman" pitchFamily="18" charset="0"/>
              </a:rPr>
              <a:t>,</a:t>
            </a:r>
            <a:r>
              <a:rPr kumimoji="1" lang="zh-CN" altLang="en-US" sz="2800">
                <a:latin typeface="Times New Roman" pitchFamily="18" charset="0"/>
              </a:rPr>
              <a:t>直到适应度最高的个体</a:t>
            </a:r>
            <a:r>
              <a:rPr kumimoji="1" lang="en-US" altLang="zh-CN" sz="2800">
                <a:latin typeface="Times New Roman" pitchFamily="18" charset="0"/>
              </a:rPr>
              <a:t>(</a:t>
            </a:r>
            <a:r>
              <a:rPr kumimoji="1" lang="zh-CN" altLang="en-US" sz="2800">
                <a:latin typeface="Times New Roman" pitchFamily="18" charset="0"/>
              </a:rPr>
              <a:t>即</a:t>
            </a:r>
            <a:r>
              <a:rPr kumimoji="1" lang="en-US" altLang="zh-CN" sz="2800">
                <a:latin typeface="Times New Roman" pitchFamily="18" charset="0"/>
              </a:rPr>
              <a:t>31</a:t>
            </a:r>
            <a:r>
              <a:rPr kumimoji="1" lang="zh-CN" altLang="en-US" sz="2800">
                <a:latin typeface="Times New Roman" pitchFamily="18" charset="0"/>
              </a:rPr>
              <a:t>（</a:t>
            </a:r>
            <a:r>
              <a:rPr kumimoji="1" lang="en-US" altLang="zh-CN" sz="2800">
                <a:latin typeface="Times New Roman" pitchFamily="18" charset="0"/>
              </a:rPr>
              <a:t>11111</a:t>
            </a:r>
            <a:r>
              <a:rPr kumimoji="1" lang="zh-CN" altLang="en-US" sz="2800">
                <a:latin typeface="Times New Roman" pitchFamily="18" charset="0"/>
              </a:rPr>
              <a:t>）</a:t>
            </a:r>
            <a:r>
              <a:rPr kumimoji="1" lang="en-US" altLang="zh-CN" sz="2800">
                <a:latin typeface="Times New Roman" pitchFamily="18" charset="0"/>
              </a:rPr>
              <a:t>)</a:t>
            </a:r>
            <a:r>
              <a:rPr kumimoji="1" lang="zh-CN" altLang="en-US" sz="2800">
                <a:latin typeface="Times New Roman" pitchFamily="18" charset="0"/>
              </a:rPr>
              <a:t>出现为止。 </a:t>
            </a:r>
          </a:p>
          <a:p>
            <a:pPr>
              <a:lnSpc>
                <a:spcPct val="130000"/>
              </a:lnSpc>
              <a:spcBef>
                <a:spcPct val="50000"/>
              </a:spcBef>
            </a:pPr>
            <a:r>
              <a:rPr kumimoji="1" lang="zh-CN" altLang="en-US" sz="2800">
                <a:latin typeface="Times New Roman" pitchFamily="18" charset="0"/>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43B4D27-9880-46B9-B3FF-2124A252F2E3}" type="slidenum">
              <a:rPr lang="en-US" altLang="zh-CN"/>
              <a:pPr/>
              <a:t>27</a:t>
            </a:fld>
            <a:endParaRPr lang="en-US" altLang="zh-CN"/>
          </a:p>
        </p:txBody>
      </p:sp>
      <p:sp>
        <p:nvSpPr>
          <p:cNvPr id="214018" name="Rectangle 2"/>
          <p:cNvSpPr>
            <a:spLocks noGrp="1" noChangeArrowheads="1"/>
          </p:cNvSpPr>
          <p:nvPr>
            <p:ph type="body" idx="1"/>
          </p:nvPr>
        </p:nvSpPr>
        <p:spPr>
          <a:xfrm>
            <a:off x="755650" y="981075"/>
            <a:ext cx="7632700" cy="4679950"/>
          </a:xfrm>
        </p:spPr>
        <p:txBody>
          <a:bodyPr/>
          <a:lstStyle/>
          <a:p>
            <a:r>
              <a:rPr kumimoji="1" lang="en-US" altLang="zh-CN" sz="2800"/>
              <a:t>       </a:t>
            </a:r>
            <a:r>
              <a:rPr kumimoji="1" lang="zh-CN" altLang="en-US" sz="2800"/>
              <a:t>首先计算种群</a:t>
            </a:r>
            <a:r>
              <a:rPr kumimoji="1" lang="en-US" altLang="zh-CN" sz="2800" i="1">
                <a:latin typeface="Times New Roman" pitchFamily="18" charset="0"/>
              </a:rPr>
              <a:t>S</a:t>
            </a:r>
            <a:r>
              <a:rPr kumimoji="1" lang="en-US" altLang="zh-CN" sz="2800" baseline="-25000">
                <a:latin typeface="Times New Roman" pitchFamily="18" charset="0"/>
              </a:rPr>
              <a:t>1</a:t>
            </a:r>
            <a:r>
              <a:rPr kumimoji="1" lang="zh-CN" altLang="en-US" sz="2800"/>
              <a:t>中各个体</a:t>
            </a:r>
          </a:p>
          <a:p>
            <a:r>
              <a:rPr kumimoji="1" lang="zh-CN" altLang="en-US" sz="2800" i="1"/>
              <a:t>              </a:t>
            </a:r>
            <a:r>
              <a:rPr kumimoji="1" lang="en-US" altLang="zh-CN" sz="2800" i="1">
                <a:latin typeface="Times New Roman" pitchFamily="18" charset="0"/>
              </a:rPr>
              <a:t>s</a:t>
            </a:r>
            <a:r>
              <a:rPr kumimoji="1" lang="en-US" altLang="zh-CN" sz="2800" baseline="-25000">
                <a:latin typeface="Times New Roman" pitchFamily="18" charset="0"/>
              </a:rPr>
              <a:t>1</a:t>
            </a:r>
            <a:r>
              <a:rPr kumimoji="1" lang="en-US" altLang="zh-CN" sz="2800">
                <a:latin typeface="Times New Roman" pitchFamily="18" charset="0"/>
              </a:rPr>
              <a:t>= 13(01101),    </a:t>
            </a:r>
            <a:r>
              <a:rPr kumimoji="1" lang="en-US" altLang="zh-CN" sz="2800" i="1">
                <a:latin typeface="Times New Roman" pitchFamily="18" charset="0"/>
              </a:rPr>
              <a:t>s</a:t>
            </a:r>
            <a:r>
              <a:rPr kumimoji="1" lang="en-US" altLang="zh-CN" sz="2800" baseline="-25000">
                <a:latin typeface="Times New Roman" pitchFamily="18" charset="0"/>
              </a:rPr>
              <a:t>2</a:t>
            </a:r>
            <a:r>
              <a:rPr kumimoji="1" lang="en-US" altLang="zh-CN" sz="2800">
                <a:latin typeface="Times New Roman" pitchFamily="18" charset="0"/>
              </a:rPr>
              <a:t>= 24(11000)</a:t>
            </a:r>
            <a:r>
              <a:rPr kumimoji="1" lang="en-US" altLang="zh-CN" sz="2800" i="1">
                <a:latin typeface="Times New Roman" pitchFamily="18" charset="0"/>
              </a:rPr>
              <a:t>                      </a:t>
            </a:r>
          </a:p>
          <a:p>
            <a:r>
              <a:rPr kumimoji="1" lang="en-US" altLang="zh-CN" sz="2800" i="1">
                <a:latin typeface="Times New Roman" pitchFamily="18" charset="0"/>
              </a:rPr>
              <a:t>                s</a:t>
            </a:r>
            <a:r>
              <a:rPr kumimoji="1" lang="en-US" altLang="zh-CN" sz="2800" baseline="-25000">
                <a:latin typeface="Times New Roman" pitchFamily="18" charset="0"/>
              </a:rPr>
              <a:t>3</a:t>
            </a:r>
            <a:r>
              <a:rPr kumimoji="1" lang="en-US" altLang="zh-CN" sz="2800">
                <a:latin typeface="Times New Roman" pitchFamily="18" charset="0"/>
              </a:rPr>
              <a:t>= 8(01000),     </a:t>
            </a:r>
            <a:r>
              <a:rPr kumimoji="1" lang="en-US" altLang="zh-CN" sz="2800" i="1">
                <a:latin typeface="Times New Roman" pitchFamily="18" charset="0"/>
              </a:rPr>
              <a:t>s</a:t>
            </a:r>
            <a:r>
              <a:rPr kumimoji="1" lang="en-US" altLang="zh-CN" sz="2800" baseline="-25000">
                <a:latin typeface="Times New Roman" pitchFamily="18" charset="0"/>
              </a:rPr>
              <a:t>4</a:t>
            </a:r>
            <a:r>
              <a:rPr kumimoji="1" lang="en-US" altLang="zh-CN" sz="2800">
                <a:latin typeface="Times New Roman" pitchFamily="18" charset="0"/>
              </a:rPr>
              <a:t>= 19(10011)</a:t>
            </a:r>
          </a:p>
          <a:p>
            <a:r>
              <a:rPr kumimoji="1" lang="zh-CN" altLang="en-US" sz="2800"/>
              <a:t>的适应度</a:t>
            </a:r>
            <a:r>
              <a:rPr kumimoji="1" lang="en-US" altLang="zh-CN" sz="2800" i="1">
                <a:latin typeface="Times New Roman" pitchFamily="18" charset="0"/>
              </a:rPr>
              <a:t>f </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i="1" baseline="-25000">
                <a:latin typeface="Times New Roman" pitchFamily="18" charset="0"/>
              </a:rPr>
              <a:t>i</a:t>
            </a:r>
            <a:r>
              <a:rPr kumimoji="1" lang="en-US" altLang="zh-CN" sz="2800">
                <a:latin typeface="Times New Roman" pitchFamily="18" charset="0"/>
              </a:rPr>
              <a:t>)</a:t>
            </a:r>
            <a:r>
              <a:rPr kumimoji="1" lang="en-US" altLang="zh-CN" sz="2800"/>
              <a:t> </a:t>
            </a:r>
            <a:r>
              <a:rPr kumimoji="1" lang="zh-CN" altLang="en-US" sz="2800"/>
              <a:t>。</a:t>
            </a:r>
          </a:p>
          <a:p>
            <a:r>
              <a:rPr kumimoji="1" lang="zh-CN" altLang="en-US" sz="2800"/>
              <a:t>       容易求得</a:t>
            </a:r>
            <a:endParaRPr kumimoji="1" lang="zh-CN" altLang="en-US" sz="2800" i="1">
              <a:latin typeface="Times New Roman" pitchFamily="18" charset="0"/>
            </a:endParaRPr>
          </a:p>
          <a:p>
            <a:r>
              <a:rPr kumimoji="1" lang="zh-CN" altLang="en-US" sz="2800" i="1">
                <a:latin typeface="Times New Roman" pitchFamily="18" charset="0"/>
              </a:rPr>
              <a:t>                       </a:t>
            </a:r>
            <a:r>
              <a:rPr kumimoji="1" lang="en-US" altLang="zh-CN" sz="2800" i="1">
                <a:latin typeface="Times New Roman" pitchFamily="18" charset="0"/>
              </a:rPr>
              <a:t>f </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1</a:t>
            </a:r>
            <a:r>
              <a:rPr kumimoji="1" lang="en-US" altLang="zh-CN" sz="2800">
                <a:latin typeface="Times New Roman" pitchFamily="18" charset="0"/>
              </a:rPr>
              <a:t>) = </a:t>
            </a:r>
            <a:r>
              <a:rPr kumimoji="1" lang="en-US" altLang="zh-CN" sz="2800" i="1">
                <a:latin typeface="Times New Roman" pitchFamily="18" charset="0"/>
              </a:rPr>
              <a:t>f</a:t>
            </a:r>
            <a:r>
              <a:rPr kumimoji="1" lang="en-US" altLang="zh-CN" sz="2800">
                <a:latin typeface="Times New Roman" pitchFamily="18" charset="0"/>
              </a:rPr>
              <a:t>(13) = 13</a:t>
            </a:r>
            <a:r>
              <a:rPr kumimoji="1" lang="en-US" altLang="zh-CN" sz="2800" baseline="30000">
                <a:latin typeface="Times New Roman" pitchFamily="18" charset="0"/>
              </a:rPr>
              <a:t>2 </a:t>
            </a:r>
            <a:r>
              <a:rPr kumimoji="1" lang="en-US" altLang="zh-CN" sz="2800">
                <a:latin typeface="Times New Roman" pitchFamily="18" charset="0"/>
              </a:rPr>
              <a:t>= 169</a:t>
            </a:r>
          </a:p>
          <a:p>
            <a:r>
              <a:rPr kumimoji="1" lang="en-US" altLang="zh-CN" sz="2800" i="1">
                <a:latin typeface="Times New Roman" pitchFamily="18" charset="0"/>
              </a:rPr>
              <a:t>                       f </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2</a:t>
            </a:r>
            <a:r>
              <a:rPr kumimoji="1" lang="en-US" altLang="zh-CN" sz="2800">
                <a:latin typeface="Times New Roman" pitchFamily="18" charset="0"/>
              </a:rPr>
              <a:t>) = </a:t>
            </a:r>
            <a:r>
              <a:rPr kumimoji="1" lang="en-US" altLang="zh-CN" sz="2800" i="1">
                <a:latin typeface="Times New Roman" pitchFamily="18" charset="0"/>
              </a:rPr>
              <a:t>f</a:t>
            </a:r>
            <a:r>
              <a:rPr kumimoji="1" lang="en-US" altLang="zh-CN" sz="2800">
                <a:latin typeface="Times New Roman" pitchFamily="18" charset="0"/>
              </a:rPr>
              <a:t>(24) = 24</a:t>
            </a:r>
            <a:r>
              <a:rPr kumimoji="1" lang="en-US" altLang="zh-CN" sz="2800" baseline="30000">
                <a:latin typeface="Times New Roman" pitchFamily="18" charset="0"/>
              </a:rPr>
              <a:t>2 </a:t>
            </a:r>
            <a:r>
              <a:rPr kumimoji="1" lang="en-US" altLang="zh-CN" sz="2800">
                <a:latin typeface="Times New Roman" pitchFamily="18" charset="0"/>
              </a:rPr>
              <a:t>= 576</a:t>
            </a:r>
          </a:p>
          <a:p>
            <a:r>
              <a:rPr kumimoji="1" lang="en-US" altLang="zh-CN" sz="2800" i="1">
                <a:latin typeface="Times New Roman" pitchFamily="18" charset="0"/>
              </a:rPr>
              <a:t>                       f </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3</a:t>
            </a:r>
            <a:r>
              <a:rPr kumimoji="1" lang="en-US" altLang="zh-CN" sz="2800">
                <a:latin typeface="Times New Roman" pitchFamily="18" charset="0"/>
              </a:rPr>
              <a:t>) = </a:t>
            </a:r>
            <a:r>
              <a:rPr kumimoji="1" lang="en-US" altLang="zh-CN" sz="2800" i="1">
                <a:latin typeface="Times New Roman" pitchFamily="18" charset="0"/>
              </a:rPr>
              <a:t>f</a:t>
            </a:r>
            <a:r>
              <a:rPr kumimoji="1" lang="en-US" altLang="zh-CN" sz="2800">
                <a:latin typeface="Times New Roman" pitchFamily="18" charset="0"/>
              </a:rPr>
              <a:t>(8) = 8</a:t>
            </a:r>
            <a:r>
              <a:rPr kumimoji="1" lang="en-US" altLang="zh-CN" sz="2800" baseline="30000">
                <a:latin typeface="Times New Roman" pitchFamily="18" charset="0"/>
              </a:rPr>
              <a:t>2 </a:t>
            </a:r>
            <a:r>
              <a:rPr kumimoji="1" lang="en-US" altLang="zh-CN" sz="2800">
                <a:latin typeface="Times New Roman" pitchFamily="18" charset="0"/>
              </a:rPr>
              <a:t>= 64</a:t>
            </a:r>
          </a:p>
          <a:p>
            <a:r>
              <a:rPr kumimoji="1" lang="en-US" altLang="zh-CN" sz="2800" i="1">
                <a:latin typeface="Times New Roman" pitchFamily="18" charset="0"/>
              </a:rPr>
              <a:t>                       f </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4</a:t>
            </a:r>
            <a:r>
              <a:rPr kumimoji="1" lang="en-US" altLang="zh-CN" sz="2800">
                <a:latin typeface="Times New Roman" pitchFamily="18" charset="0"/>
              </a:rPr>
              <a:t>) = </a:t>
            </a:r>
            <a:r>
              <a:rPr kumimoji="1" lang="en-US" altLang="zh-CN" sz="2800" i="1">
                <a:latin typeface="Times New Roman" pitchFamily="18" charset="0"/>
              </a:rPr>
              <a:t>f</a:t>
            </a:r>
            <a:r>
              <a:rPr kumimoji="1" lang="en-US" altLang="zh-CN" sz="2800">
                <a:latin typeface="Times New Roman" pitchFamily="18" charset="0"/>
              </a:rPr>
              <a:t>(19) = 19</a:t>
            </a:r>
            <a:r>
              <a:rPr kumimoji="1" lang="en-US" altLang="zh-CN" sz="2800" baseline="30000">
                <a:latin typeface="Times New Roman" pitchFamily="18" charset="0"/>
              </a:rPr>
              <a:t>2 </a:t>
            </a:r>
            <a:r>
              <a:rPr kumimoji="1" lang="en-US" altLang="zh-CN" sz="2800">
                <a:latin typeface="Times New Roman" pitchFamily="18" charset="0"/>
              </a:rPr>
              <a:t>= 361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animEffect transition="in" filter="blinds(horizontal)">
                                      <p:cBhvr>
                                        <p:cTn id="7" dur="500"/>
                                        <p:tgtEl>
                                          <p:spTgt spid="21401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018">
                                            <p:txEl>
                                              <p:pRg st="1" end="1"/>
                                            </p:txEl>
                                          </p:spTgt>
                                        </p:tgtEl>
                                        <p:attrNameLst>
                                          <p:attrName>style.visibility</p:attrName>
                                        </p:attrNameLst>
                                      </p:cBhvr>
                                      <p:to>
                                        <p:strVal val="visible"/>
                                      </p:to>
                                    </p:set>
                                    <p:animEffect transition="in" filter="blinds(horizontal)">
                                      <p:cBhvr>
                                        <p:cTn id="10" dur="500"/>
                                        <p:tgtEl>
                                          <p:spTgt spid="21401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4018">
                                            <p:txEl>
                                              <p:pRg st="2" end="2"/>
                                            </p:txEl>
                                          </p:spTgt>
                                        </p:tgtEl>
                                        <p:attrNameLst>
                                          <p:attrName>style.visibility</p:attrName>
                                        </p:attrNameLst>
                                      </p:cBhvr>
                                      <p:to>
                                        <p:strVal val="visible"/>
                                      </p:to>
                                    </p:set>
                                    <p:animEffect transition="in" filter="blinds(horizontal)">
                                      <p:cBhvr>
                                        <p:cTn id="13" dur="500"/>
                                        <p:tgtEl>
                                          <p:spTgt spid="21401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4018">
                                            <p:txEl>
                                              <p:pRg st="3" end="3"/>
                                            </p:txEl>
                                          </p:spTgt>
                                        </p:tgtEl>
                                        <p:attrNameLst>
                                          <p:attrName>style.visibility</p:attrName>
                                        </p:attrNameLst>
                                      </p:cBhvr>
                                      <p:to>
                                        <p:strVal val="visible"/>
                                      </p:to>
                                    </p:set>
                                    <p:animEffect transition="in" filter="blinds(horizontal)">
                                      <p:cBhvr>
                                        <p:cTn id="16" dur="500"/>
                                        <p:tgtEl>
                                          <p:spTgt spid="21401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4018">
                                            <p:txEl>
                                              <p:pRg st="4" end="4"/>
                                            </p:txEl>
                                          </p:spTgt>
                                        </p:tgtEl>
                                        <p:attrNameLst>
                                          <p:attrName>style.visibility</p:attrName>
                                        </p:attrNameLst>
                                      </p:cBhvr>
                                      <p:to>
                                        <p:strVal val="visible"/>
                                      </p:to>
                                    </p:set>
                                    <p:animEffect transition="in" filter="blinds(horizontal)">
                                      <p:cBhvr>
                                        <p:cTn id="21" dur="500"/>
                                        <p:tgtEl>
                                          <p:spTgt spid="21401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4018">
                                            <p:txEl>
                                              <p:pRg st="5" end="5"/>
                                            </p:txEl>
                                          </p:spTgt>
                                        </p:tgtEl>
                                        <p:attrNameLst>
                                          <p:attrName>style.visibility</p:attrName>
                                        </p:attrNameLst>
                                      </p:cBhvr>
                                      <p:to>
                                        <p:strVal val="visible"/>
                                      </p:to>
                                    </p:set>
                                    <p:animEffect transition="in" filter="blinds(horizontal)">
                                      <p:cBhvr>
                                        <p:cTn id="24" dur="500"/>
                                        <p:tgtEl>
                                          <p:spTgt spid="21401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4018">
                                            <p:txEl>
                                              <p:pRg st="6" end="6"/>
                                            </p:txEl>
                                          </p:spTgt>
                                        </p:tgtEl>
                                        <p:attrNameLst>
                                          <p:attrName>style.visibility</p:attrName>
                                        </p:attrNameLst>
                                      </p:cBhvr>
                                      <p:to>
                                        <p:strVal val="visible"/>
                                      </p:to>
                                    </p:set>
                                    <p:animEffect transition="in" filter="blinds(horizontal)">
                                      <p:cBhvr>
                                        <p:cTn id="27" dur="500"/>
                                        <p:tgtEl>
                                          <p:spTgt spid="21401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4018">
                                            <p:txEl>
                                              <p:pRg st="7" end="7"/>
                                            </p:txEl>
                                          </p:spTgt>
                                        </p:tgtEl>
                                        <p:attrNameLst>
                                          <p:attrName>style.visibility</p:attrName>
                                        </p:attrNameLst>
                                      </p:cBhvr>
                                      <p:to>
                                        <p:strVal val="visible"/>
                                      </p:to>
                                    </p:set>
                                    <p:animEffect transition="in" filter="blinds(horizontal)">
                                      <p:cBhvr>
                                        <p:cTn id="30" dur="500"/>
                                        <p:tgtEl>
                                          <p:spTgt spid="21401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4018">
                                            <p:txEl>
                                              <p:pRg st="8" end="8"/>
                                            </p:txEl>
                                          </p:spTgt>
                                        </p:tgtEl>
                                        <p:attrNameLst>
                                          <p:attrName>style.visibility</p:attrName>
                                        </p:attrNameLst>
                                      </p:cBhvr>
                                      <p:to>
                                        <p:strVal val="visible"/>
                                      </p:to>
                                    </p:set>
                                    <p:animEffect transition="in" filter="blinds(horizontal)">
                                      <p:cBhvr>
                                        <p:cTn id="33" dur="500"/>
                                        <p:tgtEl>
                                          <p:spTgt spid="2140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51EA7A2-92E6-4AC8-A2E2-37025DA9D647}" type="slidenum">
              <a:rPr lang="en-US" altLang="zh-CN"/>
              <a:pPr/>
              <a:t>28</a:t>
            </a:fld>
            <a:endParaRPr lang="en-US" altLang="zh-CN"/>
          </a:p>
        </p:txBody>
      </p:sp>
      <p:sp>
        <p:nvSpPr>
          <p:cNvPr id="215042" name="Rectangle 2"/>
          <p:cNvSpPr>
            <a:spLocks noGrp="1" noChangeArrowheads="1"/>
          </p:cNvSpPr>
          <p:nvPr>
            <p:ph type="body" idx="1"/>
          </p:nvPr>
        </p:nvSpPr>
        <p:spPr>
          <a:xfrm>
            <a:off x="1042988" y="692150"/>
            <a:ext cx="7127875" cy="576263"/>
          </a:xfrm>
        </p:spPr>
        <p:txBody>
          <a:bodyPr/>
          <a:lstStyle/>
          <a:p>
            <a:r>
              <a:rPr kumimoji="1" lang="zh-CN" altLang="en-US" sz="2800"/>
              <a:t>再计算种群</a:t>
            </a:r>
            <a:r>
              <a:rPr kumimoji="1" lang="en-US" altLang="zh-CN" sz="2800" i="1">
                <a:latin typeface="Times New Roman" pitchFamily="18" charset="0"/>
              </a:rPr>
              <a:t>S</a:t>
            </a:r>
            <a:r>
              <a:rPr kumimoji="1" lang="en-US" altLang="zh-CN" sz="2800" baseline="-25000">
                <a:latin typeface="Times New Roman" pitchFamily="18" charset="0"/>
              </a:rPr>
              <a:t>1</a:t>
            </a:r>
            <a:r>
              <a:rPr kumimoji="1" lang="zh-CN" altLang="en-US" sz="2800"/>
              <a:t>中各个体的选择概率。</a:t>
            </a:r>
          </a:p>
        </p:txBody>
      </p:sp>
      <p:grpSp>
        <p:nvGrpSpPr>
          <p:cNvPr id="215043" name="Group 3"/>
          <p:cNvGrpSpPr>
            <a:grpSpLocks/>
          </p:cNvGrpSpPr>
          <p:nvPr/>
        </p:nvGrpSpPr>
        <p:grpSpPr bwMode="auto">
          <a:xfrm>
            <a:off x="1042988" y="1268413"/>
            <a:ext cx="6192837" cy="2020887"/>
            <a:chOff x="657" y="799"/>
            <a:chExt cx="3901" cy="1273"/>
          </a:xfrm>
        </p:grpSpPr>
        <p:graphicFrame>
          <p:nvGraphicFramePr>
            <p:cNvPr id="215044" name="Object 4"/>
            <p:cNvGraphicFramePr>
              <a:graphicFrameLocks noChangeAspect="1"/>
            </p:cNvGraphicFramePr>
            <p:nvPr/>
          </p:nvGraphicFramePr>
          <p:xfrm>
            <a:off x="2245" y="1162"/>
            <a:ext cx="1536" cy="910"/>
          </p:xfrm>
          <a:graphic>
            <a:graphicData uri="http://schemas.openxmlformats.org/presentationml/2006/ole">
              <mc:AlternateContent xmlns:mc="http://schemas.openxmlformats.org/markup-compatibility/2006">
                <mc:Choice xmlns:v="urn:schemas-microsoft-com:vml" Requires="v">
                  <p:oleObj spid="_x0000_s215049" name="Equation" r:id="rId3" imgW="1091880" imgH="647640" progId="Equation.3">
                    <p:embed/>
                  </p:oleObj>
                </mc:Choice>
                <mc:Fallback>
                  <p:oleObj name="Equation" r:id="rId3" imgW="1091880" imgH="647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1162"/>
                          <a:ext cx="1536" cy="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5" name="Text Box 5"/>
            <p:cNvSpPr txBox="1">
              <a:spLocks noChangeArrowheads="1"/>
            </p:cNvSpPr>
            <p:nvPr/>
          </p:nvSpPr>
          <p:spPr bwMode="auto">
            <a:xfrm>
              <a:off x="657" y="799"/>
              <a:ext cx="3901" cy="327"/>
            </a:xfrm>
            <a:prstGeom prst="rect">
              <a:avLst/>
            </a:prstGeom>
            <a:noFill/>
            <a:ln w="9525">
              <a:noFill/>
              <a:miter lim="800000"/>
              <a:headEnd/>
              <a:tailEnd/>
            </a:ln>
            <a:effectLst/>
          </p:spPr>
          <p:txBody>
            <a:bodyPr>
              <a:spAutoFit/>
            </a:bodyPr>
            <a:lstStyle/>
            <a:p>
              <a:pPr>
                <a:spcBef>
                  <a:spcPct val="50000"/>
                </a:spcBef>
              </a:pPr>
              <a:r>
                <a:rPr kumimoji="1" lang="zh-CN" altLang="en-US" sz="2800"/>
                <a:t>选择概率的计算公式为</a:t>
              </a:r>
            </a:p>
          </p:txBody>
        </p:sp>
      </p:grpSp>
      <p:sp>
        <p:nvSpPr>
          <p:cNvPr id="215046" name="Text Box 6"/>
          <p:cNvSpPr txBox="1">
            <a:spLocks noChangeArrowheads="1"/>
          </p:cNvSpPr>
          <p:nvPr/>
        </p:nvSpPr>
        <p:spPr bwMode="auto">
          <a:xfrm>
            <a:off x="971550" y="3141663"/>
            <a:ext cx="6913563" cy="2913062"/>
          </a:xfrm>
          <a:prstGeom prst="rect">
            <a:avLst/>
          </a:prstGeom>
          <a:noFill/>
          <a:ln w="9525">
            <a:noFill/>
            <a:miter lim="800000"/>
            <a:headEnd/>
            <a:tailEnd/>
          </a:ln>
          <a:effectLst/>
        </p:spPr>
        <p:txBody>
          <a:bodyPr>
            <a:spAutoFit/>
          </a:bodyPr>
          <a:lstStyle/>
          <a:p>
            <a:pPr>
              <a:spcBef>
                <a:spcPct val="50000"/>
              </a:spcBef>
            </a:pPr>
            <a:r>
              <a:rPr lang="en-US" altLang="zh-CN" sz="2800"/>
              <a:t> </a:t>
            </a:r>
            <a:r>
              <a:rPr lang="zh-CN" altLang="en-US" sz="2800"/>
              <a:t>由此可求得</a:t>
            </a:r>
          </a:p>
          <a:p>
            <a:pPr>
              <a:lnSpc>
                <a:spcPct val="120000"/>
              </a:lnSpc>
              <a:spcBef>
                <a:spcPct val="20000"/>
              </a:spcBef>
            </a:pPr>
            <a:r>
              <a:rPr lang="zh-CN" altLang="en-US"/>
              <a:t>                                </a:t>
            </a:r>
            <a:r>
              <a:rPr kumimoji="1" lang="en-US" altLang="zh-CN" sz="2800" i="1">
                <a:latin typeface="Times New Roman" pitchFamily="18" charset="0"/>
              </a:rPr>
              <a:t>P</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1</a:t>
            </a:r>
            <a:r>
              <a:rPr kumimoji="1" lang="en-US" altLang="zh-CN" sz="2800">
                <a:latin typeface="Times New Roman" pitchFamily="18" charset="0"/>
              </a:rPr>
              <a:t>) = </a:t>
            </a:r>
            <a:r>
              <a:rPr kumimoji="1" lang="en-US" altLang="zh-CN" sz="2800" i="1">
                <a:latin typeface="Times New Roman" pitchFamily="18" charset="0"/>
              </a:rPr>
              <a:t>P</a:t>
            </a:r>
            <a:r>
              <a:rPr kumimoji="1" lang="en-US" altLang="zh-CN" sz="2800">
                <a:latin typeface="Times New Roman" pitchFamily="18" charset="0"/>
              </a:rPr>
              <a:t>(13) = 0.14</a:t>
            </a:r>
          </a:p>
          <a:p>
            <a:pPr>
              <a:lnSpc>
                <a:spcPct val="120000"/>
              </a:lnSpc>
              <a:spcBef>
                <a:spcPct val="20000"/>
              </a:spcBef>
            </a:pPr>
            <a:r>
              <a:rPr kumimoji="1" lang="en-US" altLang="zh-CN" sz="2800" i="1">
                <a:latin typeface="Times New Roman" pitchFamily="18" charset="0"/>
              </a:rPr>
              <a:t>                       P</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2</a:t>
            </a:r>
            <a:r>
              <a:rPr kumimoji="1" lang="en-US" altLang="zh-CN" sz="2800">
                <a:latin typeface="Times New Roman" pitchFamily="18" charset="0"/>
              </a:rPr>
              <a:t>) = </a:t>
            </a:r>
            <a:r>
              <a:rPr kumimoji="1" lang="en-US" altLang="zh-CN" sz="2800" i="1">
                <a:latin typeface="Times New Roman" pitchFamily="18" charset="0"/>
              </a:rPr>
              <a:t>P</a:t>
            </a:r>
            <a:r>
              <a:rPr kumimoji="1" lang="en-US" altLang="zh-CN" sz="2800">
                <a:latin typeface="Times New Roman" pitchFamily="18" charset="0"/>
              </a:rPr>
              <a:t>(24) = 0.49 </a:t>
            </a:r>
          </a:p>
          <a:p>
            <a:pPr>
              <a:lnSpc>
                <a:spcPct val="120000"/>
              </a:lnSpc>
              <a:spcBef>
                <a:spcPct val="20000"/>
              </a:spcBef>
            </a:pPr>
            <a:r>
              <a:rPr kumimoji="1" lang="en-US" altLang="zh-CN" sz="2800" i="1">
                <a:latin typeface="Times New Roman" pitchFamily="18" charset="0"/>
              </a:rPr>
              <a:t>                       P</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3</a:t>
            </a:r>
            <a:r>
              <a:rPr kumimoji="1" lang="en-US" altLang="zh-CN" sz="2800">
                <a:latin typeface="Times New Roman" pitchFamily="18" charset="0"/>
              </a:rPr>
              <a:t>) = </a:t>
            </a:r>
            <a:r>
              <a:rPr kumimoji="1" lang="en-US" altLang="zh-CN" sz="2800" i="1">
                <a:latin typeface="Times New Roman" pitchFamily="18" charset="0"/>
              </a:rPr>
              <a:t>P</a:t>
            </a:r>
            <a:r>
              <a:rPr kumimoji="1" lang="en-US" altLang="zh-CN" sz="2800">
                <a:latin typeface="Times New Roman" pitchFamily="18" charset="0"/>
              </a:rPr>
              <a:t>(8) = 0.06</a:t>
            </a:r>
          </a:p>
          <a:p>
            <a:pPr>
              <a:lnSpc>
                <a:spcPct val="120000"/>
              </a:lnSpc>
              <a:spcBef>
                <a:spcPct val="20000"/>
              </a:spcBef>
            </a:pPr>
            <a:r>
              <a:rPr kumimoji="1" lang="en-US" altLang="zh-CN" sz="2800" i="1">
                <a:latin typeface="Times New Roman" pitchFamily="18" charset="0"/>
              </a:rPr>
              <a:t>                       P</a:t>
            </a:r>
            <a:r>
              <a:rPr kumimoji="1" lang="en-US" altLang="zh-CN" sz="2800">
                <a:latin typeface="Times New Roman" pitchFamily="18" charset="0"/>
              </a:rPr>
              <a:t>(</a:t>
            </a:r>
            <a:r>
              <a:rPr kumimoji="1" lang="en-US" altLang="zh-CN" sz="2800" i="1">
                <a:latin typeface="Times New Roman" pitchFamily="18" charset="0"/>
              </a:rPr>
              <a:t>s</a:t>
            </a:r>
            <a:r>
              <a:rPr kumimoji="1" lang="en-US" altLang="zh-CN" sz="2800" baseline="-25000">
                <a:latin typeface="Times New Roman" pitchFamily="18" charset="0"/>
              </a:rPr>
              <a:t>4</a:t>
            </a:r>
            <a:r>
              <a:rPr kumimoji="1" lang="en-US" altLang="zh-CN" sz="2800">
                <a:latin typeface="Times New Roman" pitchFamily="18" charset="0"/>
              </a:rPr>
              <a:t>) = </a:t>
            </a:r>
            <a:r>
              <a:rPr kumimoji="1" lang="en-US" altLang="zh-CN" sz="2800" i="1">
                <a:latin typeface="Times New Roman" pitchFamily="18" charset="0"/>
              </a:rPr>
              <a:t>P</a:t>
            </a:r>
            <a:r>
              <a:rPr kumimoji="1" lang="en-US" altLang="zh-CN" sz="2800">
                <a:latin typeface="Times New Roman" pitchFamily="18" charset="0"/>
              </a:rPr>
              <a:t>(19) = 0.31</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2">
                                            <p:txEl>
                                              <p:pRg st="0" end="0"/>
                                            </p:txEl>
                                          </p:spTgt>
                                        </p:tgtEl>
                                        <p:attrNameLst>
                                          <p:attrName>style.visibility</p:attrName>
                                        </p:attrNameLst>
                                      </p:cBhvr>
                                      <p:to>
                                        <p:strVal val="visible"/>
                                      </p:to>
                                    </p:set>
                                    <p:animEffect transition="in" filter="blinds(horizontal)">
                                      <p:cBhvr>
                                        <p:cTn id="7" dur="500"/>
                                        <p:tgtEl>
                                          <p:spTgt spid="215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blinds(horizontal)">
                                      <p:cBhvr>
                                        <p:cTn id="12" dur="500"/>
                                        <p:tgtEl>
                                          <p:spTgt spid="2150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46"/>
                                        </p:tgtEl>
                                        <p:attrNameLst>
                                          <p:attrName>style.visibility</p:attrName>
                                        </p:attrNameLst>
                                      </p:cBhvr>
                                      <p:to>
                                        <p:strVal val="visible"/>
                                      </p:to>
                                    </p:set>
                                    <p:animEffect transition="in" filter="blinds(horizontal)">
                                      <p:cBhvr>
                                        <p:cTn id="17"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build="p"/>
      <p:bldP spid="2150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DA2E361F-6A79-47B2-994B-A6855ED84B09}" type="slidenum">
              <a:rPr lang="en-US" altLang="zh-CN"/>
              <a:pPr/>
              <a:t>29</a:t>
            </a:fld>
            <a:endParaRPr lang="en-US" altLang="zh-CN"/>
          </a:p>
        </p:txBody>
      </p:sp>
      <p:sp>
        <p:nvSpPr>
          <p:cNvPr id="216066" name="Text Box 2"/>
          <p:cNvSpPr txBox="1">
            <a:spLocks noChangeArrowheads="1"/>
          </p:cNvSpPr>
          <p:nvPr/>
        </p:nvSpPr>
        <p:spPr bwMode="auto">
          <a:xfrm>
            <a:off x="3708400" y="5661025"/>
            <a:ext cx="2952750" cy="503238"/>
          </a:xfrm>
          <a:prstGeom prst="rect">
            <a:avLst/>
          </a:prstGeom>
          <a:solidFill>
            <a:srgbClr val="FFFFFF"/>
          </a:solidFill>
          <a:ln w="9525">
            <a:solidFill>
              <a:srgbClr val="FFFFFF"/>
            </a:solidFill>
            <a:miter lim="800000"/>
            <a:headEnd/>
            <a:tailEnd/>
          </a:ln>
        </p:spPr>
        <p:txBody>
          <a:bodyPr/>
          <a:lstStyle/>
          <a:p>
            <a:pPr algn="just"/>
            <a:r>
              <a:rPr lang="en-US" altLang="zh-CN" sz="2400">
                <a:latin typeface="Times New Roman" pitchFamily="18" charset="0"/>
              </a:rPr>
              <a:t>      </a:t>
            </a:r>
            <a:r>
              <a:rPr lang="zh-CN" altLang="en-US" sz="2400">
                <a:latin typeface="Times New Roman" pitchFamily="18" charset="0"/>
              </a:rPr>
              <a:t>赌轮选择示意</a:t>
            </a:r>
            <a:endParaRPr lang="zh-CN" altLang="en-US" sz="2400"/>
          </a:p>
        </p:txBody>
      </p:sp>
      <p:grpSp>
        <p:nvGrpSpPr>
          <p:cNvPr id="216067" name="Group 3"/>
          <p:cNvGrpSpPr>
            <a:grpSpLocks/>
          </p:cNvGrpSpPr>
          <p:nvPr/>
        </p:nvGrpSpPr>
        <p:grpSpPr bwMode="auto">
          <a:xfrm>
            <a:off x="2916238" y="1484313"/>
            <a:ext cx="4440237" cy="3960812"/>
            <a:chOff x="1791" y="709"/>
            <a:chExt cx="2797" cy="2495"/>
          </a:xfrm>
        </p:grpSpPr>
        <p:sp>
          <p:nvSpPr>
            <p:cNvPr id="216068" name="Oval 4"/>
            <p:cNvSpPr>
              <a:spLocks noChangeArrowheads="1"/>
            </p:cNvSpPr>
            <p:nvPr/>
          </p:nvSpPr>
          <p:spPr bwMode="auto">
            <a:xfrm>
              <a:off x="1791" y="709"/>
              <a:ext cx="2585" cy="2495"/>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6069" name="Oval 5"/>
            <p:cNvSpPr>
              <a:spLocks noChangeArrowheads="1"/>
            </p:cNvSpPr>
            <p:nvPr/>
          </p:nvSpPr>
          <p:spPr bwMode="auto">
            <a:xfrm>
              <a:off x="2221" y="1143"/>
              <a:ext cx="1720" cy="1694"/>
            </a:xfrm>
            <a:prstGeom prst="ellipse">
              <a:avLst/>
            </a:prstGeom>
            <a:solidFill>
              <a:srgbClr val="FFFFFF"/>
            </a:solidFill>
            <a:ln w="9525">
              <a:solidFill>
                <a:srgbClr val="000000"/>
              </a:solidFill>
              <a:round/>
              <a:headEnd/>
              <a:tailEnd/>
            </a:ln>
          </p:spPr>
          <p:txBody>
            <a:bodyPr/>
            <a:lstStyle/>
            <a:p>
              <a:endParaRPr lang="zh-CN" altLang="en-US"/>
            </a:p>
          </p:txBody>
        </p:sp>
        <p:sp>
          <p:nvSpPr>
            <p:cNvPr id="216070" name="Line 6"/>
            <p:cNvSpPr>
              <a:spLocks noChangeShapeType="1"/>
            </p:cNvSpPr>
            <p:nvPr/>
          </p:nvSpPr>
          <p:spPr bwMode="auto">
            <a:xfrm rot="20974642" flipV="1">
              <a:off x="3027" y="1423"/>
              <a:ext cx="695" cy="529"/>
            </a:xfrm>
            <a:prstGeom prst="line">
              <a:avLst/>
            </a:prstGeom>
            <a:noFill/>
            <a:ln w="9525">
              <a:solidFill>
                <a:srgbClr val="000000"/>
              </a:solidFill>
              <a:round/>
              <a:headEnd/>
              <a:tailEnd/>
            </a:ln>
          </p:spPr>
          <p:txBody>
            <a:bodyPr/>
            <a:lstStyle/>
            <a:p>
              <a:endParaRPr lang="zh-CN" altLang="en-US"/>
            </a:p>
          </p:txBody>
        </p:sp>
        <p:sp>
          <p:nvSpPr>
            <p:cNvPr id="216071" name="Line 7"/>
            <p:cNvSpPr>
              <a:spLocks noChangeShapeType="1"/>
            </p:cNvSpPr>
            <p:nvPr/>
          </p:nvSpPr>
          <p:spPr bwMode="auto">
            <a:xfrm rot="4899708" flipH="1">
              <a:off x="2444" y="1464"/>
              <a:ext cx="487" cy="714"/>
            </a:xfrm>
            <a:prstGeom prst="line">
              <a:avLst/>
            </a:prstGeom>
            <a:noFill/>
            <a:ln w="9525">
              <a:solidFill>
                <a:srgbClr val="000000"/>
              </a:solidFill>
              <a:round/>
              <a:headEnd/>
              <a:tailEnd/>
            </a:ln>
          </p:spPr>
          <p:txBody>
            <a:bodyPr/>
            <a:lstStyle/>
            <a:p>
              <a:endParaRPr lang="zh-CN" altLang="en-US"/>
            </a:p>
          </p:txBody>
        </p:sp>
        <p:sp>
          <p:nvSpPr>
            <p:cNvPr id="216072" name="Line 8"/>
            <p:cNvSpPr>
              <a:spLocks noChangeShapeType="1"/>
            </p:cNvSpPr>
            <p:nvPr/>
          </p:nvSpPr>
          <p:spPr bwMode="auto">
            <a:xfrm rot="10912059" flipV="1">
              <a:off x="2219" y="1988"/>
              <a:ext cx="867" cy="126"/>
            </a:xfrm>
            <a:prstGeom prst="line">
              <a:avLst/>
            </a:prstGeom>
            <a:noFill/>
            <a:ln w="9525">
              <a:solidFill>
                <a:srgbClr val="000000"/>
              </a:solidFill>
              <a:round/>
              <a:headEnd/>
              <a:tailEnd/>
            </a:ln>
          </p:spPr>
          <p:txBody>
            <a:bodyPr/>
            <a:lstStyle/>
            <a:p>
              <a:endParaRPr lang="zh-CN" altLang="en-US"/>
            </a:p>
          </p:txBody>
        </p:sp>
        <p:sp>
          <p:nvSpPr>
            <p:cNvPr id="216073" name="Text Box 9"/>
            <p:cNvSpPr txBox="1">
              <a:spLocks noChangeArrowheads="1"/>
            </p:cNvSpPr>
            <p:nvPr/>
          </p:nvSpPr>
          <p:spPr bwMode="auto">
            <a:xfrm>
              <a:off x="2947" y="1253"/>
              <a:ext cx="469" cy="400"/>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4</a:t>
              </a:r>
              <a:endParaRPr lang="en-US" altLang="zh-CN" sz="2000">
                <a:latin typeface="Times New Roman" pitchFamily="18" charset="0"/>
              </a:endParaRPr>
            </a:p>
            <a:p>
              <a:pPr algn="just"/>
              <a:r>
                <a:rPr lang="en-US" altLang="zh-CN" sz="2000">
                  <a:latin typeface="Times New Roman" pitchFamily="18" charset="0"/>
                </a:rPr>
                <a:t>0.31</a:t>
              </a:r>
              <a:endParaRPr lang="en-US" altLang="zh-CN" sz="2000"/>
            </a:p>
          </p:txBody>
        </p:sp>
        <p:sp>
          <p:nvSpPr>
            <p:cNvPr id="216074" name="Text Box 10"/>
            <p:cNvSpPr txBox="1">
              <a:spLocks noChangeArrowheads="1"/>
            </p:cNvSpPr>
            <p:nvPr/>
          </p:nvSpPr>
          <p:spPr bwMode="auto">
            <a:xfrm>
              <a:off x="2947" y="2160"/>
              <a:ext cx="473" cy="378"/>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2</a:t>
              </a:r>
              <a:endParaRPr lang="en-US" altLang="zh-CN" sz="2000">
                <a:latin typeface="Times New Roman" pitchFamily="18" charset="0"/>
              </a:endParaRPr>
            </a:p>
            <a:p>
              <a:pPr algn="just"/>
              <a:r>
                <a:rPr lang="en-US" altLang="zh-CN" sz="2000">
                  <a:latin typeface="Times New Roman" pitchFamily="18" charset="0"/>
                </a:rPr>
                <a:t>0.49</a:t>
              </a:r>
              <a:endParaRPr lang="en-US" altLang="zh-CN" sz="2000"/>
            </a:p>
          </p:txBody>
        </p:sp>
        <p:sp>
          <p:nvSpPr>
            <p:cNvPr id="216075" name="Text Box 11"/>
            <p:cNvSpPr txBox="1">
              <a:spLocks noChangeArrowheads="1"/>
            </p:cNvSpPr>
            <p:nvPr/>
          </p:nvSpPr>
          <p:spPr bwMode="auto">
            <a:xfrm>
              <a:off x="3482" y="1631"/>
              <a:ext cx="360" cy="339"/>
            </a:xfrm>
            <a:prstGeom prst="rect">
              <a:avLst/>
            </a:prstGeom>
            <a:solidFill>
              <a:srgbClr val="FFFFFF"/>
            </a:solidFill>
            <a:ln w="9525">
              <a:solidFill>
                <a:srgbClr val="FFFFFF"/>
              </a:solidFill>
              <a:miter lim="800000"/>
              <a:headEnd/>
              <a:tailEnd/>
            </a:ln>
          </p:spPr>
          <p:txBody>
            <a:bodyPr lIns="0" tIns="0" rIns="0" bIns="0"/>
            <a:lstStyle/>
            <a:p>
              <a:pPr algn="just"/>
              <a:r>
                <a:rPr lang="en-US" altLang="zh-CN" sz="2000" i="1">
                  <a:latin typeface="Times New Roman" pitchFamily="18" charset="0"/>
                </a:rPr>
                <a:t>s</a:t>
              </a:r>
              <a:r>
                <a:rPr lang="en-US" altLang="zh-CN" sz="2000" baseline="-25000">
                  <a:latin typeface="Times New Roman" pitchFamily="18" charset="0"/>
                </a:rPr>
                <a:t>1</a:t>
              </a:r>
              <a:endParaRPr lang="en-US" altLang="zh-CN" sz="2000">
                <a:latin typeface="Times New Roman" pitchFamily="18" charset="0"/>
              </a:endParaRPr>
            </a:p>
            <a:p>
              <a:pPr algn="just"/>
              <a:r>
                <a:rPr lang="en-US" altLang="zh-CN" sz="2000">
                  <a:latin typeface="Times New Roman" pitchFamily="18" charset="0"/>
                </a:rPr>
                <a:t>0.14</a:t>
              </a:r>
              <a:endParaRPr lang="en-US" altLang="zh-CN" sz="2000"/>
            </a:p>
          </p:txBody>
        </p:sp>
        <p:sp>
          <p:nvSpPr>
            <p:cNvPr id="216076" name="Line 12"/>
            <p:cNvSpPr>
              <a:spLocks noChangeShapeType="1"/>
            </p:cNvSpPr>
            <p:nvPr/>
          </p:nvSpPr>
          <p:spPr bwMode="auto">
            <a:xfrm>
              <a:off x="3080" y="2004"/>
              <a:ext cx="852" cy="35"/>
            </a:xfrm>
            <a:prstGeom prst="line">
              <a:avLst/>
            </a:prstGeom>
            <a:noFill/>
            <a:ln w="9525">
              <a:solidFill>
                <a:srgbClr val="000000"/>
              </a:solidFill>
              <a:round/>
              <a:headEnd/>
              <a:tailEnd/>
            </a:ln>
          </p:spPr>
          <p:txBody>
            <a:bodyPr/>
            <a:lstStyle/>
            <a:p>
              <a:endParaRPr lang="zh-CN" altLang="en-US"/>
            </a:p>
          </p:txBody>
        </p:sp>
        <p:sp>
          <p:nvSpPr>
            <p:cNvPr id="216077" name="AutoShape 13"/>
            <p:cNvSpPr>
              <a:spLocks noChangeArrowheads="1"/>
            </p:cNvSpPr>
            <p:nvPr/>
          </p:nvSpPr>
          <p:spPr bwMode="auto">
            <a:xfrm>
              <a:off x="3042" y="709"/>
              <a:ext cx="156" cy="400"/>
            </a:xfrm>
            <a:prstGeom prst="downArrow">
              <a:avLst>
                <a:gd name="adj1" fmla="val 50000"/>
                <a:gd name="adj2" fmla="val 64103"/>
              </a:avLst>
            </a:prstGeom>
            <a:solidFill>
              <a:srgbClr val="FFFFFF"/>
            </a:solidFill>
            <a:ln w="9525">
              <a:solidFill>
                <a:srgbClr val="000000"/>
              </a:solidFill>
              <a:miter lim="800000"/>
              <a:headEnd/>
              <a:tailEnd/>
            </a:ln>
          </p:spPr>
          <p:txBody>
            <a:bodyPr vert="eaVert"/>
            <a:lstStyle/>
            <a:p>
              <a:endParaRPr lang="zh-CN" altLang="en-US"/>
            </a:p>
          </p:txBody>
        </p:sp>
        <p:sp>
          <p:nvSpPr>
            <p:cNvPr id="216078" name="Line 14"/>
            <p:cNvSpPr>
              <a:spLocks noChangeShapeType="1"/>
            </p:cNvSpPr>
            <p:nvPr/>
          </p:nvSpPr>
          <p:spPr bwMode="auto">
            <a:xfrm rot="17992015" flipH="1">
              <a:off x="4272" y="1924"/>
              <a:ext cx="398" cy="235"/>
            </a:xfrm>
            <a:prstGeom prst="line">
              <a:avLst/>
            </a:prstGeom>
            <a:noFill/>
            <a:ln w="9525">
              <a:solidFill>
                <a:srgbClr val="000000"/>
              </a:solidFill>
              <a:round/>
              <a:headEnd/>
              <a:tailEnd type="triangle" w="sm" len="lg"/>
            </a:ln>
          </p:spPr>
          <p:txBody>
            <a:bodyPr/>
            <a:lstStyle/>
            <a:p>
              <a:endParaRPr lang="zh-CN" altLang="en-US"/>
            </a:p>
          </p:txBody>
        </p:sp>
        <p:sp>
          <p:nvSpPr>
            <p:cNvPr id="216079" name="Text Box 15"/>
            <p:cNvSpPr txBox="1">
              <a:spLocks noChangeArrowheads="1"/>
            </p:cNvSpPr>
            <p:nvPr/>
          </p:nvSpPr>
          <p:spPr bwMode="auto">
            <a:xfrm>
              <a:off x="2245" y="1842"/>
              <a:ext cx="385" cy="159"/>
            </a:xfrm>
            <a:prstGeom prst="rect">
              <a:avLst/>
            </a:prstGeom>
            <a:solidFill>
              <a:srgbClr val="FFFFFF"/>
            </a:solidFill>
            <a:ln w="9525">
              <a:solidFill>
                <a:srgbClr val="FFFFFF"/>
              </a:solidFill>
              <a:miter lim="800000"/>
              <a:headEnd/>
              <a:tailEnd/>
            </a:ln>
          </p:spPr>
          <p:txBody>
            <a:bodyPr lIns="0" tIns="0" rIns="0" bIns="0"/>
            <a:lstStyle/>
            <a:p>
              <a:pPr algn="just">
                <a:lnSpc>
                  <a:spcPct val="50000"/>
                </a:lnSpc>
              </a:pPr>
              <a:r>
                <a:rPr lang="en-US" altLang="zh-CN" i="1">
                  <a:latin typeface="Times New Roman" pitchFamily="18" charset="0"/>
                </a:rPr>
                <a:t>s</a:t>
              </a:r>
              <a:r>
                <a:rPr lang="en-US" altLang="zh-CN" baseline="-25000">
                  <a:latin typeface="Times New Roman" pitchFamily="18" charset="0"/>
                </a:rPr>
                <a:t>3</a:t>
              </a:r>
              <a:r>
                <a:rPr lang="en-US" altLang="zh-CN">
                  <a:latin typeface="Times New Roman" pitchFamily="18" charset="0"/>
                </a:rPr>
                <a:t>0.0</a:t>
              </a:r>
              <a:r>
                <a:rPr lang="en-US" altLang="zh-CN" sz="2000">
                  <a:latin typeface="Times New Roman" pitchFamily="18" charset="0"/>
                </a:rPr>
                <a:t>6</a:t>
              </a:r>
              <a:endParaRPr lang="en-US" altLang="zh-CN" sz="2000"/>
            </a:p>
          </p:txBody>
        </p:sp>
      </p:grpSp>
      <p:sp>
        <p:nvSpPr>
          <p:cNvPr id="216080" name="Text Box 16"/>
          <p:cNvSpPr txBox="1">
            <a:spLocks noChangeArrowheads="1"/>
          </p:cNvSpPr>
          <p:nvPr/>
        </p:nvSpPr>
        <p:spPr bwMode="auto">
          <a:xfrm>
            <a:off x="971550" y="765175"/>
            <a:ext cx="3168650" cy="519113"/>
          </a:xfrm>
          <a:prstGeom prst="rect">
            <a:avLst/>
          </a:prstGeom>
          <a:noFill/>
          <a:ln w="9525">
            <a:noFill/>
            <a:miter lim="800000"/>
            <a:headEnd/>
            <a:tailEnd/>
          </a:ln>
          <a:effectLst/>
        </p:spPr>
        <p:txBody>
          <a:bodyPr>
            <a:spAutoFit/>
          </a:bodyPr>
          <a:lstStyle/>
          <a:p>
            <a:pPr>
              <a:spcBef>
                <a:spcPct val="50000"/>
              </a:spcBef>
            </a:pPr>
            <a:r>
              <a:rPr lang="en-US" altLang="zh-CN" sz="2400">
                <a:solidFill>
                  <a:srgbClr val="FF0066"/>
                </a:solidFill>
              </a:rPr>
              <a:t>● </a:t>
            </a:r>
            <a:r>
              <a:rPr lang="zh-CN" altLang="en-US" sz="2800">
                <a:ea typeface="楷体_GB2312" pitchFamily="49" charset="-122"/>
              </a:rPr>
              <a:t>赌轮选择法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142DD6B-AD02-41F8-972A-C690258B289A}" type="slidenum">
              <a:rPr lang="en-US" altLang="zh-CN"/>
              <a:pPr/>
              <a:t>3</a:t>
            </a:fld>
            <a:endParaRPr lang="en-US" altLang="zh-CN"/>
          </a:p>
        </p:txBody>
      </p:sp>
      <p:sp>
        <p:nvSpPr>
          <p:cNvPr id="185349" name="Rectangle 5"/>
          <p:cNvSpPr>
            <a:spLocks noChangeArrowheads="1"/>
          </p:cNvSpPr>
          <p:nvPr/>
        </p:nvSpPr>
        <p:spPr bwMode="auto">
          <a:xfrm>
            <a:off x="0" y="2486025"/>
            <a:ext cx="9144000" cy="0"/>
          </a:xfrm>
          <a:prstGeom prst="rect">
            <a:avLst/>
          </a:prstGeom>
          <a:noFill/>
          <a:ln w="12700" cap="sq" algn="ctr">
            <a:noFill/>
            <a:miter lim="800000"/>
            <a:headEnd/>
            <a:tailEnd/>
          </a:ln>
          <a:effectLst/>
        </p:spPr>
        <p:txBody>
          <a:bodyPr wrap="none" anchor="ctr">
            <a:spAutoFit/>
          </a:bodyPr>
          <a:lstStyle/>
          <a:p>
            <a:endParaRPr lang="zh-CN" altLang="en-US"/>
          </a:p>
        </p:txBody>
      </p:sp>
      <p:graphicFrame>
        <p:nvGraphicFramePr>
          <p:cNvPr id="185348" name="Object 4"/>
          <p:cNvGraphicFramePr>
            <a:graphicFrameLocks noChangeAspect="1"/>
          </p:cNvGraphicFramePr>
          <p:nvPr/>
        </p:nvGraphicFramePr>
        <p:xfrm>
          <a:off x="1835150" y="1412875"/>
          <a:ext cx="5976938" cy="3597275"/>
        </p:xfrm>
        <a:graphic>
          <a:graphicData uri="http://schemas.openxmlformats.org/presentationml/2006/ole">
            <mc:AlternateContent xmlns:mc="http://schemas.openxmlformats.org/markup-compatibility/2006">
              <mc:Choice xmlns:v="urn:schemas-microsoft-com:vml" Requires="v">
                <p:oleObj spid="_x0000_s185353" name="Visio" r:id="rId3" imgW="4354678" imgH="2302764" progId="Visio.Drawing.11">
                  <p:embed/>
                </p:oleObj>
              </mc:Choice>
              <mc:Fallback>
                <p:oleObj name="Visio" r:id="rId3" imgW="4354678" imgH="2302764"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12875"/>
                        <a:ext cx="5976938" cy="359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0" name="Text Box 6"/>
          <p:cNvSpPr txBox="1">
            <a:spLocks noChangeArrowheads="1"/>
          </p:cNvSpPr>
          <p:nvPr/>
        </p:nvSpPr>
        <p:spPr bwMode="auto">
          <a:xfrm>
            <a:off x="2843213" y="5661025"/>
            <a:ext cx="4105275" cy="457200"/>
          </a:xfrm>
          <a:prstGeom prst="rect">
            <a:avLst/>
          </a:prstGeom>
          <a:noFill/>
          <a:ln w="12700" cap="sq" algn="ctr">
            <a:noFill/>
            <a:miter lim="800000"/>
            <a:headEnd/>
            <a:tailEnd/>
          </a:ln>
          <a:effectLst/>
        </p:spPr>
        <p:txBody>
          <a:bodyPr>
            <a:spAutoFit/>
          </a:bodyPr>
          <a:lstStyle/>
          <a:p>
            <a:pPr algn="ctr">
              <a:spcBef>
                <a:spcPct val="50000"/>
              </a:spcBef>
            </a:pPr>
            <a:r>
              <a:rPr lang="zh-CN" altLang="en-US" sz="2400" b="1">
                <a:ea typeface="隶书" pitchFamily="49" charset="-122"/>
              </a:rPr>
              <a:t>生物进化循环图</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E0B215C-A8BA-4340-BD7A-7216F30D7B26}" type="slidenum">
              <a:rPr lang="en-US" altLang="zh-CN"/>
              <a:pPr/>
              <a:t>30</a:t>
            </a:fld>
            <a:endParaRPr lang="en-US" altLang="zh-CN"/>
          </a:p>
        </p:txBody>
      </p:sp>
      <p:sp>
        <p:nvSpPr>
          <p:cNvPr id="217090" name="Text Box 2"/>
          <p:cNvSpPr txBox="1">
            <a:spLocks noChangeArrowheads="1"/>
          </p:cNvSpPr>
          <p:nvPr/>
        </p:nvSpPr>
        <p:spPr bwMode="auto">
          <a:xfrm>
            <a:off x="539750" y="765175"/>
            <a:ext cx="8064500" cy="3981450"/>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a:latin typeface="Times New Roman" pitchFamily="18" charset="0"/>
              </a:rPr>
              <a:t>　　</a:t>
            </a:r>
            <a:r>
              <a:rPr kumimoji="1" lang="zh-CN" altLang="en-US" sz="2800">
                <a:latin typeface="Times New Roman" pitchFamily="18" charset="0"/>
              </a:rPr>
              <a:t>在算法中赌轮选择法可用下面的子过程来模拟</a:t>
            </a:r>
            <a:r>
              <a:rPr kumimoji="1" lang="en-US" altLang="zh-CN" sz="2800">
                <a:latin typeface="Times New Roman" pitchFamily="18" charset="0"/>
              </a:rPr>
              <a:t>: </a:t>
            </a:r>
            <a:r>
              <a:rPr kumimoji="1" lang="zh-CN" altLang="en-US" sz="2800">
                <a:latin typeface="Times New Roman" pitchFamily="18" charset="0"/>
              </a:rPr>
              <a:t>　① 在［</a:t>
            </a:r>
            <a:r>
              <a:rPr kumimoji="1" lang="en-US" altLang="zh-CN" sz="2800">
                <a:latin typeface="Times New Roman" pitchFamily="18" charset="0"/>
              </a:rPr>
              <a:t>0, 1</a:t>
            </a:r>
            <a:r>
              <a:rPr kumimoji="1" lang="zh-CN" altLang="en-US" sz="2800">
                <a:latin typeface="Times New Roman" pitchFamily="18" charset="0"/>
              </a:rPr>
              <a:t>］区间内产生一个均匀分布的随机数</a:t>
            </a:r>
            <a:r>
              <a:rPr kumimoji="1" lang="en-US" altLang="zh-CN" sz="2800" i="1">
                <a:latin typeface="Times New Roman" pitchFamily="18" charset="0"/>
              </a:rPr>
              <a:t>r</a:t>
            </a:r>
            <a:r>
              <a:rPr kumimoji="1" lang="zh-CN" altLang="en-US" sz="2800">
                <a:latin typeface="Times New Roman" pitchFamily="18" charset="0"/>
              </a:rPr>
              <a:t>。</a:t>
            </a:r>
          </a:p>
          <a:p>
            <a:pPr algn="just">
              <a:lnSpc>
                <a:spcPct val="120000"/>
              </a:lnSpc>
              <a:spcBef>
                <a:spcPct val="20000"/>
              </a:spcBef>
            </a:pPr>
            <a:r>
              <a:rPr kumimoji="1" lang="zh-CN" altLang="en-US" sz="2800">
                <a:latin typeface="Times New Roman" pitchFamily="18" charset="0"/>
              </a:rPr>
              <a:t>　　② 若</a:t>
            </a:r>
            <a:r>
              <a:rPr kumimoji="1" lang="en-US" altLang="zh-CN" sz="2800" i="1">
                <a:latin typeface="Times New Roman" pitchFamily="18" charset="0"/>
              </a:rPr>
              <a:t>r</a:t>
            </a:r>
            <a:r>
              <a:rPr kumimoji="1" lang="en-US" altLang="zh-CN" sz="2800">
                <a:latin typeface="Times New Roman" pitchFamily="18" charset="0"/>
              </a:rPr>
              <a:t>≤</a:t>
            </a:r>
            <a:r>
              <a:rPr kumimoji="1" lang="en-US" altLang="zh-CN" sz="2800" i="1">
                <a:latin typeface="Times New Roman" pitchFamily="18" charset="0"/>
              </a:rPr>
              <a:t>q</a:t>
            </a:r>
            <a:r>
              <a:rPr kumimoji="1" lang="en-US" altLang="zh-CN" sz="2800" baseline="-25000">
                <a:latin typeface="Times New Roman" pitchFamily="18" charset="0"/>
              </a:rPr>
              <a:t>1</a:t>
            </a:r>
            <a:r>
              <a:rPr kumimoji="1" lang="en-US" altLang="zh-CN" sz="2800">
                <a:latin typeface="Times New Roman" pitchFamily="18" charset="0"/>
              </a:rPr>
              <a:t>,</a:t>
            </a:r>
            <a:r>
              <a:rPr kumimoji="1" lang="zh-CN" altLang="en-US" sz="2800">
                <a:latin typeface="Times New Roman" pitchFamily="18" charset="0"/>
              </a:rPr>
              <a:t>则染色体</a:t>
            </a:r>
            <a:r>
              <a:rPr kumimoji="1" lang="en-US" altLang="zh-CN" sz="2800" i="1">
                <a:latin typeface="Times New Roman" pitchFamily="18" charset="0"/>
              </a:rPr>
              <a:t>x</a:t>
            </a:r>
            <a:r>
              <a:rPr kumimoji="1" lang="en-US" altLang="zh-CN" sz="2800" baseline="-25000">
                <a:latin typeface="Times New Roman" pitchFamily="18" charset="0"/>
              </a:rPr>
              <a:t>1</a:t>
            </a:r>
            <a:r>
              <a:rPr kumimoji="1" lang="zh-CN" altLang="en-US" sz="2800">
                <a:latin typeface="Times New Roman" pitchFamily="18" charset="0"/>
              </a:rPr>
              <a:t>被选中。</a:t>
            </a:r>
          </a:p>
          <a:p>
            <a:pPr algn="just">
              <a:lnSpc>
                <a:spcPct val="120000"/>
              </a:lnSpc>
              <a:spcBef>
                <a:spcPct val="20000"/>
              </a:spcBef>
            </a:pPr>
            <a:r>
              <a:rPr kumimoji="1" lang="zh-CN" altLang="en-US" sz="2800">
                <a:latin typeface="Times New Roman" pitchFamily="18" charset="0"/>
              </a:rPr>
              <a:t>　　③ 若</a:t>
            </a:r>
            <a:r>
              <a:rPr kumimoji="1" lang="en-US" altLang="zh-CN" sz="2800" i="1">
                <a:latin typeface="Times New Roman" pitchFamily="18" charset="0"/>
              </a:rPr>
              <a:t>q</a:t>
            </a:r>
            <a:r>
              <a:rPr kumimoji="1" lang="en-US" altLang="zh-CN" sz="2800" i="1" baseline="-25000">
                <a:latin typeface="Times New Roman" pitchFamily="18" charset="0"/>
              </a:rPr>
              <a:t>k</a:t>
            </a:r>
            <a:r>
              <a:rPr kumimoji="1" lang="en-US" altLang="zh-CN" sz="2800" baseline="-25000">
                <a:latin typeface="Times New Roman" pitchFamily="18" charset="0"/>
              </a:rPr>
              <a:t>-1</a:t>
            </a:r>
            <a:r>
              <a:rPr kumimoji="1" lang="en-US" altLang="zh-CN" sz="2800">
                <a:latin typeface="Times New Roman" pitchFamily="18" charset="0"/>
              </a:rPr>
              <a:t>&lt;</a:t>
            </a:r>
            <a:r>
              <a:rPr kumimoji="1" lang="en-US" altLang="zh-CN" sz="2800" i="1">
                <a:latin typeface="Times New Roman" pitchFamily="18" charset="0"/>
              </a:rPr>
              <a:t>r</a:t>
            </a:r>
            <a:r>
              <a:rPr kumimoji="1" lang="en-US" altLang="zh-CN" sz="2800">
                <a:latin typeface="Times New Roman" pitchFamily="18" charset="0"/>
              </a:rPr>
              <a:t>≤</a:t>
            </a:r>
            <a:r>
              <a:rPr kumimoji="1" lang="en-US" altLang="zh-CN" sz="2800" i="1">
                <a:latin typeface="Times New Roman" pitchFamily="18" charset="0"/>
              </a:rPr>
              <a:t>q</a:t>
            </a:r>
            <a:r>
              <a:rPr kumimoji="1" lang="en-US" altLang="zh-CN" sz="2800" i="1" baseline="-25000">
                <a:latin typeface="Times New Roman" pitchFamily="18" charset="0"/>
              </a:rPr>
              <a:t>k</a:t>
            </a:r>
            <a:r>
              <a:rPr kumimoji="1" lang="en-US" altLang="zh-CN" sz="2800">
                <a:latin typeface="Times New Roman" pitchFamily="18" charset="0"/>
              </a:rPr>
              <a:t>(2≤</a:t>
            </a:r>
            <a:r>
              <a:rPr kumimoji="1" lang="en-US" altLang="zh-CN" sz="2800" i="1">
                <a:latin typeface="Times New Roman" pitchFamily="18" charset="0"/>
              </a:rPr>
              <a:t>k</a:t>
            </a:r>
            <a:r>
              <a:rPr kumimoji="1" lang="en-US" altLang="zh-CN" sz="2800">
                <a:latin typeface="Times New Roman" pitchFamily="18" charset="0"/>
              </a:rPr>
              <a:t>≤</a:t>
            </a:r>
            <a:r>
              <a:rPr kumimoji="1" lang="en-US" altLang="zh-CN" sz="2800" i="1">
                <a:latin typeface="Times New Roman" pitchFamily="18" charset="0"/>
              </a:rPr>
              <a:t>N</a:t>
            </a:r>
            <a:r>
              <a:rPr kumimoji="1" lang="en-US" altLang="zh-CN" sz="2800">
                <a:latin typeface="Times New Roman" pitchFamily="18" charset="0"/>
              </a:rPr>
              <a:t>), </a:t>
            </a:r>
            <a:r>
              <a:rPr kumimoji="1" lang="zh-CN" altLang="en-US" sz="2800">
                <a:latin typeface="Times New Roman" pitchFamily="18" charset="0"/>
              </a:rPr>
              <a:t>则染色体</a:t>
            </a:r>
            <a:r>
              <a:rPr kumimoji="1" lang="en-US" altLang="zh-CN" sz="2800" i="1">
                <a:latin typeface="Times New Roman" pitchFamily="18" charset="0"/>
              </a:rPr>
              <a:t>x</a:t>
            </a:r>
            <a:r>
              <a:rPr kumimoji="1" lang="en-US" altLang="zh-CN" sz="2800" i="1" baseline="-25000">
                <a:latin typeface="Times New Roman" pitchFamily="18" charset="0"/>
              </a:rPr>
              <a:t>k</a:t>
            </a:r>
            <a:r>
              <a:rPr kumimoji="1" lang="zh-CN" altLang="en-US" sz="2800">
                <a:latin typeface="Times New Roman" pitchFamily="18" charset="0"/>
              </a:rPr>
              <a:t>被选中。 其中的</a:t>
            </a:r>
            <a:r>
              <a:rPr kumimoji="1" lang="en-US" altLang="zh-CN" sz="2800" i="1">
                <a:latin typeface="Times New Roman" pitchFamily="18" charset="0"/>
              </a:rPr>
              <a:t>q</a:t>
            </a:r>
            <a:r>
              <a:rPr kumimoji="1" lang="en-US" altLang="zh-CN" sz="2800" i="1" baseline="-25000">
                <a:latin typeface="Times New Roman" pitchFamily="18" charset="0"/>
              </a:rPr>
              <a:t>i</a:t>
            </a:r>
            <a:r>
              <a:rPr kumimoji="1" lang="zh-CN" altLang="en-US" sz="2800">
                <a:latin typeface="Times New Roman" pitchFamily="18" charset="0"/>
              </a:rPr>
              <a:t>称为染色体</a:t>
            </a:r>
            <a:r>
              <a:rPr kumimoji="1" lang="en-US" altLang="zh-CN" sz="2800" i="1">
                <a:latin typeface="Times New Roman" pitchFamily="18" charset="0"/>
              </a:rPr>
              <a:t>x</a:t>
            </a:r>
            <a:r>
              <a:rPr kumimoji="1" lang="en-US" altLang="zh-CN" sz="2800" i="1" baseline="-25000">
                <a:latin typeface="Times New Roman" pitchFamily="18" charset="0"/>
              </a:rPr>
              <a:t>i </a:t>
            </a:r>
            <a:r>
              <a:rPr kumimoji="1" lang="en-US" altLang="zh-CN" sz="2800">
                <a:latin typeface="Times New Roman" pitchFamily="18" charset="0"/>
              </a:rPr>
              <a:t>(</a:t>
            </a:r>
            <a:r>
              <a:rPr kumimoji="1" lang="en-US" altLang="zh-CN" sz="2800" i="1">
                <a:latin typeface="Times New Roman" pitchFamily="18" charset="0"/>
              </a:rPr>
              <a:t>i</a:t>
            </a:r>
            <a:r>
              <a:rPr kumimoji="1" lang="en-US" altLang="zh-CN" sz="2800">
                <a:latin typeface="Times New Roman" pitchFamily="18" charset="0"/>
              </a:rPr>
              <a:t>=1,  2,  …,  </a:t>
            </a:r>
            <a:r>
              <a:rPr kumimoji="1" lang="en-US" altLang="zh-CN" sz="2800" i="1">
                <a:latin typeface="Times New Roman" pitchFamily="18" charset="0"/>
              </a:rPr>
              <a:t>n</a:t>
            </a:r>
            <a:r>
              <a:rPr kumimoji="1" lang="en-US" altLang="zh-CN" sz="2800">
                <a:latin typeface="Times New Roman" pitchFamily="18" charset="0"/>
              </a:rPr>
              <a:t>)</a:t>
            </a:r>
            <a:r>
              <a:rPr kumimoji="1" lang="zh-CN" altLang="en-US" sz="2800">
                <a:latin typeface="Times New Roman" pitchFamily="18" charset="0"/>
              </a:rPr>
              <a:t>的</a:t>
            </a:r>
            <a:r>
              <a:rPr kumimoji="1" lang="zh-CN" altLang="en-US" sz="2800" b="1">
                <a:latin typeface="Times New Roman" pitchFamily="18" charset="0"/>
              </a:rPr>
              <a:t>积累概率</a:t>
            </a:r>
            <a:r>
              <a:rPr kumimoji="1" lang="en-US" altLang="zh-CN" sz="2800">
                <a:latin typeface="Times New Roman" pitchFamily="18" charset="0"/>
              </a:rPr>
              <a:t>, </a:t>
            </a:r>
            <a:r>
              <a:rPr kumimoji="1" lang="zh-CN" altLang="en-US" sz="2800">
                <a:latin typeface="Times New Roman" pitchFamily="18" charset="0"/>
              </a:rPr>
              <a:t>其计算公式为 </a:t>
            </a:r>
          </a:p>
        </p:txBody>
      </p:sp>
      <p:graphicFrame>
        <p:nvGraphicFramePr>
          <p:cNvPr id="217091" name="Object 3"/>
          <p:cNvGraphicFramePr>
            <a:graphicFrameLocks noChangeAspect="1"/>
          </p:cNvGraphicFramePr>
          <p:nvPr/>
        </p:nvGraphicFramePr>
        <p:xfrm>
          <a:off x="3851275" y="4652963"/>
          <a:ext cx="1998663" cy="1057275"/>
        </p:xfrm>
        <a:graphic>
          <a:graphicData uri="http://schemas.openxmlformats.org/presentationml/2006/ole">
            <mc:AlternateContent xmlns:mc="http://schemas.openxmlformats.org/markup-compatibility/2006">
              <mc:Choice xmlns:v="urn:schemas-microsoft-com:vml" Requires="v">
                <p:oleObj spid="_x0000_s217096" name="Equation" r:id="rId3" imgW="850680" imgH="444240" progId="Equation.3">
                  <p:embed/>
                </p:oleObj>
              </mc:Choice>
              <mc:Fallback>
                <p:oleObj name="Equation" r:id="rId3" imgW="850680" imgH="4442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652963"/>
                        <a:ext cx="1998663"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fld id="{B47B6CDB-7B9C-411E-B4E1-6CAC9868F1E5}" type="slidenum">
              <a:rPr lang="en-US" altLang="zh-CN"/>
              <a:pPr/>
              <a:t>31</a:t>
            </a:fld>
            <a:endParaRPr lang="en-US" altLang="zh-CN"/>
          </a:p>
        </p:txBody>
      </p:sp>
      <p:sp>
        <p:nvSpPr>
          <p:cNvPr id="218114" name="Text Box 2"/>
          <p:cNvSpPr txBox="1">
            <a:spLocks noChangeArrowheads="1"/>
          </p:cNvSpPr>
          <p:nvPr/>
        </p:nvSpPr>
        <p:spPr bwMode="auto">
          <a:xfrm>
            <a:off x="755650" y="765175"/>
            <a:ext cx="6553200" cy="519113"/>
          </a:xfrm>
          <a:prstGeom prst="rect">
            <a:avLst/>
          </a:prstGeom>
          <a:noFill/>
          <a:ln w="9525">
            <a:noFill/>
            <a:miter lim="800000"/>
            <a:headEnd/>
            <a:tailEnd/>
          </a:ln>
          <a:effectLst/>
        </p:spPr>
        <p:txBody>
          <a:bodyPr>
            <a:spAutoFit/>
          </a:bodyPr>
          <a:lstStyle/>
          <a:p>
            <a:r>
              <a:rPr kumimoji="1" lang="zh-CN" altLang="en-US" sz="2800">
                <a:latin typeface="黑体" pitchFamily="2" charset="-122"/>
                <a:ea typeface="黑体" pitchFamily="2" charset="-122"/>
              </a:rPr>
              <a:t>选择</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复制</a:t>
            </a:r>
            <a:r>
              <a:rPr kumimoji="1" lang="zh-CN" altLang="en-US" sz="2800">
                <a:latin typeface="Times New Roman" pitchFamily="18" charset="0"/>
              </a:rPr>
              <a:t> 　</a:t>
            </a:r>
            <a:endParaRPr kumimoji="1" lang="zh-CN" altLang="en-US" sz="2400">
              <a:latin typeface="Times New Roman" pitchFamily="18" charset="0"/>
            </a:endParaRPr>
          </a:p>
        </p:txBody>
      </p:sp>
      <p:sp>
        <p:nvSpPr>
          <p:cNvPr id="218115" name="Text Box 3"/>
          <p:cNvSpPr txBox="1">
            <a:spLocks noChangeArrowheads="1"/>
          </p:cNvSpPr>
          <p:nvPr/>
        </p:nvSpPr>
        <p:spPr bwMode="auto">
          <a:xfrm>
            <a:off x="1116013" y="1268413"/>
            <a:ext cx="6985000" cy="1630362"/>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a:t>    </a:t>
            </a:r>
            <a:r>
              <a:rPr kumimoji="1" lang="zh-CN" altLang="en-US" sz="2800"/>
              <a:t>设从区间［</a:t>
            </a:r>
            <a:r>
              <a:rPr kumimoji="1" lang="en-US" altLang="zh-CN" sz="2800"/>
              <a:t>0, 1</a:t>
            </a:r>
            <a:r>
              <a:rPr kumimoji="1" lang="zh-CN" altLang="en-US" sz="2800"/>
              <a:t>］中产生</a:t>
            </a:r>
            <a:r>
              <a:rPr kumimoji="1" lang="en-US" altLang="zh-CN" sz="2800"/>
              <a:t>4</a:t>
            </a:r>
            <a:r>
              <a:rPr kumimoji="1" lang="zh-CN" altLang="en-US" sz="2800"/>
              <a:t>个随机数如下</a:t>
            </a:r>
            <a:r>
              <a:rPr kumimoji="1" lang="en-US" altLang="zh-CN" sz="2800"/>
              <a:t>:</a:t>
            </a:r>
            <a:r>
              <a:rPr kumimoji="1" lang="en-US" altLang="zh-CN"/>
              <a:t> </a:t>
            </a:r>
            <a:endParaRPr kumimoji="1" lang="en-US" altLang="zh-CN" sz="2800" i="1">
              <a:latin typeface="Times New Roman" pitchFamily="18" charset="0"/>
            </a:endParaRPr>
          </a:p>
          <a:p>
            <a:pPr>
              <a:lnSpc>
                <a:spcPct val="120000"/>
              </a:lnSpc>
            </a:pPr>
            <a:r>
              <a:rPr kumimoji="1" lang="en-US" altLang="zh-CN" sz="2800" i="1">
                <a:latin typeface="Times New Roman" pitchFamily="18" charset="0"/>
              </a:rPr>
              <a:t>               r</a:t>
            </a:r>
            <a:r>
              <a:rPr kumimoji="1" lang="en-US" altLang="zh-CN" sz="2800" baseline="-30000">
                <a:latin typeface="Times New Roman" pitchFamily="18" charset="0"/>
              </a:rPr>
              <a:t>1 </a:t>
            </a:r>
            <a:r>
              <a:rPr kumimoji="1" lang="en-US" altLang="zh-CN" sz="2800">
                <a:latin typeface="Times New Roman" pitchFamily="18" charset="0"/>
              </a:rPr>
              <a:t>= 0.450126,   </a:t>
            </a:r>
            <a:r>
              <a:rPr kumimoji="1" lang="en-US" altLang="zh-CN" sz="2800" i="1">
                <a:latin typeface="Times New Roman" pitchFamily="18" charset="0"/>
              </a:rPr>
              <a:t>r</a:t>
            </a:r>
            <a:r>
              <a:rPr kumimoji="1" lang="en-US" altLang="zh-CN" sz="2800" baseline="-30000">
                <a:latin typeface="Times New Roman" pitchFamily="18" charset="0"/>
              </a:rPr>
              <a:t>2 </a:t>
            </a:r>
            <a:r>
              <a:rPr kumimoji="1" lang="en-US" altLang="zh-CN" sz="2800">
                <a:latin typeface="Times New Roman" pitchFamily="18" charset="0"/>
              </a:rPr>
              <a:t>= 0.110347 </a:t>
            </a:r>
          </a:p>
          <a:p>
            <a:pPr>
              <a:lnSpc>
                <a:spcPct val="120000"/>
              </a:lnSpc>
            </a:pPr>
            <a:r>
              <a:rPr kumimoji="1" lang="en-US" altLang="zh-CN" sz="2800" i="1">
                <a:latin typeface="Times New Roman" pitchFamily="18" charset="0"/>
              </a:rPr>
              <a:t>               r</a:t>
            </a:r>
            <a:r>
              <a:rPr kumimoji="1" lang="en-US" altLang="zh-CN" sz="2800" baseline="-30000">
                <a:latin typeface="Times New Roman" pitchFamily="18" charset="0"/>
              </a:rPr>
              <a:t>3 </a:t>
            </a:r>
            <a:r>
              <a:rPr kumimoji="1" lang="en-US" altLang="zh-CN" sz="2800">
                <a:latin typeface="Times New Roman" pitchFamily="18" charset="0"/>
              </a:rPr>
              <a:t>= 0.572496,   </a:t>
            </a:r>
            <a:r>
              <a:rPr kumimoji="1" lang="en-US" altLang="zh-CN" sz="2800" i="1">
                <a:latin typeface="Times New Roman" pitchFamily="18" charset="0"/>
              </a:rPr>
              <a:t>r</a:t>
            </a:r>
            <a:r>
              <a:rPr kumimoji="1" lang="en-US" altLang="zh-CN" sz="2800" baseline="-30000">
                <a:latin typeface="Times New Roman" pitchFamily="18" charset="0"/>
              </a:rPr>
              <a:t>4 </a:t>
            </a:r>
            <a:r>
              <a:rPr kumimoji="1" lang="en-US" altLang="zh-CN" sz="2800">
                <a:latin typeface="Times New Roman" pitchFamily="18" charset="0"/>
              </a:rPr>
              <a:t>= 0.98503</a:t>
            </a:r>
            <a:r>
              <a:rPr kumimoji="1" lang="en-US" altLang="zh-CN" sz="2400">
                <a:latin typeface="Times New Roman" pitchFamily="18" charset="0"/>
              </a:rPr>
              <a:t> </a:t>
            </a:r>
          </a:p>
        </p:txBody>
      </p:sp>
      <p:graphicFrame>
        <p:nvGraphicFramePr>
          <p:cNvPr id="218116" name="Group 4"/>
          <p:cNvGraphicFramePr>
            <a:graphicFrameLocks noGrp="1"/>
          </p:cNvGraphicFramePr>
          <p:nvPr/>
        </p:nvGraphicFramePr>
        <p:xfrm>
          <a:off x="827088" y="3141663"/>
          <a:ext cx="7777162" cy="2867026"/>
        </p:xfrm>
        <a:graphic>
          <a:graphicData uri="http://schemas.openxmlformats.org/drawingml/2006/table">
            <a:tbl>
              <a:tblPr/>
              <a:tblGrid>
                <a:gridCol w="1555750"/>
                <a:gridCol w="1554162"/>
                <a:gridCol w="1557338"/>
                <a:gridCol w="1554162"/>
                <a:gridCol w="1555750"/>
              </a:tblGrid>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a:t>
                      </a:r>
                      <a:r>
                        <a:rPr kumimoji="0" lang="zh-CN" altLang="en-US" sz="2400" b="0" i="0" u="none" strike="noStrike" cap="none" normalizeH="0" baseline="0" dirty="0" smtClean="0">
                          <a:ln>
                            <a:noFill/>
                          </a:ln>
                          <a:solidFill>
                            <a:schemeClr val="tx1"/>
                          </a:solidFill>
                          <a:effectLst/>
                          <a:latin typeface="Arial" charset="0"/>
                          <a:ea typeface="宋体" pitchFamily="2" charset="-122"/>
                        </a:rPr>
                        <a:t>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zh-CN" altLang="en-US" sz="2400" b="0" i="0" u="none" strike="noStrike" cap="none" normalizeH="0" baseline="0" smtClean="0">
                          <a:ln>
                            <a:noFill/>
                          </a:ln>
                          <a:solidFill>
                            <a:schemeClr val="tx1"/>
                          </a:solidFill>
                          <a:effectLst/>
                          <a:latin typeface="Arial" charset="0"/>
                          <a:ea typeface="宋体" pitchFamily="2" charset="-122"/>
                        </a:rPr>
                        <a:t>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积累概率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Arial" charset="0"/>
                          <a:ea typeface="宋体"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1</a:t>
                      </a:r>
                      <a:r>
                        <a:rPr kumimoji="0" lang="en-US" altLang="zh-CN" sz="2400" b="0" i="0" u="none" strike="noStrike" cap="none" normalizeH="0" baseline="0" smtClean="0">
                          <a:ln>
                            <a:noFill/>
                          </a:ln>
                          <a:solidFill>
                            <a:schemeClr val="tx1"/>
                          </a:solidFill>
                          <a:effectLst/>
                          <a:latin typeface="Arial" charset="0"/>
                          <a:ea typeface="宋体" pitchFamily="2" charset="-122"/>
                        </a:rPr>
                        <a:t>=01101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2</a:t>
                      </a:r>
                      <a:r>
                        <a:rPr kumimoji="0" lang="en-US" altLang="zh-CN" sz="2400" b="0" i="0" u="none" strike="noStrike" cap="none" normalizeH="0" baseline="0" smtClean="0">
                          <a:ln>
                            <a:noFill/>
                          </a:ln>
                          <a:solidFill>
                            <a:schemeClr val="tx1"/>
                          </a:solidFill>
                          <a:effectLst/>
                          <a:latin typeface="Arial" charset="0"/>
                          <a:ea typeface="宋体" pitchFamily="2" charset="-122"/>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3</a:t>
                      </a:r>
                      <a:r>
                        <a:rPr kumimoji="0" lang="en-US" altLang="zh-CN" sz="2400" b="0" i="0" u="none" strike="noStrike" cap="none" normalizeH="0" baseline="0" smtClean="0">
                          <a:ln>
                            <a:noFill/>
                          </a:ln>
                          <a:solidFill>
                            <a:schemeClr val="tx1"/>
                          </a:solidFill>
                          <a:effectLst/>
                          <a:latin typeface="Arial" charset="0"/>
                          <a:ea typeface="宋体" pitchFamily="2" charset="-122"/>
                        </a:rPr>
                        <a:t>=01000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4</a:t>
                      </a:r>
                      <a:r>
                        <a:rPr kumimoji="0" lang="en-US" altLang="zh-CN" sz="2400" b="0" i="0" u="none" strike="noStrike" cap="none" normalizeH="0" baseline="0" smtClean="0">
                          <a:ln>
                            <a:noFill/>
                          </a:ln>
                          <a:solidFill>
                            <a:schemeClr val="tx1"/>
                          </a:solidFill>
                          <a:effectLst/>
                          <a:latin typeface="Arial" charset="0"/>
                          <a:ea typeface="宋体" pitchFamily="2" charset="-122"/>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blinds(horizontal)">
                                      <p:cBhvr>
                                        <p:cTn id="7" dur="500"/>
                                        <p:tgtEl>
                                          <p:spTgt spid="218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115"/>
                                        </p:tgtEl>
                                        <p:attrNameLst>
                                          <p:attrName>style.visibility</p:attrName>
                                        </p:attrNameLst>
                                      </p:cBhvr>
                                      <p:to>
                                        <p:strVal val="visible"/>
                                      </p:to>
                                    </p:set>
                                    <p:animEffect transition="in" filter="blinds(horizontal)">
                                      <p:cBhvr>
                                        <p:cTn id="12" dur="500"/>
                                        <p:tgtEl>
                                          <p:spTgt spid="2181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6"/>
                                        </p:tgtEl>
                                        <p:attrNameLst>
                                          <p:attrName>style.visibility</p:attrName>
                                        </p:attrNameLst>
                                      </p:cBhvr>
                                      <p:to>
                                        <p:strVal val="visible"/>
                                      </p:to>
                                    </p:set>
                                    <p:animEffect transition="in" filter="blinds(horizontal)">
                                      <p:cBhvr>
                                        <p:cTn id="17"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22E14C-8B50-45D6-99D7-92A9CB1D4E74}" type="slidenum">
              <a:rPr lang="en-US" altLang="zh-CN"/>
              <a:pPr/>
              <a:t>32</a:t>
            </a:fld>
            <a:endParaRPr lang="en-US" altLang="zh-CN"/>
          </a:p>
        </p:txBody>
      </p:sp>
      <p:sp>
        <p:nvSpPr>
          <p:cNvPr id="219138" name="Text Box 2"/>
          <p:cNvSpPr txBox="1">
            <a:spLocks noChangeArrowheads="1"/>
          </p:cNvSpPr>
          <p:nvPr/>
        </p:nvSpPr>
        <p:spPr bwMode="auto">
          <a:xfrm>
            <a:off x="1908175" y="1628775"/>
            <a:ext cx="6048375" cy="1973263"/>
          </a:xfrm>
          <a:prstGeom prst="rect">
            <a:avLst/>
          </a:prstGeom>
          <a:noFill/>
          <a:ln w="9525">
            <a:noFill/>
            <a:miter lim="800000"/>
            <a:headEnd/>
            <a:tailEnd/>
          </a:ln>
          <a:effectLst/>
        </p:spPr>
        <p:txBody>
          <a:bodyPr>
            <a:spAutoFit/>
          </a:bodyPr>
          <a:lstStyle/>
          <a:p>
            <a:pPr>
              <a:lnSpc>
                <a:spcPct val="120000"/>
              </a:lnSpc>
              <a:spcBef>
                <a:spcPct val="30000"/>
              </a:spcBef>
            </a:pPr>
            <a:r>
              <a:rPr kumimoji="1" lang="zh-CN" altLang="en-US" sz="2800"/>
              <a:t>于是，经复制得群体：</a:t>
            </a:r>
            <a:endParaRPr kumimoji="1" lang="zh-CN" altLang="en-US" sz="2800" i="1">
              <a:latin typeface="Times New Roman" pitchFamily="18" charset="0"/>
            </a:endParaRPr>
          </a:p>
          <a:p>
            <a:pPr>
              <a:lnSpc>
                <a:spcPct val="120000"/>
              </a:lnSpc>
              <a:spcBef>
                <a:spcPct val="50000"/>
              </a:spcBef>
            </a:pPr>
            <a:r>
              <a:rPr kumimoji="1" lang="en-US" altLang="zh-CN" sz="2800" i="1">
                <a:latin typeface="Times New Roman" pitchFamily="18" charset="0"/>
              </a:rPr>
              <a:t>s</a:t>
            </a:r>
            <a:r>
              <a:rPr kumimoji="1" lang="en-US" altLang="zh-CN" sz="2800" baseline="-30000">
                <a:latin typeface="Times New Roman" pitchFamily="18" charset="0"/>
              </a:rPr>
              <a:t>1</a:t>
            </a:r>
            <a:r>
              <a:rPr kumimoji="1" lang="en-US" altLang="zh-CN" sz="2800" i="1">
                <a:latin typeface="Courier New" pitchFamily="49" charset="0"/>
              </a:rPr>
              <a:t>’</a:t>
            </a:r>
            <a:r>
              <a:rPr kumimoji="1" lang="en-US" altLang="zh-CN" sz="2800" i="1">
                <a:latin typeface="Times New Roman" pitchFamily="18" charset="0"/>
              </a:rPr>
              <a:t> </a:t>
            </a:r>
            <a:r>
              <a:rPr kumimoji="1" lang="en-US" altLang="zh-CN" sz="2800">
                <a:latin typeface="Times New Roman" pitchFamily="18" charset="0"/>
              </a:rPr>
              <a:t>=11000</a:t>
            </a:r>
            <a:r>
              <a:rPr kumimoji="1" lang="zh-CN" altLang="en-US" sz="2800">
                <a:latin typeface="Times New Roman" pitchFamily="18" charset="0"/>
              </a:rPr>
              <a:t>（</a:t>
            </a:r>
            <a:r>
              <a:rPr kumimoji="1" lang="en-US" altLang="zh-CN" sz="2800">
                <a:latin typeface="Times New Roman" pitchFamily="18" charset="0"/>
              </a:rPr>
              <a:t>24</a:t>
            </a:r>
            <a:r>
              <a:rPr kumimoji="1" lang="zh-CN" altLang="en-US" sz="2800">
                <a:latin typeface="Times New Roman" pitchFamily="18" charset="0"/>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Courier New" pitchFamily="49" charset="0"/>
              </a:rPr>
              <a:t>’</a:t>
            </a:r>
            <a:r>
              <a:rPr kumimoji="1" lang="en-US" altLang="zh-CN" sz="2800" i="1">
                <a:latin typeface="Times New Roman" pitchFamily="18" charset="0"/>
              </a:rPr>
              <a:t> </a:t>
            </a:r>
            <a:r>
              <a:rPr kumimoji="1" lang="en-US" altLang="zh-CN" sz="2800">
                <a:latin typeface="Times New Roman" pitchFamily="18" charset="0"/>
              </a:rPr>
              <a:t>=01101</a:t>
            </a:r>
            <a:r>
              <a:rPr kumimoji="1" lang="zh-CN" altLang="en-US" sz="2800">
                <a:latin typeface="Times New Roman" pitchFamily="18" charset="0"/>
              </a:rPr>
              <a:t>（</a:t>
            </a:r>
            <a:r>
              <a:rPr kumimoji="1" lang="en-US" altLang="zh-CN" sz="2800">
                <a:latin typeface="Times New Roman" pitchFamily="18" charset="0"/>
              </a:rPr>
              <a:t>13</a:t>
            </a:r>
            <a:r>
              <a:rPr kumimoji="1" lang="zh-CN" altLang="en-US" sz="2800">
                <a:latin typeface="Times New Roman" pitchFamily="18" charset="0"/>
              </a:rPr>
              <a:t>） </a:t>
            </a:r>
          </a:p>
          <a:p>
            <a:pPr>
              <a:lnSpc>
                <a:spcPct val="120000"/>
              </a:lnSpc>
              <a:spcBef>
                <a:spcPct val="30000"/>
              </a:spcBef>
            </a:pP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Courier New" pitchFamily="49" charset="0"/>
              </a:rPr>
              <a:t>’</a:t>
            </a:r>
            <a:r>
              <a:rPr kumimoji="1" lang="en-US" altLang="zh-CN" sz="2800" i="1">
                <a:latin typeface="Times New Roman" pitchFamily="18" charset="0"/>
              </a:rPr>
              <a:t> </a:t>
            </a:r>
            <a:r>
              <a:rPr kumimoji="1" lang="en-US" altLang="zh-CN" sz="2800">
                <a:latin typeface="Times New Roman" pitchFamily="18" charset="0"/>
              </a:rPr>
              <a:t>=11000</a:t>
            </a:r>
            <a:r>
              <a:rPr kumimoji="1" lang="zh-CN" altLang="en-US" sz="2800">
                <a:latin typeface="Times New Roman" pitchFamily="18" charset="0"/>
              </a:rPr>
              <a:t>（</a:t>
            </a:r>
            <a:r>
              <a:rPr kumimoji="1" lang="en-US" altLang="zh-CN" sz="2800">
                <a:latin typeface="Times New Roman" pitchFamily="18" charset="0"/>
              </a:rPr>
              <a:t>24</a:t>
            </a:r>
            <a:r>
              <a:rPr kumimoji="1" lang="zh-CN" altLang="en-US" sz="2800">
                <a:latin typeface="Times New Roman" pitchFamily="18" charset="0"/>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Courier New" pitchFamily="49" charset="0"/>
              </a:rPr>
              <a:t>’</a:t>
            </a:r>
            <a:r>
              <a:rPr kumimoji="1" lang="en-US" altLang="zh-CN" sz="2800" i="1">
                <a:latin typeface="Times New Roman" pitchFamily="18" charset="0"/>
              </a:rPr>
              <a:t> </a:t>
            </a:r>
            <a:r>
              <a:rPr kumimoji="1" lang="en-US" altLang="zh-CN" sz="2800">
                <a:latin typeface="Times New Roman" pitchFamily="18" charset="0"/>
              </a:rPr>
              <a:t>=10011</a:t>
            </a:r>
            <a:r>
              <a:rPr kumimoji="1" lang="zh-CN" altLang="en-US" sz="2800">
                <a:latin typeface="Times New Roman" pitchFamily="18" charset="0"/>
              </a:rPr>
              <a:t>（</a:t>
            </a:r>
            <a:r>
              <a:rPr kumimoji="1" lang="en-US" altLang="zh-CN" sz="2800">
                <a:latin typeface="Times New Roman" pitchFamily="18" charset="0"/>
              </a:rPr>
              <a:t>19</a:t>
            </a:r>
            <a:r>
              <a:rPr kumimoji="1" lang="zh-CN" altLang="en-US" sz="2800">
                <a:latin typeface="Times New Roman" pitchFamily="18" charset="0"/>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669DE069-4B6C-476F-85BF-BE6F9F1466D6}" type="slidenum">
              <a:rPr lang="en-US" altLang="zh-CN"/>
              <a:pPr/>
              <a:t>33</a:t>
            </a:fld>
            <a:endParaRPr lang="en-US" altLang="zh-CN"/>
          </a:p>
        </p:txBody>
      </p:sp>
      <p:sp>
        <p:nvSpPr>
          <p:cNvPr id="220162" name="Text Box 2"/>
          <p:cNvSpPr txBox="1">
            <a:spLocks noChangeArrowheads="1"/>
          </p:cNvSpPr>
          <p:nvPr/>
        </p:nvSpPr>
        <p:spPr bwMode="auto">
          <a:xfrm>
            <a:off x="684213" y="673100"/>
            <a:ext cx="7775575" cy="488315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800">
                <a:latin typeface="Times New Roman" pitchFamily="18" charset="0"/>
                <a:ea typeface="黑体" pitchFamily="2" charset="-122"/>
              </a:rPr>
              <a:t>交叉</a:t>
            </a:r>
          </a:p>
          <a:p>
            <a:pPr algn="just">
              <a:lnSpc>
                <a:spcPct val="120000"/>
              </a:lnSpc>
              <a:spcBef>
                <a:spcPct val="20000"/>
              </a:spcBef>
            </a:pPr>
            <a:r>
              <a:rPr kumimoji="1" lang="zh-CN" altLang="en-US" sz="2800">
                <a:latin typeface="Times New Roman" pitchFamily="18" charset="0"/>
                <a:ea typeface="黑体" pitchFamily="2" charset="-122"/>
              </a:rPr>
              <a:t>      </a:t>
            </a:r>
            <a:r>
              <a:rPr kumimoji="1" lang="zh-CN" altLang="en-US" sz="2800">
                <a:latin typeface="Times New Roman" pitchFamily="18" charset="0"/>
                <a:cs typeface="Times New Roman" pitchFamily="18" charset="0"/>
              </a:rPr>
              <a:t>  设交叉率</a:t>
            </a:r>
            <a:r>
              <a:rPr kumimoji="1" lang="en-US" altLang="zh-CN" sz="2800" i="1">
                <a:latin typeface="Times New Roman" pitchFamily="18" charset="0"/>
                <a:cs typeface="Times New Roman" pitchFamily="18" charset="0"/>
              </a:rPr>
              <a:t>p</a:t>
            </a:r>
            <a:r>
              <a:rPr kumimoji="1" lang="en-US" altLang="zh-CN" sz="2800" i="1" baseline="-30000">
                <a:latin typeface="Times New Roman" pitchFamily="18" charset="0"/>
                <a:cs typeface="Times New Roman" pitchFamily="18" charset="0"/>
              </a:rPr>
              <a:t>c</a:t>
            </a:r>
            <a:r>
              <a:rPr kumimoji="1" lang="en-US" altLang="zh-CN" sz="2800">
                <a:latin typeface="Times New Roman" pitchFamily="18" charset="0"/>
                <a:cs typeface="Times New Roman" pitchFamily="18" charset="0"/>
              </a:rPr>
              <a:t>=100%</a:t>
            </a:r>
            <a:r>
              <a:rPr kumimoji="1" lang="zh-CN" altLang="en-US" sz="2800">
                <a:latin typeface="Times New Roman" pitchFamily="18" charset="0"/>
                <a:cs typeface="Times New Roman" pitchFamily="18" charset="0"/>
              </a:rPr>
              <a:t>，即</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1</a:t>
            </a:r>
            <a:r>
              <a:rPr kumimoji="1" lang="zh-CN" altLang="en-US" sz="2800">
                <a:latin typeface="Times New Roman" pitchFamily="18" charset="0"/>
                <a:cs typeface="Times New Roman" pitchFamily="18" charset="0"/>
              </a:rPr>
              <a:t>中的全体染色体都参加交叉运算。</a:t>
            </a:r>
          </a:p>
          <a:p>
            <a:pPr algn="just">
              <a:lnSpc>
                <a:spcPct val="120000"/>
              </a:lnSpc>
              <a:spcBef>
                <a:spcPct val="20000"/>
              </a:spcBef>
            </a:pPr>
            <a:r>
              <a:rPr kumimoji="1" lang="zh-CN" altLang="en-US" sz="2800">
                <a:latin typeface="Times New Roman" pitchFamily="18" charset="0"/>
                <a:cs typeface="Times New Roman" pitchFamily="18" charset="0"/>
              </a:rPr>
              <a:t>        设</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1</a:t>
            </a:r>
            <a:r>
              <a:rPr kumimoji="1" lang="en-US" altLang="zh-CN" sz="2800" i="1">
                <a:latin typeface="Courier New"/>
                <a:cs typeface="Times New Roman" pitchFamily="18" charset="0"/>
              </a:rPr>
              <a:t>’</a:t>
            </a:r>
            <a:r>
              <a:rPr kumimoji="1" lang="zh-CN" altLang="en-US" sz="2800">
                <a:latin typeface="Times New Roman" pitchFamily="18" charset="0"/>
                <a:cs typeface="Times New Roman" pitchFamily="18" charset="0"/>
              </a:rPr>
              <a:t>与</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2</a:t>
            </a:r>
            <a:r>
              <a:rPr kumimoji="1" lang="en-US" altLang="zh-CN" sz="2800" i="1">
                <a:latin typeface="Courier New"/>
                <a:cs typeface="Times New Roman" pitchFamily="18" charset="0"/>
              </a:rPr>
              <a:t>’</a:t>
            </a:r>
            <a:r>
              <a:rPr kumimoji="1" lang="zh-CN" altLang="en-US" sz="2800">
                <a:latin typeface="Times New Roman" pitchFamily="18" charset="0"/>
                <a:cs typeface="Times New Roman" pitchFamily="18" charset="0"/>
              </a:rPr>
              <a:t>配对，</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3</a:t>
            </a:r>
            <a:r>
              <a:rPr kumimoji="1" lang="en-US" altLang="zh-CN" sz="2800" i="1">
                <a:latin typeface="Courier New"/>
                <a:cs typeface="Times New Roman" pitchFamily="18" charset="0"/>
              </a:rPr>
              <a:t>’</a:t>
            </a:r>
            <a:r>
              <a:rPr kumimoji="1" lang="zh-CN" altLang="en-US" sz="2800">
                <a:latin typeface="Times New Roman" pitchFamily="18" charset="0"/>
                <a:cs typeface="Times New Roman" pitchFamily="18" charset="0"/>
              </a:rPr>
              <a:t>与</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4</a:t>
            </a:r>
            <a:r>
              <a:rPr kumimoji="1" lang="en-US" altLang="zh-CN" sz="2800" i="1">
                <a:latin typeface="Courier New"/>
                <a:cs typeface="Times New Roman" pitchFamily="18" charset="0"/>
              </a:rPr>
              <a:t>’</a:t>
            </a:r>
            <a:r>
              <a:rPr kumimoji="1" lang="zh-CN" altLang="en-US" sz="2800">
                <a:latin typeface="Times New Roman" pitchFamily="18" charset="0"/>
                <a:cs typeface="Times New Roman" pitchFamily="18" charset="0"/>
              </a:rPr>
              <a:t>配对。分别交换后两位基因，得新染色体：</a:t>
            </a:r>
            <a:endParaRPr kumimoji="1" lang="zh-CN" altLang="en-US" sz="2800">
              <a:latin typeface="宋体" pitchFamily="2" charset="-122"/>
            </a:endParaRPr>
          </a:p>
          <a:p>
            <a:pPr algn="ctr">
              <a:lnSpc>
                <a:spcPct val="120000"/>
              </a:lnSpc>
              <a:spcBef>
                <a:spcPct val="50000"/>
              </a:spcBef>
            </a:pPr>
            <a:r>
              <a:rPr kumimoji="1" lang="zh-CN" altLang="en-US" sz="2800" i="1">
                <a:latin typeface="Times New Roman" pitchFamily="18" charset="0"/>
                <a:cs typeface="Times New Roman" pitchFamily="18" charset="0"/>
              </a:rPr>
              <a:t>   </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1</a:t>
            </a:r>
            <a:r>
              <a:rPr kumimoji="1" lang="en-US" altLang="zh-CN" sz="2800" i="1">
                <a:latin typeface="Courier New"/>
                <a:cs typeface="Times New Roman" pitchFamily="18" charset="0"/>
              </a:rPr>
              <a:t>’’</a:t>
            </a:r>
            <a:r>
              <a:rPr kumimoji="1" lang="en-US" altLang="zh-CN" sz="2800">
                <a:latin typeface="Times New Roman" pitchFamily="18" charset="0"/>
                <a:cs typeface="Times New Roman" pitchFamily="18" charset="0"/>
              </a:rPr>
              <a:t>=11001</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25</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  </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2</a:t>
            </a:r>
            <a:r>
              <a:rPr kumimoji="1" lang="en-US" altLang="zh-CN" sz="2800" i="1">
                <a:latin typeface="Courier New"/>
                <a:cs typeface="Times New Roman" pitchFamily="18" charset="0"/>
              </a:rPr>
              <a:t>’’</a:t>
            </a:r>
            <a:r>
              <a:rPr kumimoji="1" lang="en-US" altLang="zh-CN" sz="2800">
                <a:latin typeface="Times New Roman" pitchFamily="18" charset="0"/>
                <a:cs typeface="Times New Roman" pitchFamily="18" charset="0"/>
              </a:rPr>
              <a:t>=01100</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12</a:t>
            </a:r>
            <a:r>
              <a:rPr kumimoji="1" lang="zh-CN" altLang="en-US" sz="2800">
                <a:latin typeface="Times New Roman" pitchFamily="18" charset="0"/>
                <a:cs typeface="Times New Roman" pitchFamily="18" charset="0"/>
              </a:rPr>
              <a:t>）</a:t>
            </a:r>
          </a:p>
          <a:p>
            <a:pPr algn="ctr">
              <a:lnSpc>
                <a:spcPct val="120000"/>
              </a:lnSpc>
              <a:spcBef>
                <a:spcPct val="20000"/>
              </a:spcBef>
            </a:pPr>
            <a:r>
              <a:rPr kumimoji="1" lang="zh-CN" altLang="en-US" sz="2800">
                <a:latin typeface="Times New Roman" pitchFamily="18" charset="0"/>
                <a:cs typeface="Times New Roman" pitchFamily="18" charset="0"/>
              </a:rPr>
              <a:t>   </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3</a:t>
            </a:r>
            <a:r>
              <a:rPr kumimoji="1" lang="en-US" altLang="zh-CN" sz="2800" i="1">
                <a:latin typeface="Courier New"/>
                <a:cs typeface="Times New Roman" pitchFamily="18" charset="0"/>
              </a:rPr>
              <a:t>’’</a:t>
            </a:r>
            <a:r>
              <a:rPr kumimoji="1" lang="en-US" altLang="zh-CN" sz="2800">
                <a:latin typeface="Times New Roman" pitchFamily="18" charset="0"/>
                <a:cs typeface="Times New Roman" pitchFamily="18" charset="0"/>
              </a:rPr>
              <a:t>=11011</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27</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  </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4</a:t>
            </a:r>
            <a:r>
              <a:rPr kumimoji="1" lang="en-US" altLang="zh-CN" sz="2800" i="1">
                <a:latin typeface="Courier New"/>
                <a:cs typeface="Times New Roman" pitchFamily="18" charset="0"/>
              </a:rPr>
              <a:t>’’</a:t>
            </a:r>
            <a:r>
              <a:rPr kumimoji="1" lang="en-US" altLang="zh-CN" sz="2800">
                <a:latin typeface="Times New Roman" pitchFamily="18" charset="0"/>
                <a:cs typeface="Times New Roman" pitchFamily="18" charset="0"/>
              </a:rPr>
              <a:t>=10000</a:t>
            </a:r>
            <a:r>
              <a:rPr kumimoji="1" lang="zh-CN" altLang="en-US" sz="2800">
                <a:latin typeface="Times New Roman" pitchFamily="18" charset="0"/>
                <a:cs typeface="Times New Roman" pitchFamily="18" charset="0"/>
              </a:rPr>
              <a:t>（</a:t>
            </a:r>
            <a:r>
              <a:rPr kumimoji="1" lang="en-US" altLang="zh-CN" sz="2800">
                <a:latin typeface="Times New Roman" pitchFamily="18" charset="0"/>
                <a:cs typeface="Times New Roman" pitchFamily="18" charset="0"/>
              </a:rPr>
              <a:t>16</a:t>
            </a:r>
            <a:r>
              <a:rPr kumimoji="1" lang="zh-CN" altLang="en-US" sz="2800">
                <a:latin typeface="Times New Roman" pitchFamily="18" charset="0"/>
                <a:cs typeface="Times New Roman" pitchFamily="18" charset="0"/>
              </a:rPr>
              <a:t>）</a:t>
            </a:r>
            <a:endParaRPr kumimoji="1" lang="zh-CN" altLang="en-US" sz="2800">
              <a:latin typeface="宋体" pitchFamily="2" charset="-122"/>
            </a:endParaRPr>
          </a:p>
          <a:p>
            <a:pPr algn="just">
              <a:lnSpc>
                <a:spcPct val="120000"/>
              </a:lnSpc>
              <a:spcBef>
                <a:spcPct val="80000"/>
              </a:spcBef>
            </a:pPr>
            <a:r>
              <a:rPr kumimoji="1" lang="zh-CN" altLang="en-US" sz="2400">
                <a:latin typeface="Times New Roman" pitchFamily="18" charset="0"/>
                <a:ea typeface="黑体" pitchFamily="2" charset="-122"/>
              </a:rPr>
              <a:t>　</a:t>
            </a:r>
            <a:endParaRPr kumimoji="1" lang="zh-CN" altLang="en-US" sz="28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blinds(horizontal)">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2">
                                            <p:txEl>
                                              <p:pRg st="1" end="1"/>
                                            </p:txEl>
                                          </p:spTgt>
                                        </p:tgtEl>
                                        <p:attrNameLst>
                                          <p:attrName>style.visibility</p:attrName>
                                        </p:attrNameLst>
                                      </p:cBhvr>
                                      <p:to>
                                        <p:strVal val="visible"/>
                                      </p:to>
                                    </p:set>
                                    <p:animEffect transition="in" filter="blinds(horizontal)">
                                      <p:cBhvr>
                                        <p:cTn id="12" dur="500"/>
                                        <p:tgtEl>
                                          <p:spTgt spid="220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2">
                                            <p:txEl>
                                              <p:pRg st="2" end="2"/>
                                            </p:txEl>
                                          </p:spTgt>
                                        </p:tgtEl>
                                        <p:attrNameLst>
                                          <p:attrName>style.visibility</p:attrName>
                                        </p:attrNameLst>
                                      </p:cBhvr>
                                      <p:to>
                                        <p:strVal val="visible"/>
                                      </p:to>
                                    </p:set>
                                    <p:animEffect transition="in" filter="blinds(horizontal)">
                                      <p:cBhvr>
                                        <p:cTn id="17" dur="500"/>
                                        <p:tgtEl>
                                          <p:spTgt spid="22016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0162">
                                            <p:txEl>
                                              <p:pRg st="3" end="3"/>
                                            </p:txEl>
                                          </p:spTgt>
                                        </p:tgtEl>
                                        <p:attrNameLst>
                                          <p:attrName>style.visibility</p:attrName>
                                        </p:attrNameLst>
                                      </p:cBhvr>
                                      <p:to>
                                        <p:strVal val="visible"/>
                                      </p:to>
                                    </p:set>
                                    <p:animEffect transition="in" filter="blinds(horizontal)">
                                      <p:cBhvr>
                                        <p:cTn id="20" dur="500"/>
                                        <p:tgtEl>
                                          <p:spTgt spid="22016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0162">
                                            <p:txEl>
                                              <p:pRg st="4" end="4"/>
                                            </p:txEl>
                                          </p:spTgt>
                                        </p:tgtEl>
                                        <p:attrNameLst>
                                          <p:attrName>style.visibility</p:attrName>
                                        </p:attrNameLst>
                                      </p:cBhvr>
                                      <p:to>
                                        <p:strVal val="visible"/>
                                      </p:to>
                                    </p:set>
                                    <p:animEffect transition="in" filter="blinds(horizontal)">
                                      <p:cBhvr>
                                        <p:cTn id="23" dur="500"/>
                                        <p:tgtEl>
                                          <p:spTgt spid="2201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5E07C74-654E-4044-AC6D-591BAC245C42}" type="slidenum">
              <a:rPr lang="en-US" altLang="zh-CN"/>
              <a:pPr/>
              <a:t>34</a:t>
            </a:fld>
            <a:endParaRPr lang="en-US" altLang="zh-CN"/>
          </a:p>
        </p:txBody>
      </p:sp>
      <p:sp>
        <p:nvSpPr>
          <p:cNvPr id="221186" name="Text Box 2"/>
          <p:cNvSpPr txBox="1">
            <a:spLocks noChangeArrowheads="1"/>
          </p:cNvSpPr>
          <p:nvPr/>
        </p:nvSpPr>
        <p:spPr bwMode="auto">
          <a:xfrm>
            <a:off x="827088" y="765175"/>
            <a:ext cx="7632700" cy="4110038"/>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800">
                <a:latin typeface="Times New Roman" pitchFamily="18" charset="0"/>
                <a:ea typeface="黑体" pitchFamily="2" charset="-122"/>
              </a:rPr>
              <a:t>变异</a:t>
            </a:r>
          </a:p>
          <a:p>
            <a:pPr algn="just">
              <a:lnSpc>
                <a:spcPct val="120000"/>
              </a:lnSpc>
              <a:spcBef>
                <a:spcPct val="20000"/>
              </a:spcBef>
            </a:pPr>
            <a:r>
              <a:rPr kumimoji="1" lang="zh-CN" altLang="en-US" sz="2800">
                <a:latin typeface="Times New Roman" pitchFamily="18" charset="0"/>
                <a:cs typeface="Times New Roman" pitchFamily="18" charset="0"/>
              </a:rPr>
              <a:t>        设变异率</a:t>
            </a:r>
            <a:r>
              <a:rPr kumimoji="1" lang="en-US" altLang="zh-CN" sz="2800" i="1">
                <a:latin typeface="Times New Roman" pitchFamily="18" charset="0"/>
                <a:cs typeface="Times New Roman" pitchFamily="18" charset="0"/>
              </a:rPr>
              <a:t>p</a:t>
            </a:r>
            <a:r>
              <a:rPr kumimoji="1" lang="en-US" altLang="zh-CN" sz="2800" i="1" baseline="-30000">
                <a:latin typeface="Times New Roman" pitchFamily="18" charset="0"/>
                <a:cs typeface="Times New Roman" pitchFamily="18" charset="0"/>
              </a:rPr>
              <a:t>m</a:t>
            </a:r>
            <a:r>
              <a:rPr kumimoji="1" lang="en-US" altLang="zh-CN" sz="2800">
                <a:latin typeface="Times New Roman" pitchFamily="18" charset="0"/>
                <a:cs typeface="Times New Roman" pitchFamily="18" charset="0"/>
              </a:rPr>
              <a:t>=0.001</a:t>
            </a:r>
            <a:r>
              <a:rPr kumimoji="1" lang="zh-CN" altLang="en-US" sz="2800">
                <a:latin typeface="Times New Roman" pitchFamily="18" charset="0"/>
                <a:cs typeface="Times New Roman" pitchFamily="18" charset="0"/>
              </a:rPr>
              <a:t>。</a:t>
            </a:r>
          </a:p>
          <a:p>
            <a:pPr algn="just">
              <a:lnSpc>
                <a:spcPct val="120000"/>
              </a:lnSpc>
              <a:spcBef>
                <a:spcPct val="20000"/>
              </a:spcBef>
            </a:pPr>
            <a:r>
              <a:rPr kumimoji="1" lang="zh-CN" altLang="en-US" sz="2800">
                <a:latin typeface="Times New Roman" pitchFamily="18" charset="0"/>
                <a:cs typeface="Times New Roman" pitchFamily="18" charset="0"/>
              </a:rPr>
              <a:t>        这样，群体</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1</a:t>
            </a:r>
            <a:r>
              <a:rPr kumimoji="1" lang="zh-CN" altLang="en-US" sz="2800">
                <a:latin typeface="Times New Roman" pitchFamily="18" charset="0"/>
                <a:cs typeface="Times New Roman" pitchFamily="18" charset="0"/>
              </a:rPr>
              <a:t>中共有</a:t>
            </a:r>
          </a:p>
          <a:p>
            <a:pPr algn="just">
              <a:lnSpc>
                <a:spcPct val="120000"/>
              </a:lnSpc>
              <a:spcBef>
                <a:spcPct val="20000"/>
              </a:spcBef>
            </a:pPr>
            <a:r>
              <a:rPr kumimoji="1" lang="zh-CN" altLang="en-US" sz="2800">
                <a:latin typeface="Times New Roman" pitchFamily="18" charset="0"/>
                <a:cs typeface="Times New Roman" pitchFamily="18" charset="0"/>
              </a:rPr>
              <a:t>                               </a:t>
            </a:r>
            <a:r>
              <a:rPr kumimoji="1" lang="en-US" altLang="zh-CN" sz="2800">
                <a:latin typeface="Times New Roman" pitchFamily="18" charset="0"/>
                <a:cs typeface="Times New Roman" pitchFamily="18" charset="0"/>
              </a:rPr>
              <a:t>5</a:t>
            </a:r>
            <a:r>
              <a:rPr kumimoji="1" lang="en-US" altLang="en-US" sz="2800"/>
              <a:t>×</a:t>
            </a:r>
            <a:r>
              <a:rPr kumimoji="1" lang="en-US" altLang="zh-CN" sz="2800">
                <a:latin typeface="Times New Roman" pitchFamily="18" charset="0"/>
                <a:cs typeface="Times New Roman" pitchFamily="18" charset="0"/>
              </a:rPr>
              <a:t>4</a:t>
            </a:r>
            <a:r>
              <a:rPr kumimoji="1" lang="en-US" altLang="en-US" sz="2800"/>
              <a:t>×</a:t>
            </a:r>
            <a:r>
              <a:rPr kumimoji="1" lang="en-US" altLang="zh-CN" sz="2800">
                <a:latin typeface="Times New Roman" pitchFamily="18" charset="0"/>
                <a:cs typeface="Times New Roman" pitchFamily="18" charset="0"/>
              </a:rPr>
              <a:t>0.001=0.02</a:t>
            </a:r>
          </a:p>
          <a:p>
            <a:pPr algn="just">
              <a:lnSpc>
                <a:spcPct val="120000"/>
              </a:lnSpc>
              <a:spcBef>
                <a:spcPct val="20000"/>
              </a:spcBef>
            </a:pPr>
            <a:r>
              <a:rPr kumimoji="1" lang="zh-CN" altLang="en-US" sz="2800">
                <a:latin typeface="Times New Roman" pitchFamily="18" charset="0"/>
                <a:cs typeface="Times New Roman" pitchFamily="18" charset="0"/>
              </a:rPr>
              <a:t>位基因可以变异。</a:t>
            </a:r>
          </a:p>
          <a:p>
            <a:pPr algn="just">
              <a:lnSpc>
                <a:spcPct val="120000"/>
              </a:lnSpc>
              <a:spcBef>
                <a:spcPct val="20000"/>
              </a:spcBef>
            </a:pPr>
            <a:r>
              <a:rPr kumimoji="1" lang="zh-CN" altLang="en-US" sz="2800">
                <a:latin typeface="Times New Roman" pitchFamily="18" charset="0"/>
                <a:cs typeface="Times New Roman" pitchFamily="18" charset="0"/>
              </a:rPr>
              <a:t>         </a:t>
            </a:r>
            <a:r>
              <a:rPr kumimoji="1" lang="en-US" altLang="zh-CN" sz="2800">
                <a:latin typeface="Times New Roman" pitchFamily="18" charset="0"/>
                <a:cs typeface="Times New Roman" pitchFamily="18" charset="0"/>
              </a:rPr>
              <a:t>0.02</a:t>
            </a:r>
            <a:r>
              <a:rPr kumimoji="1" lang="zh-CN" altLang="en-US" sz="2800">
                <a:latin typeface="Times New Roman" pitchFamily="18" charset="0"/>
                <a:cs typeface="Times New Roman" pitchFamily="18" charset="0"/>
              </a:rPr>
              <a:t>位显然不足</a:t>
            </a:r>
            <a:r>
              <a:rPr kumimoji="1" lang="en-US" altLang="zh-CN" sz="2800">
                <a:latin typeface="Times New Roman" pitchFamily="18" charset="0"/>
                <a:cs typeface="Times New Roman" pitchFamily="18" charset="0"/>
              </a:rPr>
              <a:t>1</a:t>
            </a:r>
            <a:r>
              <a:rPr kumimoji="1" lang="zh-CN" altLang="en-US" sz="2800">
                <a:latin typeface="Times New Roman" pitchFamily="18" charset="0"/>
                <a:cs typeface="Times New Roman" pitchFamily="18" charset="0"/>
              </a:rPr>
              <a:t>位，所以本轮遗传操作不做变异。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animEffect transition="in" filter="blinds(horizontal)">
                                      <p:cBhvr>
                                        <p:cTn id="7" dur="500"/>
                                        <p:tgtEl>
                                          <p:spTgt spid="221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6">
                                            <p:txEl>
                                              <p:pRg st="1" end="1"/>
                                            </p:txEl>
                                          </p:spTgt>
                                        </p:tgtEl>
                                        <p:attrNameLst>
                                          <p:attrName>style.visibility</p:attrName>
                                        </p:attrNameLst>
                                      </p:cBhvr>
                                      <p:to>
                                        <p:strVal val="visible"/>
                                      </p:to>
                                    </p:set>
                                    <p:animEffect transition="in" filter="blinds(horizontal)">
                                      <p:cBhvr>
                                        <p:cTn id="12" dur="500"/>
                                        <p:tgtEl>
                                          <p:spTgt spid="221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6">
                                            <p:txEl>
                                              <p:pRg st="2" end="2"/>
                                            </p:txEl>
                                          </p:spTgt>
                                        </p:tgtEl>
                                        <p:attrNameLst>
                                          <p:attrName>style.visibility</p:attrName>
                                        </p:attrNameLst>
                                      </p:cBhvr>
                                      <p:to>
                                        <p:strVal val="visible"/>
                                      </p:to>
                                    </p:set>
                                    <p:animEffect transition="in" filter="blinds(horizontal)">
                                      <p:cBhvr>
                                        <p:cTn id="17" dur="500"/>
                                        <p:tgtEl>
                                          <p:spTgt spid="22118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1186">
                                            <p:txEl>
                                              <p:pRg st="3" end="3"/>
                                            </p:txEl>
                                          </p:spTgt>
                                        </p:tgtEl>
                                        <p:attrNameLst>
                                          <p:attrName>style.visibility</p:attrName>
                                        </p:attrNameLst>
                                      </p:cBhvr>
                                      <p:to>
                                        <p:strVal val="visible"/>
                                      </p:to>
                                    </p:set>
                                    <p:animEffect transition="in" filter="blinds(horizontal)">
                                      <p:cBhvr>
                                        <p:cTn id="20" dur="500"/>
                                        <p:tgtEl>
                                          <p:spTgt spid="22118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1186">
                                            <p:txEl>
                                              <p:pRg st="4" end="4"/>
                                            </p:txEl>
                                          </p:spTgt>
                                        </p:tgtEl>
                                        <p:attrNameLst>
                                          <p:attrName>style.visibility</p:attrName>
                                        </p:attrNameLst>
                                      </p:cBhvr>
                                      <p:to>
                                        <p:strVal val="visible"/>
                                      </p:to>
                                    </p:set>
                                    <p:animEffect transition="in" filter="blinds(horizontal)">
                                      <p:cBhvr>
                                        <p:cTn id="23" dur="500"/>
                                        <p:tgtEl>
                                          <p:spTgt spid="22118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1186">
                                            <p:txEl>
                                              <p:pRg st="5" end="5"/>
                                            </p:txEl>
                                          </p:spTgt>
                                        </p:tgtEl>
                                        <p:attrNameLst>
                                          <p:attrName>style.visibility</p:attrName>
                                        </p:attrNameLst>
                                      </p:cBhvr>
                                      <p:to>
                                        <p:strVal val="visible"/>
                                      </p:to>
                                    </p:set>
                                    <p:animEffect transition="in" filter="blinds(horizontal)">
                                      <p:cBhvr>
                                        <p:cTn id="28" dur="500"/>
                                        <p:tgtEl>
                                          <p:spTgt spid="221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1B670F4-BBDB-466F-937E-45AA23E8275F}" type="slidenum">
              <a:rPr lang="en-US" altLang="zh-CN"/>
              <a:pPr/>
              <a:t>35</a:t>
            </a:fld>
            <a:endParaRPr lang="en-US" altLang="zh-CN"/>
          </a:p>
        </p:txBody>
      </p:sp>
      <p:sp>
        <p:nvSpPr>
          <p:cNvPr id="222210" name="Rectangle 2"/>
          <p:cNvSpPr>
            <a:spLocks noGrp="1" noChangeArrowheads="1"/>
          </p:cNvSpPr>
          <p:nvPr>
            <p:ph type="body" idx="1"/>
          </p:nvPr>
        </p:nvSpPr>
        <p:spPr>
          <a:xfrm>
            <a:off x="755650" y="1052513"/>
            <a:ext cx="7632700" cy="3313112"/>
          </a:xfrm>
        </p:spPr>
        <p:txBody>
          <a:bodyPr/>
          <a:lstStyle/>
          <a:p>
            <a:endParaRPr kumimoji="1" lang="en-US" altLang="zh-CN"/>
          </a:p>
          <a:p>
            <a:r>
              <a:rPr kumimoji="1" lang="en-US" altLang="zh-CN"/>
              <a:t>       </a:t>
            </a:r>
            <a:r>
              <a:rPr kumimoji="1" lang="zh-CN" altLang="en-US" sz="2800"/>
              <a:t>于是，得到第二代种群</a:t>
            </a:r>
            <a:r>
              <a:rPr kumimoji="1" lang="en-US" altLang="zh-CN" sz="2800" i="1"/>
              <a:t>S</a:t>
            </a:r>
            <a:r>
              <a:rPr kumimoji="1" lang="en-US" altLang="zh-CN" sz="2800" baseline="-25000"/>
              <a:t>2</a:t>
            </a:r>
            <a:r>
              <a:rPr kumimoji="1" lang="zh-CN" altLang="en-US" sz="2800"/>
              <a:t>：</a:t>
            </a:r>
          </a:p>
          <a:p>
            <a:pPr>
              <a:lnSpc>
                <a:spcPct val="120000"/>
              </a:lnSpc>
              <a:spcBef>
                <a:spcPct val="50000"/>
              </a:spcBef>
            </a:pPr>
            <a:r>
              <a:rPr kumimoji="1" lang="zh-CN" altLang="en-US" i="1"/>
              <a:t>        </a:t>
            </a:r>
            <a:r>
              <a:rPr kumimoji="1" lang="en-US" altLang="zh-CN" sz="2800" i="1"/>
              <a:t>s</a:t>
            </a:r>
            <a:r>
              <a:rPr kumimoji="1" lang="en-US" altLang="zh-CN" sz="2800" baseline="-25000"/>
              <a:t>1</a:t>
            </a:r>
            <a:r>
              <a:rPr kumimoji="1" lang="en-US" altLang="zh-CN" sz="2800"/>
              <a:t>=11001</a:t>
            </a:r>
            <a:r>
              <a:rPr kumimoji="1" lang="zh-CN" altLang="en-US" sz="2800"/>
              <a:t>（</a:t>
            </a:r>
            <a:r>
              <a:rPr kumimoji="1" lang="en-US" altLang="zh-CN" sz="2800"/>
              <a:t>25</a:t>
            </a:r>
            <a:r>
              <a:rPr kumimoji="1" lang="zh-CN" altLang="en-US" sz="2800"/>
              <a:t>）</a:t>
            </a:r>
            <a:r>
              <a:rPr kumimoji="1" lang="en-US" altLang="zh-CN" sz="2800"/>
              <a:t>, </a:t>
            </a:r>
            <a:r>
              <a:rPr kumimoji="1" lang="en-US" altLang="zh-CN" sz="2800" i="1"/>
              <a:t>s</a:t>
            </a:r>
            <a:r>
              <a:rPr kumimoji="1" lang="en-US" altLang="zh-CN" sz="2800" baseline="-25000"/>
              <a:t>2</a:t>
            </a:r>
            <a:r>
              <a:rPr kumimoji="1" lang="en-US" altLang="zh-CN" sz="2800"/>
              <a:t>=01100</a:t>
            </a:r>
            <a:r>
              <a:rPr kumimoji="1" lang="zh-CN" altLang="en-US" sz="2800"/>
              <a:t>（</a:t>
            </a:r>
            <a:r>
              <a:rPr kumimoji="1" lang="en-US" altLang="zh-CN" sz="2800"/>
              <a:t>12</a:t>
            </a:r>
            <a:r>
              <a:rPr kumimoji="1" lang="zh-CN" altLang="en-US" sz="2800"/>
              <a:t>）</a:t>
            </a:r>
          </a:p>
          <a:p>
            <a:r>
              <a:rPr kumimoji="1" lang="zh-CN" altLang="en-US" sz="2800"/>
              <a:t>         </a:t>
            </a:r>
            <a:r>
              <a:rPr kumimoji="1" lang="en-US" altLang="zh-CN" sz="2800" i="1"/>
              <a:t>s</a:t>
            </a:r>
            <a:r>
              <a:rPr kumimoji="1" lang="en-US" altLang="zh-CN" sz="2800" baseline="-25000"/>
              <a:t>3</a:t>
            </a:r>
            <a:r>
              <a:rPr kumimoji="1" lang="en-US" altLang="zh-CN" sz="2800"/>
              <a:t>=11011</a:t>
            </a:r>
            <a:r>
              <a:rPr kumimoji="1" lang="zh-CN" altLang="en-US" sz="2800"/>
              <a:t>（</a:t>
            </a:r>
            <a:r>
              <a:rPr kumimoji="1" lang="en-US" altLang="zh-CN" sz="2800"/>
              <a:t>27</a:t>
            </a:r>
            <a:r>
              <a:rPr kumimoji="1" lang="zh-CN" altLang="en-US" sz="2800"/>
              <a:t>）</a:t>
            </a:r>
            <a:r>
              <a:rPr kumimoji="1" lang="en-US" altLang="zh-CN" sz="2800"/>
              <a:t>, </a:t>
            </a:r>
            <a:r>
              <a:rPr kumimoji="1" lang="en-US" altLang="zh-CN" sz="2800" i="1"/>
              <a:t>s</a:t>
            </a:r>
            <a:r>
              <a:rPr kumimoji="1" lang="en-US" altLang="zh-CN" sz="2800" baseline="-25000"/>
              <a:t>4</a:t>
            </a:r>
            <a:r>
              <a:rPr kumimoji="1" lang="en-US" altLang="zh-CN" sz="2800"/>
              <a:t>=10000</a:t>
            </a:r>
            <a:r>
              <a:rPr kumimoji="1" lang="zh-CN" altLang="en-US" sz="2800"/>
              <a:t>（</a:t>
            </a:r>
            <a:r>
              <a:rPr kumimoji="1" lang="en-US" altLang="zh-CN" sz="2800"/>
              <a:t>16</a:t>
            </a:r>
            <a:r>
              <a:rPr kumimoji="1" lang="zh-CN" altLang="en-US" sz="2800"/>
              <a:t>）</a:t>
            </a:r>
          </a:p>
          <a:p>
            <a:endParaRPr lang="en-US" altLang="zh-CN" sz="28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D5F0BF04-5E70-4FF6-90F8-9E972ACA5F68}" type="slidenum">
              <a:rPr lang="en-US" altLang="zh-CN"/>
              <a:pPr/>
              <a:t>36</a:t>
            </a:fld>
            <a:endParaRPr lang="en-US" altLang="zh-CN"/>
          </a:p>
        </p:txBody>
      </p:sp>
      <p:sp>
        <p:nvSpPr>
          <p:cNvPr id="223234" name="Text Box 2"/>
          <p:cNvSpPr txBox="1">
            <a:spLocks noChangeArrowheads="1"/>
          </p:cNvSpPr>
          <p:nvPr/>
        </p:nvSpPr>
        <p:spPr bwMode="auto">
          <a:xfrm>
            <a:off x="2339975" y="981075"/>
            <a:ext cx="45910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 </a:t>
            </a:r>
            <a:r>
              <a:rPr kumimoji="1" lang="zh-CN" altLang="en-US" sz="2400" b="1">
                <a:latin typeface="宋体" pitchFamily="2" charset="-122"/>
              </a:rPr>
              <a:t>第二代种群</a:t>
            </a:r>
            <a:r>
              <a:rPr kumimoji="1" lang="en-US" altLang="zh-CN" sz="2400" b="1" i="1">
                <a:latin typeface="Times New Roman" pitchFamily="18" charset="0"/>
              </a:rPr>
              <a:t>S</a:t>
            </a:r>
            <a:r>
              <a:rPr kumimoji="1" lang="en-US" altLang="zh-CN" sz="2400" b="1" baseline="-25000">
                <a:latin typeface="Times New Roman" pitchFamily="18" charset="0"/>
              </a:rPr>
              <a:t>2</a:t>
            </a:r>
            <a:r>
              <a:rPr kumimoji="1" lang="zh-CN" altLang="en-US" sz="2400" b="1">
                <a:latin typeface="宋体" pitchFamily="2" charset="-122"/>
              </a:rPr>
              <a:t>中各染色体的情况</a:t>
            </a:r>
            <a:r>
              <a:rPr kumimoji="1" lang="zh-CN" altLang="en-US" sz="2400" b="1">
                <a:latin typeface="Times New Roman" pitchFamily="18" charset="0"/>
              </a:rPr>
              <a:t> </a:t>
            </a:r>
          </a:p>
        </p:txBody>
      </p:sp>
      <p:graphicFrame>
        <p:nvGraphicFramePr>
          <p:cNvPr id="223235" name="Group 3"/>
          <p:cNvGraphicFramePr>
            <a:graphicFrameLocks noGrp="1"/>
          </p:cNvGraphicFramePr>
          <p:nvPr/>
        </p:nvGraphicFramePr>
        <p:xfrm>
          <a:off x="827088" y="1628775"/>
          <a:ext cx="7777162" cy="3190050"/>
        </p:xfrm>
        <a:graphic>
          <a:graphicData uri="http://schemas.openxmlformats.org/drawingml/2006/table">
            <a:tbl>
              <a:tblPr/>
              <a:tblGrid>
                <a:gridCol w="1555750"/>
                <a:gridCol w="1554162"/>
                <a:gridCol w="1557338"/>
                <a:gridCol w="1554162"/>
                <a:gridCol w="1555750"/>
              </a:tblGrid>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a:t>
                      </a:r>
                      <a:r>
                        <a:rPr kumimoji="0" lang="zh-CN" altLang="en-US" sz="2400" b="0" i="0" u="none" strike="noStrike" cap="none" normalizeH="0" baseline="0" dirty="0" smtClean="0">
                          <a:ln>
                            <a:noFill/>
                          </a:ln>
                          <a:solidFill>
                            <a:schemeClr val="tx1"/>
                          </a:solidFill>
                          <a:effectLst/>
                          <a:latin typeface="Arial" charset="0"/>
                          <a:ea typeface="宋体" pitchFamily="2" charset="-122"/>
                        </a:rPr>
                        <a:t>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zh-CN" altLang="en-US" sz="2400" b="0" i="0" u="none" strike="noStrike" cap="none" normalizeH="0" baseline="0" smtClean="0">
                          <a:ln>
                            <a:noFill/>
                          </a:ln>
                          <a:solidFill>
                            <a:schemeClr val="tx1"/>
                          </a:solidFill>
                          <a:effectLst/>
                          <a:latin typeface="Arial" charset="0"/>
                          <a:ea typeface="宋体" pitchFamily="2" charset="-122"/>
                        </a:rPr>
                        <a:t>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积累概率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a:t>
                      </a:r>
                      <a:r>
                        <a:rPr kumimoji="0" lang="zh-CN" altLang="en-US" sz="2400" b="1" i="0" u="none" strike="noStrike" cap="none" normalizeH="0" baseline="0" dirty="0" smtClean="0">
                          <a:ln>
                            <a:noFill/>
                          </a:ln>
                          <a:solidFill>
                            <a:srgbClr val="FF0000"/>
                          </a:solidFill>
                          <a:effectLst/>
                          <a:latin typeface="Arial" charset="0"/>
                          <a:ea typeface="宋体" pitchFamily="2" charset="-122"/>
                        </a:rPr>
                        <a:t>估计的</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Arial" charset="0"/>
                          <a:ea typeface="宋体"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1</a:t>
                      </a:r>
                      <a:r>
                        <a:rPr kumimoji="0" lang="en-US" altLang="zh-CN" sz="2400" b="0" i="0" u="none" strike="noStrike" cap="none" normalizeH="0" baseline="0" smtClean="0">
                          <a:ln>
                            <a:noFill/>
                          </a:ln>
                          <a:solidFill>
                            <a:schemeClr val="tx1"/>
                          </a:solidFill>
                          <a:effectLst/>
                          <a:latin typeface="Arial" charset="0"/>
                          <a:ea typeface="宋体" pitchFamily="2" charset="-122"/>
                        </a:rPr>
                        <a:t>=11001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2</a:t>
                      </a:r>
                      <a:r>
                        <a:rPr kumimoji="0" lang="en-US" altLang="zh-CN" sz="2400" b="0" i="0" u="none" strike="noStrike" cap="none" normalizeH="0" baseline="0" smtClean="0">
                          <a:ln>
                            <a:noFill/>
                          </a:ln>
                          <a:solidFill>
                            <a:schemeClr val="tx1"/>
                          </a:solidFill>
                          <a:effectLst/>
                          <a:latin typeface="Arial" charset="0"/>
                          <a:ea typeface="宋体" pitchFamily="2" charset="-122"/>
                        </a:rPr>
                        <a:t>=01100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3</a:t>
                      </a:r>
                      <a:r>
                        <a:rPr kumimoji="0" lang="en-US" altLang="zh-CN" sz="2400" b="0" i="0" u="none" strike="noStrike" cap="none" normalizeH="0" baseline="0" smtClean="0">
                          <a:ln>
                            <a:noFill/>
                          </a:ln>
                          <a:solidFill>
                            <a:schemeClr val="tx1"/>
                          </a:solidFill>
                          <a:effectLst/>
                          <a:latin typeface="Arial" charset="0"/>
                          <a:ea typeface="宋体" pitchFamily="2" charset="-122"/>
                        </a:rPr>
                        <a:t>=11011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729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endParaRPr kumimoji="0" lang="en-US" altLang="zh-CN" sz="2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4</a:t>
                      </a:r>
                      <a:r>
                        <a:rPr kumimoji="0" lang="en-US" altLang="zh-CN" sz="2400" b="0" i="0" u="none" strike="noStrike" cap="none" normalizeH="0" baseline="0" smtClean="0">
                          <a:ln>
                            <a:noFill/>
                          </a:ln>
                          <a:solidFill>
                            <a:schemeClr val="tx1"/>
                          </a:solidFill>
                          <a:effectLst/>
                          <a:latin typeface="Arial" charset="0"/>
                          <a:ea typeface="宋体" pitchFamily="2" charset="-122"/>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DE3C3018-84E1-4746-AA3E-055A7C8EBB8F}" type="slidenum">
              <a:rPr lang="en-US" altLang="zh-CN"/>
              <a:pPr/>
              <a:t>37</a:t>
            </a:fld>
            <a:endParaRPr lang="en-US" altLang="zh-CN"/>
          </a:p>
        </p:txBody>
      </p:sp>
      <p:sp>
        <p:nvSpPr>
          <p:cNvPr id="224258" name="Text Box 2"/>
          <p:cNvSpPr txBox="1">
            <a:spLocks noChangeArrowheads="1"/>
          </p:cNvSpPr>
          <p:nvPr/>
        </p:nvSpPr>
        <p:spPr bwMode="auto">
          <a:xfrm>
            <a:off x="684213" y="620713"/>
            <a:ext cx="7705725" cy="1203325"/>
          </a:xfrm>
          <a:prstGeom prst="rect">
            <a:avLst/>
          </a:prstGeom>
          <a:noFill/>
          <a:ln w="9525">
            <a:noFill/>
            <a:miter lim="800000"/>
            <a:headEnd/>
            <a:tailEnd/>
          </a:ln>
          <a:effectLst/>
        </p:spPr>
        <p:txBody>
          <a:bodyPr>
            <a:spAutoFit/>
          </a:bodyPr>
          <a:lstStyle/>
          <a:p>
            <a:pPr>
              <a:lnSpc>
                <a:spcPct val="120000"/>
              </a:lnSpc>
              <a:spcBef>
                <a:spcPct val="20000"/>
              </a:spcBef>
            </a:pPr>
            <a:r>
              <a:rPr kumimoji="1" lang="zh-CN" altLang="en-US" sz="2400">
                <a:latin typeface="宋体" pitchFamily="2" charset="-122"/>
              </a:rPr>
              <a:t>　　 </a:t>
            </a:r>
            <a:r>
              <a:rPr kumimoji="1" lang="zh-CN" altLang="en-US" sz="2800">
                <a:latin typeface="宋体" pitchFamily="2" charset="-122"/>
              </a:rPr>
              <a:t>假设这一轮选择</a:t>
            </a:r>
            <a:r>
              <a:rPr kumimoji="1" lang="en-US" altLang="zh-CN" sz="2800">
                <a:latin typeface="Times New Roman" pitchFamily="18" charset="0"/>
              </a:rPr>
              <a:t>-</a:t>
            </a:r>
            <a:r>
              <a:rPr kumimoji="1" lang="zh-CN" altLang="en-US" sz="2800">
                <a:latin typeface="宋体" pitchFamily="2" charset="-122"/>
              </a:rPr>
              <a:t>复制操作中，种群</a:t>
            </a:r>
            <a:r>
              <a:rPr kumimoji="1" lang="en-US" altLang="zh-CN" sz="2800" i="1">
                <a:latin typeface="Times New Roman" pitchFamily="18" charset="0"/>
              </a:rPr>
              <a:t>S</a:t>
            </a:r>
            <a:r>
              <a:rPr kumimoji="1" lang="en-US" altLang="zh-CN" sz="2800" baseline="-30000">
                <a:latin typeface="Times New Roman" pitchFamily="18" charset="0"/>
              </a:rPr>
              <a:t>2</a:t>
            </a:r>
            <a:r>
              <a:rPr kumimoji="1" lang="zh-CN" altLang="en-US" sz="2800">
                <a:latin typeface="宋体" pitchFamily="2" charset="-122"/>
              </a:rPr>
              <a:t>中的</a:t>
            </a:r>
          </a:p>
          <a:p>
            <a:pPr>
              <a:lnSpc>
                <a:spcPct val="120000"/>
              </a:lnSpc>
              <a:spcBef>
                <a:spcPct val="20000"/>
              </a:spcBef>
            </a:pPr>
            <a:r>
              <a:rPr kumimoji="1" lang="en-US" altLang="zh-CN" sz="2800" b="1">
                <a:latin typeface="Times New Roman" pitchFamily="18" charset="0"/>
              </a:rPr>
              <a:t>4</a:t>
            </a:r>
            <a:r>
              <a:rPr kumimoji="1" lang="zh-CN" altLang="en-US" sz="2800" b="1">
                <a:latin typeface="宋体" pitchFamily="2" charset="-122"/>
              </a:rPr>
              <a:t>个染色体都被选中</a:t>
            </a:r>
            <a:r>
              <a:rPr kumimoji="1" lang="zh-CN" altLang="en-US" sz="2800">
                <a:latin typeface="宋体" pitchFamily="2" charset="-122"/>
              </a:rPr>
              <a:t>，则得到群体：</a:t>
            </a:r>
            <a:r>
              <a:rPr kumimoji="1" lang="zh-CN" altLang="en-US" sz="2800">
                <a:latin typeface="Times New Roman" pitchFamily="18" charset="0"/>
              </a:rPr>
              <a:t> </a:t>
            </a:r>
          </a:p>
        </p:txBody>
      </p:sp>
      <p:sp>
        <p:nvSpPr>
          <p:cNvPr id="224259" name="Text Box 3"/>
          <p:cNvSpPr txBox="1">
            <a:spLocks noChangeArrowheads="1"/>
          </p:cNvSpPr>
          <p:nvPr/>
        </p:nvSpPr>
        <p:spPr bwMode="auto">
          <a:xfrm>
            <a:off x="1763713" y="1773238"/>
            <a:ext cx="6480175" cy="1203325"/>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i="1">
                <a:latin typeface="Times New Roman" pitchFamily="18" charset="0"/>
              </a:rPr>
              <a:t> s</a:t>
            </a:r>
            <a:r>
              <a:rPr kumimoji="1" lang="en-US" altLang="zh-CN" sz="2800" baseline="-30000">
                <a:latin typeface="Times New Roman" pitchFamily="18" charset="0"/>
              </a:rPr>
              <a:t>1</a:t>
            </a:r>
            <a:r>
              <a:rPr kumimoji="1" lang="en-US" altLang="zh-CN" sz="2800" i="1">
                <a:latin typeface="Courier New" pitchFamily="49" charset="0"/>
              </a:rPr>
              <a:t>’</a:t>
            </a:r>
            <a:r>
              <a:rPr kumimoji="1" lang="en-US" altLang="zh-CN" sz="2800">
                <a:latin typeface="Times New Roman" pitchFamily="18" charset="0"/>
              </a:rPr>
              <a:t>=11001</a:t>
            </a:r>
            <a:r>
              <a:rPr kumimoji="1" lang="zh-CN" altLang="en-US" sz="2800">
                <a:latin typeface="宋体" pitchFamily="2" charset="-122"/>
              </a:rPr>
              <a:t>（</a:t>
            </a:r>
            <a:r>
              <a:rPr kumimoji="1" lang="en-US" altLang="zh-CN" sz="2800">
                <a:latin typeface="Times New Roman" pitchFamily="18" charset="0"/>
              </a:rPr>
              <a:t>25</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Courier New" pitchFamily="49" charset="0"/>
              </a:rPr>
              <a:t>’</a:t>
            </a:r>
            <a:r>
              <a:rPr kumimoji="1" lang="en-US" altLang="zh-CN" sz="2800">
                <a:latin typeface="Times New Roman" pitchFamily="18" charset="0"/>
              </a:rPr>
              <a:t>= 01100</a:t>
            </a:r>
            <a:r>
              <a:rPr kumimoji="1" lang="zh-CN" altLang="en-US" sz="2800">
                <a:latin typeface="宋体" pitchFamily="2" charset="-122"/>
              </a:rPr>
              <a:t>（</a:t>
            </a:r>
            <a:r>
              <a:rPr kumimoji="1" lang="en-US" altLang="zh-CN" sz="2800">
                <a:latin typeface="Times New Roman" pitchFamily="18" charset="0"/>
              </a:rPr>
              <a:t>12</a:t>
            </a:r>
            <a:r>
              <a:rPr kumimoji="1" lang="zh-CN" altLang="en-US" sz="2800">
                <a:latin typeface="宋体" pitchFamily="2" charset="-122"/>
              </a:rPr>
              <a:t>）</a:t>
            </a:r>
          </a:p>
          <a:p>
            <a:pPr>
              <a:lnSpc>
                <a:spcPct val="120000"/>
              </a:lnSpc>
              <a:spcBef>
                <a:spcPct val="20000"/>
              </a:spcBef>
            </a:pPr>
            <a:r>
              <a:rPr kumimoji="1" lang="zh-CN" altLang="en-US"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Courier New" pitchFamily="49" charset="0"/>
              </a:rPr>
              <a:t>’</a:t>
            </a:r>
            <a:r>
              <a:rPr kumimoji="1" lang="en-US" altLang="zh-CN" sz="2800">
                <a:latin typeface="Times New Roman" pitchFamily="18" charset="0"/>
              </a:rPr>
              <a:t>=11011</a:t>
            </a:r>
            <a:r>
              <a:rPr kumimoji="1" lang="zh-CN" altLang="en-US" sz="2800">
                <a:latin typeface="宋体" pitchFamily="2" charset="-122"/>
              </a:rPr>
              <a:t>（</a:t>
            </a:r>
            <a:r>
              <a:rPr kumimoji="1" lang="en-US" altLang="zh-CN" sz="2800">
                <a:latin typeface="Times New Roman" pitchFamily="18" charset="0"/>
              </a:rPr>
              <a:t>27</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Courier New" pitchFamily="49" charset="0"/>
              </a:rPr>
              <a:t>’</a:t>
            </a:r>
            <a:r>
              <a:rPr kumimoji="1" lang="en-US" altLang="zh-CN" sz="2800">
                <a:latin typeface="Times New Roman" pitchFamily="18" charset="0"/>
              </a:rPr>
              <a:t>= 10000</a:t>
            </a:r>
            <a:r>
              <a:rPr kumimoji="1" lang="zh-CN" altLang="en-US" sz="2800">
                <a:latin typeface="宋体" pitchFamily="2" charset="-122"/>
              </a:rPr>
              <a:t>（</a:t>
            </a:r>
            <a:r>
              <a:rPr kumimoji="1" lang="en-US" altLang="zh-CN" sz="2800">
                <a:latin typeface="Times New Roman" pitchFamily="18" charset="0"/>
              </a:rPr>
              <a:t>16</a:t>
            </a:r>
            <a:r>
              <a:rPr kumimoji="1" lang="zh-CN" altLang="en-US" sz="2800">
                <a:latin typeface="宋体" pitchFamily="2" charset="-122"/>
              </a:rPr>
              <a:t>）</a:t>
            </a:r>
            <a:r>
              <a:rPr kumimoji="1" lang="zh-CN" altLang="en-US" sz="2800">
                <a:latin typeface="Times New Roman" pitchFamily="18" charset="0"/>
              </a:rPr>
              <a:t> </a:t>
            </a:r>
          </a:p>
        </p:txBody>
      </p:sp>
      <p:sp>
        <p:nvSpPr>
          <p:cNvPr id="224260" name="Text Box 4"/>
          <p:cNvSpPr txBox="1">
            <a:spLocks noChangeArrowheads="1"/>
          </p:cNvSpPr>
          <p:nvPr/>
        </p:nvSpPr>
        <p:spPr bwMode="auto">
          <a:xfrm>
            <a:off x="827088" y="3068638"/>
            <a:ext cx="7778750" cy="1117600"/>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400">
                <a:latin typeface="宋体" pitchFamily="2" charset="-122"/>
              </a:rPr>
              <a:t>     </a:t>
            </a:r>
            <a:r>
              <a:rPr kumimoji="1" lang="zh-CN" altLang="en-US" sz="2800">
                <a:latin typeface="宋体" pitchFamily="2" charset="-122"/>
              </a:rPr>
              <a:t>做交叉运算，让</a:t>
            </a:r>
            <a:r>
              <a:rPr kumimoji="1" lang="en-US" altLang="zh-CN" sz="2800" i="1">
                <a:latin typeface="Times New Roman" pitchFamily="18" charset="0"/>
              </a:rPr>
              <a:t>s</a:t>
            </a:r>
            <a:r>
              <a:rPr kumimoji="1" lang="en-US" altLang="zh-CN" sz="2800" baseline="-30000">
                <a:latin typeface="Times New Roman" pitchFamily="18" charset="0"/>
              </a:rPr>
              <a:t>1</a:t>
            </a:r>
            <a:r>
              <a:rPr kumimoji="1" lang="en-US" altLang="zh-CN" sz="2800" i="1">
                <a:latin typeface="Times New Roman" pitchFamily="18" charset="0"/>
              </a:rPr>
              <a:t>’</a:t>
            </a:r>
            <a:r>
              <a:rPr kumimoji="1" lang="zh-CN" altLang="en-US" sz="2800">
                <a:latin typeface="宋体" pitchFamily="2" charset="-122"/>
              </a:rPr>
              <a:t>与</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Times New Roman" pitchFamily="18" charset="0"/>
              </a:rPr>
              <a:t>’</a:t>
            </a:r>
            <a:r>
              <a:rPr kumimoji="1" lang="zh-CN" altLang="en-US" sz="2800">
                <a:latin typeface="宋体" pitchFamily="2" charset="-122"/>
              </a:rPr>
              <a:t>，</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Times New Roman" pitchFamily="18" charset="0"/>
              </a:rPr>
              <a:t>’</a:t>
            </a:r>
            <a:r>
              <a:rPr kumimoji="1" lang="zh-CN" altLang="en-US" sz="2800">
                <a:latin typeface="宋体" pitchFamily="2" charset="-122"/>
              </a:rPr>
              <a:t>与</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Times New Roman" pitchFamily="18" charset="0"/>
              </a:rPr>
              <a:t>’</a:t>
            </a:r>
            <a:r>
              <a:rPr kumimoji="1" lang="en-US" altLang="zh-CN" sz="2800">
                <a:latin typeface="Times New Roman" pitchFamily="18" charset="0"/>
              </a:rPr>
              <a:t> </a:t>
            </a:r>
            <a:r>
              <a:rPr kumimoji="1" lang="zh-CN" altLang="en-US" sz="2800">
                <a:latin typeface="宋体" pitchFamily="2" charset="-122"/>
              </a:rPr>
              <a:t>分别交换后三位基因，得</a:t>
            </a:r>
            <a:r>
              <a:rPr kumimoji="1" lang="zh-CN" altLang="en-US" sz="2400">
                <a:latin typeface="Times New Roman" pitchFamily="18" charset="0"/>
              </a:rPr>
              <a:t> </a:t>
            </a:r>
          </a:p>
        </p:txBody>
      </p:sp>
      <p:sp>
        <p:nvSpPr>
          <p:cNvPr id="224261" name="Text Box 5"/>
          <p:cNvSpPr txBox="1">
            <a:spLocks noChangeArrowheads="1"/>
          </p:cNvSpPr>
          <p:nvPr/>
        </p:nvSpPr>
        <p:spPr bwMode="auto">
          <a:xfrm>
            <a:off x="1619250" y="4076700"/>
            <a:ext cx="6553200" cy="1203325"/>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i="1">
                <a:latin typeface="Times New Roman" pitchFamily="18" charset="0"/>
              </a:rPr>
              <a:t>     s</a:t>
            </a:r>
            <a:r>
              <a:rPr kumimoji="1" lang="en-US" altLang="zh-CN" sz="2800" baseline="-30000">
                <a:latin typeface="Times New Roman" pitchFamily="18" charset="0"/>
              </a:rPr>
              <a:t>1</a:t>
            </a:r>
            <a:r>
              <a:rPr kumimoji="1" lang="en-US" altLang="zh-CN" sz="2800" i="1">
                <a:latin typeface="Times New Roman" pitchFamily="18" charset="0"/>
              </a:rPr>
              <a:t>’’ </a:t>
            </a:r>
            <a:r>
              <a:rPr kumimoji="1" lang="en-US" altLang="zh-CN" sz="2800">
                <a:latin typeface="Times New Roman" pitchFamily="18" charset="0"/>
              </a:rPr>
              <a:t>=11100</a:t>
            </a:r>
            <a:r>
              <a:rPr kumimoji="1" lang="zh-CN" altLang="en-US" sz="2800">
                <a:latin typeface="宋体" pitchFamily="2" charset="-122"/>
              </a:rPr>
              <a:t>（</a:t>
            </a:r>
            <a:r>
              <a:rPr kumimoji="1" lang="en-US" altLang="zh-CN" sz="2800">
                <a:latin typeface="Times New Roman" pitchFamily="18" charset="0"/>
              </a:rPr>
              <a:t>28</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Times New Roman" pitchFamily="18" charset="0"/>
              </a:rPr>
              <a:t>’’ </a:t>
            </a:r>
            <a:r>
              <a:rPr kumimoji="1" lang="en-US" altLang="zh-CN" sz="2800">
                <a:latin typeface="Times New Roman" pitchFamily="18" charset="0"/>
              </a:rPr>
              <a:t>= 01001</a:t>
            </a:r>
            <a:r>
              <a:rPr kumimoji="1" lang="zh-CN" altLang="en-US" sz="2800">
                <a:latin typeface="宋体" pitchFamily="2" charset="-122"/>
              </a:rPr>
              <a:t>（</a:t>
            </a:r>
            <a:r>
              <a:rPr kumimoji="1" lang="en-US" altLang="zh-CN" sz="2800">
                <a:latin typeface="Times New Roman" pitchFamily="18" charset="0"/>
              </a:rPr>
              <a:t>9</a:t>
            </a:r>
            <a:r>
              <a:rPr kumimoji="1" lang="zh-CN" altLang="en-US" sz="2800">
                <a:latin typeface="宋体" pitchFamily="2" charset="-122"/>
              </a:rPr>
              <a:t>）</a:t>
            </a:r>
          </a:p>
          <a:p>
            <a:pPr>
              <a:lnSpc>
                <a:spcPct val="120000"/>
              </a:lnSpc>
              <a:spcBef>
                <a:spcPct val="20000"/>
              </a:spcBef>
            </a:pPr>
            <a:r>
              <a:rPr kumimoji="1" lang="zh-CN" altLang="en-US"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Times New Roman" pitchFamily="18" charset="0"/>
              </a:rPr>
              <a:t>’’ </a:t>
            </a:r>
            <a:r>
              <a:rPr kumimoji="1" lang="en-US" altLang="zh-CN" sz="2800">
                <a:latin typeface="Times New Roman" pitchFamily="18" charset="0"/>
              </a:rPr>
              <a:t>=11000</a:t>
            </a:r>
            <a:r>
              <a:rPr kumimoji="1" lang="zh-CN" altLang="en-US" sz="2800">
                <a:latin typeface="宋体" pitchFamily="2" charset="-122"/>
              </a:rPr>
              <a:t>（</a:t>
            </a:r>
            <a:r>
              <a:rPr kumimoji="1" lang="en-US" altLang="zh-CN" sz="2800">
                <a:latin typeface="Times New Roman" pitchFamily="18" charset="0"/>
              </a:rPr>
              <a:t>24</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Times New Roman" pitchFamily="18" charset="0"/>
              </a:rPr>
              <a:t>’’ </a:t>
            </a:r>
            <a:r>
              <a:rPr kumimoji="1" lang="en-US" altLang="zh-CN" sz="2800">
                <a:latin typeface="Times New Roman" pitchFamily="18" charset="0"/>
              </a:rPr>
              <a:t>= 10011</a:t>
            </a:r>
            <a:r>
              <a:rPr kumimoji="1" lang="zh-CN" altLang="en-US" sz="2800">
                <a:latin typeface="宋体" pitchFamily="2" charset="-122"/>
              </a:rPr>
              <a:t>（</a:t>
            </a:r>
            <a:r>
              <a:rPr kumimoji="1" lang="en-US" altLang="zh-CN" sz="2800">
                <a:latin typeface="Times New Roman" pitchFamily="18" charset="0"/>
              </a:rPr>
              <a:t>19</a:t>
            </a:r>
            <a:r>
              <a:rPr kumimoji="1" lang="zh-CN" altLang="en-US" sz="2800">
                <a:latin typeface="宋体" pitchFamily="2" charset="-122"/>
              </a:rPr>
              <a:t>）</a:t>
            </a:r>
            <a:r>
              <a:rPr kumimoji="1" lang="zh-CN" altLang="en-US" sz="2000">
                <a:latin typeface="Times New Roman" pitchFamily="18" charset="0"/>
              </a:rPr>
              <a:t> </a:t>
            </a:r>
          </a:p>
        </p:txBody>
      </p:sp>
      <p:sp>
        <p:nvSpPr>
          <p:cNvPr id="224262" name="Text Box 6"/>
          <p:cNvSpPr txBox="1">
            <a:spLocks noChangeArrowheads="1"/>
          </p:cNvSpPr>
          <p:nvPr/>
        </p:nvSpPr>
        <p:spPr bwMode="auto">
          <a:xfrm>
            <a:off x="900113" y="5445125"/>
            <a:ext cx="4527550" cy="519113"/>
          </a:xfrm>
          <a:prstGeom prst="rect">
            <a:avLst/>
          </a:prstGeom>
          <a:noFill/>
          <a:ln w="9525">
            <a:noFill/>
            <a:miter lim="800000"/>
            <a:headEnd/>
            <a:tailEnd/>
          </a:ln>
          <a:effectLst/>
        </p:spPr>
        <p:txBody>
          <a:bodyPr wrap="none">
            <a:spAutoFit/>
          </a:bodyPr>
          <a:lstStyle/>
          <a:p>
            <a:r>
              <a:rPr kumimoji="1" lang="zh-CN" altLang="en-US" sz="2800">
                <a:latin typeface="宋体" pitchFamily="2" charset="-122"/>
              </a:rPr>
              <a:t>这一轮仍然不会发生变异。</a:t>
            </a:r>
            <a:r>
              <a:rPr kumimoji="1" lang="zh-CN" altLang="en-US"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blinds(horizontal)">
                                      <p:cBhvr>
                                        <p:cTn id="7" dur="500"/>
                                        <p:tgtEl>
                                          <p:spTgt spid="224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blinds(horizontal)">
                                      <p:cBhvr>
                                        <p:cTn id="12" dur="500"/>
                                        <p:tgtEl>
                                          <p:spTgt spid="2242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4260"/>
                                        </p:tgtEl>
                                        <p:attrNameLst>
                                          <p:attrName>style.visibility</p:attrName>
                                        </p:attrNameLst>
                                      </p:cBhvr>
                                      <p:to>
                                        <p:strVal val="visible"/>
                                      </p:to>
                                    </p:set>
                                    <p:animEffect transition="in" filter="blinds(horizontal)">
                                      <p:cBhvr>
                                        <p:cTn id="17" dur="500"/>
                                        <p:tgtEl>
                                          <p:spTgt spid="224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4261"/>
                                        </p:tgtEl>
                                        <p:attrNameLst>
                                          <p:attrName>style.visibility</p:attrName>
                                        </p:attrNameLst>
                                      </p:cBhvr>
                                      <p:to>
                                        <p:strVal val="visible"/>
                                      </p:to>
                                    </p:set>
                                    <p:animEffect transition="in" filter="blinds(horizontal)">
                                      <p:cBhvr>
                                        <p:cTn id="22" dur="500"/>
                                        <p:tgtEl>
                                          <p:spTgt spid="2242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4262"/>
                                        </p:tgtEl>
                                        <p:attrNameLst>
                                          <p:attrName>style.visibility</p:attrName>
                                        </p:attrNameLst>
                                      </p:cBhvr>
                                      <p:to>
                                        <p:strVal val="visible"/>
                                      </p:to>
                                    </p:set>
                                    <p:animEffect transition="in" filter="blinds(horizontal)">
                                      <p:cBhvr>
                                        <p:cTn id="27"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P spid="224259" grpId="0"/>
      <p:bldP spid="224260" grpId="0"/>
      <p:bldP spid="224261" grpId="0"/>
      <p:bldP spid="2242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7A76F9A-4416-497B-BD55-8017C836F026}" type="slidenum">
              <a:rPr lang="en-US" altLang="zh-CN"/>
              <a:pPr/>
              <a:t>38</a:t>
            </a:fld>
            <a:endParaRPr lang="en-US" altLang="zh-CN"/>
          </a:p>
        </p:txBody>
      </p:sp>
      <p:sp>
        <p:nvSpPr>
          <p:cNvPr id="225282" name="Text Box 2"/>
          <p:cNvSpPr txBox="1">
            <a:spLocks noChangeArrowheads="1"/>
          </p:cNvSpPr>
          <p:nvPr/>
        </p:nvSpPr>
        <p:spPr bwMode="auto">
          <a:xfrm>
            <a:off x="2339975" y="1268413"/>
            <a:ext cx="5761038" cy="1930400"/>
          </a:xfrm>
          <a:prstGeom prst="rect">
            <a:avLst/>
          </a:prstGeom>
          <a:noFill/>
          <a:ln w="9525">
            <a:noFill/>
            <a:miter lim="800000"/>
            <a:headEnd/>
            <a:tailEnd/>
          </a:ln>
          <a:effectLst/>
        </p:spPr>
        <p:txBody>
          <a:bodyPr>
            <a:spAutoFit/>
          </a:bodyPr>
          <a:lstStyle/>
          <a:p>
            <a:pPr>
              <a:lnSpc>
                <a:spcPct val="120000"/>
              </a:lnSpc>
              <a:spcBef>
                <a:spcPct val="20000"/>
              </a:spcBef>
            </a:pPr>
            <a:r>
              <a:rPr kumimoji="1" lang="zh-CN" altLang="en-US" sz="2800"/>
              <a:t>于是，得第三代种群</a:t>
            </a:r>
            <a:r>
              <a:rPr kumimoji="1" lang="en-US" altLang="zh-CN" sz="2800" i="1"/>
              <a:t>S</a:t>
            </a:r>
            <a:r>
              <a:rPr kumimoji="1" lang="en-US" altLang="zh-CN" sz="2800"/>
              <a:t>3</a:t>
            </a:r>
            <a:r>
              <a:rPr kumimoji="1" lang="zh-CN" altLang="en-US" sz="2800"/>
              <a:t>：</a:t>
            </a:r>
            <a:endParaRPr kumimoji="1" lang="zh-CN" altLang="en-US" sz="2800" i="1">
              <a:latin typeface="Times New Roman" pitchFamily="18" charset="0"/>
            </a:endParaRPr>
          </a:p>
          <a:p>
            <a:pPr>
              <a:lnSpc>
                <a:spcPct val="120000"/>
              </a:lnSpc>
              <a:spcBef>
                <a:spcPct val="50000"/>
              </a:spcBef>
            </a:pPr>
            <a:r>
              <a:rPr kumimoji="1" lang="zh-CN" altLang="en-US" sz="2800" i="1"/>
              <a:t> </a:t>
            </a:r>
            <a:r>
              <a:rPr kumimoji="1" lang="en-US" altLang="zh-CN" sz="2800" i="1"/>
              <a:t>s</a:t>
            </a:r>
            <a:r>
              <a:rPr kumimoji="1" lang="en-US" altLang="zh-CN" sz="2800" baseline="-30000"/>
              <a:t>1</a:t>
            </a:r>
            <a:r>
              <a:rPr kumimoji="1" lang="en-US" altLang="zh-CN" sz="2800"/>
              <a:t>=11100</a:t>
            </a:r>
            <a:r>
              <a:rPr kumimoji="1" lang="zh-CN" altLang="en-US" sz="2800"/>
              <a:t>（</a:t>
            </a:r>
            <a:r>
              <a:rPr kumimoji="1" lang="en-US" altLang="zh-CN" sz="2800"/>
              <a:t>28</a:t>
            </a:r>
            <a:r>
              <a:rPr kumimoji="1" lang="zh-CN" altLang="en-US" sz="2800"/>
              <a:t>）</a:t>
            </a:r>
            <a:r>
              <a:rPr kumimoji="1" lang="en-US" altLang="zh-CN" sz="2800"/>
              <a:t>, </a:t>
            </a:r>
            <a:r>
              <a:rPr kumimoji="1" lang="en-US" altLang="zh-CN" sz="2800" i="1"/>
              <a:t>s</a:t>
            </a:r>
            <a:r>
              <a:rPr kumimoji="1" lang="en-US" altLang="zh-CN" sz="2800" baseline="-30000"/>
              <a:t>2</a:t>
            </a:r>
            <a:r>
              <a:rPr kumimoji="1" lang="en-US" altLang="zh-CN" sz="2800"/>
              <a:t>=01001</a:t>
            </a:r>
            <a:r>
              <a:rPr kumimoji="1" lang="zh-CN" altLang="en-US" sz="2800"/>
              <a:t>（</a:t>
            </a:r>
            <a:r>
              <a:rPr kumimoji="1" lang="en-US" altLang="zh-CN" sz="2800"/>
              <a:t>9</a:t>
            </a:r>
            <a:r>
              <a:rPr kumimoji="1" lang="zh-CN" altLang="en-US" sz="2800"/>
              <a:t>）</a:t>
            </a:r>
          </a:p>
          <a:p>
            <a:pPr>
              <a:lnSpc>
                <a:spcPct val="120000"/>
              </a:lnSpc>
              <a:spcBef>
                <a:spcPct val="20000"/>
              </a:spcBef>
            </a:pPr>
            <a:r>
              <a:rPr kumimoji="1" lang="zh-CN" altLang="en-US" sz="2800"/>
              <a:t> </a:t>
            </a:r>
            <a:r>
              <a:rPr kumimoji="1" lang="en-US" altLang="zh-CN" sz="2800" i="1"/>
              <a:t>s</a:t>
            </a:r>
            <a:r>
              <a:rPr kumimoji="1" lang="en-US" altLang="zh-CN" sz="2800" baseline="-30000"/>
              <a:t>3</a:t>
            </a:r>
            <a:r>
              <a:rPr kumimoji="1" lang="en-US" altLang="zh-CN" sz="2800"/>
              <a:t>=11000</a:t>
            </a:r>
            <a:r>
              <a:rPr kumimoji="1" lang="zh-CN" altLang="en-US" sz="2800"/>
              <a:t>（</a:t>
            </a:r>
            <a:r>
              <a:rPr kumimoji="1" lang="en-US" altLang="zh-CN" sz="2800"/>
              <a:t>24</a:t>
            </a:r>
            <a:r>
              <a:rPr kumimoji="1" lang="zh-CN" altLang="en-US" sz="2800"/>
              <a:t>）</a:t>
            </a:r>
            <a:r>
              <a:rPr kumimoji="1" lang="en-US" altLang="zh-CN" sz="2800"/>
              <a:t>, </a:t>
            </a:r>
            <a:r>
              <a:rPr kumimoji="1" lang="en-US" altLang="zh-CN" sz="2800" i="1"/>
              <a:t>s</a:t>
            </a:r>
            <a:r>
              <a:rPr kumimoji="1" lang="en-US" altLang="zh-CN" sz="2800" baseline="-30000"/>
              <a:t>4</a:t>
            </a:r>
            <a:r>
              <a:rPr kumimoji="1" lang="en-US" altLang="zh-CN" sz="2800"/>
              <a:t>=10011</a:t>
            </a:r>
            <a:r>
              <a:rPr kumimoji="1" lang="zh-CN" altLang="en-US" sz="2800"/>
              <a:t>（</a:t>
            </a:r>
            <a:r>
              <a:rPr kumimoji="1" lang="en-US" altLang="zh-CN" sz="2800"/>
              <a:t>19</a:t>
            </a:r>
            <a:r>
              <a:rPr kumimoji="1" lang="zh-CN" altLang="en-US" sz="2800"/>
              <a:t>）</a:t>
            </a:r>
            <a:r>
              <a:rPr kumimoji="1" lang="zh-CN" altLang="en-US" sz="2200">
                <a:latin typeface="Times New Roman" pitchFamily="18" charset="0"/>
              </a:rPr>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77DED714-24D2-48DF-9538-0F6671FA0ABB}" type="slidenum">
              <a:rPr lang="en-US" altLang="zh-CN"/>
              <a:pPr/>
              <a:t>39</a:t>
            </a:fld>
            <a:endParaRPr lang="en-US" altLang="zh-CN"/>
          </a:p>
        </p:txBody>
      </p:sp>
      <p:sp>
        <p:nvSpPr>
          <p:cNvPr id="226306" name="Text Box 2"/>
          <p:cNvSpPr txBox="1">
            <a:spLocks noChangeArrowheads="1"/>
          </p:cNvSpPr>
          <p:nvPr/>
        </p:nvSpPr>
        <p:spPr bwMode="auto">
          <a:xfrm>
            <a:off x="1935163" y="914400"/>
            <a:ext cx="4976812" cy="457200"/>
          </a:xfrm>
          <a:prstGeom prst="rect">
            <a:avLst/>
          </a:prstGeom>
          <a:noFill/>
          <a:ln w="9525">
            <a:noFill/>
            <a:miter lim="800000"/>
            <a:headEnd/>
            <a:tailEnd/>
          </a:ln>
          <a:effectLst/>
        </p:spPr>
        <p:txBody>
          <a:bodyPr wrap="none">
            <a:spAutoFit/>
          </a:bodyPr>
          <a:lstStyle/>
          <a:p>
            <a:r>
              <a:rPr kumimoji="1" lang="en-US" altLang="zh-CN" sz="2400" b="1">
                <a:latin typeface="宋体" pitchFamily="2" charset="-122"/>
              </a:rPr>
              <a:t>   </a:t>
            </a:r>
            <a:r>
              <a:rPr kumimoji="1" lang="zh-CN" altLang="en-US" sz="2400" b="1">
                <a:latin typeface="宋体" pitchFamily="2" charset="-122"/>
              </a:rPr>
              <a:t>第三代种群</a:t>
            </a:r>
            <a:r>
              <a:rPr kumimoji="1" lang="en-US" altLang="zh-CN" sz="2400" b="1" i="1">
                <a:latin typeface="Times New Roman" pitchFamily="18" charset="0"/>
              </a:rPr>
              <a:t>S</a:t>
            </a:r>
            <a:r>
              <a:rPr kumimoji="1" lang="en-US" altLang="zh-CN" sz="2400" b="1" baseline="-30000">
                <a:latin typeface="Times New Roman" pitchFamily="18" charset="0"/>
              </a:rPr>
              <a:t>3</a:t>
            </a:r>
            <a:r>
              <a:rPr kumimoji="1" lang="zh-CN" altLang="en-US" sz="2400" b="1">
                <a:latin typeface="宋体" pitchFamily="2" charset="-122"/>
              </a:rPr>
              <a:t>中各染色体的情况</a:t>
            </a:r>
            <a:r>
              <a:rPr kumimoji="1" lang="zh-CN" altLang="en-US" sz="2400" b="1">
                <a:latin typeface="Times New Roman" pitchFamily="18" charset="0"/>
              </a:rPr>
              <a:t> </a:t>
            </a:r>
          </a:p>
        </p:txBody>
      </p:sp>
      <p:graphicFrame>
        <p:nvGraphicFramePr>
          <p:cNvPr id="226307" name="Group 3"/>
          <p:cNvGraphicFramePr>
            <a:graphicFrameLocks noGrp="1"/>
          </p:cNvGraphicFramePr>
          <p:nvPr/>
        </p:nvGraphicFramePr>
        <p:xfrm>
          <a:off x="755650" y="1557338"/>
          <a:ext cx="7777163" cy="3190050"/>
        </p:xfrm>
        <a:graphic>
          <a:graphicData uri="http://schemas.openxmlformats.org/drawingml/2006/table">
            <a:tbl>
              <a:tblPr/>
              <a:tblGrid>
                <a:gridCol w="1555750"/>
                <a:gridCol w="1554163"/>
                <a:gridCol w="1557337"/>
                <a:gridCol w="1554163"/>
                <a:gridCol w="1555750"/>
              </a:tblGrid>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a:t>
                      </a:r>
                      <a:r>
                        <a:rPr kumimoji="0" lang="zh-CN" altLang="en-US" sz="2400" b="0" i="0" u="none" strike="noStrike" cap="none" normalizeH="0" baseline="0" dirty="0" smtClean="0">
                          <a:ln>
                            <a:noFill/>
                          </a:ln>
                          <a:solidFill>
                            <a:schemeClr val="tx1"/>
                          </a:solidFill>
                          <a:effectLst/>
                          <a:latin typeface="Arial" charset="0"/>
                          <a:ea typeface="宋体" pitchFamily="2" charset="-122"/>
                        </a:rPr>
                        <a:t>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r>
                        <a:rPr kumimoji="0" lang="zh-CN" altLang="en-US" sz="2400" b="0" i="0" u="none" strike="noStrike" cap="none" normalizeH="0" baseline="0" smtClean="0">
                          <a:ln>
                            <a:noFill/>
                          </a:ln>
                          <a:solidFill>
                            <a:schemeClr val="tx1"/>
                          </a:solidFill>
                          <a:effectLst/>
                          <a:latin typeface="Arial" charset="0"/>
                          <a:ea typeface="宋体" pitchFamily="2" charset="-122"/>
                        </a:rPr>
                        <a:t>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积累概率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  </a:t>
                      </a:r>
                      <a:r>
                        <a:rPr kumimoji="0" lang="zh-CN" altLang="en-US" sz="2400" b="1" i="0" u="none" strike="noStrike" cap="none" normalizeH="0" baseline="0" dirty="0" smtClean="0">
                          <a:ln>
                            <a:noFill/>
                          </a:ln>
                          <a:solidFill>
                            <a:srgbClr val="FF0000"/>
                          </a:solidFill>
                          <a:effectLst/>
                          <a:latin typeface="Arial" charset="0"/>
                          <a:ea typeface="宋体" pitchFamily="2" charset="-122"/>
                        </a:rPr>
                        <a:t>估计的</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Arial" charset="0"/>
                          <a:ea typeface="宋体"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1</a:t>
                      </a:r>
                      <a:r>
                        <a:rPr kumimoji="0" lang="en-US" altLang="zh-CN" sz="2400" b="0" i="0" u="none" strike="noStrike" cap="none" normalizeH="0" baseline="0" smtClean="0">
                          <a:ln>
                            <a:noFill/>
                          </a:ln>
                          <a:solidFill>
                            <a:schemeClr val="tx1"/>
                          </a:solidFill>
                          <a:effectLst/>
                          <a:latin typeface="Arial" charset="0"/>
                          <a:ea typeface="宋体" pitchFamily="2" charset="-122"/>
                        </a:rPr>
                        <a:t>=11100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784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2</a:t>
                      </a:r>
                      <a:r>
                        <a:rPr kumimoji="0" lang="en-US" altLang="zh-CN" sz="2400" b="0" i="0" u="none" strike="noStrike" cap="none" normalizeH="0" baseline="0" smtClean="0">
                          <a:ln>
                            <a:noFill/>
                          </a:ln>
                          <a:solidFill>
                            <a:schemeClr val="tx1"/>
                          </a:solidFill>
                          <a:effectLst/>
                          <a:latin typeface="Arial" charset="0"/>
                          <a:ea typeface="宋体" pitchFamily="2" charset="-122"/>
                        </a:rPr>
                        <a:t>=01001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3</a:t>
                      </a:r>
                      <a:r>
                        <a:rPr kumimoji="0" lang="en-US" altLang="zh-CN" sz="2400" b="0" i="0" u="none" strike="noStrike" cap="none" normalizeH="0" baseline="0" smtClean="0">
                          <a:ln>
                            <a:noFill/>
                          </a:ln>
                          <a:solidFill>
                            <a:schemeClr val="tx1"/>
                          </a:solidFill>
                          <a:effectLst/>
                          <a:latin typeface="Arial" charset="0"/>
                          <a:ea typeface="宋体" pitchFamily="2" charset="-122"/>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Arial" charset="0"/>
                          <a:ea typeface="宋体" pitchFamily="2" charset="-122"/>
                        </a:rPr>
                        <a:t>s</a:t>
                      </a:r>
                      <a:r>
                        <a:rPr kumimoji="0" lang="en-US" altLang="zh-CN" sz="2400" b="0" i="0" u="none" strike="noStrike" cap="none" normalizeH="0" baseline="-25000" smtClean="0">
                          <a:ln>
                            <a:noFill/>
                          </a:ln>
                          <a:solidFill>
                            <a:schemeClr val="tx1"/>
                          </a:solidFill>
                          <a:effectLst/>
                          <a:latin typeface="Arial" charset="0"/>
                          <a:ea typeface="宋体" pitchFamily="2" charset="-122"/>
                        </a:rPr>
                        <a:t>4</a:t>
                      </a:r>
                      <a:r>
                        <a:rPr kumimoji="0" lang="en-US" altLang="zh-CN" sz="2400" b="0" i="0" u="none" strike="noStrike" cap="none" normalizeH="0" baseline="0" smtClean="0">
                          <a:ln>
                            <a:noFill/>
                          </a:ln>
                          <a:solidFill>
                            <a:schemeClr val="tx1"/>
                          </a:solidFill>
                          <a:effectLst/>
                          <a:latin typeface="Arial" charset="0"/>
                          <a:ea typeface="宋体" pitchFamily="2" charset="-122"/>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D207BAF-F700-4DFE-87E8-E63992F8821B}" type="slidenum">
              <a:rPr lang="en-US" altLang="zh-CN"/>
              <a:pPr/>
              <a:t>4</a:t>
            </a:fld>
            <a:endParaRPr lang="en-US" altLang="zh-CN"/>
          </a:p>
        </p:txBody>
      </p:sp>
      <p:sp>
        <p:nvSpPr>
          <p:cNvPr id="188420" name="Rectangle 4"/>
          <p:cNvSpPr>
            <a:spLocks noChangeArrowheads="1"/>
          </p:cNvSpPr>
          <p:nvPr/>
        </p:nvSpPr>
        <p:spPr bwMode="auto">
          <a:xfrm>
            <a:off x="1331913" y="836613"/>
            <a:ext cx="5621337" cy="457200"/>
          </a:xfrm>
          <a:prstGeom prst="rect">
            <a:avLst/>
          </a:prstGeom>
          <a:noFill/>
          <a:ln w="12700" cap="sq" algn="ctr">
            <a:noFill/>
            <a:miter lim="800000"/>
            <a:headEnd/>
            <a:tailEnd/>
          </a:ln>
          <a:effectLst/>
        </p:spPr>
        <p:txBody>
          <a:bodyPr anchor="ctr">
            <a:spAutoFit/>
          </a:bodyPr>
          <a:lstStyle/>
          <a:p>
            <a:r>
              <a:rPr kumimoji="1" lang="zh-CN" altLang="en-US" sz="2400" b="1">
                <a:solidFill>
                  <a:srgbClr val="FF0000"/>
                </a:solidFill>
                <a:latin typeface="Times New Roman" pitchFamily="18" charset="0"/>
                <a:ea typeface="楷体_GB2312" pitchFamily="49" charset="-122"/>
                <a:cs typeface="Times New Roman" pitchFamily="18" charset="0"/>
              </a:rPr>
              <a:t>生物遗传概念在遗传算法中的对应关系</a:t>
            </a:r>
            <a:endParaRPr kumimoji="1" lang="zh-CN" altLang="en-US" sz="2400">
              <a:solidFill>
                <a:srgbClr val="FF0000"/>
              </a:solidFill>
              <a:latin typeface="Times New Roman" pitchFamily="18" charset="0"/>
              <a:ea typeface="楷体_GB2312" pitchFamily="49" charset="-122"/>
              <a:cs typeface="Times New Roman" pitchFamily="18" charset="0"/>
            </a:endParaRPr>
          </a:p>
        </p:txBody>
      </p:sp>
      <p:graphicFrame>
        <p:nvGraphicFramePr>
          <p:cNvPr id="188554" name="Group 138"/>
          <p:cNvGraphicFramePr>
            <a:graphicFrameLocks noGrp="1"/>
          </p:cNvGraphicFramePr>
          <p:nvPr/>
        </p:nvGraphicFramePr>
        <p:xfrm>
          <a:off x="250825" y="1341438"/>
          <a:ext cx="8713788" cy="4900295"/>
        </p:xfrm>
        <a:graphic>
          <a:graphicData uri="http://schemas.openxmlformats.org/drawingml/2006/table">
            <a:tbl>
              <a:tblPr/>
              <a:tblGrid>
                <a:gridCol w="2595563"/>
                <a:gridCol w="6118225"/>
              </a:tblGrid>
              <a:tr h="257175">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生物遗传概念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遗传算法中的作用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适者生存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在算法停止时，最优目标值的解有最大的可能被保留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个体</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(individual)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染色体</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(chromosome)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解的编码（字符串，向量等）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基因</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(gene)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解中每一分量的特征（如各分量的值）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适应性</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(fitness)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适应函数值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群体</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(population)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选定的一组解（其中解的个数为群体的规模）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种群</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(reproduction)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根据适应函数值选取的一组解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交配</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(crossover)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通过交配原则产生一组新解的过程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变异</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(mutation)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编码的某一个分量发生变化的过程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971B06BD-2DA2-4C32-A6D8-5A524564F2D8}" type="slidenum">
              <a:rPr lang="en-US" altLang="zh-CN"/>
              <a:pPr/>
              <a:t>40</a:t>
            </a:fld>
            <a:endParaRPr lang="en-US" altLang="zh-CN"/>
          </a:p>
        </p:txBody>
      </p:sp>
      <p:sp>
        <p:nvSpPr>
          <p:cNvPr id="227330" name="Text Box 2"/>
          <p:cNvSpPr txBox="1">
            <a:spLocks noChangeArrowheads="1"/>
          </p:cNvSpPr>
          <p:nvPr/>
        </p:nvSpPr>
        <p:spPr bwMode="auto">
          <a:xfrm>
            <a:off x="827088" y="765175"/>
            <a:ext cx="6985000" cy="1801813"/>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a:t>      </a:t>
            </a:r>
            <a:r>
              <a:rPr kumimoji="1" lang="zh-CN" altLang="en-US" sz="2800"/>
              <a:t>设这一轮的选择</a:t>
            </a:r>
            <a:r>
              <a:rPr kumimoji="1" lang="en-US" altLang="zh-CN" sz="2800"/>
              <a:t>-</a:t>
            </a:r>
            <a:r>
              <a:rPr kumimoji="1" lang="zh-CN" altLang="en-US" sz="2800"/>
              <a:t>复制结果为：</a:t>
            </a:r>
            <a:endParaRPr kumimoji="1" lang="zh-CN" altLang="en-US" sz="2800" i="1">
              <a:latin typeface="Times New Roman" pitchFamily="18" charset="0"/>
            </a:endParaRPr>
          </a:p>
          <a:p>
            <a:pPr>
              <a:lnSpc>
                <a:spcPct val="120000"/>
              </a:lnSpc>
              <a:spcBef>
                <a:spcPct val="20000"/>
              </a:spcBef>
            </a:pPr>
            <a:r>
              <a:rPr kumimoji="1" lang="zh-CN" altLang="en-US" sz="2800" i="1">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1</a:t>
            </a:r>
            <a:r>
              <a:rPr kumimoji="1" lang="en-US" altLang="zh-CN" sz="2800" i="1">
                <a:latin typeface="Courier New" pitchFamily="49" charset="0"/>
              </a:rPr>
              <a:t>’</a:t>
            </a:r>
            <a:r>
              <a:rPr kumimoji="1" lang="en-US" altLang="zh-CN" sz="2800">
                <a:latin typeface="Times New Roman" pitchFamily="18" charset="0"/>
              </a:rPr>
              <a:t>=11100</a:t>
            </a:r>
            <a:r>
              <a:rPr kumimoji="1" lang="zh-CN" altLang="en-US" sz="2800">
                <a:latin typeface="Times New Roman" pitchFamily="18" charset="0"/>
              </a:rPr>
              <a:t>（</a:t>
            </a:r>
            <a:r>
              <a:rPr kumimoji="1" lang="en-US" altLang="zh-CN" sz="2800">
                <a:latin typeface="Times New Roman" pitchFamily="18" charset="0"/>
              </a:rPr>
              <a:t>28</a:t>
            </a:r>
            <a:r>
              <a:rPr kumimoji="1" lang="zh-CN" altLang="en-US" sz="2800">
                <a:latin typeface="Times New Roman" pitchFamily="18" charset="0"/>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Courier New" pitchFamily="49" charset="0"/>
              </a:rPr>
              <a:t>’</a:t>
            </a:r>
            <a:r>
              <a:rPr kumimoji="1" lang="en-US" altLang="zh-CN" sz="2800">
                <a:latin typeface="Times New Roman" pitchFamily="18" charset="0"/>
              </a:rPr>
              <a:t>=11100</a:t>
            </a:r>
            <a:r>
              <a:rPr kumimoji="1" lang="zh-CN" altLang="en-US" sz="2800">
                <a:latin typeface="Times New Roman" pitchFamily="18" charset="0"/>
              </a:rPr>
              <a:t>（</a:t>
            </a:r>
            <a:r>
              <a:rPr kumimoji="1" lang="en-US" altLang="zh-CN" sz="2800">
                <a:latin typeface="Times New Roman" pitchFamily="18" charset="0"/>
              </a:rPr>
              <a:t>28</a:t>
            </a:r>
            <a:r>
              <a:rPr kumimoji="1" lang="zh-CN" altLang="en-US" sz="2800">
                <a:latin typeface="Times New Roman" pitchFamily="18" charset="0"/>
              </a:rPr>
              <a:t>）</a:t>
            </a:r>
          </a:p>
          <a:p>
            <a:pPr>
              <a:lnSpc>
                <a:spcPct val="120000"/>
              </a:lnSpc>
              <a:spcBef>
                <a:spcPct val="20000"/>
              </a:spcBef>
            </a:pPr>
            <a:r>
              <a:rPr kumimoji="1" lang="zh-CN" altLang="en-US"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Courier New" pitchFamily="49" charset="0"/>
              </a:rPr>
              <a:t>’</a:t>
            </a:r>
            <a:r>
              <a:rPr kumimoji="1" lang="en-US" altLang="zh-CN" sz="2800">
                <a:latin typeface="Times New Roman" pitchFamily="18" charset="0"/>
              </a:rPr>
              <a:t>=11000</a:t>
            </a:r>
            <a:r>
              <a:rPr kumimoji="1" lang="zh-CN" altLang="en-US" sz="2800">
                <a:latin typeface="Times New Roman" pitchFamily="18" charset="0"/>
              </a:rPr>
              <a:t>（</a:t>
            </a:r>
            <a:r>
              <a:rPr kumimoji="1" lang="en-US" altLang="zh-CN" sz="2800">
                <a:latin typeface="Times New Roman" pitchFamily="18" charset="0"/>
              </a:rPr>
              <a:t>24</a:t>
            </a:r>
            <a:r>
              <a:rPr kumimoji="1" lang="zh-CN" altLang="en-US" sz="2800">
                <a:latin typeface="Times New Roman" pitchFamily="18" charset="0"/>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Courier New" pitchFamily="49" charset="0"/>
              </a:rPr>
              <a:t>’</a:t>
            </a:r>
            <a:r>
              <a:rPr kumimoji="1" lang="en-US" altLang="zh-CN" sz="2800">
                <a:latin typeface="Times New Roman" pitchFamily="18" charset="0"/>
              </a:rPr>
              <a:t>=10011</a:t>
            </a:r>
            <a:r>
              <a:rPr kumimoji="1" lang="zh-CN" altLang="en-US" sz="2800">
                <a:latin typeface="Times New Roman" pitchFamily="18" charset="0"/>
              </a:rPr>
              <a:t>（</a:t>
            </a:r>
            <a:r>
              <a:rPr kumimoji="1" lang="en-US" altLang="zh-CN" sz="2800">
                <a:latin typeface="Times New Roman" pitchFamily="18" charset="0"/>
              </a:rPr>
              <a:t>19</a:t>
            </a:r>
            <a:r>
              <a:rPr kumimoji="1" lang="zh-CN" altLang="en-US" sz="2800">
                <a:latin typeface="Times New Roman" pitchFamily="18" charset="0"/>
              </a:rPr>
              <a:t>） </a:t>
            </a:r>
          </a:p>
        </p:txBody>
      </p:sp>
      <p:sp>
        <p:nvSpPr>
          <p:cNvPr id="227331" name="Text Box 3"/>
          <p:cNvSpPr txBox="1">
            <a:spLocks noChangeArrowheads="1"/>
          </p:cNvSpPr>
          <p:nvPr/>
        </p:nvSpPr>
        <p:spPr bwMode="auto">
          <a:xfrm>
            <a:off x="900113" y="2636838"/>
            <a:ext cx="7704137" cy="1117600"/>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400">
                <a:latin typeface="宋体" pitchFamily="2" charset="-122"/>
              </a:rPr>
              <a:t>    </a:t>
            </a:r>
            <a:r>
              <a:rPr kumimoji="1" lang="zh-CN" altLang="en-US" sz="2800">
                <a:latin typeface="宋体" pitchFamily="2" charset="-122"/>
              </a:rPr>
              <a:t>做交叉运算，让</a:t>
            </a:r>
            <a:r>
              <a:rPr kumimoji="1" lang="en-US" altLang="zh-CN" sz="2800" i="1">
                <a:latin typeface="Times New Roman" pitchFamily="18" charset="0"/>
              </a:rPr>
              <a:t>s</a:t>
            </a:r>
            <a:r>
              <a:rPr kumimoji="1" lang="en-US" altLang="zh-CN" sz="2800" baseline="-30000">
                <a:latin typeface="Times New Roman" pitchFamily="18" charset="0"/>
              </a:rPr>
              <a:t>1</a:t>
            </a:r>
            <a:r>
              <a:rPr kumimoji="1" lang="en-US" altLang="zh-CN" sz="2800" i="1">
                <a:latin typeface="Times New Roman" pitchFamily="18" charset="0"/>
              </a:rPr>
              <a:t>’</a:t>
            </a:r>
            <a:r>
              <a:rPr kumimoji="1" lang="zh-CN" altLang="en-US" sz="2800">
                <a:latin typeface="宋体" pitchFamily="2" charset="-122"/>
              </a:rPr>
              <a:t>与</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Times New Roman" pitchFamily="18" charset="0"/>
              </a:rPr>
              <a:t>’</a:t>
            </a:r>
            <a:r>
              <a:rPr kumimoji="1" lang="zh-CN" altLang="en-US" sz="2800">
                <a:latin typeface="宋体" pitchFamily="2" charset="-122"/>
              </a:rPr>
              <a:t>，</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Times New Roman" pitchFamily="18" charset="0"/>
              </a:rPr>
              <a:t>’</a:t>
            </a:r>
            <a:r>
              <a:rPr kumimoji="1" lang="zh-CN" altLang="en-US" sz="2800">
                <a:latin typeface="宋体" pitchFamily="2" charset="-122"/>
              </a:rPr>
              <a:t>与</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Times New Roman" pitchFamily="18" charset="0"/>
              </a:rPr>
              <a:t>’</a:t>
            </a:r>
            <a:r>
              <a:rPr kumimoji="1" lang="en-US" altLang="zh-CN" sz="2800">
                <a:latin typeface="Times New Roman" pitchFamily="18" charset="0"/>
              </a:rPr>
              <a:t> </a:t>
            </a:r>
            <a:r>
              <a:rPr kumimoji="1" lang="zh-CN" altLang="en-US" sz="2800">
                <a:latin typeface="宋体" pitchFamily="2" charset="-122"/>
              </a:rPr>
              <a:t>分别交换后两位基因，得</a:t>
            </a:r>
            <a:r>
              <a:rPr kumimoji="1" lang="zh-CN" altLang="en-US" sz="2800">
                <a:latin typeface="Times New Roman" pitchFamily="18" charset="0"/>
              </a:rPr>
              <a:t> </a:t>
            </a:r>
          </a:p>
        </p:txBody>
      </p:sp>
      <p:sp>
        <p:nvSpPr>
          <p:cNvPr id="227332" name="Text Box 4"/>
          <p:cNvSpPr txBox="1">
            <a:spLocks noChangeArrowheads="1"/>
          </p:cNvSpPr>
          <p:nvPr/>
        </p:nvSpPr>
        <p:spPr bwMode="auto">
          <a:xfrm>
            <a:off x="1908175" y="3716338"/>
            <a:ext cx="6624638" cy="1203325"/>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i="1">
                <a:latin typeface="Times New Roman" pitchFamily="18" charset="0"/>
              </a:rPr>
              <a:t>   s</a:t>
            </a:r>
            <a:r>
              <a:rPr kumimoji="1" lang="en-US" altLang="zh-CN" sz="2800" baseline="-30000">
                <a:latin typeface="Times New Roman" pitchFamily="18" charset="0"/>
              </a:rPr>
              <a:t>1</a:t>
            </a:r>
            <a:r>
              <a:rPr kumimoji="1" lang="en-US" altLang="zh-CN" sz="2800" i="1">
                <a:latin typeface="Courier New" pitchFamily="49" charset="0"/>
              </a:rPr>
              <a:t>’’</a:t>
            </a:r>
            <a:r>
              <a:rPr kumimoji="1" lang="en-US" altLang="zh-CN" sz="2800">
                <a:latin typeface="Times New Roman" pitchFamily="18" charset="0"/>
              </a:rPr>
              <a:t>=11111</a:t>
            </a:r>
            <a:r>
              <a:rPr kumimoji="1" lang="zh-CN" altLang="en-US" sz="2800">
                <a:latin typeface="宋体" pitchFamily="2" charset="-122"/>
              </a:rPr>
              <a:t>（</a:t>
            </a:r>
            <a:r>
              <a:rPr kumimoji="1" lang="en-US" altLang="zh-CN" sz="2800">
                <a:latin typeface="Times New Roman" pitchFamily="18" charset="0"/>
              </a:rPr>
              <a:t>31</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2</a:t>
            </a:r>
            <a:r>
              <a:rPr kumimoji="1" lang="en-US" altLang="zh-CN" sz="2800" i="1">
                <a:latin typeface="Courier New" pitchFamily="49" charset="0"/>
              </a:rPr>
              <a:t>’’</a:t>
            </a:r>
            <a:r>
              <a:rPr kumimoji="1" lang="en-US" altLang="zh-CN" sz="2800">
                <a:latin typeface="Times New Roman" pitchFamily="18" charset="0"/>
              </a:rPr>
              <a:t>=11100</a:t>
            </a:r>
            <a:r>
              <a:rPr kumimoji="1" lang="zh-CN" altLang="en-US" sz="2800">
                <a:latin typeface="宋体" pitchFamily="2" charset="-122"/>
              </a:rPr>
              <a:t>（</a:t>
            </a:r>
            <a:r>
              <a:rPr kumimoji="1" lang="en-US" altLang="zh-CN" sz="2800">
                <a:latin typeface="Times New Roman" pitchFamily="18" charset="0"/>
              </a:rPr>
              <a:t>28</a:t>
            </a:r>
            <a:r>
              <a:rPr kumimoji="1" lang="zh-CN" altLang="en-US" sz="2800">
                <a:latin typeface="宋体" pitchFamily="2" charset="-122"/>
              </a:rPr>
              <a:t>）</a:t>
            </a:r>
          </a:p>
          <a:p>
            <a:pPr>
              <a:lnSpc>
                <a:spcPct val="120000"/>
              </a:lnSpc>
              <a:spcBef>
                <a:spcPct val="20000"/>
              </a:spcBef>
            </a:pPr>
            <a:r>
              <a:rPr kumimoji="1" lang="zh-CN" altLang="en-US"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3</a:t>
            </a:r>
            <a:r>
              <a:rPr kumimoji="1" lang="en-US" altLang="zh-CN" sz="2800" i="1">
                <a:latin typeface="Courier New" pitchFamily="49" charset="0"/>
              </a:rPr>
              <a:t>’’</a:t>
            </a:r>
            <a:r>
              <a:rPr kumimoji="1" lang="en-US" altLang="zh-CN" sz="2800">
                <a:latin typeface="Times New Roman" pitchFamily="18" charset="0"/>
              </a:rPr>
              <a:t>=11000</a:t>
            </a:r>
            <a:r>
              <a:rPr kumimoji="1" lang="zh-CN" altLang="en-US" sz="2800">
                <a:latin typeface="宋体" pitchFamily="2" charset="-122"/>
              </a:rPr>
              <a:t>（</a:t>
            </a:r>
            <a:r>
              <a:rPr kumimoji="1" lang="en-US" altLang="zh-CN" sz="2800">
                <a:latin typeface="Times New Roman" pitchFamily="18" charset="0"/>
              </a:rPr>
              <a:t>24</a:t>
            </a:r>
            <a:r>
              <a:rPr kumimoji="1" lang="zh-CN" altLang="en-US" sz="2800">
                <a:latin typeface="宋体" pitchFamily="2" charset="-122"/>
              </a:rPr>
              <a:t>）</a:t>
            </a:r>
            <a:r>
              <a:rPr kumimoji="1" lang="en-US" altLang="zh-CN" sz="2800">
                <a:latin typeface="Times New Roman" pitchFamily="18" charset="0"/>
              </a:rPr>
              <a:t>, </a:t>
            </a:r>
            <a:r>
              <a:rPr kumimoji="1" lang="en-US" altLang="zh-CN" sz="2800" i="1">
                <a:latin typeface="Times New Roman" pitchFamily="18" charset="0"/>
              </a:rPr>
              <a:t>s</a:t>
            </a:r>
            <a:r>
              <a:rPr kumimoji="1" lang="en-US" altLang="zh-CN" sz="2800" baseline="-30000">
                <a:latin typeface="Times New Roman" pitchFamily="18" charset="0"/>
              </a:rPr>
              <a:t>4</a:t>
            </a:r>
            <a:r>
              <a:rPr kumimoji="1" lang="en-US" altLang="zh-CN" sz="2800" i="1">
                <a:latin typeface="Courier New" pitchFamily="49" charset="0"/>
              </a:rPr>
              <a:t>’’</a:t>
            </a:r>
            <a:r>
              <a:rPr kumimoji="1" lang="en-US" altLang="zh-CN" sz="2800">
                <a:latin typeface="Times New Roman" pitchFamily="18" charset="0"/>
              </a:rPr>
              <a:t>=10000</a:t>
            </a:r>
            <a:r>
              <a:rPr kumimoji="1" lang="zh-CN" altLang="en-US" sz="2800">
                <a:latin typeface="宋体" pitchFamily="2" charset="-122"/>
              </a:rPr>
              <a:t>（</a:t>
            </a:r>
            <a:r>
              <a:rPr kumimoji="1" lang="en-US" altLang="zh-CN" sz="2800">
                <a:latin typeface="Times New Roman" pitchFamily="18" charset="0"/>
              </a:rPr>
              <a:t>16</a:t>
            </a:r>
            <a:r>
              <a:rPr kumimoji="1" lang="zh-CN" altLang="en-US" sz="2800">
                <a:latin typeface="宋体" pitchFamily="2" charset="-122"/>
              </a:rPr>
              <a:t>）</a:t>
            </a:r>
            <a:r>
              <a:rPr kumimoji="1" lang="zh-CN" altLang="en-US" sz="2800">
                <a:latin typeface="Times New Roman" pitchFamily="18" charset="0"/>
              </a:rPr>
              <a:t> </a:t>
            </a:r>
          </a:p>
        </p:txBody>
      </p:sp>
      <p:sp>
        <p:nvSpPr>
          <p:cNvPr id="227333" name="Text Box 5"/>
          <p:cNvSpPr txBox="1">
            <a:spLocks noChangeArrowheads="1"/>
          </p:cNvSpPr>
          <p:nvPr/>
        </p:nvSpPr>
        <p:spPr bwMode="auto">
          <a:xfrm>
            <a:off x="827088" y="5300663"/>
            <a:ext cx="4603750" cy="519112"/>
          </a:xfrm>
          <a:prstGeom prst="rect">
            <a:avLst/>
          </a:prstGeom>
          <a:noFill/>
          <a:ln w="9525">
            <a:noFill/>
            <a:miter lim="800000"/>
            <a:headEnd/>
            <a:tailEnd/>
          </a:ln>
          <a:effectLst/>
        </p:spPr>
        <p:txBody>
          <a:bodyPr wrap="none">
            <a:spAutoFit/>
          </a:bodyPr>
          <a:lstStyle/>
          <a:p>
            <a:r>
              <a:rPr kumimoji="1" lang="en-US" altLang="zh-CN" sz="2400">
                <a:latin typeface="宋体" pitchFamily="2" charset="-122"/>
              </a:rPr>
              <a:t> </a:t>
            </a:r>
            <a:r>
              <a:rPr kumimoji="1" lang="zh-CN" altLang="en-US" sz="2800">
                <a:latin typeface="宋体" pitchFamily="2" charset="-122"/>
              </a:rPr>
              <a:t>这一轮仍然不会发生变异。</a:t>
            </a: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blinds(horizontal)">
                                      <p:cBhvr>
                                        <p:cTn id="7" dur="500"/>
                                        <p:tgtEl>
                                          <p:spTgt spid="2273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331"/>
                                        </p:tgtEl>
                                        <p:attrNameLst>
                                          <p:attrName>style.visibility</p:attrName>
                                        </p:attrNameLst>
                                      </p:cBhvr>
                                      <p:to>
                                        <p:strVal val="visible"/>
                                      </p:to>
                                    </p:set>
                                    <p:animEffect transition="in" filter="blinds(horizontal)">
                                      <p:cBhvr>
                                        <p:cTn id="12" dur="500"/>
                                        <p:tgtEl>
                                          <p:spTgt spid="2273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7332"/>
                                        </p:tgtEl>
                                        <p:attrNameLst>
                                          <p:attrName>style.visibility</p:attrName>
                                        </p:attrNameLst>
                                      </p:cBhvr>
                                      <p:to>
                                        <p:strVal val="visible"/>
                                      </p:to>
                                    </p:set>
                                    <p:animEffect transition="in" filter="blinds(horizontal)">
                                      <p:cBhvr>
                                        <p:cTn id="17" dur="500"/>
                                        <p:tgtEl>
                                          <p:spTgt spid="2273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7333"/>
                                        </p:tgtEl>
                                        <p:attrNameLst>
                                          <p:attrName>style.visibility</p:attrName>
                                        </p:attrNameLst>
                                      </p:cBhvr>
                                      <p:to>
                                        <p:strVal val="visible"/>
                                      </p:to>
                                    </p:set>
                                    <p:animEffect transition="in" filter="blinds(horizontal)">
                                      <p:cBhvr>
                                        <p:cTn id="22"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p:bldP spid="227332" grpId="0"/>
      <p:bldP spid="2273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4FF615-F3C6-4C4A-A627-9BF6D0CDD523}" type="slidenum">
              <a:rPr lang="en-US" altLang="zh-CN"/>
              <a:pPr/>
              <a:t>41</a:t>
            </a:fld>
            <a:endParaRPr lang="en-US" altLang="zh-CN"/>
          </a:p>
        </p:txBody>
      </p:sp>
      <p:sp>
        <p:nvSpPr>
          <p:cNvPr id="228354" name="Text Box 2"/>
          <p:cNvSpPr txBox="1">
            <a:spLocks noChangeArrowheads="1"/>
          </p:cNvSpPr>
          <p:nvPr/>
        </p:nvSpPr>
        <p:spPr bwMode="auto">
          <a:xfrm>
            <a:off x="1331913" y="1341438"/>
            <a:ext cx="6696075" cy="1930400"/>
          </a:xfrm>
          <a:prstGeom prst="rect">
            <a:avLst/>
          </a:prstGeom>
          <a:noFill/>
          <a:ln w="9525">
            <a:noFill/>
            <a:miter lim="800000"/>
            <a:headEnd/>
            <a:tailEnd/>
          </a:ln>
          <a:effectLst/>
        </p:spPr>
        <p:txBody>
          <a:bodyPr>
            <a:spAutoFit/>
          </a:bodyPr>
          <a:lstStyle/>
          <a:p>
            <a:pPr>
              <a:lnSpc>
                <a:spcPct val="120000"/>
              </a:lnSpc>
              <a:spcBef>
                <a:spcPct val="20000"/>
              </a:spcBef>
            </a:pPr>
            <a:r>
              <a:rPr kumimoji="1" lang="en-US" altLang="zh-CN" sz="2800"/>
              <a:t>        </a:t>
            </a:r>
            <a:r>
              <a:rPr kumimoji="1" lang="zh-CN" altLang="en-US" sz="2800"/>
              <a:t>于是，得第四代种群</a:t>
            </a:r>
            <a:r>
              <a:rPr kumimoji="1" lang="en-US" altLang="zh-CN" sz="2800" i="1"/>
              <a:t>S</a:t>
            </a:r>
            <a:r>
              <a:rPr kumimoji="1" lang="en-US" altLang="zh-CN" sz="2800" baseline="-25000"/>
              <a:t>4</a:t>
            </a:r>
            <a:r>
              <a:rPr kumimoji="1" lang="zh-CN" altLang="en-US" sz="2800"/>
              <a:t>：</a:t>
            </a:r>
            <a:r>
              <a:rPr kumimoji="1" lang="zh-CN" altLang="en-US" sz="2800" i="1">
                <a:latin typeface="Times New Roman" pitchFamily="18" charset="0"/>
              </a:rPr>
              <a:t> </a:t>
            </a:r>
          </a:p>
          <a:p>
            <a:pPr>
              <a:lnSpc>
                <a:spcPct val="120000"/>
              </a:lnSpc>
              <a:spcBef>
                <a:spcPct val="50000"/>
              </a:spcBef>
            </a:pPr>
            <a:r>
              <a:rPr kumimoji="1" lang="zh-CN" altLang="en-US" sz="2800" i="1">
                <a:latin typeface="Times New Roman" pitchFamily="18" charset="0"/>
              </a:rPr>
              <a:t>          </a:t>
            </a:r>
            <a:r>
              <a:rPr kumimoji="1" lang="en-US" altLang="zh-CN" sz="2800" i="1"/>
              <a:t>s</a:t>
            </a:r>
            <a:r>
              <a:rPr kumimoji="1" lang="en-US" altLang="zh-CN" sz="2800" baseline="-30000"/>
              <a:t>1</a:t>
            </a:r>
            <a:r>
              <a:rPr kumimoji="1" lang="en-US" altLang="zh-CN" sz="2800"/>
              <a:t>=11111</a:t>
            </a:r>
            <a:r>
              <a:rPr kumimoji="1" lang="zh-CN" altLang="en-US" sz="2800"/>
              <a:t>（</a:t>
            </a:r>
            <a:r>
              <a:rPr kumimoji="1" lang="en-US" altLang="zh-CN" sz="2800"/>
              <a:t>31</a:t>
            </a:r>
            <a:r>
              <a:rPr kumimoji="1" lang="zh-CN" altLang="en-US" sz="2800"/>
              <a:t>）</a:t>
            </a:r>
            <a:r>
              <a:rPr kumimoji="1" lang="en-US" altLang="zh-CN" sz="2800"/>
              <a:t>,  </a:t>
            </a:r>
            <a:r>
              <a:rPr kumimoji="1" lang="en-US" altLang="zh-CN" sz="2800" i="1"/>
              <a:t>s</a:t>
            </a:r>
            <a:r>
              <a:rPr kumimoji="1" lang="en-US" altLang="zh-CN" sz="2800" baseline="-30000"/>
              <a:t>2</a:t>
            </a:r>
            <a:r>
              <a:rPr kumimoji="1" lang="en-US" altLang="zh-CN" sz="2800"/>
              <a:t>=11100</a:t>
            </a:r>
            <a:r>
              <a:rPr kumimoji="1" lang="zh-CN" altLang="en-US" sz="2800"/>
              <a:t>（</a:t>
            </a:r>
            <a:r>
              <a:rPr kumimoji="1" lang="en-US" altLang="zh-CN" sz="2800"/>
              <a:t>28</a:t>
            </a:r>
            <a:r>
              <a:rPr kumimoji="1" lang="zh-CN" altLang="en-US" sz="2800"/>
              <a:t>）</a:t>
            </a:r>
          </a:p>
          <a:p>
            <a:pPr>
              <a:lnSpc>
                <a:spcPct val="120000"/>
              </a:lnSpc>
              <a:spcBef>
                <a:spcPct val="20000"/>
              </a:spcBef>
            </a:pPr>
            <a:r>
              <a:rPr kumimoji="1" lang="zh-CN" altLang="en-US" sz="2800"/>
              <a:t>         </a:t>
            </a:r>
            <a:r>
              <a:rPr kumimoji="1" lang="en-US" altLang="zh-CN" sz="2800" i="1"/>
              <a:t>s</a:t>
            </a:r>
            <a:r>
              <a:rPr kumimoji="1" lang="en-US" altLang="zh-CN" sz="2800" baseline="-30000"/>
              <a:t>3</a:t>
            </a:r>
            <a:r>
              <a:rPr kumimoji="1" lang="en-US" altLang="zh-CN" sz="2800"/>
              <a:t>=11000</a:t>
            </a:r>
            <a:r>
              <a:rPr kumimoji="1" lang="zh-CN" altLang="en-US" sz="2800"/>
              <a:t>（</a:t>
            </a:r>
            <a:r>
              <a:rPr kumimoji="1" lang="en-US" altLang="zh-CN" sz="2800"/>
              <a:t>24</a:t>
            </a:r>
            <a:r>
              <a:rPr kumimoji="1" lang="zh-CN" altLang="en-US" sz="2800"/>
              <a:t>）</a:t>
            </a:r>
            <a:r>
              <a:rPr kumimoji="1" lang="en-US" altLang="zh-CN" sz="2800"/>
              <a:t>,  </a:t>
            </a:r>
            <a:r>
              <a:rPr kumimoji="1" lang="en-US" altLang="zh-CN" sz="2800" i="1"/>
              <a:t>s</a:t>
            </a:r>
            <a:r>
              <a:rPr kumimoji="1" lang="en-US" altLang="zh-CN" sz="2800" baseline="-30000"/>
              <a:t>4</a:t>
            </a:r>
            <a:r>
              <a:rPr kumimoji="1" lang="en-US" altLang="zh-CN" sz="2800"/>
              <a:t>=10000</a:t>
            </a:r>
            <a:r>
              <a:rPr kumimoji="1" lang="zh-CN" altLang="en-US" sz="2800"/>
              <a:t>（</a:t>
            </a:r>
            <a:r>
              <a:rPr kumimoji="1" lang="en-US" altLang="zh-CN" sz="2800"/>
              <a:t>16</a:t>
            </a:r>
            <a:r>
              <a:rPr kumimoji="1" lang="zh-CN" altLang="en-US" sz="2800"/>
              <a:t>）</a:t>
            </a:r>
            <a:r>
              <a:rPr kumimoji="1" lang="zh-CN" altLang="en-US" sz="2800">
                <a:latin typeface="Times New Roman" pitchFamily="18" charset="0"/>
              </a:rPr>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769671-D8DE-4968-847D-B8DE8BC4DEEB}" type="slidenum">
              <a:rPr lang="en-US" altLang="zh-CN"/>
              <a:pPr/>
              <a:t>42</a:t>
            </a:fld>
            <a:endParaRPr lang="en-US" altLang="zh-CN"/>
          </a:p>
        </p:txBody>
      </p:sp>
      <p:sp>
        <p:nvSpPr>
          <p:cNvPr id="229378" name="Text Box 2"/>
          <p:cNvSpPr txBox="1">
            <a:spLocks noChangeArrowheads="1"/>
          </p:cNvSpPr>
          <p:nvPr/>
        </p:nvSpPr>
        <p:spPr bwMode="auto">
          <a:xfrm>
            <a:off x="381000" y="762000"/>
            <a:ext cx="84582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imes New Roman" pitchFamily="18" charset="0"/>
            </a:endParaRPr>
          </a:p>
        </p:txBody>
      </p:sp>
      <p:sp>
        <p:nvSpPr>
          <p:cNvPr id="229379" name="Text Box 3"/>
          <p:cNvSpPr txBox="1">
            <a:spLocks noChangeArrowheads="1"/>
          </p:cNvSpPr>
          <p:nvPr/>
        </p:nvSpPr>
        <p:spPr bwMode="auto">
          <a:xfrm>
            <a:off x="900113" y="908050"/>
            <a:ext cx="7632700" cy="4110038"/>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800">
                <a:latin typeface="宋体" pitchFamily="2" charset="-122"/>
              </a:rPr>
              <a:t>　  显然，在这一代种群中已经出现了适应度最高的染色体</a:t>
            </a:r>
            <a:r>
              <a:rPr kumimoji="1" lang="en-US" altLang="zh-CN" sz="2800" i="1">
                <a:latin typeface="Times New Roman" pitchFamily="18" charset="0"/>
                <a:cs typeface="Times New Roman" pitchFamily="18" charset="0"/>
              </a:rPr>
              <a:t>s</a:t>
            </a:r>
            <a:r>
              <a:rPr kumimoji="1" lang="en-US" altLang="zh-CN" sz="2800" baseline="-30000">
                <a:latin typeface="Times New Roman" pitchFamily="18" charset="0"/>
                <a:cs typeface="Times New Roman" pitchFamily="18" charset="0"/>
              </a:rPr>
              <a:t>1</a:t>
            </a:r>
            <a:r>
              <a:rPr kumimoji="1" lang="en-US" altLang="zh-CN" sz="2800">
                <a:latin typeface="Times New Roman" pitchFamily="18" charset="0"/>
                <a:cs typeface="Times New Roman" pitchFamily="18" charset="0"/>
              </a:rPr>
              <a:t>=11111</a:t>
            </a:r>
            <a:r>
              <a:rPr kumimoji="1" lang="zh-CN" altLang="en-US" sz="2800">
                <a:latin typeface="Times New Roman" pitchFamily="18" charset="0"/>
                <a:cs typeface="Times New Roman" pitchFamily="18" charset="0"/>
              </a:rPr>
              <a:t>。于是，遗传操作终止，将</a:t>
            </a:r>
            <a:r>
              <a:rPr kumimoji="1" lang="zh-CN" altLang="en-US" sz="2800">
                <a:latin typeface="宋体" pitchFamily="2" charset="-122"/>
              </a:rPr>
              <a:t>染色体</a:t>
            </a:r>
            <a:r>
              <a:rPr kumimoji="1" lang="zh-CN" altLang="en-US" sz="2800">
                <a:latin typeface="Courier New"/>
              </a:rPr>
              <a:t>“</a:t>
            </a:r>
            <a:r>
              <a:rPr kumimoji="1" lang="en-US" altLang="zh-CN" sz="2800">
                <a:latin typeface="Times New Roman" pitchFamily="18" charset="0"/>
                <a:cs typeface="Times New Roman" pitchFamily="18" charset="0"/>
              </a:rPr>
              <a:t>11111</a:t>
            </a:r>
            <a:r>
              <a:rPr kumimoji="1" lang="en-US" altLang="zh-CN" sz="2800">
                <a:latin typeface="Courier New"/>
              </a:rPr>
              <a:t>”</a:t>
            </a:r>
            <a:r>
              <a:rPr kumimoji="1" lang="zh-CN" altLang="en-US" sz="2800">
                <a:latin typeface="Times New Roman" pitchFamily="18" charset="0"/>
                <a:cs typeface="Times New Roman" pitchFamily="18" charset="0"/>
              </a:rPr>
              <a:t>作为最终结果输出。</a:t>
            </a:r>
            <a:endParaRPr kumimoji="1" lang="zh-CN" altLang="en-US" sz="2800">
              <a:latin typeface="宋体" pitchFamily="2" charset="-122"/>
            </a:endParaRPr>
          </a:p>
          <a:p>
            <a:pPr>
              <a:lnSpc>
                <a:spcPct val="120000"/>
              </a:lnSpc>
              <a:spcBef>
                <a:spcPct val="50000"/>
              </a:spcBef>
            </a:pPr>
            <a:r>
              <a:rPr kumimoji="1" lang="zh-CN" altLang="en-US" sz="2800">
                <a:latin typeface="宋体" pitchFamily="2" charset="-122"/>
              </a:rPr>
              <a:t>　　然后，将染色体</a:t>
            </a:r>
            <a:r>
              <a:rPr kumimoji="1" lang="zh-CN" altLang="en-US" sz="2800">
                <a:latin typeface="Times New Roman"/>
              </a:rPr>
              <a:t>“</a:t>
            </a:r>
            <a:r>
              <a:rPr kumimoji="1" lang="en-US" altLang="zh-CN" sz="2800">
                <a:latin typeface="Times New Roman" pitchFamily="18" charset="0"/>
              </a:rPr>
              <a:t>11111</a:t>
            </a:r>
            <a:r>
              <a:rPr kumimoji="1" lang="en-US" altLang="zh-CN" sz="2800">
                <a:latin typeface="Times New Roman"/>
              </a:rPr>
              <a:t>”</a:t>
            </a:r>
            <a:r>
              <a:rPr kumimoji="1" lang="zh-CN" altLang="en-US" sz="2800">
                <a:latin typeface="宋体" pitchFamily="2" charset="-122"/>
              </a:rPr>
              <a:t>解码为表现型，即得所求的最优解：</a:t>
            </a:r>
            <a:r>
              <a:rPr kumimoji="1" lang="en-US" altLang="zh-CN" sz="2800">
                <a:latin typeface="Times New Roman" pitchFamily="18" charset="0"/>
              </a:rPr>
              <a:t>31</a:t>
            </a:r>
            <a:r>
              <a:rPr kumimoji="1" lang="zh-CN" altLang="en-US" sz="2800">
                <a:latin typeface="宋体" pitchFamily="2" charset="-122"/>
              </a:rPr>
              <a:t>。</a:t>
            </a:r>
          </a:p>
          <a:p>
            <a:pPr>
              <a:lnSpc>
                <a:spcPct val="120000"/>
              </a:lnSpc>
              <a:spcBef>
                <a:spcPct val="50000"/>
              </a:spcBef>
            </a:pPr>
            <a:r>
              <a:rPr kumimoji="1" lang="zh-CN" altLang="en-US" sz="2800">
                <a:latin typeface="宋体" pitchFamily="2" charset="-122"/>
              </a:rPr>
              <a:t>    将</a:t>
            </a:r>
            <a:r>
              <a:rPr kumimoji="1" lang="en-US" altLang="zh-CN" sz="2800">
                <a:latin typeface="Times New Roman" pitchFamily="18" charset="0"/>
              </a:rPr>
              <a:t>31</a:t>
            </a:r>
            <a:r>
              <a:rPr kumimoji="1" lang="zh-CN" altLang="en-US" sz="2800">
                <a:latin typeface="宋体" pitchFamily="2" charset="-122"/>
              </a:rPr>
              <a:t>代入函数</a:t>
            </a:r>
            <a:r>
              <a:rPr kumimoji="1" lang="en-US" altLang="zh-CN" sz="2800" i="1">
                <a:latin typeface="Times New Roman" pitchFamily="18" charset="0"/>
              </a:rPr>
              <a:t>y</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baseline="30000">
                <a:latin typeface="Times New Roman" pitchFamily="18" charset="0"/>
              </a:rPr>
              <a:t>2</a:t>
            </a:r>
            <a:r>
              <a:rPr kumimoji="1" lang="zh-CN" altLang="en-US" sz="2800">
                <a:latin typeface="宋体" pitchFamily="2" charset="-122"/>
              </a:rPr>
              <a:t>中，即得原问题的解，即函数</a:t>
            </a:r>
            <a:r>
              <a:rPr kumimoji="1" lang="en-US" altLang="zh-CN" sz="2800" i="1">
                <a:latin typeface="Times New Roman" pitchFamily="18" charset="0"/>
              </a:rPr>
              <a:t>y</a:t>
            </a:r>
            <a:r>
              <a:rPr kumimoji="1" lang="en-US" altLang="zh-CN" sz="2800">
                <a:latin typeface="Times New Roman" pitchFamily="18" charset="0"/>
              </a:rPr>
              <a:t>=</a:t>
            </a:r>
            <a:r>
              <a:rPr kumimoji="1" lang="en-US" altLang="zh-CN" sz="2800" i="1">
                <a:latin typeface="Times New Roman" pitchFamily="18" charset="0"/>
              </a:rPr>
              <a:t>x</a:t>
            </a:r>
            <a:r>
              <a:rPr kumimoji="1" lang="en-US" altLang="zh-CN" sz="2800" baseline="30000">
                <a:latin typeface="Times New Roman" pitchFamily="18" charset="0"/>
              </a:rPr>
              <a:t>2</a:t>
            </a:r>
            <a:r>
              <a:rPr kumimoji="1" lang="zh-CN" altLang="en-US" sz="2800">
                <a:latin typeface="宋体" pitchFamily="2" charset="-122"/>
              </a:rPr>
              <a:t>的最大值为</a:t>
            </a:r>
            <a:r>
              <a:rPr kumimoji="1" lang="en-US" altLang="zh-CN" sz="2800">
                <a:latin typeface="Times New Roman" pitchFamily="18" charset="0"/>
              </a:rPr>
              <a:t>961</a:t>
            </a:r>
            <a:r>
              <a:rPr kumimoji="1" lang="zh-CN" altLang="en-US" sz="2800">
                <a:latin typeface="宋体" pitchFamily="2" charset="-122"/>
              </a:rPr>
              <a:t>。</a:t>
            </a:r>
            <a:r>
              <a:rPr kumimoji="1" lang="zh-CN" altLang="en-US" sz="28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blinds(horizontal)">
                                      <p:cBhvr>
                                        <p:cTn id="12" dur="500"/>
                                        <p:tgtEl>
                                          <p:spTgt spid="22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blinds(horizontal)">
                                      <p:cBhvr>
                                        <p:cTn id="17" dur="500"/>
                                        <p:tgtEl>
                                          <p:spTgt spid="229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fld id="{4E7AF6BE-B7C6-4C2D-9B20-2CE99EC9213E}" type="slidenum">
              <a:rPr lang="en-US" altLang="zh-CN"/>
              <a:pPr/>
              <a:t>43</a:t>
            </a:fld>
            <a:endParaRPr lang="en-US" altLang="zh-CN"/>
          </a:p>
        </p:txBody>
      </p:sp>
      <p:sp>
        <p:nvSpPr>
          <p:cNvPr id="230402" name="Line 2"/>
          <p:cNvSpPr>
            <a:spLocks noChangeShapeType="1"/>
          </p:cNvSpPr>
          <p:nvPr/>
        </p:nvSpPr>
        <p:spPr bwMode="auto">
          <a:xfrm flipV="1">
            <a:off x="1909763" y="5503863"/>
            <a:ext cx="0" cy="144462"/>
          </a:xfrm>
          <a:prstGeom prst="line">
            <a:avLst/>
          </a:prstGeom>
          <a:noFill/>
          <a:ln w="9525">
            <a:solidFill>
              <a:schemeClr val="tx1"/>
            </a:solidFill>
            <a:prstDash val="dash"/>
            <a:round/>
            <a:headEnd/>
            <a:tailEnd/>
          </a:ln>
          <a:effectLst/>
        </p:spPr>
        <p:txBody>
          <a:bodyPr/>
          <a:lstStyle/>
          <a:p>
            <a:endParaRPr lang="zh-CN" altLang="en-US"/>
          </a:p>
        </p:txBody>
      </p:sp>
      <p:sp>
        <p:nvSpPr>
          <p:cNvPr id="230403" name="Text Box 3"/>
          <p:cNvSpPr txBox="1">
            <a:spLocks noChangeArrowheads="1"/>
          </p:cNvSpPr>
          <p:nvPr/>
        </p:nvSpPr>
        <p:spPr bwMode="auto">
          <a:xfrm>
            <a:off x="4787900" y="3506788"/>
            <a:ext cx="287338" cy="396875"/>
          </a:xfrm>
          <a:prstGeom prst="rect">
            <a:avLst/>
          </a:prstGeom>
          <a:noFill/>
          <a:ln w="9525">
            <a:noFill/>
            <a:miter lim="800000"/>
            <a:headEnd/>
            <a:tailEnd/>
          </a:ln>
          <a:effectLst/>
        </p:spPr>
        <p:txBody>
          <a:bodyPr>
            <a:spAutoFit/>
          </a:bodyPr>
          <a:lstStyle/>
          <a:p>
            <a:pPr>
              <a:spcBef>
                <a:spcPct val="50000"/>
              </a:spcBef>
            </a:pPr>
            <a:r>
              <a:rPr lang="en-US" altLang="zh-CN" sz="2000" i="1">
                <a:latin typeface="Times New Roman" pitchFamily="18" charset="0"/>
              </a:rPr>
              <a:t>Y</a:t>
            </a:r>
          </a:p>
        </p:txBody>
      </p:sp>
      <p:sp>
        <p:nvSpPr>
          <p:cNvPr id="230404" name="Line 4"/>
          <p:cNvSpPr>
            <a:spLocks noChangeShapeType="1"/>
          </p:cNvSpPr>
          <p:nvPr/>
        </p:nvSpPr>
        <p:spPr bwMode="auto">
          <a:xfrm flipV="1">
            <a:off x="2195513" y="2565400"/>
            <a:ext cx="0" cy="215900"/>
          </a:xfrm>
          <a:prstGeom prst="line">
            <a:avLst/>
          </a:prstGeom>
          <a:noFill/>
          <a:ln w="9525">
            <a:solidFill>
              <a:schemeClr val="tx1"/>
            </a:solidFill>
            <a:prstDash val="dash"/>
            <a:round/>
            <a:headEnd/>
            <a:tailEnd/>
          </a:ln>
          <a:effectLst/>
        </p:spPr>
        <p:txBody>
          <a:bodyPr/>
          <a:lstStyle/>
          <a:p>
            <a:endParaRPr lang="zh-CN" altLang="en-US"/>
          </a:p>
        </p:txBody>
      </p:sp>
      <p:sp>
        <p:nvSpPr>
          <p:cNvPr id="230405" name="Line 5"/>
          <p:cNvSpPr>
            <a:spLocks noChangeShapeType="1"/>
          </p:cNvSpPr>
          <p:nvPr/>
        </p:nvSpPr>
        <p:spPr bwMode="auto">
          <a:xfrm flipV="1">
            <a:off x="3114675" y="4779963"/>
            <a:ext cx="0" cy="863600"/>
          </a:xfrm>
          <a:prstGeom prst="line">
            <a:avLst/>
          </a:prstGeom>
          <a:noFill/>
          <a:ln w="9525">
            <a:solidFill>
              <a:schemeClr val="tx1"/>
            </a:solidFill>
            <a:prstDash val="dash"/>
            <a:round/>
            <a:headEnd/>
            <a:tailEnd/>
          </a:ln>
          <a:effectLst/>
        </p:spPr>
        <p:txBody>
          <a:bodyPr/>
          <a:lstStyle/>
          <a:p>
            <a:endParaRPr lang="zh-CN" altLang="en-US"/>
          </a:p>
        </p:txBody>
      </p:sp>
      <p:sp>
        <p:nvSpPr>
          <p:cNvPr id="230406" name="Line 6"/>
          <p:cNvSpPr>
            <a:spLocks noChangeShapeType="1"/>
          </p:cNvSpPr>
          <p:nvPr/>
        </p:nvSpPr>
        <p:spPr bwMode="auto">
          <a:xfrm flipV="1">
            <a:off x="3419475" y="4383088"/>
            <a:ext cx="0" cy="1223962"/>
          </a:xfrm>
          <a:prstGeom prst="line">
            <a:avLst/>
          </a:prstGeom>
          <a:noFill/>
          <a:ln w="9525">
            <a:solidFill>
              <a:schemeClr val="tx1"/>
            </a:solidFill>
            <a:prstDash val="dash"/>
            <a:round/>
            <a:headEnd/>
            <a:tailEnd/>
          </a:ln>
          <a:effectLst/>
        </p:spPr>
        <p:txBody>
          <a:bodyPr/>
          <a:lstStyle/>
          <a:p>
            <a:endParaRPr lang="zh-CN" altLang="en-US"/>
          </a:p>
        </p:txBody>
      </p:sp>
      <p:sp>
        <p:nvSpPr>
          <p:cNvPr id="230407" name="Line 7"/>
          <p:cNvSpPr>
            <a:spLocks noChangeShapeType="1"/>
          </p:cNvSpPr>
          <p:nvPr/>
        </p:nvSpPr>
        <p:spPr bwMode="auto">
          <a:xfrm flipV="1">
            <a:off x="2771775" y="5084763"/>
            <a:ext cx="0" cy="576262"/>
          </a:xfrm>
          <a:prstGeom prst="line">
            <a:avLst/>
          </a:prstGeom>
          <a:noFill/>
          <a:ln w="9525">
            <a:solidFill>
              <a:schemeClr val="tx1"/>
            </a:solidFill>
            <a:prstDash val="dash"/>
            <a:round/>
            <a:headEnd/>
            <a:tailEnd/>
          </a:ln>
          <a:effectLst/>
        </p:spPr>
        <p:txBody>
          <a:bodyPr/>
          <a:lstStyle/>
          <a:p>
            <a:endParaRPr lang="zh-CN" altLang="en-US"/>
          </a:p>
        </p:txBody>
      </p:sp>
      <p:sp>
        <p:nvSpPr>
          <p:cNvPr id="230408" name="Line 8"/>
          <p:cNvSpPr>
            <a:spLocks noChangeShapeType="1"/>
          </p:cNvSpPr>
          <p:nvPr/>
        </p:nvSpPr>
        <p:spPr bwMode="auto">
          <a:xfrm flipV="1">
            <a:off x="6011863" y="2636838"/>
            <a:ext cx="0" cy="144462"/>
          </a:xfrm>
          <a:prstGeom prst="line">
            <a:avLst/>
          </a:prstGeom>
          <a:noFill/>
          <a:ln w="9525">
            <a:solidFill>
              <a:schemeClr val="tx1"/>
            </a:solidFill>
            <a:prstDash val="dash"/>
            <a:round/>
            <a:headEnd/>
            <a:tailEnd/>
          </a:ln>
          <a:effectLst/>
        </p:spPr>
        <p:txBody>
          <a:bodyPr/>
          <a:lstStyle/>
          <a:p>
            <a:endParaRPr lang="zh-CN" altLang="en-US"/>
          </a:p>
        </p:txBody>
      </p:sp>
      <p:grpSp>
        <p:nvGrpSpPr>
          <p:cNvPr id="230409" name="Group 9"/>
          <p:cNvGrpSpPr>
            <a:grpSpLocks/>
          </p:cNvGrpSpPr>
          <p:nvPr/>
        </p:nvGrpSpPr>
        <p:grpSpPr bwMode="auto">
          <a:xfrm>
            <a:off x="684213" y="692150"/>
            <a:ext cx="3959225" cy="2867025"/>
            <a:chOff x="431" y="436"/>
            <a:chExt cx="2494" cy="1806"/>
          </a:xfrm>
        </p:grpSpPr>
        <p:sp>
          <p:nvSpPr>
            <p:cNvPr id="230410" name="Line 10"/>
            <p:cNvSpPr>
              <a:spLocks noChangeShapeType="1"/>
            </p:cNvSpPr>
            <p:nvPr/>
          </p:nvSpPr>
          <p:spPr bwMode="auto">
            <a:xfrm flipV="1">
              <a:off x="1746" y="1434"/>
              <a:ext cx="0" cy="318"/>
            </a:xfrm>
            <a:prstGeom prst="line">
              <a:avLst/>
            </a:prstGeom>
            <a:noFill/>
            <a:ln w="9525">
              <a:solidFill>
                <a:schemeClr val="tx1"/>
              </a:solidFill>
              <a:prstDash val="dash"/>
              <a:round/>
              <a:headEnd/>
              <a:tailEnd/>
            </a:ln>
            <a:effectLst/>
          </p:spPr>
          <p:txBody>
            <a:bodyPr/>
            <a:lstStyle/>
            <a:p>
              <a:endParaRPr lang="zh-CN" altLang="en-US"/>
            </a:p>
          </p:txBody>
        </p:sp>
        <p:sp>
          <p:nvSpPr>
            <p:cNvPr id="230411" name="Line 11"/>
            <p:cNvSpPr>
              <a:spLocks noChangeShapeType="1"/>
            </p:cNvSpPr>
            <p:nvPr/>
          </p:nvSpPr>
          <p:spPr bwMode="auto">
            <a:xfrm flipV="1">
              <a:off x="1973" y="1207"/>
              <a:ext cx="0" cy="542"/>
            </a:xfrm>
            <a:prstGeom prst="line">
              <a:avLst/>
            </a:prstGeom>
            <a:noFill/>
            <a:ln w="9525">
              <a:solidFill>
                <a:schemeClr val="tx1"/>
              </a:solidFill>
              <a:prstDash val="dash"/>
              <a:round/>
              <a:headEnd/>
              <a:tailEnd/>
            </a:ln>
            <a:effectLst/>
          </p:spPr>
          <p:txBody>
            <a:bodyPr/>
            <a:lstStyle/>
            <a:p>
              <a:endParaRPr lang="zh-CN" altLang="en-US"/>
            </a:p>
          </p:txBody>
        </p:sp>
        <p:sp>
          <p:nvSpPr>
            <p:cNvPr id="230412" name="Text Box 12"/>
            <p:cNvSpPr txBox="1">
              <a:spLocks noChangeArrowheads="1"/>
            </p:cNvSpPr>
            <p:nvPr/>
          </p:nvSpPr>
          <p:spPr bwMode="auto">
            <a:xfrm>
              <a:off x="476" y="440"/>
              <a:ext cx="181" cy="250"/>
            </a:xfrm>
            <a:prstGeom prst="rect">
              <a:avLst/>
            </a:prstGeom>
            <a:noFill/>
            <a:ln w="9525">
              <a:noFill/>
              <a:miter lim="800000"/>
              <a:headEnd/>
              <a:tailEnd/>
            </a:ln>
            <a:effectLst/>
          </p:spPr>
          <p:txBody>
            <a:bodyPr>
              <a:spAutoFit/>
            </a:bodyPr>
            <a:lstStyle/>
            <a:p>
              <a:pPr>
                <a:spcBef>
                  <a:spcPct val="50000"/>
                </a:spcBef>
              </a:pPr>
              <a:r>
                <a:rPr lang="en-US" altLang="zh-CN" sz="2000" i="1">
                  <a:latin typeface="Times New Roman" pitchFamily="18" charset="0"/>
                </a:rPr>
                <a:t>Y</a:t>
              </a:r>
            </a:p>
          </p:txBody>
        </p:sp>
        <p:sp>
          <p:nvSpPr>
            <p:cNvPr id="230413" name="Text Box 13"/>
            <p:cNvSpPr txBox="1">
              <a:spLocks noChangeArrowheads="1"/>
            </p:cNvSpPr>
            <p:nvPr/>
          </p:nvSpPr>
          <p:spPr bwMode="auto">
            <a:xfrm>
              <a:off x="1656" y="799"/>
              <a:ext cx="499"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x</a:t>
              </a:r>
              <a:r>
                <a:rPr kumimoji="1" lang="en-US" altLang="zh-CN" sz="2400" baseline="30000">
                  <a:latin typeface="Times New Roman" pitchFamily="18" charset="0"/>
                </a:rPr>
                <a:t>2</a:t>
              </a:r>
            </a:p>
          </p:txBody>
        </p:sp>
        <p:sp>
          <p:nvSpPr>
            <p:cNvPr id="230414" name="Line 14"/>
            <p:cNvSpPr>
              <a:spLocks noChangeShapeType="1"/>
            </p:cNvSpPr>
            <p:nvPr/>
          </p:nvSpPr>
          <p:spPr bwMode="auto">
            <a:xfrm flipV="1">
              <a:off x="431" y="1763"/>
              <a:ext cx="2267" cy="1"/>
            </a:xfrm>
            <a:prstGeom prst="line">
              <a:avLst/>
            </a:prstGeom>
            <a:noFill/>
            <a:ln w="9525">
              <a:solidFill>
                <a:schemeClr val="tx1"/>
              </a:solidFill>
              <a:round/>
              <a:headEnd/>
              <a:tailEnd type="triangle" w="sm" len="lg"/>
            </a:ln>
            <a:effectLst/>
          </p:spPr>
          <p:txBody>
            <a:bodyPr/>
            <a:lstStyle/>
            <a:p>
              <a:endParaRPr lang="zh-CN" altLang="en-US"/>
            </a:p>
          </p:txBody>
        </p:sp>
        <p:sp>
          <p:nvSpPr>
            <p:cNvPr id="230415" name="Text Box 15"/>
            <p:cNvSpPr txBox="1">
              <a:spLocks noChangeArrowheads="1"/>
            </p:cNvSpPr>
            <p:nvPr/>
          </p:nvSpPr>
          <p:spPr bwMode="auto">
            <a:xfrm>
              <a:off x="793" y="1773"/>
              <a:ext cx="2132" cy="25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sz="2000">
                  <a:latin typeface="Times New Roman" pitchFamily="18" charset="0"/>
                </a:rPr>
                <a:t>8     13     19  24</a:t>
              </a:r>
              <a:r>
                <a:rPr lang="en-US" altLang="zh-CN"/>
                <a:t>            </a:t>
              </a:r>
              <a:r>
                <a:rPr lang="en-US" altLang="zh-CN" i="1">
                  <a:latin typeface="Times New Roman" pitchFamily="18" charset="0"/>
                </a:rPr>
                <a:t> </a:t>
              </a:r>
              <a:r>
                <a:rPr lang="en-US" altLang="zh-CN" sz="2000" i="1">
                  <a:latin typeface="Times New Roman" pitchFamily="18" charset="0"/>
                </a:rPr>
                <a:t>X</a:t>
              </a:r>
            </a:p>
          </p:txBody>
        </p:sp>
        <p:sp>
          <p:nvSpPr>
            <p:cNvPr id="230416" name="Line 16"/>
            <p:cNvSpPr>
              <a:spLocks noChangeShapeType="1"/>
            </p:cNvSpPr>
            <p:nvPr/>
          </p:nvSpPr>
          <p:spPr bwMode="auto">
            <a:xfrm flipV="1">
              <a:off x="703" y="455"/>
              <a:ext cx="0" cy="1587"/>
            </a:xfrm>
            <a:prstGeom prst="line">
              <a:avLst/>
            </a:prstGeom>
            <a:noFill/>
            <a:ln w="9525">
              <a:solidFill>
                <a:schemeClr val="tx1"/>
              </a:solidFill>
              <a:round/>
              <a:headEnd/>
              <a:tailEnd type="triangle" w="sm" len="lg"/>
            </a:ln>
            <a:effectLst/>
          </p:spPr>
          <p:txBody>
            <a:bodyPr/>
            <a:lstStyle/>
            <a:p>
              <a:endParaRPr lang="zh-CN" altLang="en-US"/>
            </a:p>
          </p:txBody>
        </p:sp>
        <p:sp>
          <p:nvSpPr>
            <p:cNvPr id="230417" name="Arc 17"/>
            <p:cNvSpPr>
              <a:spLocks/>
            </p:cNvSpPr>
            <p:nvPr/>
          </p:nvSpPr>
          <p:spPr bwMode="auto">
            <a:xfrm flipV="1">
              <a:off x="703" y="436"/>
              <a:ext cx="1542" cy="1315"/>
            </a:xfrm>
            <a:custGeom>
              <a:avLst/>
              <a:gdLst>
                <a:gd name="G0" fmla="+- 0 0 0"/>
                <a:gd name="G1" fmla="+- 21600 0 0"/>
                <a:gd name="G2" fmla="+- 21600 0 0"/>
                <a:gd name="T0" fmla="*/ 0 w 20978"/>
                <a:gd name="T1" fmla="*/ 0 h 21600"/>
                <a:gd name="T2" fmla="*/ 20978 w 20978"/>
                <a:gd name="T3" fmla="*/ 16454 h 21600"/>
                <a:gd name="T4" fmla="*/ 0 w 20978"/>
                <a:gd name="T5" fmla="*/ 21600 h 21600"/>
              </a:gdLst>
              <a:ahLst/>
              <a:cxnLst>
                <a:cxn ang="0">
                  <a:pos x="T0" y="T1"/>
                </a:cxn>
                <a:cxn ang="0">
                  <a:pos x="T2" y="T3"/>
                </a:cxn>
                <a:cxn ang="0">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close/>
                </a:path>
              </a:pathLst>
            </a:custGeom>
            <a:noFill/>
            <a:ln w="12700">
              <a:solidFill>
                <a:schemeClr val="tx1"/>
              </a:solidFill>
              <a:prstDash val="dash"/>
              <a:round/>
              <a:headEnd/>
              <a:tailEnd/>
            </a:ln>
            <a:effectLst/>
          </p:spPr>
          <p:txBody>
            <a:bodyPr wrap="none" anchor="ctr"/>
            <a:lstStyle/>
            <a:p>
              <a:endParaRPr lang="zh-CN" altLang="en-US"/>
            </a:p>
          </p:txBody>
        </p:sp>
        <p:sp>
          <p:nvSpPr>
            <p:cNvPr id="230418" name="Oval 18"/>
            <p:cNvSpPr>
              <a:spLocks noChangeArrowheads="1"/>
            </p:cNvSpPr>
            <p:nvPr/>
          </p:nvSpPr>
          <p:spPr bwMode="auto">
            <a:xfrm>
              <a:off x="1701" y="1377"/>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19" name="Oval 19"/>
            <p:cNvSpPr>
              <a:spLocks noChangeArrowheads="1"/>
            </p:cNvSpPr>
            <p:nvPr/>
          </p:nvSpPr>
          <p:spPr bwMode="auto">
            <a:xfrm>
              <a:off x="1020" y="1661"/>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20" name="Oval 20"/>
            <p:cNvSpPr>
              <a:spLocks noChangeArrowheads="1"/>
            </p:cNvSpPr>
            <p:nvPr/>
          </p:nvSpPr>
          <p:spPr bwMode="auto">
            <a:xfrm>
              <a:off x="1338" y="1570"/>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21" name="Oval 21"/>
            <p:cNvSpPr>
              <a:spLocks noChangeArrowheads="1"/>
            </p:cNvSpPr>
            <p:nvPr/>
          </p:nvSpPr>
          <p:spPr bwMode="auto">
            <a:xfrm>
              <a:off x="1927" y="1162"/>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22" name="Text Box 22"/>
            <p:cNvSpPr txBox="1">
              <a:spLocks noChangeArrowheads="1"/>
            </p:cNvSpPr>
            <p:nvPr/>
          </p:nvSpPr>
          <p:spPr bwMode="auto">
            <a:xfrm>
              <a:off x="1156" y="2069"/>
              <a:ext cx="1543" cy="173"/>
            </a:xfrm>
            <a:prstGeom prst="rect">
              <a:avLst/>
            </a:prstGeom>
            <a:noFill/>
            <a:ln w="9525">
              <a:noFill/>
              <a:miter lim="800000"/>
              <a:headEnd/>
              <a:tailEnd/>
            </a:ln>
            <a:effectLst/>
          </p:spPr>
          <p:txBody>
            <a:bodyPr lIns="0" tIns="0" rIns="0" bIns="0">
              <a:spAutoFit/>
            </a:bodyPr>
            <a:lstStyle/>
            <a:p>
              <a:pPr>
                <a:spcBef>
                  <a:spcPct val="50000"/>
                </a:spcBef>
              </a:pPr>
              <a:r>
                <a:rPr lang="zh-CN" altLang="en-US"/>
                <a:t>第一代种群及其适应度</a:t>
              </a:r>
            </a:p>
          </p:txBody>
        </p:sp>
      </p:grpSp>
      <p:grpSp>
        <p:nvGrpSpPr>
          <p:cNvPr id="230423" name="Group 23"/>
          <p:cNvGrpSpPr>
            <a:grpSpLocks/>
          </p:cNvGrpSpPr>
          <p:nvPr/>
        </p:nvGrpSpPr>
        <p:grpSpPr bwMode="auto">
          <a:xfrm>
            <a:off x="4643438" y="692150"/>
            <a:ext cx="3959225" cy="2867025"/>
            <a:chOff x="2925" y="436"/>
            <a:chExt cx="2494" cy="1806"/>
          </a:xfrm>
        </p:grpSpPr>
        <p:sp>
          <p:nvSpPr>
            <p:cNvPr id="230424" name="Line 24"/>
            <p:cNvSpPr>
              <a:spLocks noChangeShapeType="1"/>
            </p:cNvSpPr>
            <p:nvPr/>
          </p:nvSpPr>
          <p:spPr bwMode="auto">
            <a:xfrm flipV="1">
              <a:off x="4513" y="1207"/>
              <a:ext cx="0" cy="545"/>
            </a:xfrm>
            <a:prstGeom prst="line">
              <a:avLst/>
            </a:prstGeom>
            <a:noFill/>
            <a:ln w="9525">
              <a:solidFill>
                <a:schemeClr val="tx1"/>
              </a:solidFill>
              <a:prstDash val="dash"/>
              <a:round/>
              <a:headEnd/>
              <a:tailEnd/>
            </a:ln>
            <a:effectLst/>
          </p:spPr>
          <p:txBody>
            <a:bodyPr/>
            <a:lstStyle/>
            <a:p>
              <a:endParaRPr lang="zh-CN" altLang="en-US"/>
            </a:p>
          </p:txBody>
        </p:sp>
        <p:sp>
          <p:nvSpPr>
            <p:cNvPr id="230425" name="Line 25"/>
            <p:cNvSpPr>
              <a:spLocks noChangeShapeType="1"/>
            </p:cNvSpPr>
            <p:nvPr/>
          </p:nvSpPr>
          <p:spPr bwMode="auto">
            <a:xfrm flipV="1">
              <a:off x="4080" y="1560"/>
              <a:ext cx="0" cy="188"/>
            </a:xfrm>
            <a:prstGeom prst="line">
              <a:avLst/>
            </a:prstGeom>
            <a:noFill/>
            <a:ln w="9525">
              <a:solidFill>
                <a:schemeClr val="tx1"/>
              </a:solidFill>
              <a:prstDash val="dash"/>
              <a:round/>
              <a:headEnd/>
              <a:tailEnd/>
            </a:ln>
            <a:effectLst/>
          </p:spPr>
          <p:txBody>
            <a:bodyPr/>
            <a:lstStyle/>
            <a:p>
              <a:endParaRPr lang="zh-CN" altLang="en-US"/>
            </a:p>
          </p:txBody>
        </p:sp>
        <p:sp>
          <p:nvSpPr>
            <p:cNvPr id="230426" name="Line 26"/>
            <p:cNvSpPr>
              <a:spLocks noChangeShapeType="1"/>
            </p:cNvSpPr>
            <p:nvPr/>
          </p:nvSpPr>
          <p:spPr bwMode="auto">
            <a:xfrm flipV="1">
              <a:off x="4649" y="935"/>
              <a:ext cx="0" cy="817"/>
            </a:xfrm>
            <a:prstGeom prst="line">
              <a:avLst/>
            </a:prstGeom>
            <a:noFill/>
            <a:ln w="9525">
              <a:solidFill>
                <a:schemeClr val="tx1"/>
              </a:solidFill>
              <a:prstDash val="dash"/>
              <a:round/>
              <a:headEnd/>
              <a:tailEnd/>
            </a:ln>
            <a:effectLst/>
          </p:spPr>
          <p:txBody>
            <a:bodyPr/>
            <a:lstStyle/>
            <a:p>
              <a:endParaRPr lang="zh-CN" altLang="en-US"/>
            </a:p>
          </p:txBody>
        </p:sp>
        <p:sp>
          <p:nvSpPr>
            <p:cNvPr id="230427" name="Text Box 27"/>
            <p:cNvSpPr txBox="1">
              <a:spLocks noChangeArrowheads="1"/>
            </p:cNvSpPr>
            <p:nvPr/>
          </p:nvSpPr>
          <p:spPr bwMode="auto">
            <a:xfrm>
              <a:off x="4150" y="799"/>
              <a:ext cx="499"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x</a:t>
              </a:r>
              <a:r>
                <a:rPr kumimoji="1" lang="en-US" altLang="zh-CN" sz="2400" baseline="30000">
                  <a:latin typeface="Times New Roman" pitchFamily="18" charset="0"/>
                </a:rPr>
                <a:t>2</a:t>
              </a:r>
            </a:p>
          </p:txBody>
        </p:sp>
        <p:sp>
          <p:nvSpPr>
            <p:cNvPr id="230428" name="Line 28"/>
            <p:cNvSpPr>
              <a:spLocks noChangeShapeType="1"/>
            </p:cNvSpPr>
            <p:nvPr/>
          </p:nvSpPr>
          <p:spPr bwMode="auto">
            <a:xfrm flipV="1">
              <a:off x="2925" y="1763"/>
              <a:ext cx="2267" cy="0"/>
            </a:xfrm>
            <a:prstGeom prst="line">
              <a:avLst/>
            </a:prstGeom>
            <a:noFill/>
            <a:ln w="9525">
              <a:solidFill>
                <a:schemeClr val="tx1"/>
              </a:solidFill>
              <a:round/>
              <a:headEnd/>
              <a:tailEnd type="triangle" w="sm" len="lg"/>
            </a:ln>
            <a:effectLst/>
          </p:spPr>
          <p:txBody>
            <a:bodyPr/>
            <a:lstStyle/>
            <a:p>
              <a:endParaRPr lang="zh-CN" altLang="en-US"/>
            </a:p>
          </p:txBody>
        </p:sp>
        <p:sp>
          <p:nvSpPr>
            <p:cNvPr id="230429" name="Text Box 29"/>
            <p:cNvSpPr txBox="1">
              <a:spLocks noChangeArrowheads="1"/>
            </p:cNvSpPr>
            <p:nvPr/>
          </p:nvSpPr>
          <p:spPr bwMode="auto">
            <a:xfrm>
              <a:off x="3334" y="1773"/>
              <a:ext cx="2085" cy="25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sz="2000">
                  <a:latin typeface="Times New Roman" pitchFamily="18" charset="0"/>
                </a:rPr>
                <a:t>12    16      25 27</a:t>
              </a:r>
              <a:r>
                <a:rPr lang="en-US" altLang="zh-CN"/>
                <a:t>      </a:t>
              </a:r>
              <a:r>
                <a:rPr lang="en-US" altLang="zh-CN" i="1">
                  <a:latin typeface="Times New Roman" pitchFamily="18" charset="0"/>
                </a:rPr>
                <a:t> </a:t>
              </a:r>
              <a:r>
                <a:rPr lang="en-US" altLang="zh-CN" sz="2000" i="1">
                  <a:latin typeface="Times New Roman" pitchFamily="18" charset="0"/>
                </a:rPr>
                <a:t>X</a:t>
              </a:r>
            </a:p>
          </p:txBody>
        </p:sp>
        <p:sp>
          <p:nvSpPr>
            <p:cNvPr id="230430" name="Text Box 30"/>
            <p:cNvSpPr txBox="1">
              <a:spLocks noChangeArrowheads="1"/>
            </p:cNvSpPr>
            <p:nvPr/>
          </p:nvSpPr>
          <p:spPr bwMode="auto">
            <a:xfrm>
              <a:off x="2970" y="440"/>
              <a:ext cx="181" cy="250"/>
            </a:xfrm>
            <a:prstGeom prst="rect">
              <a:avLst/>
            </a:prstGeom>
            <a:noFill/>
            <a:ln w="9525">
              <a:noFill/>
              <a:miter lim="800000"/>
              <a:headEnd/>
              <a:tailEnd/>
            </a:ln>
            <a:effectLst/>
          </p:spPr>
          <p:txBody>
            <a:bodyPr>
              <a:spAutoFit/>
            </a:bodyPr>
            <a:lstStyle/>
            <a:p>
              <a:pPr>
                <a:spcBef>
                  <a:spcPct val="50000"/>
                </a:spcBef>
              </a:pPr>
              <a:r>
                <a:rPr lang="en-US" altLang="zh-CN" sz="2000" i="1">
                  <a:latin typeface="Times New Roman" pitchFamily="18" charset="0"/>
                </a:rPr>
                <a:t>Y</a:t>
              </a:r>
            </a:p>
          </p:txBody>
        </p:sp>
        <p:sp>
          <p:nvSpPr>
            <p:cNvPr id="230431" name="Line 31"/>
            <p:cNvSpPr>
              <a:spLocks noChangeShapeType="1"/>
            </p:cNvSpPr>
            <p:nvPr/>
          </p:nvSpPr>
          <p:spPr bwMode="auto">
            <a:xfrm flipV="1">
              <a:off x="3197" y="455"/>
              <a:ext cx="0" cy="1587"/>
            </a:xfrm>
            <a:prstGeom prst="line">
              <a:avLst/>
            </a:prstGeom>
            <a:noFill/>
            <a:ln w="9525">
              <a:solidFill>
                <a:schemeClr val="tx1"/>
              </a:solidFill>
              <a:round/>
              <a:headEnd/>
              <a:tailEnd type="triangle" w="sm" len="lg"/>
            </a:ln>
            <a:effectLst/>
          </p:spPr>
          <p:txBody>
            <a:bodyPr/>
            <a:lstStyle/>
            <a:p>
              <a:endParaRPr lang="zh-CN" altLang="en-US"/>
            </a:p>
          </p:txBody>
        </p:sp>
        <p:sp>
          <p:nvSpPr>
            <p:cNvPr id="230432" name="Arc 32"/>
            <p:cNvSpPr>
              <a:spLocks/>
            </p:cNvSpPr>
            <p:nvPr/>
          </p:nvSpPr>
          <p:spPr bwMode="auto">
            <a:xfrm flipV="1">
              <a:off x="3197" y="436"/>
              <a:ext cx="1542" cy="1315"/>
            </a:xfrm>
            <a:custGeom>
              <a:avLst/>
              <a:gdLst>
                <a:gd name="G0" fmla="+- 0 0 0"/>
                <a:gd name="G1" fmla="+- 21600 0 0"/>
                <a:gd name="G2" fmla="+- 21600 0 0"/>
                <a:gd name="T0" fmla="*/ 0 w 20978"/>
                <a:gd name="T1" fmla="*/ 0 h 21600"/>
                <a:gd name="T2" fmla="*/ 20978 w 20978"/>
                <a:gd name="T3" fmla="*/ 16454 h 21600"/>
                <a:gd name="T4" fmla="*/ 0 w 20978"/>
                <a:gd name="T5" fmla="*/ 21600 h 21600"/>
              </a:gdLst>
              <a:ahLst/>
              <a:cxnLst>
                <a:cxn ang="0">
                  <a:pos x="T0" y="T1"/>
                </a:cxn>
                <a:cxn ang="0">
                  <a:pos x="T2" y="T3"/>
                </a:cxn>
                <a:cxn ang="0">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close/>
                </a:path>
              </a:pathLst>
            </a:custGeom>
            <a:noFill/>
            <a:ln w="12700">
              <a:solidFill>
                <a:schemeClr val="tx1"/>
              </a:solidFill>
              <a:prstDash val="dash"/>
              <a:round/>
              <a:headEnd/>
              <a:tailEnd/>
            </a:ln>
            <a:effectLst/>
          </p:spPr>
          <p:txBody>
            <a:bodyPr wrap="none" anchor="ctr"/>
            <a:lstStyle/>
            <a:p>
              <a:endParaRPr lang="zh-CN" altLang="en-US"/>
            </a:p>
          </p:txBody>
        </p:sp>
        <p:sp>
          <p:nvSpPr>
            <p:cNvPr id="230433" name="Oval 33"/>
            <p:cNvSpPr>
              <a:spLocks noChangeArrowheads="1"/>
            </p:cNvSpPr>
            <p:nvPr/>
          </p:nvSpPr>
          <p:spPr bwMode="auto">
            <a:xfrm>
              <a:off x="4457" y="1140"/>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34" name="Oval 34"/>
            <p:cNvSpPr>
              <a:spLocks noChangeArrowheads="1"/>
            </p:cNvSpPr>
            <p:nvPr/>
          </p:nvSpPr>
          <p:spPr bwMode="auto">
            <a:xfrm>
              <a:off x="4024" y="1503"/>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35" name="Oval 35"/>
            <p:cNvSpPr>
              <a:spLocks noChangeArrowheads="1"/>
            </p:cNvSpPr>
            <p:nvPr/>
          </p:nvSpPr>
          <p:spPr bwMode="auto">
            <a:xfrm>
              <a:off x="4604" y="935"/>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36" name="Oval 36"/>
            <p:cNvSpPr>
              <a:spLocks noChangeArrowheads="1"/>
            </p:cNvSpPr>
            <p:nvPr/>
          </p:nvSpPr>
          <p:spPr bwMode="auto">
            <a:xfrm>
              <a:off x="3753" y="1603"/>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37" name="Text Box 37"/>
            <p:cNvSpPr txBox="1">
              <a:spLocks noChangeArrowheads="1"/>
            </p:cNvSpPr>
            <p:nvPr/>
          </p:nvSpPr>
          <p:spPr bwMode="auto">
            <a:xfrm>
              <a:off x="3560" y="2069"/>
              <a:ext cx="1543" cy="173"/>
            </a:xfrm>
            <a:prstGeom prst="rect">
              <a:avLst/>
            </a:prstGeom>
            <a:noFill/>
            <a:ln w="9525">
              <a:noFill/>
              <a:miter lim="800000"/>
              <a:headEnd/>
              <a:tailEnd/>
            </a:ln>
            <a:effectLst/>
          </p:spPr>
          <p:txBody>
            <a:bodyPr lIns="0" tIns="0" rIns="0" bIns="0">
              <a:spAutoFit/>
            </a:bodyPr>
            <a:lstStyle/>
            <a:p>
              <a:pPr>
                <a:spcBef>
                  <a:spcPct val="50000"/>
                </a:spcBef>
              </a:pPr>
              <a:r>
                <a:rPr lang="zh-CN" altLang="en-US"/>
                <a:t>第二代种群及其适应度</a:t>
              </a:r>
            </a:p>
          </p:txBody>
        </p:sp>
      </p:grpSp>
      <p:grpSp>
        <p:nvGrpSpPr>
          <p:cNvPr id="230438" name="Group 38"/>
          <p:cNvGrpSpPr>
            <a:grpSpLocks/>
          </p:cNvGrpSpPr>
          <p:nvPr/>
        </p:nvGrpSpPr>
        <p:grpSpPr bwMode="auto">
          <a:xfrm>
            <a:off x="666750" y="3538538"/>
            <a:ext cx="3689350" cy="2828925"/>
            <a:chOff x="420" y="2229"/>
            <a:chExt cx="2324" cy="1782"/>
          </a:xfrm>
        </p:grpSpPr>
        <p:grpSp>
          <p:nvGrpSpPr>
            <p:cNvPr id="230439" name="Group 39"/>
            <p:cNvGrpSpPr>
              <a:grpSpLocks/>
            </p:cNvGrpSpPr>
            <p:nvPr/>
          </p:nvGrpSpPr>
          <p:grpSpPr bwMode="auto">
            <a:xfrm>
              <a:off x="420" y="2229"/>
              <a:ext cx="2324" cy="1606"/>
              <a:chOff x="420" y="2229"/>
              <a:chExt cx="2324" cy="1606"/>
            </a:xfrm>
          </p:grpSpPr>
          <p:sp>
            <p:nvSpPr>
              <p:cNvPr id="230440" name="Text Box 40"/>
              <p:cNvSpPr txBox="1">
                <a:spLocks noChangeArrowheads="1"/>
              </p:cNvSpPr>
              <p:nvPr/>
            </p:nvSpPr>
            <p:spPr bwMode="auto">
              <a:xfrm>
                <a:off x="1645" y="2592"/>
                <a:ext cx="499"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x</a:t>
                </a:r>
                <a:r>
                  <a:rPr kumimoji="1" lang="en-US" altLang="zh-CN" sz="2400" baseline="30000">
                    <a:latin typeface="Times New Roman" pitchFamily="18" charset="0"/>
                  </a:rPr>
                  <a:t>2</a:t>
                </a:r>
              </a:p>
            </p:txBody>
          </p:sp>
          <p:sp>
            <p:nvSpPr>
              <p:cNvPr id="230441" name="Line 41"/>
              <p:cNvSpPr>
                <a:spLocks noChangeShapeType="1"/>
              </p:cNvSpPr>
              <p:nvPr/>
            </p:nvSpPr>
            <p:spPr bwMode="auto">
              <a:xfrm flipV="1">
                <a:off x="420" y="3556"/>
                <a:ext cx="2267" cy="0"/>
              </a:xfrm>
              <a:prstGeom prst="line">
                <a:avLst/>
              </a:prstGeom>
              <a:noFill/>
              <a:ln w="9525">
                <a:solidFill>
                  <a:schemeClr val="tx1"/>
                </a:solidFill>
                <a:round/>
                <a:headEnd/>
                <a:tailEnd type="triangle" w="sm" len="lg"/>
              </a:ln>
              <a:effectLst/>
            </p:spPr>
            <p:txBody>
              <a:bodyPr/>
              <a:lstStyle/>
              <a:p>
                <a:endParaRPr lang="zh-CN" altLang="en-US"/>
              </a:p>
            </p:txBody>
          </p:sp>
          <p:sp>
            <p:nvSpPr>
              <p:cNvPr id="230442" name="Text Box 42"/>
              <p:cNvSpPr txBox="1">
                <a:spLocks noChangeArrowheads="1"/>
              </p:cNvSpPr>
              <p:nvPr/>
            </p:nvSpPr>
            <p:spPr bwMode="auto">
              <a:xfrm>
                <a:off x="793" y="3566"/>
                <a:ext cx="1951" cy="25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sz="2000">
                    <a:latin typeface="Times New Roman" pitchFamily="18" charset="0"/>
                  </a:rPr>
                  <a:t>9           19  24 28</a:t>
                </a:r>
                <a:r>
                  <a:rPr lang="en-US" altLang="zh-CN"/>
                  <a:t>      </a:t>
                </a:r>
                <a:r>
                  <a:rPr lang="en-US" altLang="zh-CN" i="1">
                    <a:latin typeface="Times New Roman" pitchFamily="18" charset="0"/>
                  </a:rPr>
                  <a:t> </a:t>
                </a:r>
                <a:r>
                  <a:rPr lang="en-US" altLang="zh-CN" sz="2000" i="1">
                    <a:latin typeface="Times New Roman" pitchFamily="18" charset="0"/>
                  </a:rPr>
                  <a:t>X</a:t>
                </a:r>
              </a:p>
            </p:txBody>
          </p:sp>
          <p:sp>
            <p:nvSpPr>
              <p:cNvPr id="230443" name="Text Box 43"/>
              <p:cNvSpPr txBox="1">
                <a:spLocks noChangeArrowheads="1"/>
              </p:cNvSpPr>
              <p:nvPr/>
            </p:nvSpPr>
            <p:spPr bwMode="auto">
              <a:xfrm>
                <a:off x="465" y="2233"/>
                <a:ext cx="181" cy="250"/>
              </a:xfrm>
              <a:prstGeom prst="rect">
                <a:avLst/>
              </a:prstGeom>
              <a:noFill/>
              <a:ln w="9525">
                <a:noFill/>
                <a:miter lim="800000"/>
                <a:headEnd/>
                <a:tailEnd/>
              </a:ln>
              <a:effectLst/>
            </p:spPr>
            <p:txBody>
              <a:bodyPr>
                <a:spAutoFit/>
              </a:bodyPr>
              <a:lstStyle/>
              <a:p>
                <a:pPr>
                  <a:spcBef>
                    <a:spcPct val="50000"/>
                  </a:spcBef>
                </a:pPr>
                <a:r>
                  <a:rPr lang="en-US" altLang="zh-CN" sz="2000" i="1">
                    <a:latin typeface="Times New Roman" pitchFamily="18" charset="0"/>
                  </a:rPr>
                  <a:t>Y</a:t>
                </a:r>
              </a:p>
            </p:txBody>
          </p:sp>
          <p:sp>
            <p:nvSpPr>
              <p:cNvPr id="230444" name="Line 44"/>
              <p:cNvSpPr>
                <a:spLocks noChangeShapeType="1"/>
              </p:cNvSpPr>
              <p:nvPr/>
            </p:nvSpPr>
            <p:spPr bwMode="auto">
              <a:xfrm flipV="1">
                <a:off x="692" y="2248"/>
                <a:ext cx="0" cy="1587"/>
              </a:xfrm>
              <a:prstGeom prst="line">
                <a:avLst/>
              </a:prstGeom>
              <a:noFill/>
              <a:ln w="9525">
                <a:solidFill>
                  <a:schemeClr val="tx1"/>
                </a:solidFill>
                <a:round/>
                <a:headEnd/>
                <a:tailEnd type="triangle" w="sm" len="lg"/>
              </a:ln>
              <a:effectLst/>
            </p:spPr>
            <p:txBody>
              <a:bodyPr/>
              <a:lstStyle/>
              <a:p>
                <a:endParaRPr lang="zh-CN" altLang="en-US"/>
              </a:p>
            </p:txBody>
          </p:sp>
          <p:sp>
            <p:nvSpPr>
              <p:cNvPr id="230445" name="Arc 45"/>
              <p:cNvSpPr>
                <a:spLocks/>
              </p:cNvSpPr>
              <p:nvPr/>
            </p:nvSpPr>
            <p:spPr bwMode="auto">
              <a:xfrm flipV="1">
                <a:off x="692" y="2229"/>
                <a:ext cx="1542" cy="1315"/>
              </a:xfrm>
              <a:custGeom>
                <a:avLst/>
                <a:gdLst>
                  <a:gd name="G0" fmla="+- 0 0 0"/>
                  <a:gd name="G1" fmla="+- 21600 0 0"/>
                  <a:gd name="G2" fmla="+- 21600 0 0"/>
                  <a:gd name="T0" fmla="*/ 0 w 20978"/>
                  <a:gd name="T1" fmla="*/ 0 h 21600"/>
                  <a:gd name="T2" fmla="*/ 20978 w 20978"/>
                  <a:gd name="T3" fmla="*/ 16454 h 21600"/>
                  <a:gd name="T4" fmla="*/ 0 w 20978"/>
                  <a:gd name="T5" fmla="*/ 21600 h 21600"/>
                </a:gdLst>
                <a:ahLst/>
                <a:cxnLst>
                  <a:cxn ang="0">
                    <a:pos x="T0" y="T1"/>
                  </a:cxn>
                  <a:cxn ang="0">
                    <a:pos x="T2" y="T3"/>
                  </a:cxn>
                  <a:cxn ang="0">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close/>
                  </a:path>
                </a:pathLst>
              </a:custGeom>
              <a:noFill/>
              <a:ln w="12700">
                <a:solidFill>
                  <a:schemeClr val="tx1"/>
                </a:solidFill>
                <a:prstDash val="dash"/>
                <a:round/>
                <a:headEnd/>
                <a:tailEnd/>
              </a:ln>
              <a:effectLst/>
            </p:spPr>
            <p:txBody>
              <a:bodyPr wrap="none" anchor="ctr"/>
              <a:lstStyle/>
              <a:p>
                <a:endParaRPr lang="zh-CN" altLang="en-US"/>
              </a:p>
            </p:txBody>
          </p:sp>
          <p:sp>
            <p:nvSpPr>
              <p:cNvPr id="230446" name="Oval 46"/>
              <p:cNvSpPr>
                <a:spLocks noChangeArrowheads="1"/>
              </p:cNvSpPr>
              <p:nvPr/>
            </p:nvSpPr>
            <p:spPr bwMode="auto">
              <a:xfrm>
                <a:off x="2106" y="2711"/>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47" name="Oval 47"/>
              <p:cNvSpPr>
                <a:spLocks noChangeArrowheads="1"/>
              </p:cNvSpPr>
              <p:nvPr/>
            </p:nvSpPr>
            <p:spPr bwMode="auto">
              <a:xfrm>
                <a:off x="1905" y="2998"/>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48" name="Oval 48"/>
              <p:cNvSpPr>
                <a:spLocks noChangeArrowheads="1"/>
              </p:cNvSpPr>
              <p:nvPr/>
            </p:nvSpPr>
            <p:spPr bwMode="auto">
              <a:xfrm>
                <a:off x="1693" y="3156"/>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49" name="Oval 49"/>
              <p:cNvSpPr>
                <a:spLocks noChangeArrowheads="1"/>
              </p:cNvSpPr>
              <p:nvPr/>
            </p:nvSpPr>
            <p:spPr bwMode="auto">
              <a:xfrm>
                <a:off x="1160" y="3417"/>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230450" name="Text Box 50"/>
            <p:cNvSpPr txBox="1">
              <a:spLocks noChangeArrowheads="1"/>
            </p:cNvSpPr>
            <p:nvPr/>
          </p:nvSpPr>
          <p:spPr bwMode="auto">
            <a:xfrm>
              <a:off x="1111" y="3838"/>
              <a:ext cx="1543" cy="173"/>
            </a:xfrm>
            <a:prstGeom prst="rect">
              <a:avLst/>
            </a:prstGeom>
            <a:noFill/>
            <a:ln w="9525">
              <a:noFill/>
              <a:miter lim="800000"/>
              <a:headEnd/>
              <a:tailEnd/>
            </a:ln>
            <a:effectLst/>
          </p:spPr>
          <p:txBody>
            <a:bodyPr lIns="0" tIns="0" rIns="0" bIns="0">
              <a:spAutoFit/>
            </a:bodyPr>
            <a:lstStyle/>
            <a:p>
              <a:pPr>
                <a:spcBef>
                  <a:spcPct val="50000"/>
                </a:spcBef>
              </a:pPr>
              <a:r>
                <a:rPr lang="zh-CN" altLang="en-US"/>
                <a:t>第三代种群及其适应度</a:t>
              </a:r>
            </a:p>
          </p:txBody>
        </p:sp>
      </p:grpSp>
      <p:grpSp>
        <p:nvGrpSpPr>
          <p:cNvPr id="230451" name="Group 51"/>
          <p:cNvGrpSpPr>
            <a:grpSpLocks/>
          </p:cNvGrpSpPr>
          <p:nvPr/>
        </p:nvGrpSpPr>
        <p:grpSpPr bwMode="auto">
          <a:xfrm>
            <a:off x="4716463" y="3500438"/>
            <a:ext cx="3781425" cy="2889250"/>
            <a:chOff x="2971" y="2205"/>
            <a:chExt cx="2382" cy="1820"/>
          </a:xfrm>
        </p:grpSpPr>
        <p:sp>
          <p:nvSpPr>
            <p:cNvPr id="230452" name="Line 52"/>
            <p:cNvSpPr>
              <a:spLocks noChangeShapeType="1"/>
            </p:cNvSpPr>
            <p:nvPr/>
          </p:nvSpPr>
          <p:spPr bwMode="auto">
            <a:xfrm flipV="1">
              <a:off x="4150" y="3294"/>
              <a:ext cx="0" cy="227"/>
            </a:xfrm>
            <a:prstGeom prst="line">
              <a:avLst/>
            </a:prstGeom>
            <a:noFill/>
            <a:ln w="9525">
              <a:solidFill>
                <a:schemeClr val="tx1"/>
              </a:solidFill>
              <a:prstDash val="dash"/>
              <a:round/>
              <a:headEnd/>
              <a:tailEnd/>
            </a:ln>
            <a:effectLst/>
          </p:spPr>
          <p:txBody>
            <a:bodyPr/>
            <a:lstStyle/>
            <a:p>
              <a:endParaRPr lang="zh-CN" altLang="en-US"/>
            </a:p>
          </p:txBody>
        </p:sp>
        <p:sp>
          <p:nvSpPr>
            <p:cNvPr id="230453" name="Text Box 53"/>
            <p:cNvSpPr txBox="1">
              <a:spLocks noChangeArrowheads="1"/>
            </p:cNvSpPr>
            <p:nvPr/>
          </p:nvSpPr>
          <p:spPr bwMode="auto">
            <a:xfrm>
              <a:off x="4196" y="2568"/>
              <a:ext cx="499" cy="288"/>
            </a:xfrm>
            <a:prstGeom prst="rect">
              <a:avLst/>
            </a:prstGeom>
            <a:noFill/>
            <a:ln w="9525">
              <a:noFill/>
              <a:miter lim="800000"/>
              <a:headEnd/>
              <a:tailEnd/>
            </a:ln>
            <a:effectLst/>
          </p:spPr>
          <p:txBody>
            <a:bodyPr>
              <a:spAutoFit/>
            </a:bodyPr>
            <a:lstStyle/>
            <a:p>
              <a:pPr>
                <a:spcBef>
                  <a:spcPct val="50000"/>
                </a:spcBef>
              </a:pPr>
              <a:r>
                <a:rPr kumimoji="1" lang="en-US" altLang="zh-CN" sz="2400" i="1">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x</a:t>
              </a:r>
              <a:r>
                <a:rPr kumimoji="1" lang="en-US" altLang="zh-CN" sz="2400" baseline="30000">
                  <a:latin typeface="Times New Roman" pitchFamily="18" charset="0"/>
                </a:rPr>
                <a:t>2</a:t>
              </a:r>
            </a:p>
          </p:txBody>
        </p:sp>
        <p:sp>
          <p:nvSpPr>
            <p:cNvPr id="230454" name="Line 54"/>
            <p:cNvSpPr>
              <a:spLocks noChangeShapeType="1"/>
            </p:cNvSpPr>
            <p:nvPr/>
          </p:nvSpPr>
          <p:spPr bwMode="auto">
            <a:xfrm flipV="1">
              <a:off x="2971" y="3532"/>
              <a:ext cx="2267" cy="0"/>
            </a:xfrm>
            <a:prstGeom prst="line">
              <a:avLst/>
            </a:prstGeom>
            <a:noFill/>
            <a:ln w="9525">
              <a:solidFill>
                <a:schemeClr val="tx1"/>
              </a:solidFill>
              <a:round/>
              <a:headEnd/>
              <a:tailEnd type="triangle" w="sm" len="lg"/>
            </a:ln>
            <a:effectLst/>
          </p:spPr>
          <p:txBody>
            <a:bodyPr/>
            <a:lstStyle/>
            <a:p>
              <a:endParaRPr lang="zh-CN" altLang="en-US"/>
            </a:p>
          </p:txBody>
        </p:sp>
        <p:sp>
          <p:nvSpPr>
            <p:cNvPr id="230455" name="Text Box 55"/>
            <p:cNvSpPr txBox="1">
              <a:spLocks noChangeArrowheads="1"/>
            </p:cNvSpPr>
            <p:nvPr/>
          </p:nvSpPr>
          <p:spPr bwMode="auto">
            <a:xfrm>
              <a:off x="3379" y="3542"/>
              <a:ext cx="1974" cy="250"/>
            </a:xfrm>
            <a:prstGeom prst="rect">
              <a:avLst/>
            </a:prstGeom>
            <a:noFill/>
            <a:ln w="9525">
              <a:noFill/>
              <a:miter lim="800000"/>
              <a:headEnd/>
              <a:tailEnd/>
            </a:ln>
            <a:effectLst/>
          </p:spPr>
          <p:txBody>
            <a:bodyPr>
              <a:spAutoFit/>
            </a:bodyPr>
            <a:lstStyle/>
            <a:p>
              <a:pPr>
                <a:spcBef>
                  <a:spcPct val="50000"/>
                </a:spcBef>
              </a:pPr>
              <a:r>
                <a:rPr lang="en-US" altLang="zh-CN"/>
                <a:t>               </a:t>
              </a:r>
              <a:r>
                <a:rPr lang="en-US" altLang="zh-CN" sz="2000">
                  <a:latin typeface="Times New Roman" pitchFamily="18" charset="0"/>
                </a:rPr>
                <a:t>16     24 28 31</a:t>
              </a:r>
              <a:r>
                <a:rPr lang="en-US" altLang="zh-CN"/>
                <a:t>   </a:t>
              </a:r>
              <a:r>
                <a:rPr lang="en-US" altLang="zh-CN" i="1">
                  <a:latin typeface="Times New Roman" pitchFamily="18" charset="0"/>
                </a:rPr>
                <a:t> </a:t>
              </a:r>
              <a:r>
                <a:rPr lang="en-US" altLang="zh-CN" sz="2000" i="1">
                  <a:latin typeface="Times New Roman" pitchFamily="18" charset="0"/>
                </a:rPr>
                <a:t>X</a:t>
              </a:r>
            </a:p>
          </p:txBody>
        </p:sp>
        <p:sp>
          <p:nvSpPr>
            <p:cNvPr id="230456" name="Line 56"/>
            <p:cNvSpPr>
              <a:spLocks noChangeShapeType="1"/>
            </p:cNvSpPr>
            <p:nvPr/>
          </p:nvSpPr>
          <p:spPr bwMode="auto">
            <a:xfrm flipV="1">
              <a:off x="3243" y="2224"/>
              <a:ext cx="0" cy="1587"/>
            </a:xfrm>
            <a:prstGeom prst="line">
              <a:avLst/>
            </a:prstGeom>
            <a:noFill/>
            <a:ln w="9525">
              <a:solidFill>
                <a:schemeClr val="tx1"/>
              </a:solidFill>
              <a:round/>
              <a:headEnd/>
              <a:tailEnd type="triangle" w="sm" len="lg"/>
            </a:ln>
            <a:effectLst/>
          </p:spPr>
          <p:txBody>
            <a:bodyPr/>
            <a:lstStyle/>
            <a:p>
              <a:endParaRPr lang="zh-CN" altLang="en-US"/>
            </a:p>
          </p:txBody>
        </p:sp>
        <p:sp>
          <p:nvSpPr>
            <p:cNvPr id="230457" name="Arc 57"/>
            <p:cNvSpPr>
              <a:spLocks/>
            </p:cNvSpPr>
            <p:nvPr/>
          </p:nvSpPr>
          <p:spPr bwMode="auto">
            <a:xfrm flipV="1">
              <a:off x="3243" y="2205"/>
              <a:ext cx="1542" cy="1315"/>
            </a:xfrm>
            <a:custGeom>
              <a:avLst/>
              <a:gdLst>
                <a:gd name="G0" fmla="+- 0 0 0"/>
                <a:gd name="G1" fmla="+- 21600 0 0"/>
                <a:gd name="G2" fmla="+- 21600 0 0"/>
                <a:gd name="T0" fmla="*/ 0 w 20978"/>
                <a:gd name="T1" fmla="*/ 0 h 21600"/>
                <a:gd name="T2" fmla="*/ 20978 w 20978"/>
                <a:gd name="T3" fmla="*/ 16454 h 21600"/>
                <a:gd name="T4" fmla="*/ 0 w 20978"/>
                <a:gd name="T5" fmla="*/ 21600 h 21600"/>
              </a:gdLst>
              <a:ahLst/>
              <a:cxnLst>
                <a:cxn ang="0">
                  <a:pos x="T0" y="T1"/>
                </a:cxn>
                <a:cxn ang="0">
                  <a:pos x="T2" y="T3"/>
                </a:cxn>
                <a:cxn ang="0">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close/>
                </a:path>
              </a:pathLst>
            </a:custGeom>
            <a:noFill/>
            <a:ln w="12700">
              <a:solidFill>
                <a:schemeClr val="tx1"/>
              </a:solidFill>
              <a:prstDash val="dash"/>
              <a:round/>
              <a:headEnd/>
              <a:tailEnd/>
            </a:ln>
            <a:effectLst/>
          </p:spPr>
          <p:txBody>
            <a:bodyPr wrap="none" anchor="ctr"/>
            <a:lstStyle/>
            <a:p>
              <a:endParaRPr lang="zh-CN" altLang="en-US"/>
            </a:p>
          </p:txBody>
        </p:sp>
        <p:sp>
          <p:nvSpPr>
            <p:cNvPr id="230458" name="Line 58"/>
            <p:cNvSpPr>
              <a:spLocks noChangeShapeType="1"/>
            </p:cNvSpPr>
            <p:nvPr/>
          </p:nvSpPr>
          <p:spPr bwMode="auto">
            <a:xfrm>
              <a:off x="4785" y="2523"/>
              <a:ext cx="0" cy="997"/>
            </a:xfrm>
            <a:prstGeom prst="line">
              <a:avLst/>
            </a:prstGeom>
            <a:noFill/>
            <a:ln w="9525">
              <a:solidFill>
                <a:schemeClr val="tx1"/>
              </a:solidFill>
              <a:prstDash val="dash"/>
              <a:round/>
              <a:headEnd/>
              <a:tailEnd/>
            </a:ln>
            <a:effectLst/>
          </p:spPr>
          <p:txBody>
            <a:bodyPr/>
            <a:lstStyle/>
            <a:p>
              <a:endParaRPr lang="zh-CN" altLang="en-US"/>
            </a:p>
          </p:txBody>
        </p:sp>
        <p:sp>
          <p:nvSpPr>
            <p:cNvPr id="230459" name="Oval 59"/>
            <p:cNvSpPr>
              <a:spLocks noChangeArrowheads="1"/>
            </p:cNvSpPr>
            <p:nvPr/>
          </p:nvSpPr>
          <p:spPr bwMode="auto">
            <a:xfrm>
              <a:off x="4105" y="3249"/>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60" name="Line 60"/>
            <p:cNvSpPr>
              <a:spLocks noChangeShapeType="1"/>
            </p:cNvSpPr>
            <p:nvPr/>
          </p:nvSpPr>
          <p:spPr bwMode="auto">
            <a:xfrm flipV="1">
              <a:off x="4694" y="2750"/>
              <a:ext cx="0" cy="771"/>
            </a:xfrm>
            <a:prstGeom prst="line">
              <a:avLst/>
            </a:prstGeom>
            <a:noFill/>
            <a:ln w="9525">
              <a:solidFill>
                <a:schemeClr val="tx1"/>
              </a:solidFill>
              <a:prstDash val="dash"/>
              <a:round/>
              <a:headEnd/>
              <a:tailEnd/>
            </a:ln>
            <a:effectLst/>
          </p:spPr>
          <p:txBody>
            <a:bodyPr/>
            <a:lstStyle/>
            <a:p>
              <a:endParaRPr lang="zh-CN" altLang="en-US"/>
            </a:p>
          </p:txBody>
        </p:sp>
        <p:sp>
          <p:nvSpPr>
            <p:cNvPr id="230461" name="Line 61"/>
            <p:cNvSpPr>
              <a:spLocks noChangeShapeType="1"/>
            </p:cNvSpPr>
            <p:nvPr/>
          </p:nvSpPr>
          <p:spPr bwMode="auto">
            <a:xfrm flipV="1">
              <a:off x="4522" y="2962"/>
              <a:ext cx="0" cy="542"/>
            </a:xfrm>
            <a:prstGeom prst="line">
              <a:avLst/>
            </a:prstGeom>
            <a:noFill/>
            <a:ln w="9525">
              <a:solidFill>
                <a:schemeClr val="tx1"/>
              </a:solidFill>
              <a:prstDash val="dash"/>
              <a:round/>
              <a:headEnd/>
              <a:tailEnd/>
            </a:ln>
            <a:effectLst/>
          </p:spPr>
          <p:txBody>
            <a:bodyPr/>
            <a:lstStyle/>
            <a:p>
              <a:endParaRPr lang="zh-CN" altLang="en-US"/>
            </a:p>
          </p:txBody>
        </p:sp>
        <p:sp>
          <p:nvSpPr>
            <p:cNvPr id="230462" name="Oval 62"/>
            <p:cNvSpPr>
              <a:spLocks noChangeArrowheads="1"/>
            </p:cNvSpPr>
            <p:nvPr/>
          </p:nvSpPr>
          <p:spPr bwMode="auto">
            <a:xfrm>
              <a:off x="4468" y="2931"/>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63" name="Oval 63"/>
            <p:cNvSpPr>
              <a:spLocks noChangeArrowheads="1"/>
            </p:cNvSpPr>
            <p:nvPr/>
          </p:nvSpPr>
          <p:spPr bwMode="auto">
            <a:xfrm>
              <a:off x="4649" y="2704"/>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64" name="Oval 64"/>
            <p:cNvSpPr>
              <a:spLocks noChangeArrowheads="1"/>
            </p:cNvSpPr>
            <p:nvPr/>
          </p:nvSpPr>
          <p:spPr bwMode="auto">
            <a:xfrm>
              <a:off x="4740" y="2478"/>
              <a:ext cx="91" cy="91"/>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0465" name="Text Box 65"/>
            <p:cNvSpPr txBox="1">
              <a:spLocks noChangeArrowheads="1"/>
            </p:cNvSpPr>
            <p:nvPr/>
          </p:nvSpPr>
          <p:spPr bwMode="auto">
            <a:xfrm>
              <a:off x="3662" y="3852"/>
              <a:ext cx="1543" cy="173"/>
            </a:xfrm>
            <a:prstGeom prst="rect">
              <a:avLst/>
            </a:prstGeom>
            <a:noFill/>
            <a:ln w="9525">
              <a:noFill/>
              <a:miter lim="800000"/>
              <a:headEnd/>
              <a:tailEnd/>
            </a:ln>
            <a:effectLst/>
          </p:spPr>
          <p:txBody>
            <a:bodyPr lIns="0" tIns="0" rIns="0" bIns="0">
              <a:spAutoFit/>
            </a:bodyPr>
            <a:lstStyle/>
            <a:p>
              <a:pPr>
                <a:spcBef>
                  <a:spcPct val="50000"/>
                </a:spcBef>
              </a:pPr>
              <a:r>
                <a:rPr lang="zh-CN" altLang="en-US"/>
                <a:t>第四代种群及其适应度</a:t>
              </a: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p>
            <a:fld id="{A0FCE0BB-565F-4032-856A-BFDFA8F1EA7E}" type="slidenum">
              <a:rPr lang="en-US" altLang="zh-CN"/>
              <a:pPr/>
              <a:t>44</a:t>
            </a:fld>
            <a:endParaRPr lang="en-US" altLang="zh-CN"/>
          </a:p>
        </p:txBody>
      </p:sp>
      <p:sp>
        <p:nvSpPr>
          <p:cNvPr id="190466" name="Rectangle 2"/>
          <p:cNvSpPr>
            <a:spLocks noGrp="1" noChangeArrowheads="1"/>
          </p:cNvSpPr>
          <p:nvPr>
            <p:ph type="title"/>
          </p:nvPr>
        </p:nvSpPr>
        <p:spPr>
          <a:xfrm>
            <a:off x="250825" y="692150"/>
            <a:ext cx="8229600" cy="431800"/>
          </a:xfrm>
        </p:spPr>
        <p:txBody>
          <a:bodyPr/>
          <a:lstStyle/>
          <a:p>
            <a:pPr algn="l"/>
            <a:r>
              <a:rPr lang="zh-CN" altLang="en-US" sz="3200"/>
              <a:t>遗传算法的描述</a:t>
            </a:r>
          </a:p>
        </p:txBody>
      </p:sp>
      <p:sp>
        <p:nvSpPr>
          <p:cNvPr id="190467" name="Rectangle 3"/>
          <p:cNvSpPr>
            <a:spLocks noGrp="1" noChangeArrowheads="1"/>
          </p:cNvSpPr>
          <p:nvPr>
            <p:ph type="body" sz="half" idx="1"/>
          </p:nvPr>
        </p:nvSpPr>
        <p:spPr>
          <a:xfrm>
            <a:off x="179388" y="1268413"/>
            <a:ext cx="8785225" cy="4967287"/>
          </a:xfrm>
        </p:spPr>
        <p:txBody>
          <a:bodyPr/>
          <a:lstStyle/>
          <a:p>
            <a:pPr marL="0" indent="0">
              <a:lnSpc>
                <a:spcPct val="105000"/>
              </a:lnSpc>
            </a:pPr>
            <a:r>
              <a:rPr lang="en-US" altLang="zh-CN" sz="2400">
                <a:solidFill>
                  <a:schemeClr val="accent2"/>
                </a:solidFill>
                <a:latin typeface="Times New Roman" pitchFamily="18" charset="0"/>
                <a:ea typeface="楷体_GB2312" pitchFamily="49" charset="-122"/>
              </a:rPr>
              <a:t>Step1</a:t>
            </a:r>
            <a:r>
              <a:rPr lang="en-US" altLang="zh-CN" sz="2400">
                <a:latin typeface="Times New Roman" pitchFamily="18" charset="0"/>
                <a:ea typeface="楷体_GB2312" pitchFamily="49" charset="-122"/>
              </a:rPr>
              <a:t> </a:t>
            </a:r>
            <a:r>
              <a:rPr lang="zh-CN" altLang="en-US" sz="2400">
                <a:latin typeface="楷体_GB2312" pitchFamily="49" charset="-122"/>
                <a:ea typeface="楷体_GB2312" pitchFamily="49" charset="-122"/>
              </a:rPr>
              <a:t>选择问题的一个编码；给出一个有</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个染色体的初始群体</a:t>
            </a:r>
            <a:r>
              <a:rPr lang="en-US" altLang="zh-CN" sz="2400">
                <a:latin typeface="Times New Roman" pitchFamily="18" charset="0"/>
                <a:ea typeface="楷体_GB2312" pitchFamily="49" charset="-122"/>
              </a:rPr>
              <a:t>pop(1),t:=1;</a:t>
            </a:r>
          </a:p>
          <a:p>
            <a:pPr marL="0" indent="0">
              <a:lnSpc>
                <a:spcPct val="105000"/>
              </a:lnSpc>
            </a:pPr>
            <a:r>
              <a:rPr lang="en-US" altLang="zh-CN" sz="2400">
                <a:solidFill>
                  <a:schemeClr val="accent2"/>
                </a:solidFill>
                <a:latin typeface="Times New Roman" pitchFamily="18" charset="0"/>
                <a:ea typeface="楷体_GB2312" pitchFamily="49" charset="-122"/>
              </a:rPr>
              <a:t>Step2</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对群体</a:t>
            </a:r>
            <a:r>
              <a:rPr lang="en-US" altLang="zh-CN" sz="2400">
                <a:latin typeface="Times New Roman" pitchFamily="18" charset="0"/>
                <a:ea typeface="楷体_GB2312" pitchFamily="49" charset="-122"/>
              </a:rPr>
              <a:t>pop(t)</a:t>
            </a:r>
            <a:r>
              <a:rPr lang="zh-CN" altLang="en-US" sz="2400">
                <a:latin typeface="楷体_GB2312" pitchFamily="49" charset="-122"/>
                <a:ea typeface="楷体_GB2312" pitchFamily="49" charset="-122"/>
              </a:rPr>
              <a:t>中的每一个染色体</a:t>
            </a:r>
            <a:r>
              <a:rPr lang="en-US" altLang="zh-CN" sz="2400">
                <a:latin typeface="Times New Roman" pitchFamily="18" charset="0"/>
                <a:ea typeface="楷体_GB2312" pitchFamily="49" charset="-122"/>
              </a:rPr>
              <a:t>pop</a:t>
            </a:r>
            <a:r>
              <a:rPr lang="en-US" altLang="zh-CN" sz="2400" baseline="-25000">
                <a:latin typeface="Times New Roman" pitchFamily="18" charset="0"/>
                <a:ea typeface="楷体_GB2312" pitchFamily="49" charset="-122"/>
              </a:rPr>
              <a:t>i</a:t>
            </a:r>
            <a:r>
              <a:rPr lang="en-US" altLang="zh-CN" sz="2400">
                <a:latin typeface="Times New Roman" pitchFamily="18" charset="0"/>
                <a:ea typeface="楷体_GB2312" pitchFamily="49" charset="-122"/>
              </a:rPr>
              <a:t>(t)</a:t>
            </a:r>
            <a:r>
              <a:rPr lang="zh-CN" altLang="en-US" sz="2400">
                <a:latin typeface="楷体_GB2312" pitchFamily="49" charset="-122"/>
                <a:ea typeface="楷体_GB2312" pitchFamily="49" charset="-122"/>
              </a:rPr>
              <a:t>计算它的适应函数  </a:t>
            </a:r>
            <a:r>
              <a:rPr lang="en-US" altLang="zh-CN" sz="2400">
                <a:latin typeface="Times New Roman" pitchFamily="18" charset="0"/>
                <a:ea typeface="楷体_GB2312" pitchFamily="49" charset="-122"/>
              </a:rPr>
              <a:t>f</a:t>
            </a:r>
            <a:r>
              <a:rPr lang="en-US" altLang="zh-CN" sz="2400" baseline="-25000">
                <a:latin typeface="Times New Roman" pitchFamily="18" charset="0"/>
                <a:ea typeface="楷体_GB2312" pitchFamily="49" charset="-122"/>
              </a:rPr>
              <a:t>i</a:t>
            </a:r>
            <a:r>
              <a:rPr lang="en-US" altLang="zh-CN" sz="2400">
                <a:latin typeface="Times New Roman" pitchFamily="18" charset="0"/>
                <a:ea typeface="楷体_GB2312" pitchFamily="49" charset="-122"/>
              </a:rPr>
              <a:t>=fitness(pop</a:t>
            </a:r>
            <a:r>
              <a:rPr lang="en-US" altLang="zh-CN" sz="2400" baseline="-25000">
                <a:latin typeface="Times New Roman" pitchFamily="18" charset="0"/>
                <a:ea typeface="楷体_GB2312" pitchFamily="49" charset="-122"/>
              </a:rPr>
              <a:t>i</a:t>
            </a:r>
            <a:r>
              <a:rPr lang="en-US" altLang="zh-CN" sz="2400">
                <a:latin typeface="Times New Roman" pitchFamily="18" charset="0"/>
                <a:ea typeface="楷体_GB2312" pitchFamily="49" charset="-122"/>
              </a:rPr>
              <a:t>(t));</a:t>
            </a:r>
          </a:p>
          <a:p>
            <a:pPr marL="0" indent="0">
              <a:lnSpc>
                <a:spcPct val="105000"/>
              </a:lnSpc>
            </a:pPr>
            <a:r>
              <a:rPr lang="en-US" altLang="zh-CN" sz="2400">
                <a:solidFill>
                  <a:schemeClr val="accent2"/>
                </a:solidFill>
                <a:latin typeface="楷体_GB2312" pitchFamily="49" charset="-122"/>
                <a:ea typeface="楷体_GB2312" pitchFamily="49" charset="-122"/>
              </a:rPr>
              <a:t>Step3</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若停止规则满足，则算法停止；否则，计算概率</a:t>
            </a:r>
          </a:p>
          <a:p>
            <a:pPr marL="0" indent="0">
              <a:lnSpc>
                <a:spcPct val="105000"/>
              </a:lnSpc>
            </a:pPr>
            <a:r>
              <a:rPr lang="zh-CN" altLang="en-US" sz="2400"/>
              <a:t>          </a:t>
            </a:r>
            <a:r>
              <a:rPr lang="en-US" altLang="zh-CN" sz="2400">
                <a:latin typeface="Times New Roman" pitchFamily="18" charset="0"/>
              </a:rPr>
              <a:t>P</a:t>
            </a:r>
            <a:r>
              <a:rPr lang="en-US" altLang="zh-CN" sz="2400" baseline="-25000">
                <a:latin typeface="Times New Roman" pitchFamily="18" charset="0"/>
              </a:rPr>
              <a:t>i</a:t>
            </a:r>
            <a:r>
              <a:rPr lang="en-US" altLang="zh-CN" sz="2400">
                <a:latin typeface="Times New Roman" pitchFamily="18" charset="0"/>
              </a:rPr>
              <a:t>=f</a:t>
            </a:r>
            <a:r>
              <a:rPr lang="en-US" altLang="zh-CN" sz="2400" baseline="-25000">
                <a:latin typeface="Times New Roman" pitchFamily="18" charset="0"/>
              </a:rPr>
              <a:t>i</a:t>
            </a:r>
            <a:r>
              <a:rPr lang="en-US" altLang="zh-CN" sz="2400">
                <a:latin typeface="Times New Roman" pitchFamily="18" charset="0"/>
              </a:rPr>
              <a:t>/∑f</a:t>
            </a:r>
            <a:r>
              <a:rPr lang="en-US" altLang="zh-CN" sz="2400" baseline="-25000">
                <a:latin typeface="Times New Roman" pitchFamily="18" charset="0"/>
              </a:rPr>
              <a:t>i</a:t>
            </a:r>
            <a:r>
              <a:rPr lang="en-US" altLang="zh-CN" sz="2400">
                <a:latin typeface="Times New Roman" pitchFamily="18" charset="0"/>
              </a:rPr>
              <a:t> ,i=1,2,,,N</a:t>
            </a:r>
            <a:endParaRPr lang="en-US" altLang="zh-CN" sz="2400">
              <a:latin typeface="Times New Roman" pitchFamily="18" charset="0"/>
              <a:ea typeface="楷体_GB2312" pitchFamily="49" charset="-122"/>
            </a:endParaRPr>
          </a:p>
          <a:p>
            <a:pPr marL="0" indent="0">
              <a:lnSpc>
                <a:spcPct val="105000"/>
              </a:lnSpc>
            </a:pPr>
            <a:r>
              <a:rPr lang="zh-CN" altLang="en-US" sz="2400">
                <a:latin typeface="楷体_GB2312" pitchFamily="49" charset="-122"/>
                <a:ea typeface="楷体_GB2312" pitchFamily="49" charset="-122"/>
              </a:rPr>
              <a:t>并以概率从</a:t>
            </a:r>
            <a:r>
              <a:rPr lang="en-US" altLang="zh-CN" sz="2400">
                <a:latin typeface="Times New Roman" pitchFamily="18" charset="0"/>
                <a:ea typeface="楷体_GB2312" pitchFamily="49" charset="-122"/>
              </a:rPr>
              <a:t>pop(t)</a:t>
            </a:r>
            <a:r>
              <a:rPr lang="zh-CN" altLang="en-US" sz="2400">
                <a:latin typeface="楷体_GB2312" pitchFamily="49" charset="-122"/>
                <a:ea typeface="楷体_GB2312" pitchFamily="49" charset="-122"/>
              </a:rPr>
              <a:t>中随机选一些染色体构成一个新的种群</a:t>
            </a:r>
          </a:p>
          <a:p>
            <a:pPr marL="0" indent="0">
              <a:lnSpc>
                <a:spcPct val="105000"/>
              </a:lnSpc>
            </a:pPr>
            <a:r>
              <a:rPr lang="en-US" altLang="zh-CN" sz="2400">
                <a:latin typeface="Times New Roman" pitchFamily="18" charset="0"/>
                <a:ea typeface="楷体_GB2312" pitchFamily="49" charset="-122"/>
              </a:rPr>
              <a:t>Newpop(t+1)={pop(t)|j=1,2,…,N};</a:t>
            </a:r>
          </a:p>
          <a:p>
            <a:pPr marL="0" indent="0">
              <a:lnSpc>
                <a:spcPct val="105000"/>
              </a:lnSpc>
            </a:pPr>
            <a:r>
              <a:rPr lang="en-US" altLang="zh-CN" sz="2400">
                <a:solidFill>
                  <a:schemeClr val="accent2"/>
                </a:solidFill>
                <a:latin typeface="Times New Roman" pitchFamily="18" charset="0"/>
                <a:ea typeface="楷体_GB2312" pitchFamily="49" charset="-122"/>
              </a:rPr>
              <a:t>Step4</a:t>
            </a:r>
            <a:r>
              <a:rPr lang="en-US" altLang="zh-CN" sz="2400">
                <a:solidFill>
                  <a:schemeClr val="accent2"/>
                </a:solidFill>
                <a:latin typeface="楷体_GB2312" pitchFamily="49" charset="-122"/>
                <a:ea typeface="楷体_GB2312" pitchFamily="49" charset="-122"/>
              </a:rPr>
              <a:t> </a:t>
            </a:r>
            <a:r>
              <a:rPr lang="zh-CN" altLang="en-US" sz="2400">
                <a:latin typeface="楷体_GB2312" pitchFamily="49" charset="-122"/>
                <a:ea typeface="楷体_GB2312" pitchFamily="49" charset="-122"/>
              </a:rPr>
              <a:t>通过交配，交配概率为</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a:t>
            </a:r>
            <a:r>
              <a:rPr lang="zh-CN" altLang="en-US" sz="2400">
                <a:latin typeface="楷体_GB2312" pitchFamily="49" charset="-122"/>
                <a:ea typeface="楷体_GB2312" pitchFamily="49" charset="-122"/>
              </a:rPr>
              <a:t>，得到一个有</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个染色体的</a:t>
            </a:r>
            <a:r>
              <a:rPr lang="en-US" altLang="zh-CN" sz="2400">
                <a:latin typeface="Times New Roman" pitchFamily="18" charset="0"/>
                <a:ea typeface="楷体_GB2312" pitchFamily="49" charset="-122"/>
              </a:rPr>
              <a:t>crosspop(t+1);</a:t>
            </a:r>
          </a:p>
          <a:p>
            <a:pPr marL="0" indent="0">
              <a:lnSpc>
                <a:spcPct val="105000"/>
              </a:lnSpc>
            </a:pPr>
            <a:r>
              <a:rPr lang="en-US" altLang="zh-CN" sz="2400">
                <a:solidFill>
                  <a:schemeClr val="accent2"/>
                </a:solidFill>
                <a:latin typeface="Times New Roman" pitchFamily="18" charset="0"/>
                <a:ea typeface="楷体_GB2312" pitchFamily="49" charset="-122"/>
              </a:rPr>
              <a:t>Step5</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以较小概率</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a:t>
            </a:r>
            <a:r>
              <a:rPr lang="zh-CN" altLang="en-US" sz="2400">
                <a:latin typeface="楷体_GB2312" pitchFamily="49" charset="-122"/>
                <a:ea typeface="楷体_GB2312" pitchFamily="49" charset="-122"/>
              </a:rPr>
              <a:t>，使得一个染色体的基因发生变异，形成</a:t>
            </a:r>
            <a:r>
              <a:rPr lang="en-US" altLang="zh-CN" sz="2400">
                <a:latin typeface="Times New Roman" pitchFamily="18" charset="0"/>
                <a:ea typeface="楷体_GB2312" pitchFamily="49" charset="-122"/>
              </a:rPr>
              <a:t>mutpop(t+1);t:=t+1</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一个新的体群</a:t>
            </a:r>
            <a:r>
              <a:rPr lang="en-US" altLang="zh-CN" sz="2400">
                <a:latin typeface="Times New Roman" pitchFamily="18" charset="0"/>
                <a:ea typeface="楷体_GB2312" pitchFamily="49" charset="-122"/>
              </a:rPr>
              <a:t>pop(t)=mutpop(t);</a:t>
            </a:r>
            <a:r>
              <a:rPr lang="zh-CN" altLang="en-US" sz="2400">
                <a:latin typeface="楷体_GB2312" pitchFamily="49" charset="-122"/>
                <a:ea typeface="楷体_GB2312" pitchFamily="49" charset="-122"/>
              </a:rPr>
              <a:t>返回</a:t>
            </a:r>
            <a:r>
              <a:rPr lang="en-US" altLang="zh-CN" sz="2400">
                <a:latin typeface="楷体_GB2312" pitchFamily="49" charset="-122"/>
                <a:ea typeface="楷体_GB2312" pitchFamily="49" charset="-122"/>
              </a:rPr>
              <a:t>step2.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5FA049F-655C-4211-BA2C-2F05DDD61A61}" type="slidenum">
              <a:rPr lang="en-US" altLang="zh-CN"/>
              <a:pPr/>
              <a:t>45</a:t>
            </a:fld>
            <a:endParaRPr lang="en-US" altLang="zh-CN"/>
          </a:p>
        </p:txBody>
      </p:sp>
      <p:sp>
        <p:nvSpPr>
          <p:cNvPr id="82946" name="Rectangle 2"/>
          <p:cNvSpPr>
            <a:spLocks noGrp="1" noChangeArrowheads="1"/>
          </p:cNvSpPr>
          <p:nvPr>
            <p:ph type="title"/>
          </p:nvPr>
        </p:nvSpPr>
        <p:spPr/>
        <p:txBody>
          <a:bodyPr/>
          <a:lstStyle/>
          <a:p>
            <a:pPr algn="l"/>
            <a:r>
              <a:rPr lang="en-US" altLang="zh-CN" sz="3200">
                <a:latin typeface="隶书" pitchFamily="49" charset="-122"/>
                <a:ea typeface="隶书" pitchFamily="49" charset="-122"/>
              </a:rPr>
              <a:t>3</a:t>
            </a:r>
            <a:r>
              <a:rPr lang="zh-CN" altLang="en-US" sz="3200">
                <a:latin typeface="隶书" pitchFamily="49" charset="-122"/>
                <a:ea typeface="隶书" pitchFamily="49" charset="-122"/>
              </a:rPr>
              <a:t>、遗传算法的特点 </a:t>
            </a:r>
          </a:p>
        </p:txBody>
      </p:sp>
      <p:sp>
        <p:nvSpPr>
          <p:cNvPr id="82947" name="Rectangle 3"/>
          <p:cNvSpPr>
            <a:spLocks noGrp="1" noChangeArrowheads="1"/>
          </p:cNvSpPr>
          <p:nvPr>
            <p:ph type="body" idx="1"/>
          </p:nvPr>
        </p:nvSpPr>
        <p:spPr>
          <a:xfrm>
            <a:off x="468313" y="1844675"/>
            <a:ext cx="8229600" cy="4276725"/>
          </a:xfrm>
        </p:spPr>
        <p:txBody>
          <a:bodyPr/>
          <a:lstStyle/>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）群体搜索，易于并行化处理； </a:t>
            </a:r>
          </a:p>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）不是盲目穷举，而是启发式搜索；</a:t>
            </a:r>
          </a:p>
          <a:p>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）适应度函数不受连续、可微等条件的约束，适用范围很广。</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5BBD3B0-800B-438C-A183-A032C6799249}" type="slidenum">
              <a:rPr lang="en-US" altLang="zh-CN"/>
              <a:pPr/>
              <a:t>46</a:t>
            </a:fld>
            <a:endParaRPr lang="en-US" altLang="zh-CN"/>
          </a:p>
        </p:txBody>
      </p:sp>
      <p:sp>
        <p:nvSpPr>
          <p:cNvPr id="110594" name="Rectangle 2"/>
          <p:cNvSpPr>
            <a:spLocks noGrp="1" noChangeArrowheads="1"/>
          </p:cNvSpPr>
          <p:nvPr>
            <p:ph type="title"/>
          </p:nvPr>
        </p:nvSpPr>
        <p:spPr/>
        <p:txBody>
          <a:bodyPr/>
          <a:lstStyle/>
          <a:p>
            <a:pPr algn="l"/>
            <a:r>
              <a:rPr lang="zh-CN" altLang="en-US" sz="4000" b="1" dirty="0">
                <a:ea typeface="隶书" pitchFamily="49" charset="-122"/>
              </a:rPr>
              <a:t>二</a:t>
            </a:r>
            <a:r>
              <a:rPr lang="zh-CN" altLang="en-US" sz="4000" b="1" dirty="0" smtClean="0">
                <a:ea typeface="隶书" pitchFamily="49" charset="-122"/>
              </a:rPr>
              <a:t>、理论基础</a:t>
            </a:r>
            <a:endParaRPr lang="zh-CN" altLang="en-US" sz="4000" b="1" dirty="0">
              <a:ea typeface="隶书" pitchFamily="49" charset="-122"/>
            </a:endParaRPr>
          </a:p>
        </p:txBody>
      </p:sp>
      <p:sp>
        <p:nvSpPr>
          <p:cNvPr id="110595" name="Rectangle 3"/>
          <p:cNvSpPr>
            <a:spLocks noGrp="1" noChangeArrowheads="1"/>
          </p:cNvSpPr>
          <p:nvPr>
            <p:ph type="body" idx="1"/>
          </p:nvPr>
        </p:nvSpPr>
        <p:spPr>
          <a:xfrm>
            <a:off x="755650" y="1484313"/>
            <a:ext cx="5207000" cy="2824162"/>
          </a:xfrm>
        </p:spPr>
        <p:txBody>
          <a:bodyPr/>
          <a:lstStyle/>
          <a:p>
            <a:pPr>
              <a:lnSpc>
                <a:spcPct val="120000"/>
              </a:lnSpc>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、遗传算法的数学基础 </a:t>
            </a:r>
          </a:p>
          <a:p>
            <a:pPr>
              <a:lnSpc>
                <a:spcPct val="120000"/>
              </a:lnSpc>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、遗传算法的收敛性分析 </a:t>
            </a:r>
          </a:p>
          <a:p>
            <a:pPr>
              <a:lnSpc>
                <a:spcPct val="120000"/>
              </a:lnSpc>
            </a:pP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、遗传算法的改进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31DCFE-C1F5-407A-83F8-F9D52C81EFDE}" type="slidenum">
              <a:rPr lang="en-US" altLang="zh-CN"/>
              <a:pPr/>
              <a:t>47</a:t>
            </a:fld>
            <a:endParaRPr lang="en-US" altLang="zh-CN"/>
          </a:p>
        </p:txBody>
      </p:sp>
      <p:sp>
        <p:nvSpPr>
          <p:cNvPr id="78850" name="Rectangle 2"/>
          <p:cNvSpPr>
            <a:spLocks noGrp="1" noChangeArrowheads="1"/>
          </p:cNvSpPr>
          <p:nvPr>
            <p:ph type="title"/>
          </p:nvPr>
        </p:nvSpPr>
        <p:spPr/>
        <p:txBody>
          <a:bodyPr/>
          <a:lstStyle/>
          <a:p>
            <a:pPr algn="l"/>
            <a:r>
              <a:rPr lang="en-US" altLang="zh-CN" sz="3600">
                <a:latin typeface="隶书" pitchFamily="49" charset="-122"/>
                <a:ea typeface="隶书" pitchFamily="49" charset="-122"/>
              </a:rPr>
              <a:t>1</a:t>
            </a:r>
            <a:r>
              <a:rPr lang="zh-CN" altLang="en-US" sz="3600">
                <a:latin typeface="隶书" pitchFamily="49" charset="-122"/>
                <a:ea typeface="隶书" pitchFamily="49" charset="-122"/>
              </a:rPr>
              <a:t>、遗传算法的数学基础</a:t>
            </a:r>
          </a:p>
        </p:txBody>
      </p:sp>
      <p:sp>
        <p:nvSpPr>
          <p:cNvPr id="78851" name="Rectangle 3"/>
          <p:cNvSpPr>
            <a:spLocks noGrp="1" noChangeArrowheads="1"/>
          </p:cNvSpPr>
          <p:nvPr>
            <p:ph type="body" idx="1"/>
          </p:nvPr>
        </p:nvSpPr>
        <p:spPr>
          <a:xfrm>
            <a:off x="900113" y="1484313"/>
            <a:ext cx="4368800" cy="1152525"/>
          </a:xfrm>
        </p:spPr>
        <p:txBody>
          <a:bodyPr/>
          <a:lstStyle/>
          <a:p>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）模式定理 </a:t>
            </a:r>
          </a:p>
          <a:p>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）积木块假设</a:t>
            </a:r>
            <a:r>
              <a:rPr lang="zh-CN" altLang="en-US">
                <a:latin typeface="楷体_GB2312" pitchFamily="49" charset="-122"/>
              </a:rPr>
              <a:t> </a:t>
            </a:r>
          </a:p>
        </p:txBody>
      </p:sp>
      <p:sp>
        <p:nvSpPr>
          <p:cNvPr id="78852" name="Rectangle 4"/>
          <p:cNvSpPr>
            <a:spLocks noChangeArrowheads="1"/>
          </p:cNvSpPr>
          <p:nvPr/>
        </p:nvSpPr>
        <p:spPr bwMode="auto">
          <a:xfrm>
            <a:off x="179388" y="3141663"/>
            <a:ext cx="8640762" cy="3024187"/>
          </a:xfrm>
          <a:prstGeom prst="rect">
            <a:avLst/>
          </a:prstGeom>
          <a:noFill/>
          <a:ln w="9525">
            <a:noFill/>
            <a:miter lim="800000"/>
            <a:headEnd/>
            <a:tailEnd/>
          </a:ln>
          <a:effectLst/>
        </p:spPr>
        <p:txBody>
          <a:bodyPr/>
          <a:lstStyle/>
          <a:p>
            <a:pPr marL="342900" indent="-342900">
              <a:lnSpc>
                <a:spcPct val="115000"/>
              </a:lnSpc>
              <a:spcBef>
                <a:spcPct val="20000"/>
              </a:spcBef>
            </a:pPr>
            <a:r>
              <a:rPr lang="en-US" altLang="zh-CN" sz="3200"/>
              <a:t>        </a:t>
            </a:r>
            <a:r>
              <a:rPr lang="zh-CN" altLang="en-US" sz="2400">
                <a:latin typeface="楷体_GB2312" pitchFamily="49" charset="-122"/>
                <a:ea typeface="楷体_GB2312" pitchFamily="49" charset="-122"/>
              </a:rPr>
              <a:t>模式是指种群个体基因串中的</a:t>
            </a:r>
            <a:r>
              <a:rPr lang="zh-CN" altLang="en-US" sz="2400">
                <a:solidFill>
                  <a:srgbClr val="FF0000"/>
                </a:solidFill>
                <a:latin typeface="楷体_GB2312" pitchFamily="49" charset="-122"/>
                <a:ea typeface="楷体_GB2312" pitchFamily="49" charset="-122"/>
              </a:rPr>
              <a:t>相似样板</a:t>
            </a:r>
            <a:r>
              <a:rPr lang="zh-CN" altLang="en-US" sz="2400">
                <a:latin typeface="楷体_GB2312" pitchFamily="49" charset="-122"/>
                <a:ea typeface="楷体_GB2312" pitchFamily="49" charset="-122"/>
              </a:rPr>
              <a:t>，它用来描述基因串中</a:t>
            </a:r>
            <a:r>
              <a:rPr lang="zh-CN" altLang="en-US" sz="2400">
                <a:solidFill>
                  <a:srgbClr val="FF0000"/>
                </a:solidFill>
                <a:latin typeface="楷体_GB2312" pitchFamily="49" charset="-122"/>
                <a:ea typeface="楷体_GB2312" pitchFamily="49" charset="-122"/>
              </a:rPr>
              <a:t>某些特征位相同的结构</a:t>
            </a:r>
            <a:r>
              <a:rPr lang="zh-CN" altLang="en-US" sz="2400">
                <a:latin typeface="楷体_GB2312" pitchFamily="49" charset="-122"/>
                <a:ea typeface="楷体_GB2312" pitchFamily="49" charset="-122"/>
              </a:rPr>
              <a:t>。在二进制编码中，模式是基于三个字符集</a:t>
            </a:r>
            <a:r>
              <a:rPr lang="en-US" altLang="zh-CN" sz="2400">
                <a:latin typeface="楷体_GB2312" pitchFamily="49" charset="-122"/>
                <a:ea typeface="楷体_GB2312" pitchFamily="49" charset="-122"/>
              </a:rPr>
              <a:t>(0,1,*)</a:t>
            </a:r>
            <a:r>
              <a:rPr lang="zh-CN" altLang="en-US" sz="2400">
                <a:latin typeface="楷体_GB2312" pitchFamily="49" charset="-122"/>
                <a:ea typeface="楷体_GB2312" pitchFamily="49" charset="-122"/>
              </a:rPr>
              <a:t>的字符串，符号*代表任意字符，即 </a:t>
            </a:r>
            <a:r>
              <a:rPr lang="en-US" altLang="zh-CN" sz="2400">
                <a:latin typeface="楷体_GB2312" pitchFamily="49" charset="-122"/>
                <a:ea typeface="楷体_GB2312" pitchFamily="49" charset="-122"/>
              </a:rPr>
              <a:t>0 </a:t>
            </a:r>
            <a:r>
              <a:rPr lang="zh-CN" altLang="en-US" sz="2400">
                <a:latin typeface="楷体_GB2312" pitchFamily="49" charset="-122"/>
                <a:ea typeface="楷体_GB2312" pitchFamily="49" charset="-122"/>
              </a:rPr>
              <a:t>或者 </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 </a:t>
            </a:r>
          </a:p>
          <a:p>
            <a:pPr marL="342900" indent="-342900">
              <a:lnSpc>
                <a:spcPct val="115000"/>
              </a:lnSpc>
              <a:spcBef>
                <a:spcPct val="20000"/>
              </a:spcBef>
            </a:pPr>
            <a:endParaRPr lang="zh-CN" altLang="en-US" sz="2400">
              <a:latin typeface="楷体_GB2312" pitchFamily="49" charset="-122"/>
              <a:ea typeface="楷体_GB2312" pitchFamily="49" charset="-122"/>
            </a:endParaRPr>
          </a:p>
          <a:p>
            <a:pPr marL="342900" indent="-342900">
              <a:lnSpc>
                <a:spcPct val="115000"/>
              </a:lnSpc>
              <a:spcBef>
                <a:spcPct val="20000"/>
              </a:spcBef>
            </a:pPr>
            <a:r>
              <a:rPr lang="zh-CN" altLang="en-US" sz="2400">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模式示例：</a:t>
            </a:r>
            <a:r>
              <a:rPr lang="en-US" altLang="zh-CN" sz="2400">
                <a:solidFill>
                  <a:schemeClr val="accent2"/>
                </a:solidFill>
                <a:latin typeface="楷体_GB2312" pitchFamily="49" charset="-122"/>
                <a:ea typeface="楷体_GB2312" pitchFamily="49" charset="-122"/>
              </a:rPr>
              <a:t>10**1</a:t>
            </a:r>
          </a:p>
        </p:txBody>
      </p:sp>
      <p:sp>
        <p:nvSpPr>
          <p:cNvPr id="78853" name="Rectangle 5"/>
          <p:cNvSpPr>
            <a:spLocks noChangeArrowheads="1"/>
          </p:cNvSpPr>
          <p:nvPr/>
        </p:nvSpPr>
        <p:spPr bwMode="auto">
          <a:xfrm>
            <a:off x="539750" y="2565400"/>
            <a:ext cx="5808663" cy="725488"/>
          </a:xfrm>
          <a:prstGeom prst="rect">
            <a:avLst/>
          </a:prstGeom>
          <a:noFill/>
          <a:ln w="9525">
            <a:noFill/>
            <a:miter lim="800000"/>
            <a:headEnd/>
            <a:tailEnd/>
          </a:ln>
          <a:effectLst/>
        </p:spPr>
        <p:txBody>
          <a:bodyPr anchor="ctr"/>
          <a:lstStyle/>
          <a:p>
            <a:r>
              <a:rPr lang="zh-CN" altLang="en-US" sz="2400" b="1">
                <a:solidFill>
                  <a:srgbClr val="FF0000"/>
                </a:solidFill>
                <a:latin typeface="楷体_GB2312" pitchFamily="49" charset="-122"/>
                <a:ea typeface="楷体_GB2312" pitchFamily="49" charset="-122"/>
              </a:rPr>
              <a:t>模式</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A5FBCE-905D-4E0D-8EFA-DA73E9782E27}" type="slidenum">
              <a:rPr lang="en-US" altLang="zh-CN"/>
              <a:pPr/>
              <a:t>48</a:t>
            </a:fld>
            <a:endParaRPr lang="en-US" altLang="zh-CN"/>
          </a:p>
        </p:txBody>
      </p:sp>
      <p:sp>
        <p:nvSpPr>
          <p:cNvPr id="86018" name="Rectangle 2"/>
          <p:cNvSpPr>
            <a:spLocks noGrp="1" noChangeArrowheads="1"/>
          </p:cNvSpPr>
          <p:nvPr>
            <p:ph type="title"/>
          </p:nvPr>
        </p:nvSpPr>
        <p:spPr>
          <a:xfrm>
            <a:off x="457200" y="692150"/>
            <a:ext cx="8229600" cy="288925"/>
          </a:xfrm>
        </p:spPr>
        <p:txBody>
          <a:bodyPr/>
          <a:lstStyle/>
          <a:p>
            <a:pPr algn="l"/>
            <a:r>
              <a:rPr lang="zh-CN" altLang="en-US" sz="2800"/>
              <a:t>两个定义</a:t>
            </a:r>
          </a:p>
        </p:txBody>
      </p:sp>
      <p:sp>
        <p:nvSpPr>
          <p:cNvPr id="86019" name="Rectangle 3"/>
          <p:cNvSpPr>
            <a:spLocks noGrp="1" noChangeArrowheads="1"/>
          </p:cNvSpPr>
          <p:nvPr>
            <p:ph type="body" idx="1"/>
          </p:nvPr>
        </p:nvSpPr>
        <p:spPr>
          <a:xfrm>
            <a:off x="0" y="1125538"/>
            <a:ext cx="8820150" cy="1933575"/>
          </a:xfrm>
        </p:spPr>
        <p:txBody>
          <a:bodyPr/>
          <a:lstStyle/>
          <a:p>
            <a:pPr lvl="1">
              <a:lnSpc>
                <a:spcPct val="90000"/>
              </a:lnSpc>
            </a:pPr>
            <a:r>
              <a:rPr lang="zh-CN" altLang="en-US" sz="2400">
                <a:latin typeface="楷体_GB2312" pitchFamily="49" charset="-122"/>
                <a:ea typeface="楷体_GB2312" pitchFamily="49" charset="-122"/>
              </a:rPr>
              <a:t>定义</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：模式 </a:t>
            </a:r>
            <a:r>
              <a:rPr lang="en-US" altLang="zh-CN" sz="2400">
                <a:latin typeface="楷体_GB2312" pitchFamily="49" charset="-122"/>
                <a:ea typeface="楷体_GB2312" pitchFamily="49" charset="-122"/>
              </a:rPr>
              <a:t>H </a:t>
            </a:r>
            <a:r>
              <a:rPr lang="zh-CN" altLang="en-US" sz="2400">
                <a:latin typeface="楷体_GB2312" pitchFamily="49" charset="-122"/>
                <a:ea typeface="楷体_GB2312" pitchFamily="49" charset="-122"/>
              </a:rPr>
              <a:t>中</a:t>
            </a:r>
            <a:r>
              <a:rPr lang="zh-CN" altLang="en-US" sz="2400">
                <a:solidFill>
                  <a:srgbClr val="FF0000"/>
                </a:solidFill>
                <a:latin typeface="楷体_GB2312" pitchFamily="49" charset="-122"/>
                <a:ea typeface="楷体_GB2312" pitchFamily="49" charset="-122"/>
              </a:rPr>
              <a:t>确定位置的个数</a:t>
            </a:r>
            <a:r>
              <a:rPr lang="zh-CN" altLang="en-US" sz="2400">
                <a:latin typeface="楷体_GB2312" pitchFamily="49" charset="-122"/>
                <a:ea typeface="楷体_GB2312" pitchFamily="49" charset="-122"/>
              </a:rPr>
              <a:t>称为模式 </a:t>
            </a:r>
            <a:r>
              <a:rPr lang="en-US" altLang="zh-CN" sz="2400">
                <a:latin typeface="楷体_GB2312" pitchFamily="49" charset="-122"/>
                <a:ea typeface="楷体_GB2312" pitchFamily="49" charset="-122"/>
              </a:rPr>
              <a:t>H </a:t>
            </a:r>
            <a:r>
              <a:rPr lang="zh-CN" altLang="en-US" sz="2400">
                <a:latin typeface="楷体_GB2312" pitchFamily="49" charset="-122"/>
                <a:ea typeface="楷体_GB2312" pitchFamily="49" charset="-122"/>
              </a:rPr>
              <a:t>的</a:t>
            </a:r>
            <a:r>
              <a:rPr lang="zh-CN" altLang="en-US" sz="2400">
                <a:solidFill>
                  <a:srgbClr val="FF0000"/>
                </a:solidFill>
                <a:latin typeface="楷体_GB2312" pitchFamily="49" charset="-122"/>
                <a:ea typeface="楷体_GB2312" pitchFamily="49" charset="-122"/>
              </a:rPr>
              <a:t>阶</a:t>
            </a:r>
            <a:r>
              <a:rPr lang="zh-CN" altLang="en-US" sz="2400">
                <a:latin typeface="楷体_GB2312" pitchFamily="49" charset="-122"/>
                <a:ea typeface="楷体_GB2312" pitchFamily="49" charset="-122"/>
              </a:rPr>
              <a:t>，记作</a:t>
            </a:r>
            <a:r>
              <a:rPr lang="en-US" altLang="zh-CN" sz="2400">
                <a:latin typeface="楷体_GB2312" pitchFamily="49" charset="-122"/>
                <a:ea typeface="楷体_GB2312" pitchFamily="49" charset="-122"/>
              </a:rPr>
              <a:t>O(H)</a:t>
            </a:r>
            <a:r>
              <a:rPr lang="zh-CN" altLang="en-US" sz="2400">
                <a:latin typeface="楷体_GB2312" pitchFamily="49" charset="-122"/>
                <a:ea typeface="楷体_GB2312" pitchFamily="49" charset="-122"/>
              </a:rPr>
              <a:t>。例如</a:t>
            </a:r>
            <a:r>
              <a:rPr lang="en-US" altLang="zh-CN" sz="2400">
                <a:latin typeface="楷体_GB2312" pitchFamily="49" charset="-122"/>
                <a:ea typeface="楷体_GB2312" pitchFamily="49" charset="-122"/>
              </a:rPr>
              <a:t>O(10**1)=3 </a:t>
            </a:r>
            <a:r>
              <a:rPr lang="zh-CN" altLang="en-US" sz="2400">
                <a:latin typeface="楷体_GB2312" pitchFamily="49" charset="-122"/>
                <a:ea typeface="楷体_GB2312" pitchFamily="49" charset="-122"/>
              </a:rPr>
              <a:t>。</a:t>
            </a:r>
          </a:p>
          <a:p>
            <a:pPr lvl="1">
              <a:lnSpc>
                <a:spcPct val="90000"/>
              </a:lnSpc>
            </a:pPr>
            <a:r>
              <a:rPr lang="zh-CN" altLang="en-US" sz="2400">
                <a:latin typeface="楷体_GB2312" pitchFamily="49" charset="-122"/>
                <a:ea typeface="楷体_GB2312" pitchFamily="49" charset="-122"/>
              </a:rPr>
              <a:t>定义</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：模式 </a:t>
            </a:r>
            <a:r>
              <a:rPr lang="en-US" altLang="zh-CN" sz="2400">
                <a:latin typeface="楷体_GB2312" pitchFamily="49" charset="-122"/>
                <a:ea typeface="楷体_GB2312" pitchFamily="49" charset="-122"/>
              </a:rPr>
              <a:t>H </a:t>
            </a:r>
            <a:r>
              <a:rPr lang="zh-CN" altLang="en-US" sz="2400">
                <a:latin typeface="楷体_GB2312" pitchFamily="49" charset="-122"/>
                <a:ea typeface="楷体_GB2312" pitchFamily="49" charset="-122"/>
              </a:rPr>
              <a:t>中</a:t>
            </a:r>
            <a:r>
              <a:rPr lang="zh-CN" altLang="en-US" sz="2400">
                <a:solidFill>
                  <a:srgbClr val="FF0000"/>
                </a:solidFill>
                <a:latin typeface="楷体_GB2312" pitchFamily="49" charset="-122"/>
                <a:ea typeface="楷体_GB2312" pitchFamily="49" charset="-122"/>
              </a:rPr>
              <a:t>第一个确定位置和最后一个确定位置之间的距离</a:t>
            </a:r>
            <a:r>
              <a:rPr lang="zh-CN" altLang="en-US" sz="2400">
                <a:latin typeface="楷体_GB2312" pitchFamily="49" charset="-122"/>
                <a:ea typeface="楷体_GB2312" pitchFamily="49" charset="-122"/>
              </a:rPr>
              <a:t>称为模式 </a:t>
            </a:r>
            <a:r>
              <a:rPr lang="en-US" altLang="zh-CN" sz="2400">
                <a:latin typeface="楷体_GB2312" pitchFamily="49" charset="-122"/>
                <a:ea typeface="楷体_GB2312" pitchFamily="49" charset="-122"/>
              </a:rPr>
              <a:t>H </a:t>
            </a:r>
            <a:r>
              <a:rPr lang="zh-CN" altLang="en-US" sz="2400">
                <a:latin typeface="楷体_GB2312" pitchFamily="49" charset="-122"/>
                <a:ea typeface="楷体_GB2312" pitchFamily="49" charset="-122"/>
              </a:rPr>
              <a:t>的定义</a:t>
            </a:r>
            <a:r>
              <a:rPr lang="zh-CN" altLang="en-US" sz="2400">
                <a:solidFill>
                  <a:srgbClr val="FF0000"/>
                </a:solidFill>
                <a:latin typeface="楷体_GB2312" pitchFamily="49" charset="-122"/>
                <a:ea typeface="楷体_GB2312" pitchFamily="49" charset="-122"/>
              </a:rPr>
              <a:t>距</a:t>
            </a:r>
            <a:r>
              <a:rPr lang="zh-CN" altLang="en-US" sz="2400">
                <a:latin typeface="楷体_GB2312" pitchFamily="49" charset="-122"/>
                <a:ea typeface="楷体_GB2312" pitchFamily="49" charset="-122"/>
              </a:rPr>
              <a:t>，记作</a:t>
            </a:r>
            <a:r>
              <a:rPr lang="en-US" altLang="zh-CN" sz="2400">
                <a:latin typeface="楷体_GB2312" pitchFamily="49" charset="-122"/>
                <a:ea typeface="楷体_GB2312" pitchFamily="49" charset="-122"/>
              </a:rPr>
              <a:t>δ(H)</a:t>
            </a:r>
            <a:r>
              <a:rPr lang="zh-CN" altLang="en-US" sz="2400">
                <a:latin typeface="楷体_GB2312" pitchFamily="49" charset="-122"/>
                <a:ea typeface="楷体_GB2312" pitchFamily="49" charset="-122"/>
              </a:rPr>
              <a:t>。例如</a:t>
            </a:r>
            <a:r>
              <a:rPr lang="en-US" altLang="zh-CN" sz="2400">
                <a:latin typeface="楷体_GB2312" pitchFamily="49" charset="-122"/>
                <a:ea typeface="楷体_GB2312" pitchFamily="49" charset="-122"/>
              </a:rPr>
              <a:t>δ(10**1)=4 </a:t>
            </a:r>
            <a:r>
              <a:rPr lang="zh-CN" altLang="en-US" sz="2400">
                <a:latin typeface="楷体_GB2312" pitchFamily="49" charset="-122"/>
                <a:ea typeface="楷体_GB2312" pitchFamily="49" charset="-122"/>
              </a:rPr>
              <a:t>。 </a:t>
            </a:r>
          </a:p>
        </p:txBody>
      </p:sp>
      <p:sp>
        <p:nvSpPr>
          <p:cNvPr id="86020" name="Rectangle 4"/>
          <p:cNvSpPr>
            <a:spLocks noChangeArrowheads="1"/>
          </p:cNvSpPr>
          <p:nvPr/>
        </p:nvSpPr>
        <p:spPr bwMode="auto">
          <a:xfrm>
            <a:off x="179388" y="3789363"/>
            <a:ext cx="8496300" cy="2016125"/>
          </a:xfrm>
          <a:prstGeom prst="rect">
            <a:avLst/>
          </a:prstGeom>
          <a:noFill/>
          <a:ln w="9525">
            <a:noFill/>
            <a:miter lim="800000"/>
            <a:headEnd/>
            <a:tailEnd/>
          </a:ln>
          <a:effectLst/>
        </p:spPr>
        <p:txBody>
          <a:bodyPr/>
          <a:lstStyle/>
          <a:p>
            <a:pPr marL="342900" indent="-342900">
              <a:lnSpc>
                <a:spcPct val="120000"/>
              </a:lnSpc>
              <a:spcBef>
                <a:spcPct val="20000"/>
              </a:spcBef>
            </a:pPr>
            <a:r>
              <a:rPr lang="en-US" altLang="zh-CN" sz="3200"/>
              <a:t>      </a:t>
            </a:r>
            <a:r>
              <a:rPr lang="zh-CN" altLang="en-US" sz="2400">
                <a:latin typeface="楷体_GB2312" pitchFamily="49" charset="-122"/>
                <a:ea typeface="楷体_GB2312" pitchFamily="49" charset="-122"/>
              </a:rPr>
              <a:t>模式阶用来反映不同模式间确定性的差异，模式阶数越高，模式的确定性就越高，所匹配的样本数就越少。在遗传操作中，即使阶数相同的模式，也会有不同的性质，而模式的定义距就反映了这种性质的差异。 </a:t>
            </a:r>
          </a:p>
        </p:txBody>
      </p:sp>
      <p:sp>
        <p:nvSpPr>
          <p:cNvPr id="86021" name="Rectangle 5"/>
          <p:cNvSpPr>
            <a:spLocks noChangeArrowheads="1"/>
          </p:cNvSpPr>
          <p:nvPr/>
        </p:nvSpPr>
        <p:spPr bwMode="auto">
          <a:xfrm>
            <a:off x="395288" y="2997200"/>
            <a:ext cx="6961187" cy="725488"/>
          </a:xfrm>
          <a:prstGeom prst="rect">
            <a:avLst/>
          </a:prstGeom>
          <a:noFill/>
          <a:ln w="9525">
            <a:noFill/>
            <a:miter lim="800000"/>
            <a:headEnd/>
            <a:tailEnd/>
          </a:ln>
          <a:effectLst/>
        </p:spPr>
        <p:txBody>
          <a:bodyPr anchor="ctr"/>
          <a:lstStyle/>
          <a:p>
            <a:r>
              <a:rPr lang="zh-CN" altLang="en-US" sz="2800">
                <a:solidFill>
                  <a:srgbClr val="FF0000"/>
                </a:solidFill>
              </a:rPr>
              <a:t>模式的阶和定义距的含义</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94B70C6-BD3D-4039-A283-386E78BC326D}" type="slidenum">
              <a:rPr lang="en-US" altLang="zh-CN"/>
              <a:pPr/>
              <a:t>49</a:t>
            </a:fld>
            <a:endParaRPr lang="en-US" altLang="zh-CN"/>
          </a:p>
        </p:txBody>
      </p:sp>
      <p:sp>
        <p:nvSpPr>
          <p:cNvPr id="88066" name="Rectangle 2"/>
          <p:cNvSpPr>
            <a:spLocks noGrp="1" noChangeArrowheads="1"/>
          </p:cNvSpPr>
          <p:nvPr>
            <p:ph type="title"/>
          </p:nvPr>
        </p:nvSpPr>
        <p:spPr/>
        <p:txBody>
          <a:bodyPr/>
          <a:lstStyle/>
          <a:p>
            <a:pPr algn="l"/>
            <a:r>
              <a:rPr lang="zh-CN" altLang="en-US" sz="2800"/>
              <a:t>模式定理</a:t>
            </a:r>
            <a:endParaRPr lang="zh-CN" altLang="en-US" sz="2800">
              <a:latin typeface="楷体_GB2312" pitchFamily="49" charset="-122"/>
            </a:endParaRPr>
          </a:p>
        </p:txBody>
      </p:sp>
      <p:sp>
        <p:nvSpPr>
          <p:cNvPr id="88067" name="Rectangle 3"/>
          <p:cNvSpPr>
            <a:spLocks noGrp="1" noChangeArrowheads="1"/>
          </p:cNvSpPr>
          <p:nvPr>
            <p:ph type="body" idx="1"/>
          </p:nvPr>
        </p:nvSpPr>
        <p:spPr>
          <a:xfrm>
            <a:off x="179388" y="1268413"/>
            <a:ext cx="8734425" cy="2376487"/>
          </a:xfrm>
        </p:spPr>
        <p:txBody>
          <a:bodyPr/>
          <a:lstStyle/>
          <a:p>
            <a:pPr>
              <a:lnSpc>
                <a:spcPct val="115000"/>
              </a:lnSpc>
            </a:pPr>
            <a:r>
              <a:rPr lang="en-US" altLang="zh-CN"/>
              <a:t>      </a:t>
            </a:r>
            <a:r>
              <a:rPr lang="zh-CN" altLang="en-US" sz="2400">
                <a:latin typeface="楷体_GB2312" pitchFamily="49" charset="-122"/>
                <a:ea typeface="楷体_GB2312" pitchFamily="49" charset="-122"/>
              </a:rPr>
              <a:t>模式定理：具有</a:t>
            </a:r>
            <a:r>
              <a:rPr lang="zh-CN" altLang="en-US" sz="2400">
                <a:solidFill>
                  <a:srgbClr val="FF0000"/>
                </a:solidFill>
                <a:latin typeface="楷体_GB2312" pitchFamily="49" charset="-122"/>
                <a:ea typeface="楷体_GB2312" pitchFamily="49" charset="-122"/>
              </a:rPr>
              <a:t>低阶、短定义距</a:t>
            </a:r>
            <a:r>
              <a:rPr lang="zh-CN" altLang="en-US" sz="2400">
                <a:latin typeface="楷体_GB2312" pitchFamily="49" charset="-122"/>
                <a:ea typeface="楷体_GB2312" pitchFamily="49" charset="-122"/>
              </a:rPr>
              <a:t>以及</a:t>
            </a:r>
            <a:r>
              <a:rPr lang="zh-CN" altLang="en-US" sz="2400">
                <a:solidFill>
                  <a:srgbClr val="FF0000"/>
                </a:solidFill>
                <a:latin typeface="楷体_GB2312" pitchFamily="49" charset="-122"/>
                <a:ea typeface="楷体_GB2312" pitchFamily="49" charset="-122"/>
              </a:rPr>
              <a:t>平均适应度高于</a:t>
            </a:r>
            <a:r>
              <a:rPr lang="zh-CN" altLang="en-US" sz="2400">
                <a:latin typeface="楷体_GB2312" pitchFamily="49" charset="-122"/>
                <a:ea typeface="楷体_GB2312" pitchFamily="49" charset="-122"/>
              </a:rPr>
              <a:t>种群平均适应度的模式在子代中</a:t>
            </a:r>
            <a:r>
              <a:rPr lang="zh-CN" altLang="en-US" sz="2400">
                <a:solidFill>
                  <a:srgbClr val="FF0000"/>
                </a:solidFill>
                <a:latin typeface="楷体_GB2312" pitchFamily="49" charset="-122"/>
                <a:ea typeface="楷体_GB2312" pitchFamily="49" charset="-122"/>
              </a:rPr>
              <a:t>呈指数增长</a:t>
            </a:r>
            <a:r>
              <a:rPr lang="zh-CN" altLang="en-US" sz="2400">
                <a:latin typeface="楷体_GB2312" pitchFamily="49" charset="-122"/>
                <a:ea typeface="楷体_GB2312" pitchFamily="49" charset="-122"/>
              </a:rPr>
              <a:t>。</a:t>
            </a:r>
          </a:p>
          <a:p>
            <a:pPr>
              <a:lnSpc>
                <a:spcPct val="115000"/>
              </a:lnSpc>
            </a:pPr>
            <a:r>
              <a:rPr lang="zh-CN" altLang="en-US" sz="2400">
                <a:latin typeface="楷体_GB2312" pitchFamily="49" charset="-122"/>
                <a:ea typeface="楷体_GB2312" pitchFamily="49" charset="-122"/>
              </a:rPr>
              <a:t>    模式定理保证了</a:t>
            </a:r>
            <a:r>
              <a:rPr lang="zh-CN" altLang="en-US" sz="2400">
                <a:solidFill>
                  <a:srgbClr val="FF0000"/>
                </a:solidFill>
                <a:latin typeface="楷体_GB2312" pitchFamily="49" charset="-122"/>
                <a:ea typeface="楷体_GB2312" pitchFamily="49" charset="-122"/>
              </a:rPr>
              <a:t>较优的模式（遗传算法的较优解）的数目呈指数增长</a:t>
            </a:r>
            <a:r>
              <a:rPr lang="zh-CN" altLang="en-US" sz="2400">
                <a:latin typeface="楷体_GB2312" pitchFamily="49" charset="-122"/>
                <a:ea typeface="楷体_GB2312" pitchFamily="49" charset="-122"/>
              </a:rPr>
              <a:t>，为解释遗传算法机理提供了数学基础。</a:t>
            </a:r>
            <a:r>
              <a:rPr lang="zh-CN" altLang="en-US"/>
              <a:t> </a:t>
            </a:r>
          </a:p>
        </p:txBody>
      </p:sp>
      <p:sp>
        <p:nvSpPr>
          <p:cNvPr id="88071" name="Rectangle 7"/>
          <p:cNvSpPr>
            <a:spLocks noChangeArrowheads="1"/>
          </p:cNvSpPr>
          <p:nvPr/>
        </p:nvSpPr>
        <p:spPr bwMode="auto">
          <a:xfrm>
            <a:off x="0" y="3500438"/>
            <a:ext cx="8893175" cy="2581275"/>
          </a:xfrm>
          <a:prstGeom prst="rect">
            <a:avLst/>
          </a:prstGeom>
          <a:noFill/>
          <a:ln w="9525">
            <a:noFill/>
            <a:miter lim="800000"/>
            <a:headEnd/>
            <a:tailEnd/>
          </a:ln>
          <a:effectLst/>
        </p:spPr>
        <p:txBody>
          <a:bodyPr/>
          <a:lstStyle/>
          <a:p>
            <a:pPr marL="342900" indent="-342900">
              <a:lnSpc>
                <a:spcPct val="115000"/>
              </a:lnSpc>
              <a:spcBef>
                <a:spcPct val="20000"/>
              </a:spcBef>
            </a:pPr>
            <a:r>
              <a:rPr lang="en-US" altLang="zh-CN" sz="3200" dirty="0"/>
              <a:t>       </a:t>
            </a:r>
            <a:r>
              <a:rPr lang="zh-CN" altLang="en-US" sz="2400" dirty="0">
                <a:ea typeface="楷体_GB2312" pitchFamily="49" charset="-122"/>
              </a:rPr>
              <a:t>从模式定理可看出，有高平均适应度、短定义距、低阶的模式，在连续的后代里获得至少以指数增长的串数目，这主要是因为选择使</a:t>
            </a:r>
            <a:r>
              <a:rPr lang="zh-CN" altLang="en-US" sz="2400" dirty="0">
                <a:solidFill>
                  <a:srgbClr val="FF0000"/>
                </a:solidFill>
                <a:ea typeface="楷体_GB2312" pitchFamily="49" charset="-122"/>
              </a:rPr>
              <a:t>最好的模式有更多的复制</a:t>
            </a:r>
            <a:r>
              <a:rPr lang="zh-CN" altLang="en-US" sz="2400" dirty="0">
                <a:ea typeface="楷体_GB2312" pitchFamily="49" charset="-122"/>
              </a:rPr>
              <a:t>，</a:t>
            </a:r>
            <a:r>
              <a:rPr lang="zh-CN" altLang="en-US" sz="2400" dirty="0">
                <a:solidFill>
                  <a:srgbClr val="FF0000"/>
                </a:solidFill>
                <a:ea typeface="楷体_GB2312" pitchFamily="49" charset="-122"/>
              </a:rPr>
              <a:t>交叉算子不容易破坏高频率出现的、短</a:t>
            </a:r>
            <a:r>
              <a:rPr lang="zh-CN" altLang="en-US" sz="2400" dirty="0" smtClean="0">
                <a:solidFill>
                  <a:srgbClr val="FF0000"/>
                </a:solidFill>
                <a:ea typeface="楷体_GB2312" pitchFamily="49" charset="-122"/>
              </a:rPr>
              <a:t>定义距的</a:t>
            </a:r>
            <a:r>
              <a:rPr lang="zh-CN" altLang="en-US" sz="2400" dirty="0">
                <a:solidFill>
                  <a:srgbClr val="FF0000"/>
                </a:solidFill>
                <a:ea typeface="楷体_GB2312" pitchFamily="49" charset="-122"/>
              </a:rPr>
              <a:t>模式</a:t>
            </a:r>
            <a:r>
              <a:rPr lang="zh-CN" altLang="en-US" sz="2400" dirty="0">
                <a:ea typeface="楷体_GB2312" pitchFamily="49" charset="-122"/>
              </a:rPr>
              <a:t>，而一般突变概率又相当小，因而它对这些重要的模式几乎没有影响。</a:t>
            </a:r>
            <a:r>
              <a:rPr lang="zh-CN" altLang="en-US" sz="3200"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5E8FB42-CB2E-49E7-A78A-37D4A5843C99}" type="slidenum">
              <a:rPr lang="en-US" altLang="zh-CN"/>
              <a:pPr/>
              <a:t>5</a:t>
            </a:fld>
            <a:endParaRPr lang="en-US" altLang="zh-CN"/>
          </a:p>
        </p:txBody>
      </p:sp>
      <p:sp>
        <p:nvSpPr>
          <p:cNvPr id="186372" name="Rectangle 4"/>
          <p:cNvSpPr>
            <a:spLocks noChangeArrowheads="1"/>
          </p:cNvSpPr>
          <p:nvPr/>
        </p:nvSpPr>
        <p:spPr bwMode="auto">
          <a:xfrm>
            <a:off x="395288" y="655638"/>
            <a:ext cx="8137525" cy="5203825"/>
          </a:xfrm>
          <a:prstGeom prst="rect">
            <a:avLst/>
          </a:prstGeom>
          <a:noFill/>
          <a:ln w="12700" cap="sq" algn="ctr">
            <a:noFill/>
            <a:miter lim="800000"/>
            <a:headEnd/>
            <a:tailEnd/>
          </a:ln>
          <a:effectLst/>
        </p:spPr>
        <p:txBody>
          <a:bodyPr anchor="ctr">
            <a:spAutoFit/>
          </a:bodyPr>
          <a:lstStyle/>
          <a:p>
            <a:pPr>
              <a:lnSpc>
                <a:spcPct val="140000"/>
              </a:lnSpc>
              <a:tabLst>
                <a:tab pos="266700" algn="l"/>
              </a:tabLst>
            </a:pPr>
            <a:r>
              <a:rPr kumimoji="1" lang="zh-CN" altLang="en-US" sz="2400" b="1">
                <a:solidFill>
                  <a:srgbClr val="FF0000"/>
                </a:solidFill>
                <a:latin typeface="楷体_GB2312" pitchFamily="49" charset="-122"/>
                <a:ea typeface="楷体_GB2312" pitchFamily="49" charset="-122"/>
              </a:rPr>
              <a:t>遗传算法的主要特征：</a:t>
            </a:r>
          </a:p>
          <a:p>
            <a:pPr>
              <a:lnSpc>
                <a:spcPct val="140000"/>
              </a:lnSpc>
              <a:tabLst>
                <a:tab pos="266700" algn="l"/>
              </a:tabLst>
            </a:pPr>
            <a:r>
              <a:rPr kumimoji="1" lang="zh-CN" altLang="en-US" sz="2400">
                <a:latin typeface="楷体_GB2312" pitchFamily="49" charset="-122"/>
                <a:ea typeface="楷体_GB2312" pitchFamily="49" charset="-122"/>
              </a:rPr>
              <a:t>  进化发生在解的编码上，这些编码按生物学的术语称为</a:t>
            </a:r>
            <a:r>
              <a:rPr kumimoji="1" lang="zh-CN" altLang="en-US" sz="2400">
                <a:solidFill>
                  <a:srgbClr val="FF0000"/>
                </a:solidFill>
                <a:latin typeface="楷体_GB2312" pitchFamily="49" charset="-122"/>
                <a:ea typeface="楷体_GB2312" pitchFamily="49" charset="-122"/>
              </a:rPr>
              <a:t>染色体</a:t>
            </a:r>
            <a:r>
              <a:rPr kumimoji="1" lang="zh-CN" altLang="en-US" sz="2400">
                <a:latin typeface="楷体_GB2312" pitchFamily="49" charset="-122"/>
                <a:ea typeface="楷体_GB2312" pitchFamily="49" charset="-122"/>
              </a:rPr>
              <a:t>。由于对解进行了编码，优化问题的一切性质都通过编码来研究。</a:t>
            </a:r>
            <a:r>
              <a:rPr kumimoji="1" lang="zh-CN" altLang="en-US" sz="2400">
                <a:solidFill>
                  <a:srgbClr val="FF0000"/>
                </a:solidFill>
                <a:latin typeface="楷体_GB2312" pitchFamily="49" charset="-122"/>
                <a:ea typeface="楷体_GB2312" pitchFamily="49" charset="-122"/>
              </a:rPr>
              <a:t>编码和解码是遗传算法的一个主题</a:t>
            </a:r>
            <a:r>
              <a:rPr kumimoji="1" lang="zh-CN" altLang="en-US" sz="2400">
                <a:latin typeface="楷体_GB2312" pitchFamily="49" charset="-122"/>
                <a:ea typeface="楷体_GB2312" pitchFamily="49" charset="-122"/>
              </a:rPr>
              <a:t>。</a:t>
            </a:r>
          </a:p>
          <a:p>
            <a:pPr>
              <a:lnSpc>
                <a:spcPct val="140000"/>
              </a:lnSpc>
              <a:tabLst>
                <a:tab pos="266700" algn="l"/>
              </a:tabLst>
            </a:pPr>
            <a:r>
              <a:rPr kumimoji="1" lang="zh-CN" altLang="en-US" sz="2400">
                <a:latin typeface="楷体_GB2312" pitchFamily="49" charset="-122"/>
                <a:ea typeface="楷体_GB2312" pitchFamily="49" charset="-122"/>
              </a:rPr>
              <a:t>  自然选择规律决定哪些</a:t>
            </a:r>
            <a:r>
              <a:rPr kumimoji="1" lang="zh-CN" altLang="en-US" sz="2400">
                <a:solidFill>
                  <a:srgbClr val="FF0000"/>
                </a:solidFill>
                <a:latin typeface="楷体_GB2312" pitchFamily="49" charset="-122"/>
                <a:ea typeface="楷体_GB2312" pitchFamily="49" charset="-122"/>
              </a:rPr>
              <a:t>染色体产生超过平均数的后代</a:t>
            </a:r>
            <a:r>
              <a:rPr kumimoji="1" lang="zh-CN" altLang="en-US" sz="2400">
                <a:latin typeface="楷体_GB2312" pitchFamily="49" charset="-122"/>
                <a:ea typeface="楷体_GB2312" pitchFamily="49" charset="-122"/>
              </a:rPr>
              <a:t>。遗传算法中，通过优化问题的目标而人为地</a:t>
            </a:r>
            <a:r>
              <a:rPr kumimoji="1" lang="zh-CN" altLang="en-US" sz="2400">
                <a:solidFill>
                  <a:srgbClr val="FF0000"/>
                </a:solidFill>
                <a:latin typeface="楷体_GB2312" pitchFamily="49" charset="-122"/>
                <a:ea typeface="楷体_GB2312" pitchFamily="49" charset="-122"/>
              </a:rPr>
              <a:t>构造适应函数以达到好的染色体产生超过平均数的后代</a:t>
            </a:r>
            <a:r>
              <a:rPr kumimoji="1" lang="zh-CN" altLang="en-US" sz="2400">
                <a:latin typeface="楷体_GB2312" pitchFamily="49" charset="-122"/>
                <a:ea typeface="楷体_GB2312" pitchFamily="49" charset="-122"/>
              </a:rPr>
              <a:t>。</a:t>
            </a:r>
          </a:p>
          <a:p>
            <a:pPr>
              <a:lnSpc>
                <a:spcPct val="140000"/>
              </a:lnSpc>
              <a:tabLst>
                <a:tab pos="266700" algn="l"/>
              </a:tabLst>
            </a:pPr>
            <a:r>
              <a:rPr kumimoji="1" lang="zh-CN" altLang="en-US" sz="2400">
                <a:latin typeface="楷体_GB2312" pitchFamily="49" charset="-122"/>
                <a:ea typeface="楷体_GB2312" pitchFamily="49" charset="-122"/>
              </a:rPr>
              <a:t>  当染色体结合时，双亲的</a:t>
            </a:r>
            <a:r>
              <a:rPr kumimoji="1" lang="zh-CN" altLang="en-US" sz="2400">
                <a:solidFill>
                  <a:srgbClr val="FF0000"/>
                </a:solidFill>
                <a:latin typeface="楷体_GB2312" pitchFamily="49" charset="-122"/>
                <a:ea typeface="楷体_GB2312" pitchFamily="49" charset="-122"/>
              </a:rPr>
              <a:t>遗传基因的结合使得子女保持父母的特征</a:t>
            </a:r>
            <a:r>
              <a:rPr kumimoji="1" lang="zh-CN" altLang="en-US" sz="2400">
                <a:latin typeface="楷体_GB2312" pitchFamily="49" charset="-122"/>
                <a:ea typeface="楷体_GB2312" pitchFamily="49" charset="-122"/>
              </a:rPr>
              <a:t>。</a:t>
            </a:r>
          </a:p>
          <a:p>
            <a:pPr>
              <a:lnSpc>
                <a:spcPct val="140000"/>
              </a:lnSpc>
              <a:tabLst>
                <a:tab pos="266700" algn="l"/>
              </a:tabLst>
            </a:pPr>
            <a:r>
              <a:rPr kumimoji="1" lang="zh-CN" altLang="en-US" sz="2400">
                <a:latin typeface="楷体_GB2312" pitchFamily="49" charset="-122"/>
                <a:ea typeface="楷体_GB2312" pitchFamily="49" charset="-122"/>
              </a:rPr>
              <a:t>  当染色体结合后，随机的</a:t>
            </a:r>
            <a:r>
              <a:rPr kumimoji="1" lang="zh-CN" altLang="en-US" sz="2400">
                <a:solidFill>
                  <a:srgbClr val="FF0000"/>
                </a:solidFill>
                <a:latin typeface="楷体_GB2312" pitchFamily="49" charset="-122"/>
                <a:ea typeface="楷体_GB2312" pitchFamily="49" charset="-122"/>
              </a:rPr>
              <a:t>变异会造成子代同父代的不同</a:t>
            </a:r>
            <a:r>
              <a:rPr kumimoji="1"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AACD78D-75AF-44E5-A502-B61CDBD76998}" type="slidenum">
              <a:rPr lang="en-US" altLang="zh-CN"/>
              <a:pPr/>
              <a:t>50</a:t>
            </a:fld>
            <a:endParaRPr lang="en-US" altLang="zh-CN"/>
          </a:p>
        </p:txBody>
      </p:sp>
      <p:sp>
        <p:nvSpPr>
          <p:cNvPr id="90114" name="Rectangle 2"/>
          <p:cNvSpPr>
            <a:spLocks noGrp="1" noChangeArrowheads="1"/>
          </p:cNvSpPr>
          <p:nvPr>
            <p:ph type="title"/>
          </p:nvPr>
        </p:nvSpPr>
        <p:spPr>
          <a:xfrm>
            <a:off x="539750" y="549275"/>
            <a:ext cx="7177088" cy="725488"/>
          </a:xfrm>
        </p:spPr>
        <p:txBody>
          <a:bodyPr/>
          <a:lstStyle/>
          <a:p>
            <a:pPr algn="l"/>
            <a:r>
              <a:rPr lang="zh-CN" altLang="en-US" sz="3200">
                <a:latin typeface="隶书" pitchFamily="49" charset="-122"/>
                <a:ea typeface="隶书" pitchFamily="49" charset="-122"/>
              </a:rPr>
              <a:t>积木块假设 </a:t>
            </a:r>
          </a:p>
        </p:txBody>
      </p:sp>
      <p:sp>
        <p:nvSpPr>
          <p:cNvPr id="90115" name="Rectangle 3"/>
          <p:cNvSpPr>
            <a:spLocks noGrp="1" noChangeArrowheads="1"/>
          </p:cNvSpPr>
          <p:nvPr>
            <p:ph type="body" idx="1"/>
          </p:nvPr>
        </p:nvSpPr>
        <p:spPr>
          <a:xfrm>
            <a:off x="0" y="1125538"/>
            <a:ext cx="8893175" cy="2951162"/>
          </a:xfrm>
        </p:spPr>
        <p:txBody>
          <a:bodyPr/>
          <a:lstStyle/>
          <a:p>
            <a:pPr>
              <a:lnSpc>
                <a:spcPct val="110000"/>
              </a:lnSpc>
            </a:pPr>
            <a:r>
              <a:rPr lang="en-US" altLang="zh-CN" sz="2800"/>
              <a:t>       </a:t>
            </a:r>
            <a:r>
              <a:rPr lang="zh-CN" altLang="en-US" sz="2400">
                <a:latin typeface="楷体_GB2312" pitchFamily="49" charset="-122"/>
                <a:ea typeface="楷体_GB2312" pitchFamily="49" charset="-122"/>
              </a:rPr>
              <a:t>积木块假设：遗传算法通过短定义距、低阶以及高平均适应度的模式（积木块），在遗传操作下相互结合，最终接近全局最优解。</a:t>
            </a:r>
          </a:p>
          <a:p>
            <a:pPr>
              <a:lnSpc>
                <a:spcPct val="110000"/>
              </a:lnSpc>
            </a:pPr>
            <a:r>
              <a:rPr lang="zh-CN" altLang="en-US" sz="2400">
                <a:latin typeface="楷体_GB2312" pitchFamily="49" charset="-122"/>
                <a:ea typeface="楷体_GB2312" pitchFamily="49" charset="-122"/>
              </a:rPr>
              <a:t>    模式定理保证了较优模式的样本数呈指数增长，从而使遗传算法找到全局最优解的可能性存在；而积木块假设则指出了在遗传算子的作用下，能生成全局最优解。</a:t>
            </a:r>
            <a:r>
              <a:rPr lang="zh-CN" altLang="en-US" sz="2800"/>
              <a:t> </a:t>
            </a:r>
          </a:p>
        </p:txBody>
      </p:sp>
      <p:sp>
        <p:nvSpPr>
          <p:cNvPr id="90116" name="Text Box 4"/>
          <p:cNvSpPr txBox="1">
            <a:spLocks noChangeArrowheads="1"/>
          </p:cNvSpPr>
          <p:nvPr/>
        </p:nvSpPr>
        <p:spPr bwMode="auto">
          <a:xfrm>
            <a:off x="468313" y="4221163"/>
            <a:ext cx="8280400" cy="968375"/>
          </a:xfrm>
          <a:prstGeom prst="rect">
            <a:avLst/>
          </a:prstGeom>
          <a:noFill/>
          <a:ln w="12700" cap="sq" algn="ctr">
            <a:noFill/>
            <a:miter lim="800000"/>
            <a:headEnd/>
            <a:tailEnd/>
          </a:ln>
          <a:effectLst/>
        </p:spPr>
        <p:txBody>
          <a:bodyPr>
            <a:spAutoFit/>
          </a:bodyPr>
          <a:lstStyle/>
          <a:p>
            <a:pPr>
              <a:lnSpc>
                <a:spcPct val="120000"/>
              </a:lnSpc>
              <a:spcBef>
                <a:spcPct val="50000"/>
              </a:spcBef>
            </a:pPr>
            <a:r>
              <a:rPr lang="zh-CN" altLang="en-US" sz="2400">
                <a:solidFill>
                  <a:srgbClr val="FF0000"/>
                </a:solidFill>
                <a:latin typeface="楷体_GB2312" pitchFamily="49" charset="-122"/>
                <a:ea typeface="楷体_GB2312" pitchFamily="49" charset="-122"/>
              </a:rPr>
              <a:t>定理</a:t>
            </a:r>
            <a:r>
              <a:rPr lang="zh-CN" altLang="en-US" sz="2400">
                <a:latin typeface="楷体_GB2312" pitchFamily="49" charset="-122"/>
                <a:ea typeface="楷体_GB2312" pitchFamily="49" charset="-122"/>
              </a:rPr>
              <a:t>  若参数满足：变异概率</a:t>
            </a:r>
            <a:r>
              <a:rPr lang="en-US" altLang="zh-CN" sz="2400">
                <a:latin typeface="楷体_GB2312" pitchFamily="49" charset="-122"/>
                <a:ea typeface="楷体_GB2312" pitchFamily="49" charset="-122"/>
              </a:rPr>
              <a:t>0&lt;p</a:t>
            </a:r>
            <a:r>
              <a:rPr lang="en-US" altLang="zh-CN" sz="2400" baseline="-25000">
                <a:latin typeface="楷体_GB2312" pitchFamily="49" charset="-122"/>
                <a:ea typeface="楷体_GB2312" pitchFamily="49" charset="-122"/>
              </a:rPr>
              <a:t>m</a:t>
            </a:r>
            <a:r>
              <a:rPr lang="en-US" altLang="zh-CN" sz="2400">
                <a:latin typeface="楷体_GB2312" pitchFamily="49" charset="-122"/>
                <a:ea typeface="楷体_GB2312" pitchFamily="49" charset="-122"/>
              </a:rPr>
              <a:t>&lt;1,</a:t>
            </a:r>
            <a:r>
              <a:rPr lang="zh-CN" altLang="en-US" sz="2400">
                <a:latin typeface="楷体_GB2312" pitchFamily="49" charset="-122"/>
                <a:ea typeface="楷体_GB2312" pitchFamily="49" charset="-122"/>
              </a:rPr>
              <a:t>交配概率</a:t>
            </a:r>
            <a:r>
              <a:rPr lang="en-US" altLang="zh-CN" sz="2400">
                <a:latin typeface="楷体_GB2312" pitchFamily="49" charset="-122"/>
                <a:ea typeface="楷体_GB2312" pitchFamily="49" charset="-122"/>
              </a:rPr>
              <a:t>0</a:t>
            </a:r>
            <a:r>
              <a:rPr lang="en-US"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a:t>
            </a:r>
            <a:r>
              <a:rPr lang="en-US" altLang="zh-CN" sz="2400">
                <a:latin typeface="楷体_GB2312" pitchFamily="49" charset="-122"/>
                <a:ea typeface="楷体_GB2312" pitchFamily="49" charset="-122"/>
              </a:rPr>
              <a:t> </a:t>
            </a:r>
            <a:r>
              <a:rPr lang="en-US"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 1,</a:t>
            </a:r>
            <a:r>
              <a:rPr lang="zh-CN" altLang="en-US" sz="2400">
                <a:latin typeface="楷体_GB2312" pitchFamily="49" charset="-122"/>
                <a:ea typeface="楷体_GB2312" pitchFamily="49" charset="-122"/>
              </a:rPr>
              <a:t>则简单遗传算法不收敛于全局最优解。</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8B3A0A-7F41-4CDB-B0AF-7866E659A85D}" type="slidenum">
              <a:rPr lang="en-US" altLang="zh-CN"/>
              <a:pPr/>
              <a:t>51</a:t>
            </a:fld>
            <a:endParaRPr lang="en-US" altLang="zh-CN"/>
          </a:p>
        </p:txBody>
      </p:sp>
      <p:sp>
        <p:nvSpPr>
          <p:cNvPr id="100354" name="Rectangle 2"/>
          <p:cNvSpPr>
            <a:spLocks noGrp="1" noChangeArrowheads="1"/>
          </p:cNvSpPr>
          <p:nvPr>
            <p:ph type="title"/>
          </p:nvPr>
        </p:nvSpPr>
        <p:spPr>
          <a:xfrm>
            <a:off x="250825" y="3500438"/>
            <a:ext cx="8229600" cy="725487"/>
          </a:xfrm>
        </p:spPr>
        <p:txBody>
          <a:bodyPr/>
          <a:lstStyle/>
          <a:p>
            <a:pPr algn="l"/>
            <a:r>
              <a:rPr lang="en-US" altLang="zh-CN" sz="3200">
                <a:latin typeface="隶书" pitchFamily="49" charset="-122"/>
                <a:ea typeface="隶书" pitchFamily="49" charset="-122"/>
              </a:rPr>
              <a:t>2</a:t>
            </a:r>
            <a:r>
              <a:rPr lang="zh-CN" altLang="en-US" sz="3200">
                <a:latin typeface="隶书" pitchFamily="49" charset="-122"/>
                <a:ea typeface="隶书" pitchFamily="49" charset="-122"/>
              </a:rPr>
              <a:t>、遗传算法的收敛性分析</a:t>
            </a:r>
          </a:p>
        </p:txBody>
      </p:sp>
      <p:sp>
        <p:nvSpPr>
          <p:cNvPr id="100355" name="Rectangle 3"/>
          <p:cNvSpPr>
            <a:spLocks noGrp="1" noChangeArrowheads="1"/>
          </p:cNvSpPr>
          <p:nvPr>
            <p:ph type="body" idx="1"/>
          </p:nvPr>
        </p:nvSpPr>
        <p:spPr>
          <a:xfrm>
            <a:off x="0" y="4149725"/>
            <a:ext cx="8893175" cy="2449513"/>
          </a:xfrm>
        </p:spPr>
        <p:txBody>
          <a:bodyPr/>
          <a:lstStyle/>
          <a:p>
            <a:pPr>
              <a:lnSpc>
                <a:spcPct val="130000"/>
              </a:lnSpc>
            </a:pPr>
            <a:r>
              <a:rPr lang="en-US" altLang="zh-CN" dirty="0"/>
              <a:t>      </a:t>
            </a:r>
            <a:r>
              <a:rPr lang="zh-CN" altLang="en-US" sz="2400" dirty="0">
                <a:latin typeface="楷体_GB2312" pitchFamily="49" charset="-122"/>
                <a:ea typeface="楷体_GB2312" pitchFamily="49" charset="-122"/>
              </a:rPr>
              <a:t>遗传算法要实现全局收敛，首先要求任意初始种群经</a:t>
            </a:r>
            <a:r>
              <a:rPr lang="zh-CN" altLang="en-US" sz="2400" dirty="0">
                <a:solidFill>
                  <a:srgbClr val="FF0000"/>
                </a:solidFill>
                <a:latin typeface="楷体_GB2312" pitchFamily="49" charset="-122"/>
                <a:ea typeface="楷体_GB2312" pitchFamily="49" charset="-122"/>
              </a:rPr>
              <a:t>有限步都</a:t>
            </a:r>
            <a:r>
              <a:rPr lang="zh-CN" altLang="en-US" sz="2400" dirty="0">
                <a:latin typeface="楷体_GB2312" pitchFamily="49" charset="-122"/>
                <a:ea typeface="楷体_GB2312" pitchFamily="49" charset="-122"/>
              </a:rPr>
              <a:t>能到达全局最优解，其次算法必须由保优操作来</a:t>
            </a:r>
            <a:r>
              <a:rPr lang="zh-CN" altLang="en-US" sz="2400" dirty="0">
                <a:solidFill>
                  <a:srgbClr val="FF0000"/>
                </a:solidFill>
                <a:latin typeface="楷体_GB2312" pitchFamily="49" charset="-122"/>
                <a:ea typeface="楷体_GB2312" pitchFamily="49" charset="-122"/>
              </a:rPr>
              <a:t>防止最优解的遗失</a:t>
            </a:r>
            <a:r>
              <a:rPr lang="zh-CN" altLang="en-US" sz="2400" dirty="0">
                <a:latin typeface="楷体_GB2312" pitchFamily="49" charset="-122"/>
                <a:ea typeface="楷体_GB2312" pitchFamily="49" charset="-122"/>
              </a:rPr>
              <a:t>。与算法收敛性有关的因素主要包括种群规模、选择操作、交叉概率和变异概率。 </a:t>
            </a:r>
          </a:p>
        </p:txBody>
      </p:sp>
      <p:sp>
        <p:nvSpPr>
          <p:cNvPr id="100356" name="Text Box 4"/>
          <p:cNvSpPr txBox="1">
            <a:spLocks noChangeArrowheads="1"/>
          </p:cNvSpPr>
          <p:nvPr/>
        </p:nvSpPr>
        <p:spPr bwMode="auto">
          <a:xfrm>
            <a:off x="250825" y="765175"/>
            <a:ext cx="8424863" cy="968375"/>
          </a:xfrm>
          <a:prstGeom prst="rect">
            <a:avLst/>
          </a:prstGeom>
          <a:noFill/>
          <a:ln w="12700" cap="sq" algn="ctr">
            <a:noFill/>
            <a:miter lim="800000"/>
            <a:headEnd/>
            <a:tailEnd/>
          </a:ln>
          <a:effectLst/>
        </p:spPr>
        <p:txBody>
          <a:bodyPr>
            <a:spAutoFit/>
          </a:bodyPr>
          <a:lstStyle/>
          <a:p>
            <a:pPr>
              <a:lnSpc>
                <a:spcPct val="120000"/>
              </a:lnSpc>
              <a:spcBef>
                <a:spcPct val="50000"/>
              </a:spcBef>
            </a:pPr>
            <a:r>
              <a:rPr lang="zh-CN" altLang="en-US" sz="2400">
                <a:solidFill>
                  <a:srgbClr val="FF0000"/>
                </a:solidFill>
                <a:latin typeface="楷体_GB2312" pitchFamily="49" charset="-122"/>
                <a:ea typeface="楷体_GB2312" pitchFamily="49" charset="-122"/>
              </a:rPr>
              <a:t>定理</a:t>
            </a:r>
            <a:r>
              <a:rPr lang="zh-CN" altLang="en-US" sz="2400">
                <a:latin typeface="楷体_GB2312" pitchFamily="49" charset="-122"/>
                <a:ea typeface="楷体_GB2312" pitchFamily="49" charset="-122"/>
              </a:rPr>
              <a:t>  如果改进简单遗传算法按交配、变异、种群选取之后</a:t>
            </a:r>
            <a:r>
              <a:rPr lang="zh-CN" altLang="en-US" sz="2400">
                <a:solidFill>
                  <a:srgbClr val="FF0000"/>
                </a:solidFill>
                <a:latin typeface="楷体_GB2312" pitchFamily="49" charset="-122"/>
                <a:ea typeface="楷体_GB2312" pitchFamily="49" charset="-122"/>
              </a:rPr>
              <a:t>更新当前最优染色体的进化循环过程</a:t>
            </a:r>
            <a:r>
              <a:rPr lang="zh-CN" altLang="en-US" sz="2400">
                <a:latin typeface="楷体_GB2312" pitchFamily="49" charset="-122"/>
                <a:ea typeface="楷体_GB2312" pitchFamily="49" charset="-122"/>
              </a:rPr>
              <a:t>，则收敛于全局最优解。</a:t>
            </a:r>
          </a:p>
        </p:txBody>
      </p:sp>
      <p:sp>
        <p:nvSpPr>
          <p:cNvPr id="100357" name="Text Box 5"/>
          <p:cNvSpPr txBox="1">
            <a:spLocks noChangeArrowheads="1"/>
          </p:cNvSpPr>
          <p:nvPr/>
        </p:nvSpPr>
        <p:spPr bwMode="auto">
          <a:xfrm>
            <a:off x="323850" y="2276475"/>
            <a:ext cx="8351838" cy="822325"/>
          </a:xfrm>
          <a:prstGeom prst="rect">
            <a:avLst/>
          </a:prstGeom>
          <a:noFill/>
          <a:ln w="12700" cap="sq" algn="ctr">
            <a:noFill/>
            <a:miter lim="800000"/>
            <a:headEnd/>
            <a:tailEnd/>
          </a:ln>
          <a:effectLst/>
        </p:spPr>
        <p:txBody>
          <a:bodyPr>
            <a:spAutoFit/>
          </a:bodyPr>
          <a:lstStyle/>
          <a:p>
            <a:pPr>
              <a:spcBef>
                <a:spcPct val="50000"/>
              </a:spcBef>
            </a:pPr>
            <a:r>
              <a:rPr lang="en-US" altLang="zh-CN" sz="2400">
                <a:ea typeface="楷体_GB2312" pitchFamily="49" charset="-122"/>
              </a:rPr>
              <a:t>    </a:t>
            </a:r>
            <a:r>
              <a:rPr lang="zh-CN" altLang="en-US" sz="2400">
                <a:ea typeface="楷体_GB2312" pitchFamily="49" charset="-122"/>
              </a:rPr>
              <a:t>改进遗传算法：进化的每一代中，记录前面各代最优解并存放在群体的第一位，这个染色体不参与遗传运算。</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13B7040-9ACE-4845-8968-BB1E1C5200D6}" type="slidenum">
              <a:rPr lang="en-US" altLang="zh-CN"/>
              <a:pPr/>
              <a:t>52</a:t>
            </a:fld>
            <a:endParaRPr lang="en-US" altLang="zh-CN"/>
          </a:p>
        </p:txBody>
      </p:sp>
      <p:sp>
        <p:nvSpPr>
          <p:cNvPr id="92162" name="Rectangle 2"/>
          <p:cNvSpPr>
            <a:spLocks noGrp="1" noChangeArrowheads="1"/>
          </p:cNvSpPr>
          <p:nvPr>
            <p:ph type="title"/>
          </p:nvPr>
        </p:nvSpPr>
        <p:spPr>
          <a:xfrm>
            <a:off x="601663" y="692150"/>
            <a:ext cx="7537450" cy="725488"/>
          </a:xfrm>
        </p:spPr>
        <p:txBody>
          <a:bodyPr/>
          <a:lstStyle/>
          <a:p>
            <a:pPr algn="l"/>
            <a:r>
              <a:rPr lang="zh-CN" altLang="en-US" sz="3200">
                <a:ea typeface="隶书" pitchFamily="49" charset="-122"/>
              </a:rPr>
              <a:t>种群规模对收敛性的影响</a:t>
            </a:r>
          </a:p>
        </p:txBody>
      </p:sp>
      <p:sp>
        <p:nvSpPr>
          <p:cNvPr id="92163" name="Rectangle 3"/>
          <p:cNvSpPr>
            <a:spLocks noGrp="1" noChangeArrowheads="1"/>
          </p:cNvSpPr>
          <p:nvPr>
            <p:ph type="body" idx="1"/>
          </p:nvPr>
        </p:nvSpPr>
        <p:spPr>
          <a:xfrm>
            <a:off x="179388" y="1268413"/>
            <a:ext cx="8640762" cy="1800225"/>
          </a:xfrm>
        </p:spPr>
        <p:txBody>
          <a:bodyPr/>
          <a:lstStyle/>
          <a:p>
            <a:pPr>
              <a:lnSpc>
                <a:spcPct val="115000"/>
              </a:lnSpc>
            </a:pPr>
            <a:r>
              <a:rPr lang="en-US" altLang="zh-CN"/>
              <a:t>      </a:t>
            </a:r>
            <a:r>
              <a:rPr lang="zh-CN" altLang="en-US" sz="2400">
                <a:ea typeface="楷体_GB2312" pitchFamily="49" charset="-122"/>
              </a:rPr>
              <a:t>通常，种群太小则不能提供足够的采样点，以致算法性能很差；种群太大，尽管可以增加优化信息，阻止早熟收敛的发生，但无疑会增加计算量，造成收敛时间太长，表现为收敛速度缓慢。</a:t>
            </a:r>
          </a:p>
        </p:txBody>
      </p:sp>
      <p:sp>
        <p:nvSpPr>
          <p:cNvPr id="92168" name="Rectangle 8"/>
          <p:cNvSpPr>
            <a:spLocks noChangeArrowheads="1"/>
          </p:cNvSpPr>
          <p:nvPr/>
        </p:nvSpPr>
        <p:spPr bwMode="auto">
          <a:xfrm>
            <a:off x="250825" y="3860800"/>
            <a:ext cx="8497888" cy="2376488"/>
          </a:xfrm>
          <a:prstGeom prst="rect">
            <a:avLst/>
          </a:prstGeom>
          <a:noFill/>
          <a:ln w="9525">
            <a:noFill/>
            <a:miter lim="800000"/>
            <a:headEnd/>
            <a:tailEnd/>
          </a:ln>
          <a:effectLst/>
        </p:spPr>
        <p:txBody>
          <a:bodyPr/>
          <a:lstStyle/>
          <a:p>
            <a:pPr marL="342900" indent="-342900">
              <a:lnSpc>
                <a:spcPct val="120000"/>
              </a:lnSpc>
              <a:spcBef>
                <a:spcPct val="20000"/>
              </a:spcBef>
            </a:pPr>
            <a:r>
              <a:rPr lang="en-US" altLang="zh-CN" sz="2800"/>
              <a:t>       </a:t>
            </a:r>
            <a:r>
              <a:rPr lang="zh-CN" altLang="en-US" sz="2400">
                <a:latin typeface="楷体_GB2312" pitchFamily="49" charset="-122"/>
                <a:ea typeface="楷体_GB2312" pitchFamily="49" charset="-122"/>
              </a:rPr>
              <a:t>选择操作使高适应度个体能够以更大的概率生存，从而提高了遗传算法的全局收敛性。如果在</a:t>
            </a:r>
            <a:r>
              <a:rPr lang="zh-CN" altLang="en-US" sz="2400">
                <a:solidFill>
                  <a:srgbClr val="FF0000"/>
                </a:solidFill>
                <a:latin typeface="楷体_GB2312" pitchFamily="49" charset="-122"/>
                <a:ea typeface="楷体_GB2312" pitchFamily="49" charset="-122"/>
              </a:rPr>
              <a:t>算法中采用最优保存策略，即将父代群体中最佳个体保留下来</a:t>
            </a:r>
            <a:r>
              <a:rPr lang="zh-CN" altLang="en-US" sz="2400">
                <a:latin typeface="楷体_GB2312" pitchFamily="49" charset="-122"/>
                <a:ea typeface="楷体_GB2312" pitchFamily="49" charset="-122"/>
              </a:rPr>
              <a:t>，不参加交叉和变异操作，使之直接进入下一代，最终可使遗传算法以概率</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收敛于全局最优解。</a:t>
            </a:r>
          </a:p>
        </p:txBody>
      </p:sp>
      <p:sp>
        <p:nvSpPr>
          <p:cNvPr id="92169" name="Rectangle 9"/>
          <p:cNvSpPr>
            <a:spLocks noChangeArrowheads="1"/>
          </p:cNvSpPr>
          <p:nvPr/>
        </p:nvSpPr>
        <p:spPr bwMode="auto">
          <a:xfrm>
            <a:off x="395288" y="3213100"/>
            <a:ext cx="7969250" cy="725488"/>
          </a:xfrm>
          <a:prstGeom prst="rect">
            <a:avLst/>
          </a:prstGeom>
          <a:noFill/>
          <a:ln w="9525">
            <a:noFill/>
            <a:miter lim="800000"/>
            <a:headEnd/>
            <a:tailEnd/>
          </a:ln>
          <a:effectLst/>
        </p:spPr>
        <p:txBody>
          <a:bodyPr anchor="ctr"/>
          <a:lstStyle/>
          <a:p>
            <a:r>
              <a:rPr lang="zh-CN" altLang="en-US" sz="3200">
                <a:solidFill>
                  <a:srgbClr val="FF0000"/>
                </a:solidFill>
                <a:ea typeface="隶书" pitchFamily="49" charset="-122"/>
              </a:rPr>
              <a:t>选择操作对收敛性的影响</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0A1046B-F288-4C33-ACC2-FCD08C3966C7}" type="slidenum">
              <a:rPr lang="en-US" altLang="zh-CN"/>
              <a:pPr/>
              <a:t>53</a:t>
            </a:fld>
            <a:endParaRPr lang="en-US" altLang="zh-CN"/>
          </a:p>
        </p:txBody>
      </p:sp>
      <p:sp>
        <p:nvSpPr>
          <p:cNvPr id="95234" name="Rectangle 2"/>
          <p:cNvSpPr>
            <a:spLocks noGrp="1" noChangeArrowheads="1"/>
          </p:cNvSpPr>
          <p:nvPr>
            <p:ph type="title"/>
          </p:nvPr>
        </p:nvSpPr>
        <p:spPr/>
        <p:txBody>
          <a:bodyPr/>
          <a:lstStyle/>
          <a:p>
            <a:pPr algn="l"/>
            <a:r>
              <a:rPr lang="zh-CN" altLang="en-US" sz="3200">
                <a:ea typeface="隶书" pitchFamily="49" charset="-122"/>
              </a:rPr>
              <a:t>交叉概率对收敛性的影响</a:t>
            </a:r>
          </a:p>
        </p:txBody>
      </p:sp>
      <p:sp>
        <p:nvSpPr>
          <p:cNvPr id="95235" name="Rectangle 3"/>
          <p:cNvSpPr>
            <a:spLocks noGrp="1" noChangeArrowheads="1"/>
          </p:cNvSpPr>
          <p:nvPr>
            <p:ph type="body" idx="1"/>
          </p:nvPr>
        </p:nvSpPr>
        <p:spPr>
          <a:xfrm>
            <a:off x="0" y="1341438"/>
            <a:ext cx="8964613" cy="2016125"/>
          </a:xfrm>
        </p:spPr>
        <p:txBody>
          <a:bodyPr/>
          <a:lstStyle/>
          <a:p>
            <a:pPr>
              <a:lnSpc>
                <a:spcPct val="115000"/>
              </a:lnSpc>
            </a:pPr>
            <a:r>
              <a:rPr lang="en-US" altLang="zh-CN"/>
              <a:t>      </a:t>
            </a:r>
            <a:r>
              <a:rPr lang="zh-CN" altLang="en-US" sz="2400">
                <a:latin typeface="楷体_GB2312" pitchFamily="49" charset="-122"/>
                <a:ea typeface="楷体_GB2312" pitchFamily="49" charset="-122"/>
              </a:rPr>
              <a:t>交叉操作用于个体对，产生新的个体，实质上是在解空间中进行有效搜索。交叉概率太大时，种群中个体更新很快，会造成高适应度值的个体很快被破坏掉；概率太小时，交叉操作很少进行，从而会使搜索停滞不前，造成算法的不收敛。 </a:t>
            </a:r>
          </a:p>
        </p:txBody>
      </p:sp>
      <p:sp>
        <p:nvSpPr>
          <p:cNvPr id="95236" name="Rectangle 4"/>
          <p:cNvSpPr>
            <a:spLocks noChangeArrowheads="1"/>
          </p:cNvSpPr>
          <p:nvPr/>
        </p:nvSpPr>
        <p:spPr bwMode="auto">
          <a:xfrm>
            <a:off x="468313" y="3284538"/>
            <a:ext cx="8229600" cy="725487"/>
          </a:xfrm>
          <a:prstGeom prst="rect">
            <a:avLst/>
          </a:prstGeom>
          <a:noFill/>
          <a:ln w="9525">
            <a:noFill/>
            <a:miter lim="800000"/>
            <a:headEnd/>
            <a:tailEnd/>
          </a:ln>
          <a:effectLst/>
        </p:spPr>
        <p:txBody>
          <a:bodyPr anchor="ctr"/>
          <a:lstStyle/>
          <a:p>
            <a:r>
              <a:rPr lang="zh-CN" altLang="en-US" sz="3200">
                <a:solidFill>
                  <a:srgbClr val="FF0000"/>
                </a:solidFill>
                <a:ea typeface="隶书" pitchFamily="49" charset="-122"/>
              </a:rPr>
              <a:t>变异概率对收敛性的影响</a:t>
            </a:r>
          </a:p>
        </p:txBody>
      </p:sp>
      <p:sp>
        <p:nvSpPr>
          <p:cNvPr id="95237" name="Rectangle 5"/>
          <p:cNvSpPr>
            <a:spLocks noChangeArrowheads="1"/>
          </p:cNvSpPr>
          <p:nvPr/>
        </p:nvSpPr>
        <p:spPr bwMode="auto">
          <a:xfrm>
            <a:off x="0" y="4005263"/>
            <a:ext cx="8964613" cy="1655762"/>
          </a:xfrm>
          <a:prstGeom prst="rect">
            <a:avLst/>
          </a:prstGeom>
          <a:noFill/>
          <a:ln w="9525">
            <a:noFill/>
            <a:miter lim="800000"/>
            <a:headEnd/>
            <a:tailEnd/>
          </a:ln>
          <a:effectLst/>
        </p:spPr>
        <p:txBody>
          <a:bodyPr/>
          <a:lstStyle/>
          <a:p>
            <a:pPr marL="342900" indent="-342900">
              <a:lnSpc>
                <a:spcPct val="120000"/>
              </a:lnSpc>
              <a:spcBef>
                <a:spcPct val="20000"/>
              </a:spcBef>
            </a:pPr>
            <a:r>
              <a:rPr lang="en-US" altLang="zh-CN" sz="3200"/>
              <a:t>      </a:t>
            </a:r>
            <a:r>
              <a:rPr lang="zh-CN" altLang="en-US" sz="2400">
                <a:latin typeface="楷体_GB2312" pitchFamily="49" charset="-122"/>
                <a:ea typeface="楷体_GB2312" pitchFamily="49" charset="-122"/>
              </a:rPr>
              <a:t>变异操作是对种群模式的扰动，有利于增加种群的多样性。但是，</a:t>
            </a:r>
            <a:r>
              <a:rPr lang="zh-CN" altLang="en-US" sz="2400">
                <a:solidFill>
                  <a:srgbClr val="FF0000"/>
                </a:solidFill>
                <a:latin typeface="楷体_GB2312" pitchFamily="49" charset="-122"/>
                <a:ea typeface="楷体_GB2312" pitchFamily="49" charset="-122"/>
              </a:rPr>
              <a:t>变异概率太小则很难产生新模式，变异概率太大则会使遗传算法成为随机搜索算法</a:t>
            </a:r>
            <a:r>
              <a:rPr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71D652C-0D1D-44AD-8789-396E7A935047}" type="slidenum">
              <a:rPr lang="en-US" altLang="zh-CN"/>
              <a:pPr/>
              <a:t>54</a:t>
            </a:fld>
            <a:endParaRPr lang="en-US" altLang="zh-CN"/>
          </a:p>
        </p:txBody>
      </p:sp>
      <p:sp>
        <p:nvSpPr>
          <p:cNvPr id="96258" name="Rectangle 2"/>
          <p:cNvSpPr>
            <a:spLocks noGrp="1" noChangeArrowheads="1"/>
          </p:cNvSpPr>
          <p:nvPr>
            <p:ph type="title"/>
          </p:nvPr>
        </p:nvSpPr>
        <p:spPr>
          <a:xfrm>
            <a:off x="528638" y="692150"/>
            <a:ext cx="7321550" cy="725488"/>
          </a:xfrm>
        </p:spPr>
        <p:txBody>
          <a:bodyPr/>
          <a:lstStyle/>
          <a:p>
            <a:pPr algn="l"/>
            <a:r>
              <a:rPr lang="zh-CN" altLang="en-US" sz="3200">
                <a:latin typeface="隶书" pitchFamily="49" charset="-122"/>
                <a:ea typeface="隶书" pitchFamily="49" charset="-122"/>
              </a:rPr>
              <a:t>遗传算法的本质 </a:t>
            </a:r>
          </a:p>
        </p:txBody>
      </p:sp>
      <p:sp>
        <p:nvSpPr>
          <p:cNvPr id="96259" name="Rectangle 3"/>
          <p:cNvSpPr>
            <a:spLocks noGrp="1" noChangeArrowheads="1"/>
          </p:cNvSpPr>
          <p:nvPr>
            <p:ph type="body" idx="1"/>
          </p:nvPr>
        </p:nvSpPr>
        <p:spPr>
          <a:xfrm>
            <a:off x="0" y="1412875"/>
            <a:ext cx="8648700" cy="3562350"/>
          </a:xfrm>
        </p:spPr>
        <p:txBody>
          <a:bodyPr/>
          <a:lstStyle/>
          <a:p>
            <a:pPr>
              <a:lnSpc>
                <a:spcPct val="135000"/>
              </a:lnSpc>
            </a:pPr>
            <a:r>
              <a:rPr lang="en-US" altLang="zh-CN"/>
              <a:t>       </a:t>
            </a:r>
            <a:r>
              <a:rPr lang="zh-CN" altLang="en-US" sz="2400">
                <a:latin typeface="楷体_GB2312" pitchFamily="49" charset="-122"/>
                <a:ea typeface="楷体_GB2312" pitchFamily="49" charset="-122"/>
              </a:rPr>
              <a:t>遗传算法本质上是对染色体模式所进行的一系列运算，即通过选择算子将当前种群中的优良模式遗传到下一代种群中，利用交叉算子进行模式重组，利用变异算子进行模式突变。通过这些遗传操作，模式逐步向较好的方向进化，最终得到问题的最优解。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83F8844-49E4-48B5-BFC9-C77BBAE37419}" type="slidenum">
              <a:rPr lang="en-US" altLang="zh-CN"/>
              <a:pPr/>
              <a:t>55</a:t>
            </a:fld>
            <a:endParaRPr lang="en-US" altLang="zh-CN"/>
          </a:p>
        </p:txBody>
      </p:sp>
      <p:sp>
        <p:nvSpPr>
          <p:cNvPr id="195588" name="Rectangle 4"/>
          <p:cNvSpPr>
            <a:spLocks noGrp="1" noRot="1" noChangeArrowheads="1"/>
          </p:cNvSpPr>
          <p:nvPr>
            <p:ph type="title"/>
          </p:nvPr>
        </p:nvSpPr>
        <p:spPr>
          <a:xfrm>
            <a:off x="288925" y="620713"/>
            <a:ext cx="4787900" cy="560387"/>
          </a:xfrm>
          <a:noFill/>
          <a:ln/>
        </p:spPr>
        <p:txBody>
          <a:bodyPr/>
          <a:lstStyle/>
          <a:p>
            <a:pPr algn="l"/>
            <a:r>
              <a:rPr lang="en-US" altLang="zh-CN" sz="3200" b="1">
                <a:latin typeface="隶书" pitchFamily="49" charset="-122"/>
                <a:ea typeface="隶书" pitchFamily="49" charset="-122"/>
              </a:rPr>
              <a:t>GA</a:t>
            </a:r>
            <a:r>
              <a:rPr lang="zh-CN" altLang="en-US" sz="3200" b="1">
                <a:latin typeface="隶书" pitchFamily="49" charset="-122"/>
                <a:ea typeface="隶书" pitchFamily="49" charset="-122"/>
              </a:rPr>
              <a:t>的局限性</a:t>
            </a:r>
          </a:p>
        </p:txBody>
      </p:sp>
      <p:sp>
        <p:nvSpPr>
          <p:cNvPr id="195589" name="Rectangle 5"/>
          <p:cNvSpPr>
            <a:spLocks noGrp="1" noChangeArrowheads="1"/>
          </p:cNvSpPr>
          <p:nvPr>
            <p:ph type="body" idx="1"/>
          </p:nvPr>
        </p:nvSpPr>
        <p:spPr>
          <a:xfrm>
            <a:off x="179388" y="1196975"/>
            <a:ext cx="8785225" cy="4895850"/>
          </a:xfrm>
          <a:noFill/>
          <a:ln/>
        </p:spPr>
        <p:txBody>
          <a:bodyPr/>
          <a:lstStyle/>
          <a:p>
            <a:pPr marL="0" indent="0">
              <a:lnSpc>
                <a:spcPct val="120000"/>
              </a:lnSpc>
            </a:pPr>
            <a:r>
              <a:rPr lang="en-US" altLang="zh-CN" sz="2400" dirty="0"/>
              <a:t>    </a:t>
            </a:r>
            <a:r>
              <a:rPr lang="zh-CN" altLang="en-US" sz="2400" dirty="0">
                <a:latin typeface="楷体_GB2312" pitchFamily="49" charset="-122"/>
                <a:ea typeface="楷体_GB2312" pitchFamily="49" charset="-122"/>
              </a:rPr>
              <a:t>在于 </a:t>
            </a:r>
            <a:r>
              <a:rPr lang="en-US" altLang="zh-CN" sz="2400" dirty="0">
                <a:latin typeface="楷体_GB2312" pitchFamily="49" charset="-122"/>
                <a:ea typeface="楷体_GB2312" pitchFamily="49" charset="-122"/>
              </a:rPr>
              <a:t>GA</a:t>
            </a:r>
            <a:r>
              <a:rPr lang="zh-CN" altLang="en-US" sz="2400" dirty="0">
                <a:latin typeface="楷体_GB2312" pitchFamily="49" charset="-122"/>
                <a:ea typeface="楷体_GB2312" pitchFamily="49" charset="-122"/>
              </a:rPr>
              <a:t>在进化搜索过程中， 每代总要维持一定规模的群体，若</a:t>
            </a:r>
            <a:r>
              <a:rPr lang="zh-CN" altLang="en-US" sz="2400" dirty="0">
                <a:solidFill>
                  <a:srgbClr val="FF0000"/>
                </a:solidFill>
                <a:latin typeface="楷体_GB2312" pitchFamily="49" charset="-122"/>
                <a:ea typeface="楷体_GB2312" pitchFamily="49" charset="-122"/>
              </a:rPr>
              <a:t>群体规模太小，含有的信息量也少</a:t>
            </a:r>
            <a:r>
              <a:rPr lang="zh-CN" altLang="en-US" sz="2400" dirty="0">
                <a:latin typeface="楷体_GB2312" pitchFamily="49" charset="-122"/>
                <a:ea typeface="楷体_GB2312" pitchFamily="49" charset="-122"/>
              </a:rPr>
              <a:t>，不能使算法得到充分发挥，若</a:t>
            </a:r>
            <a:r>
              <a:rPr lang="zh-CN" altLang="en-US" sz="2400" dirty="0">
                <a:solidFill>
                  <a:srgbClr val="FF0000"/>
                </a:solidFill>
                <a:latin typeface="楷体_GB2312" pitchFamily="49" charset="-122"/>
                <a:ea typeface="楷体_GB2312" pitchFamily="49" charset="-122"/>
              </a:rPr>
              <a:t>群体规模大，包含的信息量也大</a:t>
            </a:r>
            <a:r>
              <a:rPr lang="zh-CN" altLang="en-US" sz="2400" dirty="0">
                <a:latin typeface="楷体_GB2312" pitchFamily="49" charset="-122"/>
                <a:ea typeface="楷体_GB2312" pitchFamily="49" charset="-122"/>
              </a:rPr>
              <a:t>，但计算次数会激剧增加，因而限制了算法的使用。</a:t>
            </a:r>
          </a:p>
          <a:p>
            <a:pPr marL="0" indent="0">
              <a:lnSpc>
                <a:spcPct val="120000"/>
              </a:lnSpc>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GA</a:t>
            </a:r>
            <a:r>
              <a:rPr lang="zh-CN" altLang="en-US" sz="2400" dirty="0">
                <a:latin typeface="楷体_GB2312" pitchFamily="49" charset="-122"/>
                <a:ea typeface="楷体_GB2312" pitchFamily="49" charset="-122"/>
              </a:rPr>
              <a:t>的另一个不足之处是</a:t>
            </a:r>
            <a:r>
              <a:rPr lang="zh-CN" altLang="en-US" sz="2400" dirty="0">
                <a:solidFill>
                  <a:srgbClr val="FF0000"/>
                </a:solidFill>
                <a:latin typeface="Arial"/>
                <a:ea typeface="楷体_GB2312" pitchFamily="49" charset="-122"/>
              </a:rPr>
              <a:t>“</a:t>
            </a:r>
            <a:r>
              <a:rPr lang="zh-CN" altLang="en-US" sz="2400" dirty="0">
                <a:solidFill>
                  <a:srgbClr val="FF0000"/>
                </a:solidFill>
                <a:latin typeface="楷体_GB2312" pitchFamily="49" charset="-122"/>
                <a:ea typeface="楷体_GB2312" pitchFamily="49" charset="-122"/>
              </a:rPr>
              <a:t>早熟</a:t>
            </a:r>
            <a:r>
              <a:rPr lang="zh-CN" altLang="en-US" sz="2400" dirty="0">
                <a:solidFill>
                  <a:srgbClr val="FF0000"/>
                </a:solidFill>
                <a:latin typeface="Arial"/>
                <a:ea typeface="楷体_GB2312" pitchFamily="49" charset="-122"/>
              </a:rPr>
              <a:t>”</a:t>
            </a:r>
            <a:r>
              <a:rPr lang="zh-CN" altLang="en-US" sz="2400" dirty="0">
                <a:latin typeface="楷体_GB2312" pitchFamily="49" charset="-122"/>
                <a:ea typeface="楷体_GB2312" pitchFamily="49" charset="-122"/>
              </a:rPr>
              <a:t>。造成这种成熟前收敛的原因，一方面是 </a:t>
            </a:r>
            <a:r>
              <a:rPr lang="en-US" altLang="zh-CN" sz="2400" dirty="0">
                <a:latin typeface="楷体_GB2312" pitchFamily="49" charset="-122"/>
                <a:ea typeface="楷体_GB2312" pitchFamily="49" charset="-122"/>
              </a:rPr>
              <a:t>GA</a:t>
            </a:r>
            <a:r>
              <a:rPr lang="zh-CN" altLang="en-US" sz="2400" dirty="0">
                <a:latin typeface="楷体_GB2312" pitchFamily="49" charset="-122"/>
                <a:ea typeface="楷体_GB2312" pitchFamily="49" charset="-122"/>
              </a:rPr>
              <a:t>中最重要的遗传算子</a:t>
            </a:r>
            <a:r>
              <a:rPr lang="en-US" altLang="zh-CN" sz="2400" dirty="0">
                <a:latin typeface="Arial"/>
                <a:ea typeface="楷体_GB2312" pitchFamily="49" charset="-122"/>
              </a:rPr>
              <a:t>——</a:t>
            </a:r>
            <a:r>
              <a:rPr lang="zh-CN" altLang="en-US" sz="2400" dirty="0">
                <a:latin typeface="楷体_GB2312" pitchFamily="49" charset="-122"/>
                <a:ea typeface="楷体_GB2312" pitchFamily="49" charset="-122"/>
              </a:rPr>
              <a:t>交叉算子使群体中的染色体具有</a:t>
            </a:r>
            <a:r>
              <a:rPr lang="zh-CN" altLang="en-US" sz="2400" dirty="0">
                <a:solidFill>
                  <a:srgbClr val="FF0000"/>
                </a:solidFill>
                <a:latin typeface="楷体_GB2312" pitchFamily="49" charset="-122"/>
                <a:ea typeface="楷体_GB2312" pitchFamily="49" charset="-122"/>
              </a:rPr>
              <a:t>局部相似性</a:t>
            </a:r>
            <a:r>
              <a:rPr lang="zh-CN" altLang="en-US" sz="2400" dirty="0">
                <a:latin typeface="楷体_GB2312" pitchFamily="49" charset="-122"/>
                <a:ea typeface="楷体_GB2312" pitchFamily="49" charset="-122"/>
              </a:rPr>
              <a:t>，父代染色体的</a:t>
            </a:r>
            <a:r>
              <a:rPr lang="zh-CN" altLang="en-US" sz="2400" dirty="0">
                <a:solidFill>
                  <a:srgbClr val="FF0000"/>
                </a:solidFill>
                <a:latin typeface="楷体_GB2312" pitchFamily="49" charset="-122"/>
                <a:ea typeface="楷体_GB2312" pitchFamily="49" charset="-122"/>
              </a:rPr>
              <a:t>信息交换量小</a:t>
            </a:r>
            <a:r>
              <a:rPr lang="zh-CN" altLang="en-US" sz="2400" dirty="0">
                <a:latin typeface="楷体_GB2312" pitchFamily="49" charset="-122"/>
                <a:ea typeface="楷体_GB2312" pitchFamily="49" charset="-122"/>
              </a:rPr>
              <a:t>，从而使搜索停滞不前；另一方面是</a:t>
            </a:r>
            <a:r>
              <a:rPr lang="zh-CN" altLang="en-US" sz="2400" dirty="0">
                <a:solidFill>
                  <a:srgbClr val="FF0000"/>
                </a:solidFill>
                <a:latin typeface="楷体_GB2312" pitchFamily="49" charset="-122"/>
                <a:ea typeface="楷体_GB2312" pitchFamily="49" charset="-122"/>
              </a:rPr>
              <a:t>变异概率又太小</a:t>
            </a:r>
            <a:r>
              <a:rPr lang="zh-CN" altLang="en-US" sz="2400" dirty="0">
                <a:latin typeface="楷体_GB2312" pitchFamily="49" charset="-122"/>
                <a:ea typeface="楷体_GB2312" pitchFamily="49" charset="-122"/>
              </a:rPr>
              <a:t>，以至于不能使搜索转向其它的解空间进行搜索。</a:t>
            </a:r>
          </a:p>
          <a:p>
            <a:pPr marL="0" indent="0">
              <a:lnSpc>
                <a:spcPct val="120000"/>
              </a:lnSpc>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GA</a:t>
            </a:r>
            <a:r>
              <a:rPr lang="zh-CN" altLang="en-US" sz="2400" dirty="0">
                <a:latin typeface="楷体_GB2312" pitchFamily="49" charset="-122"/>
                <a:ea typeface="楷体_GB2312" pitchFamily="49" charset="-122"/>
              </a:rPr>
              <a:t>的爬山能力差，也是由于变异概率低造成的。</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B6FDE1-B9F3-4E2E-8B22-2E624DF9D881}" type="slidenum">
              <a:rPr lang="en-US" altLang="zh-CN"/>
              <a:pPr/>
              <a:t>56</a:t>
            </a:fld>
            <a:endParaRPr lang="en-US" altLang="zh-CN"/>
          </a:p>
        </p:txBody>
      </p:sp>
      <p:sp>
        <p:nvSpPr>
          <p:cNvPr id="97282" name="Rectangle 2"/>
          <p:cNvSpPr>
            <a:spLocks noGrp="1" noChangeArrowheads="1"/>
          </p:cNvSpPr>
          <p:nvPr>
            <p:ph type="title"/>
          </p:nvPr>
        </p:nvSpPr>
        <p:spPr/>
        <p:txBody>
          <a:bodyPr/>
          <a:lstStyle/>
          <a:p>
            <a:pPr algn="l"/>
            <a:r>
              <a:rPr lang="en-US" altLang="zh-CN" sz="3200">
                <a:latin typeface="隶书" pitchFamily="49" charset="-122"/>
                <a:ea typeface="隶书" pitchFamily="49" charset="-122"/>
              </a:rPr>
              <a:t>3</a:t>
            </a:r>
            <a:r>
              <a:rPr lang="zh-CN" altLang="en-US" sz="3200">
                <a:latin typeface="隶书" pitchFamily="49" charset="-122"/>
                <a:ea typeface="隶书" pitchFamily="49" charset="-122"/>
              </a:rPr>
              <a:t>、遗传算法的改进</a:t>
            </a:r>
          </a:p>
        </p:txBody>
      </p:sp>
      <p:sp>
        <p:nvSpPr>
          <p:cNvPr id="97283" name="Rectangle 3"/>
          <p:cNvSpPr>
            <a:spLocks noGrp="1" noChangeArrowheads="1"/>
          </p:cNvSpPr>
          <p:nvPr>
            <p:ph type="body" idx="1"/>
          </p:nvPr>
        </p:nvSpPr>
        <p:spPr>
          <a:xfrm>
            <a:off x="179388" y="1557338"/>
            <a:ext cx="8640762" cy="2303462"/>
          </a:xfrm>
        </p:spPr>
        <p:txBody>
          <a:bodyPr/>
          <a:lstStyle/>
          <a:p>
            <a:pPr>
              <a:lnSpc>
                <a:spcPct val="120000"/>
              </a:lnSpc>
            </a:pPr>
            <a:r>
              <a:rPr lang="en-US" altLang="zh-CN"/>
              <a:t>      </a:t>
            </a:r>
            <a:r>
              <a:rPr lang="zh-CN" altLang="en-US" sz="2400">
                <a:latin typeface="楷体_GB2312" pitchFamily="49" charset="-122"/>
                <a:ea typeface="楷体_GB2312" pitchFamily="49" charset="-122"/>
              </a:rPr>
              <a:t>遗传欺骗问题：在遗传算法进化过程中，有时会产生一些超常的个体，这些个体因竞争力太突出而控制了选择运算过程，从而影响算法的全局优化性能，导致算法获得某个局部最优解。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6D06A2E-5524-41A6-9E2C-DE1B8E8772C6}" type="slidenum">
              <a:rPr lang="en-US" altLang="zh-CN"/>
              <a:pPr/>
              <a:t>57</a:t>
            </a:fld>
            <a:endParaRPr lang="en-US" altLang="zh-CN"/>
          </a:p>
        </p:txBody>
      </p:sp>
      <p:sp>
        <p:nvSpPr>
          <p:cNvPr id="101378" name="Rectangle 2"/>
          <p:cNvSpPr>
            <a:spLocks noGrp="1" noChangeArrowheads="1"/>
          </p:cNvSpPr>
          <p:nvPr>
            <p:ph type="title"/>
          </p:nvPr>
        </p:nvSpPr>
        <p:spPr>
          <a:xfrm>
            <a:off x="628650" y="692150"/>
            <a:ext cx="6069013" cy="725488"/>
          </a:xfrm>
        </p:spPr>
        <p:txBody>
          <a:bodyPr/>
          <a:lstStyle/>
          <a:p>
            <a:pPr algn="l"/>
            <a:r>
              <a:rPr lang="zh-CN" altLang="en-US" sz="3200">
                <a:ea typeface="隶书" pitchFamily="49" charset="-122"/>
              </a:rPr>
              <a:t>遗传算法的改进途径</a:t>
            </a:r>
          </a:p>
        </p:txBody>
      </p:sp>
      <p:sp>
        <p:nvSpPr>
          <p:cNvPr id="101379" name="Rectangle 3"/>
          <p:cNvSpPr>
            <a:spLocks noGrp="1" noChangeArrowheads="1"/>
          </p:cNvSpPr>
          <p:nvPr>
            <p:ph type="body" idx="1"/>
          </p:nvPr>
        </p:nvSpPr>
        <p:spPr>
          <a:xfrm>
            <a:off x="722313" y="1776413"/>
            <a:ext cx="7775575" cy="4105275"/>
          </a:xfrm>
        </p:spPr>
        <p:txBody>
          <a:bodyPr/>
          <a:lstStyle/>
          <a:p>
            <a:pPr algn="just"/>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）对编码方式的改进 </a:t>
            </a:r>
          </a:p>
          <a:p>
            <a:pPr algn="just"/>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）对遗传算子的改进</a:t>
            </a:r>
          </a:p>
          <a:p>
            <a:pPr algn="just"/>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）对控制参数的改进 </a:t>
            </a:r>
          </a:p>
          <a:p>
            <a:pPr algn="just"/>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）对执行策略的改进 </a:t>
            </a:r>
          </a:p>
          <a:p>
            <a:pPr algn="just"/>
            <a:endParaRPr lang="en-US" altLang="zh-CN" sz="240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C7A328D-1C66-46C0-AAC5-FCCBC268CB4D}" type="slidenum">
              <a:rPr lang="en-US" altLang="zh-CN"/>
              <a:pPr/>
              <a:t>58</a:t>
            </a:fld>
            <a:endParaRPr lang="en-US" altLang="zh-CN"/>
          </a:p>
        </p:txBody>
      </p:sp>
      <p:sp>
        <p:nvSpPr>
          <p:cNvPr id="102402" name="Rectangle 2"/>
          <p:cNvSpPr>
            <a:spLocks noGrp="1" noChangeArrowheads="1"/>
          </p:cNvSpPr>
          <p:nvPr>
            <p:ph type="title"/>
          </p:nvPr>
        </p:nvSpPr>
        <p:spPr>
          <a:xfrm>
            <a:off x="601663" y="692150"/>
            <a:ext cx="7248525" cy="725488"/>
          </a:xfrm>
        </p:spPr>
        <p:txBody>
          <a:bodyPr/>
          <a:lstStyle/>
          <a:p>
            <a:pPr algn="l"/>
            <a:r>
              <a:rPr lang="zh-CN" altLang="en-US" sz="3200">
                <a:ea typeface="隶书" pitchFamily="49" charset="-122"/>
              </a:rPr>
              <a:t>对编码方式的改进</a:t>
            </a:r>
          </a:p>
        </p:txBody>
      </p:sp>
      <p:sp>
        <p:nvSpPr>
          <p:cNvPr id="102403" name="Rectangle 3"/>
          <p:cNvSpPr>
            <a:spLocks noGrp="1" noChangeArrowheads="1"/>
          </p:cNvSpPr>
          <p:nvPr>
            <p:ph type="body" idx="1"/>
          </p:nvPr>
        </p:nvSpPr>
        <p:spPr>
          <a:xfrm>
            <a:off x="250825" y="1700213"/>
            <a:ext cx="8642350" cy="2449512"/>
          </a:xfrm>
        </p:spPr>
        <p:txBody>
          <a:bodyPr/>
          <a:lstStyle/>
          <a:p>
            <a:pPr algn="just">
              <a:lnSpc>
                <a:spcPct val="120000"/>
              </a:lnSpc>
            </a:pPr>
            <a:r>
              <a:rPr lang="en-US" altLang="zh-CN" dirty="0"/>
              <a:t>      </a:t>
            </a:r>
            <a:r>
              <a:rPr lang="zh-CN" altLang="en-US" sz="2400" dirty="0">
                <a:latin typeface="楷体_GB2312" pitchFamily="49" charset="-122"/>
                <a:ea typeface="楷体_GB2312" pitchFamily="49" charset="-122"/>
              </a:rPr>
              <a:t>二进制编码优点在于编码、解码操作简单，交叉、变异等操作便于实现，缺点在于精度要求较高时，</a:t>
            </a:r>
            <a:r>
              <a:rPr lang="zh-CN" altLang="en-US" sz="2400" dirty="0">
                <a:solidFill>
                  <a:srgbClr val="FF0000"/>
                </a:solidFill>
                <a:latin typeface="楷体_GB2312" pitchFamily="49" charset="-122"/>
                <a:ea typeface="楷体_GB2312" pitchFamily="49" charset="-122"/>
              </a:rPr>
              <a:t>个体编码串较长，使算法的搜索空间急剧扩大</a:t>
            </a:r>
            <a:r>
              <a:rPr lang="zh-CN" altLang="en-US" sz="2400" dirty="0">
                <a:latin typeface="楷体_GB2312" pitchFamily="49" charset="-122"/>
                <a:ea typeface="楷体_GB2312" pitchFamily="49" charset="-122"/>
              </a:rPr>
              <a:t>，遗传算法的性能降低。格雷编码克服了二进制编码的不连续问题，浮点数编码改善了遗传算法的计算复杂性 。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97BBE3-F374-4EF5-BA88-43235A2EF3EA}" type="slidenum">
              <a:rPr lang="en-US" altLang="zh-CN"/>
              <a:pPr/>
              <a:t>59</a:t>
            </a:fld>
            <a:endParaRPr lang="en-US" altLang="zh-CN"/>
          </a:p>
        </p:txBody>
      </p:sp>
      <p:sp>
        <p:nvSpPr>
          <p:cNvPr id="134146" name="Rectangle 2"/>
          <p:cNvSpPr>
            <a:spLocks noGrp="1" noChangeArrowheads="1"/>
          </p:cNvSpPr>
          <p:nvPr>
            <p:ph type="title"/>
          </p:nvPr>
        </p:nvSpPr>
        <p:spPr>
          <a:xfrm>
            <a:off x="457200" y="692150"/>
            <a:ext cx="8229600" cy="433388"/>
          </a:xfrm>
        </p:spPr>
        <p:txBody>
          <a:bodyPr/>
          <a:lstStyle/>
          <a:p>
            <a:pPr algn="l"/>
            <a:r>
              <a:rPr lang="en-US" altLang="zh-CN" sz="3200">
                <a:latin typeface="隶书" pitchFamily="49" charset="-122"/>
                <a:ea typeface="隶书" pitchFamily="49" charset="-122"/>
              </a:rPr>
              <a:t>TSP</a:t>
            </a:r>
            <a:r>
              <a:rPr lang="zh-CN" altLang="en-US" sz="3200">
                <a:latin typeface="隶书" pitchFamily="49" charset="-122"/>
                <a:ea typeface="隶书" pitchFamily="49" charset="-122"/>
              </a:rPr>
              <a:t>问题的基本遗传算法</a:t>
            </a:r>
          </a:p>
        </p:txBody>
      </p:sp>
      <p:sp>
        <p:nvSpPr>
          <p:cNvPr id="134147" name="Rectangle 3"/>
          <p:cNvSpPr>
            <a:spLocks noGrp="1" noChangeArrowheads="1"/>
          </p:cNvSpPr>
          <p:nvPr>
            <p:ph type="body" idx="1"/>
          </p:nvPr>
        </p:nvSpPr>
        <p:spPr>
          <a:xfrm>
            <a:off x="419100" y="1196975"/>
            <a:ext cx="8229600" cy="5472113"/>
          </a:xfrm>
        </p:spPr>
        <p:txBody>
          <a:bodyPr/>
          <a:lstStyle/>
          <a:p>
            <a:r>
              <a:rPr lang="en-US" altLang="zh-CN" sz="2000"/>
              <a:t>(1) </a:t>
            </a:r>
            <a:r>
              <a:rPr lang="zh-CN" altLang="en-US" sz="2000"/>
              <a:t>编码</a:t>
            </a:r>
          </a:p>
          <a:p>
            <a:r>
              <a:rPr lang="zh-CN" altLang="en-US" sz="2000"/>
              <a:t>     自然数编码，</a:t>
            </a:r>
            <a:r>
              <a:rPr lang="en-US" altLang="zh-CN" sz="2000"/>
              <a:t>i</a:t>
            </a:r>
            <a:r>
              <a:rPr lang="en-US" altLang="zh-CN" sz="2000" baseline="-25000"/>
              <a:t>1</a:t>
            </a:r>
            <a:r>
              <a:rPr lang="en-US" altLang="zh-CN" sz="2000"/>
              <a:t>i</a:t>
            </a:r>
            <a:r>
              <a:rPr lang="en-US" altLang="zh-CN" sz="2000" baseline="-25000"/>
              <a:t>2</a:t>
            </a:r>
            <a:r>
              <a:rPr lang="en-US" altLang="zh-CN" sz="2000"/>
              <a:t>i</a:t>
            </a:r>
            <a:r>
              <a:rPr lang="en-US" altLang="zh-CN" sz="2000" baseline="-25000"/>
              <a:t>3</a:t>
            </a:r>
            <a:r>
              <a:rPr lang="en-US" altLang="zh-CN" sz="2000"/>
              <a:t>……i</a:t>
            </a:r>
            <a:r>
              <a:rPr lang="en-US" altLang="zh-CN" sz="2000" baseline="-25000"/>
              <a:t>n</a:t>
            </a:r>
          </a:p>
          <a:p>
            <a:r>
              <a:rPr lang="en-US" altLang="zh-CN" sz="2000"/>
              <a:t>(2) </a:t>
            </a:r>
            <a:r>
              <a:rPr lang="zh-CN" altLang="en-US" sz="2000"/>
              <a:t>适应度函数</a:t>
            </a:r>
          </a:p>
          <a:p>
            <a:r>
              <a:rPr lang="zh-CN" altLang="en-US" sz="2000"/>
              <a:t>    </a:t>
            </a:r>
            <a:r>
              <a:rPr lang="en-US" altLang="zh-CN" sz="2000"/>
              <a:t>f</a:t>
            </a:r>
            <a:r>
              <a:rPr lang="en-US" altLang="zh-CN" sz="2000" baseline="-25000"/>
              <a:t>i</a:t>
            </a:r>
            <a:r>
              <a:rPr lang="en-US" altLang="zh-CN" sz="2000"/>
              <a:t> </a:t>
            </a:r>
            <a:r>
              <a:rPr lang="zh-CN" altLang="en-US" sz="2000"/>
              <a:t>：巡回路长度的倒数</a:t>
            </a:r>
          </a:p>
          <a:p>
            <a:r>
              <a:rPr lang="en-US" altLang="zh-CN" sz="2000"/>
              <a:t>(3)</a:t>
            </a:r>
            <a:r>
              <a:rPr lang="zh-CN" altLang="en-US" sz="2000"/>
              <a:t>选择操作</a:t>
            </a:r>
          </a:p>
          <a:p>
            <a:r>
              <a:rPr lang="zh-CN" altLang="en-US" sz="2000"/>
              <a:t>    ①繁殖池； ②赌轮选择 </a:t>
            </a:r>
          </a:p>
          <a:p>
            <a:r>
              <a:rPr lang="en-US" altLang="zh-CN" sz="2000"/>
              <a:t>(4)</a:t>
            </a:r>
            <a:r>
              <a:rPr lang="zh-CN" altLang="en-US" sz="2000"/>
              <a:t>杂交算子</a:t>
            </a:r>
          </a:p>
          <a:p>
            <a:r>
              <a:rPr lang="zh-CN" altLang="en-US" sz="2000"/>
              <a:t>    例，基于位置的杂交</a:t>
            </a:r>
          </a:p>
          <a:p>
            <a:r>
              <a:rPr lang="zh-CN" altLang="en-US" sz="2000"/>
              <a:t>        父代</a:t>
            </a:r>
            <a:r>
              <a:rPr lang="en-US" altLang="zh-CN" sz="2000"/>
              <a:t>1</a:t>
            </a:r>
            <a:r>
              <a:rPr lang="zh-CN" altLang="en-US" sz="2000"/>
              <a:t>：</a:t>
            </a:r>
            <a:r>
              <a:rPr lang="en-US" altLang="zh-CN" sz="2000"/>
              <a:t>1   2   3   4   5   6   7     8   9   10</a:t>
            </a:r>
          </a:p>
          <a:p>
            <a:r>
              <a:rPr lang="en-US" altLang="zh-CN" sz="2000"/>
              <a:t>        </a:t>
            </a:r>
            <a:r>
              <a:rPr lang="zh-CN" altLang="en-US" sz="2000"/>
              <a:t>父代</a:t>
            </a:r>
            <a:r>
              <a:rPr lang="en-US" altLang="zh-CN" sz="2000"/>
              <a:t>2</a:t>
            </a:r>
            <a:r>
              <a:rPr lang="zh-CN" altLang="en-US" sz="2000"/>
              <a:t>：</a:t>
            </a:r>
            <a:r>
              <a:rPr lang="en-US" altLang="zh-CN" sz="2000"/>
              <a:t>5   9   2   4   6   1   10   7   3    8</a:t>
            </a:r>
          </a:p>
          <a:p>
            <a:r>
              <a:rPr lang="en-US" altLang="zh-CN" sz="2000"/>
              <a:t>    </a:t>
            </a:r>
            <a:r>
              <a:rPr lang="zh-CN" altLang="en-US" sz="2000"/>
              <a:t>所选位置       *    *         *               *</a:t>
            </a:r>
          </a:p>
          <a:p>
            <a:r>
              <a:rPr lang="zh-CN" altLang="en-US" sz="2000"/>
              <a:t>        子代</a:t>
            </a:r>
            <a:r>
              <a:rPr lang="en-US" altLang="zh-CN" sz="2000"/>
              <a:t>1</a:t>
            </a:r>
            <a:r>
              <a:rPr lang="zh-CN" altLang="en-US" sz="2000"/>
              <a:t>：</a:t>
            </a:r>
            <a:r>
              <a:rPr lang="en-US" altLang="zh-CN" sz="2000"/>
              <a:t>1   9   2   3   6   4   5     7   8   10</a:t>
            </a:r>
          </a:p>
          <a:p>
            <a:r>
              <a:rPr lang="en-US" altLang="zh-CN" sz="2000"/>
              <a:t>        </a:t>
            </a:r>
            <a:r>
              <a:rPr lang="zh-CN" altLang="en-US" sz="2000"/>
              <a:t>子代</a:t>
            </a:r>
            <a:r>
              <a:rPr lang="en-US" altLang="zh-CN" sz="2000"/>
              <a:t>2</a:t>
            </a:r>
            <a:r>
              <a:rPr lang="zh-CN" altLang="en-US" sz="2000"/>
              <a:t>：</a:t>
            </a:r>
            <a:r>
              <a:rPr lang="en-US" altLang="zh-CN" sz="2000"/>
              <a:t>9   2   3   4   5   6   1     8   10  7 </a:t>
            </a:r>
          </a:p>
          <a:p>
            <a:r>
              <a:rPr lang="en-US" altLang="zh-CN" sz="2000"/>
              <a:t>(5) </a:t>
            </a:r>
            <a:r>
              <a:rPr lang="zh-CN" altLang="en-US" sz="2000"/>
              <a:t>变异算子</a:t>
            </a:r>
          </a:p>
          <a:p>
            <a:r>
              <a:rPr lang="zh-CN" altLang="en-US" sz="2000"/>
              <a:t>      例，基于位置的变异、基于次序的变异、打乱变异</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A9D57BE-F149-4D7E-83AA-62DBA25DC4C9}" type="slidenum">
              <a:rPr lang="en-US" altLang="zh-CN"/>
              <a:pPr/>
              <a:t>6</a:t>
            </a:fld>
            <a:endParaRPr lang="en-US" altLang="zh-CN"/>
          </a:p>
        </p:txBody>
      </p:sp>
      <p:sp>
        <p:nvSpPr>
          <p:cNvPr id="187396" name="Rectangle 4"/>
          <p:cNvSpPr>
            <a:spLocks noChangeArrowheads="1"/>
          </p:cNvSpPr>
          <p:nvPr/>
        </p:nvSpPr>
        <p:spPr bwMode="auto">
          <a:xfrm>
            <a:off x="358775" y="476250"/>
            <a:ext cx="8785225" cy="5981700"/>
          </a:xfrm>
          <a:prstGeom prst="rect">
            <a:avLst/>
          </a:prstGeom>
          <a:noFill/>
          <a:ln w="12700" cap="sq" algn="ctr">
            <a:noFill/>
            <a:miter lim="800000"/>
            <a:headEnd/>
            <a:tailEnd/>
          </a:ln>
          <a:effectLst/>
        </p:spPr>
        <p:txBody>
          <a:bodyPr anchor="ctr">
            <a:spAutoFit/>
          </a:bodyPr>
          <a:lstStyle/>
          <a:p>
            <a:pPr>
              <a:lnSpc>
                <a:spcPct val="115000"/>
              </a:lnSpc>
            </a:pPr>
            <a:r>
              <a:rPr kumimoji="1" lang="zh-CN" altLang="en-US" sz="2400" b="1">
                <a:solidFill>
                  <a:srgbClr val="FF0000"/>
                </a:solidFill>
                <a:latin typeface="楷体_GB2312" pitchFamily="49" charset="-122"/>
                <a:ea typeface="楷体_GB2312" pitchFamily="49" charset="-122"/>
              </a:rPr>
              <a:t>遗传算法主要处理步骤</a:t>
            </a:r>
          </a:p>
          <a:p>
            <a:pPr>
              <a:lnSpc>
                <a:spcPct val="115000"/>
              </a:lnSpc>
            </a:pPr>
            <a:r>
              <a:rPr kumimoji="1" lang="zh-CN" altLang="en-US" sz="2400">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首先是</a:t>
            </a:r>
            <a:r>
              <a:rPr kumimoji="1" lang="zh-CN" altLang="en-US" sz="2400">
                <a:latin typeface="楷体_GB2312" pitchFamily="49" charset="-122"/>
                <a:ea typeface="楷体_GB2312" pitchFamily="49" charset="-122"/>
              </a:rPr>
              <a:t>对优化问题的</a:t>
            </a:r>
            <a:r>
              <a:rPr kumimoji="1" lang="zh-CN" altLang="en-US" sz="2400">
                <a:solidFill>
                  <a:srgbClr val="FF0000"/>
                </a:solidFill>
                <a:latin typeface="楷体_GB2312" pitchFamily="49" charset="-122"/>
                <a:ea typeface="楷体_GB2312" pitchFamily="49" charset="-122"/>
              </a:rPr>
              <a:t>解进行编码</a:t>
            </a:r>
            <a:r>
              <a:rPr kumimoji="1" lang="zh-CN" altLang="en-US" sz="2400">
                <a:latin typeface="楷体_GB2312" pitchFamily="49" charset="-122"/>
                <a:ea typeface="楷体_GB2312" pitchFamily="49" charset="-122"/>
              </a:rPr>
              <a:t>，称一个解的编码为一个染色体，组成编码的元素称为基因。编码的目的主要是用于优化问题解的表现形式和利于之后遗传算法中的计算。</a:t>
            </a:r>
          </a:p>
          <a:p>
            <a:pPr>
              <a:lnSpc>
                <a:spcPct val="115000"/>
              </a:lnSpc>
            </a:pPr>
            <a:r>
              <a:rPr kumimoji="1" lang="zh-CN" altLang="en-US" sz="2400">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第二是</a:t>
            </a:r>
            <a:r>
              <a:rPr kumimoji="1" lang="zh-CN" altLang="en-US" sz="2400">
                <a:solidFill>
                  <a:srgbClr val="FF0000"/>
                </a:solidFill>
                <a:latin typeface="楷体_GB2312" pitchFamily="49" charset="-122"/>
                <a:ea typeface="楷体_GB2312" pitchFamily="49" charset="-122"/>
              </a:rPr>
              <a:t>适应函数的构造和应用</a:t>
            </a:r>
            <a:r>
              <a:rPr kumimoji="1" lang="zh-CN" altLang="en-US" sz="2400">
                <a:latin typeface="楷体_GB2312" pitchFamily="49" charset="-122"/>
                <a:ea typeface="楷体_GB2312" pitchFamily="49" charset="-122"/>
              </a:rPr>
              <a:t>。适应函数基本上依据优化问题的目标函数而定。当适应函数确定以后，自然选择规律是</a:t>
            </a:r>
            <a:r>
              <a:rPr kumimoji="1" lang="zh-CN" altLang="en-US" sz="2400">
                <a:solidFill>
                  <a:srgbClr val="FF0000"/>
                </a:solidFill>
                <a:latin typeface="楷体_GB2312" pitchFamily="49" charset="-122"/>
                <a:ea typeface="楷体_GB2312" pitchFamily="49" charset="-122"/>
              </a:rPr>
              <a:t>以适应函数值的大小决定的概率分布来确定哪些染色体适应生存，哪些被淘汰。</a:t>
            </a:r>
            <a:r>
              <a:rPr kumimoji="1" lang="zh-CN" altLang="en-US" sz="2400">
                <a:latin typeface="楷体_GB2312" pitchFamily="49" charset="-122"/>
                <a:ea typeface="楷体_GB2312" pitchFamily="49" charset="-122"/>
              </a:rPr>
              <a:t>生存下来的染色体组成种群，形成一个可以繁衍下一代的群体。</a:t>
            </a:r>
          </a:p>
          <a:p>
            <a:pPr>
              <a:lnSpc>
                <a:spcPct val="115000"/>
              </a:lnSpc>
            </a:pPr>
            <a:r>
              <a:rPr kumimoji="1" lang="zh-CN" altLang="en-US" sz="2400">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第三是</a:t>
            </a:r>
            <a:r>
              <a:rPr kumimoji="1" lang="zh-CN" altLang="en-US" sz="2400">
                <a:solidFill>
                  <a:srgbClr val="FF0000"/>
                </a:solidFill>
                <a:latin typeface="楷体_GB2312" pitchFamily="49" charset="-122"/>
                <a:ea typeface="楷体_GB2312" pitchFamily="49" charset="-122"/>
              </a:rPr>
              <a:t>染色体的结合</a:t>
            </a:r>
            <a:r>
              <a:rPr kumimoji="1" lang="zh-CN" altLang="en-US" sz="2400">
                <a:latin typeface="楷体_GB2312" pitchFamily="49" charset="-122"/>
                <a:ea typeface="楷体_GB2312" pitchFamily="49" charset="-122"/>
              </a:rPr>
              <a:t>。双亲的遗传基因结合是通过编码之间的交配达到下一代的产生。新一代的产生是一个生殖过程，它产生了一个新解。</a:t>
            </a:r>
          </a:p>
          <a:p>
            <a:pPr>
              <a:lnSpc>
                <a:spcPct val="115000"/>
              </a:lnSpc>
            </a:pPr>
            <a:r>
              <a:rPr kumimoji="1" lang="zh-CN" altLang="en-US" sz="2400">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最后是</a:t>
            </a:r>
            <a:r>
              <a:rPr kumimoji="1" lang="zh-CN" altLang="en-US" sz="2400">
                <a:solidFill>
                  <a:srgbClr val="FF0000"/>
                </a:solidFill>
                <a:latin typeface="楷体_GB2312" pitchFamily="49" charset="-122"/>
                <a:ea typeface="楷体_GB2312" pitchFamily="49" charset="-122"/>
              </a:rPr>
              <a:t>变异</a:t>
            </a:r>
            <a:r>
              <a:rPr kumimoji="1" lang="zh-CN" altLang="en-US" sz="2400">
                <a:latin typeface="楷体_GB2312" pitchFamily="49" charset="-122"/>
                <a:ea typeface="楷体_GB2312" pitchFamily="49" charset="-122"/>
              </a:rPr>
              <a:t>。新解产生过程中可能发生基因变异，变异使某些解的编码发生变化，使解有更大的遍历性。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7E25B70-494B-4AD2-BBEA-915A79A9DC8B}" type="slidenum">
              <a:rPr lang="en-US" altLang="zh-CN"/>
              <a:pPr/>
              <a:t>60</a:t>
            </a:fld>
            <a:endParaRPr lang="en-US" altLang="zh-CN"/>
          </a:p>
        </p:txBody>
      </p:sp>
      <p:sp>
        <p:nvSpPr>
          <p:cNvPr id="103426" name="Rectangle 2"/>
          <p:cNvSpPr>
            <a:spLocks noGrp="1" noChangeArrowheads="1"/>
          </p:cNvSpPr>
          <p:nvPr>
            <p:ph type="title"/>
          </p:nvPr>
        </p:nvSpPr>
        <p:spPr>
          <a:xfrm>
            <a:off x="469900" y="703263"/>
            <a:ext cx="8208963" cy="593725"/>
          </a:xfrm>
        </p:spPr>
        <p:txBody>
          <a:bodyPr/>
          <a:lstStyle/>
          <a:p>
            <a:pPr algn="l"/>
            <a:r>
              <a:rPr lang="zh-CN" altLang="en-US" sz="3200">
                <a:latin typeface="隶书" pitchFamily="49" charset="-122"/>
                <a:ea typeface="隶书" pitchFamily="49" charset="-122"/>
              </a:rPr>
              <a:t>对遗传算子的改进</a:t>
            </a:r>
          </a:p>
        </p:txBody>
      </p:sp>
      <p:sp>
        <p:nvSpPr>
          <p:cNvPr id="103427" name="Rectangle 3"/>
          <p:cNvSpPr>
            <a:spLocks noGrp="1" noChangeArrowheads="1"/>
          </p:cNvSpPr>
          <p:nvPr>
            <p:ph type="body" idx="1"/>
          </p:nvPr>
        </p:nvSpPr>
        <p:spPr>
          <a:xfrm>
            <a:off x="1154113" y="1633538"/>
            <a:ext cx="4176712" cy="3625850"/>
          </a:xfrm>
        </p:spPr>
        <p:txBody>
          <a:bodyPr/>
          <a:lstStyle/>
          <a:p>
            <a:pPr>
              <a:lnSpc>
                <a:spcPct val="140000"/>
              </a:lnSpc>
            </a:pPr>
            <a:r>
              <a:rPr lang="zh-CN" altLang="en-US"/>
              <a:t>排序选择 </a:t>
            </a:r>
          </a:p>
          <a:p>
            <a:pPr>
              <a:lnSpc>
                <a:spcPct val="140000"/>
              </a:lnSpc>
            </a:pPr>
            <a:r>
              <a:rPr lang="zh-CN" altLang="en-US"/>
              <a:t>均匀交叉 </a:t>
            </a:r>
          </a:p>
          <a:p>
            <a:pPr>
              <a:lnSpc>
                <a:spcPct val="140000"/>
              </a:lnSpc>
            </a:pPr>
            <a:r>
              <a:rPr lang="zh-CN" altLang="en-US"/>
              <a:t>逆序变异</a:t>
            </a:r>
          </a:p>
        </p:txBody>
      </p:sp>
      <p:sp>
        <p:nvSpPr>
          <p:cNvPr id="103428" name="AutoShape 4"/>
          <p:cNvSpPr>
            <a:spLocks noChangeArrowheads="1"/>
          </p:cNvSpPr>
          <p:nvPr/>
        </p:nvSpPr>
        <p:spPr bwMode="auto">
          <a:xfrm>
            <a:off x="3923929" y="1341438"/>
            <a:ext cx="4896222" cy="4248150"/>
          </a:xfrm>
          <a:prstGeom prst="wedgeRoundRectCallout">
            <a:avLst>
              <a:gd name="adj1" fmla="val -77755"/>
              <a:gd name="adj2" fmla="val -35463"/>
              <a:gd name="adj3" fmla="val 16667"/>
            </a:avLst>
          </a:prstGeom>
          <a:solidFill>
            <a:schemeClr val="accent1"/>
          </a:solidFill>
          <a:ln w="12700" cap="sq">
            <a:solidFill>
              <a:schemeClr val="tx1"/>
            </a:solidFill>
            <a:miter lim="800000"/>
            <a:headEnd type="none" w="sm" len="sm"/>
            <a:tailEnd type="none" w="sm" len="sm"/>
          </a:ln>
          <a:effectLst/>
        </p:spPr>
        <p:txBody>
          <a:bodyPr/>
          <a:lstStyle/>
          <a:p>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a:t>
            </a:r>
            <a:r>
              <a:rPr kumimoji="1" lang="zh-CN" altLang="en-US" sz="2400" b="1" dirty="0">
                <a:latin typeface="楷体_GB2312" pitchFamily="49" charset="-122"/>
                <a:ea typeface="楷体_GB2312" pitchFamily="49" charset="-122"/>
              </a:rPr>
              <a:t>） 对群体中的所有个体按其适应度大小进行降序排序；</a:t>
            </a:r>
          </a:p>
          <a:p>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2</a:t>
            </a:r>
            <a:r>
              <a:rPr kumimoji="1" lang="zh-CN" altLang="en-US" sz="2400" b="1" dirty="0">
                <a:latin typeface="楷体_GB2312" pitchFamily="49" charset="-122"/>
                <a:ea typeface="楷体_GB2312" pitchFamily="49" charset="-122"/>
              </a:rPr>
              <a:t>） 根据具体求解问题，设计一个概率分配表，将各个概率值按上述排列次序分配给各个个体；</a:t>
            </a:r>
          </a:p>
          <a:p>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3</a:t>
            </a:r>
            <a:r>
              <a:rPr kumimoji="1" lang="zh-CN" altLang="en-US" sz="2400" b="1" dirty="0">
                <a:latin typeface="楷体_GB2312" pitchFamily="49" charset="-122"/>
                <a:ea typeface="楷体_GB2312" pitchFamily="49" charset="-122"/>
              </a:rPr>
              <a:t>） 以各个个体所分配到的概率值作为其遗传到下一代的概率，基于这些概率用赌盘选择法来产生下一代群体。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7581633-35BF-4CFF-A667-4006801826D7}" type="slidenum">
              <a:rPr lang="en-US" altLang="zh-CN"/>
              <a:pPr/>
              <a:t>61</a:t>
            </a:fld>
            <a:endParaRPr lang="en-US" altLang="zh-CN"/>
          </a:p>
        </p:txBody>
      </p:sp>
      <p:sp>
        <p:nvSpPr>
          <p:cNvPr id="111618" name="Rectangle 2"/>
          <p:cNvSpPr>
            <a:spLocks noGrp="1" noChangeArrowheads="1"/>
          </p:cNvSpPr>
          <p:nvPr>
            <p:ph type="title"/>
          </p:nvPr>
        </p:nvSpPr>
        <p:spPr>
          <a:xfrm>
            <a:off x="469900" y="703263"/>
            <a:ext cx="8208963" cy="593725"/>
          </a:xfrm>
        </p:spPr>
        <p:txBody>
          <a:bodyPr/>
          <a:lstStyle/>
          <a:p>
            <a:pPr algn="l"/>
            <a:r>
              <a:rPr lang="zh-CN" altLang="en-US" sz="3200">
                <a:latin typeface="隶书" pitchFamily="49" charset="-122"/>
                <a:ea typeface="隶书" pitchFamily="49" charset="-122"/>
              </a:rPr>
              <a:t>对遗传算子 的改进</a:t>
            </a:r>
          </a:p>
        </p:txBody>
      </p:sp>
      <p:sp>
        <p:nvSpPr>
          <p:cNvPr id="111619" name="Rectangle 3"/>
          <p:cNvSpPr>
            <a:spLocks noGrp="1" noChangeArrowheads="1"/>
          </p:cNvSpPr>
          <p:nvPr>
            <p:ph type="body" idx="1"/>
          </p:nvPr>
        </p:nvSpPr>
        <p:spPr>
          <a:xfrm>
            <a:off x="1154113" y="1633538"/>
            <a:ext cx="4176712" cy="3625850"/>
          </a:xfrm>
        </p:spPr>
        <p:txBody>
          <a:bodyPr/>
          <a:lstStyle/>
          <a:p>
            <a:pPr>
              <a:lnSpc>
                <a:spcPct val="140000"/>
              </a:lnSpc>
            </a:pPr>
            <a:r>
              <a:rPr lang="zh-CN" altLang="en-US"/>
              <a:t>排序选择 </a:t>
            </a:r>
          </a:p>
          <a:p>
            <a:pPr>
              <a:lnSpc>
                <a:spcPct val="140000"/>
              </a:lnSpc>
            </a:pPr>
            <a:r>
              <a:rPr lang="zh-CN" altLang="en-US"/>
              <a:t>均匀交叉 </a:t>
            </a:r>
          </a:p>
          <a:p>
            <a:pPr>
              <a:lnSpc>
                <a:spcPct val="140000"/>
              </a:lnSpc>
            </a:pPr>
            <a:r>
              <a:rPr lang="zh-CN" altLang="en-US"/>
              <a:t>逆序变异</a:t>
            </a:r>
          </a:p>
        </p:txBody>
      </p:sp>
      <p:sp>
        <p:nvSpPr>
          <p:cNvPr id="111621" name="AutoShape 5"/>
          <p:cNvSpPr>
            <a:spLocks noChangeArrowheads="1"/>
          </p:cNvSpPr>
          <p:nvPr/>
        </p:nvSpPr>
        <p:spPr bwMode="auto">
          <a:xfrm>
            <a:off x="4284663" y="1341438"/>
            <a:ext cx="4535487" cy="4464050"/>
          </a:xfrm>
          <a:prstGeom prst="wedgeRoundRectCallout">
            <a:avLst>
              <a:gd name="adj1" fmla="val -80454"/>
              <a:gd name="adj2" fmla="val -20306"/>
              <a:gd name="adj3" fmla="val 16667"/>
            </a:avLst>
          </a:prstGeom>
          <a:solidFill>
            <a:schemeClr val="accent1"/>
          </a:solidFill>
          <a:ln w="12700" cap="sq">
            <a:solidFill>
              <a:schemeClr val="tx1"/>
            </a:solidFill>
            <a:miter lim="800000"/>
            <a:headEnd type="none" w="sm" len="sm"/>
            <a:tailEnd type="none" w="sm" len="sm"/>
          </a:ln>
          <a:effectLst/>
        </p:spPr>
        <p:txBody>
          <a:bodyPr/>
          <a:lstStyle/>
          <a:p>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 随机产生一个与个体编码长度相同的二进制屏蔽字</a:t>
            </a:r>
            <a:r>
              <a:rPr kumimoji="1" lang="en-US" altLang="zh-CN" sz="2400" b="1">
                <a:latin typeface="楷体_GB2312" pitchFamily="49" charset="-122"/>
                <a:ea typeface="楷体_GB2312" pitchFamily="49" charset="-122"/>
              </a:rPr>
              <a:t>P = W</a:t>
            </a:r>
            <a:r>
              <a:rPr kumimoji="1" lang="en-US" altLang="zh-CN" sz="2400" b="1" baseline="-25000">
                <a:latin typeface="楷体_GB2312" pitchFamily="49" charset="-122"/>
                <a:ea typeface="楷体_GB2312" pitchFamily="49" charset="-122"/>
              </a:rPr>
              <a:t>1</a:t>
            </a:r>
            <a:r>
              <a:rPr kumimoji="1" lang="en-US" altLang="zh-CN" sz="2400" b="1">
                <a:latin typeface="楷体_GB2312" pitchFamily="49" charset="-122"/>
                <a:ea typeface="楷体_GB2312" pitchFamily="49" charset="-122"/>
              </a:rPr>
              <a:t>W</a:t>
            </a:r>
            <a:r>
              <a:rPr kumimoji="1" lang="en-US" altLang="zh-CN" sz="2400" b="1" baseline="-25000">
                <a:latin typeface="楷体_GB2312" pitchFamily="49" charset="-122"/>
                <a:ea typeface="楷体_GB2312" pitchFamily="49" charset="-122"/>
              </a:rPr>
              <a:t>2</a:t>
            </a:r>
            <a:r>
              <a:rPr kumimoji="1" lang="en-US" altLang="zh-CN" sz="2400" b="1">
                <a:latin typeface="Times New Roman"/>
                <a:ea typeface="楷体_GB2312" pitchFamily="49" charset="-122"/>
              </a:rPr>
              <a:t>…</a:t>
            </a:r>
            <a:r>
              <a:rPr kumimoji="1" lang="en-US" altLang="zh-CN" sz="2400" b="1">
                <a:latin typeface="楷体_GB2312" pitchFamily="49" charset="-122"/>
                <a:ea typeface="楷体_GB2312" pitchFamily="49" charset="-122"/>
              </a:rPr>
              <a:t>W</a:t>
            </a:r>
            <a:r>
              <a:rPr kumimoji="1" lang="en-US" altLang="zh-CN" sz="2400" b="1" baseline="-25000">
                <a:latin typeface="楷体_GB2312" pitchFamily="49" charset="-122"/>
                <a:ea typeface="楷体_GB2312" pitchFamily="49" charset="-122"/>
              </a:rPr>
              <a:t>n</a:t>
            </a: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a:t>
            </a:r>
          </a:p>
          <a:p>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2</a:t>
            </a:r>
            <a:r>
              <a:rPr kumimoji="1" lang="zh-CN" altLang="en-US" sz="2400" b="1">
                <a:latin typeface="楷体_GB2312" pitchFamily="49" charset="-122"/>
                <a:ea typeface="楷体_GB2312" pitchFamily="49" charset="-122"/>
              </a:rPr>
              <a:t>） 按下列规则从</a:t>
            </a:r>
            <a:r>
              <a:rPr kumimoji="1" lang="en-US" altLang="zh-CN" sz="2400" b="1">
                <a:latin typeface="楷体_GB2312" pitchFamily="49" charset="-122"/>
                <a:ea typeface="楷体_GB2312" pitchFamily="49" charset="-122"/>
              </a:rPr>
              <a:t>A</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B</a:t>
            </a:r>
            <a:r>
              <a:rPr kumimoji="1" lang="zh-CN" altLang="en-US" sz="2400" b="1">
                <a:latin typeface="楷体_GB2312" pitchFamily="49" charset="-122"/>
                <a:ea typeface="楷体_GB2312" pitchFamily="49" charset="-122"/>
              </a:rPr>
              <a:t>两个父代个体中产生两个新个体</a:t>
            </a:r>
            <a:r>
              <a:rPr kumimoji="1" lang="en-US" altLang="zh-CN" sz="2400" b="1">
                <a:latin typeface="楷体_GB2312" pitchFamily="49" charset="-122"/>
                <a:ea typeface="楷体_GB2312" pitchFamily="49" charset="-122"/>
              </a:rPr>
              <a:t>X</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Y</a:t>
            </a:r>
            <a:r>
              <a:rPr kumimoji="1" lang="zh-CN" altLang="en-US" sz="2400" b="1">
                <a:latin typeface="楷体_GB2312" pitchFamily="49" charset="-122"/>
                <a:ea typeface="楷体_GB2312" pitchFamily="49" charset="-122"/>
              </a:rPr>
              <a:t>：若</a:t>
            </a:r>
            <a:r>
              <a:rPr kumimoji="1" lang="en-US" altLang="zh-CN" sz="2400" b="1">
                <a:latin typeface="楷体_GB2312" pitchFamily="49" charset="-122"/>
                <a:ea typeface="楷体_GB2312" pitchFamily="49" charset="-122"/>
              </a:rPr>
              <a:t>W</a:t>
            </a:r>
            <a:r>
              <a:rPr kumimoji="1" lang="en-US" altLang="zh-CN" sz="2400" b="1" baseline="-25000">
                <a:latin typeface="楷体_GB2312" pitchFamily="49" charset="-122"/>
                <a:ea typeface="楷体_GB2312" pitchFamily="49" charset="-122"/>
              </a:rPr>
              <a:t>i</a:t>
            </a:r>
            <a:r>
              <a:rPr kumimoji="1" lang="en-US" altLang="zh-CN" sz="2400" b="1">
                <a:latin typeface="楷体_GB2312" pitchFamily="49" charset="-122"/>
                <a:ea typeface="楷体_GB2312" pitchFamily="49" charset="-122"/>
              </a:rPr>
              <a:t> = 0</a:t>
            </a:r>
            <a:r>
              <a:rPr kumimoji="1" lang="zh-CN" altLang="en-US" sz="2400" b="1">
                <a:latin typeface="楷体_GB2312" pitchFamily="49" charset="-122"/>
                <a:ea typeface="楷体_GB2312" pitchFamily="49" charset="-122"/>
              </a:rPr>
              <a:t>，则</a:t>
            </a:r>
            <a:r>
              <a:rPr kumimoji="1" lang="en-US" altLang="zh-CN" sz="2400" b="1">
                <a:latin typeface="楷体_GB2312" pitchFamily="49" charset="-122"/>
                <a:ea typeface="楷体_GB2312" pitchFamily="49" charset="-122"/>
              </a:rPr>
              <a:t>X</a:t>
            </a:r>
            <a:r>
              <a:rPr kumimoji="1" lang="zh-CN" altLang="en-US" sz="2400" b="1">
                <a:latin typeface="楷体_GB2312" pitchFamily="49" charset="-122"/>
                <a:ea typeface="楷体_GB2312" pitchFamily="49" charset="-122"/>
              </a:rPr>
              <a:t>的第</a:t>
            </a:r>
            <a:r>
              <a:rPr kumimoji="1" lang="en-US" altLang="zh-CN" sz="2400" b="1">
                <a:latin typeface="楷体_GB2312" pitchFamily="49" charset="-122"/>
                <a:ea typeface="楷体_GB2312" pitchFamily="49" charset="-122"/>
              </a:rPr>
              <a:t>i</a:t>
            </a:r>
            <a:r>
              <a:rPr kumimoji="1" lang="zh-CN" altLang="en-US" sz="2400" b="1">
                <a:latin typeface="楷体_GB2312" pitchFamily="49" charset="-122"/>
                <a:ea typeface="楷体_GB2312" pitchFamily="49" charset="-122"/>
              </a:rPr>
              <a:t>个基因继承</a:t>
            </a:r>
            <a:r>
              <a:rPr kumimoji="1" lang="en-US" altLang="zh-CN" sz="2400" b="1">
                <a:latin typeface="楷体_GB2312" pitchFamily="49" charset="-122"/>
                <a:ea typeface="楷体_GB2312" pitchFamily="49" charset="-122"/>
              </a:rPr>
              <a:t>A</a:t>
            </a:r>
            <a:r>
              <a:rPr kumimoji="1" lang="zh-CN" altLang="en-US" sz="2400" b="1">
                <a:latin typeface="楷体_GB2312" pitchFamily="49" charset="-122"/>
                <a:ea typeface="楷体_GB2312" pitchFamily="49" charset="-122"/>
              </a:rPr>
              <a:t>的对应基因，</a:t>
            </a:r>
            <a:r>
              <a:rPr kumimoji="1" lang="en-US" altLang="zh-CN" sz="2400" b="1">
                <a:latin typeface="楷体_GB2312" pitchFamily="49" charset="-122"/>
                <a:ea typeface="楷体_GB2312" pitchFamily="49" charset="-122"/>
              </a:rPr>
              <a:t>Y</a:t>
            </a:r>
            <a:r>
              <a:rPr kumimoji="1" lang="zh-CN" altLang="en-US" sz="2400" b="1">
                <a:latin typeface="楷体_GB2312" pitchFamily="49" charset="-122"/>
                <a:ea typeface="楷体_GB2312" pitchFamily="49" charset="-122"/>
              </a:rPr>
              <a:t>的第</a:t>
            </a:r>
            <a:r>
              <a:rPr kumimoji="1" lang="en-US" altLang="zh-CN" sz="2400" b="1">
                <a:latin typeface="楷体_GB2312" pitchFamily="49" charset="-122"/>
                <a:ea typeface="楷体_GB2312" pitchFamily="49" charset="-122"/>
              </a:rPr>
              <a:t>i</a:t>
            </a:r>
            <a:r>
              <a:rPr kumimoji="1" lang="zh-CN" altLang="en-US" sz="2400" b="1">
                <a:latin typeface="楷体_GB2312" pitchFamily="49" charset="-122"/>
                <a:ea typeface="楷体_GB2312" pitchFamily="49" charset="-122"/>
              </a:rPr>
              <a:t>个基因继承</a:t>
            </a:r>
            <a:r>
              <a:rPr kumimoji="1" lang="en-US" altLang="zh-CN" sz="2400" b="1">
                <a:latin typeface="楷体_GB2312" pitchFamily="49" charset="-122"/>
                <a:ea typeface="楷体_GB2312" pitchFamily="49" charset="-122"/>
              </a:rPr>
              <a:t>B</a:t>
            </a:r>
            <a:r>
              <a:rPr kumimoji="1" lang="zh-CN" altLang="en-US" sz="2400" b="1">
                <a:latin typeface="楷体_GB2312" pitchFamily="49" charset="-122"/>
                <a:ea typeface="楷体_GB2312" pitchFamily="49" charset="-122"/>
              </a:rPr>
              <a:t>的对应基因；若</a:t>
            </a:r>
            <a:r>
              <a:rPr kumimoji="1" lang="en-US" altLang="zh-CN" sz="2400" b="1">
                <a:latin typeface="楷体_GB2312" pitchFamily="49" charset="-122"/>
                <a:ea typeface="楷体_GB2312" pitchFamily="49" charset="-122"/>
              </a:rPr>
              <a:t>W</a:t>
            </a:r>
            <a:r>
              <a:rPr kumimoji="1" lang="en-US" altLang="zh-CN" sz="2400" b="1" baseline="-25000">
                <a:latin typeface="楷体_GB2312" pitchFamily="49" charset="-122"/>
                <a:ea typeface="楷体_GB2312" pitchFamily="49" charset="-122"/>
              </a:rPr>
              <a:t>i</a:t>
            </a:r>
            <a:r>
              <a:rPr kumimoji="1" lang="en-US" altLang="zh-CN" sz="2400" b="1">
                <a:latin typeface="楷体_GB2312" pitchFamily="49" charset="-122"/>
                <a:ea typeface="楷体_GB2312" pitchFamily="49" charset="-122"/>
              </a:rPr>
              <a:t> = 1</a:t>
            </a:r>
            <a:r>
              <a:rPr kumimoji="1" lang="zh-CN" altLang="en-US" sz="2400" b="1">
                <a:latin typeface="楷体_GB2312" pitchFamily="49" charset="-122"/>
                <a:ea typeface="楷体_GB2312" pitchFamily="49" charset="-122"/>
              </a:rPr>
              <a:t>，则</a:t>
            </a:r>
            <a:r>
              <a:rPr kumimoji="1" lang="en-US" altLang="zh-CN" sz="2400" b="1">
                <a:latin typeface="楷体_GB2312" pitchFamily="49" charset="-122"/>
                <a:ea typeface="楷体_GB2312" pitchFamily="49" charset="-122"/>
              </a:rPr>
              <a:t>A</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B</a:t>
            </a:r>
            <a:r>
              <a:rPr kumimoji="1" lang="zh-CN" altLang="en-US" sz="2400" b="1">
                <a:latin typeface="楷体_GB2312" pitchFamily="49" charset="-122"/>
                <a:ea typeface="楷体_GB2312" pitchFamily="49" charset="-122"/>
              </a:rPr>
              <a:t>的第</a:t>
            </a:r>
            <a:r>
              <a:rPr kumimoji="1" lang="en-US" altLang="zh-CN" sz="2400" b="1">
                <a:latin typeface="楷体_GB2312" pitchFamily="49" charset="-122"/>
                <a:ea typeface="楷体_GB2312" pitchFamily="49" charset="-122"/>
              </a:rPr>
              <a:t>i</a:t>
            </a:r>
            <a:r>
              <a:rPr kumimoji="1" lang="zh-CN" altLang="en-US" sz="2400" b="1">
                <a:latin typeface="楷体_GB2312" pitchFamily="49" charset="-122"/>
                <a:ea typeface="楷体_GB2312" pitchFamily="49" charset="-122"/>
              </a:rPr>
              <a:t>个基因相互交换，从而生成</a:t>
            </a:r>
            <a:r>
              <a:rPr kumimoji="1" lang="en-US" altLang="zh-CN" sz="2400" b="1">
                <a:latin typeface="楷体_GB2312" pitchFamily="49" charset="-122"/>
                <a:ea typeface="楷体_GB2312" pitchFamily="49" charset="-122"/>
              </a:rPr>
              <a:t>X</a:t>
            </a: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Y</a:t>
            </a:r>
            <a:r>
              <a:rPr kumimoji="1" lang="zh-CN" altLang="en-US" sz="2400" b="1">
                <a:latin typeface="楷体_GB2312" pitchFamily="49" charset="-122"/>
                <a:ea typeface="楷体_GB2312" pitchFamily="49" charset="-122"/>
              </a:rPr>
              <a:t>的第</a:t>
            </a:r>
            <a:r>
              <a:rPr kumimoji="1" lang="en-US" altLang="zh-CN" sz="2400" b="1">
                <a:latin typeface="楷体_GB2312" pitchFamily="49" charset="-122"/>
                <a:ea typeface="楷体_GB2312" pitchFamily="49" charset="-122"/>
              </a:rPr>
              <a:t>i</a:t>
            </a:r>
            <a:r>
              <a:rPr kumimoji="1" lang="zh-CN" altLang="en-US" sz="2400" b="1">
                <a:latin typeface="楷体_GB2312" pitchFamily="49" charset="-122"/>
                <a:ea typeface="楷体_GB2312" pitchFamily="49" charset="-122"/>
              </a:rPr>
              <a:t>个基因。</a:t>
            </a:r>
            <a:r>
              <a:rPr kumimoji="1"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DCA3328-023D-4C18-A52A-2E7BB09E51B8}" type="slidenum">
              <a:rPr lang="en-US" altLang="zh-CN"/>
              <a:pPr/>
              <a:t>62</a:t>
            </a:fld>
            <a:endParaRPr lang="en-US" altLang="zh-CN"/>
          </a:p>
        </p:txBody>
      </p:sp>
      <p:sp>
        <p:nvSpPr>
          <p:cNvPr id="112642" name="Rectangle 2"/>
          <p:cNvSpPr>
            <a:spLocks noGrp="1" noChangeArrowheads="1"/>
          </p:cNvSpPr>
          <p:nvPr>
            <p:ph type="title"/>
          </p:nvPr>
        </p:nvSpPr>
        <p:spPr>
          <a:xfrm>
            <a:off x="469900" y="703263"/>
            <a:ext cx="8208963" cy="593725"/>
          </a:xfrm>
        </p:spPr>
        <p:txBody>
          <a:bodyPr/>
          <a:lstStyle/>
          <a:p>
            <a:pPr algn="l"/>
            <a:r>
              <a:rPr lang="zh-CN" altLang="en-US" sz="3200">
                <a:latin typeface="隶书" pitchFamily="49" charset="-122"/>
                <a:ea typeface="隶书" pitchFamily="49" charset="-122"/>
              </a:rPr>
              <a:t>对遗传算子的改进</a:t>
            </a:r>
          </a:p>
        </p:txBody>
      </p:sp>
      <p:sp>
        <p:nvSpPr>
          <p:cNvPr id="112643" name="Rectangle 3"/>
          <p:cNvSpPr>
            <a:spLocks noGrp="1" noChangeArrowheads="1"/>
          </p:cNvSpPr>
          <p:nvPr>
            <p:ph type="body" idx="1"/>
          </p:nvPr>
        </p:nvSpPr>
        <p:spPr>
          <a:xfrm>
            <a:off x="1154113" y="1633538"/>
            <a:ext cx="4176712" cy="3625850"/>
          </a:xfrm>
        </p:spPr>
        <p:txBody>
          <a:bodyPr/>
          <a:lstStyle/>
          <a:p>
            <a:pPr>
              <a:lnSpc>
                <a:spcPct val="140000"/>
              </a:lnSpc>
            </a:pPr>
            <a:r>
              <a:rPr lang="zh-CN" altLang="en-US"/>
              <a:t>排序选择 </a:t>
            </a:r>
          </a:p>
          <a:p>
            <a:pPr>
              <a:lnSpc>
                <a:spcPct val="140000"/>
              </a:lnSpc>
            </a:pPr>
            <a:r>
              <a:rPr lang="zh-CN" altLang="en-US"/>
              <a:t>均匀交叉 </a:t>
            </a:r>
          </a:p>
          <a:p>
            <a:pPr>
              <a:lnSpc>
                <a:spcPct val="140000"/>
              </a:lnSpc>
            </a:pPr>
            <a:r>
              <a:rPr lang="zh-CN" altLang="en-US"/>
              <a:t>逆序变异</a:t>
            </a:r>
          </a:p>
        </p:txBody>
      </p:sp>
      <p:sp>
        <p:nvSpPr>
          <p:cNvPr id="112644" name="AutoShape 4"/>
          <p:cNvSpPr>
            <a:spLocks noChangeArrowheads="1"/>
          </p:cNvSpPr>
          <p:nvPr/>
        </p:nvSpPr>
        <p:spPr bwMode="auto">
          <a:xfrm>
            <a:off x="4211638" y="3213100"/>
            <a:ext cx="4535487" cy="2447925"/>
          </a:xfrm>
          <a:prstGeom prst="wedgeRoundRectCallout">
            <a:avLst>
              <a:gd name="adj1" fmla="val -78528"/>
              <a:gd name="adj2" fmla="val -42088"/>
              <a:gd name="adj3" fmla="val 16667"/>
            </a:avLst>
          </a:prstGeom>
          <a:solidFill>
            <a:schemeClr val="accent1"/>
          </a:solidFill>
          <a:ln w="12700" cap="sq">
            <a:solidFill>
              <a:schemeClr val="tx1"/>
            </a:solidFill>
            <a:miter lim="800000"/>
            <a:headEnd type="none" w="sm" len="sm"/>
            <a:tailEnd type="none" w="sm" len="sm"/>
          </a:ln>
          <a:effectLst/>
        </p:spPr>
        <p:txBody>
          <a:bodyPr/>
          <a:lstStyle/>
          <a:p>
            <a:r>
              <a:rPr kumimoji="1" lang="zh-CN" altLang="en-US" sz="2400" b="1">
                <a:latin typeface="楷体_GB2312" pitchFamily="49" charset="-122"/>
                <a:ea typeface="楷体_GB2312" pitchFamily="49" charset="-122"/>
              </a:rPr>
              <a:t>变异前：</a:t>
            </a:r>
          </a:p>
          <a:p>
            <a:r>
              <a:rPr kumimoji="1" lang="en-US" altLang="zh-CN" sz="2400" b="1">
                <a:latin typeface="楷体_GB2312" pitchFamily="49" charset="-122"/>
                <a:ea typeface="楷体_GB2312" pitchFamily="49" charset="-122"/>
              </a:rPr>
              <a:t>3 4 8 | 7 9 6 5 | 2 1</a:t>
            </a:r>
          </a:p>
          <a:p>
            <a:endParaRPr kumimoji="1" lang="en-US" altLang="zh-CN" sz="2400" b="1">
              <a:latin typeface="楷体_GB2312" pitchFamily="49" charset="-122"/>
              <a:ea typeface="楷体_GB2312" pitchFamily="49" charset="-122"/>
            </a:endParaRPr>
          </a:p>
          <a:p>
            <a:r>
              <a:rPr kumimoji="1" lang="zh-CN" altLang="en-US" sz="2400" b="1">
                <a:latin typeface="楷体_GB2312" pitchFamily="49" charset="-122"/>
                <a:ea typeface="楷体_GB2312" pitchFamily="49" charset="-122"/>
              </a:rPr>
              <a:t>变异后：</a:t>
            </a:r>
          </a:p>
          <a:p>
            <a:r>
              <a:rPr kumimoji="1" lang="en-US" altLang="zh-CN" sz="2400" b="1">
                <a:latin typeface="楷体_GB2312" pitchFamily="49" charset="-122"/>
                <a:ea typeface="楷体_GB2312" pitchFamily="49" charset="-122"/>
              </a:rPr>
              <a:t>3 4 8 | 5 6 9 7 | 2 1</a:t>
            </a:r>
            <a:endParaRPr kumimoji="1" lang="en-US" altLang="zh-CN" sz="2400">
              <a:latin typeface="楷体_GB2312" pitchFamily="49" charset="-122"/>
              <a:ea typeface="楷体_GB2312" pitchFamily="49" charset="-122"/>
            </a:endParaRPr>
          </a:p>
          <a:p>
            <a:endParaRPr kumimoji="1" lang="en-US" altLang="zh-CN" sz="24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366A40-33E9-4850-9064-14D9E7A50708}" type="slidenum">
              <a:rPr lang="en-US" altLang="zh-CN"/>
              <a:pPr/>
              <a:t>63</a:t>
            </a:fld>
            <a:endParaRPr lang="en-US" altLang="zh-CN"/>
          </a:p>
        </p:txBody>
      </p:sp>
      <p:sp>
        <p:nvSpPr>
          <p:cNvPr id="104450" name="Rectangle 2"/>
          <p:cNvSpPr>
            <a:spLocks noGrp="1" noChangeArrowheads="1"/>
          </p:cNvSpPr>
          <p:nvPr>
            <p:ph type="title"/>
          </p:nvPr>
        </p:nvSpPr>
        <p:spPr>
          <a:xfrm>
            <a:off x="457200" y="731838"/>
            <a:ext cx="8229600" cy="593725"/>
          </a:xfrm>
        </p:spPr>
        <p:txBody>
          <a:bodyPr/>
          <a:lstStyle/>
          <a:p>
            <a:pPr algn="l"/>
            <a:r>
              <a:rPr lang="zh-CN" altLang="en-US" sz="3200">
                <a:ea typeface="隶书" pitchFamily="49" charset="-122"/>
              </a:rPr>
              <a:t>对控制参数的改进</a:t>
            </a:r>
          </a:p>
        </p:txBody>
      </p:sp>
      <p:sp>
        <p:nvSpPr>
          <p:cNvPr id="104451" name="Rectangle 3"/>
          <p:cNvSpPr>
            <a:spLocks noGrp="1" noChangeArrowheads="1"/>
          </p:cNvSpPr>
          <p:nvPr>
            <p:ph type="body" idx="1"/>
          </p:nvPr>
        </p:nvSpPr>
        <p:spPr>
          <a:xfrm>
            <a:off x="468313" y="1484313"/>
            <a:ext cx="7848600" cy="4276725"/>
          </a:xfrm>
        </p:spPr>
        <p:txBody>
          <a:bodyPr/>
          <a:lstStyle/>
          <a:p>
            <a:pPr>
              <a:lnSpc>
                <a:spcPct val="120000"/>
              </a:lnSpc>
            </a:pPr>
            <a:r>
              <a:rPr lang="en-US" altLang="zh-CN" sz="2400">
                <a:latin typeface="楷体_GB2312" pitchFamily="49" charset="-122"/>
                <a:ea typeface="楷体_GB2312" pitchFamily="49" charset="-122"/>
              </a:rPr>
              <a:t>            Schaffer</a:t>
            </a:r>
            <a:r>
              <a:rPr lang="zh-CN" altLang="en-US" sz="2400">
                <a:latin typeface="楷体_GB2312" pitchFamily="49" charset="-122"/>
                <a:ea typeface="楷体_GB2312" pitchFamily="49" charset="-122"/>
              </a:rPr>
              <a:t>建议的最优参数范围是：        </a:t>
            </a:r>
          </a:p>
          <a:p>
            <a:pPr>
              <a:lnSpc>
                <a:spcPct val="12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M = 20-100</a:t>
            </a:r>
            <a:r>
              <a:rPr lang="zh-CN" altLang="en-US" sz="2400">
                <a:latin typeface="楷体_GB2312" pitchFamily="49" charset="-122"/>
                <a:ea typeface="楷体_GB2312" pitchFamily="49" charset="-122"/>
              </a:rPr>
              <a:t>， </a:t>
            </a:r>
          </a:p>
          <a:p>
            <a:pPr>
              <a:lnSpc>
                <a:spcPct val="12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T = 100-500</a:t>
            </a:r>
            <a:r>
              <a:rPr lang="zh-CN" altLang="en-US" sz="2400">
                <a:latin typeface="楷体_GB2312" pitchFamily="49" charset="-122"/>
                <a:ea typeface="楷体_GB2312" pitchFamily="49" charset="-122"/>
              </a:rPr>
              <a:t>， </a:t>
            </a:r>
          </a:p>
          <a:p>
            <a:pPr>
              <a:lnSpc>
                <a:spcPct val="12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 </a:t>
            </a:r>
            <a:r>
              <a:rPr lang="en-US" altLang="zh-CN" sz="2400">
                <a:latin typeface="楷体_GB2312" pitchFamily="49" charset="-122"/>
                <a:ea typeface="楷体_GB2312" pitchFamily="49" charset="-122"/>
              </a:rPr>
              <a:t>= 0.4-0.9</a:t>
            </a:r>
            <a:r>
              <a:rPr lang="zh-CN" altLang="en-US" sz="2400">
                <a:latin typeface="楷体_GB2312" pitchFamily="49" charset="-122"/>
                <a:ea typeface="楷体_GB2312" pitchFamily="49" charset="-122"/>
              </a:rPr>
              <a:t>，</a:t>
            </a:r>
          </a:p>
          <a:p>
            <a:pPr>
              <a:lnSpc>
                <a:spcPct val="12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 </a:t>
            </a:r>
            <a:r>
              <a:rPr lang="en-US" altLang="zh-CN" sz="2400">
                <a:latin typeface="楷体_GB2312" pitchFamily="49" charset="-122"/>
                <a:ea typeface="楷体_GB2312" pitchFamily="49" charset="-122"/>
              </a:rPr>
              <a:t>= 0.001-0.01</a:t>
            </a:r>
            <a:r>
              <a:rPr lang="zh-CN" altLang="en-US" sz="2400">
                <a:latin typeface="楷体_GB2312" pitchFamily="49" charset="-122"/>
                <a:ea typeface="楷体_GB2312" pitchFamily="49" charset="-122"/>
              </a:rPr>
              <a:t>。</a:t>
            </a:r>
          </a:p>
          <a:p>
            <a:pPr>
              <a:lnSpc>
                <a:spcPct val="120000"/>
              </a:lnSpc>
            </a:pPr>
            <a:r>
              <a:rPr lang="zh-CN" altLang="en-US" sz="24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AFE75F3-0B48-47B0-AF79-F2C3FED8DAE5}" type="slidenum">
              <a:rPr lang="en-US" altLang="zh-CN"/>
              <a:pPr/>
              <a:t>64</a:t>
            </a:fld>
            <a:endParaRPr lang="en-US" altLang="zh-CN"/>
          </a:p>
        </p:txBody>
      </p:sp>
      <p:sp>
        <p:nvSpPr>
          <p:cNvPr id="98306" name="Rectangle 2"/>
          <p:cNvSpPr>
            <a:spLocks noGrp="1" noChangeArrowheads="1"/>
          </p:cNvSpPr>
          <p:nvPr>
            <p:ph type="title"/>
          </p:nvPr>
        </p:nvSpPr>
        <p:spPr>
          <a:xfrm>
            <a:off x="673100" y="692150"/>
            <a:ext cx="7466013" cy="725488"/>
          </a:xfrm>
        </p:spPr>
        <p:txBody>
          <a:bodyPr/>
          <a:lstStyle/>
          <a:p>
            <a:pPr algn="l"/>
            <a:r>
              <a:rPr lang="zh-CN" altLang="en-US" sz="3200">
                <a:ea typeface="隶书" pitchFamily="49" charset="-122"/>
              </a:rPr>
              <a:t>对控制参数的改进</a:t>
            </a:r>
          </a:p>
        </p:txBody>
      </p:sp>
      <p:sp>
        <p:nvSpPr>
          <p:cNvPr id="98307" name="Rectangle 3"/>
          <p:cNvSpPr>
            <a:spLocks noGrp="1" noChangeArrowheads="1"/>
          </p:cNvSpPr>
          <p:nvPr>
            <p:ph type="body" idx="1"/>
          </p:nvPr>
        </p:nvSpPr>
        <p:spPr>
          <a:xfrm>
            <a:off x="73025" y="1484313"/>
            <a:ext cx="8820150" cy="3240087"/>
          </a:xfrm>
        </p:spPr>
        <p:txBody>
          <a:bodyPr/>
          <a:lstStyle/>
          <a:p>
            <a:pPr>
              <a:lnSpc>
                <a:spcPct val="130000"/>
              </a:lnSpc>
            </a:pPr>
            <a:r>
              <a:rPr lang="en-US" altLang="zh-CN"/>
              <a:t>       </a:t>
            </a:r>
            <a:r>
              <a:rPr lang="en-US" altLang="zh-CN" sz="2400">
                <a:latin typeface="楷体_GB2312" pitchFamily="49" charset="-122"/>
                <a:ea typeface="楷体_GB2312" pitchFamily="49" charset="-122"/>
              </a:rPr>
              <a:t>Srinvivas</a:t>
            </a:r>
            <a:r>
              <a:rPr lang="zh-CN" altLang="en-US" sz="2400">
                <a:latin typeface="楷体_GB2312" pitchFamily="49" charset="-122"/>
                <a:ea typeface="楷体_GB2312" pitchFamily="49" charset="-122"/>
              </a:rPr>
              <a:t>等人提出自适应遗传算法，即</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a:t>
            </a:r>
            <a:r>
              <a:rPr lang="zh-CN" altLang="en-US" sz="2400">
                <a:latin typeface="楷体_GB2312" pitchFamily="49" charset="-122"/>
                <a:ea typeface="楷体_GB2312" pitchFamily="49" charset="-122"/>
              </a:rPr>
              <a:t>能够随适应度自动改变，当种群的各个个体</a:t>
            </a:r>
            <a:r>
              <a:rPr lang="zh-CN" altLang="en-US" sz="2400">
                <a:solidFill>
                  <a:srgbClr val="FF0000"/>
                </a:solidFill>
                <a:latin typeface="楷体_GB2312" pitchFamily="49" charset="-122"/>
                <a:ea typeface="楷体_GB2312" pitchFamily="49" charset="-122"/>
              </a:rPr>
              <a:t>适应度趋于一致或趋于局部最优时，使二者增加，而当种群适应度比较分散时，使二者减小</a:t>
            </a:r>
            <a:r>
              <a:rPr lang="zh-CN" altLang="en-US" sz="2400">
                <a:latin typeface="楷体_GB2312" pitchFamily="49" charset="-122"/>
                <a:ea typeface="楷体_GB2312" pitchFamily="49" charset="-122"/>
              </a:rPr>
              <a:t>，同时对适应值高于群体平均适应值的个体，采用较低的</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a:t>
            </a:r>
            <a:r>
              <a:rPr lang="zh-CN" altLang="en-US" sz="2400">
                <a:latin typeface="楷体_GB2312" pitchFamily="49" charset="-122"/>
                <a:ea typeface="楷体_GB2312" pitchFamily="49" charset="-122"/>
              </a:rPr>
              <a:t>，使性能优良的个体进入下一代，而低于平均适应值的个体，采用较高的</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C</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P</a:t>
            </a:r>
            <a:r>
              <a:rPr lang="en-US" altLang="zh-CN" sz="2400" baseline="-25000">
                <a:latin typeface="楷体_GB2312" pitchFamily="49" charset="-122"/>
                <a:ea typeface="楷体_GB2312" pitchFamily="49" charset="-122"/>
              </a:rPr>
              <a:t>m</a:t>
            </a:r>
            <a:r>
              <a:rPr lang="zh-CN" altLang="en-US" sz="2400">
                <a:latin typeface="楷体_GB2312" pitchFamily="49" charset="-122"/>
                <a:ea typeface="楷体_GB2312" pitchFamily="49" charset="-122"/>
              </a:rPr>
              <a:t>，使性能较差的个体被淘汰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58CFBC-5BC5-4D00-93A5-31A4CDFC7B51}" type="slidenum">
              <a:rPr lang="en-US" altLang="zh-CN"/>
              <a:pPr/>
              <a:t>65</a:t>
            </a:fld>
            <a:endParaRPr lang="en-US" altLang="zh-CN"/>
          </a:p>
        </p:txBody>
      </p:sp>
      <p:sp>
        <p:nvSpPr>
          <p:cNvPr id="116738" name="Rectangle 2"/>
          <p:cNvSpPr>
            <a:spLocks noGrp="1" noChangeArrowheads="1"/>
          </p:cNvSpPr>
          <p:nvPr>
            <p:ph type="title"/>
          </p:nvPr>
        </p:nvSpPr>
        <p:spPr/>
        <p:txBody>
          <a:bodyPr/>
          <a:lstStyle/>
          <a:p>
            <a:pPr algn="l"/>
            <a:r>
              <a:rPr lang="en-US" altLang="zh-CN" sz="3200">
                <a:latin typeface="隶书" pitchFamily="49" charset="-122"/>
                <a:ea typeface="隶书" pitchFamily="49" charset="-122"/>
              </a:rPr>
              <a:t>1</a:t>
            </a:r>
            <a:r>
              <a:rPr lang="zh-CN" altLang="en-US" sz="3200">
                <a:latin typeface="隶书" pitchFamily="49" charset="-122"/>
                <a:ea typeface="隶书" pitchFamily="49" charset="-122"/>
              </a:rPr>
              <a:t>、遗传算法的应用领域</a:t>
            </a:r>
          </a:p>
        </p:txBody>
      </p:sp>
      <p:sp>
        <p:nvSpPr>
          <p:cNvPr id="116739" name="Rectangle 3"/>
          <p:cNvSpPr>
            <a:spLocks noGrp="1" noChangeArrowheads="1"/>
          </p:cNvSpPr>
          <p:nvPr>
            <p:ph type="body" idx="1"/>
          </p:nvPr>
        </p:nvSpPr>
        <p:spPr>
          <a:xfrm>
            <a:off x="577850" y="1849438"/>
            <a:ext cx="6480175" cy="3889375"/>
          </a:xfrm>
        </p:spPr>
        <p:txBody>
          <a:bodyPr/>
          <a:lstStyle/>
          <a:p>
            <a:pPr>
              <a:lnSpc>
                <a:spcPct val="12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）组合优化     （</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）函数优化 </a:t>
            </a:r>
          </a:p>
          <a:p>
            <a:pPr>
              <a:lnSpc>
                <a:spcPct val="12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）自动控制     （</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）生产调度 </a:t>
            </a:r>
          </a:p>
          <a:p>
            <a:pPr>
              <a:lnSpc>
                <a:spcPct val="12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5</a:t>
            </a:r>
            <a:r>
              <a:rPr lang="zh-CN" altLang="en-US" sz="2400">
                <a:latin typeface="楷体_GB2312" pitchFamily="49" charset="-122"/>
                <a:ea typeface="楷体_GB2312" pitchFamily="49" charset="-122"/>
              </a:rPr>
              <a:t>）图像处理      （</a:t>
            </a:r>
            <a:r>
              <a:rPr lang="en-US" altLang="zh-CN" sz="2400">
                <a:latin typeface="楷体_GB2312" pitchFamily="49" charset="-122"/>
                <a:ea typeface="楷体_GB2312" pitchFamily="49" charset="-122"/>
              </a:rPr>
              <a:t>6</a:t>
            </a:r>
            <a:r>
              <a:rPr lang="zh-CN" altLang="en-US" sz="2400">
                <a:latin typeface="楷体_GB2312" pitchFamily="49" charset="-122"/>
                <a:ea typeface="楷体_GB2312" pitchFamily="49" charset="-122"/>
              </a:rPr>
              <a:t>）机器学习 </a:t>
            </a:r>
          </a:p>
          <a:p>
            <a:pPr>
              <a:lnSpc>
                <a:spcPct val="120000"/>
              </a:lnSpc>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7</a:t>
            </a:r>
            <a:r>
              <a:rPr lang="zh-CN" altLang="en-US" sz="2400">
                <a:latin typeface="楷体_GB2312" pitchFamily="49" charset="-122"/>
                <a:ea typeface="楷体_GB2312" pitchFamily="49" charset="-122"/>
              </a:rPr>
              <a:t>）人工生命      （</a:t>
            </a:r>
            <a:r>
              <a:rPr lang="en-US" altLang="zh-CN" sz="2400">
                <a:latin typeface="楷体_GB2312" pitchFamily="49" charset="-122"/>
                <a:ea typeface="楷体_GB2312" pitchFamily="49" charset="-122"/>
              </a:rPr>
              <a:t>8</a:t>
            </a:r>
            <a:r>
              <a:rPr lang="zh-CN" altLang="en-US" sz="2400">
                <a:latin typeface="楷体_GB2312" pitchFamily="49" charset="-122"/>
                <a:ea typeface="楷体_GB2312" pitchFamily="49" charset="-122"/>
              </a:rPr>
              <a:t>）数据挖掘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F9E6C8D-73E7-4902-ACED-4060105FC6B2}" type="slidenum">
              <a:rPr lang="en-US" altLang="zh-CN"/>
              <a:pPr/>
              <a:t>66</a:t>
            </a:fld>
            <a:endParaRPr lang="en-US" altLang="zh-CN"/>
          </a:p>
        </p:txBody>
      </p:sp>
      <p:sp>
        <p:nvSpPr>
          <p:cNvPr id="117762" name="Rectangle 2"/>
          <p:cNvSpPr>
            <a:spLocks noGrp="1" noChangeArrowheads="1"/>
          </p:cNvSpPr>
          <p:nvPr>
            <p:ph type="title"/>
          </p:nvPr>
        </p:nvSpPr>
        <p:spPr/>
        <p:txBody>
          <a:bodyPr/>
          <a:lstStyle/>
          <a:p>
            <a:pPr algn="l"/>
            <a:r>
              <a:rPr lang="zh-CN" altLang="en-US" sz="3200">
                <a:ea typeface="隶书" pitchFamily="49" charset="-122"/>
              </a:rPr>
              <a:t>遗传算法应用于组合优化</a:t>
            </a:r>
          </a:p>
        </p:txBody>
      </p:sp>
      <p:sp>
        <p:nvSpPr>
          <p:cNvPr id="117763" name="Rectangle 3"/>
          <p:cNvSpPr>
            <a:spLocks noGrp="1" noChangeArrowheads="1"/>
          </p:cNvSpPr>
          <p:nvPr>
            <p:ph type="body" idx="1"/>
          </p:nvPr>
        </p:nvSpPr>
        <p:spPr>
          <a:xfrm>
            <a:off x="179388" y="1414463"/>
            <a:ext cx="8569325" cy="2662237"/>
          </a:xfrm>
        </p:spPr>
        <p:txBody>
          <a:bodyPr/>
          <a:lstStyle/>
          <a:p>
            <a:pPr>
              <a:lnSpc>
                <a:spcPct val="120000"/>
              </a:lnSpc>
            </a:pPr>
            <a:r>
              <a:rPr lang="en-US" altLang="zh-CN" sz="2800"/>
              <a:t>        </a:t>
            </a:r>
            <a:r>
              <a:rPr lang="zh-CN" altLang="en-US" sz="2400">
                <a:latin typeface="楷体_GB2312" pitchFamily="49" charset="-122"/>
                <a:ea typeface="楷体_GB2312" pitchFamily="49" charset="-122"/>
              </a:rPr>
              <a:t>随着问题规模的增大，组合优化问题的搜索空间也急剧扩大，有时在计算机上用枚举法很难甚至不可能求出其最优解。实践证明，遗传算法已经在求解旅行商问题、背包问题、装箱问题、布局优化、网络路由等具有</a:t>
            </a:r>
            <a:r>
              <a:rPr lang="en-US" altLang="zh-CN" sz="2400">
                <a:latin typeface="楷体_GB2312" pitchFamily="49" charset="-122"/>
                <a:ea typeface="楷体_GB2312" pitchFamily="49" charset="-122"/>
              </a:rPr>
              <a:t>NP</a:t>
            </a:r>
            <a:r>
              <a:rPr lang="zh-CN" altLang="en-US" sz="2400">
                <a:latin typeface="楷体_GB2312" pitchFamily="49" charset="-122"/>
                <a:ea typeface="楷体_GB2312" pitchFamily="49" charset="-122"/>
              </a:rPr>
              <a:t>难度的组合优化问题上取得了成功的应用。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smtClean="0"/>
              <a:t>三、实现技术</a:t>
            </a:r>
            <a:endParaRPr lang="zh-CN" altLang="en-US" sz="4000" b="1" dirty="0"/>
          </a:p>
        </p:txBody>
      </p:sp>
      <p:sp>
        <p:nvSpPr>
          <p:cNvPr id="3" name="内容占位符 2"/>
          <p:cNvSpPr>
            <a:spLocks noGrp="1"/>
          </p:cNvSpPr>
          <p:nvPr>
            <p:ph idx="1"/>
          </p:nvPr>
        </p:nvSpPr>
        <p:spPr>
          <a:xfrm>
            <a:off x="457200" y="1600200"/>
            <a:ext cx="8435280" cy="4525963"/>
          </a:xfrm>
        </p:spPr>
        <p:txBody>
          <a:bodyPr/>
          <a:lstStyle/>
          <a:p>
            <a:r>
              <a:rPr lang="en-US" altLang="zh-CN" sz="2400" b="1" dirty="0" smtClean="0">
                <a:solidFill>
                  <a:srgbClr val="1E0694"/>
                </a:solidFill>
              </a:rPr>
              <a:t>1.</a:t>
            </a:r>
            <a:r>
              <a:rPr lang="zh-CN" altLang="en-US" sz="2400" b="1" dirty="0" smtClean="0">
                <a:solidFill>
                  <a:srgbClr val="1E0694"/>
                </a:solidFill>
              </a:rPr>
              <a:t>群体的规模</a:t>
            </a:r>
            <a:endParaRPr lang="en-US" altLang="zh-CN" sz="2400" b="1" dirty="0" smtClean="0">
              <a:solidFill>
                <a:srgbClr val="1E0694"/>
              </a:solidFill>
            </a:endParaRPr>
          </a:p>
          <a:p>
            <a:pPr>
              <a:lnSpc>
                <a:spcPct val="150000"/>
              </a:lnSpc>
              <a:spcBef>
                <a:spcPts val="0"/>
              </a:spcBef>
            </a:pPr>
            <a:r>
              <a:rPr lang="en-US" altLang="zh-CN" sz="2400" dirty="0" smtClean="0"/>
              <a:t>     </a:t>
            </a:r>
            <a:r>
              <a:rPr lang="zh-CN" altLang="en-US" sz="2400" dirty="0" smtClean="0"/>
              <a:t>群体规模</a:t>
            </a:r>
            <a:r>
              <a:rPr lang="zh-CN" altLang="en-US" sz="2400" dirty="0" smtClean="0">
                <a:solidFill>
                  <a:srgbClr val="FF0000"/>
                </a:solidFill>
              </a:rPr>
              <a:t>取个体编码长度的线性倍数</a:t>
            </a:r>
            <a:r>
              <a:rPr lang="zh-CN" altLang="en-US" sz="2400" dirty="0" smtClean="0"/>
              <a:t>是实际应用经常采用的方法；</a:t>
            </a:r>
            <a:endParaRPr lang="en-US" altLang="zh-CN" sz="2400" dirty="0" smtClean="0"/>
          </a:p>
          <a:p>
            <a:pPr>
              <a:lnSpc>
                <a:spcPct val="150000"/>
              </a:lnSpc>
              <a:spcBef>
                <a:spcPts val="0"/>
              </a:spcBef>
            </a:pPr>
            <a:r>
              <a:rPr lang="en-US" altLang="zh-CN" sz="2400" dirty="0" smtClean="0"/>
              <a:t>     </a:t>
            </a:r>
            <a:r>
              <a:rPr lang="zh-CN" altLang="en-US" sz="2400" dirty="0" smtClean="0"/>
              <a:t>当多个进化代没有改变解的性能可以扩大群体的数量；反之，可以减少群体的数量。</a:t>
            </a:r>
            <a:endParaRPr lang="en-US" altLang="zh-CN" sz="2400" dirty="0" smtClean="0"/>
          </a:p>
          <a:p>
            <a:r>
              <a:rPr lang="en-US" altLang="zh-CN" sz="2400" b="1" dirty="0" smtClean="0">
                <a:solidFill>
                  <a:srgbClr val="1E0694"/>
                </a:solidFill>
              </a:rPr>
              <a:t>2.</a:t>
            </a:r>
            <a:r>
              <a:rPr lang="zh-CN" altLang="en-US" sz="2400" b="1" dirty="0" smtClean="0">
                <a:solidFill>
                  <a:srgbClr val="1E0694"/>
                </a:solidFill>
              </a:rPr>
              <a:t>初始群体的选取</a:t>
            </a:r>
            <a:endParaRPr lang="en-US" altLang="zh-CN" sz="2400" b="1" dirty="0" smtClean="0">
              <a:solidFill>
                <a:srgbClr val="1E0694"/>
              </a:solidFill>
            </a:endParaRPr>
          </a:p>
          <a:p>
            <a:pPr>
              <a:lnSpc>
                <a:spcPct val="150000"/>
              </a:lnSpc>
              <a:spcBef>
                <a:spcPts val="0"/>
              </a:spcBef>
            </a:pPr>
            <a:r>
              <a:rPr lang="en-US" altLang="zh-CN" sz="2400" dirty="0" smtClean="0"/>
              <a:t>     </a:t>
            </a:r>
            <a:r>
              <a:rPr lang="zh-CN" altLang="en-US" sz="2400" dirty="0" smtClean="0"/>
              <a:t>随机选取</a:t>
            </a:r>
            <a:endParaRPr lang="en-US" altLang="zh-CN" sz="2400" dirty="0" smtClean="0"/>
          </a:p>
          <a:p>
            <a:pPr>
              <a:lnSpc>
                <a:spcPct val="150000"/>
              </a:lnSpc>
              <a:spcBef>
                <a:spcPts val="0"/>
              </a:spcBef>
            </a:pPr>
            <a:r>
              <a:rPr lang="en-US" altLang="zh-CN" sz="2400" dirty="0" smtClean="0"/>
              <a:t>     </a:t>
            </a:r>
            <a:r>
              <a:rPr lang="zh-CN" altLang="en-US" sz="2400" dirty="0" smtClean="0"/>
              <a:t>采用启发式算法或经验选择一些优良的种子</a:t>
            </a:r>
            <a:endParaRPr lang="en-US" altLang="zh-CN" sz="2400" dirty="0" smtClean="0"/>
          </a:p>
          <a:p>
            <a:pPr>
              <a:lnSpc>
                <a:spcPct val="150000"/>
              </a:lnSpc>
              <a:spcBef>
                <a:spcPts val="0"/>
              </a:spcBef>
            </a:pPr>
            <a:r>
              <a:rPr lang="en-US" altLang="zh-CN" sz="2400" dirty="0" smtClean="0"/>
              <a:t>    </a:t>
            </a:r>
            <a:r>
              <a:rPr lang="zh-CN" altLang="en-US" sz="2400" dirty="0" smtClean="0"/>
              <a:t>“没有免费的午餐”</a:t>
            </a:r>
          </a:p>
        </p:txBody>
      </p:sp>
      <p:sp>
        <p:nvSpPr>
          <p:cNvPr id="4" name="灯片编号占位符 3"/>
          <p:cNvSpPr>
            <a:spLocks noGrp="1"/>
          </p:cNvSpPr>
          <p:nvPr>
            <p:ph type="sldNum" sz="quarter" idx="12"/>
          </p:nvPr>
        </p:nvSpPr>
        <p:spPr/>
        <p:txBody>
          <a:bodyPr/>
          <a:lstStyle/>
          <a:p>
            <a:fld id="{4E14AF01-C8C9-4554-AE0F-3E72D76E423D}" type="slidenum">
              <a:rPr lang="en-US" altLang="zh-CN" smtClean="0"/>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smtClean="0"/>
              <a:t>三、实现技术</a:t>
            </a:r>
            <a:endParaRPr lang="zh-CN" altLang="en-US" sz="4000" b="1" dirty="0"/>
          </a:p>
        </p:txBody>
      </p:sp>
      <p:sp>
        <p:nvSpPr>
          <p:cNvPr id="3" name="内容占位符 2"/>
          <p:cNvSpPr>
            <a:spLocks noGrp="1"/>
          </p:cNvSpPr>
          <p:nvPr>
            <p:ph idx="1"/>
          </p:nvPr>
        </p:nvSpPr>
        <p:spPr>
          <a:xfrm>
            <a:off x="323528" y="1600200"/>
            <a:ext cx="8568952" cy="4525963"/>
          </a:xfrm>
        </p:spPr>
        <p:txBody>
          <a:bodyPr/>
          <a:lstStyle/>
          <a:p>
            <a:r>
              <a:rPr lang="en-US" altLang="zh-CN" sz="2400" b="1" dirty="0" smtClean="0">
                <a:solidFill>
                  <a:srgbClr val="1E0694"/>
                </a:solidFill>
              </a:rPr>
              <a:t>3.</a:t>
            </a:r>
            <a:r>
              <a:rPr lang="zh-CN" altLang="en-US" sz="2400" b="1" dirty="0" smtClean="0">
                <a:solidFill>
                  <a:srgbClr val="1E0694"/>
                </a:solidFill>
              </a:rPr>
              <a:t>终止规则</a:t>
            </a:r>
            <a:endParaRPr lang="en-US" altLang="zh-CN" sz="2400" b="1" dirty="0" smtClean="0">
              <a:solidFill>
                <a:srgbClr val="1E0694"/>
              </a:solidFill>
            </a:endParaRPr>
          </a:p>
          <a:p>
            <a:pPr>
              <a:lnSpc>
                <a:spcPct val="150000"/>
              </a:lnSpc>
              <a:spcBef>
                <a:spcPts val="0"/>
              </a:spcBef>
            </a:pPr>
            <a:r>
              <a:rPr lang="en-US" altLang="zh-CN" sz="2400" dirty="0" smtClean="0"/>
              <a:t>     1) </a:t>
            </a:r>
            <a:r>
              <a:rPr lang="zh-CN" altLang="en-US" sz="2400" dirty="0" smtClean="0"/>
              <a:t>给定最大的遗传代数；</a:t>
            </a:r>
            <a:endParaRPr lang="en-US" altLang="zh-CN" sz="2400" dirty="0" smtClean="0"/>
          </a:p>
          <a:p>
            <a:pPr>
              <a:lnSpc>
                <a:spcPct val="150000"/>
              </a:lnSpc>
              <a:spcBef>
                <a:spcPts val="0"/>
              </a:spcBef>
            </a:pPr>
            <a:r>
              <a:rPr lang="en-US" altLang="zh-CN" sz="2400" dirty="0" smtClean="0"/>
              <a:t>     2) </a:t>
            </a:r>
            <a:r>
              <a:rPr lang="zh-CN" altLang="en-US" sz="2400" dirty="0" smtClean="0"/>
              <a:t>与目标值的差距</a:t>
            </a:r>
            <a:endParaRPr lang="en-US" altLang="zh-CN" sz="2400" dirty="0" smtClean="0"/>
          </a:p>
          <a:p>
            <a:pPr>
              <a:lnSpc>
                <a:spcPct val="150000"/>
              </a:lnSpc>
              <a:spcBef>
                <a:spcPts val="0"/>
              </a:spcBef>
            </a:pPr>
            <a:r>
              <a:rPr lang="en-US" altLang="zh-CN" sz="2400" dirty="0" smtClean="0"/>
              <a:t>     3) </a:t>
            </a:r>
            <a:r>
              <a:rPr lang="zh-CN" altLang="en-US" sz="2400" dirty="0" smtClean="0"/>
              <a:t>自适应：当若干代无法改变解的性能时。</a:t>
            </a:r>
            <a:endParaRPr lang="en-US" altLang="zh-CN" sz="2400" dirty="0" smtClean="0"/>
          </a:p>
          <a:p>
            <a:r>
              <a:rPr lang="en-US" altLang="zh-CN" sz="2400" b="1" dirty="0" smtClean="0">
                <a:solidFill>
                  <a:srgbClr val="1E0694"/>
                </a:solidFill>
              </a:rPr>
              <a:t>4.</a:t>
            </a:r>
            <a:r>
              <a:rPr lang="zh-CN" altLang="en-US" sz="2400" b="1" dirty="0" smtClean="0">
                <a:solidFill>
                  <a:srgbClr val="1E0694"/>
                </a:solidFill>
              </a:rPr>
              <a:t>适应度函数</a:t>
            </a:r>
            <a:endParaRPr lang="en-US" altLang="zh-CN" sz="2400" b="1" dirty="0" smtClean="0">
              <a:solidFill>
                <a:srgbClr val="1E0694"/>
              </a:solidFill>
            </a:endParaRPr>
          </a:p>
          <a:p>
            <a:pPr>
              <a:lnSpc>
                <a:spcPct val="150000"/>
              </a:lnSpc>
              <a:spcBef>
                <a:spcPts val="0"/>
              </a:spcBef>
            </a:pPr>
            <a:r>
              <a:rPr lang="en-US" altLang="zh-CN" sz="2400" dirty="0" smtClean="0"/>
              <a:t>     1) </a:t>
            </a:r>
            <a:r>
              <a:rPr lang="zh-CN" altLang="en-US" sz="2400" dirty="0" smtClean="0"/>
              <a:t>简单适应度函数， </a:t>
            </a:r>
            <a:r>
              <a:rPr lang="en-US" altLang="zh-CN" sz="2400" dirty="0" smtClean="0"/>
              <a:t>fitness(x)=f(x)</a:t>
            </a:r>
          </a:p>
          <a:p>
            <a:pPr>
              <a:lnSpc>
                <a:spcPct val="150000"/>
              </a:lnSpc>
              <a:spcBef>
                <a:spcPts val="0"/>
              </a:spcBef>
            </a:pPr>
            <a:r>
              <a:rPr lang="en-US" altLang="zh-CN" sz="2400" dirty="0" smtClean="0"/>
              <a:t>     2) </a:t>
            </a:r>
            <a:r>
              <a:rPr lang="zh-CN" altLang="en-US" sz="2400" dirty="0" smtClean="0"/>
              <a:t>非线性加速适应函数，如</a:t>
            </a:r>
            <a:r>
              <a:rPr lang="en-US" altLang="zh-CN" sz="2400" dirty="0" smtClean="0"/>
              <a:t>,fitness(x)=1/(</a:t>
            </a:r>
            <a:r>
              <a:rPr lang="en-US" altLang="zh-CN" sz="2400" dirty="0" err="1" smtClean="0"/>
              <a:t>f</a:t>
            </a:r>
            <a:r>
              <a:rPr lang="en-US" altLang="zh-CN" sz="2400" baseline="-25000" dirty="0" err="1" smtClean="0"/>
              <a:t>max</a:t>
            </a:r>
            <a:r>
              <a:rPr lang="en-US" altLang="zh-CN" sz="2400" dirty="0" smtClean="0"/>
              <a:t>-f(x)),f(x)&lt;</a:t>
            </a:r>
            <a:r>
              <a:rPr lang="en-US" altLang="zh-CN" sz="2400" dirty="0" err="1" smtClean="0"/>
              <a:t>f</a:t>
            </a:r>
            <a:r>
              <a:rPr lang="en-US" altLang="zh-CN" sz="2400" baseline="-25000" dirty="0" err="1" smtClean="0"/>
              <a:t>max</a:t>
            </a:r>
            <a:r>
              <a:rPr lang="en-US" altLang="zh-CN" sz="2400" dirty="0" smtClean="0"/>
              <a:t> </a:t>
            </a:r>
          </a:p>
          <a:p>
            <a:pPr>
              <a:lnSpc>
                <a:spcPct val="150000"/>
              </a:lnSpc>
              <a:spcBef>
                <a:spcPts val="0"/>
              </a:spcBef>
            </a:pPr>
            <a:r>
              <a:rPr lang="en-US" altLang="zh-CN" sz="2400" dirty="0" smtClean="0"/>
              <a:t>                                                               M   ,      f(x)=</a:t>
            </a:r>
            <a:r>
              <a:rPr lang="en-US" altLang="zh-CN" sz="2400" dirty="0" err="1" smtClean="0"/>
              <a:t>f</a:t>
            </a:r>
            <a:r>
              <a:rPr lang="en-US" altLang="zh-CN" sz="2400" baseline="-25000" dirty="0" err="1" smtClean="0"/>
              <a:t>max</a:t>
            </a:r>
            <a:endParaRPr lang="en-US" altLang="zh-CN" sz="2400" dirty="0" smtClean="0"/>
          </a:p>
          <a:p>
            <a:pPr>
              <a:lnSpc>
                <a:spcPct val="150000"/>
              </a:lnSpc>
              <a:spcBef>
                <a:spcPts val="0"/>
              </a:spcBef>
            </a:pPr>
            <a:r>
              <a:rPr lang="en-US" altLang="zh-CN" sz="2400" dirty="0" smtClean="0"/>
              <a:t>     3) </a:t>
            </a:r>
            <a:r>
              <a:rPr lang="zh-CN" altLang="en-US" sz="2400" dirty="0" smtClean="0"/>
              <a:t>线性加速适应度函数， </a:t>
            </a:r>
            <a:r>
              <a:rPr lang="en-US" altLang="zh-CN" sz="2400" dirty="0" smtClean="0"/>
              <a:t>fitness(x)=</a:t>
            </a:r>
            <a:r>
              <a:rPr lang="en-US" altLang="zh-CN" sz="2400" dirty="0" err="1" smtClean="0"/>
              <a:t>af</a:t>
            </a:r>
            <a:r>
              <a:rPr lang="en-US" altLang="zh-CN" sz="2400" dirty="0" smtClean="0"/>
              <a:t>(x)+b</a:t>
            </a:r>
          </a:p>
          <a:p>
            <a:pPr>
              <a:lnSpc>
                <a:spcPct val="150000"/>
              </a:lnSpc>
              <a:spcBef>
                <a:spcPts val="0"/>
              </a:spcBef>
            </a:pPr>
            <a:endParaRPr lang="zh-CN" altLang="en-US" sz="2400" dirty="0" smtClean="0"/>
          </a:p>
        </p:txBody>
      </p:sp>
      <p:sp>
        <p:nvSpPr>
          <p:cNvPr id="4" name="灯片编号占位符 3"/>
          <p:cNvSpPr>
            <a:spLocks noGrp="1"/>
          </p:cNvSpPr>
          <p:nvPr>
            <p:ph type="sldNum" sz="quarter" idx="12"/>
          </p:nvPr>
        </p:nvSpPr>
        <p:spPr/>
        <p:txBody>
          <a:bodyPr/>
          <a:lstStyle/>
          <a:p>
            <a:fld id="{4E14AF01-C8C9-4554-AE0F-3E72D76E423D}" type="slidenum">
              <a:rPr lang="en-US" altLang="zh-CN" smtClean="0"/>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smtClean="0"/>
              <a:t>三、实现技术</a:t>
            </a:r>
            <a:endParaRPr lang="zh-CN" altLang="en-US" sz="4000" b="1" dirty="0"/>
          </a:p>
        </p:txBody>
      </p:sp>
      <p:sp>
        <p:nvSpPr>
          <p:cNvPr id="3" name="内容占位符 2"/>
          <p:cNvSpPr>
            <a:spLocks noGrp="1"/>
          </p:cNvSpPr>
          <p:nvPr>
            <p:ph idx="1"/>
          </p:nvPr>
        </p:nvSpPr>
        <p:spPr>
          <a:xfrm>
            <a:off x="323528" y="1412776"/>
            <a:ext cx="8568952" cy="5112568"/>
          </a:xfrm>
        </p:spPr>
        <p:txBody>
          <a:bodyPr/>
          <a:lstStyle/>
          <a:p>
            <a:r>
              <a:rPr lang="en-US" altLang="zh-CN" sz="2400" b="1" dirty="0" smtClean="0">
                <a:solidFill>
                  <a:srgbClr val="1E0694"/>
                </a:solidFill>
              </a:rPr>
              <a:t>5.</a:t>
            </a:r>
            <a:r>
              <a:rPr lang="zh-CN" altLang="en-US" sz="2400" b="1" dirty="0" smtClean="0">
                <a:solidFill>
                  <a:srgbClr val="1E0694"/>
                </a:solidFill>
              </a:rPr>
              <a:t>交配规则</a:t>
            </a:r>
            <a:endParaRPr lang="en-US" altLang="zh-CN" sz="2400" b="1" dirty="0" smtClean="0">
              <a:solidFill>
                <a:srgbClr val="1E0694"/>
              </a:solidFill>
            </a:endParaRPr>
          </a:p>
          <a:p>
            <a:pPr>
              <a:lnSpc>
                <a:spcPct val="150000"/>
              </a:lnSpc>
              <a:spcBef>
                <a:spcPts val="0"/>
              </a:spcBef>
            </a:pPr>
            <a:r>
              <a:rPr lang="en-US" altLang="zh-CN" sz="2400" dirty="0" smtClean="0"/>
              <a:t>     1) </a:t>
            </a:r>
            <a:r>
              <a:rPr lang="zh-CN" altLang="en-US" sz="2400" dirty="0" smtClean="0"/>
              <a:t>常用方法</a:t>
            </a:r>
            <a:r>
              <a:rPr lang="en-US" altLang="zh-CN" sz="2400" dirty="0" smtClean="0"/>
              <a:t>——</a:t>
            </a:r>
            <a:r>
              <a:rPr lang="zh-CN" altLang="en-US" sz="2400" dirty="0" smtClean="0"/>
              <a:t>双亲双子法</a:t>
            </a:r>
            <a:endParaRPr lang="en-US" altLang="zh-CN" sz="2400" dirty="0" smtClean="0"/>
          </a:p>
          <a:p>
            <a:pPr>
              <a:lnSpc>
                <a:spcPct val="150000"/>
              </a:lnSpc>
              <a:spcBef>
                <a:spcPts val="0"/>
              </a:spcBef>
            </a:pPr>
            <a:r>
              <a:rPr lang="en-US" altLang="zh-CN" sz="2400" dirty="0" smtClean="0"/>
              <a:t>     2) </a:t>
            </a:r>
            <a:r>
              <a:rPr lang="zh-CN" altLang="en-US" sz="2400" dirty="0" smtClean="0"/>
              <a:t>变化交配法</a:t>
            </a:r>
            <a:endParaRPr lang="en-US" altLang="zh-CN" sz="2400" dirty="0" smtClean="0"/>
          </a:p>
          <a:p>
            <a:pPr>
              <a:lnSpc>
                <a:spcPct val="150000"/>
              </a:lnSpc>
              <a:spcBef>
                <a:spcPts val="0"/>
              </a:spcBef>
            </a:pPr>
            <a:r>
              <a:rPr lang="en-US" altLang="zh-CN" sz="2400" dirty="0" smtClean="0"/>
              <a:t>        </a:t>
            </a:r>
            <a:r>
              <a:rPr lang="zh-CN" altLang="en-US" sz="2400" dirty="0" smtClean="0"/>
              <a:t>父代</a:t>
            </a:r>
            <a:r>
              <a:rPr lang="en-US" altLang="zh-CN" sz="2400" dirty="0" smtClean="0"/>
              <a:t>A  1|1|0|1001                </a:t>
            </a:r>
            <a:r>
              <a:rPr lang="zh-CN" altLang="en-US" sz="2400" dirty="0" smtClean="0"/>
              <a:t>子代</a:t>
            </a:r>
            <a:r>
              <a:rPr lang="en-US" altLang="zh-CN" sz="2400" dirty="0" smtClean="0"/>
              <a:t>A  1|1|0|1001               </a:t>
            </a:r>
          </a:p>
          <a:p>
            <a:pPr>
              <a:lnSpc>
                <a:spcPct val="150000"/>
              </a:lnSpc>
              <a:spcBef>
                <a:spcPts val="0"/>
              </a:spcBef>
            </a:pPr>
            <a:r>
              <a:rPr lang="en-US" altLang="zh-CN" sz="2400" dirty="0" smtClean="0"/>
              <a:t>        </a:t>
            </a:r>
            <a:r>
              <a:rPr lang="zh-CN" altLang="en-US" sz="2400" dirty="0" smtClean="0"/>
              <a:t>父代</a:t>
            </a:r>
            <a:r>
              <a:rPr lang="en-US" altLang="zh-CN" sz="2400" dirty="0" smtClean="0"/>
              <a:t>B  1|1|0|0010                </a:t>
            </a:r>
            <a:r>
              <a:rPr lang="zh-CN" altLang="en-US" sz="2400" dirty="0" smtClean="0"/>
              <a:t>子代</a:t>
            </a:r>
            <a:r>
              <a:rPr lang="en-US" altLang="zh-CN" sz="2400" dirty="0" smtClean="0"/>
              <a:t>B  1|1|0|0010</a:t>
            </a:r>
          </a:p>
          <a:p>
            <a:pPr>
              <a:lnSpc>
                <a:spcPct val="150000"/>
              </a:lnSpc>
              <a:spcBef>
                <a:spcPts val="0"/>
              </a:spcBef>
            </a:pPr>
            <a:r>
              <a:rPr lang="en-US" altLang="zh-CN" sz="2400" dirty="0" smtClean="0"/>
              <a:t>        </a:t>
            </a:r>
            <a:r>
              <a:rPr lang="zh-CN" altLang="en-US" sz="2400" dirty="0" smtClean="0">
                <a:solidFill>
                  <a:srgbClr val="FF0000"/>
                </a:solidFill>
              </a:rPr>
              <a:t>避开相同的基因</a:t>
            </a:r>
            <a:endParaRPr lang="en-US" altLang="zh-CN" sz="2400" dirty="0" smtClean="0">
              <a:solidFill>
                <a:srgbClr val="FF0000"/>
              </a:solidFill>
            </a:endParaRPr>
          </a:p>
          <a:p>
            <a:pPr>
              <a:lnSpc>
                <a:spcPct val="150000"/>
              </a:lnSpc>
              <a:spcBef>
                <a:spcPts val="0"/>
              </a:spcBef>
            </a:pPr>
            <a:r>
              <a:rPr lang="en-US" altLang="zh-CN" sz="2400" dirty="0" smtClean="0"/>
              <a:t>    3)</a:t>
            </a:r>
            <a:r>
              <a:rPr lang="zh-CN" altLang="en-US" sz="2400" dirty="0" smtClean="0"/>
              <a:t>其他</a:t>
            </a:r>
            <a:endParaRPr lang="en-US" altLang="zh-CN" sz="2400" dirty="0" smtClean="0"/>
          </a:p>
          <a:p>
            <a:r>
              <a:rPr lang="en-US" altLang="zh-CN" sz="2400" b="1" dirty="0" smtClean="0">
                <a:solidFill>
                  <a:srgbClr val="1E0694"/>
                </a:solidFill>
              </a:rPr>
              <a:t>6.</a:t>
            </a:r>
            <a:r>
              <a:rPr lang="zh-CN" altLang="en-US" sz="2400" b="1" dirty="0" smtClean="0">
                <a:solidFill>
                  <a:srgbClr val="1E0694"/>
                </a:solidFill>
              </a:rPr>
              <a:t>约束条件的处理</a:t>
            </a:r>
            <a:endParaRPr lang="en-US" altLang="zh-CN" sz="2400" b="1" dirty="0" smtClean="0">
              <a:solidFill>
                <a:srgbClr val="1E0694"/>
              </a:solidFill>
            </a:endParaRPr>
          </a:p>
          <a:p>
            <a:pPr>
              <a:lnSpc>
                <a:spcPct val="150000"/>
              </a:lnSpc>
              <a:spcBef>
                <a:spcPts val="0"/>
              </a:spcBef>
            </a:pPr>
            <a:r>
              <a:rPr lang="en-US" altLang="zh-CN" sz="2400" dirty="0" smtClean="0"/>
              <a:t>     1) </a:t>
            </a:r>
            <a:r>
              <a:rPr lang="zh-CN" altLang="en-US" sz="2400" dirty="0" smtClean="0"/>
              <a:t>构造可行解</a:t>
            </a:r>
            <a:endParaRPr lang="en-US" altLang="zh-CN" sz="2400" dirty="0" smtClean="0"/>
          </a:p>
          <a:p>
            <a:pPr>
              <a:lnSpc>
                <a:spcPct val="150000"/>
              </a:lnSpc>
              <a:spcBef>
                <a:spcPts val="0"/>
              </a:spcBef>
            </a:pPr>
            <a:r>
              <a:rPr lang="en-US" altLang="zh-CN" sz="2400" dirty="0" smtClean="0"/>
              <a:t>     2) </a:t>
            </a:r>
            <a:r>
              <a:rPr lang="zh-CN" altLang="en-US" sz="2400" dirty="0" smtClean="0"/>
              <a:t>用罚函数的方式纳入到适应度中</a:t>
            </a:r>
          </a:p>
        </p:txBody>
      </p:sp>
      <p:sp>
        <p:nvSpPr>
          <p:cNvPr id="4" name="灯片编号占位符 3"/>
          <p:cNvSpPr>
            <a:spLocks noGrp="1"/>
          </p:cNvSpPr>
          <p:nvPr>
            <p:ph type="sldNum" sz="quarter" idx="12"/>
          </p:nvPr>
        </p:nvSpPr>
        <p:spPr/>
        <p:txBody>
          <a:bodyPr/>
          <a:lstStyle/>
          <a:p>
            <a:fld id="{4E14AF01-C8C9-4554-AE0F-3E72D76E423D}" type="slidenum">
              <a:rPr lang="en-US" altLang="zh-CN" smtClean="0"/>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668F29A-E0DD-4657-94A0-789374EBBAFF}" type="slidenum">
              <a:rPr lang="en-US" altLang="zh-CN"/>
              <a:pPr/>
              <a:t>7</a:t>
            </a:fld>
            <a:endParaRPr lang="en-US" altLang="zh-CN"/>
          </a:p>
        </p:txBody>
      </p:sp>
      <p:sp>
        <p:nvSpPr>
          <p:cNvPr id="55298" name="Rectangle 2"/>
          <p:cNvSpPr>
            <a:spLocks noGrp="1" noChangeArrowheads="1"/>
          </p:cNvSpPr>
          <p:nvPr>
            <p:ph type="title"/>
          </p:nvPr>
        </p:nvSpPr>
        <p:spPr>
          <a:xfrm>
            <a:off x="673100" y="692150"/>
            <a:ext cx="6097588" cy="725488"/>
          </a:xfrm>
        </p:spPr>
        <p:txBody>
          <a:bodyPr/>
          <a:lstStyle/>
          <a:p>
            <a:pPr algn="l"/>
            <a:r>
              <a:rPr lang="en-US" altLang="zh-CN" sz="3600">
                <a:latin typeface="隶书" pitchFamily="49" charset="-122"/>
                <a:ea typeface="隶书" pitchFamily="49" charset="-122"/>
              </a:rPr>
              <a:t>2</a:t>
            </a:r>
            <a:r>
              <a:rPr lang="zh-CN" altLang="en-US" sz="3600">
                <a:latin typeface="隶书" pitchFamily="49" charset="-122"/>
                <a:ea typeface="隶书" pitchFamily="49" charset="-122"/>
              </a:rPr>
              <a:t>、基本遗传算法</a:t>
            </a:r>
          </a:p>
        </p:txBody>
      </p:sp>
      <p:sp>
        <p:nvSpPr>
          <p:cNvPr id="55299" name="Rectangle 3"/>
          <p:cNvSpPr>
            <a:spLocks noGrp="1" noChangeArrowheads="1"/>
          </p:cNvSpPr>
          <p:nvPr>
            <p:ph type="body" idx="1"/>
          </p:nvPr>
        </p:nvSpPr>
        <p:spPr>
          <a:xfrm>
            <a:off x="179388" y="1268413"/>
            <a:ext cx="8713787" cy="2016125"/>
          </a:xfrm>
        </p:spPr>
        <p:txBody>
          <a:bodyPr/>
          <a:lstStyle/>
          <a:p>
            <a:pPr>
              <a:lnSpc>
                <a:spcPct val="120000"/>
              </a:lnSpc>
            </a:pPr>
            <a:r>
              <a:rPr lang="en-US" altLang="zh-CN"/>
              <a:t>       </a:t>
            </a:r>
            <a:r>
              <a:rPr lang="zh-CN" altLang="en-US" sz="2400">
                <a:latin typeface="楷体_GB2312" pitchFamily="49" charset="-122"/>
                <a:ea typeface="楷体_GB2312" pitchFamily="49" charset="-122"/>
              </a:rPr>
              <a:t>基本遗传算法（</a:t>
            </a:r>
            <a:r>
              <a:rPr lang="en-US" altLang="zh-CN" sz="2400">
                <a:latin typeface="楷体_GB2312" pitchFamily="49" charset="-122"/>
                <a:ea typeface="楷体_GB2312" pitchFamily="49" charset="-122"/>
              </a:rPr>
              <a:t>Simple Genetic Algorithms</a:t>
            </a:r>
            <a:r>
              <a:rPr lang="zh-CN" altLang="en-US" sz="2400">
                <a:latin typeface="楷体_GB2312" pitchFamily="49" charset="-122"/>
                <a:ea typeface="楷体_GB2312" pitchFamily="49" charset="-122"/>
              </a:rPr>
              <a:t>，简称</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，又称简单遗传算法或标准遗传算法），是由</a:t>
            </a:r>
            <a:r>
              <a:rPr lang="en-US" altLang="zh-CN" sz="2400">
                <a:latin typeface="楷体_GB2312" pitchFamily="49" charset="-122"/>
                <a:ea typeface="楷体_GB2312" pitchFamily="49" charset="-122"/>
              </a:rPr>
              <a:t>Goldberg</a:t>
            </a:r>
            <a:r>
              <a:rPr lang="zh-CN" altLang="en-US" sz="2400">
                <a:latin typeface="楷体_GB2312" pitchFamily="49" charset="-122"/>
                <a:ea typeface="楷体_GB2312" pitchFamily="49" charset="-122"/>
              </a:rPr>
              <a:t>总结出的一种最基本的遗传算法，其遗传进化操作过程简单，容易理解，是其它一些遗传算法的雏形和基础。 </a:t>
            </a:r>
          </a:p>
        </p:txBody>
      </p:sp>
      <p:sp>
        <p:nvSpPr>
          <p:cNvPr id="55300" name="Rectangle 4"/>
          <p:cNvSpPr>
            <a:spLocks noChangeArrowheads="1"/>
          </p:cNvSpPr>
          <p:nvPr/>
        </p:nvSpPr>
        <p:spPr bwMode="auto">
          <a:xfrm>
            <a:off x="539750" y="3357563"/>
            <a:ext cx="6732588" cy="725487"/>
          </a:xfrm>
          <a:prstGeom prst="rect">
            <a:avLst/>
          </a:prstGeom>
          <a:noFill/>
          <a:ln w="9525">
            <a:noFill/>
            <a:miter lim="800000"/>
            <a:headEnd/>
            <a:tailEnd/>
          </a:ln>
          <a:effectLst/>
        </p:spPr>
        <p:txBody>
          <a:bodyPr anchor="ctr"/>
          <a:lstStyle/>
          <a:p>
            <a:r>
              <a:rPr lang="zh-CN" altLang="en-US" sz="3200">
                <a:solidFill>
                  <a:srgbClr val="FF0000"/>
                </a:solidFill>
                <a:latin typeface="隶书" pitchFamily="49" charset="-122"/>
                <a:ea typeface="隶书" pitchFamily="49" charset="-122"/>
              </a:rPr>
              <a:t>基本遗传算法的组成 </a:t>
            </a:r>
          </a:p>
        </p:txBody>
      </p:sp>
      <p:sp>
        <p:nvSpPr>
          <p:cNvPr id="55301" name="Rectangle 5"/>
          <p:cNvSpPr>
            <a:spLocks noChangeArrowheads="1"/>
          </p:cNvSpPr>
          <p:nvPr/>
        </p:nvSpPr>
        <p:spPr bwMode="auto">
          <a:xfrm>
            <a:off x="539750" y="4005263"/>
            <a:ext cx="8229600" cy="2300287"/>
          </a:xfrm>
          <a:prstGeom prst="rect">
            <a:avLst/>
          </a:prstGeom>
          <a:noFill/>
          <a:ln w="9525">
            <a:noFill/>
            <a:miter lim="800000"/>
            <a:headEnd/>
            <a:tailEnd/>
          </a:ln>
          <a:effectLst/>
        </p:spPr>
        <p:txBody>
          <a:bodyPr/>
          <a:lstStyle/>
          <a:p>
            <a:pPr marL="342900" indent="-342900">
              <a:lnSpc>
                <a:spcPct val="120000"/>
              </a:lnSpc>
              <a:spcBef>
                <a:spcPct val="20000"/>
              </a:spcBef>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）编码（产生初始种群）</a:t>
            </a:r>
          </a:p>
          <a:p>
            <a:pPr marL="342900" indent="-342900">
              <a:lnSpc>
                <a:spcPct val="120000"/>
              </a:lnSpc>
              <a:spcBef>
                <a:spcPct val="20000"/>
              </a:spcBef>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）适应度函数</a:t>
            </a:r>
          </a:p>
          <a:p>
            <a:pPr marL="342900" indent="-342900">
              <a:lnSpc>
                <a:spcPct val="120000"/>
              </a:lnSpc>
              <a:spcBef>
                <a:spcPct val="20000"/>
              </a:spcBef>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）遗传算子（选择、交叉、变异）</a:t>
            </a:r>
          </a:p>
          <a:p>
            <a:pPr marL="342900" indent="-342900">
              <a:lnSpc>
                <a:spcPct val="120000"/>
              </a:lnSpc>
              <a:spcBef>
                <a:spcPct val="20000"/>
              </a:spcBef>
            </a:pP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）运行参数</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148A5B0-7E1F-4CC3-B34D-A7B562A55C68}" type="slidenum">
              <a:rPr lang="en-US" altLang="zh-CN"/>
              <a:pPr/>
              <a:t>70</a:t>
            </a:fld>
            <a:endParaRPr lang="en-US" altLang="zh-CN"/>
          </a:p>
        </p:txBody>
      </p:sp>
      <p:sp>
        <p:nvSpPr>
          <p:cNvPr id="196610" name="Rectangle 2"/>
          <p:cNvSpPr>
            <a:spLocks noGrp="1" noChangeArrowheads="1"/>
          </p:cNvSpPr>
          <p:nvPr>
            <p:ph type="title"/>
          </p:nvPr>
        </p:nvSpPr>
        <p:spPr>
          <a:xfrm>
            <a:off x="395288" y="908050"/>
            <a:ext cx="8229600" cy="725488"/>
          </a:xfrm>
        </p:spPr>
        <p:txBody>
          <a:bodyPr/>
          <a:lstStyle/>
          <a:p>
            <a:pPr algn="l"/>
            <a:r>
              <a:rPr lang="zh-CN" altLang="en-US" sz="4000" dirty="0" smtClean="0"/>
              <a:t>问题</a:t>
            </a:r>
            <a:endParaRPr lang="zh-CN" altLang="en-US" sz="4000" dirty="0"/>
          </a:p>
        </p:txBody>
      </p:sp>
      <p:sp>
        <p:nvSpPr>
          <p:cNvPr id="196611" name="Rectangle 3"/>
          <p:cNvSpPr>
            <a:spLocks noGrp="1" noChangeArrowheads="1"/>
          </p:cNvSpPr>
          <p:nvPr>
            <p:ph type="body" idx="1"/>
          </p:nvPr>
        </p:nvSpPr>
        <p:spPr>
          <a:xfrm>
            <a:off x="457200" y="1844675"/>
            <a:ext cx="8229600" cy="4281488"/>
          </a:xfrm>
        </p:spPr>
        <p:txBody>
          <a:bodyPr/>
          <a:lstStyle/>
          <a:p>
            <a:r>
              <a:rPr lang="zh-CN" altLang="en-US" dirty="0" smtClean="0"/>
              <a:t>背包</a:t>
            </a:r>
            <a:r>
              <a:rPr lang="zh-CN" altLang="en-US" dirty="0"/>
              <a:t>问题的</a:t>
            </a:r>
            <a:r>
              <a:rPr lang="en-US" altLang="zh-CN" dirty="0"/>
              <a:t>GA</a:t>
            </a:r>
            <a:r>
              <a:rPr lang="zh-CN" altLang="en-US" dirty="0" smtClean="0"/>
              <a:t>算法？</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12632F53-126A-4859-88CF-8E0DED2804AD}" type="slidenum">
              <a:rPr lang="en-US" altLang="zh-CN"/>
              <a:pPr/>
              <a:t>8</a:t>
            </a:fld>
            <a:endParaRPr lang="en-US" altLang="zh-CN"/>
          </a:p>
        </p:txBody>
      </p:sp>
      <p:sp>
        <p:nvSpPr>
          <p:cNvPr id="60418" name="Rectangle 2"/>
          <p:cNvSpPr>
            <a:spLocks noGrp="1" noChangeArrowheads="1"/>
          </p:cNvSpPr>
          <p:nvPr>
            <p:ph type="title"/>
          </p:nvPr>
        </p:nvSpPr>
        <p:spPr>
          <a:xfrm>
            <a:off x="250825" y="3213100"/>
            <a:ext cx="8229600" cy="508000"/>
          </a:xfrm>
        </p:spPr>
        <p:txBody>
          <a:bodyPr/>
          <a:lstStyle/>
          <a:p>
            <a:pPr algn="l"/>
            <a:r>
              <a:rPr lang="zh-CN" altLang="en-US" sz="3200">
                <a:latin typeface="隶书" pitchFamily="49" charset="-122"/>
                <a:ea typeface="隶书" pitchFamily="49" charset="-122"/>
              </a:rPr>
              <a:t>函数优化示例 </a:t>
            </a:r>
          </a:p>
        </p:txBody>
      </p:sp>
      <p:sp>
        <p:nvSpPr>
          <p:cNvPr id="60419" name="Rectangle 3"/>
          <p:cNvSpPr>
            <a:spLocks noGrp="1" noChangeArrowheads="1"/>
          </p:cNvSpPr>
          <p:nvPr>
            <p:ph type="body" sz="half" idx="1"/>
          </p:nvPr>
        </p:nvSpPr>
        <p:spPr>
          <a:xfrm>
            <a:off x="323850" y="3716338"/>
            <a:ext cx="6745288" cy="681037"/>
          </a:xfrm>
        </p:spPr>
        <p:txBody>
          <a:bodyPr/>
          <a:lstStyle/>
          <a:p>
            <a:pPr marL="0" indent="0">
              <a:lnSpc>
                <a:spcPct val="130000"/>
              </a:lnSpc>
            </a:pPr>
            <a:r>
              <a:rPr lang="zh-CN" altLang="zh-CN" sz="2400">
                <a:ea typeface="楷体_GB2312" pitchFamily="49" charset="-122"/>
              </a:rPr>
              <a:t>求下列一元函数的最大值</a:t>
            </a:r>
            <a:r>
              <a:rPr lang="zh-CN" altLang="en-US" sz="2400">
                <a:ea typeface="楷体_GB2312" pitchFamily="49" charset="-122"/>
              </a:rPr>
              <a:t>：</a:t>
            </a:r>
          </a:p>
        </p:txBody>
      </p:sp>
      <p:sp>
        <p:nvSpPr>
          <p:cNvPr id="60424" name="Text Box 8"/>
          <p:cNvSpPr txBox="1">
            <a:spLocks noChangeArrowheads="1"/>
          </p:cNvSpPr>
          <p:nvPr/>
        </p:nvSpPr>
        <p:spPr bwMode="auto">
          <a:xfrm>
            <a:off x="468313" y="5445125"/>
            <a:ext cx="7704137"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400">
                <a:effectLst>
                  <a:outerShdw blurRad="38100" dist="38100" dir="2700000" algn="tl">
                    <a:srgbClr val="C0C0C0"/>
                  </a:outerShdw>
                </a:effectLst>
                <a:latin typeface="楷体_GB2312" pitchFamily="49" charset="-122"/>
                <a:ea typeface="楷体_GB2312" pitchFamily="49" charset="-122"/>
              </a:rPr>
              <a:t>x∈[-1,2]  </a:t>
            </a:r>
            <a:r>
              <a:rPr kumimoji="1" lang="zh-CN" altLang="en-US" sz="2400">
                <a:effectLst>
                  <a:outerShdw blurRad="38100" dist="38100" dir="2700000" algn="tl">
                    <a:srgbClr val="C0C0C0"/>
                  </a:outerShdw>
                </a:effectLst>
                <a:latin typeface="楷体_GB2312" pitchFamily="49" charset="-122"/>
                <a:ea typeface="楷体_GB2312" pitchFamily="49" charset="-122"/>
              </a:rPr>
              <a:t>，求解结果精确到</a:t>
            </a:r>
            <a:r>
              <a:rPr kumimoji="1" lang="en-US" altLang="zh-CN" sz="2400">
                <a:effectLst>
                  <a:outerShdw blurRad="38100" dist="38100" dir="2700000" algn="tl">
                    <a:srgbClr val="C0C0C0"/>
                  </a:outerShdw>
                </a:effectLst>
                <a:latin typeface="楷体_GB2312" pitchFamily="49" charset="-122"/>
                <a:ea typeface="楷体_GB2312" pitchFamily="49" charset="-122"/>
              </a:rPr>
              <a:t>6</a:t>
            </a:r>
            <a:r>
              <a:rPr kumimoji="1" lang="zh-CN" altLang="en-US" sz="2400">
                <a:effectLst>
                  <a:outerShdw blurRad="38100" dist="38100" dir="2700000" algn="tl">
                    <a:srgbClr val="C0C0C0"/>
                  </a:outerShdw>
                </a:effectLst>
                <a:latin typeface="楷体_GB2312" pitchFamily="49" charset="-122"/>
                <a:ea typeface="楷体_GB2312" pitchFamily="49" charset="-122"/>
              </a:rPr>
              <a:t>位小数。</a:t>
            </a:r>
          </a:p>
        </p:txBody>
      </p:sp>
      <p:graphicFrame>
        <p:nvGraphicFramePr>
          <p:cNvPr id="60425" name="Object 9"/>
          <p:cNvGraphicFramePr>
            <a:graphicFrameLocks noGrp="1" noChangeAspect="1"/>
          </p:cNvGraphicFramePr>
          <p:nvPr>
            <p:ph sz="half" idx="2"/>
          </p:nvPr>
        </p:nvGraphicFramePr>
        <p:xfrm>
          <a:off x="1187450" y="4508500"/>
          <a:ext cx="5688013" cy="706438"/>
        </p:xfrm>
        <a:graphic>
          <a:graphicData uri="http://schemas.openxmlformats.org/presentationml/2006/ole">
            <mc:AlternateContent xmlns:mc="http://schemas.openxmlformats.org/markup-compatibility/2006">
              <mc:Choice xmlns:v="urn:schemas-microsoft-com:vml" Requires="v">
                <p:oleObj spid="_x0000_s60430" name="Microsoft 公式 3.0" r:id="rId3" imgW="1638000" imgH="203040" progId="Equation.3">
                  <p:embed/>
                </p:oleObj>
              </mc:Choice>
              <mc:Fallback>
                <p:oleObj name="Microsoft 公式 3.0" r:id="rId3" imgW="1638000" imgH="2030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08500"/>
                        <a:ext cx="5688013"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Rectangle 11"/>
          <p:cNvSpPr>
            <a:spLocks noChangeArrowheads="1"/>
          </p:cNvSpPr>
          <p:nvPr/>
        </p:nvSpPr>
        <p:spPr bwMode="auto">
          <a:xfrm>
            <a:off x="250825" y="1268413"/>
            <a:ext cx="8642350" cy="1797050"/>
          </a:xfrm>
          <a:prstGeom prst="rect">
            <a:avLst/>
          </a:prstGeom>
          <a:noFill/>
          <a:ln w="9525">
            <a:noFill/>
            <a:miter lim="800000"/>
            <a:headEnd/>
            <a:tailEnd/>
          </a:ln>
          <a:effectLst/>
        </p:spPr>
        <p:txBody>
          <a:bodyPr/>
          <a:lstStyle/>
          <a:p>
            <a:pPr marL="342900" indent="-342900">
              <a:lnSpc>
                <a:spcPct val="120000"/>
              </a:lnSpc>
              <a:spcBef>
                <a:spcPct val="20000"/>
              </a:spcBef>
            </a:pPr>
            <a:r>
              <a:rPr lang="en-US" altLang="zh-CN" sz="3200"/>
              <a:t>      </a:t>
            </a:r>
            <a:r>
              <a:rPr lang="en-US" altLang="zh-CN" sz="2400">
                <a:latin typeface="楷体_GB2312" pitchFamily="49" charset="-122"/>
                <a:ea typeface="楷体_GB2312" pitchFamily="49" charset="-122"/>
              </a:rPr>
              <a:t>GA</a:t>
            </a:r>
            <a:r>
              <a:rPr lang="zh-CN" altLang="en-US" sz="2400">
                <a:latin typeface="楷体_GB2312" pitchFamily="49" charset="-122"/>
                <a:ea typeface="楷体_GB2312" pitchFamily="49" charset="-122"/>
              </a:rPr>
              <a:t>是通过某种编码机制</a:t>
            </a:r>
            <a:r>
              <a:rPr lang="zh-CN" altLang="en-US" sz="2400">
                <a:solidFill>
                  <a:srgbClr val="FF0000"/>
                </a:solidFill>
                <a:latin typeface="楷体_GB2312" pitchFamily="49" charset="-122"/>
                <a:ea typeface="楷体_GB2312" pitchFamily="49" charset="-122"/>
              </a:rPr>
              <a:t>把对象抽象为由特定符号按一定顺序排成的串</a:t>
            </a:r>
            <a:r>
              <a:rPr lang="zh-CN" altLang="en-US" sz="2400">
                <a:latin typeface="楷体_GB2312" pitchFamily="49" charset="-122"/>
                <a:ea typeface="楷体_GB2312" pitchFamily="49" charset="-122"/>
              </a:rPr>
              <a:t>。正如研究生物遗传是从染色体着手，而染色体则是由基因排成的串。</a:t>
            </a:r>
            <a:r>
              <a:rPr lang="en-US" altLang="zh-CN" sz="2400">
                <a:latin typeface="楷体_GB2312" pitchFamily="49" charset="-122"/>
                <a:ea typeface="楷体_GB2312" pitchFamily="49" charset="-122"/>
              </a:rPr>
              <a:t>SGA</a:t>
            </a:r>
            <a:r>
              <a:rPr lang="zh-CN" altLang="en-US" sz="2400">
                <a:latin typeface="楷体_GB2312" pitchFamily="49" charset="-122"/>
                <a:ea typeface="楷体_GB2312" pitchFamily="49" charset="-122"/>
              </a:rPr>
              <a:t>使用二进制串进行编码。 </a:t>
            </a:r>
          </a:p>
        </p:txBody>
      </p:sp>
      <p:sp>
        <p:nvSpPr>
          <p:cNvPr id="60428" name="Rectangle 12"/>
          <p:cNvSpPr>
            <a:spLocks noChangeArrowheads="1"/>
          </p:cNvSpPr>
          <p:nvPr/>
        </p:nvSpPr>
        <p:spPr bwMode="auto">
          <a:xfrm>
            <a:off x="457200" y="692150"/>
            <a:ext cx="8229600" cy="576263"/>
          </a:xfrm>
          <a:prstGeom prst="rect">
            <a:avLst/>
          </a:prstGeom>
          <a:noFill/>
          <a:ln w="9525">
            <a:noFill/>
            <a:miter lim="800000"/>
            <a:headEnd/>
            <a:tailEnd/>
          </a:ln>
          <a:effectLst/>
        </p:spPr>
        <p:txBody>
          <a:bodyPr anchor="ctr"/>
          <a:lstStyle/>
          <a:p>
            <a:r>
              <a:rPr lang="zh-CN" altLang="en-US" sz="3200">
                <a:solidFill>
                  <a:srgbClr val="FF0000"/>
                </a:solidFill>
                <a:latin typeface="隶书" pitchFamily="49" charset="-122"/>
                <a:ea typeface="隶书" pitchFamily="49" charset="-122"/>
              </a:rPr>
              <a:t>编码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AAE41E7-F7F3-4C82-9610-8636E159EE56}" type="slidenum">
              <a:rPr lang="en-US" altLang="zh-CN"/>
              <a:pPr/>
              <a:t>9</a:t>
            </a:fld>
            <a:endParaRPr lang="en-US" altLang="zh-CN"/>
          </a:p>
        </p:txBody>
      </p:sp>
      <p:sp>
        <p:nvSpPr>
          <p:cNvPr id="64514" name="Rectangle 2"/>
          <p:cNvSpPr>
            <a:spLocks noGrp="1" noChangeArrowheads="1"/>
          </p:cNvSpPr>
          <p:nvPr>
            <p:ph type="title"/>
          </p:nvPr>
        </p:nvSpPr>
        <p:spPr>
          <a:xfrm>
            <a:off x="468313" y="908050"/>
            <a:ext cx="8229600" cy="725488"/>
          </a:xfrm>
        </p:spPr>
        <p:txBody>
          <a:bodyPr/>
          <a:lstStyle/>
          <a:p>
            <a:pPr algn="l"/>
            <a:r>
              <a:rPr lang="en-US" altLang="zh-CN" sz="3200">
                <a:latin typeface="隶书" pitchFamily="49" charset="-122"/>
                <a:ea typeface="隶书" pitchFamily="49" charset="-122"/>
              </a:rPr>
              <a:t>SGA</a:t>
            </a:r>
            <a:r>
              <a:rPr lang="zh-CN" altLang="en-US" sz="3200">
                <a:latin typeface="隶书" pitchFamily="49" charset="-122"/>
                <a:ea typeface="隶书" pitchFamily="49" charset="-122"/>
              </a:rPr>
              <a:t>对于本例的编码 </a:t>
            </a:r>
          </a:p>
        </p:txBody>
      </p:sp>
      <p:sp>
        <p:nvSpPr>
          <p:cNvPr id="64515" name="Rectangle 3"/>
          <p:cNvSpPr>
            <a:spLocks noGrp="1" noChangeArrowheads="1"/>
          </p:cNvSpPr>
          <p:nvPr>
            <p:ph type="body" idx="1"/>
          </p:nvPr>
        </p:nvSpPr>
        <p:spPr>
          <a:xfrm>
            <a:off x="179388" y="1989138"/>
            <a:ext cx="8785225" cy="4060825"/>
          </a:xfrm>
        </p:spPr>
        <p:txBody>
          <a:bodyPr/>
          <a:lstStyle/>
          <a:p>
            <a:pPr>
              <a:lnSpc>
                <a:spcPct val="125000"/>
              </a:lnSpc>
            </a:pPr>
            <a:r>
              <a:rPr lang="en-US" altLang="zh-CN"/>
              <a:t>          </a:t>
            </a:r>
            <a:r>
              <a:rPr lang="zh-CN" altLang="zh-CN" sz="2400">
                <a:latin typeface="楷体_GB2312" pitchFamily="49" charset="-122"/>
                <a:ea typeface="楷体_GB2312" pitchFamily="49" charset="-122"/>
              </a:rPr>
              <a:t>由于区间长度为</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，求解结果精确到</a:t>
            </a:r>
            <a:r>
              <a:rPr lang="en-US" altLang="zh-CN" sz="2400">
                <a:latin typeface="楷体_GB2312" pitchFamily="49" charset="-122"/>
                <a:ea typeface="楷体_GB2312" pitchFamily="49" charset="-122"/>
              </a:rPr>
              <a:t>6</a:t>
            </a:r>
            <a:r>
              <a:rPr lang="zh-CN" altLang="en-US" sz="2400">
                <a:latin typeface="楷体_GB2312" pitchFamily="49" charset="-122"/>
                <a:ea typeface="楷体_GB2312" pitchFamily="49" charset="-122"/>
              </a:rPr>
              <a:t>位小数，因此可将自变量定义区间划分为</a:t>
            </a:r>
            <a:r>
              <a:rPr lang="en-US" altLang="zh-CN" sz="2400">
                <a:latin typeface="楷体_GB2312" pitchFamily="49" charset="-122"/>
                <a:ea typeface="楷体_GB2312" pitchFamily="49" charset="-122"/>
              </a:rPr>
              <a:t>3</a:t>
            </a:r>
            <a:r>
              <a:rPr lang="en-US" altLang="zh-CN" sz="2400">
                <a:latin typeface="楷体_GB2312" pitchFamily="49" charset="-122"/>
                <a:ea typeface="楷体_GB2312" pitchFamily="49" charset="-122"/>
                <a:cs typeface="Times New Roman" pitchFamily="18" charset="0"/>
              </a:rPr>
              <a:t>×</a:t>
            </a:r>
            <a:r>
              <a:rPr lang="en-US" altLang="zh-CN" sz="2400">
                <a:latin typeface="楷体_GB2312" pitchFamily="49" charset="-122"/>
                <a:ea typeface="楷体_GB2312" pitchFamily="49" charset="-122"/>
              </a:rPr>
              <a:t>10</a:t>
            </a:r>
            <a:r>
              <a:rPr lang="en-US" altLang="zh-CN" sz="2400" baseline="30000">
                <a:latin typeface="楷体_GB2312" pitchFamily="49" charset="-122"/>
                <a:ea typeface="楷体_GB2312" pitchFamily="49" charset="-122"/>
              </a:rPr>
              <a:t>6</a:t>
            </a:r>
            <a:r>
              <a:rPr lang="zh-CN" altLang="en-US" sz="2400">
                <a:latin typeface="楷体_GB2312" pitchFamily="49" charset="-122"/>
                <a:ea typeface="楷体_GB2312" pitchFamily="49" charset="-122"/>
              </a:rPr>
              <a:t>等份。又因为</a:t>
            </a:r>
            <a:r>
              <a:rPr lang="en-US" altLang="zh-CN" sz="2400">
                <a:latin typeface="楷体_GB2312" pitchFamily="49" charset="-122"/>
                <a:ea typeface="楷体_GB2312" pitchFamily="49" charset="-122"/>
              </a:rPr>
              <a:t>2</a:t>
            </a:r>
            <a:r>
              <a:rPr lang="en-US" altLang="zh-CN" sz="2400" baseline="30000">
                <a:latin typeface="楷体_GB2312" pitchFamily="49" charset="-122"/>
                <a:ea typeface="楷体_GB2312" pitchFamily="49" charset="-122"/>
              </a:rPr>
              <a:t>21</a:t>
            </a:r>
            <a:r>
              <a:rPr lang="en-US" altLang="zh-CN" sz="2400">
                <a:latin typeface="楷体_GB2312" pitchFamily="49" charset="-122"/>
                <a:ea typeface="楷体_GB2312" pitchFamily="49" charset="-122"/>
              </a:rPr>
              <a:t> &lt; 3×10</a:t>
            </a:r>
            <a:r>
              <a:rPr lang="en-US" altLang="zh-CN" sz="2400" baseline="30000">
                <a:latin typeface="楷体_GB2312" pitchFamily="49" charset="-122"/>
                <a:ea typeface="楷体_GB2312" pitchFamily="49" charset="-122"/>
              </a:rPr>
              <a:t>6</a:t>
            </a:r>
            <a:r>
              <a:rPr lang="en-US" altLang="zh-CN" sz="2400">
                <a:latin typeface="楷体_GB2312" pitchFamily="49" charset="-122"/>
                <a:ea typeface="楷体_GB2312" pitchFamily="49" charset="-122"/>
              </a:rPr>
              <a:t> &lt; 2</a:t>
            </a:r>
            <a:r>
              <a:rPr lang="en-US" altLang="zh-CN" sz="2400" baseline="30000">
                <a:latin typeface="楷体_GB2312" pitchFamily="49" charset="-122"/>
                <a:ea typeface="楷体_GB2312" pitchFamily="49" charset="-122"/>
              </a:rPr>
              <a:t>22</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，所以本例的二进制编码长度至少</a:t>
            </a:r>
            <a:r>
              <a:rPr lang="zh-CN" altLang="en-US" sz="2400" b="1">
                <a:solidFill>
                  <a:srgbClr val="FF0000"/>
                </a:solidFill>
                <a:latin typeface="楷体_GB2312" pitchFamily="49" charset="-122"/>
                <a:ea typeface="楷体_GB2312" pitchFamily="49" charset="-122"/>
              </a:rPr>
              <a:t>需要</a:t>
            </a:r>
            <a:r>
              <a:rPr lang="en-US" altLang="zh-CN" sz="2400" b="1">
                <a:solidFill>
                  <a:srgbClr val="FF0000"/>
                </a:solidFill>
                <a:latin typeface="楷体_GB2312" pitchFamily="49" charset="-122"/>
                <a:ea typeface="楷体_GB2312" pitchFamily="49" charset="-122"/>
              </a:rPr>
              <a:t>22</a:t>
            </a:r>
            <a:r>
              <a:rPr lang="zh-CN" altLang="en-US" sz="2400" b="1">
                <a:solidFill>
                  <a:srgbClr val="FF0000"/>
                </a:solidFill>
                <a:latin typeface="楷体_GB2312" pitchFamily="49" charset="-122"/>
                <a:ea typeface="楷体_GB2312" pitchFamily="49" charset="-122"/>
              </a:rPr>
              <a:t>位</a:t>
            </a:r>
            <a:r>
              <a:rPr lang="zh-CN" altLang="en-US" sz="2400">
                <a:latin typeface="楷体_GB2312" pitchFamily="49" charset="-122"/>
                <a:ea typeface="楷体_GB2312" pitchFamily="49" charset="-122"/>
              </a:rPr>
              <a:t>，本例的编码过程实质上是将区间</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内对应的实数值转化为一个二进制串（</a:t>
            </a:r>
            <a:r>
              <a:rPr lang="en-US" altLang="zh-CN" sz="2400">
                <a:latin typeface="楷体_GB2312" pitchFamily="49" charset="-122"/>
                <a:ea typeface="楷体_GB2312" pitchFamily="49" charset="-122"/>
              </a:rPr>
              <a:t>b21b20</a:t>
            </a:r>
            <a:r>
              <a:rPr lang="en-US" altLang="zh-CN" sz="2400">
                <a:latin typeface="Arial"/>
                <a:ea typeface="楷体_GB2312" pitchFamily="49" charset="-122"/>
              </a:rPr>
              <a:t>…</a:t>
            </a:r>
            <a:r>
              <a:rPr lang="en-US" altLang="zh-CN" sz="2400">
                <a:latin typeface="楷体_GB2312" pitchFamily="49" charset="-122"/>
                <a:ea typeface="楷体_GB2312" pitchFamily="49" charset="-122"/>
              </a:rPr>
              <a:t>b0</a:t>
            </a:r>
            <a:r>
              <a:rPr lang="zh-CN" altLang="en-US" sz="240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6168</TotalTime>
  <Words>4844</Words>
  <Application>Microsoft Office PowerPoint</Application>
  <PresentationFormat>全屏显示(4:3)</PresentationFormat>
  <Paragraphs>513</Paragraphs>
  <Slides>70</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75" baseType="lpstr">
      <vt:lpstr>默认设计模板</vt:lpstr>
      <vt:lpstr>Visio</vt:lpstr>
      <vt:lpstr>Microsoft 公式 3.0</vt:lpstr>
      <vt:lpstr>公式</vt:lpstr>
      <vt:lpstr>Equation</vt:lpstr>
      <vt:lpstr>PowerPoint 演示文稿</vt:lpstr>
      <vt:lpstr>1.遗传算法起源 </vt:lpstr>
      <vt:lpstr>PowerPoint 演示文稿</vt:lpstr>
      <vt:lpstr>PowerPoint 演示文稿</vt:lpstr>
      <vt:lpstr>PowerPoint 演示文稿</vt:lpstr>
      <vt:lpstr>PowerPoint 演示文稿</vt:lpstr>
      <vt:lpstr>2、基本遗传算法</vt:lpstr>
      <vt:lpstr>函数优化示例 </vt:lpstr>
      <vt:lpstr>SGA对于本例的编码 </vt:lpstr>
      <vt:lpstr>几个术语 </vt:lpstr>
      <vt:lpstr>PowerPoint 演示文稿</vt:lpstr>
      <vt:lpstr>选择算子</vt:lpstr>
      <vt:lpstr>PowerPoint 演示文稿</vt:lpstr>
      <vt:lpstr>轮盘赌选择方法</vt:lpstr>
      <vt:lpstr>轮盘赌选择方法的实现步骤</vt:lpstr>
      <vt:lpstr>交叉算子 </vt:lpstr>
      <vt:lpstr>单点交叉运算 </vt:lpstr>
      <vt:lpstr>变异算子 </vt:lpstr>
      <vt:lpstr>基本位变异算子 </vt:lpstr>
      <vt:lpstr>基本位变异算子的执行过程 </vt:lpstr>
      <vt:lpstr>运行参数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遗传算法的描述</vt:lpstr>
      <vt:lpstr>3、遗传算法的特点 </vt:lpstr>
      <vt:lpstr>二、理论基础</vt:lpstr>
      <vt:lpstr>1、遗传算法的数学基础</vt:lpstr>
      <vt:lpstr>两个定义</vt:lpstr>
      <vt:lpstr>模式定理</vt:lpstr>
      <vt:lpstr>积木块假设 </vt:lpstr>
      <vt:lpstr>2、遗传算法的收敛性分析</vt:lpstr>
      <vt:lpstr>种群规模对收敛性的影响</vt:lpstr>
      <vt:lpstr>交叉概率对收敛性的影响</vt:lpstr>
      <vt:lpstr>遗传算法的本质 </vt:lpstr>
      <vt:lpstr>GA的局限性</vt:lpstr>
      <vt:lpstr>3、遗传算法的改进</vt:lpstr>
      <vt:lpstr>遗传算法的改进途径</vt:lpstr>
      <vt:lpstr>对编码方式的改进</vt:lpstr>
      <vt:lpstr>TSP问题的基本遗传算法</vt:lpstr>
      <vt:lpstr>对遗传算子的改进</vt:lpstr>
      <vt:lpstr>对遗传算子 的改进</vt:lpstr>
      <vt:lpstr>对遗传算子的改进</vt:lpstr>
      <vt:lpstr>对控制参数的改进</vt:lpstr>
      <vt:lpstr>对控制参数的改进</vt:lpstr>
      <vt:lpstr>1、遗传算法的应用领域</vt:lpstr>
      <vt:lpstr>遗传算法应用于组合优化</vt:lpstr>
      <vt:lpstr>三、实现技术</vt:lpstr>
      <vt:lpstr>三、实现技术</vt:lpstr>
      <vt:lpstr>三、实现技术</vt:lpstr>
      <vt:lpstr>问题</vt:lpstr>
    </vt:vector>
  </TitlesOfParts>
  <Company>jszx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互联网技术及应用</dc:title>
  <dc:creator>thf</dc:creator>
  <cp:lastModifiedBy>lenovo</cp:lastModifiedBy>
  <cp:revision>552</cp:revision>
  <dcterms:created xsi:type="dcterms:W3CDTF">2000-09-04T04:19:39Z</dcterms:created>
  <dcterms:modified xsi:type="dcterms:W3CDTF">2017-12-12T08:20:27Z</dcterms:modified>
</cp:coreProperties>
</file>