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60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B568397-DD41-45E6-A366-173EBAEB2B11}" type="datetimeFigureOut">
              <a:rPr lang="zh-CN" altLang="en-US" smtClean="0"/>
              <a:t>2012-12-5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01A107-A12E-4E8E-ABAF-5D16E105964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CB568397-DD41-45E6-A366-173EBAEB2B11}" type="datetimeFigureOut">
              <a:rPr lang="zh-CN" altLang="en-US" smtClean="0"/>
              <a:t>2012-12-5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01A107-A12E-4E8E-ABAF-5D16E105964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B568397-DD41-45E6-A366-173EBAEB2B11}" type="datetimeFigureOut">
              <a:rPr lang="zh-CN" altLang="en-US" smtClean="0"/>
              <a:t>2012-12-5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01A107-A12E-4E8E-ABAF-5D16E1059640}" type="slidenum">
              <a:rPr lang="zh-CN" altLang="en-US" smtClean="0"/>
              <a:t>‹#›</a:t>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CB568397-DD41-45E6-A366-173EBAEB2B11}" type="datetimeFigureOut">
              <a:rPr lang="zh-CN" altLang="en-US" smtClean="0"/>
              <a:t>2012-12-5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01A107-A12E-4E8E-ABAF-5D16E1059640}" type="slidenum">
              <a:rPr lang="zh-CN" altLang="en-US" smtClean="0"/>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B568397-DD41-45E6-A366-173EBAEB2B11}" type="datetimeFigureOut">
              <a:rPr lang="zh-CN" altLang="en-US" smtClean="0"/>
              <a:t>2012-12-5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01A107-A12E-4E8E-ABAF-5D16E105964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CB568397-DD41-45E6-A366-173EBAEB2B11}" type="datetimeFigureOut">
              <a:rPr lang="zh-CN" altLang="en-US" smtClean="0"/>
              <a:t>2012-12-5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701A107-A12E-4E8E-ABAF-5D16E1059640}" type="slidenum">
              <a:rPr lang="zh-CN" altLang="en-US" smtClean="0"/>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B568397-DD41-45E6-A366-173EBAEB2B11}" type="datetimeFigureOut">
              <a:rPr lang="zh-CN" altLang="en-US" smtClean="0"/>
              <a:t>2012-12-5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701A107-A12E-4E8E-ABAF-5D16E105964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CB568397-DD41-45E6-A366-173EBAEB2B11}" type="datetimeFigureOut">
              <a:rPr lang="zh-CN" altLang="en-US" smtClean="0"/>
              <a:t>2012-12-5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701A107-A12E-4E8E-ABAF-5D16E105964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CB568397-DD41-45E6-A366-173EBAEB2B11}" type="datetimeFigureOut">
              <a:rPr lang="zh-CN" altLang="en-US" smtClean="0"/>
              <a:t>2012-12-5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701A107-A12E-4E8E-ABAF-5D16E105964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B568397-DD41-45E6-A366-173EBAEB2B11}" type="datetimeFigureOut">
              <a:rPr lang="zh-CN" altLang="en-US" smtClean="0"/>
              <a:t>2012-12-5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701A107-A12E-4E8E-ABAF-5D16E1059640}" type="slidenum">
              <a:rPr lang="zh-CN" altLang="en-US" smtClean="0"/>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B568397-DD41-45E6-A366-173EBAEB2B11}" type="datetimeFigureOut">
              <a:rPr lang="zh-CN" altLang="en-US" smtClean="0"/>
              <a:t>2012-12-5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701A107-A12E-4E8E-ABAF-5D16E1059640}" type="slidenum">
              <a:rPr lang="zh-CN" altLang="en-US" smtClean="0"/>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CB568397-DD41-45E6-A366-173EBAEB2B11}" type="datetimeFigureOut">
              <a:rPr lang="zh-CN" altLang="en-US" smtClean="0"/>
              <a:t>2012-12-5</a:t>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3701A107-A12E-4E8E-ABAF-5D16E1059640}" type="slidenum">
              <a:rPr lang="zh-CN" altLang="en-US" smtClean="0"/>
              <a:t>‹#›</a:t>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p:cNvSpPr>
                <a:spLocks noGrp="1"/>
              </p:cNvSpPr>
              <p:nvPr>
                <p:ph type="ctrTitle"/>
              </p:nvPr>
            </p:nvSpPr>
            <p:spPr/>
            <p:txBody>
              <a:bodyPr>
                <a:noAutofit/>
              </a:bodyPr>
              <a:lstStyle/>
              <a:p>
                <a:r>
                  <a:rPr lang="en-US" altLang="zh-CN" sz="6000" b="1" dirty="0" smtClean="0">
                    <a:solidFill>
                      <a:schemeClr val="tx1"/>
                    </a:solidFill>
                    <a:latin typeface="楷体_GB2312" pitchFamily="49" charset="-122"/>
                    <a:ea typeface="楷体_GB2312" pitchFamily="49" charset="-122"/>
                  </a:rPr>
                  <a:t>NSGA,NSGA-</a:t>
                </a:r>
                <a14:m>
                  <m:oMath xmlns:m="http://schemas.openxmlformats.org/officeDocument/2006/math">
                    <m:r>
                      <a:rPr lang="en-US" altLang="zh-CN" sz="6000" b="1" i="1" smtClean="0">
                        <a:solidFill>
                          <a:schemeClr val="tx1"/>
                        </a:solidFill>
                        <a:latin typeface="Cambria Math"/>
                        <a:ea typeface="Cambria Math"/>
                      </a:rPr>
                      <m:t>𝕀</m:t>
                    </m:r>
                  </m:oMath>
                </a14:m>
                <a:r>
                  <a:rPr lang="zh-CN" altLang="en-US" sz="6000" b="1" dirty="0" smtClean="0">
                    <a:solidFill>
                      <a:schemeClr val="tx1"/>
                    </a:solidFill>
                    <a:latin typeface="楷体_GB2312" pitchFamily="49" charset="-122"/>
                    <a:ea typeface="楷体_GB2312" pitchFamily="49" charset="-122"/>
                  </a:rPr>
                  <a:t>算法详解</a:t>
                </a:r>
                <a:endParaRPr lang="zh-CN" altLang="en-US" sz="6000" b="1" dirty="0">
                  <a:solidFill>
                    <a:schemeClr val="tx1"/>
                  </a:solidFill>
                  <a:latin typeface="楷体_GB2312" pitchFamily="49" charset="-122"/>
                  <a:ea typeface="楷体_GB2312" pitchFamily="49" charset="-122"/>
                </a:endParaRPr>
              </a:p>
            </p:txBody>
          </p:sp>
        </mc:Choice>
        <mc:Fallback>
          <p:sp>
            <p:nvSpPr>
              <p:cNvPr id="2" name="标题 1"/>
              <p:cNvSpPr>
                <a:spLocks noGrp="1" noRot="1" noChangeAspect="1" noMove="1" noResize="1" noEditPoints="1" noAdjustHandles="1" noChangeArrowheads="1" noChangeShapeType="1" noTextEdit="1"/>
              </p:cNvSpPr>
              <p:nvPr>
                <p:ph type="ctrTitle"/>
              </p:nvPr>
            </p:nvSpPr>
            <p:spPr>
              <a:blipFill rotWithShape="1">
                <a:blip r:embed="rId2"/>
                <a:stretch>
                  <a:fillRect l="-2510" r="-2353" b="-21575"/>
                </a:stretch>
              </a:blipFill>
            </p:spPr>
            <p:txBody>
              <a:bodyPr/>
              <a:lstStyle/>
              <a:p>
                <a:r>
                  <a:rPr lang="zh-CN" altLang="en-US">
                    <a:noFill/>
                  </a:rPr>
                  <a:t> </a:t>
                </a:r>
              </a:p>
            </p:txBody>
          </p:sp>
        </mc:Fallback>
      </mc:AlternateContent>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5390218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72067" y="692696"/>
                <a:ext cx="7732381" cy="5433467"/>
              </a:xfrm>
            </p:spPr>
            <p:txBody>
              <a:bodyPr>
                <a:normAutofit/>
              </a:bodyPr>
              <a:lstStyle/>
              <a:p>
                <a:pPr marL="0" indent="0">
                  <a:buNone/>
                </a:pPr>
                <a:r>
                  <a:rPr lang="zh-CN" altLang="en-US" b="1" dirty="0" smtClean="0">
                    <a:solidFill>
                      <a:schemeClr val="tx1"/>
                    </a:solidFill>
                    <a:latin typeface="楷体_GB2312" pitchFamily="49" charset="-122"/>
                    <a:ea typeface="楷体_GB2312" pitchFamily="49" charset="-122"/>
                  </a:rPr>
                  <a:t>（</a:t>
                </a:r>
                <a:r>
                  <a:rPr lang="en-US" altLang="zh-CN" b="1" dirty="0">
                    <a:solidFill>
                      <a:schemeClr val="tx1"/>
                    </a:solidFill>
                    <a:latin typeface="楷体_GB2312" pitchFamily="49" charset="-122"/>
                    <a:ea typeface="楷体_GB2312" pitchFamily="49" charset="-122"/>
                  </a:rPr>
                  <a:t>3</a:t>
                </a:r>
                <a:r>
                  <a:rPr lang="zh-CN" altLang="en-US" b="1" dirty="0">
                    <a:solidFill>
                      <a:schemeClr val="tx1"/>
                    </a:solidFill>
                    <a:latin typeface="楷体_GB2312" pitchFamily="49" charset="-122"/>
                    <a:ea typeface="楷体_GB2312" pitchFamily="49" charset="-122"/>
                  </a:rPr>
                  <a:t>） </a:t>
                </a:r>
                <a:r>
                  <a:rPr lang="en-US" altLang="zh-CN" b="1" dirty="0">
                    <a:solidFill>
                      <a:schemeClr val="tx1"/>
                    </a:solidFill>
                    <a:latin typeface="楷体_GB2312" pitchFamily="49" charset="-122"/>
                    <a:ea typeface="楷体_GB2312" pitchFamily="49" charset="-122"/>
                  </a:rPr>
                  <a:t>j = j+ 1</a:t>
                </a:r>
                <a:r>
                  <a:rPr lang="zh-CN" altLang="en-US" b="1" dirty="0">
                    <a:solidFill>
                      <a:schemeClr val="tx1"/>
                    </a:solidFill>
                    <a:latin typeface="楷体_GB2312" pitchFamily="49" charset="-122"/>
                    <a:ea typeface="楷体_GB2312" pitchFamily="49" charset="-122"/>
                  </a:rPr>
                  <a:t>，</a:t>
                </a:r>
                <a:r>
                  <a:rPr lang="zh-CN" altLang="en-US" b="1" dirty="0" smtClean="0">
                    <a:solidFill>
                      <a:schemeClr val="tx1"/>
                    </a:solidFill>
                    <a:latin typeface="楷体_GB2312" pitchFamily="49" charset="-122"/>
                    <a:ea typeface="楷体_GB2312" pitchFamily="49" charset="-122"/>
                  </a:rPr>
                  <a:t>如果</a:t>
                </a:r>
                <a14:m>
                  <m:oMath xmlns:m="http://schemas.openxmlformats.org/officeDocument/2006/math">
                    <m:r>
                      <a:rPr lang="en-US" altLang="zh-CN" b="1" i="1" smtClean="0">
                        <a:solidFill>
                          <a:schemeClr val="tx1"/>
                        </a:solidFill>
                        <a:latin typeface="Cambria Math"/>
                      </a:rPr>
                      <m:t>𝒋</m:t>
                    </m:r>
                    <m:r>
                      <a:rPr lang="en-US" altLang="zh-CN" b="1" i="1" smtClean="0">
                        <a:solidFill>
                          <a:schemeClr val="tx1"/>
                        </a:solidFill>
                        <a:latin typeface="Cambria Math"/>
                        <a:ea typeface="Cambria Math"/>
                      </a:rPr>
                      <m:t>≤</m:t>
                    </m:r>
                    <m:sSub>
                      <m:sSubPr>
                        <m:ctrlPr>
                          <a:rPr lang="en-US" altLang="zh-CN" b="1" i="1" smtClean="0">
                            <a:solidFill>
                              <a:schemeClr val="tx1"/>
                            </a:solidFill>
                            <a:latin typeface="Cambria Math"/>
                            <a:ea typeface="Cambria Math"/>
                          </a:rPr>
                        </m:ctrlPr>
                      </m:sSubPr>
                      <m:e>
                        <m:r>
                          <a:rPr lang="en-US" altLang="zh-CN" b="1" i="1" smtClean="0">
                            <a:solidFill>
                              <a:schemeClr val="tx1"/>
                            </a:solidFill>
                            <a:latin typeface="Cambria Math"/>
                            <a:ea typeface="Cambria Math"/>
                          </a:rPr>
                          <m:t>𝒏</m:t>
                        </m:r>
                      </m:e>
                      <m:sub>
                        <m:r>
                          <a:rPr lang="en-US" altLang="zh-CN" b="1" i="1" smtClean="0">
                            <a:solidFill>
                              <a:schemeClr val="tx1"/>
                            </a:solidFill>
                            <a:latin typeface="Cambria Math"/>
                            <a:ea typeface="Cambria Math"/>
                          </a:rPr>
                          <m:t>𝒑</m:t>
                        </m:r>
                      </m:sub>
                    </m:sSub>
                  </m:oMath>
                </a14:m>
                <a:r>
                  <a:rPr lang="zh-CN" altLang="en-US" b="1" dirty="0" smtClean="0">
                    <a:solidFill>
                      <a:schemeClr val="tx1"/>
                    </a:solidFill>
                    <a:latin typeface="楷体_GB2312" pitchFamily="49" charset="-122"/>
                    <a:ea typeface="楷体_GB2312" pitchFamily="49" charset="-122"/>
                  </a:rPr>
                  <a:t>转</a:t>
                </a:r>
                <a:r>
                  <a:rPr lang="zh-CN" altLang="en-US" b="1" dirty="0">
                    <a:solidFill>
                      <a:schemeClr val="tx1"/>
                    </a:solidFill>
                    <a:latin typeface="楷体_GB2312" pitchFamily="49" charset="-122"/>
                    <a:ea typeface="楷体_GB2312" pitchFamily="49" charset="-122"/>
                  </a:rPr>
                  <a:t>到步骤</a:t>
                </a:r>
                <a:r>
                  <a:rPr lang="en-US" altLang="zh-CN" b="1" dirty="0">
                    <a:solidFill>
                      <a:schemeClr val="tx1"/>
                    </a:solidFill>
                    <a:latin typeface="楷体_GB2312" pitchFamily="49" charset="-122"/>
                    <a:ea typeface="楷体_GB2312" pitchFamily="49" charset="-122"/>
                  </a:rPr>
                  <a:t>(1)</a:t>
                </a:r>
                <a:r>
                  <a:rPr lang="zh-CN" altLang="en-US" b="1" dirty="0">
                    <a:solidFill>
                      <a:schemeClr val="tx1"/>
                    </a:solidFill>
                    <a:latin typeface="楷体_GB2312" pitchFamily="49" charset="-122"/>
                    <a:ea typeface="楷体_GB2312" pitchFamily="49" charset="-122"/>
                  </a:rPr>
                  <a:t>，否则计算出</a:t>
                </a:r>
                <a:r>
                  <a:rPr lang="zh-CN" altLang="en-US" b="1" dirty="0" smtClean="0">
                    <a:solidFill>
                      <a:schemeClr val="tx1"/>
                    </a:solidFill>
                    <a:latin typeface="楷体_GB2312" pitchFamily="49" charset="-122"/>
                    <a:ea typeface="楷体_GB2312" pitchFamily="49" charset="-122"/>
                  </a:rPr>
                  <a:t>个体</a:t>
                </a:r>
                <a14:m>
                  <m:oMath xmlns:m="http://schemas.openxmlformats.org/officeDocument/2006/math">
                    <m:sSub>
                      <m:sSubPr>
                        <m:ctrlPr>
                          <a:rPr lang="en-US" altLang="zh-CN" b="1" i="1" smtClean="0">
                            <a:solidFill>
                              <a:schemeClr val="tx1"/>
                            </a:solidFill>
                            <a:latin typeface="Cambria Math"/>
                          </a:rPr>
                        </m:ctrlPr>
                      </m:sSubPr>
                      <m:e>
                        <m:r>
                          <a:rPr lang="en-US" altLang="zh-CN" b="1" i="1" smtClean="0">
                            <a:solidFill>
                              <a:schemeClr val="tx1"/>
                            </a:solidFill>
                            <a:latin typeface="Cambria Math"/>
                          </a:rPr>
                          <m:t>𝒙</m:t>
                        </m:r>
                      </m:e>
                      <m:sub>
                        <m:r>
                          <a:rPr lang="en-US" altLang="zh-CN" b="1" i="1" smtClean="0">
                            <a:solidFill>
                              <a:schemeClr val="tx1"/>
                            </a:solidFill>
                            <a:latin typeface="Cambria Math"/>
                          </a:rPr>
                          <m:t>𝒊</m:t>
                        </m:r>
                      </m:sub>
                    </m:sSub>
                  </m:oMath>
                </a14:m>
                <a:r>
                  <a:rPr lang="zh-CN" altLang="en-US" b="1" dirty="0" smtClean="0">
                    <a:solidFill>
                      <a:schemeClr val="tx1"/>
                    </a:solidFill>
                    <a:latin typeface="楷体_GB2312" pitchFamily="49" charset="-122"/>
                    <a:ea typeface="楷体_GB2312" pitchFamily="49" charset="-122"/>
                  </a:rPr>
                  <a:t>在</a:t>
                </a:r>
                <a:r>
                  <a:rPr lang="en-US" altLang="zh-CN" b="1" dirty="0">
                    <a:solidFill>
                      <a:schemeClr val="tx1"/>
                    </a:solidFill>
                    <a:latin typeface="楷体_GB2312" pitchFamily="49" charset="-122"/>
                    <a:ea typeface="楷体_GB2312" pitchFamily="49" charset="-122"/>
                  </a:rPr>
                  <a:t>(</a:t>
                </a:r>
                <a:r>
                  <a:rPr lang="zh-CN" altLang="en-US" b="1" dirty="0">
                    <a:solidFill>
                      <a:schemeClr val="tx1"/>
                    </a:solidFill>
                    <a:latin typeface="楷体_GB2312" pitchFamily="49" charset="-122"/>
                    <a:ea typeface="楷体_GB2312" pitchFamily="49" charset="-122"/>
                  </a:rPr>
                  <a:t>同一小生境内</a:t>
                </a:r>
                <a:r>
                  <a:rPr lang="en-US" altLang="zh-CN" b="1" dirty="0">
                    <a:solidFill>
                      <a:schemeClr val="tx1"/>
                    </a:solidFill>
                    <a:latin typeface="楷体_GB2312" pitchFamily="49" charset="-122"/>
                    <a:ea typeface="楷体_GB2312" pitchFamily="49" charset="-122"/>
                  </a:rPr>
                  <a:t>)</a:t>
                </a:r>
                <a:r>
                  <a:rPr lang="zh-CN" altLang="en-US" b="1" dirty="0" smtClean="0">
                    <a:solidFill>
                      <a:schemeClr val="tx1"/>
                    </a:solidFill>
                    <a:latin typeface="楷体_GB2312" pitchFamily="49" charset="-122"/>
                    <a:ea typeface="楷体_GB2312" pitchFamily="49" charset="-122"/>
                  </a:rPr>
                  <a:t>种群中</a:t>
                </a:r>
                <a:r>
                  <a:rPr lang="zh-CN" altLang="en-US" b="1" dirty="0">
                    <a:solidFill>
                      <a:schemeClr val="tx1"/>
                    </a:solidFill>
                    <a:latin typeface="楷体_GB2312" pitchFamily="49" charset="-122"/>
                    <a:ea typeface="楷体_GB2312" pitchFamily="49" charset="-122"/>
                  </a:rPr>
                  <a:t>的共享</a:t>
                </a:r>
                <a:r>
                  <a:rPr lang="zh-CN" altLang="en-US" b="1" dirty="0" smtClean="0">
                    <a:solidFill>
                      <a:schemeClr val="tx1"/>
                    </a:solidFill>
                    <a:latin typeface="楷体_GB2312" pitchFamily="49" charset="-122"/>
                    <a:ea typeface="楷体_GB2312" pitchFamily="49" charset="-122"/>
                  </a:rPr>
                  <a:t>度</a:t>
                </a:r>
                <a14:m>
                  <m:oMath xmlns:m="http://schemas.openxmlformats.org/officeDocument/2006/math">
                    <m:sSub>
                      <m:sSubPr>
                        <m:ctrlPr>
                          <a:rPr lang="en-US" altLang="zh-CN" b="1" i="1" smtClean="0">
                            <a:solidFill>
                              <a:schemeClr val="tx1"/>
                            </a:solidFill>
                            <a:latin typeface="Cambria Math"/>
                          </a:rPr>
                        </m:ctrlPr>
                      </m:sSubPr>
                      <m:e>
                        <m:r>
                          <a:rPr lang="en-US" altLang="zh-CN" b="1" i="1" smtClean="0">
                            <a:solidFill>
                              <a:schemeClr val="tx1"/>
                            </a:solidFill>
                            <a:latin typeface="Cambria Math"/>
                          </a:rPr>
                          <m:t>𝒄</m:t>
                        </m:r>
                      </m:e>
                      <m:sub>
                        <m:r>
                          <a:rPr lang="en-US" altLang="zh-CN" b="1" i="1" smtClean="0">
                            <a:solidFill>
                              <a:schemeClr val="tx1"/>
                            </a:solidFill>
                            <a:latin typeface="Cambria Math"/>
                          </a:rPr>
                          <m:t>𝒊</m:t>
                        </m:r>
                      </m:sub>
                    </m:sSub>
                  </m:oMath>
                </a14:m>
                <a:r>
                  <a:rPr lang="en-US" altLang="zh-CN" b="1" dirty="0" smtClean="0">
                    <a:solidFill>
                      <a:schemeClr val="tx1"/>
                    </a:solidFill>
                    <a:latin typeface="楷体_GB2312" pitchFamily="49" charset="-122"/>
                    <a:ea typeface="楷体_GB2312" pitchFamily="49" charset="-122"/>
                  </a:rPr>
                  <a:t> </a:t>
                </a:r>
                <a:r>
                  <a:rPr lang="zh-CN" altLang="en-US" b="1" dirty="0">
                    <a:solidFill>
                      <a:schemeClr val="tx1"/>
                    </a:solidFill>
                    <a:latin typeface="楷体_GB2312" pitchFamily="49" charset="-122"/>
                    <a:ea typeface="楷体_GB2312" pitchFamily="49" charset="-122"/>
                  </a:rPr>
                  <a:t>，即它与种群中的其他个体间共享函数值之和，描述为</a:t>
                </a:r>
                <a:r>
                  <a:rPr lang="zh-CN" altLang="en-US" b="1" dirty="0" smtClean="0">
                    <a:solidFill>
                      <a:schemeClr val="tx1"/>
                    </a:solidFill>
                    <a:latin typeface="楷体_GB2312" pitchFamily="49" charset="-122"/>
                    <a:ea typeface="楷体_GB2312" pitchFamily="49" charset="-122"/>
                  </a:rPr>
                  <a:t>：</a:t>
                </a:r>
                <a:endParaRPr lang="en-US" altLang="zh-CN" b="1" dirty="0" smtClean="0">
                  <a:solidFill>
                    <a:schemeClr val="tx1"/>
                  </a:solidFill>
                  <a:latin typeface="楷体_GB2312" pitchFamily="49" charset="-122"/>
                  <a:ea typeface="楷体_GB2312" pitchFamily="49" charset="-122"/>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a:rPr>
                          </m:ctrlPr>
                        </m:sSubPr>
                        <m:e>
                          <m:r>
                            <a:rPr lang="en-US" altLang="zh-CN" b="1" i="1" smtClean="0">
                              <a:solidFill>
                                <a:schemeClr val="tx1"/>
                              </a:solidFill>
                              <a:latin typeface="Cambria Math"/>
                            </a:rPr>
                            <m:t>𝒄</m:t>
                          </m:r>
                        </m:e>
                        <m:sub>
                          <m:r>
                            <a:rPr lang="en-US" altLang="zh-CN" b="1" i="1" smtClean="0">
                              <a:solidFill>
                                <a:schemeClr val="tx1"/>
                              </a:solidFill>
                              <a:latin typeface="Cambria Math"/>
                            </a:rPr>
                            <m:t>𝒊</m:t>
                          </m:r>
                        </m:sub>
                      </m:sSub>
                      <m:r>
                        <a:rPr lang="en-US" altLang="zh-CN" b="1" i="1" smtClean="0">
                          <a:solidFill>
                            <a:schemeClr val="tx1"/>
                          </a:solidFill>
                          <a:latin typeface="Cambria Math"/>
                        </a:rPr>
                        <m:t>=</m:t>
                      </m:r>
                      <m:nary>
                        <m:naryPr>
                          <m:chr m:val="∑"/>
                          <m:ctrlPr>
                            <a:rPr lang="en-US" altLang="zh-CN" b="1" i="1" smtClean="0">
                              <a:solidFill>
                                <a:schemeClr val="tx1"/>
                              </a:solidFill>
                              <a:latin typeface="Cambria Math"/>
                            </a:rPr>
                          </m:ctrlPr>
                        </m:naryPr>
                        <m:sub>
                          <m:r>
                            <m:rPr>
                              <m:brk m:alnAt="23"/>
                            </m:rPr>
                            <a:rPr lang="en-US" altLang="zh-CN" b="1" i="1" smtClean="0">
                              <a:solidFill>
                                <a:schemeClr val="tx1"/>
                              </a:solidFill>
                              <a:latin typeface="Cambria Math"/>
                            </a:rPr>
                            <m:t>𝒋</m:t>
                          </m:r>
                          <m:r>
                            <a:rPr lang="en-US" altLang="zh-CN" b="1" i="1" smtClean="0">
                              <a:solidFill>
                                <a:schemeClr val="tx1"/>
                              </a:solidFill>
                              <a:latin typeface="Cambria Math"/>
                            </a:rPr>
                            <m:t>=</m:t>
                          </m:r>
                          <m:r>
                            <a:rPr lang="en-US" altLang="zh-CN" b="1" i="1" smtClean="0">
                              <a:solidFill>
                                <a:schemeClr val="tx1"/>
                              </a:solidFill>
                              <a:latin typeface="Cambria Math"/>
                            </a:rPr>
                            <m:t>𝟏</m:t>
                          </m:r>
                        </m:sub>
                        <m:sup>
                          <m:sSub>
                            <m:sSubPr>
                              <m:ctrlPr>
                                <a:rPr lang="en-US" altLang="zh-CN" b="1" i="1" smtClean="0">
                                  <a:solidFill>
                                    <a:schemeClr val="tx1"/>
                                  </a:solidFill>
                                  <a:latin typeface="Cambria Math"/>
                                </a:rPr>
                              </m:ctrlPr>
                            </m:sSubPr>
                            <m:e>
                              <m:r>
                                <a:rPr lang="en-US" altLang="zh-CN" b="1" i="1" smtClean="0">
                                  <a:solidFill>
                                    <a:schemeClr val="tx1"/>
                                  </a:solidFill>
                                  <a:latin typeface="Cambria Math"/>
                                </a:rPr>
                                <m:t>𝒏</m:t>
                              </m:r>
                            </m:e>
                            <m:sub>
                              <m:r>
                                <a:rPr lang="en-US" altLang="zh-CN" b="1" i="1" smtClean="0">
                                  <a:solidFill>
                                    <a:schemeClr val="tx1"/>
                                  </a:solidFill>
                                  <a:latin typeface="Cambria Math"/>
                                </a:rPr>
                                <m:t>𝒑</m:t>
                              </m:r>
                            </m:sub>
                          </m:sSub>
                        </m:sup>
                        <m:e>
                          <m:r>
                            <a:rPr lang="en-US" altLang="zh-CN" b="1" i="1" smtClean="0">
                              <a:solidFill>
                                <a:schemeClr val="tx1"/>
                              </a:solidFill>
                              <a:latin typeface="Cambria Math"/>
                            </a:rPr>
                            <m:t>𝒔𝒉</m:t>
                          </m:r>
                          <m:d>
                            <m:dPr>
                              <m:ctrlPr>
                                <a:rPr lang="en-US" altLang="zh-CN" b="1" i="1" smtClean="0">
                                  <a:solidFill>
                                    <a:schemeClr val="tx1"/>
                                  </a:solidFill>
                                  <a:latin typeface="Cambria Math"/>
                                </a:rPr>
                              </m:ctrlPr>
                            </m:dPr>
                            <m:e>
                              <m:sSub>
                                <m:sSubPr>
                                  <m:ctrlPr>
                                    <a:rPr lang="en-US" altLang="zh-CN" b="1" i="1" smtClean="0">
                                      <a:solidFill>
                                        <a:schemeClr val="tx1"/>
                                      </a:solidFill>
                                      <a:latin typeface="Cambria Math"/>
                                    </a:rPr>
                                  </m:ctrlPr>
                                </m:sSubPr>
                                <m:e>
                                  <m:r>
                                    <a:rPr lang="en-US" altLang="zh-CN" b="1" i="1" smtClean="0">
                                      <a:solidFill>
                                        <a:schemeClr val="tx1"/>
                                      </a:solidFill>
                                      <a:latin typeface="Cambria Math"/>
                                    </a:rPr>
                                    <m:t>𝒅</m:t>
                                  </m:r>
                                </m:e>
                                <m:sub>
                                  <m:r>
                                    <a:rPr lang="en-US" altLang="zh-CN" b="1" i="1" smtClean="0">
                                      <a:solidFill>
                                        <a:schemeClr val="tx1"/>
                                      </a:solidFill>
                                      <a:latin typeface="Cambria Math"/>
                                    </a:rPr>
                                    <m:t>𝒊𝒋</m:t>
                                  </m:r>
                                </m:sub>
                              </m:sSub>
                            </m:e>
                          </m:d>
                        </m:e>
                      </m:nary>
                      <m:r>
                        <a:rPr lang="en-US" altLang="zh-CN" b="1" i="0" smtClean="0">
                          <a:solidFill>
                            <a:schemeClr val="tx1"/>
                          </a:solidFill>
                          <a:latin typeface="Cambria Math"/>
                        </a:rPr>
                        <m:t>,</m:t>
                      </m:r>
                      <m:r>
                        <a:rPr lang="en-US" altLang="zh-CN" b="1" i="0" smtClean="0">
                          <a:solidFill>
                            <a:schemeClr val="tx1"/>
                          </a:solidFill>
                          <a:latin typeface="Cambria Math"/>
                        </a:rPr>
                        <m:t>𝐢</m:t>
                      </m:r>
                      <m:r>
                        <a:rPr lang="en-US" altLang="zh-CN" b="1" i="0" smtClean="0">
                          <a:solidFill>
                            <a:schemeClr val="tx1"/>
                          </a:solidFill>
                          <a:latin typeface="Cambria Math"/>
                        </a:rPr>
                        <m:t>=</m:t>
                      </m:r>
                      <m:r>
                        <a:rPr lang="en-US" altLang="zh-CN" b="1" i="0" smtClean="0">
                          <a:solidFill>
                            <a:schemeClr val="tx1"/>
                          </a:solidFill>
                          <a:latin typeface="Cambria Math"/>
                        </a:rPr>
                        <m:t>𝟏</m:t>
                      </m:r>
                      <m:r>
                        <a:rPr lang="en-US" altLang="zh-CN" b="1" i="0" smtClean="0">
                          <a:solidFill>
                            <a:schemeClr val="tx1"/>
                          </a:solidFill>
                          <a:latin typeface="Cambria Math"/>
                        </a:rPr>
                        <m:t>,</m:t>
                      </m:r>
                      <m:r>
                        <a:rPr lang="en-US" altLang="zh-CN" b="1" i="0" smtClean="0">
                          <a:solidFill>
                            <a:schemeClr val="tx1"/>
                          </a:solidFill>
                          <a:latin typeface="Cambria Math"/>
                        </a:rPr>
                        <m:t>𝟐</m:t>
                      </m:r>
                      <m:r>
                        <a:rPr lang="en-US" altLang="zh-CN" b="1" i="0" smtClean="0">
                          <a:solidFill>
                            <a:schemeClr val="tx1"/>
                          </a:solidFill>
                          <a:latin typeface="Cambria Math"/>
                        </a:rPr>
                        <m:t>,…,</m:t>
                      </m:r>
                      <m:sSub>
                        <m:sSubPr>
                          <m:ctrlPr>
                            <a:rPr lang="en-US" altLang="zh-CN" b="1" i="1" smtClean="0">
                              <a:solidFill>
                                <a:schemeClr val="tx1"/>
                              </a:solidFill>
                              <a:latin typeface="Cambria Math"/>
                            </a:rPr>
                          </m:ctrlPr>
                        </m:sSubPr>
                        <m:e>
                          <m:r>
                            <a:rPr lang="en-US" altLang="zh-CN" b="1" i="1" smtClean="0">
                              <a:solidFill>
                                <a:schemeClr val="tx1"/>
                              </a:solidFill>
                              <a:latin typeface="Cambria Math"/>
                            </a:rPr>
                            <m:t>𝒏</m:t>
                          </m:r>
                        </m:e>
                        <m:sub>
                          <m:r>
                            <a:rPr lang="en-US" altLang="zh-CN" b="1" i="1" smtClean="0">
                              <a:solidFill>
                                <a:schemeClr val="tx1"/>
                              </a:solidFill>
                              <a:latin typeface="Cambria Math"/>
                            </a:rPr>
                            <m:t>𝒑</m:t>
                          </m:r>
                        </m:sub>
                      </m:sSub>
                    </m:oMath>
                  </m:oMathPara>
                </a14:m>
                <a:endParaRPr lang="zh-CN" altLang="en-US" b="1" dirty="0">
                  <a:solidFill>
                    <a:schemeClr val="tx1"/>
                  </a:solidFill>
                  <a:latin typeface="楷体_GB2312" pitchFamily="49" charset="-122"/>
                  <a:ea typeface="楷体_GB2312" pitchFamily="49" charset="-122"/>
                </a:endParaRPr>
              </a:p>
              <a:p>
                <a:pPr marL="0" indent="0">
                  <a:buNone/>
                </a:pPr>
                <a:r>
                  <a:rPr lang="zh-CN" altLang="en-US" b="1" dirty="0" smtClean="0">
                    <a:solidFill>
                      <a:schemeClr val="tx1"/>
                    </a:solidFill>
                    <a:latin typeface="楷体_GB2312" pitchFamily="49" charset="-122"/>
                    <a:ea typeface="楷体_GB2312" pitchFamily="49" charset="-122"/>
                  </a:rPr>
                  <a:t>（</a:t>
                </a:r>
                <a:r>
                  <a:rPr lang="en-US" altLang="zh-CN" b="1" dirty="0">
                    <a:solidFill>
                      <a:schemeClr val="tx1"/>
                    </a:solidFill>
                    <a:latin typeface="楷体_GB2312" pitchFamily="49" charset="-122"/>
                    <a:ea typeface="楷体_GB2312" pitchFamily="49" charset="-122"/>
                  </a:rPr>
                  <a:t>4</a:t>
                </a:r>
                <a:r>
                  <a:rPr lang="zh-CN" altLang="en-US" b="1" dirty="0">
                    <a:solidFill>
                      <a:schemeClr val="tx1"/>
                    </a:solidFill>
                    <a:latin typeface="楷体_GB2312" pitchFamily="49" charset="-122"/>
                    <a:ea typeface="楷体_GB2312" pitchFamily="49" charset="-122"/>
                  </a:rPr>
                  <a:t>）计算出</a:t>
                </a:r>
                <a:r>
                  <a:rPr lang="zh-CN" altLang="en-US" b="1" dirty="0" smtClean="0">
                    <a:solidFill>
                      <a:schemeClr val="tx1"/>
                    </a:solidFill>
                    <a:latin typeface="楷体_GB2312" pitchFamily="49" charset="-122"/>
                    <a:ea typeface="楷体_GB2312" pitchFamily="49" charset="-122"/>
                  </a:rPr>
                  <a:t>个体</a:t>
                </a:r>
                <a14:m>
                  <m:oMath xmlns:m="http://schemas.openxmlformats.org/officeDocument/2006/math">
                    <m:sSub>
                      <m:sSubPr>
                        <m:ctrlPr>
                          <a:rPr lang="en-US" altLang="zh-CN" b="1" i="1">
                            <a:solidFill>
                              <a:schemeClr val="tx1"/>
                            </a:solidFill>
                            <a:latin typeface="Cambria Math"/>
                          </a:rPr>
                        </m:ctrlPr>
                      </m:sSubPr>
                      <m:e>
                        <m:r>
                          <a:rPr lang="en-US" altLang="zh-CN" b="1" i="1">
                            <a:solidFill>
                              <a:schemeClr val="tx1"/>
                            </a:solidFill>
                            <a:latin typeface="Cambria Math"/>
                          </a:rPr>
                          <m:t>𝒙</m:t>
                        </m:r>
                      </m:e>
                      <m:sub>
                        <m:r>
                          <a:rPr lang="en-US" altLang="zh-CN" b="1" i="1">
                            <a:solidFill>
                              <a:schemeClr val="tx1"/>
                            </a:solidFill>
                            <a:latin typeface="Cambria Math"/>
                          </a:rPr>
                          <m:t>𝒊</m:t>
                        </m:r>
                      </m:sub>
                    </m:sSub>
                  </m:oMath>
                </a14:m>
                <a:r>
                  <a:rPr lang="zh-CN" altLang="en-US" b="1" dirty="0" smtClean="0">
                    <a:solidFill>
                      <a:schemeClr val="tx1"/>
                    </a:solidFill>
                    <a:latin typeface="楷体_GB2312" pitchFamily="49" charset="-122"/>
                    <a:ea typeface="楷体_GB2312" pitchFamily="49" charset="-122"/>
                  </a:rPr>
                  <a:t>的</a:t>
                </a:r>
                <a:r>
                  <a:rPr lang="zh-CN" altLang="en-US" b="1" dirty="0">
                    <a:solidFill>
                      <a:schemeClr val="tx1"/>
                    </a:solidFill>
                    <a:latin typeface="楷体_GB2312" pitchFamily="49" charset="-122"/>
                    <a:ea typeface="楷体_GB2312" pitchFamily="49" charset="-122"/>
                  </a:rPr>
                  <a:t>共享适应度值</a:t>
                </a:r>
                <a:r>
                  <a:rPr lang="zh-CN" altLang="en-US" b="1" dirty="0" smtClean="0">
                    <a:solidFill>
                      <a:schemeClr val="tx1"/>
                    </a:solidFill>
                    <a:latin typeface="楷体_GB2312" pitchFamily="49" charset="-122"/>
                    <a:ea typeface="楷体_GB2312" pitchFamily="49" charset="-122"/>
                  </a:rPr>
                  <a:t>：</a:t>
                </a:r>
                <a14:m>
                  <m:oMath xmlns:m="http://schemas.openxmlformats.org/officeDocument/2006/math">
                    <m:sSubSup>
                      <m:sSubSupPr>
                        <m:ctrlPr>
                          <a:rPr lang="en-US" altLang="zh-CN" b="1" i="1" smtClean="0">
                            <a:solidFill>
                              <a:schemeClr val="tx1"/>
                            </a:solidFill>
                            <a:latin typeface="Cambria Math"/>
                          </a:rPr>
                        </m:ctrlPr>
                      </m:sSubSupPr>
                      <m:e>
                        <m:sSub>
                          <m:sSubPr>
                            <m:ctrlPr>
                              <a:rPr lang="en-US" altLang="zh-CN" b="1" i="1" smtClean="0">
                                <a:solidFill>
                                  <a:schemeClr val="tx1"/>
                                </a:solidFill>
                                <a:latin typeface="Cambria Math"/>
                              </a:rPr>
                            </m:ctrlPr>
                          </m:sSubPr>
                          <m:e>
                            <m:r>
                              <a:rPr lang="en-US" altLang="zh-CN" b="1" i="1" smtClean="0">
                                <a:solidFill>
                                  <a:schemeClr val="tx1"/>
                                </a:solidFill>
                                <a:latin typeface="Cambria Math"/>
                              </a:rPr>
                              <m:t>𝒇</m:t>
                            </m:r>
                          </m:e>
                          <m:sub>
                            <m:r>
                              <a:rPr lang="en-US" altLang="zh-CN" b="1" i="1" smtClean="0">
                                <a:solidFill>
                                  <a:schemeClr val="tx1"/>
                                </a:solidFill>
                                <a:latin typeface="Cambria Math"/>
                              </a:rPr>
                              <m:t>𝒑</m:t>
                            </m:r>
                          </m:sub>
                        </m:sSub>
                      </m:e>
                      <m:sub/>
                      <m:sup>
                        <m:r>
                          <a:rPr lang="en-US" altLang="zh-CN" b="1" i="1" smtClean="0">
                            <a:solidFill>
                              <a:schemeClr val="tx1"/>
                            </a:solidFill>
                            <a:latin typeface="Cambria Math"/>
                          </a:rPr>
                          <m:t>′</m:t>
                        </m:r>
                      </m:sup>
                    </m:sSubSup>
                    <m:d>
                      <m:dPr>
                        <m:ctrlPr>
                          <a:rPr lang="en-US" altLang="zh-CN" b="1" i="1" smtClean="0">
                            <a:solidFill>
                              <a:schemeClr val="tx1"/>
                            </a:solidFill>
                            <a:latin typeface="Cambria Math"/>
                          </a:rPr>
                        </m:ctrlPr>
                      </m:dPr>
                      <m:e>
                        <m:sSub>
                          <m:sSubPr>
                            <m:ctrlPr>
                              <a:rPr lang="en-US" altLang="zh-CN" b="1" i="1">
                                <a:solidFill>
                                  <a:schemeClr val="tx1"/>
                                </a:solidFill>
                                <a:latin typeface="Cambria Math"/>
                              </a:rPr>
                            </m:ctrlPr>
                          </m:sSubPr>
                          <m:e>
                            <m:r>
                              <a:rPr lang="en-US" altLang="zh-CN" b="1" i="1">
                                <a:solidFill>
                                  <a:schemeClr val="tx1"/>
                                </a:solidFill>
                                <a:latin typeface="Cambria Math"/>
                              </a:rPr>
                              <m:t>𝒙</m:t>
                            </m:r>
                          </m:e>
                          <m:sub>
                            <m:r>
                              <a:rPr lang="en-US" altLang="zh-CN" b="1" i="1">
                                <a:solidFill>
                                  <a:schemeClr val="tx1"/>
                                </a:solidFill>
                                <a:latin typeface="Cambria Math"/>
                              </a:rPr>
                              <m:t>𝒊</m:t>
                            </m:r>
                          </m:sub>
                        </m:sSub>
                      </m:e>
                    </m:d>
                    <m:r>
                      <a:rPr lang="en-US" altLang="zh-CN" b="1" i="1" smtClean="0">
                        <a:solidFill>
                          <a:schemeClr val="tx1"/>
                        </a:solidFill>
                        <a:latin typeface="Cambria Math"/>
                      </a:rPr>
                      <m:t>=</m:t>
                    </m:r>
                    <m:f>
                      <m:fPr>
                        <m:ctrlPr>
                          <a:rPr lang="en-US" altLang="zh-CN" b="1" i="1" smtClean="0">
                            <a:solidFill>
                              <a:schemeClr val="tx1"/>
                            </a:solidFill>
                            <a:latin typeface="Cambria Math"/>
                          </a:rPr>
                        </m:ctrlPr>
                      </m:fPr>
                      <m:num>
                        <m:sSub>
                          <m:sSubPr>
                            <m:ctrlPr>
                              <a:rPr lang="en-US" altLang="zh-CN" b="1" i="1" smtClean="0">
                                <a:solidFill>
                                  <a:schemeClr val="tx1"/>
                                </a:solidFill>
                                <a:latin typeface="Cambria Math"/>
                              </a:rPr>
                            </m:ctrlPr>
                          </m:sSubPr>
                          <m:e>
                            <m:r>
                              <a:rPr lang="en-US" altLang="zh-CN" b="1" i="1" smtClean="0">
                                <a:solidFill>
                                  <a:schemeClr val="tx1"/>
                                </a:solidFill>
                                <a:latin typeface="Cambria Math"/>
                              </a:rPr>
                              <m:t>𝒇</m:t>
                            </m:r>
                          </m:e>
                          <m:sub>
                            <m:r>
                              <a:rPr lang="en-US" altLang="zh-CN" b="1" i="1" smtClean="0">
                                <a:solidFill>
                                  <a:schemeClr val="tx1"/>
                                </a:solidFill>
                                <a:latin typeface="Cambria Math"/>
                              </a:rPr>
                              <m:t>𝒑</m:t>
                            </m:r>
                          </m:sub>
                        </m:sSub>
                        <m:d>
                          <m:dPr>
                            <m:ctrlPr>
                              <a:rPr lang="en-US" altLang="zh-CN" b="1" i="1" smtClean="0">
                                <a:solidFill>
                                  <a:schemeClr val="tx1"/>
                                </a:solidFill>
                                <a:latin typeface="Cambria Math"/>
                              </a:rPr>
                            </m:ctrlPr>
                          </m:dPr>
                          <m:e>
                            <m:sSub>
                              <m:sSubPr>
                                <m:ctrlPr>
                                  <a:rPr lang="en-US" altLang="zh-CN" b="1" i="1">
                                    <a:solidFill>
                                      <a:schemeClr val="tx1"/>
                                    </a:solidFill>
                                    <a:latin typeface="Cambria Math"/>
                                  </a:rPr>
                                </m:ctrlPr>
                              </m:sSubPr>
                              <m:e>
                                <m:r>
                                  <a:rPr lang="en-US" altLang="zh-CN" b="1" i="1">
                                    <a:solidFill>
                                      <a:schemeClr val="tx1"/>
                                    </a:solidFill>
                                    <a:latin typeface="Cambria Math"/>
                                  </a:rPr>
                                  <m:t>𝒙</m:t>
                                </m:r>
                              </m:e>
                              <m:sub>
                                <m:r>
                                  <a:rPr lang="en-US" altLang="zh-CN" b="1" i="1">
                                    <a:solidFill>
                                      <a:schemeClr val="tx1"/>
                                    </a:solidFill>
                                    <a:latin typeface="Cambria Math"/>
                                  </a:rPr>
                                  <m:t>𝒊</m:t>
                                </m:r>
                              </m:sub>
                            </m:sSub>
                          </m:e>
                        </m:d>
                      </m:num>
                      <m:den>
                        <m:sSub>
                          <m:sSubPr>
                            <m:ctrlPr>
                              <a:rPr lang="en-US" altLang="zh-CN" b="1" i="1">
                                <a:solidFill>
                                  <a:schemeClr val="tx1"/>
                                </a:solidFill>
                                <a:latin typeface="Cambria Math"/>
                              </a:rPr>
                            </m:ctrlPr>
                          </m:sSubPr>
                          <m:e>
                            <m:r>
                              <a:rPr lang="en-US" altLang="zh-CN" b="1" i="1" smtClean="0">
                                <a:solidFill>
                                  <a:schemeClr val="tx1"/>
                                </a:solidFill>
                                <a:latin typeface="Cambria Math"/>
                              </a:rPr>
                              <m:t>𝒄</m:t>
                            </m:r>
                          </m:e>
                          <m:sub>
                            <m:r>
                              <a:rPr lang="en-US" altLang="zh-CN" b="1" i="1">
                                <a:solidFill>
                                  <a:schemeClr val="tx1"/>
                                </a:solidFill>
                                <a:latin typeface="Cambria Math"/>
                              </a:rPr>
                              <m:t>𝒊</m:t>
                            </m:r>
                          </m:sub>
                        </m:sSub>
                      </m:den>
                    </m:f>
                  </m:oMath>
                </a14:m>
                <a:endParaRPr lang="zh-CN" altLang="en-US" b="1" dirty="0">
                  <a:solidFill>
                    <a:schemeClr val="tx1"/>
                  </a:solidFill>
                  <a:latin typeface="楷体_GB2312" pitchFamily="49" charset="-122"/>
                  <a:ea typeface="楷体_GB2312" pitchFamily="49" charset="-122"/>
                </a:endParaRPr>
              </a:p>
              <a:p>
                <a:pPr marL="0" indent="0">
                  <a:buNone/>
                </a:pPr>
                <a:r>
                  <a:rPr lang="zh-CN" altLang="en-US" b="1" dirty="0" smtClean="0">
                    <a:solidFill>
                      <a:schemeClr val="tx1"/>
                    </a:solidFill>
                    <a:latin typeface="楷体_GB2312" pitchFamily="49" charset="-122"/>
                    <a:ea typeface="楷体_GB2312" pitchFamily="49" charset="-122"/>
                  </a:rPr>
                  <a:t>    </a:t>
                </a:r>
                <a:endParaRPr lang="en-US" altLang="zh-CN" b="1" dirty="0" smtClean="0">
                  <a:solidFill>
                    <a:schemeClr val="tx1"/>
                  </a:solidFill>
                  <a:latin typeface="楷体_GB2312" pitchFamily="49" charset="-122"/>
                  <a:ea typeface="楷体_GB2312" pitchFamily="49" charset="-122"/>
                </a:endParaRPr>
              </a:p>
              <a:p>
                <a:pPr marL="0" indent="0">
                  <a:buNone/>
                </a:pPr>
                <a:r>
                  <a:rPr lang="en-US" altLang="zh-CN" b="1" dirty="0">
                    <a:solidFill>
                      <a:schemeClr val="tx1"/>
                    </a:solidFill>
                    <a:latin typeface="楷体_GB2312" pitchFamily="49" charset="-122"/>
                    <a:ea typeface="楷体_GB2312" pitchFamily="49" charset="-122"/>
                  </a:rPr>
                  <a:t> </a:t>
                </a:r>
                <a:r>
                  <a:rPr lang="en-US" altLang="zh-CN" b="1" dirty="0" smtClean="0">
                    <a:solidFill>
                      <a:schemeClr val="tx1"/>
                    </a:solidFill>
                    <a:latin typeface="楷体_GB2312" pitchFamily="49" charset="-122"/>
                    <a:ea typeface="楷体_GB2312" pitchFamily="49" charset="-122"/>
                  </a:rPr>
                  <a:t>   </a:t>
                </a:r>
                <a:r>
                  <a:rPr lang="zh-CN" altLang="en-US" b="1" dirty="0" smtClean="0">
                    <a:solidFill>
                      <a:schemeClr val="tx1"/>
                    </a:solidFill>
                    <a:latin typeface="楷体_GB2312" pitchFamily="49" charset="-122"/>
                    <a:ea typeface="楷体_GB2312" pitchFamily="49" charset="-122"/>
                  </a:rPr>
                  <a:t>使 </a:t>
                </a:r>
                <a:r>
                  <a:rPr lang="en-US" altLang="zh-CN" b="1" dirty="0">
                    <a:solidFill>
                      <a:schemeClr val="tx1"/>
                    </a:solidFill>
                    <a:latin typeface="楷体_GB2312" pitchFamily="49" charset="-122"/>
                    <a:ea typeface="楷体_GB2312" pitchFamily="49" charset="-122"/>
                  </a:rPr>
                  <a:t>i = i+ 1</a:t>
                </a:r>
                <a:r>
                  <a:rPr lang="zh-CN" altLang="en-US" b="1" dirty="0">
                    <a:solidFill>
                      <a:schemeClr val="tx1"/>
                    </a:solidFill>
                    <a:latin typeface="楷体_GB2312" pitchFamily="49" charset="-122"/>
                    <a:ea typeface="楷体_GB2312" pitchFamily="49" charset="-122"/>
                  </a:rPr>
                  <a:t>，反复执行以上的步骤</a:t>
                </a:r>
                <a:r>
                  <a:rPr lang="en-US" altLang="zh-CN" b="1" dirty="0">
                    <a:solidFill>
                      <a:schemeClr val="tx1"/>
                    </a:solidFill>
                    <a:latin typeface="楷体_GB2312" pitchFamily="49" charset="-122"/>
                    <a:ea typeface="楷体_GB2312" pitchFamily="49" charset="-122"/>
                  </a:rPr>
                  <a:t>(1)-(4)</a:t>
                </a:r>
                <a:r>
                  <a:rPr lang="zh-CN" altLang="en-US" b="1" dirty="0">
                    <a:solidFill>
                      <a:schemeClr val="tx1"/>
                    </a:solidFill>
                    <a:latin typeface="楷体_GB2312" pitchFamily="49" charset="-122"/>
                    <a:ea typeface="楷体_GB2312" pitchFamily="49" charset="-122"/>
                  </a:rPr>
                  <a:t>可以得到每一个个体的共享适应度值，</a:t>
                </a:r>
                <a:r>
                  <a:rPr lang="zh-CN" altLang="en-US" b="1" dirty="0" smtClean="0">
                    <a:solidFill>
                      <a:schemeClr val="tx1"/>
                    </a:solidFill>
                    <a:latin typeface="楷体_GB2312" pitchFamily="49" charset="-122"/>
                    <a:ea typeface="楷体_GB2312" pitchFamily="49" charset="-122"/>
                  </a:rPr>
                  <a:t>这样非</a:t>
                </a:r>
                <a:r>
                  <a:rPr lang="zh-CN" altLang="en-US" b="1" dirty="0">
                    <a:solidFill>
                      <a:schemeClr val="tx1"/>
                    </a:solidFill>
                    <a:latin typeface="楷体_GB2312" pitchFamily="49" charset="-122"/>
                    <a:ea typeface="楷体_GB2312" pitchFamily="49" charset="-122"/>
                  </a:rPr>
                  <a:t>支配层的每个个体都拥有各自不同的适应度值，进行接下来的遗传操作时，就可以</a:t>
                </a:r>
                <a:r>
                  <a:rPr lang="zh-CN" altLang="en-US" b="1" dirty="0" smtClean="0">
                    <a:solidFill>
                      <a:schemeClr val="tx1"/>
                    </a:solidFill>
                    <a:latin typeface="楷体_GB2312" pitchFamily="49" charset="-122"/>
                    <a:ea typeface="楷体_GB2312" pitchFamily="49" charset="-122"/>
                  </a:rPr>
                  <a:t>保证</a:t>
                </a:r>
                <a:r>
                  <a:rPr lang="zh-CN" altLang="en-US" b="1" dirty="0">
                    <a:solidFill>
                      <a:schemeClr val="tx1"/>
                    </a:solidFill>
                    <a:latin typeface="楷体_GB2312" pitchFamily="49" charset="-122"/>
                    <a:ea typeface="楷体_GB2312" pitchFamily="49" charset="-122"/>
                  </a:rPr>
                  <a:t>最优解集的多样性。</a:t>
                </a:r>
              </a:p>
              <a:p>
                <a:pPr marL="0" indent="0">
                  <a:buNone/>
                </a:pPr>
                <a:endParaRPr lang="zh-CN" altLang="en-US" b="1" dirty="0">
                  <a:solidFill>
                    <a:schemeClr val="tx1"/>
                  </a:solidFill>
                  <a:latin typeface="楷体_GB2312" pitchFamily="49" charset="-122"/>
                  <a:ea typeface="楷体_GB2312"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72067" y="692696"/>
                <a:ext cx="7732381" cy="5433467"/>
              </a:xfrm>
              <a:blipFill rotWithShape="1">
                <a:blip r:embed="rId2"/>
                <a:stretch>
                  <a:fillRect l="-1183" t="-1235" r="-2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68011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11560" y="1772816"/>
                <a:ext cx="8136904" cy="3450696"/>
              </a:xfrm>
            </p:spPr>
            <p:txBody>
              <a:bodyPr>
                <a:noAutofit/>
              </a:bodyPr>
              <a:lstStyle/>
              <a:p>
                <a:pPr marL="0" indent="0">
                  <a:buNone/>
                </a:pPr>
                <a:r>
                  <a:rPr lang="en-US" altLang="zh-CN" sz="2600" b="1" dirty="0" smtClean="0">
                    <a:solidFill>
                      <a:schemeClr val="tx1"/>
                    </a:solidFill>
                    <a:latin typeface="楷体_GB2312" pitchFamily="49" charset="-122"/>
                    <a:ea typeface="楷体_GB2312" pitchFamily="49" charset="-122"/>
                  </a:rPr>
                  <a:t>1</a:t>
                </a:r>
                <a:r>
                  <a:rPr lang="zh-CN" altLang="en-US" sz="2600" b="1" dirty="0">
                    <a:solidFill>
                      <a:schemeClr val="tx1"/>
                    </a:solidFill>
                    <a:latin typeface="楷体_GB2312" pitchFamily="49" charset="-122"/>
                    <a:ea typeface="楷体_GB2312" pitchFamily="49" charset="-122"/>
                  </a:rPr>
                  <a:t>）非支配排序的高计算复杂性。非支配排序遗传算法一般要</a:t>
                </a:r>
                <a:r>
                  <a:rPr lang="zh-CN" altLang="en-US" sz="2600" b="1" dirty="0" smtClean="0">
                    <a:solidFill>
                      <a:schemeClr val="tx1"/>
                    </a:solidFill>
                    <a:latin typeface="楷体_GB2312" pitchFamily="49" charset="-122"/>
                    <a:ea typeface="楷体_GB2312" pitchFamily="49" charset="-122"/>
                  </a:rPr>
                  <a:t>进行次搜索</a:t>
                </a:r>
                <a14:m>
                  <m:oMath xmlns:m="http://schemas.openxmlformats.org/officeDocument/2006/math">
                    <m:r>
                      <a:rPr lang="en-US" altLang="zh-CN" sz="2600" b="1" i="1" smtClean="0">
                        <a:solidFill>
                          <a:schemeClr val="tx1"/>
                        </a:solidFill>
                        <a:latin typeface="Cambria Math"/>
                        <a:ea typeface="楷体_GB2312" pitchFamily="49" charset="-122"/>
                      </a:rPr>
                      <m:t>𝒎</m:t>
                    </m:r>
                    <m:sSup>
                      <m:sSupPr>
                        <m:ctrlPr>
                          <a:rPr lang="en-US" altLang="zh-CN" sz="2600" b="1" i="1" smtClean="0">
                            <a:solidFill>
                              <a:schemeClr val="tx1"/>
                            </a:solidFill>
                            <a:latin typeface="Cambria Math"/>
                            <a:ea typeface="楷体_GB2312" pitchFamily="49" charset="-122"/>
                          </a:rPr>
                        </m:ctrlPr>
                      </m:sSupPr>
                      <m:e>
                        <m:r>
                          <a:rPr lang="en-US" altLang="zh-CN" sz="2600" b="1" i="1" smtClean="0">
                            <a:solidFill>
                              <a:schemeClr val="tx1"/>
                            </a:solidFill>
                            <a:latin typeface="Cambria Math"/>
                            <a:ea typeface="楷体_GB2312" pitchFamily="49" charset="-122"/>
                          </a:rPr>
                          <m:t>𝑵</m:t>
                        </m:r>
                      </m:e>
                      <m:sup>
                        <m:r>
                          <a:rPr lang="en-US" altLang="zh-CN" sz="2600" b="1" i="1" smtClean="0">
                            <a:solidFill>
                              <a:schemeClr val="tx1"/>
                            </a:solidFill>
                            <a:latin typeface="Cambria Math"/>
                            <a:ea typeface="楷体_GB2312" pitchFamily="49" charset="-122"/>
                          </a:rPr>
                          <m:t>𝟑</m:t>
                        </m:r>
                      </m:sup>
                    </m:sSup>
                  </m:oMath>
                </a14:m>
                <a:r>
                  <a:rPr lang="en-US" altLang="zh-CN" sz="2600" b="1" dirty="0" smtClean="0">
                    <a:solidFill>
                      <a:schemeClr val="tx1"/>
                    </a:solidFill>
                    <a:latin typeface="楷体_GB2312" pitchFamily="49" charset="-122"/>
                    <a:ea typeface="楷体_GB2312" pitchFamily="49" charset="-122"/>
                  </a:rPr>
                  <a:t>( m</a:t>
                </a:r>
                <a:r>
                  <a:rPr lang="zh-CN" altLang="en-US" sz="2600" b="1" dirty="0" smtClean="0">
                    <a:solidFill>
                      <a:schemeClr val="tx1"/>
                    </a:solidFill>
                    <a:latin typeface="楷体_GB2312" pitchFamily="49" charset="-122"/>
                    <a:ea typeface="楷体_GB2312" pitchFamily="49" charset="-122"/>
                  </a:rPr>
                  <a:t>是</a:t>
                </a:r>
                <a:r>
                  <a:rPr lang="zh-CN" altLang="en-US" sz="2600" b="1" dirty="0">
                    <a:solidFill>
                      <a:schemeClr val="tx1"/>
                    </a:solidFill>
                    <a:latin typeface="楷体_GB2312" pitchFamily="49" charset="-122"/>
                    <a:ea typeface="楷体_GB2312" pitchFamily="49" charset="-122"/>
                  </a:rPr>
                  <a:t>目标数量，</a:t>
                </a:r>
                <a:r>
                  <a:rPr lang="en-US" altLang="zh-CN" sz="2600" b="1" dirty="0">
                    <a:solidFill>
                      <a:schemeClr val="tx1"/>
                    </a:solidFill>
                    <a:latin typeface="楷体_GB2312" pitchFamily="49" charset="-122"/>
                    <a:ea typeface="楷体_GB2312" pitchFamily="49" charset="-122"/>
                  </a:rPr>
                  <a:t>N </a:t>
                </a:r>
                <a:r>
                  <a:rPr lang="zh-CN" altLang="en-US" sz="2600" b="1" dirty="0">
                    <a:solidFill>
                      <a:schemeClr val="tx1"/>
                    </a:solidFill>
                    <a:latin typeface="楷体_GB2312" pitchFamily="49" charset="-122"/>
                    <a:ea typeface="楷体_GB2312" pitchFamily="49" charset="-122"/>
                  </a:rPr>
                  <a:t>是种群大小</a:t>
                </a:r>
                <a:r>
                  <a:rPr lang="en-US" altLang="zh-CN" sz="2600" b="1" dirty="0">
                    <a:solidFill>
                      <a:schemeClr val="tx1"/>
                    </a:solidFill>
                    <a:latin typeface="楷体_GB2312" pitchFamily="49" charset="-122"/>
                    <a:ea typeface="楷体_GB2312" pitchFamily="49" charset="-122"/>
                  </a:rPr>
                  <a:t>)</a:t>
                </a:r>
                <a:r>
                  <a:rPr lang="zh-CN" altLang="en-US" sz="2600" b="1" dirty="0">
                    <a:solidFill>
                      <a:schemeClr val="tx1"/>
                    </a:solidFill>
                    <a:latin typeface="楷体_GB2312" pitchFamily="49" charset="-122"/>
                    <a:ea typeface="楷体_GB2312" pitchFamily="49" charset="-122"/>
                  </a:rPr>
                  <a:t>，搜索次数随着目标数量和种群大小的增大而增多。</a:t>
                </a:r>
              </a:p>
              <a:p>
                <a:pPr marL="0" indent="0">
                  <a:buNone/>
                </a:pPr>
                <a:r>
                  <a:rPr lang="en-US" altLang="zh-CN" sz="2600" b="1" dirty="0" smtClean="0">
                    <a:solidFill>
                      <a:schemeClr val="tx1"/>
                    </a:solidFill>
                    <a:latin typeface="楷体_GB2312" pitchFamily="49" charset="-122"/>
                    <a:ea typeface="楷体_GB2312" pitchFamily="49" charset="-122"/>
                  </a:rPr>
                  <a:t>2</a:t>
                </a:r>
                <a:r>
                  <a:rPr lang="zh-CN" altLang="en-US" sz="2600" b="1" dirty="0">
                    <a:solidFill>
                      <a:schemeClr val="tx1"/>
                    </a:solidFill>
                    <a:latin typeface="楷体_GB2312" pitchFamily="49" charset="-122"/>
                    <a:ea typeface="楷体_GB2312" pitchFamily="49" charset="-122"/>
                  </a:rPr>
                  <a:t>）缺少精英策略。近年来的研究</a:t>
                </a:r>
                <a:r>
                  <a:rPr lang="zh-CN" altLang="en-US" sz="2600" b="1" dirty="0" smtClean="0">
                    <a:solidFill>
                      <a:schemeClr val="tx1"/>
                    </a:solidFill>
                    <a:latin typeface="楷体_GB2312" pitchFamily="49" charset="-122"/>
                    <a:ea typeface="楷体_GB2312" pitchFamily="49" charset="-122"/>
                  </a:rPr>
                  <a:t>结果表明</a:t>
                </a:r>
                <a:r>
                  <a:rPr lang="zh-CN" altLang="en-US" sz="2600" b="1" dirty="0">
                    <a:solidFill>
                      <a:schemeClr val="tx1"/>
                    </a:solidFill>
                    <a:latin typeface="楷体_GB2312" pitchFamily="49" charset="-122"/>
                    <a:ea typeface="楷体_GB2312" pitchFamily="49" charset="-122"/>
                  </a:rPr>
                  <a:t>，精英策略可以加快 </a:t>
                </a:r>
                <a:r>
                  <a:rPr lang="en-US" altLang="zh-CN" sz="2600" b="1" dirty="0">
                    <a:solidFill>
                      <a:schemeClr val="tx1"/>
                    </a:solidFill>
                    <a:latin typeface="楷体_GB2312" pitchFamily="49" charset="-122"/>
                    <a:ea typeface="楷体_GB2312" pitchFamily="49" charset="-122"/>
                  </a:rPr>
                  <a:t>GA </a:t>
                </a:r>
                <a:r>
                  <a:rPr lang="zh-CN" altLang="en-US" sz="2600" b="1" dirty="0">
                    <a:solidFill>
                      <a:schemeClr val="tx1"/>
                    </a:solidFill>
                    <a:latin typeface="楷体_GB2312" pitchFamily="49" charset="-122"/>
                    <a:ea typeface="楷体_GB2312" pitchFamily="49" charset="-122"/>
                  </a:rPr>
                  <a:t>的执行</a:t>
                </a:r>
                <a:r>
                  <a:rPr lang="zh-CN" altLang="en-US" sz="2600" b="1" dirty="0" smtClean="0">
                    <a:solidFill>
                      <a:schemeClr val="tx1"/>
                    </a:solidFill>
                    <a:latin typeface="楷体_GB2312" pitchFamily="49" charset="-122"/>
                    <a:ea typeface="楷体_GB2312" pitchFamily="49" charset="-122"/>
                  </a:rPr>
                  <a:t>，还</a:t>
                </a:r>
                <a:r>
                  <a:rPr lang="zh-CN" altLang="en-US" sz="2600" b="1" dirty="0">
                    <a:solidFill>
                      <a:schemeClr val="tx1"/>
                    </a:solidFill>
                    <a:latin typeface="楷体_GB2312" pitchFamily="49" charset="-122"/>
                    <a:ea typeface="楷体_GB2312" pitchFamily="49" charset="-122"/>
                  </a:rPr>
                  <a:t>有助于防止好的解丢失。</a:t>
                </a:r>
              </a:p>
              <a:p>
                <a:pPr marL="0" indent="0">
                  <a:buNone/>
                </a:pPr>
                <a:r>
                  <a:rPr lang="en-US" altLang="zh-CN" sz="2600" b="1" dirty="0" smtClean="0">
                    <a:solidFill>
                      <a:schemeClr val="tx1"/>
                    </a:solidFill>
                    <a:latin typeface="楷体_GB2312" pitchFamily="49" charset="-122"/>
                    <a:ea typeface="楷体_GB2312" pitchFamily="49" charset="-122"/>
                  </a:rPr>
                  <a:t>3</a:t>
                </a:r>
                <a:r>
                  <a:rPr lang="zh-CN" altLang="en-US" sz="2600" b="1" dirty="0">
                    <a:solidFill>
                      <a:schemeClr val="tx1"/>
                    </a:solidFill>
                    <a:latin typeface="楷体_GB2312" pitchFamily="49" charset="-122"/>
                    <a:ea typeface="楷体_GB2312" pitchFamily="49" charset="-122"/>
                  </a:rPr>
                  <a:t>）需要指定特殊的共享</a:t>
                </a:r>
                <a:r>
                  <a:rPr lang="zh-CN" altLang="en-US" sz="2600" b="1" dirty="0" smtClean="0">
                    <a:solidFill>
                      <a:schemeClr val="tx1"/>
                    </a:solidFill>
                    <a:latin typeface="楷体_GB2312" pitchFamily="49" charset="-122"/>
                    <a:ea typeface="楷体_GB2312" pitchFamily="49" charset="-122"/>
                  </a:rPr>
                  <a:t>参数</a:t>
                </a:r>
                <a14:m>
                  <m:oMath xmlns:m="http://schemas.openxmlformats.org/officeDocument/2006/math">
                    <m:sSub>
                      <m:sSubPr>
                        <m:ctrlPr>
                          <a:rPr lang="en-US" altLang="zh-CN" sz="2600" b="1" i="1" dirty="0">
                            <a:solidFill>
                              <a:schemeClr val="tx1"/>
                            </a:solidFill>
                            <a:latin typeface="Cambria Math"/>
                            <a:ea typeface="Cambria Math"/>
                          </a:rPr>
                        </m:ctrlPr>
                      </m:sSubPr>
                      <m:e>
                        <m:r>
                          <a:rPr lang="en-US" altLang="zh-CN" sz="2600" b="1" i="1" dirty="0">
                            <a:solidFill>
                              <a:schemeClr val="tx1"/>
                            </a:solidFill>
                            <a:latin typeface="Cambria Math"/>
                            <a:ea typeface="Cambria Math"/>
                          </a:rPr>
                          <m:t>𝝈</m:t>
                        </m:r>
                      </m:e>
                      <m:sub>
                        <m:r>
                          <m:rPr>
                            <m:sty m:val="p"/>
                          </m:rPr>
                          <a:rPr lang="en-US" altLang="zh-CN" sz="2600" b="1" i="1" dirty="0">
                            <a:solidFill>
                              <a:schemeClr val="tx1"/>
                            </a:solidFill>
                            <a:latin typeface="Cambria Math"/>
                            <a:ea typeface="Cambria Math"/>
                          </a:rPr>
                          <m:t>share</m:t>
                        </m:r>
                      </m:sub>
                    </m:sSub>
                    <m:r>
                      <a:rPr lang="en-US" altLang="zh-CN" sz="2600" b="1" i="1" dirty="0">
                        <a:solidFill>
                          <a:schemeClr val="tx1"/>
                        </a:solidFill>
                        <a:latin typeface="Cambria Math"/>
                        <a:ea typeface="Cambria Math"/>
                      </a:rPr>
                      <m:t> </m:t>
                    </m:r>
                  </m:oMath>
                </a14:m>
                <a:r>
                  <a:rPr lang="zh-CN" altLang="en-US" sz="2600" b="1" dirty="0" smtClean="0">
                    <a:solidFill>
                      <a:schemeClr val="tx1"/>
                    </a:solidFill>
                    <a:latin typeface="楷体_GB2312" pitchFamily="49" charset="-122"/>
                    <a:ea typeface="楷体_GB2312" pitchFamily="49" charset="-122"/>
                  </a:rPr>
                  <a:t>，</a:t>
                </a:r>
                <a:r>
                  <a:rPr lang="en-US" altLang="zh-CN" sz="2600" b="1" dirty="0">
                    <a:solidFill>
                      <a:schemeClr val="tx1"/>
                    </a:solidFill>
                    <a:latin typeface="楷体_GB2312" pitchFamily="49" charset="-122"/>
                    <a:ea typeface="楷体_GB2312" pitchFamily="49" charset="-122"/>
                  </a:rPr>
                  <a:t>NSGA </a:t>
                </a:r>
                <a:r>
                  <a:rPr lang="zh-CN" altLang="en-US" sz="2600" b="1" dirty="0">
                    <a:solidFill>
                      <a:schemeClr val="tx1"/>
                    </a:solidFill>
                    <a:latin typeface="楷体_GB2312" pitchFamily="49" charset="-122"/>
                    <a:ea typeface="楷体_GB2312" pitchFamily="49" charset="-122"/>
                  </a:rPr>
                  <a:t>的保持种群和解的多样性的策略</a:t>
                </a:r>
                <a:r>
                  <a:rPr lang="zh-CN" altLang="en-US" sz="2600" b="1" dirty="0" smtClean="0">
                    <a:solidFill>
                      <a:schemeClr val="tx1"/>
                    </a:solidFill>
                    <a:latin typeface="楷体_GB2312" pitchFamily="49" charset="-122"/>
                    <a:ea typeface="楷体_GB2312" pitchFamily="49" charset="-122"/>
                  </a:rPr>
                  <a:t>都是依赖</a:t>
                </a:r>
                <a:r>
                  <a:rPr lang="zh-CN" altLang="en-US" sz="2600" b="1" dirty="0">
                    <a:solidFill>
                      <a:schemeClr val="tx1"/>
                    </a:solidFill>
                    <a:latin typeface="楷体_GB2312" pitchFamily="49" charset="-122"/>
                    <a:ea typeface="楷体_GB2312" pitchFamily="49" charset="-122"/>
                  </a:rPr>
                  <a:t>于共享的概念，共享的主要问题就是需要有一个共享</a:t>
                </a:r>
                <a:r>
                  <a:rPr lang="zh-CN" altLang="en-US" sz="2600" b="1" dirty="0" smtClean="0">
                    <a:solidFill>
                      <a:schemeClr val="tx1"/>
                    </a:solidFill>
                    <a:latin typeface="楷体_GB2312" pitchFamily="49" charset="-122"/>
                    <a:ea typeface="楷体_GB2312" pitchFamily="49" charset="-122"/>
                  </a:rPr>
                  <a:t>参数</a:t>
                </a:r>
                <a14:m>
                  <m:oMath xmlns:m="http://schemas.openxmlformats.org/officeDocument/2006/math">
                    <m:sSub>
                      <m:sSubPr>
                        <m:ctrlPr>
                          <a:rPr lang="en-US" altLang="zh-CN" sz="2600" b="1" i="1" dirty="0">
                            <a:solidFill>
                              <a:schemeClr val="tx1"/>
                            </a:solidFill>
                            <a:latin typeface="Cambria Math"/>
                            <a:ea typeface="Cambria Math"/>
                          </a:rPr>
                        </m:ctrlPr>
                      </m:sSubPr>
                      <m:e>
                        <m:r>
                          <a:rPr lang="en-US" altLang="zh-CN" sz="2600" b="1" i="1" dirty="0">
                            <a:solidFill>
                              <a:schemeClr val="tx1"/>
                            </a:solidFill>
                            <a:latin typeface="Cambria Math"/>
                            <a:ea typeface="Cambria Math"/>
                          </a:rPr>
                          <m:t>𝝈</m:t>
                        </m:r>
                      </m:e>
                      <m:sub>
                        <m:r>
                          <m:rPr>
                            <m:sty m:val="p"/>
                          </m:rPr>
                          <a:rPr lang="en-US" altLang="zh-CN" sz="2600" b="1" i="1" dirty="0">
                            <a:solidFill>
                              <a:schemeClr val="tx1"/>
                            </a:solidFill>
                            <a:latin typeface="Cambria Math"/>
                            <a:ea typeface="Cambria Math"/>
                          </a:rPr>
                          <m:t>share</m:t>
                        </m:r>
                      </m:sub>
                    </m:sSub>
                    <m:r>
                      <a:rPr lang="en-US" altLang="zh-CN" sz="2600" b="1" i="1" dirty="0">
                        <a:solidFill>
                          <a:schemeClr val="tx1"/>
                        </a:solidFill>
                        <a:latin typeface="Cambria Math"/>
                        <a:ea typeface="Cambria Math"/>
                      </a:rPr>
                      <m:t> </m:t>
                    </m:r>
                  </m:oMath>
                </a14:m>
                <a:r>
                  <a:rPr lang="zh-CN" altLang="en-US" sz="2600" b="1" dirty="0" smtClean="0">
                    <a:solidFill>
                      <a:schemeClr val="tx1"/>
                    </a:solidFill>
                    <a:latin typeface="楷体_GB2312" pitchFamily="49" charset="-122"/>
                    <a:ea typeface="楷体_GB2312" pitchFamily="49" charset="-122"/>
                  </a:rPr>
                  <a:t>。</a:t>
                </a:r>
                <a:r>
                  <a:rPr lang="zh-CN" altLang="en-US" sz="2600" b="1" dirty="0">
                    <a:solidFill>
                      <a:schemeClr val="tx1"/>
                    </a:solidFill>
                    <a:latin typeface="楷体_GB2312" pitchFamily="49" charset="-122"/>
                    <a:ea typeface="楷体_GB2312" pitchFamily="49" charset="-122"/>
                  </a:rPr>
                  <a:t>正是由于要对</a:t>
                </a:r>
                <a:r>
                  <a:rPr lang="zh-CN" altLang="en-US" sz="2600" b="1" dirty="0" smtClean="0">
                    <a:solidFill>
                      <a:schemeClr val="tx1"/>
                    </a:solidFill>
                    <a:latin typeface="楷体_GB2312" pitchFamily="49" charset="-122"/>
                    <a:ea typeface="楷体_GB2312" pitchFamily="49" charset="-122"/>
                  </a:rPr>
                  <a:t>共享参数</a:t>
                </a:r>
                <a:r>
                  <a:rPr lang="zh-CN" altLang="en-US" sz="2600" b="1" dirty="0">
                    <a:solidFill>
                      <a:schemeClr val="tx1"/>
                    </a:solidFill>
                    <a:latin typeface="楷体_GB2312" pitchFamily="49" charset="-122"/>
                    <a:ea typeface="楷体_GB2312" pitchFamily="49" charset="-122"/>
                  </a:rPr>
                  <a:t>作额外的工作，所以就需要一种不依赖共享参数的方法。</a:t>
                </a:r>
              </a:p>
              <a:p>
                <a:endParaRPr lang="zh-CN" altLang="en-US" sz="2600" b="1" dirty="0">
                  <a:solidFill>
                    <a:schemeClr val="tx1"/>
                  </a:solidFill>
                  <a:latin typeface="楷体_GB2312" pitchFamily="49" charset="-122"/>
                  <a:ea typeface="楷体_GB2312"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11560" y="1772816"/>
                <a:ext cx="8136904" cy="3450696"/>
              </a:xfrm>
              <a:blipFill rotWithShape="1">
                <a:blip r:embed="rId2"/>
                <a:stretch>
                  <a:fillRect l="-1273" t="-1413" r="-3596" b="-26855"/>
                </a:stretch>
              </a:blipFill>
            </p:spPr>
            <p:txBody>
              <a:bodyPr/>
              <a:lstStyle/>
              <a:p>
                <a:r>
                  <a:rPr lang="zh-CN" altLang="en-US">
                    <a:noFill/>
                  </a:rPr>
                  <a:t> </a:t>
                </a:r>
              </a:p>
            </p:txBody>
          </p:sp>
        </mc:Fallback>
      </mc:AlternateContent>
      <p:sp>
        <p:nvSpPr>
          <p:cNvPr id="2" name="标题 1"/>
          <p:cNvSpPr>
            <a:spLocks noGrp="1"/>
          </p:cNvSpPr>
          <p:nvPr>
            <p:ph type="title"/>
          </p:nvPr>
        </p:nvSpPr>
        <p:spPr/>
        <p:txBody>
          <a:bodyPr>
            <a:normAutofit/>
          </a:bodyPr>
          <a:lstStyle/>
          <a:p>
            <a:pPr algn="l"/>
            <a:r>
              <a:rPr lang="en-US" altLang="zh-CN" sz="4000" b="1" dirty="0" smtClean="0">
                <a:solidFill>
                  <a:schemeClr val="tx1"/>
                </a:solidFill>
                <a:latin typeface="楷体_GB2312" pitchFamily="49" charset="-122"/>
                <a:ea typeface="楷体_GB2312" pitchFamily="49" charset="-122"/>
              </a:rPr>
              <a:t>NSGA</a:t>
            </a:r>
            <a:r>
              <a:rPr lang="zh-CN" altLang="en-US" sz="4000" b="1" dirty="0" smtClean="0">
                <a:solidFill>
                  <a:schemeClr val="tx1"/>
                </a:solidFill>
                <a:latin typeface="楷体_GB2312" pitchFamily="49" charset="-122"/>
                <a:ea typeface="楷体_GB2312" pitchFamily="49" charset="-122"/>
              </a:rPr>
              <a:t>的缺点：</a:t>
            </a:r>
            <a:endParaRPr lang="zh-CN" altLang="en-US" sz="4000" b="1" dirty="0">
              <a:solidFill>
                <a:schemeClr val="tx1"/>
              </a:solidFill>
              <a:latin typeface="楷体_GB2312" pitchFamily="49" charset="-122"/>
              <a:ea typeface="楷体_GB2312" pitchFamily="49" charset="-122"/>
            </a:endParaRPr>
          </a:p>
        </p:txBody>
      </p:sp>
    </p:spTree>
    <p:extLst>
      <p:ext uri="{BB962C8B-B14F-4D97-AF65-F5344CB8AC3E}">
        <p14:creationId xmlns:p14="http://schemas.microsoft.com/office/powerpoint/2010/main" val="28498980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95536" y="1484784"/>
                <a:ext cx="8352928" cy="3849291"/>
              </a:xfrm>
            </p:spPr>
            <p:txBody>
              <a:bodyPr>
                <a:noAutofit/>
              </a:bodyPr>
              <a:lstStyle/>
              <a:p>
                <a:pPr marL="0" indent="0">
                  <a:buNone/>
                </a:pPr>
                <a:r>
                  <a:rPr lang="en-US" altLang="zh-CN" b="1" dirty="0" smtClean="0">
                    <a:solidFill>
                      <a:schemeClr val="tx1"/>
                    </a:solidFill>
                    <a:latin typeface="楷体_GB2312" pitchFamily="49" charset="-122"/>
                    <a:ea typeface="楷体_GB2312" pitchFamily="49" charset="-122"/>
                  </a:rPr>
                  <a:t>NSGA-II </a:t>
                </a:r>
                <a:r>
                  <a:rPr lang="zh-CN" altLang="en-US" b="1" dirty="0" smtClean="0">
                    <a:solidFill>
                      <a:schemeClr val="tx1"/>
                    </a:solidFill>
                    <a:latin typeface="楷体_GB2312" pitchFamily="49" charset="-122"/>
                    <a:ea typeface="楷体_GB2312" pitchFamily="49" charset="-122"/>
                  </a:rPr>
                  <a:t>算法</a:t>
                </a:r>
                <a:r>
                  <a:rPr lang="zh-CN" altLang="en-US" b="1" dirty="0">
                    <a:solidFill>
                      <a:schemeClr val="tx1"/>
                    </a:solidFill>
                    <a:latin typeface="楷体_GB2312" pitchFamily="49" charset="-122"/>
                    <a:ea typeface="楷体_GB2312" pitchFamily="49" charset="-122"/>
                  </a:rPr>
                  <a:t>的</a:t>
                </a:r>
                <a:r>
                  <a:rPr lang="zh-CN" altLang="en-US" b="1" dirty="0" smtClean="0">
                    <a:solidFill>
                      <a:schemeClr val="tx1"/>
                    </a:solidFill>
                    <a:latin typeface="楷体_GB2312" pitchFamily="49" charset="-122"/>
                    <a:ea typeface="楷体_GB2312" pitchFamily="49" charset="-122"/>
                  </a:rPr>
                  <a:t>改进：</a:t>
                </a:r>
                <a:endParaRPr lang="zh-CN" altLang="en-US" b="1" dirty="0">
                  <a:solidFill>
                    <a:schemeClr val="tx1"/>
                  </a:solidFill>
                  <a:latin typeface="楷体_GB2312" pitchFamily="49" charset="-122"/>
                  <a:ea typeface="楷体_GB2312" pitchFamily="49" charset="-122"/>
                </a:endParaRPr>
              </a:p>
              <a:p>
                <a:pPr marL="0" indent="0">
                  <a:buNone/>
                </a:pPr>
                <a:r>
                  <a:rPr lang="en-US" altLang="zh-CN" b="1" dirty="0" smtClean="0">
                    <a:solidFill>
                      <a:schemeClr val="tx1"/>
                    </a:solidFill>
                    <a:latin typeface="楷体_GB2312" pitchFamily="49" charset="-122"/>
                    <a:ea typeface="楷体_GB2312" pitchFamily="49" charset="-122"/>
                  </a:rPr>
                  <a:t>1</a:t>
                </a:r>
                <a:r>
                  <a:rPr lang="zh-CN" altLang="en-US" b="1" dirty="0">
                    <a:solidFill>
                      <a:schemeClr val="tx1"/>
                    </a:solidFill>
                    <a:latin typeface="楷体_GB2312" pitchFamily="49" charset="-122"/>
                    <a:ea typeface="楷体_GB2312" pitchFamily="49" charset="-122"/>
                  </a:rPr>
                  <a:t>）提出了快速非支配排序算法，降低了计算的复杂度，</a:t>
                </a:r>
                <a:r>
                  <a:rPr lang="zh-CN" altLang="en-US" b="1" dirty="0" smtClean="0">
                    <a:solidFill>
                      <a:schemeClr val="tx1"/>
                    </a:solidFill>
                    <a:latin typeface="楷体_GB2312" pitchFamily="49" charset="-122"/>
                    <a:ea typeface="楷体_GB2312" pitchFamily="49" charset="-122"/>
                  </a:rPr>
                  <a:t>使算法</a:t>
                </a:r>
                <a:r>
                  <a:rPr lang="zh-CN" altLang="en-US" b="1" dirty="0">
                    <a:solidFill>
                      <a:schemeClr val="tx1"/>
                    </a:solidFill>
                    <a:latin typeface="楷体_GB2312" pitchFamily="49" charset="-122"/>
                    <a:ea typeface="楷体_GB2312" pitchFamily="49" charset="-122"/>
                  </a:rPr>
                  <a:t>的复杂度由</a:t>
                </a:r>
                <a:r>
                  <a:rPr lang="zh-CN" altLang="en-US" b="1" dirty="0" smtClean="0">
                    <a:solidFill>
                      <a:schemeClr val="tx1"/>
                    </a:solidFill>
                    <a:latin typeface="楷体_GB2312" pitchFamily="49" charset="-122"/>
                    <a:ea typeface="楷体_GB2312" pitchFamily="49" charset="-122"/>
                  </a:rPr>
                  <a:t>原来</a:t>
                </a:r>
                <a14:m>
                  <m:oMath xmlns:m="http://schemas.openxmlformats.org/officeDocument/2006/math">
                    <m:r>
                      <a:rPr lang="en-US" altLang="zh-CN" b="1" i="1" smtClean="0">
                        <a:solidFill>
                          <a:schemeClr val="tx1"/>
                        </a:solidFill>
                        <a:latin typeface="Cambria Math"/>
                      </a:rPr>
                      <m:t>𝒎</m:t>
                    </m:r>
                    <m:sSup>
                      <m:sSupPr>
                        <m:ctrlPr>
                          <a:rPr lang="en-US" altLang="zh-CN" b="1" i="1" smtClean="0">
                            <a:solidFill>
                              <a:schemeClr val="tx1"/>
                            </a:solidFill>
                            <a:latin typeface="Cambria Math"/>
                          </a:rPr>
                        </m:ctrlPr>
                      </m:sSupPr>
                      <m:e>
                        <m:r>
                          <a:rPr lang="en-US" altLang="zh-CN" b="1" i="1" smtClean="0">
                            <a:solidFill>
                              <a:schemeClr val="tx1"/>
                            </a:solidFill>
                            <a:latin typeface="Cambria Math"/>
                          </a:rPr>
                          <m:t>𝑵</m:t>
                        </m:r>
                      </m:e>
                      <m:sup>
                        <m:r>
                          <a:rPr lang="en-US" altLang="zh-CN" b="1" i="1" smtClean="0">
                            <a:solidFill>
                              <a:schemeClr val="tx1"/>
                            </a:solidFill>
                            <a:latin typeface="Cambria Math"/>
                          </a:rPr>
                          <m:t>𝟑</m:t>
                        </m:r>
                      </m:sup>
                    </m:sSup>
                  </m:oMath>
                </a14:m>
                <a:r>
                  <a:rPr lang="zh-CN" altLang="en-US" b="1" dirty="0" smtClean="0">
                    <a:solidFill>
                      <a:schemeClr val="tx1"/>
                    </a:solidFill>
                    <a:latin typeface="楷体_GB2312" pitchFamily="49" charset="-122"/>
                    <a:ea typeface="楷体_GB2312" pitchFamily="49" charset="-122"/>
                  </a:rPr>
                  <a:t>的降到</a:t>
                </a:r>
                <a:r>
                  <a:rPr lang="en-US" altLang="zh-CN" b="1" dirty="0" smtClean="0">
                    <a:solidFill>
                      <a:schemeClr val="tx1"/>
                    </a:solidFill>
                    <a:latin typeface="楷体_GB2312" pitchFamily="49" charset="-122"/>
                    <a:ea typeface="楷体_GB2312" pitchFamily="49" charset="-122"/>
                  </a:rPr>
                  <a:t> </a:t>
                </a:r>
                <a14:m>
                  <m:oMath xmlns:m="http://schemas.openxmlformats.org/officeDocument/2006/math">
                    <m:r>
                      <a:rPr lang="en-US" altLang="zh-CN" b="1" i="1">
                        <a:solidFill>
                          <a:schemeClr val="tx1"/>
                        </a:solidFill>
                        <a:latin typeface="Cambria Math"/>
                      </a:rPr>
                      <m:t>𝒎</m:t>
                    </m:r>
                    <m:sSup>
                      <m:sSupPr>
                        <m:ctrlPr>
                          <a:rPr lang="en-US" altLang="zh-CN" b="1" i="1">
                            <a:solidFill>
                              <a:schemeClr val="tx1"/>
                            </a:solidFill>
                            <a:latin typeface="Cambria Math"/>
                          </a:rPr>
                        </m:ctrlPr>
                      </m:sSupPr>
                      <m:e>
                        <m:r>
                          <a:rPr lang="en-US" altLang="zh-CN" b="1" i="1">
                            <a:solidFill>
                              <a:schemeClr val="tx1"/>
                            </a:solidFill>
                            <a:latin typeface="Cambria Math"/>
                          </a:rPr>
                          <m:t>𝑵</m:t>
                        </m:r>
                      </m:e>
                      <m:sup>
                        <m:r>
                          <a:rPr lang="en-US" altLang="zh-CN" b="1" i="1" smtClean="0">
                            <a:solidFill>
                              <a:schemeClr val="tx1"/>
                            </a:solidFill>
                            <a:latin typeface="Cambria Math"/>
                          </a:rPr>
                          <m:t>𝟐</m:t>
                        </m:r>
                      </m:sup>
                    </m:sSup>
                  </m:oMath>
                </a14:m>
                <a:endParaRPr lang="zh-CN" altLang="en-US" b="1" dirty="0">
                  <a:solidFill>
                    <a:schemeClr val="tx1"/>
                  </a:solidFill>
                  <a:latin typeface="楷体_GB2312" pitchFamily="49" charset="-122"/>
                  <a:ea typeface="楷体_GB2312" pitchFamily="49" charset="-122"/>
                </a:endParaRPr>
              </a:p>
              <a:p>
                <a:pPr marL="0" indent="0">
                  <a:buNone/>
                </a:pPr>
                <a:r>
                  <a:rPr lang="en-US" altLang="zh-CN" b="1" dirty="0" smtClean="0">
                    <a:solidFill>
                      <a:schemeClr val="tx1"/>
                    </a:solidFill>
                    <a:latin typeface="楷体_GB2312" pitchFamily="49" charset="-122"/>
                    <a:ea typeface="楷体_GB2312" pitchFamily="49" charset="-122"/>
                  </a:rPr>
                  <a:t>2</a:t>
                </a:r>
                <a:r>
                  <a:rPr lang="zh-CN" altLang="en-US" b="1" dirty="0">
                    <a:solidFill>
                      <a:schemeClr val="tx1"/>
                    </a:solidFill>
                    <a:latin typeface="楷体_GB2312" pitchFamily="49" charset="-122"/>
                    <a:ea typeface="楷体_GB2312" pitchFamily="49" charset="-122"/>
                  </a:rPr>
                  <a:t>）引入精英策略，扩大采样空间。将父代种群与其产生</a:t>
                </a:r>
                <a:r>
                  <a:rPr lang="zh-CN" altLang="en-US" b="1" dirty="0" smtClean="0">
                    <a:solidFill>
                      <a:schemeClr val="tx1"/>
                    </a:solidFill>
                    <a:latin typeface="楷体_GB2312" pitchFamily="49" charset="-122"/>
                    <a:ea typeface="楷体_GB2312" pitchFamily="49" charset="-122"/>
                  </a:rPr>
                  <a:t>的子代种群</a:t>
                </a:r>
                <a:r>
                  <a:rPr lang="zh-CN" altLang="en-US" b="1" dirty="0">
                    <a:solidFill>
                      <a:schemeClr val="tx1"/>
                    </a:solidFill>
                    <a:latin typeface="楷体_GB2312" pitchFamily="49" charset="-122"/>
                    <a:ea typeface="楷体_GB2312" pitchFamily="49" charset="-122"/>
                  </a:rPr>
                  <a:t>组合，</a:t>
                </a:r>
                <a:r>
                  <a:rPr lang="zh-CN" altLang="en-US" b="1" dirty="0" smtClean="0">
                    <a:solidFill>
                      <a:schemeClr val="tx1"/>
                    </a:solidFill>
                    <a:latin typeface="楷体_GB2312" pitchFamily="49" charset="-122"/>
                    <a:ea typeface="楷体_GB2312" pitchFamily="49" charset="-122"/>
                  </a:rPr>
                  <a:t>共同竞争</a:t>
                </a:r>
                <a:r>
                  <a:rPr lang="zh-CN" altLang="en-US" b="1" dirty="0">
                    <a:solidFill>
                      <a:schemeClr val="tx1"/>
                    </a:solidFill>
                    <a:latin typeface="楷体_GB2312" pitchFamily="49" charset="-122"/>
                    <a:ea typeface="楷体_GB2312" pitchFamily="49" charset="-122"/>
                  </a:rPr>
                  <a:t>产生下一代种群，有利于保持父代中的优良个体进入下一代，保证某些优良的</a:t>
                </a:r>
                <a:r>
                  <a:rPr lang="zh-CN" altLang="en-US" b="1" dirty="0" smtClean="0">
                    <a:solidFill>
                      <a:schemeClr val="tx1"/>
                    </a:solidFill>
                    <a:latin typeface="楷体_GB2312" pitchFamily="49" charset="-122"/>
                    <a:ea typeface="楷体_GB2312" pitchFamily="49" charset="-122"/>
                  </a:rPr>
                  <a:t>种群个体</a:t>
                </a:r>
                <a:r>
                  <a:rPr lang="zh-CN" altLang="en-US" b="1" dirty="0">
                    <a:solidFill>
                      <a:schemeClr val="tx1"/>
                    </a:solidFill>
                    <a:latin typeface="楷体_GB2312" pitchFamily="49" charset="-122"/>
                    <a:ea typeface="楷体_GB2312" pitchFamily="49" charset="-122"/>
                  </a:rPr>
                  <a:t>在进化过程中不会被丢弃，从而提高了优化结果的精度。并通过对种群中所有</a:t>
                </a:r>
                <a:r>
                  <a:rPr lang="zh-CN" altLang="en-US" b="1" dirty="0" smtClean="0">
                    <a:solidFill>
                      <a:schemeClr val="tx1"/>
                    </a:solidFill>
                    <a:latin typeface="楷体_GB2312" pitchFamily="49" charset="-122"/>
                    <a:ea typeface="楷体_GB2312" pitchFamily="49" charset="-122"/>
                  </a:rPr>
                  <a:t>个体的</a:t>
                </a:r>
                <a:r>
                  <a:rPr lang="zh-CN" altLang="en-US" b="1" dirty="0">
                    <a:solidFill>
                      <a:schemeClr val="tx1"/>
                    </a:solidFill>
                    <a:latin typeface="楷体_GB2312" pitchFamily="49" charset="-122"/>
                    <a:ea typeface="楷体_GB2312" pitchFamily="49" charset="-122"/>
                  </a:rPr>
                  <a:t>分层存放，使得最佳个体不会丢失，迅速提高种群水平。</a:t>
                </a:r>
              </a:p>
              <a:p>
                <a:pPr marL="0" indent="0">
                  <a:buNone/>
                </a:pPr>
                <a:r>
                  <a:rPr lang="en-US" altLang="zh-CN" b="1" dirty="0" smtClean="0">
                    <a:solidFill>
                      <a:schemeClr val="tx1"/>
                    </a:solidFill>
                    <a:latin typeface="楷体_GB2312" pitchFamily="49" charset="-122"/>
                    <a:ea typeface="楷体_GB2312" pitchFamily="49" charset="-122"/>
                  </a:rPr>
                  <a:t>3</a:t>
                </a:r>
                <a:r>
                  <a:rPr lang="zh-CN" altLang="en-US" b="1" dirty="0">
                    <a:solidFill>
                      <a:schemeClr val="tx1"/>
                    </a:solidFill>
                    <a:latin typeface="楷体_GB2312" pitchFamily="49" charset="-122"/>
                    <a:ea typeface="楷体_GB2312" pitchFamily="49" charset="-122"/>
                  </a:rPr>
                  <a:t>）采用拥挤度和拥挤度比较算子，不但克服了 </a:t>
                </a:r>
                <a:r>
                  <a:rPr lang="en-US" altLang="zh-CN" b="1" dirty="0">
                    <a:solidFill>
                      <a:schemeClr val="tx1"/>
                    </a:solidFill>
                    <a:latin typeface="楷体_GB2312" pitchFamily="49" charset="-122"/>
                    <a:ea typeface="楷体_GB2312" pitchFamily="49" charset="-122"/>
                  </a:rPr>
                  <a:t>NSGA </a:t>
                </a:r>
                <a:r>
                  <a:rPr lang="zh-CN" altLang="en-US" b="1" dirty="0">
                    <a:solidFill>
                      <a:schemeClr val="tx1"/>
                    </a:solidFill>
                    <a:latin typeface="楷体_GB2312" pitchFamily="49" charset="-122"/>
                    <a:ea typeface="楷体_GB2312" pitchFamily="49" charset="-122"/>
                  </a:rPr>
                  <a:t>中需要人为指定共享</a:t>
                </a:r>
                <a:r>
                  <a:rPr lang="zh-CN" altLang="en-US" b="1" dirty="0" smtClean="0">
                    <a:solidFill>
                      <a:schemeClr val="tx1"/>
                    </a:solidFill>
                    <a:latin typeface="楷体_GB2312" pitchFamily="49" charset="-122"/>
                    <a:ea typeface="楷体_GB2312" pitchFamily="49" charset="-122"/>
                  </a:rPr>
                  <a:t>参数的</a:t>
                </a:r>
                <a:r>
                  <a:rPr lang="zh-CN" altLang="en-US" b="1" dirty="0">
                    <a:solidFill>
                      <a:schemeClr val="tx1"/>
                    </a:solidFill>
                    <a:latin typeface="楷体_GB2312" pitchFamily="49" charset="-122"/>
                    <a:ea typeface="楷体_GB2312" pitchFamily="49" charset="-122"/>
                  </a:rPr>
                  <a:t>缺陷，而且将其作为种群中个体间的比较标准，使得准 </a:t>
                </a:r>
                <a:r>
                  <a:rPr lang="en-US" altLang="zh-CN" b="1" dirty="0">
                    <a:solidFill>
                      <a:schemeClr val="tx1"/>
                    </a:solidFill>
                    <a:latin typeface="楷体_GB2312" pitchFamily="49" charset="-122"/>
                    <a:ea typeface="楷体_GB2312" pitchFamily="49" charset="-122"/>
                  </a:rPr>
                  <a:t>Pareto </a:t>
                </a:r>
                <a:r>
                  <a:rPr lang="zh-CN" altLang="en-US" b="1" dirty="0">
                    <a:solidFill>
                      <a:schemeClr val="tx1"/>
                    </a:solidFill>
                    <a:latin typeface="楷体_GB2312" pitchFamily="49" charset="-122"/>
                    <a:ea typeface="楷体_GB2312" pitchFamily="49" charset="-122"/>
                  </a:rPr>
                  <a:t>域中的个体能均匀地</a:t>
                </a:r>
                <a:r>
                  <a:rPr lang="zh-CN" altLang="en-US" b="1" dirty="0" smtClean="0">
                    <a:solidFill>
                      <a:schemeClr val="tx1"/>
                    </a:solidFill>
                    <a:latin typeface="楷体_GB2312" pitchFamily="49" charset="-122"/>
                    <a:ea typeface="楷体_GB2312" pitchFamily="49" charset="-122"/>
                  </a:rPr>
                  <a:t>扩展</a:t>
                </a:r>
                <a:r>
                  <a:rPr lang="zh-CN" altLang="en-US" b="1" dirty="0">
                    <a:solidFill>
                      <a:schemeClr val="tx1"/>
                    </a:solidFill>
                    <a:latin typeface="楷体_GB2312" pitchFamily="49" charset="-122"/>
                    <a:ea typeface="楷体_GB2312" pitchFamily="49" charset="-122"/>
                  </a:rPr>
                  <a:t>到整个 </a:t>
                </a:r>
                <a:r>
                  <a:rPr lang="en-US" altLang="zh-CN" b="1" dirty="0">
                    <a:solidFill>
                      <a:schemeClr val="tx1"/>
                    </a:solidFill>
                    <a:latin typeface="楷体_GB2312" pitchFamily="49" charset="-122"/>
                    <a:ea typeface="楷体_GB2312" pitchFamily="49" charset="-122"/>
                  </a:rPr>
                  <a:t>Pareto </a:t>
                </a:r>
                <a:r>
                  <a:rPr lang="zh-CN" altLang="en-US" b="1" dirty="0">
                    <a:solidFill>
                      <a:schemeClr val="tx1"/>
                    </a:solidFill>
                    <a:latin typeface="楷体_GB2312" pitchFamily="49" charset="-122"/>
                    <a:ea typeface="楷体_GB2312" pitchFamily="49" charset="-122"/>
                  </a:rPr>
                  <a:t>域，保证了种群的多样性。</a:t>
                </a:r>
              </a:p>
              <a:p>
                <a:pPr marL="0" indent="0">
                  <a:buNone/>
                </a:pPr>
                <a:endParaRPr lang="zh-CN" altLang="en-US" b="1" dirty="0">
                  <a:solidFill>
                    <a:schemeClr val="tx1"/>
                  </a:solidFill>
                  <a:latin typeface="楷体_GB2312" pitchFamily="49" charset="-122"/>
                  <a:ea typeface="楷体_GB2312"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95536" y="1484784"/>
                <a:ext cx="8352928" cy="3849291"/>
              </a:xfrm>
              <a:blipFill rotWithShape="1">
                <a:blip r:embed="rId2"/>
                <a:stretch>
                  <a:fillRect l="-1168" t="-1268" r="-584" b="-35499"/>
                </a:stretch>
              </a:blipFill>
            </p:spPr>
            <p:txBody>
              <a:bodyPr/>
              <a:lstStyle/>
              <a:p>
                <a:r>
                  <a:rPr lang="zh-CN" altLang="en-US">
                    <a:noFill/>
                  </a:rPr>
                  <a:t> </a:t>
                </a:r>
              </a:p>
            </p:txBody>
          </p:sp>
        </mc:Fallback>
      </mc:AlternateContent>
      <p:sp>
        <p:nvSpPr>
          <p:cNvPr id="2" name="标题 1"/>
          <p:cNvSpPr>
            <a:spLocks noGrp="1"/>
          </p:cNvSpPr>
          <p:nvPr>
            <p:ph type="title"/>
          </p:nvPr>
        </p:nvSpPr>
        <p:spPr>
          <a:xfrm>
            <a:off x="107504" y="332656"/>
            <a:ext cx="8784976" cy="1252728"/>
          </a:xfrm>
        </p:spPr>
        <p:txBody>
          <a:bodyPr>
            <a:noAutofit/>
          </a:bodyPr>
          <a:lstStyle/>
          <a:p>
            <a:pPr algn="l"/>
            <a:r>
              <a:rPr lang="zh-CN" altLang="en-US" sz="3800" b="1" dirty="0">
                <a:solidFill>
                  <a:schemeClr val="tx1"/>
                </a:solidFill>
                <a:latin typeface="楷体_GB2312" pitchFamily="49" charset="-122"/>
                <a:ea typeface="楷体_GB2312" pitchFamily="49" charset="-122"/>
              </a:rPr>
              <a:t>带精英策略的非支配排序遗传</a:t>
            </a:r>
            <a:r>
              <a:rPr lang="zh-CN" altLang="en-US" sz="3800" b="1" dirty="0" smtClean="0">
                <a:solidFill>
                  <a:schemeClr val="tx1"/>
                </a:solidFill>
                <a:latin typeface="楷体_GB2312" pitchFamily="49" charset="-122"/>
                <a:ea typeface="楷体_GB2312" pitchFamily="49" charset="-122"/>
              </a:rPr>
              <a:t>算</a:t>
            </a:r>
            <a:r>
              <a:rPr lang="en-US" altLang="zh-CN" sz="3800" b="1" dirty="0" smtClean="0">
                <a:solidFill>
                  <a:schemeClr val="tx1"/>
                </a:solidFill>
                <a:latin typeface="楷体_GB2312" pitchFamily="49" charset="-122"/>
                <a:ea typeface="楷体_GB2312" pitchFamily="49" charset="-122"/>
              </a:rPr>
              <a:t>NSGA-Ⅱ</a:t>
            </a:r>
            <a:endParaRPr lang="zh-CN" altLang="en-US" sz="3800" b="1" dirty="0">
              <a:solidFill>
                <a:schemeClr val="tx1"/>
              </a:solidFill>
              <a:latin typeface="楷体_GB2312" pitchFamily="49" charset="-122"/>
              <a:ea typeface="楷体_GB2312" pitchFamily="49" charset="-122"/>
            </a:endParaRPr>
          </a:p>
        </p:txBody>
      </p:sp>
    </p:spTree>
    <p:extLst>
      <p:ext uri="{BB962C8B-B14F-4D97-AF65-F5344CB8AC3E}">
        <p14:creationId xmlns:p14="http://schemas.microsoft.com/office/powerpoint/2010/main" val="2492939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 name="组合 149"/>
          <p:cNvGrpSpPr/>
          <p:nvPr/>
        </p:nvGrpSpPr>
        <p:grpSpPr>
          <a:xfrm>
            <a:off x="33326" y="111100"/>
            <a:ext cx="9030101" cy="6558211"/>
            <a:chOff x="354008" y="111073"/>
            <a:chExt cx="9096428" cy="6738231"/>
          </a:xfrm>
        </p:grpSpPr>
        <p:sp>
          <p:nvSpPr>
            <p:cNvPr id="5" name="圆角矩形 4"/>
            <p:cNvSpPr/>
            <p:nvPr/>
          </p:nvSpPr>
          <p:spPr>
            <a:xfrm>
              <a:off x="3329988" y="111073"/>
              <a:ext cx="1224136"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开始</a:t>
              </a:r>
              <a:endParaRPr lang="zh-CN" altLang="en-US" b="1" dirty="0">
                <a:solidFill>
                  <a:schemeClr val="tx1"/>
                </a:solidFill>
              </a:endParaRPr>
            </a:p>
          </p:txBody>
        </p:sp>
        <p:sp>
          <p:nvSpPr>
            <p:cNvPr id="6" name="圆角矩形 5"/>
            <p:cNvSpPr/>
            <p:nvPr/>
          </p:nvSpPr>
          <p:spPr>
            <a:xfrm>
              <a:off x="3404642" y="6489264"/>
              <a:ext cx="1224136"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输出</a:t>
              </a:r>
              <a:endParaRPr lang="zh-CN" altLang="en-US" b="1" dirty="0">
                <a:solidFill>
                  <a:schemeClr val="tx1"/>
                </a:solidFill>
              </a:endParaRPr>
            </a:p>
          </p:txBody>
        </p:sp>
        <p:sp>
          <p:nvSpPr>
            <p:cNvPr id="7" name="矩形 6"/>
            <p:cNvSpPr/>
            <p:nvPr/>
          </p:nvSpPr>
          <p:spPr>
            <a:xfrm>
              <a:off x="2305186" y="566987"/>
              <a:ext cx="3240360" cy="3980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进化代数</a:t>
              </a:r>
              <a:r>
                <a:rPr lang="en-US" altLang="zh-CN" b="1" dirty="0" smtClean="0">
                  <a:solidFill>
                    <a:schemeClr val="tx1"/>
                  </a:solidFill>
                </a:rPr>
                <a:t>Gen=1,</a:t>
              </a:r>
              <a:r>
                <a:rPr lang="zh-CN" altLang="en-US" b="1" dirty="0" smtClean="0">
                  <a:solidFill>
                    <a:schemeClr val="tx1"/>
                  </a:solidFill>
                </a:rPr>
                <a:t>初始化种群</a:t>
              </a:r>
              <a:endParaRPr lang="zh-CN" altLang="en-US" b="1" dirty="0">
                <a:solidFill>
                  <a:schemeClr val="tx1"/>
                </a:solidFill>
              </a:endParaRPr>
            </a:p>
          </p:txBody>
        </p:sp>
        <mc:AlternateContent xmlns:mc="http://schemas.openxmlformats.org/markup-compatibility/2006" xmlns:a14="http://schemas.microsoft.com/office/drawing/2010/main">
          <mc:Choice Requires="a14">
            <p:sp>
              <p:nvSpPr>
                <p:cNvPr id="8" name="矩形 7"/>
                <p:cNvSpPr/>
                <p:nvPr/>
              </p:nvSpPr>
              <p:spPr>
                <a:xfrm>
                  <a:off x="2312394" y="1163471"/>
                  <a:ext cx="3242634" cy="4303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altLang="zh-CN" b="1" i="1" smtClean="0">
                              <a:solidFill>
                                <a:schemeClr val="tx1"/>
                              </a:solidFill>
                              <a:latin typeface="Cambria Math"/>
                            </a:rPr>
                          </m:ctrlPr>
                        </m:sSubPr>
                        <m:e>
                          <m:r>
                            <a:rPr lang="en-US" altLang="zh-CN" b="1" i="1" smtClean="0">
                              <a:solidFill>
                                <a:schemeClr val="tx1"/>
                              </a:solidFill>
                              <a:latin typeface="Cambria Math"/>
                            </a:rPr>
                            <m:t>𝑹</m:t>
                          </m:r>
                        </m:e>
                        <m:sub>
                          <m:r>
                            <a:rPr lang="en-US" altLang="zh-CN" b="1" i="1" smtClean="0">
                              <a:solidFill>
                                <a:schemeClr val="tx1"/>
                              </a:solidFill>
                              <a:latin typeface="Cambria Math"/>
                            </a:rPr>
                            <m:t>𝒕</m:t>
                          </m:r>
                        </m:sub>
                      </m:sSub>
                    </m:oMath>
                  </a14:m>
                  <a:r>
                    <a:rPr lang="zh-CN" altLang="en-US" b="1" dirty="0" smtClean="0">
                      <a:solidFill>
                        <a:schemeClr val="tx1"/>
                      </a:solidFill>
                    </a:rPr>
                    <a:t>非支配排序形成非支配集</a:t>
                  </a:r>
                  <a:r>
                    <a:rPr lang="en-US" altLang="zh-CN" b="1" dirty="0" smtClean="0">
                      <a:solidFill>
                        <a:schemeClr val="tx1"/>
                      </a:solidFill>
                    </a:rPr>
                    <a:t>Z</a:t>
                  </a:r>
                  <a:endParaRPr lang="zh-CN" altLang="en-US" b="1" dirty="0">
                    <a:solidFill>
                      <a:schemeClr val="tx1"/>
                    </a:solidFill>
                  </a:endParaRPr>
                </a:p>
              </p:txBody>
            </p:sp>
          </mc:Choice>
          <mc:Fallback xmlns="">
            <p:sp>
              <p:nvSpPr>
                <p:cNvPr id="8" name="矩形 7"/>
                <p:cNvSpPr>
                  <a:spLocks noRot="1" noChangeAspect="1" noMove="1" noResize="1" noEditPoints="1" noAdjustHandles="1" noChangeArrowheads="1" noChangeShapeType="1" noTextEdit="1"/>
                </p:cNvSpPr>
                <p:nvPr/>
              </p:nvSpPr>
              <p:spPr>
                <a:xfrm>
                  <a:off x="2312394" y="1163471"/>
                  <a:ext cx="3242634" cy="430336"/>
                </a:xfrm>
                <a:prstGeom prst="rect">
                  <a:avLst/>
                </a:prstGeom>
                <a:blipFill rotWithShape="1">
                  <a:blip r:embed="rId2"/>
                  <a:stretch>
                    <a:fillRect b="-15278"/>
                  </a:stretch>
                </a:blipFill>
                <a:ln>
                  <a:solidFill>
                    <a:schemeClr val="tx1"/>
                  </a:solidFill>
                </a:ln>
              </p:spPr>
              <p:txBody>
                <a:bodyPr/>
                <a:lstStyle/>
                <a:p>
                  <a:r>
                    <a:rPr lang="zh-CN" altLang="en-US">
                      <a:noFill/>
                    </a:rPr>
                    <a:t> </a:t>
                  </a:r>
                </a:p>
              </p:txBody>
            </p:sp>
          </mc:Fallback>
        </mc:AlternateContent>
        <p:sp>
          <p:nvSpPr>
            <p:cNvPr id="9" name="流程图: 决策 8"/>
            <p:cNvSpPr/>
            <p:nvPr/>
          </p:nvSpPr>
          <p:spPr>
            <a:xfrm>
              <a:off x="2353965" y="5838561"/>
              <a:ext cx="3325490" cy="447682"/>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Gen=</a:t>
              </a:r>
              <a:r>
                <a:rPr lang="zh-CN" altLang="en-US" b="1" dirty="0" smtClean="0">
                  <a:solidFill>
                    <a:schemeClr val="tx1"/>
                  </a:solidFill>
                </a:rPr>
                <a:t>最大代数</a:t>
              </a:r>
              <a:endParaRPr lang="zh-CN" altLang="en-US" b="1" dirty="0">
                <a:solidFill>
                  <a:schemeClr val="tx1"/>
                </a:solidFill>
              </a:endParaRPr>
            </a:p>
          </p:txBody>
        </p:sp>
        <p:sp>
          <p:nvSpPr>
            <p:cNvPr id="10" name="矩形 9"/>
            <p:cNvSpPr/>
            <p:nvPr/>
          </p:nvSpPr>
          <p:spPr>
            <a:xfrm>
              <a:off x="3286020" y="5181694"/>
              <a:ext cx="1494587"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rPr>
                <a:t>Gen=Gen+1</a:t>
              </a:r>
              <a:endParaRPr lang="zh-CN" altLang="en-US" sz="2000" b="1" dirty="0">
                <a:solidFill>
                  <a:schemeClr val="tx1"/>
                </a:solidFill>
              </a:endParaRPr>
            </a:p>
          </p:txBody>
        </p:sp>
        <p:sp>
          <p:nvSpPr>
            <p:cNvPr id="11" name="矩形 10"/>
            <p:cNvSpPr/>
            <p:nvPr/>
          </p:nvSpPr>
          <p:spPr>
            <a:xfrm>
              <a:off x="3183502" y="3796116"/>
              <a:ext cx="1699617" cy="4485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交叉</a:t>
              </a:r>
              <a:r>
                <a:rPr lang="en-US" altLang="zh-CN" b="1" dirty="0" smtClean="0">
                  <a:solidFill>
                    <a:schemeClr val="tx1"/>
                  </a:solidFill>
                </a:rPr>
                <a:t>,</a:t>
              </a:r>
              <a:r>
                <a:rPr lang="zh-CN" altLang="en-US" b="1" dirty="0" smtClean="0">
                  <a:solidFill>
                    <a:schemeClr val="tx1"/>
                  </a:solidFill>
                </a:rPr>
                <a:t>变异</a:t>
              </a:r>
              <a:endParaRPr lang="zh-CN" altLang="en-US" b="1" dirty="0">
                <a:solidFill>
                  <a:schemeClr val="tx1"/>
                </a:solidFill>
              </a:endParaRPr>
            </a:p>
          </p:txBody>
        </p:sp>
        <mc:AlternateContent xmlns:mc="http://schemas.openxmlformats.org/markup-compatibility/2006" xmlns:a14="http://schemas.microsoft.com/office/drawing/2010/main">
          <mc:Choice Requires="a14">
            <p:sp>
              <p:nvSpPr>
                <p:cNvPr id="12" name="矩形 11"/>
                <p:cNvSpPr/>
                <p:nvPr/>
              </p:nvSpPr>
              <p:spPr>
                <a:xfrm>
                  <a:off x="2955586" y="4459304"/>
                  <a:ext cx="2155451" cy="504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新的子代种群</a:t>
                  </a:r>
                  <a14:m>
                    <m:oMath xmlns:m="http://schemas.openxmlformats.org/officeDocument/2006/math">
                      <m:sSub>
                        <m:sSubPr>
                          <m:ctrlPr>
                            <a:rPr lang="en-US" altLang="zh-CN" b="1" i="1">
                              <a:solidFill>
                                <a:schemeClr val="tx1"/>
                              </a:solidFill>
                              <a:latin typeface="Cambria Math"/>
                            </a:rPr>
                          </m:ctrlPr>
                        </m:sSubPr>
                        <m:e>
                          <m:r>
                            <a:rPr lang="en-US" altLang="zh-CN" b="1" i="1" smtClean="0">
                              <a:solidFill>
                                <a:schemeClr val="tx1"/>
                              </a:solidFill>
                              <a:latin typeface="Cambria Math"/>
                            </a:rPr>
                            <m:t>𝑸</m:t>
                          </m:r>
                        </m:e>
                        <m:sub>
                          <m:r>
                            <a:rPr lang="en-US" altLang="zh-CN" b="1" i="1">
                              <a:solidFill>
                                <a:schemeClr val="tx1"/>
                              </a:solidFill>
                              <a:latin typeface="Cambria Math"/>
                            </a:rPr>
                            <m:t>𝒕</m:t>
                          </m:r>
                          <m:r>
                            <a:rPr lang="en-US" altLang="zh-CN" b="1" i="1">
                              <a:solidFill>
                                <a:schemeClr val="tx1"/>
                              </a:solidFill>
                              <a:latin typeface="Cambria Math"/>
                            </a:rPr>
                            <m:t>+</m:t>
                          </m:r>
                          <m:r>
                            <a:rPr lang="en-US" altLang="zh-CN" b="1" i="1">
                              <a:solidFill>
                                <a:schemeClr val="tx1"/>
                              </a:solidFill>
                              <a:latin typeface="Cambria Math"/>
                            </a:rPr>
                            <m:t>𝟏</m:t>
                          </m:r>
                        </m:sub>
                      </m:sSub>
                    </m:oMath>
                  </a14:m>
                  <a:endParaRPr lang="zh-CN" altLang="en-US" b="1" dirty="0">
                    <a:solidFill>
                      <a:schemeClr val="tx1"/>
                    </a:solidFill>
                  </a:endParaRPr>
                </a:p>
              </p:txBody>
            </p:sp>
          </mc:Choice>
          <mc:Fallback xmlns="">
            <p:sp>
              <p:nvSpPr>
                <p:cNvPr id="12" name="矩形 11"/>
                <p:cNvSpPr>
                  <a:spLocks noRot="1" noChangeAspect="1" noMove="1" noResize="1" noEditPoints="1" noAdjustHandles="1" noChangeArrowheads="1" noChangeShapeType="1" noTextEdit="1"/>
                </p:cNvSpPr>
                <p:nvPr/>
              </p:nvSpPr>
              <p:spPr>
                <a:xfrm>
                  <a:off x="2955586" y="4459304"/>
                  <a:ext cx="2155451" cy="504000"/>
                </a:xfrm>
                <a:prstGeom prst="rect">
                  <a:avLst/>
                </a:prstGeom>
                <a:blipFill rotWithShape="1">
                  <a:blip r:embed="rId3"/>
                  <a:stretch>
                    <a:fillRect b="-5952"/>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流程图: 决策 12"/>
                <p:cNvSpPr/>
                <p:nvPr/>
              </p:nvSpPr>
              <p:spPr>
                <a:xfrm>
                  <a:off x="2212172" y="3095149"/>
                  <a:ext cx="3645746" cy="492207"/>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altLang="zh-CN" b="1" i="1">
                              <a:solidFill>
                                <a:schemeClr val="tx1"/>
                              </a:solidFill>
                              <a:latin typeface="Cambria Math"/>
                            </a:rPr>
                          </m:ctrlPr>
                        </m:sSubPr>
                        <m:e>
                          <m:r>
                            <a:rPr lang="en-US" altLang="zh-CN" b="1" i="1">
                              <a:solidFill>
                                <a:schemeClr val="tx1"/>
                              </a:solidFill>
                              <a:latin typeface="Cambria Math"/>
                            </a:rPr>
                            <m:t>𝑷</m:t>
                          </m:r>
                        </m:e>
                        <m:sub>
                          <m:r>
                            <a:rPr lang="en-US" altLang="zh-CN" b="1" i="1">
                              <a:solidFill>
                                <a:schemeClr val="tx1"/>
                              </a:solidFill>
                              <a:latin typeface="Cambria Math"/>
                            </a:rPr>
                            <m:t>𝒕</m:t>
                          </m:r>
                          <m:r>
                            <a:rPr lang="en-US" altLang="zh-CN" b="1" i="1">
                              <a:solidFill>
                                <a:schemeClr val="tx1"/>
                              </a:solidFill>
                              <a:latin typeface="Cambria Math"/>
                            </a:rPr>
                            <m:t>+</m:t>
                          </m:r>
                          <m:r>
                            <a:rPr lang="en-US" altLang="zh-CN" b="1" i="1">
                              <a:solidFill>
                                <a:schemeClr val="tx1"/>
                              </a:solidFill>
                              <a:latin typeface="Cambria Math"/>
                            </a:rPr>
                            <m:t>𝟏</m:t>
                          </m:r>
                        </m:sub>
                      </m:sSub>
                      <m:r>
                        <a:rPr lang="en-US" altLang="zh-CN" b="1" i="1">
                          <a:solidFill>
                            <a:schemeClr val="tx1"/>
                          </a:solidFill>
                          <a:latin typeface="Cambria Math"/>
                        </a:rPr>
                        <m:t> </m:t>
                      </m:r>
                    </m:oMath>
                  </a14:m>
                  <a:r>
                    <a:rPr lang="zh-CN" altLang="en-US" b="1" dirty="0" smtClean="0">
                      <a:solidFill>
                        <a:schemeClr val="tx1"/>
                      </a:solidFill>
                    </a:rPr>
                    <a:t>个数等于</a:t>
                  </a:r>
                  <a:r>
                    <a:rPr lang="en-US" altLang="zh-CN" b="1" dirty="0" smtClean="0">
                      <a:solidFill>
                        <a:schemeClr val="tx1"/>
                      </a:solidFill>
                    </a:rPr>
                    <a:t>N</a:t>
                  </a:r>
                  <a:endParaRPr lang="zh-CN" altLang="en-US" b="1" dirty="0">
                    <a:solidFill>
                      <a:schemeClr val="tx1"/>
                    </a:solidFill>
                  </a:endParaRPr>
                </a:p>
              </p:txBody>
            </p:sp>
          </mc:Choice>
          <mc:Fallback xmlns="">
            <p:sp>
              <p:nvSpPr>
                <p:cNvPr id="13" name="流程图: 决策 12"/>
                <p:cNvSpPr>
                  <a:spLocks noRot="1" noChangeAspect="1" noMove="1" noResize="1" noEditPoints="1" noAdjustHandles="1" noChangeArrowheads="1" noChangeShapeType="1" noTextEdit="1"/>
                </p:cNvSpPr>
                <p:nvPr/>
              </p:nvSpPr>
              <p:spPr>
                <a:xfrm>
                  <a:off x="2212172" y="3095149"/>
                  <a:ext cx="3645746" cy="492207"/>
                </a:xfrm>
                <a:prstGeom prst="flowChartDecision">
                  <a:avLst/>
                </a:prstGeom>
                <a:blipFill rotWithShape="1">
                  <a:blip r:embed="rId4"/>
                  <a:stretch>
                    <a:fillRect b="-7407"/>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354008" y="2620509"/>
                  <a:ext cx="1322434" cy="14414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子代与父代种群合并形成</a:t>
                  </a:r>
                  <a:r>
                    <a:rPr lang="en-US" altLang="zh-CN" b="1" dirty="0" smtClean="0">
                      <a:solidFill>
                        <a:schemeClr val="tx1"/>
                      </a:solidFill>
                    </a:rPr>
                    <a:t>2N</a:t>
                  </a:r>
                  <a:r>
                    <a:rPr lang="zh-CN" altLang="en-US" b="1" dirty="0" smtClean="0">
                      <a:solidFill>
                        <a:schemeClr val="tx1"/>
                      </a:solidFill>
                    </a:rPr>
                    <a:t>大小种群</a:t>
                  </a:r>
                  <a14:m>
                    <m:oMath xmlns:m="http://schemas.openxmlformats.org/officeDocument/2006/math">
                      <m:sSub>
                        <m:sSubPr>
                          <m:ctrlPr>
                            <a:rPr lang="en-US" altLang="zh-CN" b="1" i="1">
                              <a:solidFill>
                                <a:schemeClr val="tx1"/>
                              </a:solidFill>
                              <a:latin typeface="Cambria Math"/>
                            </a:rPr>
                          </m:ctrlPr>
                        </m:sSubPr>
                        <m:e>
                          <m:r>
                            <a:rPr lang="en-US" altLang="zh-CN" b="1" i="1" smtClean="0">
                              <a:solidFill>
                                <a:schemeClr val="tx1"/>
                              </a:solidFill>
                              <a:latin typeface="Cambria Math"/>
                            </a:rPr>
                            <m:t>𝑹</m:t>
                          </m:r>
                        </m:e>
                        <m:sub>
                          <m:r>
                            <a:rPr lang="en-US" altLang="zh-CN" b="1" i="1">
                              <a:solidFill>
                                <a:schemeClr val="tx1"/>
                              </a:solidFill>
                              <a:latin typeface="Cambria Math"/>
                            </a:rPr>
                            <m:t>𝒕</m:t>
                          </m:r>
                        </m:sub>
                      </m:sSub>
                      <m:r>
                        <a:rPr lang="en-US" altLang="zh-CN" b="1" i="1">
                          <a:solidFill>
                            <a:schemeClr val="tx1"/>
                          </a:solidFill>
                          <a:latin typeface="Cambria Math"/>
                        </a:rPr>
                        <m:t> </m:t>
                      </m:r>
                    </m:oMath>
                  </a14:m>
                  <a:endParaRPr lang="zh-CN" altLang="en-US" b="1" dirty="0">
                    <a:solidFill>
                      <a:schemeClr val="tx1"/>
                    </a:solidFill>
                  </a:endParaRPr>
                </a:p>
              </p:txBody>
            </p:sp>
          </mc:Choice>
          <mc:Fallback xmlns="">
            <p:sp>
              <p:nvSpPr>
                <p:cNvPr id="14" name="矩形 13"/>
                <p:cNvSpPr>
                  <a:spLocks noRot="1" noChangeAspect="1" noMove="1" noResize="1" noEditPoints="1" noAdjustHandles="1" noChangeArrowheads="1" noChangeShapeType="1" noTextEdit="1"/>
                </p:cNvSpPr>
                <p:nvPr/>
              </p:nvSpPr>
              <p:spPr>
                <a:xfrm>
                  <a:off x="354008" y="2620509"/>
                  <a:ext cx="1322434" cy="1441488"/>
                </a:xfrm>
                <a:prstGeom prst="rect">
                  <a:avLst/>
                </a:prstGeom>
                <a:blipFill rotWithShape="1">
                  <a:blip r:embed="rId5"/>
                  <a:stretch>
                    <a:fillRect t="-3433" b="-858"/>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6294024" y="2234141"/>
                  <a:ext cx="2399588" cy="5758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altLang="zh-CN" b="1" i="1" smtClean="0">
                              <a:solidFill>
                                <a:schemeClr val="tx1"/>
                              </a:solidFill>
                              <a:latin typeface="Cambria Math"/>
                            </a:rPr>
                          </m:ctrlPr>
                        </m:sSubPr>
                        <m:e>
                          <m:r>
                            <a:rPr lang="en-US" altLang="zh-CN" b="1" i="1">
                              <a:solidFill>
                                <a:schemeClr val="tx1"/>
                              </a:solidFill>
                              <a:latin typeface="Cambria Math"/>
                            </a:rPr>
                            <m:t>𝒁</m:t>
                          </m:r>
                        </m:e>
                        <m:sub>
                          <m:r>
                            <a:rPr lang="en-US" altLang="zh-CN" b="1" i="1">
                              <a:solidFill>
                                <a:schemeClr val="tx1"/>
                              </a:solidFill>
                              <a:latin typeface="Cambria Math"/>
                            </a:rPr>
                            <m:t>𝒊</m:t>
                          </m:r>
                        </m:sub>
                      </m:sSub>
                      <m:r>
                        <a:rPr lang="en-US" altLang="zh-CN" b="1" i="1" smtClean="0">
                          <a:solidFill>
                            <a:schemeClr val="tx1"/>
                          </a:solidFill>
                          <a:latin typeface="Cambria Math"/>
                        </a:rPr>
                        <m:t>…</m:t>
                      </m:r>
                      <m:sSub>
                        <m:sSubPr>
                          <m:ctrlPr>
                            <a:rPr lang="en-US" altLang="zh-CN" b="1" i="1">
                              <a:solidFill>
                                <a:schemeClr val="tx1"/>
                              </a:solidFill>
                              <a:latin typeface="Cambria Math"/>
                            </a:rPr>
                          </m:ctrlPr>
                        </m:sSubPr>
                        <m:e>
                          <m:r>
                            <a:rPr lang="en-US" altLang="zh-CN" b="1" i="1">
                              <a:solidFill>
                                <a:schemeClr val="tx1"/>
                              </a:solidFill>
                              <a:latin typeface="Cambria Math"/>
                            </a:rPr>
                            <m:t>𝒁</m:t>
                          </m:r>
                        </m:e>
                        <m:sub>
                          <m:r>
                            <m:rPr>
                              <m:sty m:val="p"/>
                            </m:rPr>
                            <a:rPr lang="en-US" altLang="zh-CN" b="1" i="1">
                              <a:solidFill>
                                <a:schemeClr val="tx1"/>
                              </a:solidFill>
                              <a:latin typeface="Cambria Math"/>
                            </a:rPr>
                            <m:t>i</m:t>
                          </m:r>
                          <m:r>
                            <a:rPr lang="en-US" altLang="zh-CN" b="1" i="1">
                              <a:solidFill>
                                <a:schemeClr val="tx1"/>
                              </a:solidFill>
                              <a:latin typeface="Cambria Math"/>
                            </a:rPr>
                            <m:t>+</m:t>
                          </m:r>
                          <m:r>
                            <m:rPr>
                              <m:sty m:val="p"/>
                            </m:rPr>
                            <a:rPr lang="en-US" altLang="zh-CN" b="1" i="1">
                              <a:solidFill>
                                <a:schemeClr val="tx1"/>
                              </a:solidFill>
                              <a:latin typeface="Cambria Math"/>
                            </a:rPr>
                            <m:t>j</m:t>
                          </m:r>
                        </m:sub>
                      </m:sSub>
                    </m:oMath>
                  </a14:m>
                  <a:r>
                    <a:rPr lang="zh-CN" altLang="en-US" b="1" dirty="0" smtClean="0">
                      <a:solidFill>
                        <a:schemeClr val="tx1"/>
                      </a:solidFill>
                    </a:rPr>
                    <a:t>进行拥挤度排序</a:t>
                  </a:r>
                  <a:r>
                    <a:rPr lang="en-US" altLang="zh-CN" b="1" dirty="0" smtClean="0">
                      <a:solidFill>
                        <a:schemeClr val="tx1"/>
                      </a:solidFill>
                    </a:rPr>
                    <a:t>,</a:t>
                  </a:r>
                  <a:r>
                    <a:rPr lang="zh-CN" altLang="en-US" b="1" dirty="0" smtClean="0">
                      <a:solidFill>
                        <a:schemeClr val="tx1"/>
                      </a:solidFill>
                    </a:rPr>
                    <a:t>拥挤度大的选入</a:t>
                  </a:r>
                  <a:endParaRPr lang="zh-CN" altLang="en-US" b="1" dirty="0">
                    <a:solidFill>
                      <a:schemeClr val="tx1"/>
                    </a:solidFill>
                  </a:endParaRPr>
                </a:p>
              </p:txBody>
            </p:sp>
          </mc:Choice>
          <mc:Fallback xmlns="">
            <p:sp>
              <p:nvSpPr>
                <p:cNvPr id="17" name="矩形 16"/>
                <p:cNvSpPr>
                  <a:spLocks noRot="1" noChangeAspect="1" noMove="1" noResize="1" noEditPoints="1" noAdjustHandles="1" noChangeArrowheads="1" noChangeShapeType="1" noTextEdit="1"/>
                </p:cNvSpPr>
                <p:nvPr/>
              </p:nvSpPr>
              <p:spPr>
                <a:xfrm>
                  <a:off x="6294024" y="2234141"/>
                  <a:ext cx="2399588" cy="575897"/>
                </a:xfrm>
                <a:prstGeom prst="rect">
                  <a:avLst/>
                </a:prstGeom>
                <a:blipFill rotWithShape="1">
                  <a:blip r:embed="rId6"/>
                  <a:stretch>
                    <a:fillRect l="-761" t="-10526" b="-25263"/>
                  </a:stretch>
                </a:blipFill>
                <a:ln>
                  <a:solidFill>
                    <a:schemeClr val="tx1"/>
                  </a:solidFill>
                </a:ln>
              </p:spPr>
              <p:txBody>
                <a:bodyPr/>
                <a:lstStyle/>
                <a:p>
                  <a:r>
                    <a:rPr lang="zh-CN" altLang="en-US">
                      <a:noFill/>
                    </a:rPr>
                    <a:t> </a:t>
                  </a:r>
                </a:p>
              </p:txBody>
            </p:sp>
          </mc:Fallback>
        </mc:AlternateContent>
        <p:sp>
          <p:nvSpPr>
            <p:cNvPr id="18" name="矩形 17"/>
            <p:cNvSpPr/>
            <p:nvPr/>
          </p:nvSpPr>
          <p:spPr>
            <a:xfrm>
              <a:off x="8790997" y="1811222"/>
              <a:ext cx="659439"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i=i+1</a:t>
              </a:r>
              <a:endParaRPr lang="zh-CN" altLang="en-US" b="1" dirty="0">
                <a:solidFill>
                  <a:schemeClr val="tx1"/>
                </a:solidFill>
              </a:endParaRPr>
            </a:p>
          </p:txBody>
        </p:sp>
        <p:cxnSp>
          <p:nvCxnSpPr>
            <p:cNvPr id="19" name="直接箭头连接符 18"/>
            <p:cNvCxnSpPr>
              <a:stCxn id="5" idx="2"/>
              <a:endCxn id="7" idx="0"/>
            </p:cNvCxnSpPr>
            <p:nvPr/>
          </p:nvCxnSpPr>
          <p:spPr>
            <a:xfrm flipH="1">
              <a:off x="3925366" y="471113"/>
              <a:ext cx="16690" cy="95874"/>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3333899" y="3474427"/>
              <a:ext cx="649594" cy="369332"/>
            </a:xfrm>
            <a:prstGeom prst="rect">
              <a:avLst/>
            </a:prstGeom>
            <a:noFill/>
            <a:ln>
              <a:noFill/>
            </a:ln>
          </p:spPr>
          <p:txBody>
            <a:bodyPr wrap="square" rtlCol="0">
              <a:spAutoFit/>
            </a:bodyPr>
            <a:lstStyle/>
            <a:p>
              <a:r>
                <a:rPr lang="en-US" altLang="zh-CN" b="1" dirty="0" smtClean="0"/>
                <a:t>Y</a:t>
              </a:r>
              <a:endParaRPr lang="zh-CN" altLang="en-US" b="1" dirty="0"/>
            </a:p>
          </p:txBody>
        </p:sp>
        <p:sp>
          <p:nvSpPr>
            <p:cNvPr id="25" name="TextBox 24"/>
            <p:cNvSpPr txBox="1"/>
            <p:nvPr/>
          </p:nvSpPr>
          <p:spPr>
            <a:xfrm>
              <a:off x="5736276" y="3000347"/>
              <a:ext cx="599504" cy="369332"/>
            </a:xfrm>
            <a:prstGeom prst="rect">
              <a:avLst/>
            </a:prstGeom>
            <a:noFill/>
            <a:ln>
              <a:noFill/>
            </a:ln>
          </p:spPr>
          <p:txBody>
            <a:bodyPr wrap="square" rtlCol="0">
              <a:spAutoFit/>
            </a:bodyPr>
            <a:lstStyle/>
            <a:p>
              <a:r>
                <a:rPr lang="en-US" altLang="zh-CN" b="1" dirty="0" smtClean="0"/>
                <a:t>N</a:t>
              </a:r>
              <a:endParaRPr lang="zh-CN" altLang="en-US" b="1" dirty="0"/>
            </a:p>
          </p:txBody>
        </p:sp>
        <p:cxnSp>
          <p:nvCxnSpPr>
            <p:cNvPr id="26" name="直接箭头连接符 25"/>
            <p:cNvCxnSpPr/>
            <p:nvPr/>
          </p:nvCxnSpPr>
          <p:spPr>
            <a:xfrm flipH="1">
              <a:off x="3994950" y="3594424"/>
              <a:ext cx="1" cy="224819"/>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27" name="直接箭头连接符 26"/>
            <p:cNvCxnSpPr/>
            <p:nvPr/>
          </p:nvCxnSpPr>
          <p:spPr>
            <a:xfrm flipH="1">
              <a:off x="4012067" y="4252505"/>
              <a:ext cx="1" cy="224819"/>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3422640" y="6165987"/>
              <a:ext cx="649594" cy="369332"/>
            </a:xfrm>
            <a:prstGeom prst="rect">
              <a:avLst/>
            </a:prstGeom>
            <a:noFill/>
            <a:ln>
              <a:noFill/>
            </a:ln>
          </p:spPr>
          <p:txBody>
            <a:bodyPr wrap="square" rtlCol="0">
              <a:spAutoFit/>
            </a:bodyPr>
            <a:lstStyle/>
            <a:p>
              <a:r>
                <a:rPr lang="en-US" altLang="zh-CN" b="1" dirty="0" smtClean="0"/>
                <a:t>Y</a:t>
              </a:r>
              <a:endParaRPr lang="zh-CN" altLang="en-US" b="1" dirty="0"/>
            </a:p>
          </p:txBody>
        </p:sp>
        <p:sp>
          <p:nvSpPr>
            <p:cNvPr id="31" name="TextBox 30"/>
            <p:cNvSpPr txBox="1"/>
            <p:nvPr/>
          </p:nvSpPr>
          <p:spPr>
            <a:xfrm>
              <a:off x="1803404" y="5726151"/>
              <a:ext cx="524250" cy="369332"/>
            </a:xfrm>
            <a:prstGeom prst="rect">
              <a:avLst/>
            </a:prstGeom>
            <a:noFill/>
            <a:ln>
              <a:solidFill>
                <a:schemeClr val="bg1"/>
              </a:solidFill>
            </a:ln>
          </p:spPr>
          <p:txBody>
            <a:bodyPr wrap="square" rtlCol="0">
              <a:spAutoFit/>
            </a:bodyPr>
            <a:lstStyle/>
            <a:p>
              <a:r>
                <a:rPr lang="en-US" altLang="zh-CN" b="1" dirty="0" smtClean="0"/>
                <a:t>N</a:t>
              </a:r>
              <a:endParaRPr lang="zh-CN" altLang="en-US" b="1" dirty="0"/>
            </a:p>
          </p:txBody>
        </p:sp>
        <p:cxnSp>
          <p:nvCxnSpPr>
            <p:cNvPr id="32" name="肘形连接符 31"/>
            <p:cNvCxnSpPr>
              <a:stCxn id="9" idx="1"/>
              <a:endCxn id="14" idx="2"/>
            </p:cNvCxnSpPr>
            <p:nvPr/>
          </p:nvCxnSpPr>
          <p:spPr>
            <a:xfrm rot="10800000">
              <a:off x="1015225" y="4061998"/>
              <a:ext cx="1338740" cy="2000405"/>
            </a:xfrm>
            <a:prstGeom prst="bentConnector2">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33" name="肘形连接符 32"/>
            <p:cNvCxnSpPr>
              <a:stCxn id="14" idx="0"/>
            </p:cNvCxnSpPr>
            <p:nvPr/>
          </p:nvCxnSpPr>
          <p:spPr>
            <a:xfrm rot="5400000" flipH="1" flipV="1">
              <a:off x="1700661" y="362207"/>
              <a:ext cx="1572867" cy="2943739"/>
            </a:xfrm>
            <a:prstGeom prst="bentConnector2">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35" name="直接箭头连接符 34"/>
            <p:cNvCxnSpPr/>
            <p:nvPr/>
          </p:nvCxnSpPr>
          <p:spPr>
            <a:xfrm flipH="1" flipV="1">
              <a:off x="7492962" y="2810039"/>
              <a:ext cx="2" cy="246104"/>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36" name="直接箭头连接符 35"/>
            <p:cNvCxnSpPr/>
            <p:nvPr/>
          </p:nvCxnSpPr>
          <p:spPr>
            <a:xfrm flipH="1">
              <a:off x="4005667" y="4960373"/>
              <a:ext cx="1" cy="224819"/>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47" name="矩形 46"/>
            <p:cNvSpPr/>
            <p:nvPr/>
          </p:nvSpPr>
          <p:spPr>
            <a:xfrm>
              <a:off x="3558938" y="1819234"/>
              <a:ext cx="872021" cy="3440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i=1</a:t>
              </a:r>
              <a:endParaRPr lang="zh-CN" altLang="en-US" b="1" dirty="0">
                <a:solidFill>
                  <a:schemeClr val="tx1"/>
                </a:solidFill>
              </a:endParaRPr>
            </a:p>
          </p:txBody>
        </p:sp>
        <mc:AlternateContent xmlns:mc="http://schemas.openxmlformats.org/markup-compatibility/2006" xmlns:a14="http://schemas.microsoft.com/office/drawing/2010/main">
          <mc:Choice Requires="a14">
            <p:sp>
              <p:nvSpPr>
                <p:cNvPr id="60" name="矩形 59"/>
                <p:cNvSpPr/>
                <p:nvPr/>
              </p:nvSpPr>
              <p:spPr>
                <a:xfrm>
                  <a:off x="2108368" y="2382215"/>
                  <a:ext cx="3844066" cy="4765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将</a:t>
                  </a:r>
                  <a14:m>
                    <m:oMath xmlns:m="http://schemas.openxmlformats.org/officeDocument/2006/math">
                      <m:sSub>
                        <m:sSubPr>
                          <m:ctrlPr>
                            <a:rPr lang="en-US" altLang="zh-CN" b="1" i="1" smtClean="0">
                              <a:solidFill>
                                <a:schemeClr val="tx1"/>
                              </a:solidFill>
                              <a:latin typeface="Cambria Math"/>
                            </a:rPr>
                          </m:ctrlPr>
                        </m:sSubPr>
                        <m:e>
                          <m:r>
                            <a:rPr lang="en-US" altLang="zh-CN" b="1" i="1" smtClean="0">
                              <a:solidFill>
                                <a:schemeClr val="tx1"/>
                              </a:solidFill>
                              <a:latin typeface="Cambria Math"/>
                            </a:rPr>
                            <m:t>𝒁</m:t>
                          </m:r>
                        </m:e>
                        <m:sub>
                          <m:r>
                            <a:rPr lang="en-US" altLang="zh-CN" b="1" i="1" smtClean="0">
                              <a:solidFill>
                                <a:schemeClr val="tx1"/>
                              </a:solidFill>
                              <a:latin typeface="Cambria Math"/>
                            </a:rPr>
                            <m:t>𝒊</m:t>
                          </m:r>
                        </m:sub>
                      </m:sSub>
                    </m:oMath>
                  </a14:m>
                  <a:r>
                    <a:rPr lang="zh-CN" altLang="en-US" b="1" dirty="0" smtClean="0">
                      <a:solidFill>
                        <a:schemeClr val="tx1"/>
                      </a:solidFill>
                    </a:rPr>
                    <a:t>放入新父代种群</a:t>
                  </a:r>
                  <a14:m>
                    <m:oMath xmlns:m="http://schemas.openxmlformats.org/officeDocument/2006/math">
                      <m:sSub>
                        <m:sSubPr>
                          <m:ctrlPr>
                            <a:rPr lang="en-US" altLang="zh-CN" b="1" i="1">
                              <a:solidFill>
                                <a:schemeClr val="tx1"/>
                              </a:solidFill>
                              <a:latin typeface="Cambria Math"/>
                            </a:rPr>
                          </m:ctrlPr>
                        </m:sSubPr>
                        <m:e>
                          <m:r>
                            <a:rPr lang="en-US" altLang="zh-CN" b="1" i="1" smtClean="0">
                              <a:solidFill>
                                <a:schemeClr val="tx1"/>
                              </a:solidFill>
                              <a:latin typeface="Cambria Math"/>
                            </a:rPr>
                            <m:t>𝑷</m:t>
                          </m:r>
                        </m:e>
                        <m:sub>
                          <m:r>
                            <a:rPr lang="en-US" altLang="zh-CN" b="1" i="1">
                              <a:solidFill>
                                <a:schemeClr val="tx1"/>
                              </a:solidFill>
                              <a:latin typeface="Cambria Math"/>
                            </a:rPr>
                            <m:t>𝒕</m:t>
                          </m:r>
                          <m:r>
                            <a:rPr lang="en-US" altLang="zh-CN" b="1" i="1" smtClean="0">
                              <a:solidFill>
                                <a:schemeClr val="tx1"/>
                              </a:solidFill>
                              <a:latin typeface="Cambria Math"/>
                            </a:rPr>
                            <m:t>+</m:t>
                          </m:r>
                          <m:r>
                            <a:rPr lang="en-US" altLang="zh-CN" b="1" i="1" smtClean="0">
                              <a:solidFill>
                                <a:schemeClr val="tx1"/>
                              </a:solidFill>
                              <a:latin typeface="Cambria Math"/>
                            </a:rPr>
                            <m:t>𝟏</m:t>
                          </m:r>
                        </m:sub>
                      </m:sSub>
                      <m:r>
                        <a:rPr lang="en-US" altLang="zh-CN" b="1" i="1">
                          <a:solidFill>
                            <a:schemeClr val="tx1"/>
                          </a:solidFill>
                          <a:latin typeface="Cambria Math"/>
                        </a:rPr>
                        <m:t> </m:t>
                      </m:r>
                    </m:oMath>
                  </a14:m>
                  <a:r>
                    <a:rPr lang="en-US" altLang="zh-CN" b="1" dirty="0" smtClean="0">
                      <a:solidFill>
                        <a:schemeClr val="tx1"/>
                      </a:solidFill>
                    </a:rPr>
                    <a:t>(</a:t>
                  </a:r>
                  <a:r>
                    <a:rPr lang="zh-CN" altLang="en-US" b="1" dirty="0" smtClean="0">
                      <a:solidFill>
                        <a:schemeClr val="tx1"/>
                      </a:solidFill>
                    </a:rPr>
                    <a:t>精英策略</a:t>
                  </a:r>
                  <a:r>
                    <a:rPr lang="en-US" altLang="zh-CN" b="1" dirty="0" smtClean="0">
                      <a:solidFill>
                        <a:schemeClr val="tx1"/>
                      </a:solidFill>
                    </a:rPr>
                    <a:t>)</a:t>
                  </a:r>
                  <a:endParaRPr lang="zh-CN" altLang="en-US" b="1" dirty="0">
                    <a:solidFill>
                      <a:schemeClr val="tx1"/>
                    </a:solidFill>
                  </a:endParaRPr>
                </a:p>
              </p:txBody>
            </p:sp>
          </mc:Choice>
          <mc:Fallback xmlns="">
            <p:sp>
              <p:nvSpPr>
                <p:cNvPr id="60" name="矩形 59"/>
                <p:cNvSpPr>
                  <a:spLocks noRot="1" noChangeAspect="1" noMove="1" noResize="1" noEditPoints="1" noAdjustHandles="1" noChangeArrowheads="1" noChangeShapeType="1" noTextEdit="1"/>
                </p:cNvSpPr>
                <p:nvPr/>
              </p:nvSpPr>
              <p:spPr>
                <a:xfrm>
                  <a:off x="2108368" y="2382215"/>
                  <a:ext cx="3844066" cy="476588"/>
                </a:xfrm>
                <a:prstGeom prst="rect">
                  <a:avLst/>
                </a:prstGeom>
                <a:blipFill rotWithShape="1">
                  <a:blip r:embed="rId7"/>
                  <a:stretch>
                    <a:fillRect l="-1113" r="-1113" b="-8861"/>
                  </a:stretch>
                </a:blipFill>
                <a:ln>
                  <a:solidFill>
                    <a:schemeClr val="tx1"/>
                  </a:solidFill>
                </a:ln>
              </p:spPr>
              <p:txBody>
                <a:bodyPr/>
                <a:lstStyle/>
                <a:p>
                  <a:r>
                    <a:rPr lang="zh-CN" altLang="en-US">
                      <a:noFill/>
                    </a:rPr>
                    <a:t> </a:t>
                  </a:r>
                </a:p>
              </p:txBody>
            </p:sp>
          </mc:Fallback>
        </mc:AlternateContent>
        <p:cxnSp>
          <p:nvCxnSpPr>
            <p:cNvPr id="64" name="直接箭头连接符 63"/>
            <p:cNvCxnSpPr>
              <a:stCxn id="60" idx="2"/>
            </p:cNvCxnSpPr>
            <p:nvPr/>
          </p:nvCxnSpPr>
          <p:spPr>
            <a:xfrm flipH="1">
              <a:off x="4025757" y="2858803"/>
              <a:ext cx="4644" cy="199868"/>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77" name="直接箭头连接符 76"/>
            <p:cNvCxnSpPr/>
            <p:nvPr/>
          </p:nvCxnSpPr>
          <p:spPr>
            <a:xfrm flipH="1">
              <a:off x="4012068" y="5613742"/>
              <a:ext cx="1" cy="224819"/>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105" name="直接箭头连接符 104"/>
            <p:cNvCxnSpPr/>
            <p:nvPr/>
          </p:nvCxnSpPr>
          <p:spPr>
            <a:xfrm flipH="1">
              <a:off x="3952372" y="947351"/>
              <a:ext cx="1" cy="224819"/>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107" name="直接箭头连接符 106"/>
            <p:cNvCxnSpPr/>
            <p:nvPr/>
          </p:nvCxnSpPr>
          <p:spPr>
            <a:xfrm flipH="1">
              <a:off x="4009815" y="2163250"/>
              <a:ext cx="1" cy="224819"/>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113" name="直接箭头连接符 112"/>
            <p:cNvCxnSpPr/>
            <p:nvPr/>
          </p:nvCxnSpPr>
          <p:spPr>
            <a:xfrm flipH="1">
              <a:off x="3978849" y="1603342"/>
              <a:ext cx="4644" cy="199868"/>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115" name="直接箭头连接符 114"/>
            <p:cNvCxnSpPr/>
            <p:nvPr/>
          </p:nvCxnSpPr>
          <p:spPr>
            <a:xfrm flipH="1">
              <a:off x="4030401" y="6297752"/>
              <a:ext cx="4644" cy="199868"/>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8" name="流程图: 决策 117"/>
                <p:cNvSpPr/>
                <p:nvPr/>
              </p:nvSpPr>
              <p:spPr>
                <a:xfrm>
                  <a:off x="6150008" y="3080575"/>
                  <a:ext cx="2687620" cy="521355"/>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1" i="1">
                                <a:solidFill>
                                  <a:schemeClr val="tx1"/>
                                </a:solidFill>
                                <a:latin typeface="Cambria Math"/>
                              </a:rPr>
                            </m:ctrlPr>
                          </m:sSubPr>
                          <m:e>
                            <m:r>
                              <a:rPr lang="en-US" altLang="zh-CN" b="1" i="1">
                                <a:solidFill>
                                  <a:schemeClr val="tx1"/>
                                </a:solidFill>
                                <a:latin typeface="Cambria Math"/>
                              </a:rPr>
                              <m:t>𝒁</m:t>
                            </m:r>
                          </m:e>
                          <m:sub>
                            <m:r>
                              <a:rPr lang="en-US" altLang="zh-CN" b="1" i="1">
                                <a:solidFill>
                                  <a:schemeClr val="tx1"/>
                                </a:solidFill>
                                <a:latin typeface="Cambria Math"/>
                              </a:rPr>
                              <m:t>𝒊</m:t>
                            </m:r>
                          </m:sub>
                        </m:sSub>
                        <m:r>
                          <a:rPr lang="en-US" altLang="zh-CN" b="1" i="1">
                            <a:solidFill>
                              <a:schemeClr val="tx1"/>
                            </a:solidFill>
                            <a:latin typeface="Cambria Math"/>
                          </a:rPr>
                          <m:t>=</m:t>
                        </m:r>
                        <m:sSub>
                          <m:sSubPr>
                            <m:ctrlPr>
                              <a:rPr lang="en-US" altLang="zh-CN" b="1" i="1">
                                <a:solidFill>
                                  <a:schemeClr val="tx1"/>
                                </a:solidFill>
                                <a:latin typeface="Cambria Math"/>
                              </a:rPr>
                            </m:ctrlPr>
                          </m:sSubPr>
                          <m:e>
                            <m:r>
                              <a:rPr lang="en-US" altLang="zh-CN" b="1" i="1">
                                <a:solidFill>
                                  <a:schemeClr val="tx1"/>
                                </a:solidFill>
                                <a:latin typeface="Cambria Math"/>
                              </a:rPr>
                              <m:t>𝒁</m:t>
                            </m:r>
                          </m:e>
                          <m:sub>
                            <m:r>
                              <m:rPr>
                                <m:sty m:val="p"/>
                              </m:rPr>
                              <a:rPr lang="en-US" altLang="zh-CN" b="1" i="1">
                                <a:solidFill>
                                  <a:schemeClr val="tx1"/>
                                </a:solidFill>
                                <a:latin typeface="Cambria Math"/>
                              </a:rPr>
                              <m:t>i</m:t>
                            </m:r>
                            <m:r>
                              <a:rPr lang="en-US" altLang="zh-CN" b="1" i="1">
                                <a:solidFill>
                                  <a:schemeClr val="tx1"/>
                                </a:solidFill>
                                <a:latin typeface="Cambria Math"/>
                              </a:rPr>
                              <m:t>+1</m:t>
                            </m:r>
                          </m:sub>
                        </m:sSub>
                        <m:r>
                          <a:rPr lang="en-US" altLang="zh-CN" b="1" i="1">
                            <a:solidFill>
                              <a:schemeClr val="tx1"/>
                            </a:solidFill>
                            <a:latin typeface="Cambria Math"/>
                          </a:rPr>
                          <m:t>=…=</m:t>
                        </m:r>
                        <m:sSub>
                          <m:sSubPr>
                            <m:ctrlPr>
                              <a:rPr lang="en-US" altLang="zh-CN" b="1" i="1">
                                <a:solidFill>
                                  <a:schemeClr val="tx1"/>
                                </a:solidFill>
                                <a:latin typeface="Cambria Math"/>
                              </a:rPr>
                            </m:ctrlPr>
                          </m:sSubPr>
                          <m:e>
                            <m:r>
                              <a:rPr lang="en-US" altLang="zh-CN" b="1" i="1">
                                <a:solidFill>
                                  <a:schemeClr val="tx1"/>
                                </a:solidFill>
                                <a:latin typeface="Cambria Math"/>
                              </a:rPr>
                              <m:t>𝒁</m:t>
                            </m:r>
                          </m:e>
                          <m:sub>
                            <m:r>
                              <m:rPr>
                                <m:sty m:val="p"/>
                              </m:rPr>
                              <a:rPr lang="en-US" altLang="zh-CN" b="1" i="1">
                                <a:solidFill>
                                  <a:schemeClr val="tx1"/>
                                </a:solidFill>
                                <a:latin typeface="Cambria Math"/>
                              </a:rPr>
                              <m:t>i</m:t>
                            </m:r>
                            <m:r>
                              <a:rPr lang="en-US" altLang="zh-CN" b="1" i="1">
                                <a:solidFill>
                                  <a:schemeClr val="tx1"/>
                                </a:solidFill>
                                <a:latin typeface="Cambria Math"/>
                              </a:rPr>
                              <m:t>+</m:t>
                            </m:r>
                            <m:r>
                              <m:rPr>
                                <m:sty m:val="p"/>
                              </m:rPr>
                              <a:rPr lang="en-US" altLang="zh-CN" b="1" i="1">
                                <a:solidFill>
                                  <a:schemeClr val="tx1"/>
                                </a:solidFill>
                                <a:latin typeface="Cambria Math"/>
                              </a:rPr>
                              <m:t>j</m:t>
                            </m:r>
                          </m:sub>
                        </m:sSub>
                      </m:oMath>
                    </m:oMathPara>
                  </a14:m>
                  <a:endParaRPr lang="zh-CN" altLang="en-US" dirty="0"/>
                </a:p>
              </p:txBody>
            </p:sp>
          </mc:Choice>
          <mc:Fallback xmlns="">
            <p:sp>
              <p:nvSpPr>
                <p:cNvPr id="118" name="流程图: 决策 117"/>
                <p:cNvSpPr>
                  <a:spLocks noRot="1" noChangeAspect="1" noMove="1" noResize="1" noEditPoints="1" noAdjustHandles="1" noChangeArrowheads="1" noChangeShapeType="1" noTextEdit="1"/>
                </p:cNvSpPr>
                <p:nvPr/>
              </p:nvSpPr>
              <p:spPr>
                <a:xfrm>
                  <a:off x="6150008" y="3080575"/>
                  <a:ext cx="2687620" cy="521355"/>
                </a:xfrm>
                <a:prstGeom prst="flowChartDecision">
                  <a:avLst/>
                </a:prstGeom>
                <a:blipFill rotWithShape="1">
                  <a:blip r:embed="rId8"/>
                  <a:stretch>
                    <a:fillRect b="-19540"/>
                  </a:stretch>
                </a:blipFill>
                <a:ln>
                  <a:solidFill>
                    <a:schemeClr val="tx1"/>
                  </a:solidFill>
                </a:ln>
              </p:spPr>
              <p:txBody>
                <a:bodyPr/>
                <a:lstStyle/>
                <a:p>
                  <a:r>
                    <a:rPr lang="zh-CN" altLang="en-US">
                      <a:noFill/>
                    </a:rPr>
                    <a:t> </a:t>
                  </a:r>
                </a:p>
              </p:txBody>
            </p:sp>
          </mc:Fallback>
        </mc:AlternateContent>
        <p:cxnSp>
          <p:nvCxnSpPr>
            <p:cNvPr id="120" name="直接箭头连接符 119"/>
            <p:cNvCxnSpPr>
              <a:stCxn id="13" idx="3"/>
              <a:endCxn id="118" idx="1"/>
            </p:cNvCxnSpPr>
            <p:nvPr/>
          </p:nvCxnSpPr>
          <p:spPr>
            <a:xfrm>
              <a:off x="5857918" y="3341253"/>
              <a:ext cx="29209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4" name="TextBox 123"/>
            <p:cNvSpPr txBox="1"/>
            <p:nvPr/>
          </p:nvSpPr>
          <p:spPr>
            <a:xfrm>
              <a:off x="7697802" y="2810039"/>
              <a:ext cx="1545054" cy="369332"/>
            </a:xfrm>
            <a:prstGeom prst="rect">
              <a:avLst/>
            </a:prstGeom>
            <a:noFill/>
            <a:ln>
              <a:noFill/>
            </a:ln>
          </p:spPr>
          <p:txBody>
            <a:bodyPr wrap="square" rtlCol="0">
              <a:spAutoFit/>
            </a:bodyPr>
            <a:lstStyle/>
            <a:p>
              <a:r>
                <a:rPr lang="en-US" altLang="zh-CN" b="1" dirty="0" smtClean="0"/>
                <a:t>Y</a:t>
              </a:r>
              <a:endParaRPr lang="zh-CN" altLang="en-US" b="1" dirty="0"/>
            </a:p>
          </p:txBody>
        </p:sp>
        <p:cxnSp>
          <p:nvCxnSpPr>
            <p:cNvPr id="137" name="肘形连接符 136"/>
            <p:cNvCxnSpPr>
              <a:stCxn id="118" idx="3"/>
              <a:endCxn id="18" idx="2"/>
            </p:cNvCxnSpPr>
            <p:nvPr/>
          </p:nvCxnSpPr>
          <p:spPr>
            <a:xfrm flipV="1">
              <a:off x="8837628" y="2171262"/>
              <a:ext cx="283089" cy="116999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8784605" y="2895909"/>
              <a:ext cx="599504" cy="369332"/>
            </a:xfrm>
            <a:prstGeom prst="rect">
              <a:avLst/>
            </a:prstGeom>
            <a:noFill/>
            <a:ln>
              <a:noFill/>
            </a:ln>
          </p:spPr>
          <p:txBody>
            <a:bodyPr wrap="square" rtlCol="0">
              <a:spAutoFit/>
            </a:bodyPr>
            <a:lstStyle/>
            <a:p>
              <a:r>
                <a:rPr lang="en-US" altLang="zh-CN" b="1" dirty="0" smtClean="0"/>
                <a:t>N</a:t>
              </a:r>
              <a:endParaRPr lang="zh-CN" altLang="en-US" b="1" dirty="0"/>
            </a:p>
          </p:txBody>
        </p:sp>
        <p:cxnSp>
          <p:nvCxnSpPr>
            <p:cNvPr id="140" name="肘形连接符 139"/>
            <p:cNvCxnSpPr>
              <a:stCxn id="17" idx="0"/>
              <a:endCxn id="18" idx="1"/>
            </p:cNvCxnSpPr>
            <p:nvPr/>
          </p:nvCxnSpPr>
          <p:spPr>
            <a:xfrm rot="5400000" flipH="1" flipV="1">
              <a:off x="8020958" y="1464103"/>
              <a:ext cx="242899" cy="1297179"/>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7" name="肘形连接符 146"/>
            <p:cNvCxnSpPr/>
            <p:nvPr/>
          </p:nvCxnSpPr>
          <p:spPr>
            <a:xfrm rot="16200000" flipV="1">
              <a:off x="6446028" y="-825861"/>
              <a:ext cx="170825" cy="5149049"/>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06908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11560" y="1628800"/>
                <a:ext cx="7992888" cy="3450696"/>
              </a:xfrm>
            </p:spPr>
            <p:txBody>
              <a:bodyPr>
                <a:noAutofit/>
              </a:bodyPr>
              <a:lstStyle/>
              <a:p>
                <a:pPr marL="0" indent="0">
                  <a:buNone/>
                </a:pPr>
                <a:r>
                  <a:rPr lang="zh-CN" altLang="en-US" b="1" dirty="0" smtClean="0">
                    <a:solidFill>
                      <a:schemeClr val="tx1"/>
                    </a:solidFill>
                  </a:rPr>
                  <a:t>对于每个个体</a:t>
                </a:r>
                <a:r>
                  <a:rPr lang="en-US" altLang="zh-CN" b="1" dirty="0">
                    <a:solidFill>
                      <a:schemeClr val="tx1"/>
                    </a:solidFill>
                  </a:rPr>
                  <a:t>i</a:t>
                </a:r>
                <a:r>
                  <a:rPr lang="zh-CN" altLang="en-US" b="1" dirty="0">
                    <a:solidFill>
                      <a:schemeClr val="tx1"/>
                    </a:solidFill>
                  </a:rPr>
                  <a:t>都设有以下两个</a:t>
                </a:r>
                <a:r>
                  <a:rPr lang="zh-CN" altLang="en-US" b="1" dirty="0" smtClean="0">
                    <a:solidFill>
                      <a:schemeClr val="tx1"/>
                    </a:solidFill>
                  </a:rPr>
                  <a:t>参数</a:t>
                </a:r>
                <a:r>
                  <a:rPr lang="en-US" altLang="zh-CN" b="1" dirty="0" smtClean="0">
                    <a:solidFill>
                      <a:schemeClr val="tx1"/>
                    </a:solidFill>
                  </a:rPr>
                  <a:t> </a:t>
                </a:r>
                <a14:m>
                  <m:oMath xmlns:m="http://schemas.openxmlformats.org/officeDocument/2006/math">
                    <m:sSub>
                      <m:sSubPr>
                        <m:ctrlPr>
                          <a:rPr lang="en-US" altLang="zh-CN" b="1" i="1" smtClean="0">
                            <a:solidFill>
                              <a:schemeClr val="tx1"/>
                            </a:solidFill>
                            <a:latin typeface="Cambria Math"/>
                          </a:rPr>
                        </m:ctrlPr>
                      </m:sSubPr>
                      <m:e>
                        <m:r>
                          <a:rPr lang="en-US" altLang="zh-CN" b="1" i="1" smtClean="0">
                            <a:solidFill>
                              <a:schemeClr val="tx1"/>
                            </a:solidFill>
                            <a:latin typeface="Cambria Math"/>
                          </a:rPr>
                          <m:t>𝒏</m:t>
                        </m:r>
                      </m:e>
                      <m:sub>
                        <m:r>
                          <a:rPr lang="en-US" altLang="zh-CN" b="1" i="1" smtClean="0">
                            <a:solidFill>
                              <a:schemeClr val="tx1"/>
                            </a:solidFill>
                            <a:latin typeface="Cambria Math"/>
                          </a:rPr>
                          <m:t>𝒊</m:t>
                        </m:r>
                      </m:sub>
                    </m:sSub>
                  </m:oMath>
                </a14:m>
                <a:r>
                  <a:rPr lang="zh-CN" altLang="en-US" b="1" dirty="0" smtClean="0">
                    <a:solidFill>
                      <a:schemeClr val="tx1"/>
                    </a:solidFill>
                  </a:rPr>
                  <a:t>和</a:t>
                </a:r>
                <a:r>
                  <a:rPr lang="en-US" altLang="zh-CN" b="1" dirty="0" smtClean="0">
                    <a:solidFill>
                      <a:schemeClr val="tx1"/>
                    </a:solidFill>
                  </a:rPr>
                  <a:t> </a:t>
                </a:r>
                <a14:m>
                  <m:oMath xmlns:m="http://schemas.openxmlformats.org/officeDocument/2006/math">
                    <m:sSub>
                      <m:sSubPr>
                        <m:ctrlPr>
                          <a:rPr lang="en-US" altLang="zh-CN" b="1" i="1" smtClean="0">
                            <a:solidFill>
                              <a:schemeClr val="tx1"/>
                            </a:solidFill>
                            <a:latin typeface="Cambria Math"/>
                          </a:rPr>
                        </m:ctrlPr>
                      </m:sSubPr>
                      <m:e>
                        <m:r>
                          <a:rPr lang="en-US" altLang="zh-CN" b="1" i="1" smtClean="0">
                            <a:solidFill>
                              <a:schemeClr val="tx1"/>
                            </a:solidFill>
                            <a:latin typeface="Cambria Math"/>
                          </a:rPr>
                          <m:t>𝒔</m:t>
                        </m:r>
                      </m:e>
                      <m:sub>
                        <m:r>
                          <a:rPr lang="en-US" altLang="zh-CN" b="1" i="1" smtClean="0">
                            <a:solidFill>
                              <a:schemeClr val="tx1"/>
                            </a:solidFill>
                            <a:latin typeface="Cambria Math"/>
                          </a:rPr>
                          <m:t>𝒊</m:t>
                        </m:r>
                        <m:r>
                          <a:rPr lang="en-US" altLang="zh-CN" b="1" i="1" smtClean="0">
                            <a:solidFill>
                              <a:schemeClr val="tx1"/>
                            </a:solidFill>
                            <a:latin typeface="Cambria Math"/>
                          </a:rPr>
                          <m:t>  </m:t>
                        </m:r>
                      </m:sub>
                    </m:sSub>
                  </m:oMath>
                </a14:m>
                <a:r>
                  <a:rPr lang="en-US" altLang="zh-CN" b="1" dirty="0" smtClean="0">
                    <a:solidFill>
                      <a:schemeClr val="tx1"/>
                    </a:solidFill>
                  </a:rPr>
                  <a:t>, </a:t>
                </a:r>
                <a:r>
                  <a:rPr lang="en-US" altLang="zh-CN" b="1" dirty="0">
                    <a:solidFill>
                      <a:schemeClr val="tx1"/>
                    </a:solidFill>
                  </a:rPr>
                  <a:t> </a:t>
                </a:r>
                <a14:m>
                  <m:oMath xmlns:m="http://schemas.openxmlformats.org/officeDocument/2006/math">
                    <m:sSub>
                      <m:sSubPr>
                        <m:ctrlPr>
                          <a:rPr lang="en-US" altLang="zh-CN" b="1" i="1">
                            <a:solidFill>
                              <a:schemeClr val="tx1"/>
                            </a:solidFill>
                            <a:latin typeface="Cambria Math"/>
                          </a:rPr>
                        </m:ctrlPr>
                      </m:sSubPr>
                      <m:e>
                        <m:r>
                          <a:rPr lang="en-US" altLang="zh-CN" b="1" i="1">
                            <a:solidFill>
                              <a:schemeClr val="tx1"/>
                            </a:solidFill>
                            <a:latin typeface="Cambria Math"/>
                          </a:rPr>
                          <m:t>𝒏</m:t>
                        </m:r>
                      </m:e>
                      <m:sub>
                        <m:r>
                          <a:rPr lang="en-US" altLang="zh-CN" b="1" i="1">
                            <a:solidFill>
                              <a:schemeClr val="tx1"/>
                            </a:solidFill>
                            <a:latin typeface="Cambria Math"/>
                          </a:rPr>
                          <m:t>𝒊</m:t>
                        </m:r>
                      </m:sub>
                    </m:sSub>
                  </m:oMath>
                </a14:m>
                <a:r>
                  <a:rPr lang="zh-CN" altLang="en-US" b="1" dirty="0" smtClean="0">
                    <a:solidFill>
                      <a:schemeClr val="tx1"/>
                    </a:solidFill>
                  </a:rPr>
                  <a:t>为</a:t>
                </a:r>
                <a:r>
                  <a:rPr lang="zh-CN" altLang="en-US" b="1" dirty="0">
                    <a:solidFill>
                      <a:schemeClr val="tx1"/>
                    </a:solidFill>
                  </a:rPr>
                  <a:t>在种群中支配个体 </a:t>
                </a:r>
                <a:r>
                  <a:rPr lang="en-US" altLang="zh-CN" b="1" dirty="0">
                    <a:solidFill>
                      <a:schemeClr val="tx1"/>
                    </a:solidFill>
                  </a:rPr>
                  <a:t>i </a:t>
                </a:r>
                <a:r>
                  <a:rPr lang="zh-CN" altLang="en-US" b="1" dirty="0">
                    <a:solidFill>
                      <a:schemeClr val="tx1"/>
                    </a:solidFill>
                  </a:rPr>
                  <a:t>的解个体的</a:t>
                </a:r>
                <a:r>
                  <a:rPr lang="zh-CN" altLang="en-US" b="1" dirty="0" smtClean="0">
                    <a:solidFill>
                      <a:schemeClr val="tx1"/>
                    </a:solidFill>
                  </a:rPr>
                  <a:t>数量，</a:t>
                </a:r>
                <a14:m>
                  <m:oMath xmlns:m="http://schemas.openxmlformats.org/officeDocument/2006/math">
                    <m:sSub>
                      <m:sSubPr>
                        <m:ctrlPr>
                          <a:rPr lang="en-US" altLang="zh-CN" b="1" i="1">
                            <a:solidFill>
                              <a:schemeClr val="tx1"/>
                            </a:solidFill>
                            <a:latin typeface="Cambria Math"/>
                          </a:rPr>
                        </m:ctrlPr>
                      </m:sSubPr>
                      <m:e>
                        <m:r>
                          <a:rPr lang="en-US" altLang="zh-CN" b="1" i="1">
                            <a:solidFill>
                              <a:schemeClr val="tx1"/>
                            </a:solidFill>
                            <a:latin typeface="Cambria Math"/>
                          </a:rPr>
                          <m:t> </m:t>
                        </m:r>
                        <m:r>
                          <a:rPr lang="en-US" altLang="zh-CN" b="1" i="1">
                            <a:solidFill>
                              <a:schemeClr val="tx1"/>
                            </a:solidFill>
                            <a:latin typeface="Cambria Math"/>
                          </a:rPr>
                          <m:t>𝒔</m:t>
                        </m:r>
                      </m:e>
                      <m:sub>
                        <m:r>
                          <a:rPr lang="en-US" altLang="zh-CN" b="1" i="1">
                            <a:solidFill>
                              <a:schemeClr val="tx1"/>
                            </a:solidFill>
                            <a:latin typeface="Cambria Math"/>
                          </a:rPr>
                          <m:t>𝒊</m:t>
                        </m:r>
                      </m:sub>
                    </m:sSub>
                  </m:oMath>
                </a14:m>
                <a:r>
                  <a:rPr lang="zh-CN" altLang="en-US" b="1" dirty="0">
                    <a:solidFill>
                      <a:schemeClr val="tx1"/>
                    </a:solidFill>
                  </a:rPr>
                  <a:t>为被个体 </a:t>
                </a:r>
                <a:r>
                  <a:rPr lang="en-US" altLang="zh-CN" b="1" dirty="0">
                    <a:solidFill>
                      <a:schemeClr val="tx1"/>
                    </a:solidFill>
                  </a:rPr>
                  <a:t>i </a:t>
                </a:r>
                <a:r>
                  <a:rPr lang="zh-CN" altLang="en-US" b="1" dirty="0">
                    <a:solidFill>
                      <a:schemeClr val="tx1"/>
                    </a:solidFill>
                  </a:rPr>
                  <a:t>所支配的解个体的集合。</a:t>
                </a:r>
              </a:p>
              <a:p>
                <a:pPr marL="0" indent="0">
                  <a:buNone/>
                </a:pPr>
                <a:r>
                  <a:rPr lang="zh-CN" altLang="en-US" b="1" dirty="0">
                    <a:solidFill>
                      <a:schemeClr val="tx1"/>
                    </a:solidFill>
                  </a:rPr>
                  <a:t>① 找到种群中所有 </a:t>
                </a:r>
                <a14:m>
                  <m:oMath xmlns:m="http://schemas.openxmlformats.org/officeDocument/2006/math">
                    <m:sSub>
                      <m:sSubPr>
                        <m:ctrlPr>
                          <a:rPr lang="en-US" altLang="zh-CN" b="1" i="1">
                            <a:solidFill>
                              <a:schemeClr val="tx1"/>
                            </a:solidFill>
                            <a:latin typeface="Cambria Math"/>
                          </a:rPr>
                        </m:ctrlPr>
                      </m:sSubPr>
                      <m:e>
                        <m:r>
                          <a:rPr lang="en-US" altLang="zh-CN" b="1" i="1">
                            <a:solidFill>
                              <a:schemeClr val="tx1"/>
                            </a:solidFill>
                            <a:latin typeface="Cambria Math"/>
                          </a:rPr>
                          <m:t>𝒏</m:t>
                        </m:r>
                      </m:e>
                      <m:sub>
                        <m:r>
                          <a:rPr lang="en-US" altLang="zh-CN" b="1" i="1">
                            <a:solidFill>
                              <a:schemeClr val="tx1"/>
                            </a:solidFill>
                            <a:latin typeface="Cambria Math"/>
                          </a:rPr>
                          <m:t>𝒊</m:t>
                        </m:r>
                      </m:sub>
                    </m:sSub>
                  </m:oMath>
                </a14:m>
                <a:r>
                  <a:rPr lang="en-US" altLang="zh-CN" b="1" dirty="0" smtClean="0">
                    <a:solidFill>
                      <a:schemeClr val="tx1"/>
                    </a:solidFill>
                  </a:rPr>
                  <a:t>=0</a:t>
                </a:r>
                <a:r>
                  <a:rPr lang="zh-CN" altLang="en-US" b="1" dirty="0">
                    <a:solidFill>
                      <a:schemeClr val="tx1"/>
                    </a:solidFill>
                  </a:rPr>
                  <a:t>的个体，将它们存入当前</a:t>
                </a:r>
                <a:r>
                  <a:rPr lang="zh-CN" altLang="en-US" b="1" dirty="0" smtClean="0">
                    <a:solidFill>
                      <a:schemeClr val="tx1"/>
                    </a:solidFill>
                  </a:rPr>
                  <a:t>集合</a:t>
                </a:r>
                <a14:m>
                  <m:oMath xmlns:m="http://schemas.openxmlformats.org/officeDocument/2006/math">
                    <m:sSub>
                      <m:sSubPr>
                        <m:ctrlPr>
                          <a:rPr lang="en-US" altLang="zh-CN" b="1" i="1" dirty="0" smtClean="0">
                            <a:solidFill>
                              <a:schemeClr val="tx1"/>
                            </a:solidFill>
                            <a:latin typeface="Cambria Math"/>
                          </a:rPr>
                        </m:ctrlPr>
                      </m:sSubPr>
                      <m:e>
                        <m:r>
                          <a:rPr lang="en-US" altLang="zh-CN" b="1" i="1" dirty="0" smtClean="0">
                            <a:solidFill>
                              <a:schemeClr val="tx1"/>
                            </a:solidFill>
                            <a:latin typeface="Cambria Math"/>
                          </a:rPr>
                          <m:t>𝒁</m:t>
                        </m:r>
                      </m:e>
                      <m:sub>
                        <m:r>
                          <a:rPr lang="en-US" altLang="zh-CN" b="1" i="1" dirty="0" smtClean="0">
                            <a:solidFill>
                              <a:schemeClr val="tx1"/>
                            </a:solidFill>
                            <a:latin typeface="Cambria Math"/>
                          </a:rPr>
                          <m:t>𝟏</m:t>
                        </m:r>
                      </m:sub>
                    </m:sSub>
                  </m:oMath>
                </a14:m>
                <a:r>
                  <a:rPr lang="zh-CN" altLang="en-US" b="1" dirty="0">
                    <a:solidFill>
                      <a:schemeClr val="tx1"/>
                    </a:solidFill>
                  </a:rPr>
                  <a:t>；</a:t>
                </a:r>
              </a:p>
              <a:p>
                <a:pPr marL="0" indent="0">
                  <a:buNone/>
                </a:pPr>
                <a:r>
                  <a:rPr lang="zh-CN" altLang="en-US" b="1" dirty="0">
                    <a:solidFill>
                      <a:schemeClr val="tx1"/>
                    </a:solidFill>
                  </a:rPr>
                  <a:t>② 对于当前</a:t>
                </a:r>
                <a:r>
                  <a:rPr lang="zh-CN" altLang="en-US" b="1" dirty="0" smtClean="0">
                    <a:solidFill>
                      <a:schemeClr val="tx1"/>
                    </a:solidFill>
                  </a:rPr>
                  <a:t>集合</a:t>
                </a:r>
                <a14:m>
                  <m:oMath xmlns:m="http://schemas.openxmlformats.org/officeDocument/2006/math">
                    <m:sSub>
                      <m:sSubPr>
                        <m:ctrlPr>
                          <a:rPr lang="en-US" altLang="zh-CN" b="1" i="1" dirty="0">
                            <a:solidFill>
                              <a:schemeClr val="tx1"/>
                            </a:solidFill>
                            <a:latin typeface="Cambria Math"/>
                          </a:rPr>
                        </m:ctrlPr>
                      </m:sSubPr>
                      <m:e>
                        <m:r>
                          <a:rPr lang="en-US" altLang="zh-CN" b="1" i="1" dirty="0">
                            <a:solidFill>
                              <a:schemeClr val="tx1"/>
                            </a:solidFill>
                            <a:latin typeface="Cambria Math"/>
                          </a:rPr>
                          <m:t>𝒁</m:t>
                        </m:r>
                      </m:e>
                      <m:sub>
                        <m:r>
                          <a:rPr lang="en-US" altLang="zh-CN" b="1" i="1" dirty="0">
                            <a:solidFill>
                              <a:schemeClr val="tx1"/>
                            </a:solidFill>
                            <a:latin typeface="Cambria Math"/>
                          </a:rPr>
                          <m:t>𝟏</m:t>
                        </m:r>
                      </m:sub>
                    </m:sSub>
                  </m:oMath>
                </a14:m>
                <a:r>
                  <a:rPr lang="en-US" altLang="zh-CN" b="1" dirty="0" smtClean="0">
                    <a:solidFill>
                      <a:schemeClr val="tx1"/>
                    </a:solidFill>
                  </a:rPr>
                  <a:t> </a:t>
                </a:r>
                <a:r>
                  <a:rPr lang="zh-CN" altLang="en-US" b="1" dirty="0">
                    <a:solidFill>
                      <a:schemeClr val="tx1"/>
                    </a:solidFill>
                  </a:rPr>
                  <a:t>中的每个个体 </a:t>
                </a:r>
                <a:r>
                  <a:rPr lang="en-US" altLang="zh-CN" b="1" dirty="0">
                    <a:solidFill>
                      <a:schemeClr val="tx1"/>
                    </a:solidFill>
                  </a:rPr>
                  <a:t>j </a:t>
                </a:r>
                <a:r>
                  <a:rPr lang="zh-CN" altLang="en-US" b="1" dirty="0">
                    <a:solidFill>
                      <a:schemeClr val="tx1"/>
                    </a:solidFill>
                  </a:rPr>
                  <a:t>，考察它所支配的个体</a:t>
                </a:r>
                <a:r>
                  <a:rPr lang="zh-CN" altLang="en-US" b="1" dirty="0" smtClean="0">
                    <a:solidFill>
                      <a:schemeClr val="tx1"/>
                    </a:solidFill>
                  </a:rPr>
                  <a:t>集</a:t>
                </a:r>
                <a14:m>
                  <m:oMath xmlns:m="http://schemas.openxmlformats.org/officeDocument/2006/math">
                    <m:sSub>
                      <m:sSubPr>
                        <m:ctrlPr>
                          <a:rPr lang="en-US" altLang="zh-CN" b="1" i="1" dirty="0" smtClean="0">
                            <a:solidFill>
                              <a:schemeClr val="tx1"/>
                            </a:solidFill>
                            <a:latin typeface="Cambria Math"/>
                          </a:rPr>
                        </m:ctrlPr>
                      </m:sSubPr>
                      <m:e>
                        <m:r>
                          <a:rPr lang="en-US" altLang="zh-CN" b="1" i="1" dirty="0" smtClean="0">
                            <a:solidFill>
                              <a:schemeClr val="tx1"/>
                            </a:solidFill>
                            <a:latin typeface="Cambria Math"/>
                          </a:rPr>
                          <m:t>𝑺</m:t>
                        </m:r>
                      </m:e>
                      <m:sub>
                        <m:r>
                          <a:rPr lang="en-US" altLang="zh-CN" b="1" i="1" dirty="0" smtClean="0">
                            <a:solidFill>
                              <a:schemeClr val="tx1"/>
                            </a:solidFill>
                            <a:latin typeface="Cambria Math"/>
                          </a:rPr>
                          <m:t>𝒋</m:t>
                        </m:r>
                      </m:sub>
                    </m:sSub>
                  </m:oMath>
                </a14:m>
                <a:r>
                  <a:rPr lang="en-US" altLang="zh-CN" b="1" dirty="0" smtClean="0">
                    <a:solidFill>
                      <a:schemeClr val="tx1"/>
                    </a:solidFill>
                  </a:rPr>
                  <a:t> </a:t>
                </a:r>
                <a:r>
                  <a:rPr lang="zh-CN" altLang="en-US" b="1" dirty="0" smtClean="0">
                    <a:solidFill>
                      <a:schemeClr val="tx1"/>
                    </a:solidFill>
                  </a:rPr>
                  <a:t>，将集合</a:t>
                </a:r>
                <a14:m>
                  <m:oMath xmlns:m="http://schemas.openxmlformats.org/officeDocument/2006/math">
                    <m:sSub>
                      <m:sSubPr>
                        <m:ctrlPr>
                          <a:rPr lang="en-US" altLang="zh-CN" b="1" i="1" dirty="0">
                            <a:solidFill>
                              <a:schemeClr val="tx1"/>
                            </a:solidFill>
                            <a:latin typeface="Cambria Math"/>
                          </a:rPr>
                        </m:ctrlPr>
                      </m:sSubPr>
                      <m:e>
                        <m:r>
                          <a:rPr lang="en-US" altLang="zh-CN" b="1" i="1" dirty="0">
                            <a:solidFill>
                              <a:schemeClr val="tx1"/>
                            </a:solidFill>
                            <a:latin typeface="Cambria Math"/>
                          </a:rPr>
                          <m:t>𝑺</m:t>
                        </m:r>
                      </m:e>
                      <m:sub>
                        <m:r>
                          <a:rPr lang="en-US" altLang="zh-CN" b="1" i="1" dirty="0">
                            <a:solidFill>
                              <a:schemeClr val="tx1"/>
                            </a:solidFill>
                            <a:latin typeface="Cambria Math"/>
                          </a:rPr>
                          <m:t>𝒋</m:t>
                        </m:r>
                      </m:sub>
                    </m:sSub>
                  </m:oMath>
                </a14:m>
                <a:r>
                  <a:rPr lang="zh-CN" altLang="en-US" b="1" dirty="0">
                    <a:solidFill>
                      <a:schemeClr val="tx1"/>
                    </a:solidFill>
                  </a:rPr>
                  <a:t>中的</a:t>
                </a:r>
                <a:r>
                  <a:rPr lang="zh-CN" altLang="en-US" b="1" dirty="0" smtClean="0">
                    <a:solidFill>
                      <a:schemeClr val="tx1"/>
                    </a:solidFill>
                  </a:rPr>
                  <a:t>每个</a:t>
                </a:r>
                <a:r>
                  <a:rPr lang="zh-CN" altLang="en-US" b="1" dirty="0">
                    <a:solidFill>
                      <a:schemeClr val="tx1"/>
                    </a:solidFill>
                  </a:rPr>
                  <a:t>个体</a:t>
                </a:r>
                <a:r>
                  <a:rPr lang="en-US" altLang="zh-CN" b="1" dirty="0">
                    <a:solidFill>
                      <a:schemeClr val="tx1"/>
                    </a:solidFill>
                  </a:rPr>
                  <a:t>k </a:t>
                </a:r>
                <a:r>
                  <a:rPr lang="zh-CN" altLang="en-US" b="1" dirty="0" smtClean="0">
                    <a:solidFill>
                      <a:schemeClr val="tx1"/>
                    </a:solidFill>
                  </a:rPr>
                  <a:t>的</a:t>
                </a:r>
                <a14:m>
                  <m:oMath xmlns:m="http://schemas.openxmlformats.org/officeDocument/2006/math">
                    <m:sSub>
                      <m:sSubPr>
                        <m:ctrlPr>
                          <a:rPr lang="en-US" altLang="zh-CN" b="1" i="1" dirty="0" smtClean="0">
                            <a:solidFill>
                              <a:schemeClr val="tx1"/>
                            </a:solidFill>
                            <a:latin typeface="Cambria Math"/>
                          </a:rPr>
                        </m:ctrlPr>
                      </m:sSubPr>
                      <m:e>
                        <m:r>
                          <a:rPr lang="en-US" altLang="zh-CN" b="1" i="1" dirty="0" smtClean="0">
                            <a:solidFill>
                              <a:schemeClr val="tx1"/>
                            </a:solidFill>
                            <a:latin typeface="Cambria Math"/>
                          </a:rPr>
                          <m:t>𝒏</m:t>
                        </m:r>
                      </m:e>
                      <m:sub>
                        <m:r>
                          <a:rPr lang="en-US" altLang="zh-CN" b="1" i="1" dirty="0" smtClean="0">
                            <a:solidFill>
                              <a:schemeClr val="tx1"/>
                            </a:solidFill>
                            <a:latin typeface="Cambria Math"/>
                          </a:rPr>
                          <m:t>𝒌</m:t>
                        </m:r>
                      </m:sub>
                    </m:sSub>
                    <m:r>
                      <a:rPr lang="en-US" altLang="zh-CN" b="1" i="1" dirty="0" smtClean="0">
                        <a:solidFill>
                          <a:schemeClr val="tx1"/>
                        </a:solidFill>
                        <a:latin typeface="Cambria Math"/>
                      </a:rPr>
                      <m:t> </m:t>
                    </m:r>
                  </m:oMath>
                </a14:m>
                <a:r>
                  <a:rPr lang="zh-CN" altLang="en-US" b="1" dirty="0">
                    <a:solidFill>
                      <a:schemeClr val="tx1"/>
                    </a:solidFill>
                  </a:rPr>
                  <a:t>减去 </a:t>
                </a:r>
                <a:r>
                  <a:rPr lang="en-US" altLang="zh-CN" b="1" dirty="0">
                    <a:solidFill>
                      <a:schemeClr val="tx1"/>
                    </a:solidFill>
                  </a:rPr>
                  <a:t>1</a:t>
                </a:r>
                <a:r>
                  <a:rPr lang="zh-CN" altLang="en-US" b="1" dirty="0">
                    <a:solidFill>
                      <a:schemeClr val="tx1"/>
                    </a:solidFill>
                  </a:rPr>
                  <a:t>，即支配个体 </a:t>
                </a:r>
                <a:r>
                  <a:rPr lang="en-US" altLang="zh-CN" b="1" dirty="0">
                    <a:solidFill>
                      <a:schemeClr val="tx1"/>
                    </a:solidFill>
                  </a:rPr>
                  <a:t>k </a:t>
                </a:r>
                <a:r>
                  <a:rPr lang="zh-CN" altLang="en-US" b="1" dirty="0">
                    <a:solidFill>
                      <a:schemeClr val="tx1"/>
                    </a:solidFill>
                  </a:rPr>
                  <a:t>的解个体数减 </a:t>
                </a:r>
                <a:r>
                  <a:rPr lang="en-US" altLang="zh-CN" b="1" dirty="0">
                    <a:solidFill>
                      <a:schemeClr val="tx1"/>
                    </a:solidFill>
                  </a:rPr>
                  <a:t>1(</a:t>
                </a:r>
                <a:r>
                  <a:rPr lang="zh-CN" altLang="en-US" b="1" dirty="0">
                    <a:solidFill>
                      <a:schemeClr val="tx1"/>
                    </a:solidFill>
                  </a:rPr>
                  <a:t>因为支配个体 </a:t>
                </a:r>
                <a:r>
                  <a:rPr lang="en-US" altLang="zh-CN" b="1" dirty="0">
                    <a:solidFill>
                      <a:schemeClr val="tx1"/>
                    </a:solidFill>
                  </a:rPr>
                  <a:t>k </a:t>
                </a:r>
                <a:r>
                  <a:rPr lang="zh-CN" altLang="en-US" b="1" dirty="0">
                    <a:solidFill>
                      <a:schemeClr val="tx1"/>
                    </a:solidFill>
                  </a:rPr>
                  <a:t>的个体 </a:t>
                </a:r>
                <a:r>
                  <a:rPr lang="en-US" altLang="zh-CN" b="1" dirty="0">
                    <a:solidFill>
                      <a:schemeClr val="tx1"/>
                    </a:solidFill>
                  </a:rPr>
                  <a:t>j </a:t>
                </a:r>
                <a:r>
                  <a:rPr lang="zh-CN" altLang="en-US" b="1" dirty="0" smtClean="0">
                    <a:solidFill>
                      <a:schemeClr val="tx1"/>
                    </a:solidFill>
                  </a:rPr>
                  <a:t>已经</a:t>
                </a:r>
                <a:r>
                  <a:rPr lang="zh-CN" altLang="en-US" b="1" dirty="0">
                    <a:solidFill>
                      <a:schemeClr val="tx1"/>
                    </a:solidFill>
                  </a:rPr>
                  <a:t>存入当</a:t>
                </a:r>
                <a:r>
                  <a:rPr lang="zh-CN" altLang="en-US" b="1" dirty="0" smtClean="0">
                    <a:solidFill>
                      <a:schemeClr val="tx1"/>
                    </a:solidFill>
                  </a:rPr>
                  <a:t>前集</a:t>
                </a:r>
                <a:r>
                  <a:rPr lang="en-US" altLang="zh-CN" b="1" dirty="0" smtClean="0">
                    <a:solidFill>
                      <a:schemeClr val="tx1"/>
                    </a:solidFill>
                  </a:rPr>
                  <a:t> </a:t>
                </a:r>
                <a14:m>
                  <m:oMath xmlns:m="http://schemas.openxmlformats.org/officeDocument/2006/math">
                    <m:sSub>
                      <m:sSubPr>
                        <m:ctrlPr>
                          <a:rPr lang="en-US" altLang="zh-CN" b="1" i="1" dirty="0">
                            <a:solidFill>
                              <a:schemeClr val="tx1"/>
                            </a:solidFill>
                            <a:latin typeface="Cambria Math"/>
                          </a:rPr>
                        </m:ctrlPr>
                      </m:sSubPr>
                      <m:e>
                        <m:r>
                          <a:rPr lang="en-US" altLang="zh-CN" b="1" i="1" dirty="0">
                            <a:solidFill>
                              <a:schemeClr val="tx1"/>
                            </a:solidFill>
                            <a:latin typeface="Cambria Math"/>
                          </a:rPr>
                          <m:t>𝒁</m:t>
                        </m:r>
                      </m:e>
                      <m:sub>
                        <m:r>
                          <a:rPr lang="en-US" altLang="zh-CN" b="1" i="1" dirty="0">
                            <a:solidFill>
                              <a:schemeClr val="tx1"/>
                            </a:solidFill>
                            <a:latin typeface="Cambria Math"/>
                          </a:rPr>
                          <m:t>𝟏</m:t>
                        </m:r>
                      </m:sub>
                    </m:sSub>
                  </m:oMath>
                </a14:m>
                <a:r>
                  <a:rPr lang="en-US" altLang="zh-CN" b="1" dirty="0">
                    <a:solidFill>
                      <a:schemeClr val="tx1"/>
                    </a:solidFill>
                  </a:rPr>
                  <a:t>)</a:t>
                </a:r>
                <a:r>
                  <a:rPr lang="zh-CN" altLang="en-US" b="1" dirty="0">
                    <a:solidFill>
                      <a:schemeClr val="tx1"/>
                    </a:solidFill>
                  </a:rPr>
                  <a:t>，如果 </a:t>
                </a:r>
                <a14:m>
                  <m:oMath xmlns:m="http://schemas.openxmlformats.org/officeDocument/2006/math">
                    <m:sSub>
                      <m:sSubPr>
                        <m:ctrlPr>
                          <a:rPr lang="en-US" altLang="zh-CN" b="1" i="1" dirty="0">
                            <a:solidFill>
                              <a:schemeClr val="tx1"/>
                            </a:solidFill>
                            <a:latin typeface="Cambria Math"/>
                          </a:rPr>
                        </m:ctrlPr>
                      </m:sSubPr>
                      <m:e>
                        <m:r>
                          <a:rPr lang="en-US" altLang="zh-CN" b="1" i="1" dirty="0">
                            <a:solidFill>
                              <a:schemeClr val="tx1"/>
                            </a:solidFill>
                            <a:latin typeface="Cambria Math"/>
                          </a:rPr>
                          <m:t>𝒏</m:t>
                        </m:r>
                      </m:e>
                      <m:sub>
                        <m:r>
                          <a:rPr lang="en-US" altLang="zh-CN" b="1" i="1" dirty="0">
                            <a:solidFill>
                              <a:schemeClr val="tx1"/>
                            </a:solidFill>
                            <a:latin typeface="Cambria Math"/>
                          </a:rPr>
                          <m:t>𝒌</m:t>
                        </m:r>
                      </m:sub>
                    </m:sSub>
                    <m:r>
                      <a:rPr lang="en-US" altLang="zh-CN" b="1" i="1" dirty="0">
                        <a:solidFill>
                          <a:schemeClr val="tx1"/>
                        </a:solidFill>
                        <a:latin typeface="Cambria Math"/>
                      </a:rPr>
                      <m:t> </m:t>
                    </m:r>
                  </m:oMath>
                </a14:m>
                <a:r>
                  <a:rPr lang="en-US" altLang="zh-CN" b="1" dirty="0" smtClean="0">
                    <a:solidFill>
                      <a:schemeClr val="tx1"/>
                    </a:solidFill>
                  </a:rPr>
                  <a:t>-</a:t>
                </a:r>
                <a:r>
                  <a:rPr lang="zh-CN" altLang="en-US" b="1" dirty="0" smtClean="0">
                    <a:solidFill>
                      <a:schemeClr val="tx1"/>
                    </a:solidFill>
                  </a:rPr>
                  <a:t> </a:t>
                </a:r>
                <a:r>
                  <a:rPr lang="en-US" altLang="zh-CN" b="1" dirty="0" smtClean="0">
                    <a:solidFill>
                      <a:schemeClr val="tx1"/>
                    </a:solidFill>
                  </a:rPr>
                  <a:t>1=0,</a:t>
                </a:r>
                <a:r>
                  <a:rPr lang="zh-CN" altLang="en-US" b="1" dirty="0" smtClean="0">
                    <a:solidFill>
                      <a:schemeClr val="tx1"/>
                    </a:solidFill>
                  </a:rPr>
                  <a:t>则</a:t>
                </a:r>
                <a:r>
                  <a:rPr lang="zh-CN" altLang="en-US" b="1" dirty="0">
                    <a:solidFill>
                      <a:schemeClr val="tx1"/>
                    </a:solidFill>
                  </a:rPr>
                  <a:t>将个体 </a:t>
                </a:r>
                <a:r>
                  <a:rPr lang="en-US" altLang="zh-CN" b="1" dirty="0">
                    <a:solidFill>
                      <a:schemeClr val="tx1"/>
                    </a:solidFill>
                  </a:rPr>
                  <a:t>k </a:t>
                </a:r>
                <a:r>
                  <a:rPr lang="zh-CN" altLang="en-US" b="1" dirty="0">
                    <a:solidFill>
                      <a:schemeClr val="tx1"/>
                    </a:solidFill>
                  </a:rPr>
                  <a:t>存入另一个集 </a:t>
                </a:r>
                <a:r>
                  <a:rPr lang="en-US" altLang="zh-CN" b="1" dirty="0">
                    <a:solidFill>
                      <a:schemeClr val="tx1"/>
                    </a:solidFill>
                  </a:rPr>
                  <a:t>H </a:t>
                </a:r>
                <a:r>
                  <a:rPr lang="zh-CN" altLang="en-US" b="1" dirty="0">
                    <a:solidFill>
                      <a:schemeClr val="tx1"/>
                    </a:solidFill>
                  </a:rPr>
                  <a:t>；</a:t>
                </a:r>
              </a:p>
              <a:p>
                <a:pPr marL="0" indent="0">
                  <a:buNone/>
                </a:pPr>
                <a:r>
                  <a:rPr lang="zh-CN" altLang="en-US" b="1" dirty="0">
                    <a:solidFill>
                      <a:schemeClr val="tx1"/>
                    </a:solidFill>
                  </a:rPr>
                  <a:t>③ </a:t>
                </a:r>
                <a:r>
                  <a:rPr lang="zh-CN" altLang="en-US" b="1" dirty="0" smtClean="0">
                    <a:solidFill>
                      <a:schemeClr val="tx1"/>
                    </a:solidFill>
                  </a:rPr>
                  <a:t>将</a:t>
                </a:r>
                <a14:m>
                  <m:oMath xmlns:m="http://schemas.openxmlformats.org/officeDocument/2006/math">
                    <m:sSub>
                      <m:sSubPr>
                        <m:ctrlPr>
                          <a:rPr lang="en-US" altLang="zh-CN" b="1" i="1" dirty="0">
                            <a:solidFill>
                              <a:schemeClr val="tx1"/>
                            </a:solidFill>
                            <a:latin typeface="Cambria Math"/>
                          </a:rPr>
                        </m:ctrlPr>
                      </m:sSubPr>
                      <m:e>
                        <m:r>
                          <a:rPr lang="en-US" altLang="zh-CN" b="1" i="1" dirty="0">
                            <a:solidFill>
                              <a:schemeClr val="tx1"/>
                            </a:solidFill>
                            <a:latin typeface="Cambria Math"/>
                          </a:rPr>
                          <m:t>𝒁</m:t>
                        </m:r>
                      </m:e>
                      <m:sub>
                        <m:r>
                          <a:rPr lang="en-US" altLang="zh-CN" b="1" i="1" dirty="0">
                            <a:solidFill>
                              <a:schemeClr val="tx1"/>
                            </a:solidFill>
                            <a:latin typeface="Cambria Math"/>
                          </a:rPr>
                          <m:t>𝟏</m:t>
                        </m:r>
                      </m:sub>
                    </m:sSub>
                  </m:oMath>
                </a14:m>
                <a:r>
                  <a:rPr lang="zh-CN" altLang="en-US" b="1" dirty="0">
                    <a:solidFill>
                      <a:schemeClr val="tx1"/>
                    </a:solidFill>
                  </a:rPr>
                  <a:t>作为第一级非支配个体集合</a:t>
                </a:r>
                <a:r>
                  <a:rPr lang="zh-CN" altLang="en-US" b="1" dirty="0" smtClean="0">
                    <a:solidFill>
                      <a:schemeClr val="tx1"/>
                    </a:solidFill>
                  </a:rPr>
                  <a:t>，</a:t>
                </a:r>
                <a:r>
                  <a:rPr lang="en-US" altLang="zh-CN" b="1" dirty="0">
                    <a:solidFill>
                      <a:schemeClr val="tx1"/>
                    </a:solidFill>
                  </a:rPr>
                  <a:t> </a:t>
                </a:r>
                <a14:m>
                  <m:oMath xmlns:m="http://schemas.openxmlformats.org/officeDocument/2006/math">
                    <m:sSub>
                      <m:sSubPr>
                        <m:ctrlPr>
                          <a:rPr lang="en-US" altLang="zh-CN" b="1" i="1" dirty="0">
                            <a:solidFill>
                              <a:schemeClr val="tx1"/>
                            </a:solidFill>
                            <a:latin typeface="Cambria Math"/>
                          </a:rPr>
                        </m:ctrlPr>
                      </m:sSubPr>
                      <m:e>
                        <m:r>
                          <a:rPr lang="en-US" altLang="zh-CN" b="1" i="1" dirty="0">
                            <a:solidFill>
                              <a:schemeClr val="tx1"/>
                            </a:solidFill>
                            <a:latin typeface="Cambria Math"/>
                          </a:rPr>
                          <m:t>𝒁</m:t>
                        </m:r>
                      </m:e>
                      <m:sub>
                        <m:r>
                          <a:rPr lang="en-US" altLang="zh-CN" b="1" i="1" dirty="0">
                            <a:solidFill>
                              <a:schemeClr val="tx1"/>
                            </a:solidFill>
                            <a:latin typeface="Cambria Math"/>
                          </a:rPr>
                          <m:t>𝟏</m:t>
                        </m:r>
                      </m:sub>
                    </m:sSub>
                  </m:oMath>
                </a14:m>
                <a:r>
                  <a:rPr lang="zh-CN" altLang="en-US" b="1" dirty="0">
                    <a:solidFill>
                      <a:schemeClr val="tx1"/>
                    </a:solidFill>
                  </a:rPr>
                  <a:t>中的个体是最优的，它只支配个体而不</a:t>
                </a:r>
                <a:r>
                  <a:rPr lang="zh-CN" altLang="en-US" b="1" dirty="0" smtClean="0">
                    <a:solidFill>
                      <a:schemeClr val="tx1"/>
                    </a:solidFill>
                  </a:rPr>
                  <a:t>被其他</a:t>
                </a:r>
                <a:r>
                  <a:rPr lang="zh-CN" altLang="en-US" b="1" dirty="0">
                    <a:solidFill>
                      <a:schemeClr val="tx1"/>
                    </a:solidFill>
                  </a:rPr>
                  <a:t>任何个体支配，赋予该集合内个体一个相同的非支配</a:t>
                </a:r>
                <a:r>
                  <a:rPr lang="zh-CN" altLang="en-US" b="1" dirty="0" smtClean="0">
                    <a:solidFill>
                      <a:schemeClr val="tx1"/>
                    </a:solidFill>
                  </a:rPr>
                  <a:t>序</a:t>
                </a:r>
                <a14:m>
                  <m:oMath xmlns:m="http://schemas.openxmlformats.org/officeDocument/2006/math">
                    <m:sSub>
                      <m:sSubPr>
                        <m:ctrlPr>
                          <a:rPr lang="en-US" altLang="zh-CN" b="1" i="1" dirty="0" smtClean="0">
                            <a:solidFill>
                              <a:schemeClr val="tx1"/>
                            </a:solidFill>
                            <a:latin typeface="Cambria Math"/>
                          </a:rPr>
                        </m:ctrlPr>
                      </m:sSubPr>
                      <m:e>
                        <m:r>
                          <a:rPr lang="en-US" altLang="zh-CN" b="1" i="1" dirty="0" smtClean="0">
                            <a:solidFill>
                              <a:schemeClr val="tx1"/>
                            </a:solidFill>
                            <a:latin typeface="Cambria Math"/>
                          </a:rPr>
                          <m:t>𝒊</m:t>
                        </m:r>
                      </m:e>
                      <m:sub>
                        <m:r>
                          <a:rPr lang="en-US" altLang="zh-CN" b="1" i="1" dirty="0" smtClean="0">
                            <a:solidFill>
                              <a:schemeClr val="tx1"/>
                            </a:solidFill>
                            <a:latin typeface="Cambria Math"/>
                          </a:rPr>
                          <m:t>𝒓𝒂𝒏𝒌</m:t>
                        </m:r>
                      </m:sub>
                    </m:sSub>
                  </m:oMath>
                </a14:m>
                <a:r>
                  <a:rPr lang="zh-CN" altLang="en-US" b="1" dirty="0">
                    <a:solidFill>
                      <a:schemeClr val="tx1"/>
                    </a:solidFill>
                  </a:rPr>
                  <a:t>，然后继续对 </a:t>
                </a:r>
                <a:r>
                  <a:rPr lang="en-US" altLang="zh-CN" b="1" dirty="0" smtClean="0">
                    <a:solidFill>
                      <a:schemeClr val="tx1"/>
                    </a:solidFill>
                  </a:rPr>
                  <a:t>H</a:t>
                </a:r>
                <a:r>
                  <a:rPr lang="zh-CN" altLang="en-US" b="1" dirty="0" smtClean="0">
                    <a:solidFill>
                      <a:schemeClr val="tx1"/>
                    </a:solidFill>
                  </a:rPr>
                  <a:t>作</a:t>
                </a:r>
                <a:r>
                  <a:rPr lang="zh-CN" altLang="en-US" b="1" dirty="0">
                    <a:solidFill>
                      <a:schemeClr val="tx1"/>
                    </a:solidFill>
                  </a:rPr>
                  <a:t>上述分级操作并赋予相应的非支配序，直到所有的个体都被分级。</a:t>
                </a:r>
              </a:p>
              <a:p>
                <a:pPr marL="0" indent="0">
                  <a:buNone/>
                </a:pPr>
                <a:endParaRPr lang="zh-CN" altLang="en-US" b="1" dirty="0">
                  <a:solidFill>
                    <a:schemeClr val="tx1"/>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11560" y="1628800"/>
                <a:ext cx="7992888" cy="3450696"/>
              </a:xfrm>
              <a:blipFill rotWithShape="1">
                <a:blip r:embed="rId2"/>
                <a:stretch>
                  <a:fillRect l="-1144" t="-1590" r="-2670" b="-41343"/>
                </a:stretch>
              </a:blipFill>
            </p:spPr>
            <p:txBody>
              <a:bodyPr/>
              <a:lstStyle/>
              <a:p>
                <a:r>
                  <a:rPr lang="zh-CN" altLang="en-US">
                    <a:noFill/>
                  </a:rPr>
                  <a:t> </a:t>
                </a:r>
              </a:p>
            </p:txBody>
          </p:sp>
        </mc:Fallback>
      </mc:AlternateContent>
      <p:sp>
        <p:nvSpPr>
          <p:cNvPr id="2" name="标题 1"/>
          <p:cNvSpPr>
            <a:spLocks noGrp="1"/>
          </p:cNvSpPr>
          <p:nvPr>
            <p:ph type="title"/>
          </p:nvPr>
        </p:nvSpPr>
        <p:spPr/>
        <p:txBody>
          <a:bodyPr>
            <a:normAutofit/>
          </a:bodyPr>
          <a:lstStyle/>
          <a:p>
            <a:pPr algn="l"/>
            <a:r>
              <a:rPr lang="zh-CN" altLang="en-US" sz="4000" b="1" dirty="0">
                <a:solidFill>
                  <a:schemeClr val="tx1"/>
                </a:solidFill>
                <a:latin typeface="楷体_GB2312" pitchFamily="49" charset="-122"/>
                <a:ea typeface="楷体_GB2312" pitchFamily="49" charset="-122"/>
              </a:rPr>
              <a:t>快速非支配排序</a:t>
            </a:r>
            <a:r>
              <a:rPr lang="zh-CN" altLang="en-US" sz="4000" b="1" dirty="0" smtClean="0">
                <a:solidFill>
                  <a:schemeClr val="tx1"/>
                </a:solidFill>
                <a:latin typeface="楷体_GB2312" pitchFamily="49" charset="-122"/>
                <a:ea typeface="楷体_GB2312" pitchFamily="49" charset="-122"/>
              </a:rPr>
              <a:t>法</a:t>
            </a:r>
            <a:endParaRPr lang="zh-CN" altLang="en-US" sz="4000" b="1" dirty="0">
              <a:solidFill>
                <a:schemeClr val="tx1"/>
              </a:solidFill>
              <a:latin typeface="楷体_GB2312" pitchFamily="49" charset="-122"/>
              <a:ea typeface="楷体_GB2312" pitchFamily="49" charset="-122"/>
            </a:endParaRPr>
          </a:p>
        </p:txBody>
      </p:sp>
    </p:spTree>
    <p:extLst>
      <p:ext uri="{BB962C8B-B14F-4D97-AF65-F5344CB8AC3E}">
        <p14:creationId xmlns:p14="http://schemas.microsoft.com/office/powerpoint/2010/main" val="27730608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55576" y="2132856"/>
                <a:ext cx="7704856" cy="3450696"/>
              </a:xfrm>
            </p:spPr>
            <p:txBody>
              <a:bodyPr>
                <a:noAutofit/>
              </a:bodyPr>
              <a:lstStyle/>
              <a:p>
                <a:pPr marL="0" indent="0">
                  <a:buNone/>
                </a:pPr>
                <a:r>
                  <a:rPr lang="zh-CN" altLang="en-US" sz="2600" b="1" dirty="0" smtClean="0">
                    <a:solidFill>
                      <a:schemeClr val="tx1"/>
                    </a:solidFill>
                    <a:latin typeface="楷体_GB2312" pitchFamily="49" charset="-122"/>
                    <a:ea typeface="楷体_GB2312" pitchFamily="49" charset="-122"/>
                  </a:rPr>
                  <a:t>    在</a:t>
                </a:r>
                <a:r>
                  <a:rPr lang="zh-CN" altLang="en-US" sz="2600" b="1" dirty="0">
                    <a:solidFill>
                      <a:schemeClr val="tx1"/>
                    </a:solidFill>
                    <a:latin typeface="楷体_GB2312" pitchFamily="49" charset="-122"/>
                    <a:ea typeface="楷体_GB2312" pitchFamily="49" charset="-122"/>
                  </a:rPr>
                  <a:t>原来的 </a:t>
                </a:r>
                <a:r>
                  <a:rPr lang="en-US" altLang="zh-CN" sz="2600" b="1" dirty="0">
                    <a:solidFill>
                      <a:schemeClr val="tx1"/>
                    </a:solidFill>
                    <a:latin typeface="楷体_GB2312" pitchFamily="49" charset="-122"/>
                    <a:ea typeface="楷体_GB2312" pitchFamily="49" charset="-122"/>
                  </a:rPr>
                  <a:t>NSGA </a:t>
                </a:r>
                <a:r>
                  <a:rPr lang="zh-CN" altLang="en-US" sz="2600" b="1" dirty="0">
                    <a:solidFill>
                      <a:schemeClr val="tx1"/>
                    </a:solidFill>
                    <a:latin typeface="楷体_GB2312" pitchFamily="49" charset="-122"/>
                    <a:ea typeface="楷体_GB2312" pitchFamily="49" charset="-122"/>
                  </a:rPr>
                  <a:t>中，采用共享小生境技术以确保种群的多样性，但这需要由</a:t>
                </a:r>
                <a:r>
                  <a:rPr lang="zh-CN" altLang="en-US" sz="2600" b="1" dirty="0" smtClean="0">
                    <a:solidFill>
                      <a:schemeClr val="tx1"/>
                    </a:solidFill>
                    <a:latin typeface="楷体_GB2312" pitchFamily="49" charset="-122"/>
                    <a:ea typeface="楷体_GB2312" pitchFamily="49" charset="-122"/>
                  </a:rPr>
                  <a:t>决策者指定</a:t>
                </a:r>
                <a:r>
                  <a:rPr lang="zh-CN" altLang="en-US" sz="2600" b="1" dirty="0">
                    <a:solidFill>
                      <a:schemeClr val="tx1"/>
                    </a:solidFill>
                    <a:latin typeface="楷体_GB2312" pitchFamily="49" charset="-122"/>
                    <a:ea typeface="楷体_GB2312" pitchFamily="49" charset="-122"/>
                  </a:rPr>
                  <a:t>共享</a:t>
                </a:r>
                <a:r>
                  <a:rPr lang="zh-CN" altLang="en-US" sz="2600" b="1" dirty="0" smtClean="0">
                    <a:solidFill>
                      <a:schemeClr val="tx1"/>
                    </a:solidFill>
                    <a:latin typeface="楷体_GB2312" pitchFamily="49" charset="-122"/>
                    <a:ea typeface="楷体_GB2312" pitchFamily="49" charset="-122"/>
                  </a:rPr>
                  <a:t>半径</a:t>
                </a:r>
                <a14:m>
                  <m:oMath xmlns:m="http://schemas.openxmlformats.org/officeDocument/2006/math">
                    <m:sSub>
                      <m:sSubPr>
                        <m:ctrlPr>
                          <a:rPr lang="en-US" altLang="zh-CN" sz="2600" b="1" i="1" dirty="0">
                            <a:solidFill>
                              <a:schemeClr val="tx1"/>
                            </a:solidFill>
                            <a:latin typeface="Cambria Math"/>
                            <a:ea typeface="Cambria Math"/>
                          </a:rPr>
                        </m:ctrlPr>
                      </m:sSubPr>
                      <m:e>
                        <m:r>
                          <a:rPr lang="en-US" altLang="zh-CN" sz="2600" b="1" i="1" dirty="0">
                            <a:solidFill>
                              <a:schemeClr val="tx1"/>
                            </a:solidFill>
                            <a:latin typeface="Cambria Math"/>
                            <a:ea typeface="Cambria Math"/>
                          </a:rPr>
                          <m:t>𝝈</m:t>
                        </m:r>
                      </m:e>
                      <m:sub>
                        <m:r>
                          <m:rPr>
                            <m:sty m:val="p"/>
                          </m:rPr>
                          <a:rPr lang="en-US" altLang="zh-CN" sz="2600" b="1" i="1" dirty="0">
                            <a:solidFill>
                              <a:schemeClr val="tx1"/>
                            </a:solidFill>
                            <a:latin typeface="Cambria Math"/>
                            <a:ea typeface="Cambria Math"/>
                          </a:rPr>
                          <m:t>share</m:t>
                        </m:r>
                      </m:sub>
                    </m:sSub>
                  </m:oMath>
                </a14:m>
                <a:r>
                  <a:rPr lang="zh-CN" altLang="en-US" sz="2600" b="1" dirty="0">
                    <a:solidFill>
                      <a:schemeClr val="tx1"/>
                    </a:solidFill>
                    <a:latin typeface="楷体_GB2312" pitchFamily="49" charset="-122"/>
                    <a:ea typeface="楷体_GB2312" pitchFamily="49" charset="-122"/>
                  </a:rPr>
                  <a:t>的值。为了解决这个问题，</a:t>
                </a:r>
                <a:r>
                  <a:rPr lang="en-US" altLang="zh-CN" sz="2600" b="1" dirty="0">
                    <a:solidFill>
                      <a:schemeClr val="tx1"/>
                    </a:solidFill>
                    <a:latin typeface="楷体_GB2312" pitchFamily="49" charset="-122"/>
                    <a:ea typeface="楷体_GB2312" pitchFamily="49" charset="-122"/>
                  </a:rPr>
                  <a:t>NSGA-II </a:t>
                </a:r>
                <a:r>
                  <a:rPr lang="zh-CN" altLang="en-US" sz="2600" b="1" dirty="0">
                    <a:solidFill>
                      <a:schemeClr val="tx1"/>
                    </a:solidFill>
                    <a:latin typeface="楷体_GB2312" pitchFamily="49" charset="-122"/>
                    <a:ea typeface="楷体_GB2312" pitchFamily="49" charset="-122"/>
                  </a:rPr>
                  <a:t>中提出了拥挤度的概念：</a:t>
                </a:r>
                <a:r>
                  <a:rPr lang="zh-CN" altLang="en-US" sz="2600" b="1" dirty="0" smtClean="0">
                    <a:solidFill>
                      <a:schemeClr val="tx1"/>
                    </a:solidFill>
                    <a:latin typeface="楷体_GB2312" pitchFamily="49" charset="-122"/>
                    <a:ea typeface="楷体_GB2312" pitchFamily="49" charset="-122"/>
                  </a:rPr>
                  <a:t>拥挤度</a:t>
                </a:r>
                <a:r>
                  <a:rPr lang="zh-CN" altLang="en-US" sz="2600" b="1" dirty="0">
                    <a:solidFill>
                      <a:schemeClr val="tx1"/>
                    </a:solidFill>
                    <a:latin typeface="楷体_GB2312" pitchFamily="49" charset="-122"/>
                    <a:ea typeface="楷体_GB2312" pitchFamily="49" charset="-122"/>
                  </a:rPr>
                  <a:t>表示在种群中给定点的周围个体的密度，</a:t>
                </a:r>
                <a:r>
                  <a:rPr lang="zh-CN" altLang="en-US" sz="2600" b="1" dirty="0" smtClean="0">
                    <a:solidFill>
                      <a:schemeClr val="tx1"/>
                    </a:solidFill>
                    <a:latin typeface="楷体_GB2312" pitchFamily="49" charset="-122"/>
                    <a:ea typeface="楷体_GB2312" pitchFamily="49" charset="-122"/>
                  </a:rPr>
                  <a:t>用</a:t>
                </a:r>
                <a14:m>
                  <m:oMath xmlns:m="http://schemas.openxmlformats.org/officeDocument/2006/math">
                    <m:sSub>
                      <m:sSubPr>
                        <m:ctrlPr>
                          <a:rPr lang="en-US" altLang="zh-CN" sz="2600" b="1" i="1" dirty="0" smtClean="0">
                            <a:solidFill>
                              <a:schemeClr val="tx1"/>
                            </a:solidFill>
                            <a:latin typeface="Cambria Math"/>
                            <a:ea typeface="楷体_GB2312" pitchFamily="49" charset="-122"/>
                          </a:rPr>
                        </m:ctrlPr>
                      </m:sSubPr>
                      <m:e>
                        <m:r>
                          <a:rPr lang="en-US" altLang="zh-CN" sz="2600" b="1" i="1" dirty="0" smtClean="0">
                            <a:solidFill>
                              <a:schemeClr val="tx1"/>
                            </a:solidFill>
                            <a:latin typeface="Cambria Math"/>
                            <a:ea typeface="楷体_GB2312" pitchFamily="49" charset="-122"/>
                          </a:rPr>
                          <m:t>𝒊</m:t>
                        </m:r>
                      </m:e>
                      <m:sub>
                        <m:r>
                          <a:rPr lang="en-US" altLang="zh-CN" sz="2600" b="1" i="1" dirty="0" smtClean="0">
                            <a:solidFill>
                              <a:schemeClr val="tx1"/>
                            </a:solidFill>
                            <a:latin typeface="Cambria Math"/>
                            <a:ea typeface="楷体_GB2312" pitchFamily="49" charset="-122"/>
                          </a:rPr>
                          <m:t>𝒅</m:t>
                        </m:r>
                      </m:sub>
                    </m:sSub>
                  </m:oMath>
                </a14:m>
                <a:r>
                  <a:rPr lang="zh-CN" altLang="en-US" sz="2600" b="1" dirty="0">
                    <a:solidFill>
                      <a:schemeClr val="tx1"/>
                    </a:solidFill>
                    <a:latin typeface="楷体_GB2312" pitchFamily="49" charset="-122"/>
                    <a:ea typeface="楷体_GB2312" pitchFamily="49" charset="-122"/>
                  </a:rPr>
                  <a:t>表示，直观上用个体 </a:t>
                </a:r>
                <a:r>
                  <a:rPr lang="en-US" altLang="zh-CN" sz="2600" b="1" dirty="0">
                    <a:solidFill>
                      <a:schemeClr val="tx1"/>
                    </a:solidFill>
                    <a:latin typeface="楷体_GB2312" pitchFamily="49" charset="-122"/>
                    <a:ea typeface="楷体_GB2312" pitchFamily="49" charset="-122"/>
                  </a:rPr>
                  <a:t>i </a:t>
                </a:r>
                <a:r>
                  <a:rPr lang="zh-CN" altLang="en-US" sz="2600" b="1" dirty="0">
                    <a:solidFill>
                      <a:schemeClr val="tx1"/>
                    </a:solidFill>
                    <a:latin typeface="楷体_GB2312" pitchFamily="49" charset="-122"/>
                    <a:ea typeface="楷体_GB2312" pitchFamily="49" charset="-122"/>
                  </a:rPr>
                  <a:t>周围包含个体 </a:t>
                </a:r>
                <a:r>
                  <a:rPr lang="en-US" altLang="zh-CN" sz="2600" b="1" dirty="0">
                    <a:solidFill>
                      <a:schemeClr val="tx1"/>
                    </a:solidFill>
                    <a:latin typeface="楷体_GB2312" pitchFamily="49" charset="-122"/>
                    <a:ea typeface="楷体_GB2312" pitchFamily="49" charset="-122"/>
                  </a:rPr>
                  <a:t>i </a:t>
                </a:r>
                <a:r>
                  <a:rPr lang="zh-CN" altLang="en-US" sz="2600" b="1" dirty="0" smtClean="0">
                    <a:solidFill>
                      <a:schemeClr val="tx1"/>
                    </a:solidFill>
                    <a:latin typeface="楷体_GB2312" pitchFamily="49" charset="-122"/>
                    <a:ea typeface="楷体_GB2312" pitchFamily="49" charset="-122"/>
                  </a:rPr>
                  <a:t>但不</a:t>
                </a:r>
                <a:r>
                  <a:rPr lang="zh-CN" altLang="en-US" sz="2600" b="1" dirty="0">
                    <a:solidFill>
                      <a:schemeClr val="tx1"/>
                    </a:solidFill>
                    <a:latin typeface="楷体_GB2312" pitchFamily="49" charset="-122"/>
                    <a:ea typeface="楷体_GB2312" pitchFamily="49" charset="-122"/>
                  </a:rPr>
                  <a:t>包含其余个体的最大长方形的长来</a:t>
                </a:r>
                <a:r>
                  <a:rPr lang="zh-CN" altLang="en-US" sz="2600" b="1" dirty="0" smtClean="0">
                    <a:solidFill>
                      <a:schemeClr val="tx1"/>
                    </a:solidFill>
                    <a:latin typeface="楷体_GB2312" pitchFamily="49" charset="-122"/>
                    <a:ea typeface="楷体_GB2312" pitchFamily="49" charset="-122"/>
                  </a:rPr>
                  <a:t>表示。</a:t>
                </a:r>
                <a:endParaRPr lang="en-US" altLang="zh-CN" sz="2600" b="1" dirty="0" smtClean="0">
                  <a:solidFill>
                    <a:schemeClr val="tx1"/>
                  </a:solidFill>
                  <a:latin typeface="楷体_GB2312" pitchFamily="49" charset="-122"/>
                  <a:ea typeface="楷体_GB2312" pitchFamily="49" charset="-122"/>
                </a:endParaRPr>
              </a:p>
              <a:p>
                <a:pPr marL="0" indent="0">
                  <a:buNone/>
                </a:pPr>
                <a:r>
                  <a:rPr lang="zh-CN" altLang="en-US" sz="2600" b="1" dirty="0" smtClean="0">
                    <a:solidFill>
                      <a:schemeClr val="tx1"/>
                    </a:solidFill>
                    <a:latin typeface="楷体_GB2312" pitchFamily="49" charset="-122"/>
                    <a:ea typeface="楷体_GB2312" pitchFamily="49" charset="-122"/>
                  </a:rPr>
                  <a:t>    在</a:t>
                </a:r>
                <a:r>
                  <a:rPr lang="zh-CN" altLang="en-US" sz="2600" b="1" dirty="0">
                    <a:solidFill>
                      <a:schemeClr val="tx1"/>
                    </a:solidFill>
                    <a:latin typeface="楷体_GB2312" pitchFamily="49" charset="-122"/>
                    <a:ea typeface="楷体_GB2312" pitchFamily="49" charset="-122"/>
                  </a:rPr>
                  <a:t>带精英策略的非支配排序遗传算法中，拥挤度的计算是保证种群多样性的一个</a:t>
                </a:r>
                <a:r>
                  <a:rPr lang="zh-CN" altLang="en-US" sz="2600" b="1" dirty="0" smtClean="0">
                    <a:solidFill>
                      <a:schemeClr val="tx1"/>
                    </a:solidFill>
                    <a:latin typeface="楷体_GB2312" pitchFamily="49" charset="-122"/>
                    <a:ea typeface="楷体_GB2312" pitchFamily="49" charset="-122"/>
                  </a:rPr>
                  <a:t>重要</a:t>
                </a:r>
                <a:r>
                  <a:rPr lang="zh-CN" altLang="en-US" sz="2600" b="1" dirty="0">
                    <a:solidFill>
                      <a:schemeClr val="tx1"/>
                    </a:solidFill>
                    <a:latin typeface="楷体_GB2312" pitchFamily="49" charset="-122"/>
                    <a:ea typeface="楷体_GB2312" pitchFamily="49" charset="-122"/>
                  </a:rPr>
                  <a:t>环节，其计算步骤如下：</a:t>
                </a:r>
              </a:p>
              <a:p>
                <a:endParaRPr lang="zh-CN" altLang="en-US" sz="2600" b="1" dirty="0">
                  <a:solidFill>
                    <a:schemeClr val="tx1"/>
                  </a:solidFill>
                  <a:latin typeface="楷体_GB2312" pitchFamily="49" charset="-122"/>
                  <a:ea typeface="楷体_GB2312"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55576" y="2132856"/>
                <a:ext cx="7704856" cy="3450696"/>
              </a:xfrm>
              <a:blipFill rotWithShape="1">
                <a:blip r:embed="rId2"/>
                <a:stretch>
                  <a:fillRect l="-1424" t="-1413" r="-4984" b="-12898"/>
                </a:stretch>
              </a:blipFill>
            </p:spPr>
            <p:txBody>
              <a:bodyPr/>
              <a:lstStyle/>
              <a:p>
                <a:r>
                  <a:rPr lang="zh-CN" altLang="en-US">
                    <a:noFill/>
                  </a:rPr>
                  <a:t> </a:t>
                </a:r>
              </a:p>
            </p:txBody>
          </p:sp>
        </mc:Fallback>
      </mc:AlternateContent>
      <p:sp>
        <p:nvSpPr>
          <p:cNvPr id="2" name="标题 1"/>
          <p:cNvSpPr>
            <a:spLocks noGrp="1"/>
          </p:cNvSpPr>
          <p:nvPr>
            <p:ph type="title"/>
          </p:nvPr>
        </p:nvSpPr>
        <p:spPr>
          <a:xfrm>
            <a:off x="395536" y="764704"/>
            <a:ext cx="8229600" cy="1252728"/>
          </a:xfrm>
        </p:spPr>
        <p:txBody>
          <a:bodyPr>
            <a:noAutofit/>
          </a:bodyPr>
          <a:lstStyle/>
          <a:p>
            <a:pPr algn="l"/>
            <a:r>
              <a:rPr lang="zh-CN" altLang="en-US" sz="4000" b="1" dirty="0">
                <a:solidFill>
                  <a:schemeClr val="tx1"/>
                </a:solidFill>
                <a:latin typeface="楷体_GB2312" pitchFamily="49" charset="-122"/>
                <a:ea typeface="楷体_GB2312" pitchFamily="49" charset="-122"/>
              </a:rPr>
              <a:t>拥挤度比较</a:t>
            </a:r>
            <a:r>
              <a:rPr lang="zh-CN" altLang="en-US" sz="4000" b="1" dirty="0" smtClean="0">
                <a:solidFill>
                  <a:schemeClr val="tx1"/>
                </a:solidFill>
                <a:latin typeface="楷体_GB2312" pitchFamily="49" charset="-122"/>
                <a:ea typeface="楷体_GB2312" pitchFamily="49" charset="-122"/>
              </a:rPr>
              <a:t>算子</a:t>
            </a:r>
            <a:r>
              <a:rPr lang="en-US" altLang="zh-CN" sz="4000" b="1" dirty="0" smtClean="0">
                <a:solidFill>
                  <a:schemeClr val="tx1"/>
                </a:solidFill>
                <a:latin typeface="楷体_GB2312" pitchFamily="49" charset="-122"/>
                <a:ea typeface="楷体_GB2312" pitchFamily="49" charset="-122"/>
              </a:rPr>
              <a:t/>
            </a:r>
            <a:br>
              <a:rPr lang="en-US" altLang="zh-CN" sz="4000" b="1" dirty="0" smtClean="0">
                <a:solidFill>
                  <a:schemeClr val="tx1"/>
                </a:solidFill>
                <a:latin typeface="楷体_GB2312" pitchFamily="49" charset="-122"/>
                <a:ea typeface="楷体_GB2312" pitchFamily="49" charset="-122"/>
              </a:rPr>
            </a:br>
            <a:r>
              <a:rPr lang="en-US" altLang="zh-CN" sz="4000" b="1" dirty="0">
                <a:solidFill>
                  <a:schemeClr val="tx1"/>
                </a:solidFill>
                <a:latin typeface="楷体_GB2312" pitchFamily="49" charset="-122"/>
                <a:ea typeface="楷体_GB2312" pitchFamily="49" charset="-122"/>
              </a:rPr>
              <a:t> </a:t>
            </a:r>
            <a:r>
              <a:rPr lang="en-US" altLang="zh-CN" sz="4000" b="1" dirty="0" smtClean="0">
                <a:solidFill>
                  <a:schemeClr val="tx1"/>
                </a:solidFill>
                <a:latin typeface="楷体_GB2312" pitchFamily="49" charset="-122"/>
                <a:ea typeface="楷体_GB2312" pitchFamily="49" charset="-122"/>
              </a:rPr>
              <a:t>            --</a:t>
            </a:r>
            <a:r>
              <a:rPr lang="zh-CN" altLang="en-US" sz="4000" b="1" dirty="0" smtClean="0">
                <a:solidFill>
                  <a:schemeClr val="tx1"/>
                </a:solidFill>
                <a:latin typeface="楷体_GB2312" pitchFamily="49" charset="-122"/>
                <a:ea typeface="楷体_GB2312" pitchFamily="49" charset="-122"/>
              </a:rPr>
              <a:t>拥挤度</a:t>
            </a:r>
            <a:r>
              <a:rPr lang="zh-CN" altLang="en-US" sz="4000" b="1" dirty="0">
                <a:solidFill>
                  <a:schemeClr val="tx1"/>
                </a:solidFill>
                <a:latin typeface="楷体_GB2312" pitchFamily="49" charset="-122"/>
                <a:ea typeface="楷体_GB2312" pitchFamily="49" charset="-122"/>
              </a:rPr>
              <a:t>的</a:t>
            </a:r>
            <a:r>
              <a:rPr lang="zh-CN" altLang="en-US" sz="4000" b="1" dirty="0" smtClean="0">
                <a:solidFill>
                  <a:schemeClr val="tx1"/>
                </a:solidFill>
                <a:latin typeface="楷体_GB2312" pitchFamily="49" charset="-122"/>
                <a:ea typeface="楷体_GB2312" pitchFamily="49" charset="-122"/>
              </a:rPr>
              <a:t>确定</a:t>
            </a:r>
            <a:r>
              <a:rPr lang="en-US" altLang="zh-CN" sz="4000" b="1" dirty="0">
                <a:solidFill>
                  <a:schemeClr val="tx1"/>
                </a:solidFill>
                <a:latin typeface="楷体_GB2312" pitchFamily="49" charset="-122"/>
                <a:ea typeface="楷体_GB2312" pitchFamily="49" charset="-122"/>
              </a:rPr>
              <a:t/>
            </a:r>
            <a:br>
              <a:rPr lang="en-US" altLang="zh-CN" sz="4000" b="1" dirty="0">
                <a:solidFill>
                  <a:schemeClr val="tx1"/>
                </a:solidFill>
                <a:latin typeface="楷体_GB2312" pitchFamily="49" charset="-122"/>
                <a:ea typeface="楷体_GB2312" pitchFamily="49" charset="-122"/>
              </a:rPr>
            </a:br>
            <a:endParaRPr lang="zh-CN" altLang="en-US" sz="4000" b="1" dirty="0">
              <a:solidFill>
                <a:schemeClr val="tx1"/>
              </a:solidFill>
              <a:latin typeface="楷体_GB2312" pitchFamily="49" charset="-122"/>
              <a:ea typeface="楷体_GB2312" pitchFamily="49" charset="-122"/>
            </a:endParaRPr>
          </a:p>
        </p:txBody>
      </p:sp>
    </p:spTree>
    <p:extLst>
      <p:ext uri="{BB962C8B-B14F-4D97-AF65-F5344CB8AC3E}">
        <p14:creationId xmlns:p14="http://schemas.microsoft.com/office/powerpoint/2010/main" val="29697855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99592" y="980728"/>
                <a:ext cx="7660373" cy="5289451"/>
              </a:xfrm>
            </p:spPr>
            <p:txBody>
              <a:bodyPr>
                <a:noAutofit/>
              </a:bodyPr>
              <a:lstStyle/>
              <a:p>
                <a:pPr marL="0" indent="0">
                  <a:buNone/>
                </a:pPr>
                <a:r>
                  <a:rPr lang="zh-CN" altLang="en-US" sz="2800" b="1" dirty="0" smtClean="0">
                    <a:solidFill>
                      <a:schemeClr val="tx1"/>
                    </a:solidFill>
                  </a:rPr>
                  <a:t>① 每个点的拥挤度</a:t>
                </a:r>
                <a14:m>
                  <m:oMath xmlns:m="http://schemas.openxmlformats.org/officeDocument/2006/math">
                    <m:sSub>
                      <m:sSubPr>
                        <m:ctrlPr>
                          <a:rPr lang="en-US" altLang="zh-CN" sz="2800" b="1" i="1" dirty="0">
                            <a:solidFill>
                              <a:schemeClr val="tx1"/>
                            </a:solidFill>
                            <a:latin typeface="Cambria Math"/>
                            <a:ea typeface="楷体_GB2312" pitchFamily="49" charset="-122"/>
                          </a:rPr>
                        </m:ctrlPr>
                      </m:sSubPr>
                      <m:e>
                        <m:r>
                          <a:rPr lang="en-US" altLang="zh-CN" sz="2800" b="1" i="1" dirty="0">
                            <a:solidFill>
                              <a:schemeClr val="tx1"/>
                            </a:solidFill>
                            <a:latin typeface="Cambria Math"/>
                            <a:ea typeface="楷体_GB2312" pitchFamily="49" charset="-122"/>
                          </a:rPr>
                          <m:t>𝒊</m:t>
                        </m:r>
                      </m:e>
                      <m:sub>
                        <m:r>
                          <a:rPr lang="en-US" altLang="zh-CN" sz="2800" b="1" i="1" dirty="0">
                            <a:solidFill>
                              <a:schemeClr val="tx1"/>
                            </a:solidFill>
                            <a:latin typeface="Cambria Math"/>
                            <a:ea typeface="楷体_GB2312" pitchFamily="49" charset="-122"/>
                          </a:rPr>
                          <m:t>𝒅</m:t>
                        </m:r>
                      </m:sub>
                    </m:sSub>
                  </m:oMath>
                </a14:m>
                <a:r>
                  <a:rPr lang="zh-CN" altLang="en-US" sz="2800" b="1" dirty="0">
                    <a:solidFill>
                      <a:schemeClr val="tx1"/>
                    </a:solidFill>
                  </a:rPr>
                  <a:t>置为 </a:t>
                </a:r>
                <a:r>
                  <a:rPr lang="en-US" altLang="zh-CN" sz="2800" b="1" dirty="0">
                    <a:solidFill>
                      <a:schemeClr val="tx1"/>
                    </a:solidFill>
                  </a:rPr>
                  <a:t>0</a:t>
                </a:r>
                <a:r>
                  <a:rPr lang="zh-CN" altLang="en-US" sz="2800" b="1" dirty="0">
                    <a:solidFill>
                      <a:schemeClr val="tx1"/>
                    </a:solidFill>
                  </a:rPr>
                  <a:t>；</a:t>
                </a:r>
              </a:p>
              <a:p>
                <a:pPr marL="0" indent="0">
                  <a:buNone/>
                </a:pPr>
                <a:r>
                  <a:rPr lang="zh-CN" altLang="en-US" sz="2800" b="1" dirty="0">
                    <a:solidFill>
                      <a:schemeClr val="tx1"/>
                    </a:solidFill>
                  </a:rPr>
                  <a:t>② 针对每个目标，对种群进行非支配排序，令边界的两个个体拥挤度为无穷，</a:t>
                </a:r>
                <a:r>
                  <a:rPr lang="zh-CN" altLang="en-US" sz="2800" b="1" dirty="0" smtClean="0">
                    <a:solidFill>
                      <a:schemeClr val="tx1"/>
                    </a:solidFill>
                  </a:rPr>
                  <a:t>即</a:t>
                </a:r>
                <a14:m>
                  <m:oMath xmlns:m="http://schemas.openxmlformats.org/officeDocument/2006/math">
                    <m:sSub>
                      <m:sSubPr>
                        <m:ctrlPr>
                          <a:rPr lang="en-US" altLang="zh-CN" sz="2800" b="1" i="1" smtClean="0">
                            <a:solidFill>
                              <a:schemeClr val="tx1"/>
                            </a:solidFill>
                            <a:latin typeface="Cambria Math"/>
                          </a:rPr>
                        </m:ctrlPr>
                      </m:sSubPr>
                      <m:e>
                        <m:r>
                          <a:rPr lang="en-US" altLang="zh-CN" sz="2800" b="1" i="1" smtClean="0">
                            <a:solidFill>
                              <a:schemeClr val="tx1"/>
                            </a:solidFill>
                            <a:latin typeface="Cambria Math"/>
                          </a:rPr>
                          <m:t>𝒐</m:t>
                        </m:r>
                      </m:e>
                      <m:sub>
                        <m:r>
                          <a:rPr lang="en-US" altLang="zh-CN" sz="2800" b="1" i="1" smtClean="0">
                            <a:solidFill>
                              <a:schemeClr val="tx1"/>
                            </a:solidFill>
                            <a:latin typeface="Cambria Math"/>
                          </a:rPr>
                          <m:t>𝒅</m:t>
                        </m:r>
                      </m:sub>
                    </m:sSub>
                    <m:r>
                      <a:rPr lang="en-US" altLang="zh-CN" sz="2800" b="1" i="1" smtClean="0">
                        <a:solidFill>
                          <a:schemeClr val="tx1"/>
                        </a:solidFill>
                        <a:latin typeface="Cambria Math"/>
                      </a:rPr>
                      <m:t>=</m:t>
                    </m:r>
                    <m:sSub>
                      <m:sSubPr>
                        <m:ctrlPr>
                          <a:rPr lang="en-US" altLang="zh-CN" sz="2800" b="1" i="1" smtClean="0">
                            <a:solidFill>
                              <a:schemeClr val="tx1"/>
                            </a:solidFill>
                            <a:latin typeface="Cambria Math"/>
                          </a:rPr>
                        </m:ctrlPr>
                      </m:sSubPr>
                      <m:e>
                        <m:r>
                          <a:rPr lang="en-US" altLang="zh-CN" sz="2800" b="1" i="1" smtClean="0">
                            <a:solidFill>
                              <a:schemeClr val="tx1"/>
                            </a:solidFill>
                            <a:latin typeface="Cambria Math"/>
                          </a:rPr>
                          <m:t>𝑰</m:t>
                        </m:r>
                      </m:e>
                      <m:sub>
                        <m:r>
                          <a:rPr lang="en-US" altLang="zh-CN" sz="2800" b="1" i="1" smtClean="0">
                            <a:solidFill>
                              <a:schemeClr val="tx1"/>
                            </a:solidFill>
                            <a:latin typeface="Cambria Math"/>
                          </a:rPr>
                          <m:t>𝒅</m:t>
                        </m:r>
                      </m:sub>
                    </m:sSub>
                    <m:r>
                      <a:rPr lang="en-US" altLang="zh-CN" sz="2800" b="1" i="1" smtClean="0">
                        <a:solidFill>
                          <a:schemeClr val="tx1"/>
                        </a:solidFill>
                        <a:latin typeface="Cambria Math"/>
                      </a:rPr>
                      <m:t>=</m:t>
                    </m:r>
                    <m:r>
                      <a:rPr lang="en-US" altLang="zh-CN" sz="2800" b="1" i="1" smtClean="0">
                        <a:solidFill>
                          <a:schemeClr val="tx1"/>
                        </a:solidFill>
                        <a:latin typeface="Cambria Math"/>
                        <a:ea typeface="Cambria Math"/>
                      </a:rPr>
                      <m:t>∞</m:t>
                    </m:r>
                  </m:oMath>
                </a14:m>
                <a:r>
                  <a:rPr lang="zh-CN" altLang="en-US" sz="2800" b="1" dirty="0" smtClean="0">
                    <a:solidFill>
                      <a:schemeClr val="tx1"/>
                    </a:solidFill>
                  </a:rPr>
                  <a:t>；</a:t>
                </a:r>
                <a:endParaRPr lang="zh-CN" altLang="en-US" sz="2800" b="1" dirty="0">
                  <a:solidFill>
                    <a:schemeClr val="tx1"/>
                  </a:solidFill>
                </a:endParaRPr>
              </a:p>
              <a:p>
                <a:pPr marL="0" indent="0">
                  <a:buNone/>
                </a:pPr>
                <a:r>
                  <a:rPr lang="zh-CN" altLang="en-US" sz="2800" b="1" dirty="0">
                    <a:solidFill>
                      <a:schemeClr val="tx1"/>
                    </a:solidFill>
                  </a:rPr>
                  <a:t>③ 对其他个体进行拥挤度的计算</a:t>
                </a:r>
                <a:r>
                  <a:rPr lang="zh-CN" altLang="en-US" sz="2800" b="1" dirty="0" smtClean="0">
                    <a:solidFill>
                      <a:schemeClr val="tx1"/>
                    </a:solidFill>
                  </a:rPr>
                  <a:t>：</a:t>
                </a:r>
                <a:endParaRPr lang="en-US" altLang="zh-CN" sz="2800" b="1" dirty="0" smtClean="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sz="2800" b="1" i="1" dirty="0">
                              <a:solidFill>
                                <a:schemeClr val="tx1"/>
                              </a:solidFill>
                              <a:latin typeface="Cambria Math"/>
                              <a:ea typeface="楷体_GB2312" pitchFamily="49" charset="-122"/>
                            </a:rPr>
                          </m:ctrlPr>
                        </m:sSubPr>
                        <m:e>
                          <m:r>
                            <a:rPr lang="en-US" altLang="zh-CN" sz="2800" b="1" i="1" dirty="0">
                              <a:solidFill>
                                <a:schemeClr val="tx1"/>
                              </a:solidFill>
                              <a:latin typeface="Cambria Math"/>
                              <a:ea typeface="楷体_GB2312" pitchFamily="49" charset="-122"/>
                            </a:rPr>
                            <m:t>𝒊</m:t>
                          </m:r>
                        </m:e>
                        <m:sub>
                          <m:r>
                            <a:rPr lang="en-US" altLang="zh-CN" sz="2800" b="1" i="1" dirty="0">
                              <a:solidFill>
                                <a:schemeClr val="tx1"/>
                              </a:solidFill>
                              <a:latin typeface="Cambria Math"/>
                              <a:ea typeface="楷体_GB2312" pitchFamily="49" charset="-122"/>
                            </a:rPr>
                            <m:t>𝒅</m:t>
                          </m:r>
                        </m:sub>
                      </m:sSub>
                      <m:r>
                        <a:rPr lang="en-US" altLang="zh-CN" sz="2800" b="1" i="1" dirty="0" smtClean="0">
                          <a:solidFill>
                            <a:schemeClr val="tx1"/>
                          </a:solidFill>
                          <a:latin typeface="Cambria Math"/>
                          <a:ea typeface="楷体_GB2312" pitchFamily="49" charset="-122"/>
                        </a:rPr>
                        <m:t>=</m:t>
                      </m:r>
                      <m:nary>
                        <m:naryPr>
                          <m:chr m:val="∑"/>
                          <m:ctrlPr>
                            <a:rPr lang="en-US" altLang="zh-CN" sz="2800" b="1" i="1" dirty="0" smtClean="0">
                              <a:solidFill>
                                <a:schemeClr val="tx1"/>
                              </a:solidFill>
                              <a:latin typeface="Cambria Math"/>
                              <a:ea typeface="楷体_GB2312" pitchFamily="49" charset="-122"/>
                            </a:rPr>
                          </m:ctrlPr>
                        </m:naryPr>
                        <m:sub>
                          <m:r>
                            <m:rPr>
                              <m:brk m:alnAt="23"/>
                            </m:rPr>
                            <a:rPr lang="en-US" altLang="zh-CN" sz="2800" b="1" i="1" dirty="0" smtClean="0">
                              <a:solidFill>
                                <a:schemeClr val="tx1"/>
                              </a:solidFill>
                              <a:latin typeface="Cambria Math"/>
                              <a:ea typeface="楷体_GB2312" pitchFamily="49" charset="-122"/>
                            </a:rPr>
                            <m:t>𝒋</m:t>
                          </m:r>
                          <m:r>
                            <a:rPr lang="en-US" altLang="zh-CN" sz="2800" b="1" i="1" dirty="0" smtClean="0">
                              <a:solidFill>
                                <a:schemeClr val="tx1"/>
                              </a:solidFill>
                              <a:latin typeface="Cambria Math"/>
                              <a:ea typeface="楷体_GB2312" pitchFamily="49" charset="-122"/>
                            </a:rPr>
                            <m:t>=</m:t>
                          </m:r>
                          <m:r>
                            <a:rPr lang="en-US" altLang="zh-CN" sz="2800" b="1" i="1" dirty="0" smtClean="0">
                              <a:solidFill>
                                <a:schemeClr val="tx1"/>
                              </a:solidFill>
                              <a:latin typeface="Cambria Math"/>
                              <a:ea typeface="楷体_GB2312" pitchFamily="49" charset="-122"/>
                            </a:rPr>
                            <m:t>𝟏</m:t>
                          </m:r>
                        </m:sub>
                        <m:sup>
                          <m:r>
                            <a:rPr lang="en-US" altLang="zh-CN" sz="2800" b="1" i="1" dirty="0" smtClean="0">
                              <a:solidFill>
                                <a:schemeClr val="tx1"/>
                              </a:solidFill>
                              <a:latin typeface="Cambria Math"/>
                              <a:ea typeface="楷体_GB2312" pitchFamily="49" charset="-122"/>
                            </a:rPr>
                            <m:t>𝒎</m:t>
                          </m:r>
                        </m:sup>
                        <m:e>
                          <m:d>
                            <m:dPr>
                              <m:ctrlPr>
                                <a:rPr lang="en-US" altLang="zh-CN" sz="2800" b="1" i="1" dirty="0" smtClean="0">
                                  <a:solidFill>
                                    <a:schemeClr val="tx1"/>
                                  </a:solidFill>
                                  <a:latin typeface="Cambria Math"/>
                                  <a:ea typeface="楷体_GB2312" pitchFamily="49" charset="-122"/>
                                </a:rPr>
                              </m:ctrlPr>
                            </m:dPr>
                            <m:e>
                              <m:d>
                                <m:dPr>
                                  <m:begChr m:val="|"/>
                                  <m:endChr m:val="|"/>
                                  <m:ctrlPr>
                                    <a:rPr lang="en-US" altLang="zh-CN" sz="2800" b="1" i="1" dirty="0" smtClean="0">
                                      <a:solidFill>
                                        <a:schemeClr val="tx1"/>
                                      </a:solidFill>
                                      <a:latin typeface="Cambria Math"/>
                                      <a:ea typeface="楷体_GB2312" pitchFamily="49" charset="-122"/>
                                    </a:rPr>
                                  </m:ctrlPr>
                                </m:dPr>
                                <m:e>
                                  <m:sSup>
                                    <m:sSupPr>
                                      <m:ctrlPr>
                                        <a:rPr lang="en-US" altLang="zh-CN" sz="2800" b="1" i="1" dirty="0" smtClean="0">
                                          <a:solidFill>
                                            <a:schemeClr val="tx1"/>
                                          </a:solidFill>
                                          <a:latin typeface="Cambria Math"/>
                                          <a:ea typeface="楷体_GB2312" pitchFamily="49" charset="-122"/>
                                        </a:rPr>
                                      </m:ctrlPr>
                                    </m:sSupPr>
                                    <m:e>
                                      <m:sSub>
                                        <m:sSubPr>
                                          <m:ctrlPr>
                                            <a:rPr lang="en-US" altLang="zh-CN" sz="2800" b="1" i="1" dirty="0" smtClean="0">
                                              <a:solidFill>
                                                <a:schemeClr val="tx1"/>
                                              </a:solidFill>
                                              <a:latin typeface="Cambria Math"/>
                                              <a:ea typeface="楷体_GB2312" pitchFamily="49" charset="-122"/>
                                            </a:rPr>
                                          </m:ctrlPr>
                                        </m:sSubPr>
                                        <m:e>
                                          <m:r>
                                            <a:rPr lang="en-US" altLang="zh-CN" sz="2800" b="1" i="1" dirty="0" smtClean="0">
                                              <a:solidFill>
                                                <a:schemeClr val="tx1"/>
                                              </a:solidFill>
                                              <a:latin typeface="Cambria Math"/>
                                              <a:ea typeface="楷体_GB2312" pitchFamily="49" charset="-122"/>
                                            </a:rPr>
                                            <m:t>𝒇</m:t>
                                          </m:r>
                                        </m:e>
                                        <m:sub>
                                          <m:r>
                                            <a:rPr lang="en-US" altLang="zh-CN" sz="2800" b="1" i="1" dirty="0" smtClean="0">
                                              <a:solidFill>
                                                <a:schemeClr val="tx1"/>
                                              </a:solidFill>
                                              <a:latin typeface="Cambria Math"/>
                                              <a:ea typeface="楷体_GB2312" pitchFamily="49" charset="-122"/>
                                            </a:rPr>
                                            <m:t>𝒋</m:t>
                                          </m:r>
                                        </m:sub>
                                      </m:sSub>
                                    </m:e>
                                    <m:sup>
                                      <m:r>
                                        <m:rPr>
                                          <m:sty m:val="p"/>
                                        </m:rPr>
                                        <a:rPr lang="en-US" altLang="zh-CN" sz="2800" b="1" i="1" dirty="0">
                                          <a:solidFill>
                                            <a:schemeClr val="tx1"/>
                                          </a:solidFill>
                                          <a:latin typeface="Cambria Math"/>
                                          <a:ea typeface="楷体_GB2312" pitchFamily="49" charset="-122"/>
                                        </a:rPr>
                                        <m:t>i</m:t>
                                      </m:r>
                                      <m:r>
                                        <a:rPr lang="en-US" altLang="zh-CN" sz="2800" b="1" i="1" dirty="0">
                                          <a:solidFill>
                                            <a:schemeClr val="tx1"/>
                                          </a:solidFill>
                                          <a:latin typeface="Cambria Math"/>
                                          <a:ea typeface="楷体_GB2312" pitchFamily="49" charset="-122"/>
                                        </a:rPr>
                                        <m:t>+1</m:t>
                                      </m:r>
                                    </m:sup>
                                  </m:sSup>
                                  <m:r>
                                    <a:rPr lang="en-US" altLang="zh-CN" sz="2800" b="1" i="1" dirty="0" smtClean="0">
                                      <a:solidFill>
                                        <a:schemeClr val="tx1"/>
                                      </a:solidFill>
                                      <a:latin typeface="Cambria Math"/>
                                      <a:ea typeface="楷体_GB2312" pitchFamily="49" charset="-122"/>
                                    </a:rPr>
                                    <m:t>−</m:t>
                                  </m:r>
                                  <m:sSup>
                                    <m:sSupPr>
                                      <m:ctrlPr>
                                        <a:rPr lang="en-US" altLang="zh-CN" sz="2800" b="1" i="1" dirty="0">
                                          <a:solidFill>
                                            <a:schemeClr val="tx1"/>
                                          </a:solidFill>
                                          <a:latin typeface="Cambria Math"/>
                                          <a:ea typeface="楷体_GB2312" pitchFamily="49" charset="-122"/>
                                        </a:rPr>
                                      </m:ctrlPr>
                                    </m:sSupPr>
                                    <m:e>
                                      <m:sSub>
                                        <m:sSubPr>
                                          <m:ctrlPr>
                                            <a:rPr lang="en-US" altLang="zh-CN" sz="2800" b="1" i="1" dirty="0">
                                              <a:solidFill>
                                                <a:schemeClr val="tx1"/>
                                              </a:solidFill>
                                              <a:latin typeface="Cambria Math"/>
                                              <a:ea typeface="楷体_GB2312" pitchFamily="49" charset="-122"/>
                                            </a:rPr>
                                          </m:ctrlPr>
                                        </m:sSubPr>
                                        <m:e>
                                          <m:r>
                                            <a:rPr lang="en-US" altLang="zh-CN" sz="2800" b="1" i="1" dirty="0">
                                              <a:solidFill>
                                                <a:schemeClr val="tx1"/>
                                              </a:solidFill>
                                              <a:latin typeface="Cambria Math"/>
                                              <a:ea typeface="楷体_GB2312" pitchFamily="49" charset="-122"/>
                                            </a:rPr>
                                            <m:t>𝒇</m:t>
                                          </m:r>
                                        </m:e>
                                        <m:sub>
                                          <m:r>
                                            <a:rPr lang="en-US" altLang="zh-CN" sz="2800" b="1" i="1" dirty="0">
                                              <a:solidFill>
                                                <a:schemeClr val="tx1"/>
                                              </a:solidFill>
                                              <a:latin typeface="Cambria Math"/>
                                              <a:ea typeface="楷体_GB2312" pitchFamily="49" charset="-122"/>
                                            </a:rPr>
                                            <m:t>𝒋</m:t>
                                          </m:r>
                                        </m:sub>
                                      </m:sSub>
                                    </m:e>
                                    <m:sup>
                                      <m:r>
                                        <m:rPr>
                                          <m:sty m:val="p"/>
                                        </m:rPr>
                                        <a:rPr lang="en-US" altLang="zh-CN" sz="2800" b="1" i="1" dirty="0">
                                          <a:solidFill>
                                            <a:schemeClr val="tx1"/>
                                          </a:solidFill>
                                          <a:latin typeface="Cambria Math"/>
                                          <a:ea typeface="楷体_GB2312" pitchFamily="49" charset="-122"/>
                                        </a:rPr>
                                        <m:t>i</m:t>
                                      </m:r>
                                      <m:r>
                                        <a:rPr lang="en-US" altLang="zh-CN" sz="2800" b="1" i="1" dirty="0" smtClean="0">
                                          <a:solidFill>
                                            <a:schemeClr val="tx1"/>
                                          </a:solidFill>
                                          <a:latin typeface="Cambria Math"/>
                                          <a:ea typeface="楷体_GB2312" pitchFamily="49" charset="-122"/>
                                        </a:rPr>
                                        <m:t>−</m:t>
                                      </m:r>
                                      <m:r>
                                        <a:rPr lang="en-US" altLang="zh-CN" sz="2800" b="1" i="1" dirty="0">
                                          <a:solidFill>
                                            <a:schemeClr val="tx1"/>
                                          </a:solidFill>
                                          <a:latin typeface="Cambria Math"/>
                                          <a:ea typeface="楷体_GB2312" pitchFamily="49" charset="-122"/>
                                        </a:rPr>
                                        <m:t>1</m:t>
                                      </m:r>
                                    </m:sup>
                                  </m:sSup>
                                </m:e>
                              </m:d>
                            </m:e>
                          </m:d>
                        </m:e>
                      </m:nary>
                    </m:oMath>
                  </m:oMathPara>
                </a14:m>
                <a:endParaRPr lang="zh-CN" altLang="en-US" sz="2800" b="1" dirty="0">
                  <a:solidFill>
                    <a:schemeClr val="tx1"/>
                  </a:solidFill>
                </a:endParaRPr>
              </a:p>
              <a:p>
                <a:pPr marL="0" indent="0">
                  <a:buNone/>
                </a:pPr>
                <a:r>
                  <a:rPr lang="zh-CN" altLang="en-US" sz="2800" b="1" dirty="0" smtClean="0">
                    <a:solidFill>
                      <a:schemeClr val="tx1"/>
                    </a:solidFill>
                  </a:rPr>
                  <a:t>其中，</a:t>
                </a:r>
                <a:r>
                  <a:rPr lang="en-US" altLang="zh-CN" sz="2800" b="1" dirty="0">
                    <a:solidFill>
                      <a:schemeClr val="tx1"/>
                    </a:solidFill>
                    <a:ea typeface="楷体_GB2312" pitchFamily="49" charset="-122"/>
                  </a:rPr>
                  <a:t> </a:t>
                </a:r>
                <a14:m>
                  <m:oMath xmlns:m="http://schemas.openxmlformats.org/officeDocument/2006/math">
                    <m:sSub>
                      <m:sSubPr>
                        <m:ctrlPr>
                          <a:rPr lang="en-US" altLang="zh-CN" sz="2800" b="1" i="1" dirty="0">
                            <a:solidFill>
                              <a:schemeClr val="tx1"/>
                            </a:solidFill>
                            <a:latin typeface="Cambria Math"/>
                            <a:ea typeface="楷体_GB2312" pitchFamily="49" charset="-122"/>
                          </a:rPr>
                        </m:ctrlPr>
                      </m:sSubPr>
                      <m:e>
                        <m:r>
                          <a:rPr lang="en-US" altLang="zh-CN" sz="2800" b="1" i="1" dirty="0">
                            <a:solidFill>
                              <a:schemeClr val="tx1"/>
                            </a:solidFill>
                            <a:latin typeface="Cambria Math"/>
                            <a:ea typeface="楷体_GB2312" pitchFamily="49" charset="-122"/>
                          </a:rPr>
                          <m:t>𝒊</m:t>
                        </m:r>
                      </m:e>
                      <m:sub>
                        <m:r>
                          <a:rPr lang="en-US" altLang="zh-CN" sz="2800" b="1" i="1" dirty="0">
                            <a:solidFill>
                              <a:schemeClr val="tx1"/>
                            </a:solidFill>
                            <a:latin typeface="Cambria Math"/>
                            <a:ea typeface="楷体_GB2312" pitchFamily="49" charset="-122"/>
                          </a:rPr>
                          <m:t>𝒅</m:t>
                        </m:r>
                      </m:sub>
                    </m:sSub>
                  </m:oMath>
                </a14:m>
                <a:r>
                  <a:rPr lang="zh-CN" altLang="en-US" sz="2800" b="1" dirty="0">
                    <a:solidFill>
                      <a:schemeClr val="tx1"/>
                    </a:solidFill>
                  </a:rPr>
                  <a:t>表示 </a:t>
                </a:r>
                <a:r>
                  <a:rPr lang="en-US" altLang="zh-CN" sz="2800" b="1" dirty="0">
                    <a:solidFill>
                      <a:schemeClr val="tx1"/>
                    </a:solidFill>
                  </a:rPr>
                  <a:t>i </a:t>
                </a:r>
                <a:r>
                  <a:rPr lang="zh-CN" altLang="en-US" sz="2800" b="1" dirty="0">
                    <a:solidFill>
                      <a:schemeClr val="tx1"/>
                    </a:solidFill>
                  </a:rPr>
                  <a:t>点的拥挤度</a:t>
                </a:r>
                <a:r>
                  <a:rPr lang="zh-CN" altLang="en-US" sz="2800" b="1" dirty="0" smtClean="0">
                    <a:solidFill>
                      <a:schemeClr val="tx1"/>
                    </a:solidFill>
                  </a:rPr>
                  <a:t>，</a:t>
                </a:r>
                <a14:m>
                  <m:oMath xmlns:m="http://schemas.openxmlformats.org/officeDocument/2006/math">
                    <m:sSup>
                      <m:sSupPr>
                        <m:ctrlPr>
                          <a:rPr lang="en-US" altLang="zh-CN" sz="2800" b="1" i="1" dirty="0">
                            <a:solidFill>
                              <a:schemeClr val="tx1"/>
                            </a:solidFill>
                            <a:latin typeface="Cambria Math"/>
                            <a:ea typeface="楷体_GB2312" pitchFamily="49" charset="-122"/>
                          </a:rPr>
                        </m:ctrlPr>
                      </m:sSupPr>
                      <m:e>
                        <m:sSub>
                          <m:sSubPr>
                            <m:ctrlPr>
                              <a:rPr lang="en-US" altLang="zh-CN" sz="2800" b="1" i="1" dirty="0">
                                <a:solidFill>
                                  <a:schemeClr val="tx1"/>
                                </a:solidFill>
                                <a:latin typeface="Cambria Math"/>
                                <a:ea typeface="楷体_GB2312" pitchFamily="49" charset="-122"/>
                              </a:rPr>
                            </m:ctrlPr>
                          </m:sSubPr>
                          <m:e>
                            <m:r>
                              <a:rPr lang="en-US" altLang="zh-CN" sz="2800" b="1" i="1" dirty="0">
                                <a:solidFill>
                                  <a:schemeClr val="tx1"/>
                                </a:solidFill>
                                <a:latin typeface="Cambria Math"/>
                                <a:ea typeface="楷体_GB2312" pitchFamily="49" charset="-122"/>
                              </a:rPr>
                              <m:t>𝒇</m:t>
                            </m:r>
                          </m:e>
                          <m:sub>
                            <m:r>
                              <a:rPr lang="en-US" altLang="zh-CN" sz="2800" b="1" i="1" dirty="0">
                                <a:solidFill>
                                  <a:schemeClr val="tx1"/>
                                </a:solidFill>
                                <a:latin typeface="Cambria Math"/>
                                <a:ea typeface="楷体_GB2312" pitchFamily="49" charset="-122"/>
                              </a:rPr>
                              <m:t>𝒋</m:t>
                            </m:r>
                          </m:sub>
                        </m:sSub>
                      </m:e>
                      <m:sup>
                        <m:r>
                          <m:rPr>
                            <m:sty m:val="p"/>
                          </m:rPr>
                          <a:rPr lang="en-US" altLang="zh-CN" sz="2800" b="1" i="1" dirty="0">
                            <a:solidFill>
                              <a:schemeClr val="tx1"/>
                            </a:solidFill>
                            <a:latin typeface="Cambria Math"/>
                            <a:ea typeface="楷体_GB2312" pitchFamily="49" charset="-122"/>
                          </a:rPr>
                          <m:t>i</m:t>
                        </m:r>
                        <m:r>
                          <a:rPr lang="en-US" altLang="zh-CN" sz="2800" b="1" i="1" dirty="0">
                            <a:solidFill>
                              <a:schemeClr val="tx1"/>
                            </a:solidFill>
                            <a:latin typeface="Cambria Math"/>
                            <a:ea typeface="楷体_GB2312" pitchFamily="49" charset="-122"/>
                          </a:rPr>
                          <m:t>+1</m:t>
                        </m:r>
                      </m:sup>
                    </m:sSup>
                  </m:oMath>
                </a14:m>
                <a:r>
                  <a:rPr lang="zh-CN" altLang="en-US" sz="2800" b="1" dirty="0" smtClean="0">
                    <a:solidFill>
                      <a:schemeClr val="tx1"/>
                    </a:solidFill>
                  </a:rPr>
                  <a:t>表示 </a:t>
                </a:r>
                <a:r>
                  <a:rPr lang="en-US" altLang="zh-CN" sz="2800" b="1" dirty="0" smtClean="0">
                    <a:solidFill>
                      <a:schemeClr val="tx1"/>
                    </a:solidFill>
                  </a:rPr>
                  <a:t>i+1</a:t>
                </a:r>
                <a:r>
                  <a:rPr lang="zh-CN" altLang="en-US" sz="2800" b="1" dirty="0">
                    <a:solidFill>
                      <a:schemeClr val="tx1"/>
                    </a:solidFill>
                  </a:rPr>
                  <a:t>点的第 </a:t>
                </a:r>
                <a:r>
                  <a:rPr lang="en-US" altLang="zh-CN" sz="2800" b="1" dirty="0">
                    <a:solidFill>
                      <a:schemeClr val="tx1"/>
                    </a:solidFill>
                  </a:rPr>
                  <a:t>j </a:t>
                </a:r>
                <a:r>
                  <a:rPr lang="zh-CN" altLang="en-US" sz="2800" b="1" dirty="0">
                    <a:solidFill>
                      <a:schemeClr val="tx1"/>
                    </a:solidFill>
                  </a:rPr>
                  <a:t>个目标函数值</a:t>
                </a:r>
                <a:r>
                  <a:rPr lang="zh-CN" altLang="en-US" sz="2800" b="1" dirty="0" smtClean="0">
                    <a:solidFill>
                      <a:schemeClr val="tx1"/>
                    </a:solidFill>
                  </a:rPr>
                  <a:t>，</a:t>
                </a:r>
                <a14:m>
                  <m:oMath xmlns:m="http://schemas.openxmlformats.org/officeDocument/2006/math">
                    <m:sSup>
                      <m:sSupPr>
                        <m:ctrlPr>
                          <a:rPr lang="en-US" altLang="zh-CN" sz="2800" b="1" i="1" dirty="0">
                            <a:solidFill>
                              <a:schemeClr val="tx1"/>
                            </a:solidFill>
                            <a:latin typeface="Cambria Math"/>
                            <a:ea typeface="楷体_GB2312" pitchFamily="49" charset="-122"/>
                          </a:rPr>
                        </m:ctrlPr>
                      </m:sSupPr>
                      <m:e>
                        <m:sSub>
                          <m:sSubPr>
                            <m:ctrlPr>
                              <a:rPr lang="en-US" altLang="zh-CN" sz="2800" b="1" i="1" dirty="0">
                                <a:solidFill>
                                  <a:schemeClr val="tx1"/>
                                </a:solidFill>
                                <a:latin typeface="Cambria Math"/>
                                <a:ea typeface="楷体_GB2312" pitchFamily="49" charset="-122"/>
                              </a:rPr>
                            </m:ctrlPr>
                          </m:sSubPr>
                          <m:e>
                            <m:r>
                              <a:rPr lang="en-US" altLang="zh-CN" sz="2800" b="1" i="1" dirty="0">
                                <a:solidFill>
                                  <a:schemeClr val="tx1"/>
                                </a:solidFill>
                                <a:latin typeface="Cambria Math"/>
                                <a:ea typeface="楷体_GB2312" pitchFamily="49" charset="-122"/>
                              </a:rPr>
                              <m:t>𝒇</m:t>
                            </m:r>
                          </m:e>
                          <m:sub>
                            <m:r>
                              <a:rPr lang="en-US" altLang="zh-CN" sz="2800" b="1" i="1" dirty="0">
                                <a:solidFill>
                                  <a:schemeClr val="tx1"/>
                                </a:solidFill>
                                <a:latin typeface="Cambria Math"/>
                                <a:ea typeface="楷体_GB2312" pitchFamily="49" charset="-122"/>
                              </a:rPr>
                              <m:t>𝒋</m:t>
                            </m:r>
                          </m:sub>
                        </m:sSub>
                      </m:e>
                      <m:sup>
                        <m:r>
                          <m:rPr>
                            <m:sty m:val="p"/>
                          </m:rPr>
                          <a:rPr lang="en-US" altLang="zh-CN" sz="2800" b="1" i="1" dirty="0">
                            <a:solidFill>
                              <a:schemeClr val="tx1"/>
                            </a:solidFill>
                            <a:latin typeface="Cambria Math"/>
                            <a:ea typeface="楷体_GB2312" pitchFamily="49" charset="-122"/>
                          </a:rPr>
                          <m:t>i</m:t>
                        </m:r>
                        <m:r>
                          <a:rPr lang="en-US" altLang="zh-CN" sz="2800" b="1" i="1" dirty="0">
                            <a:solidFill>
                              <a:schemeClr val="tx1"/>
                            </a:solidFill>
                            <a:latin typeface="Cambria Math"/>
                            <a:ea typeface="楷体_GB2312" pitchFamily="49" charset="-122"/>
                          </a:rPr>
                          <m:t>−1</m:t>
                        </m:r>
                      </m:sup>
                    </m:sSup>
                  </m:oMath>
                </a14:m>
                <a:r>
                  <a:rPr lang="zh-CN" altLang="en-US" sz="2800" b="1" dirty="0" smtClean="0">
                    <a:solidFill>
                      <a:schemeClr val="tx1"/>
                    </a:solidFill>
                  </a:rPr>
                  <a:t>表示 </a:t>
                </a:r>
                <a:r>
                  <a:rPr lang="en-US" altLang="zh-CN" sz="2800" b="1" dirty="0">
                    <a:solidFill>
                      <a:schemeClr val="tx1"/>
                    </a:solidFill>
                  </a:rPr>
                  <a:t>i </a:t>
                </a:r>
                <a:r>
                  <a:rPr lang="en-US" altLang="zh-CN" sz="2800" b="1" dirty="0" smtClean="0">
                    <a:solidFill>
                      <a:schemeClr val="tx1"/>
                    </a:solidFill>
                  </a:rPr>
                  <a:t>-1</a:t>
                </a:r>
                <a:r>
                  <a:rPr lang="zh-CN" altLang="en-US" sz="2800" b="1" dirty="0">
                    <a:solidFill>
                      <a:schemeClr val="tx1"/>
                    </a:solidFill>
                  </a:rPr>
                  <a:t>点的第 </a:t>
                </a:r>
                <a:r>
                  <a:rPr lang="en-US" altLang="zh-CN" sz="2800" b="1" dirty="0" smtClean="0">
                    <a:solidFill>
                      <a:schemeClr val="tx1"/>
                    </a:solidFill>
                  </a:rPr>
                  <a:t>j</a:t>
                </a:r>
                <a:r>
                  <a:rPr lang="zh-CN" altLang="en-US" sz="2800" b="1" dirty="0" smtClean="0">
                    <a:solidFill>
                      <a:schemeClr val="tx1"/>
                    </a:solidFill>
                  </a:rPr>
                  <a:t>个</a:t>
                </a:r>
                <a:r>
                  <a:rPr lang="zh-CN" altLang="en-US" sz="2800" b="1" dirty="0">
                    <a:solidFill>
                      <a:schemeClr val="tx1"/>
                    </a:solidFill>
                  </a:rPr>
                  <a:t>目标函数值。</a:t>
                </a:r>
              </a:p>
              <a:p>
                <a:pPr marL="0" indent="0">
                  <a:buNone/>
                </a:pPr>
                <a:endParaRPr lang="zh-CN" altLang="en-US" sz="2800" b="1" dirty="0">
                  <a:solidFill>
                    <a:schemeClr val="tx1"/>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99592" y="980728"/>
                <a:ext cx="7660373" cy="5289451"/>
              </a:xfrm>
              <a:blipFill rotWithShape="1">
                <a:blip r:embed="rId2"/>
                <a:stretch>
                  <a:fillRect l="-1672" t="-1152" r="-6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240905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11560" y="1844824"/>
                <a:ext cx="7920880" cy="4785395"/>
              </a:xfrm>
            </p:spPr>
            <p:txBody>
              <a:bodyPr>
                <a:normAutofit lnSpcReduction="10000"/>
              </a:bodyPr>
              <a:lstStyle/>
              <a:p>
                <a:pPr marL="0" indent="0">
                  <a:buNone/>
                </a:pPr>
                <a:r>
                  <a:rPr lang="zh-CN" altLang="en-US" b="1" dirty="0" smtClean="0">
                    <a:solidFill>
                      <a:schemeClr val="tx1"/>
                    </a:solidFill>
                    <a:latin typeface="楷体_GB2312" pitchFamily="49" charset="-122"/>
                    <a:ea typeface="楷体_GB2312" pitchFamily="49" charset="-122"/>
                  </a:rPr>
                  <a:t>    经过</a:t>
                </a:r>
                <a:r>
                  <a:rPr lang="zh-CN" altLang="en-US" b="1" dirty="0">
                    <a:solidFill>
                      <a:schemeClr val="tx1"/>
                    </a:solidFill>
                    <a:latin typeface="楷体_GB2312" pitchFamily="49" charset="-122"/>
                    <a:ea typeface="楷体_GB2312" pitchFamily="49" charset="-122"/>
                  </a:rPr>
                  <a:t>前面的快速非支配排序和拥挤度计算之后，种群中的每个个体</a:t>
                </a:r>
                <a:r>
                  <a:rPr lang="en-US" altLang="zh-CN" b="1" dirty="0">
                    <a:solidFill>
                      <a:schemeClr val="tx1"/>
                    </a:solidFill>
                    <a:latin typeface="楷体_GB2312" pitchFamily="49" charset="-122"/>
                    <a:ea typeface="楷体_GB2312" pitchFamily="49" charset="-122"/>
                  </a:rPr>
                  <a:t>i</a:t>
                </a:r>
                <a:r>
                  <a:rPr lang="zh-CN" altLang="en-US" b="1" dirty="0">
                    <a:solidFill>
                      <a:schemeClr val="tx1"/>
                    </a:solidFill>
                    <a:latin typeface="楷体_GB2312" pitchFamily="49" charset="-122"/>
                    <a:ea typeface="楷体_GB2312" pitchFamily="49" charset="-122"/>
                  </a:rPr>
                  <a:t>都拥有两个</a:t>
                </a:r>
                <a:r>
                  <a:rPr lang="zh-CN" altLang="en-US" b="1" dirty="0" smtClean="0">
                    <a:solidFill>
                      <a:schemeClr val="tx1"/>
                    </a:solidFill>
                    <a:latin typeface="楷体_GB2312" pitchFamily="49" charset="-122"/>
                    <a:ea typeface="楷体_GB2312" pitchFamily="49" charset="-122"/>
                  </a:rPr>
                  <a:t>属性</a:t>
                </a:r>
                <a:r>
                  <a:rPr lang="zh-CN" altLang="en-US" b="1" dirty="0">
                    <a:solidFill>
                      <a:schemeClr val="tx1"/>
                    </a:solidFill>
                    <a:latin typeface="楷体_GB2312" pitchFamily="49" charset="-122"/>
                    <a:ea typeface="楷体_GB2312" pitchFamily="49" charset="-122"/>
                  </a:rPr>
                  <a:t>：非支配排序决定的非</a:t>
                </a:r>
                <a:r>
                  <a:rPr lang="zh-CN" altLang="en-US" b="1" dirty="0" smtClean="0">
                    <a:solidFill>
                      <a:schemeClr val="tx1"/>
                    </a:solidFill>
                    <a:latin typeface="楷体_GB2312" pitchFamily="49" charset="-122"/>
                    <a:ea typeface="楷体_GB2312" pitchFamily="49" charset="-122"/>
                  </a:rPr>
                  <a:t>支配序</a:t>
                </a:r>
                <a14:m>
                  <m:oMath xmlns:m="http://schemas.openxmlformats.org/officeDocument/2006/math">
                    <m:sSub>
                      <m:sSubPr>
                        <m:ctrlPr>
                          <a:rPr lang="en-US" altLang="zh-CN" b="1" i="1" dirty="0" smtClean="0">
                            <a:solidFill>
                              <a:schemeClr val="tx1"/>
                            </a:solidFill>
                            <a:latin typeface="Cambria Math"/>
                            <a:ea typeface="楷体_GB2312" pitchFamily="49" charset="-122"/>
                          </a:rPr>
                        </m:ctrlPr>
                      </m:sSubPr>
                      <m:e>
                        <m:r>
                          <a:rPr lang="en-US" altLang="zh-CN" b="1" i="1" dirty="0" smtClean="0">
                            <a:solidFill>
                              <a:schemeClr val="tx1"/>
                            </a:solidFill>
                            <a:latin typeface="Cambria Math"/>
                            <a:ea typeface="楷体_GB2312" pitchFamily="49" charset="-122"/>
                          </a:rPr>
                          <m:t>𝒊</m:t>
                        </m:r>
                      </m:e>
                      <m:sub>
                        <m:r>
                          <m:rPr>
                            <m:sty m:val="p"/>
                          </m:rPr>
                          <a:rPr lang="en-US" altLang="zh-CN" b="1" i="1" dirty="0">
                            <a:solidFill>
                              <a:schemeClr val="tx1"/>
                            </a:solidFill>
                            <a:latin typeface="Cambria Math"/>
                            <a:ea typeface="楷体_GB2312" pitchFamily="49" charset="-122"/>
                          </a:rPr>
                          <m:t>rank</m:t>
                        </m:r>
                      </m:sub>
                    </m:sSub>
                  </m:oMath>
                </a14:m>
                <a:r>
                  <a:rPr lang="zh-CN" altLang="en-US" b="1" dirty="0">
                    <a:solidFill>
                      <a:schemeClr val="tx1"/>
                    </a:solidFill>
                    <a:latin typeface="楷体_GB2312" pitchFamily="49" charset="-122"/>
                    <a:ea typeface="楷体_GB2312" pitchFamily="49" charset="-122"/>
                  </a:rPr>
                  <a:t>和</a:t>
                </a:r>
                <a:r>
                  <a:rPr lang="zh-CN" altLang="en-US" b="1" dirty="0" smtClean="0">
                    <a:solidFill>
                      <a:schemeClr val="tx1"/>
                    </a:solidFill>
                    <a:latin typeface="楷体_GB2312" pitchFamily="49" charset="-122"/>
                    <a:ea typeface="楷体_GB2312" pitchFamily="49" charset="-122"/>
                  </a:rPr>
                  <a:t>拥挤度</a:t>
                </a:r>
                <a14:m>
                  <m:oMath xmlns:m="http://schemas.openxmlformats.org/officeDocument/2006/math">
                    <m:sSub>
                      <m:sSubPr>
                        <m:ctrlPr>
                          <a:rPr lang="en-US" altLang="zh-CN" b="1" i="1" dirty="0">
                            <a:solidFill>
                              <a:schemeClr val="tx1"/>
                            </a:solidFill>
                            <a:latin typeface="Cambria Math"/>
                            <a:ea typeface="楷体_GB2312" pitchFamily="49" charset="-122"/>
                          </a:rPr>
                        </m:ctrlPr>
                      </m:sSubPr>
                      <m:e>
                        <m:r>
                          <a:rPr lang="en-US" altLang="zh-CN" b="1" i="1" dirty="0">
                            <a:solidFill>
                              <a:schemeClr val="tx1"/>
                            </a:solidFill>
                            <a:latin typeface="Cambria Math"/>
                            <a:ea typeface="楷体_GB2312" pitchFamily="49" charset="-122"/>
                          </a:rPr>
                          <m:t>𝒊</m:t>
                        </m:r>
                      </m:e>
                      <m:sub>
                        <m:r>
                          <a:rPr lang="en-US" altLang="zh-CN" b="1" i="1" dirty="0">
                            <a:solidFill>
                              <a:schemeClr val="tx1"/>
                            </a:solidFill>
                            <a:latin typeface="Cambria Math"/>
                            <a:ea typeface="楷体_GB2312" pitchFamily="49" charset="-122"/>
                          </a:rPr>
                          <m:t>𝒅</m:t>
                        </m:r>
                      </m:sub>
                    </m:sSub>
                    <m:r>
                      <a:rPr lang="en-US" altLang="zh-CN" b="1" i="0" dirty="0" smtClean="0">
                        <a:solidFill>
                          <a:schemeClr val="tx1"/>
                        </a:solidFill>
                        <a:latin typeface="Cambria Math"/>
                        <a:ea typeface="楷体_GB2312" pitchFamily="49" charset="-122"/>
                      </a:rPr>
                      <m:t> </m:t>
                    </m:r>
                    <m:r>
                      <a:rPr lang="zh-CN" altLang="en-US" b="1" i="1" dirty="0" smtClean="0">
                        <a:solidFill>
                          <a:schemeClr val="tx1"/>
                        </a:solidFill>
                        <a:latin typeface="Cambria Math"/>
                        <a:ea typeface="楷体_GB2312" pitchFamily="49" charset="-122"/>
                      </a:rPr>
                      <m:t>。</m:t>
                    </m:r>
                  </m:oMath>
                </a14:m>
                <a:r>
                  <a:rPr lang="zh-CN" altLang="en-US" b="1" dirty="0" smtClean="0">
                    <a:solidFill>
                      <a:schemeClr val="tx1"/>
                    </a:solidFill>
                    <a:latin typeface="楷体_GB2312" pitchFamily="49" charset="-122"/>
                    <a:ea typeface="楷体_GB2312" pitchFamily="49" charset="-122"/>
                  </a:rPr>
                  <a:t>依据</a:t>
                </a:r>
                <a:r>
                  <a:rPr lang="zh-CN" altLang="en-US" b="1" dirty="0">
                    <a:solidFill>
                      <a:schemeClr val="tx1"/>
                    </a:solidFill>
                    <a:latin typeface="楷体_GB2312" pitchFamily="49" charset="-122"/>
                    <a:ea typeface="楷体_GB2312" pitchFamily="49" charset="-122"/>
                  </a:rPr>
                  <a:t>这两个属性，可以定义拥挤度比较算子：个体</a:t>
                </a:r>
                <a:r>
                  <a:rPr lang="en-US" altLang="zh-CN" b="1" dirty="0">
                    <a:solidFill>
                      <a:schemeClr val="tx1"/>
                    </a:solidFill>
                    <a:latin typeface="楷体_GB2312" pitchFamily="49" charset="-122"/>
                    <a:ea typeface="楷体_GB2312" pitchFamily="49" charset="-122"/>
                  </a:rPr>
                  <a:t>i</a:t>
                </a:r>
                <a:r>
                  <a:rPr lang="zh-CN" altLang="en-US" b="1" dirty="0">
                    <a:solidFill>
                      <a:schemeClr val="tx1"/>
                    </a:solidFill>
                    <a:latin typeface="楷体_GB2312" pitchFamily="49" charset="-122"/>
                    <a:ea typeface="楷体_GB2312" pitchFamily="49" charset="-122"/>
                  </a:rPr>
                  <a:t>与另一个个体 </a:t>
                </a:r>
                <a:r>
                  <a:rPr lang="en-US" altLang="zh-CN" b="1" dirty="0">
                    <a:solidFill>
                      <a:schemeClr val="tx1"/>
                    </a:solidFill>
                    <a:latin typeface="楷体_GB2312" pitchFamily="49" charset="-122"/>
                    <a:ea typeface="楷体_GB2312" pitchFamily="49" charset="-122"/>
                  </a:rPr>
                  <a:t>j </a:t>
                </a:r>
                <a:r>
                  <a:rPr lang="zh-CN" altLang="en-US" b="1" dirty="0">
                    <a:solidFill>
                      <a:schemeClr val="tx1"/>
                    </a:solidFill>
                    <a:latin typeface="楷体_GB2312" pitchFamily="49" charset="-122"/>
                    <a:ea typeface="楷体_GB2312" pitchFamily="49" charset="-122"/>
                  </a:rPr>
                  <a:t>进行比较，</a:t>
                </a:r>
                <a:r>
                  <a:rPr lang="zh-CN" altLang="en-US" b="1" dirty="0" smtClean="0">
                    <a:solidFill>
                      <a:schemeClr val="tx1"/>
                    </a:solidFill>
                    <a:latin typeface="楷体_GB2312" pitchFamily="49" charset="-122"/>
                    <a:ea typeface="楷体_GB2312" pitchFamily="49" charset="-122"/>
                  </a:rPr>
                  <a:t>只要</a:t>
                </a:r>
                <a:r>
                  <a:rPr lang="zh-CN" altLang="en-US" b="1" dirty="0">
                    <a:solidFill>
                      <a:schemeClr val="tx1"/>
                    </a:solidFill>
                    <a:latin typeface="楷体_GB2312" pitchFamily="49" charset="-122"/>
                    <a:ea typeface="楷体_GB2312" pitchFamily="49" charset="-122"/>
                  </a:rPr>
                  <a:t>下面任意一个条件成立，则个体</a:t>
                </a:r>
                <a:r>
                  <a:rPr lang="en-US" altLang="zh-CN" b="1" dirty="0">
                    <a:solidFill>
                      <a:schemeClr val="tx1"/>
                    </a:solidFill>
                    <a:latin typeface="楷体_GB2312" pitchFamily="49" charset="-122"/>
                    <a:ea typeface="楷体_GB2312" pitchFamily="49" charset="-122"/>
                  </a:rPr>
                  <a:t>i</a:t>
                </a:r>
                <a:r>
                  <a:rPr lang="zh-CN" altLang="en-US" b="1" dirty="0">
                    <a:solidFill>
                      <a:schemeClr val="tx1"/>
                    </a:solidFill>
                    <a:latin typeface="楷体_GB2312" pitchFamily="49" charset="-122"/>
                    <a:ea typeface="楷体_GB2312" pitchFamily="49" charset="-122"/>
                  </a:rPr>
                  <a:t>获胜。</a:t>
                </a:r>
              </a:p>
              <a:p>
                <a:pPr marL="0" indent="0">
                  <a:buNone/>
                </a:pPr>
                <a:r>
                  <a:rPr lang="zh-CN" altLang="en-US" b="1" dirty="0">
                    <a:solidFill>
                      <a:schemeClr val="tx1"/>
                    </a:solidFill>
                    <a:latin typeface="楷体_GB2312" pitchFamily="49" charset="-122"/>
                    <a:ea typeface="楷体_GB2312" pitchFamily="49" charset="-122"/>
                  </a:rPr>
                  <a:t>① 如果个体</a:t>
                </a:r>
                <a:r>
                  <a:rPr lang="en-US" altLang="zh-CN" b="1" dirty="0">
                    <a:solidFill>
                      <a:schemeClr val="tx1"/>
                    </a:solidFill>
                    <a:latin typeface="楷体_GB2312" pitchFamily="49" charset="-122"/>
                    <a:ea typeface="楷体_GB2312" pitchFamily="49" charset="-122"/>
                  </a:rPr>
                  <a:t>i</a:t>
                </a:r>
                <a:r>
                  <a:rPr lang="zh-CN" altLang="en-US" b="1" dirty="0">
                    <a:solidFill>
                      <a:schemeClr val="tx1"/>
                    </a:solidFill>
                    <a:latin typeface="楷体_GB2312" pitchFamily="49" charset="-122"/>
                    <a:ea typeface="楷体_GB2312" pitchFamily="49" charset="-122"/>
                  </a:rPr>
                  <a:t>所处非支配层优于个体 </a:t>
                </a:r>
                <a:r>
                  <a:rPr lang="en-US" altLang="zh-CN" b="1" dirty="0">
                    <a:solidFill>
                      <a:schemeClr val="tx1"/>
                    </a:solidFill>
                    <a:latin typeface="楷体_GB2312" pitchFamily="49" charset="-122"/>
                    <a:ea typeface="楷体_GB2312" pitchFamily="49" charset="-122"/>
                  </a:rPr>
                  <a:t>j </a:t>
                </a:r>
                <a:r>
                  <a:rPr lang="zh-CN" altLang="en-US" b="1" dirty="0">
                    <a:solidFill>
                      <a:schemeClr val="tx1"/>
                    </a:solidFill>
                    <a:latin typeface="楷体_GB2312" pitchFamily="49" charset="-122"/>
                    <a:ea typeface="楷体_GB2312" pitchFamily="49" charset="-122"/>
                  </a:rPr>
                  <a:t>所处的非支配层，</a:t>
                </a:r>
                <a:r>
                  <a:rPr lang="zh-CN" altLang="en-US" b="1" dirty="0" smtClean="0">
                    <a:solidFill>
                      <a:schemeClr val="tx1"/>
                    </a:solidFill>
                    <a:latin typeface="楷体_GB2312" pitchFamily="49" charset="-122"/>
                    <a:ea typeface="楷体_GB2312" pitchFamily="49" charset="-122"/>
                  </a:rPr>
                  <a:t>即</a:t>
                </a:r>
                <a14:m>
                  <m:oMath xmlns:m="http://schemas.openxmlformats.org/officeDocument/2006/math">
                    <m:sSub>
                      <m:sSubPr>
                        <m:ctrlPr>
                          <a:rPr lang="en-US" altLang="zh-CN" b="1" i="1" dirty="0">
                            <a:solidFill>
                              <a:schemeClr val="tx1"/>
                            </a:solidFill>
                            <a:latin typeface="Cambria Math"/>
                            <a:ea typeface="楷体_GB2312" pitchFamily="49" charset="-122"/>
                          </a:rPr>
                        </m:ctrlPr>
                      </m:sSubPr>
                      <m:e>
                        <m:r>
                          <a:rPr lang="en-US" altLang="zh-CN" b="1" i="1" dirty="0">
                            <a:solidFill>
                              <a:schemeClr val="tx1"/>
                            </a:solidFill>
                            <a:latin typeface="Cambria Math"/>
                            <a:ea typeface="楷体_GB2312" pitchFamily="49" charset="-122"/>
                          </a:rPr>
                          <m:t>𝒊</m:t>
                        </m:r>
                      </m:e>
                      <m:sub>
                        <m:r>
                          <m:rPr>
                            <m:sty m:val="p"/>
                          </m:rPr>
                          <a:rPr lang="en-US" altLang="zh-CN" b="1" i="1" dirty="0">
                            <a:solidFill>
                              <a:schemeClr val="tx1"/>
                            </a:solidFill>
                            <a:latin typeface="Cambria Math"/>
                            <a:ea typeface="楷体_GB2312" pitchFamily="49" charset="-122"/>
                          </a:rPr>
                          <m:t>rank</m:t>
                        </m:r>
                      </m:sub>
                    </m:sSub>
                    <m:r>
                      <a:rPr lang="en-US" altLang="zh-CN" b="1" i="1" dirty="0" smtClean="0">
                        <a:solidFill>
                          <a:schemeClr val="tx1"/>
                        </a:solidFill>
                        <a:latin typeface="Cambria Math"/>
                        <a:ea typeface="Cambria Math"/>
                      </a:rPr>
                      <m:t>&lt;</m:t>
                    </m:r>
                    <m:sSub>
                      <m:sSubPr>
                        <m:ctrlPr>
                          <a:rPr lang="en-US" altLang="zh-CN" b="1" i="1" dirty="0">
                            <a:solidFill>
                              <a:schemeClr val="tx1"/>
                            </a:solidFill>
                            <a:latin typeface="Cambria Math"/>
                            <a:ea typeface="楷体_GB2312" pitchFamily="49" charset="-122"/>
                          </a:rPr>
                        </m:ctrlPr>
                      </m:sSubPr>
                      <m:e>
                        <m:r>
                          <a:rPr lang="en-US" altLang="zh-CN" b="1" i="1" dirty="0" smtClean="0">
                            <a:solidFill>
                              <a:schemeClr val="tx1"/>
                            </a:solidFill>
                            <a:latin typeface="Cambria Math"/>
                            <a:ea typeface="楷体_GB2312" pitchFamily="49" charset="-122"/>
                          </a:rPr>
                          <m:t>𝒋</m:t>
                        </m:r>
                      </m:e>
                      <m:sub>
                        <m:r>
                          <m:rPr>
                            <m:sty m:val="p"/>
                          </m:rPr>
                          <a:rPr lang="en-US" altLang="zh-CN" b="1" i="1" dirty="0">
                            <a:solidFill>
                              <a:schemeClr val="tx1"/>
                            </a:solidFill>
                            <a:latin typeface="Cambria Math"/>
                            <a:ea typeface="楷体_GB2312" pitchFamily="49" charset="-122"/>
                          </a:rPr>
                          <m:t>rank</m:t>
                        </m:r>
                      </m:sub>
                    </m:sSub>
                  </m:oMath>
                </a14:m>
                <a:endParaRPr lang="zh-CN" altLang="en-US" b="1" dirty="0">
                  <a:solidFill>
                    <a:schemeClr val="tx1"/>
                  </a:solidFill>
                  <a:latin typeface="楷体_GB2312" pitchFamily="49" charset="-122"/>
                  <a:ea typeface="楷体_GB2312" pitchFamily="49" charset="-122"/>
                </a:endParaRPr>
              </a:p>
              <a:p>
                <a:pPr marL="0" indent="0">
                  <a:buNone/>
                </a:pPr>
                <a:r>
                  <a:rPr lang="zh-CN" altLang="en-US" b="1" dirty="0">
                    <a:solidFill>
                      <a:schemeClr val="tx1"/>
                    </a:solidFill>
                    <a:latin typeface="楷体_GB2312" pitchFamily="49" charset="-122"/>
                    <a:ea typeface="楷体_GB2312" pitchFamily="49" charset="-122"/>
                  </a:rPr>
                  <a:t>② 如果他们有相同的等级，且个体</a:t>
                </a:r>
                <a:r>
                  <a:rPr lang="en-US" altLang="zh-CN" b="1" dirty="0">
                    <a:solidFill>
                      <a:schemeClr val="tx1"/>
                    </a:solidFill>
                    <a:latin typeface="楷体_GB2312" pitchFamily="49" charset="-122"/>
                    <a:ea typeface="楷体_GB2312" pitchFamily="49" charset="-122"/>
                  </a:rPr>
                  <a:t>i</a:t>
                </a:r>
                <a:r>
                  <a:rPr lang="zh-CN" altLang="en-US" b="1" dirty="0">
                    <a:solidFill>
                      <a:schemeClr val="tx1"/>
                    </a:solidFill>
                    <a:latin typeface="楷体_GB2312" pitchFamily="49" charset="-122"/>
                    <a:ea typeface="楷体_GB2312" pitchFamily="49" charset="-122"/>
                  </a:rPr>
                  <a:t>比个体 </a:t>
                </a:r>
                <a:r>
                  <a:rPr lang="en-US" altLang="zh-CN" b="1" dirty="0">
                    <a:solidFill>
                      <a:schemeClr val="tx1"/>
                    </a:solidFill>
                    <a:latin typeface="楷体_GB2312" pitchFamily="49" charset="-122"/>
                    <a:ea typeface="楷体_GB2312" pitchFamily="49" charset="-122"/>
                  </a:rPr>
                  <a:t>j </a:t>
                </a:r>
                <a:r>
                  <a:rPr lang="zh-CN" altLang="en-US" b="1" dirty="0">
                    <a:solidFill>
                      <a:schemeClr val="tx1"/>
                    </a:solidFill>
                    <a:latin typeface="楷体_GB2312" pitchFamily="49" charset="-122"/>
                    <a:ea typeface="楷体_GB2312" pitchFamily="49" charset="-122"/>
                  </a:rPr>
                  <a:t>有一个更大的拥挤距离，</a:t>
                </a:r>
                <a:r>
                  <a:rPr lang="zh-CN" altLang="en-US" b="1" dirty="0" smtClean="0">
                    <a:solidFill>
                      <a:schemeClr val="tx1"/>
                    </a:solidFill>
                    <a:latin typeface="楷体_GB2312" pitchFamily="49" charset="-122"/>
                    <a:ea typeface="楷体_GB2312" pitchFamily="49" charset="-122"/>
                  </a:rPr>
                  <a:t>即</a:t>
                </a:r>
                <a14:m>
                  <m:oMath xmlns:m="http://schemas.openxmlformats.org/officeDocument/2006/math">
                    <m:sSub>
                      <m:sSubPr>
                        <m:ctrlPr>
                          <a:rPr lang="en-US" altLang="zh-CN" b="1" i="1" dirty="0">
                            <a:solidFill>
                              <a:schemeClr val="tx1"/>
                            </a:solidFill>
                            <a:latin typeface="Cambria Math"/>
                            <a:ea typeface="楷体_GB2312" pitchFamily="49" charset="-122"/>
                          </a:rPr>
                        </m:ctrlPr>
                      </m:sSubPr>
                      <m:e>
                        <m:r>
                          <a:rPr lang="en-US" altLang="zh-CN" b="1" i="1" dirty="0">
                            <a:solidFill>
                              <a:schemeClr val="tx1"/>
                            </a:solidFill>
                            <a:latin typeface="Cambria Math"/>
                            <a:ea typeface="楷体_GB2312" pitchFamily="49" charset="-122"/>
                          </a:rPr>
                          <m:t>𝒊</m:t>
                        </m:r>
                      </m:e>
                      <m:sub>
                        <m:r>
                          <m:rPr>
                            <m:sty m:val="p"/>
                          </m:rPr>
                          <a:rPr lang="en-US" altLang="zh-CN" b="1" i="1" dirty="0">
                            <a:solidFill>
                              <a:schemeClr val="tx1"/>
                            </a:solidFill>
                            <a:latin typeface="Cambria Math"/>
                            <a:ea typeface="楷体_GB2312" pitchFamily="49" charset="-122"/>
                          </a:rPr>
                          <m:t>rank</m:t>
                        </m:r>
                      </m:sub>
                    </m:sSub>
                    <m:r>
                      <a:rPr lang="en-US" altLang="zh-CN" b="1" i="1" dirty="0" smtClean="0">
                        <a:solidFill>
                          <a:schemeClr val="tx1"/>
                        </a:solidFill>
                        <a:latin typeface="Cambria Math"/>
                        <a:ea typeface="楷体_GB2312" pitchFamily="49" charset="-122"/>
                      </a:rPr>
                      <m:t>=</m:t>
                    </m:r>
                    <m:sSub>
                      <m:sSubPr>
                        <m:ctrlPr>
                          <a:rPr lang="en-US" altLang="zh-CN" b="1" i="1" dirty="0">
                            <a:solidFill>
                              <a:schemeClr val="tx1"/>
                            </a:solidFill>
                            <a:latin typeface="Cambria Math"/>
                            <a:ea typeface="楷体_GB2312" pitchFamily="49" charset="-122"/>
                          </a:rPr>
                        </m:ctrlPr>
                      </m:sSubPr>
                      <m:e>
                        <m:r>
                          <a:rPr lang="en-US" altLang="zh-CN" b="1" i="1" dirty="0">
                            <a:solidFill>
                              <a:schemeClr val="tx1"/>
                            </a:solidFill>
                            <a:latin typeface="Cambria Math"/>
                            <a:ea typeface="楷体_GB2312" pitchFamily="49" charset="-122"/>
                          </a:rPr>
                          <m:t>𝒋</m:t>
                        </m:r>
                      </m:e>
                      <m:sub>
                        <m:r>
                          <m:rPr>
                            <m:sty m:val="p"/>
                          </m:rPr>
                          <a:rPr lang="en-US" altLang="zh-CN" b="1" i="1" dirty="0">
                            <a:solidFill>
                              <a:schemeClr val="tx1"/>
                            </a:solidFill>
                            <a:latin typeface="Cambria Math"/>
                            <a:ea typeface="楷体_GB2312" pitchFamily="49" charset="-122"/>
                          </a:rPr>
                          <m:t>rank</m:t>
                        </m:r>
                      </m:sub>
                    </m:sSub>
                  </m:oMath>
                </a14:m>
                <a:r>
                  <a:rPr lang="zh-CN" altLang="en-US" b="1" dirty="0" smtClean="0">
                    <a:solidFill>
                      <a:schemeClr val="tx1"/>
                    </a:solidFill>
                    <a:latin typeface="楷体_GB2312" pitchFamily="49" charset="-122"/>
                    <a:ea typeface="楷体_GB2312" pitchFamily="49" charset="-122"/>
                  </a:rPr>
                  <a:t>且</a:t>
                </a:r>
                <a14:m>
                  <m:oMath xmlns:m="http://schemas.openxmlformats.org/officeDocument/2006/math">
                    <m:sSub>
                      <m:sSubPr>
                        <m:ctrlPr>
                          <a:rPr lang="en-US" altLang="zh-CN" b="1" i="1" dirty="0">
                            <a:solidFill>
                              <a:schemeClr val="tx1"/>
                            </a:solidFill>
                            <a:latin typeface="Cambria Math"/>
                            <a:ea typeface="楷体_GB2312" pitchFamily="49" charset="-122"/>
                          </a:rPr>
                        </m:ctrlPr>
                      </m:sSubPr>
                      <m:e>
                        <m:r>
                          <a:rPr lang="en-US" altLang="zh-CN" b="1" i="1" dirty="0">
                            <a:solidFill>
                              <a:schemeClr val="tx1"/>
                            </a:solidFill>
                            <a:latin typeface="Cambria Math"/>
                            <a:ea typeface="楷体_GB2312" pitchFamily="49" charset="-122"/>
                          </a:rPr>
                          <m:t>𝒊</m:t>
                        </m:r>
                      </m:e>
                      <m:sub>
                        <m:r>
                          <a:rPr lang="en-US" altLang="zh-CN" b="1" i="1" dirty="0">
                            <a:solidFill>
                              <a:schemeClr val="tx1"/>
                            </a:solidFill>
                            <a:latin typeface="Cambria Math"/>
                            <a:ea typeface="楷体_GB2312" pitchFamily="49" charset="-122"/>
                          </a:rPr>
                          <m:t>𝒅</m:t>
                        </m:r>
                      </m:sub>
                    </m:sSub>
                    <m:r>
                      <a:rPr lang="en-US" altLang="zh-CN" b="1" i="1" dirty="0" smtClean="0">
                        <a:solidFill>
                          <a:schemeClr val="tx1"/>
                        </a:solidFill>
                        <a:latin typeface="Cambria Math"/>
                        <a:ea typeface="Cambria Math"/>
                      </a:rPr>
                      <m:t>&gt;</m:t>
                    </m:r>
                    <m:sSub>
                      <m:sSubPr>
                        <m:ctrlPr>
                          <a:rPr lang="en-US" altLang="zh-CN" b="1" i="1" dirty="0">
                            <a:solidFill>
                              <a:schemeClr val="tx1"/>
                            </a:solidFill>
                            <a:latin typeface="Cambria Math"/>
                            <a:ea typeface="楷体_GB2312" pitchFamily="49" charset="-122"/>
                          </a:rPr>
                        </m:ctrlPr>
                      </m:sSubPr>
                      <m:e>
                        <m:r>
                          <a:rPr lang="en-US" altLang="zh-CN" b="1" i="1" dirty="0" smtClean="0">
                            <a:solidFill>
                              <a:schemeClr val="tx1"/>
                            </a:solidFill>
                            <a:latin typeface="Cambria Math"/>
                            <a:ea typeface="楷体_GB2312" pitchFamily="49" charset="-122"/>
                          </a:rPr>
                          <m:t>𝒋</m:t>
                        </m:r>
                      </m:e>
                      <m:sub>
                        <m:r>
                          <a:rPr lang="en-US" altLang="zh-CN" b="1" i="1" dirty="0">
                            <a:solidFill>
                              <a:schemeClr val="tx1"/>
                            </a:solidFill>
                            <a:latin typeface="Cambria Math"/>
                            <a:ea typeface="楷体_GB2312" pitchFamily="49" charset="-122"/>
                          </a:rPr>
                          <m:t>𝒅</m:t>
                        </m:r>
                      </m:sub>
                    </m:sSub>
                  </m:oMath>
                </a14:m>
                <a:endParaRPr lang="en-US" altLang="zh-CN" b="1" dirty="0" smtClean="0">
                  <a:solidFill>
                    <a:schemeClr val="tx1"/>
                  </a:solidFill>
                  <a:latin typeface="楷体_GB2312" pitchFamily="49" charset="-122"/>
                  <a:ea typeface="楷体_GB2312" pitchFamily="49" charset="-122"/>
                </a:endParaRPr>
              </a:p>
              <a:p>
                <a:pPr marL="0" indent="0">
                  <a:buNone/>
                </a:pPr>
                <a:r>
                  <a:rPr lang="zh-CN" altLang="en-US" b="1" dirty="0" smtClean="0">
                    <a:solidFill>
                      <a:schemeClr val="tx1"/>
                    </a:solidFill>
                    <a:latin typeface="楷体_GB2312" pitchFamily="49" charset="-122"/>
                    <a:ea typeface="楷体_GB2312" pitchFamily="49" charset="-122"/>
                  </a:rPr>
                  <a:t>    第一</a:t>
                </a:r>
                <a:r>
                  <a:rPr lang="zh-CN" altLang="en-US" b="1" dirty="0">
                    <a:solidFill>
                      <a:schemeClr val="tx1"/>
                    </a:solidFill>
                    <a:latin typeface="楷体_GB2312" pitchFamily="49" charset="-122"/>
                    <a:ea typeface="楷体_GB2312" pitchFamily="49" charset="-122"/>
                  </a:rPr>
                  <a:t>个条件确保被选择的个体属于较优的非劣等级。第二个条件根据它们的拥挤</a:t>
                </a:r>
                <a:r>
                  <a:rPr lang="zh-CN" altLang="en-US" b="1" dirty="0" smtClean="0">
                    <a:solidFill>
                      <a:schemeClr val="tx1"/>
                    </a:solidFill>
                    <a:latin typeface="楷体_GB2312" pitchFamily="49" charset="-122"/>
                    <a:ea typeface="楷体_GB2312" pitchFamily="49" charset="-122"/>
                  </a:rPr>
                  <a:t>距离</a:t>
                </a:r>
                <a:r>
                  <a:rPr lang="zh-CN" altLang="en-US" b="1" dirty="0">
                    <a:solidFill>
                      <a:schemeClr val="tx1"/>
                    </a:solidFill>
                    <a:latin typeface="楷体_GB2312" pitchFamily="49" charset="-122"/>
                    <a:ea typeface="楷体_GB2312" pitchFamily="49" charset="-122"/>
                  </a:rPr>
                  <a:t>选择由于在同一非劣等级而不分胜负的两个个体中位于较不拥挤区域的个体</a:t>
                </a:r>
                <a:r>
                  <a:rPr lang="en-US" altLang="zh-CN" b="1" dirty="0">
                    <a:solidFill>
                      <a:schemeClr val="tx1"/>
                    </a:solidFill>
                    <a:latin typeface="楷体_GB2312" pitchFamily="49" charset="-122"/>
                    <a:ea typeface="楷体_GB2312" pitchFamily="49" charset="-122"/>
                  </a:rPr>
                  <a:t>(</a:t>
                </a:r>
                <a:r>
                  <a:rPr lang="zh-CN" altLang="en-US" b="1" dirty="0">
                    <a:solidFill>
                      <a:schemeClr val="tx1"/>
                    </a:solidFill>
                    <a:latin typeface="楷体_GB2312" pitchFamily="49" charset="-122"/>
                    <a:ea typeface="楷体_GB2312" pitchFamily="49" charset="-122"/>
                  </a:rPr>
                  <a:t>有</a:t>
                </a:r>
                <a:r>
                  <a:rPr lang="zh-CN" altLang="en-US" b="1" dirty="0" smtClean="0">
                    <a:solidFill>
                      <a:schemeClr val="tx1"/>
                    </a:solidFill>
                    <a:latin typeface="楷体_GB2312" pitchFamily="49" charset="-122"/>
                    <a:ea typeface="楷体_GB2312" pitchFamily="49" charset="-122"/>
                  </a:rPr>
                  <a:t>较大的拥挤度</a:t>
                </a:r>
                <a14:m>
                  <m:oMath xmlns:m="http://schemas.openxmlformats.org/officeDocument/2006/math">
                    <m:sSub>
                      <m:sSubPr>
                        <m:ctrlPr>
                          <a:rPr lang="en-US" altLang="zh-CN" b="1" i="1" dirty="0">
                            <a:solidFill>
                              <a:schemeClr val="tx1"/>
                            </a:solidFill>
                            <a:latin typeface="Cambria Math"/>
                            <a:ea typeface="楷体_GB2312" pitchFamily="49" charset="-122"/>
                          </a:rPr>
                        </m:ctrlPr>
                      </m:sSubPr>
                      <m:e>
                        <m:r>
                          <a:rPr lang="en-US" altLang="zh-CN" b="1" i="1" dirty="0">
                            <a:solidFill>
                              <a:schemeClr val="tx1"/>
                            </a:solidFill>
                            <a:latin typeface="Cambria Math"/>
                            <a:ea typeface="楷体_GB2312" pitchFamily="49" charset="-122"/>
                          </a:rPr>
                          <m:t>𝒊</m:t>
                        </m:r>
                      </m:e>
                      <m:sub>
                        <m:r>
                          <a:rPr lang="en-US" altLang="zh-CN" b="1" i="1" dirty="0">
                            <a:solidFill>
                              <a:schemeClr val="tx1"/>
                            </a:solidFill>
                            <a:latin typeface="Cambria Math"/>
                            <a:ea typeface="楷体_GB2312" pitchFamily="49" charset="-122"/>
                          </a:rPr>
                          <m:t>𝒅</m:t>
                        </m:r>
                      </m:sub>
                    </m:sSub>
                  </m:oMath>
                </a14:m>
                <a:r>
                  <a:rPr lang="en-US" altLang="zh-CN" b="1" dirty="0">
                    <a:solidFill>
                      <a:schemeClr val="tx1"/>
                    </a:solidFill>
                    <a:latin typeface="楷体_GB2312" pitchFamily="49" charset="-122"/>
                    <a:ea typeface="楷体_GB2312" pitchFamily="49" charset="-122"/>
                  </a:rPr>
                  <a:t>)</a:t>
                </a:r>
                <a:r>
                  <a:rPr lang="zh-CN" altLang="en-US" b="1" dirty="0">
                    <a:solidFill>
                      <a:schemeClr val="tx1"/>
                    </a:solidFill>
                    <a:latin typeface="楷体_GB2312" pitchFamily="49" charset="-122"/>
                    <a:ea typeface="楷体_GB2312" pitchFamily="49" charset="-122"/>
                  </a:rPr>
                  <a:t>。胜出的个体进入下一个操作。</a:t>
                </a:r>
              </a:p>
              <a:p>
                <a:pPr marL="0" indent="0">
                  <a:buNone/>
                </a:pPr>
                <a:endParaRPr lang="en-US" altLang="zh-CN" b="1" dirty="0" smtClean="0">
                  <a:solidFill>
                    <a:schemeClr val="tx1"/>
                  </a:solidFill>
                  <a:latin typeface="楷体_GB2312" pitchFamily="49" charset="-122"/>
                  <a:ea typeface="楷体_GB2312"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11560" y="1844824"/>
                <a:ext cx="7920880" cy="4785395"/>
              </a:xfrm>
              <a:blipFill rotWithShape="1">
                <a:blip r:embed="rId2"/>
                <a:stretch>
                  <a:fillRect l="-1154" t="-1783" r="-2231"/>
                </a:stretch>
              </a:blipFill>
            </p:spPr>
            <p:txBody>
              <a:bodyPr/>
              <a:lstStyle/>
              <a:p>
                <a:r>
                  <a:rPr lang="zh-CN" altLang="en-US">
                    <a:noFill/>
                  </a:rPr>
                  <a:t> </a:t>
                </a:r>
              </a:p>
            </p:txBody>
          </p:sp>
        </mc:Fallback>
      </mc:AlternateContent>
      <p:sp>
        <p:nvSpPr>
          <p:cNvPr id="2" name="标题 1"/>
          <p:cNvSpPr>
            <a:spLocks noGrp="1"/>
          </p:cNvSpPr>
          <p:nvPr>
            <p:ph type="title"/>
          </p:nvPr>
        </p:nvSpPr>
        <p:spPr/>
        <p:txBody>
          <a:bodyPr>
            <a:normAutofit fontScale="90000"/>
          </a:bodyPr>
          <a:lstStyle/>
          <a:p>
            <a:pPr algn="l"/>
            <a:r>
              <a:rPr lang="zh-CN" altLang="en-US" b="1" dirty="0">
                <a:solidFill>
                  <a:schemeClr val="tx1"/>
                </a:solidFill>
                <a:latin typeface="楷体_GB2312" pitchFamily="49" charset="-122"/>
                <a:ea typeface="楷体_GB2312" pitchFamily="49" charset="-122"/>
              </a:rPr>
              <a:t>拥挤度比较算子</a:t>
            </a:r>
            <a:r>
              <a:rPr lang="en-US" altLang="zh-CN" b="1" dirty="0">
                <a:solidFill>
                  <a:schemeClr val="tx1"/>
                </a:solidFill>
                <a:latin typeface="楷体_GB2312" pitchFamily="49" charset="-122"/>
                <a:ea typeface="楷体_GB2312" pitchFamily="49" charset="-122"/>
              </a:rPr>
              <a:t/>
            </a:r>
            <a:br>
              <a:rPr lang="en-US" altLang="zh-CN" b="1" dirty="0">
                <a:solidFill>
                  <a:schemeClr val="tx1"/>
                </a:solidFill>
                <a:latin typeface="楷体_GB2312" pitchFamily="49" charset="-122"/>
                <a:ea typeface="楷体_GB2312" pitchFamily="49" charset="-122"/>
              </a:rPr>
            </a:br>
            <a:r>
              <a:rPr lang="en-US" altLang="zh-CN" b="1" dirty="0">
                <a:solidFill>
                  <a:schemeClr val="tx1"/>
                </a:solidFill>
                <a:latin typeface="楷体_GB2312" pitchFamily="49" charset="-122"/>
                <a:ea typeface="楷体_GB2312" pitchFamily="49" charset="-122"/>
              </a:rPr>
              <a:t>             --</a:t>
            </a:r>
            <a:r>
              <a:rPr lang="zh-CN" altLang="en-US" b="1" dirty="0" smtClean="0">
                <a:solidFill>
                  <a:schemeClr val="tx1"/>
                </a:solidFill>
                <a:latin typeface="楷体_GB2312" pitchFamily="49" charset="-122"/>
                <a:ea typeface="楷体_GB2312" pitchFamily="49" charset="-122"/>
              </a:rPr>
              <a:t>拥挤度比较算子</a:t>
            </a:r>
            <a:endParaRPr lang="zh-CN" altLang="en-US" dirty="0"/>
          </a:p>
        </p:txBody>
      </p:sp>
    </p:spTree>
    <p:extLst>
      <p:ext uri="{BB962C8B-B14F-4D97-AF65-F5344CB8AC3E}">
        <p14:creationId xmlns:p14="http://schemas.microsoft.com/office/powerpoint/2010/main" val="31536954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sp>
        <p:nvSpPr>
          <p:cNvPr id="2" name="标题 1"/>
          <p:cNvSpPr>
            <a:spLocks noGrp="1"/>
          </p:cNvSpPr>
          <p:nvPr>
            <p:ph type="title"/>
          </p:nvPr>
        </p:nvSpPr>
        <p:spPr>
          <a:xfrm>
            <a:off x="755576" y="332656"/>
            <a:ext cx="8229600" cy="1252728"/>
          </a:xfrm>
        </p:spPr>
        <p:txBody>
          <a:bodyPr>
            <a:normAutofit/>
          </a:bodyPr>
          <a:lstStyle/>
          <a:p>
            <a:pPr algn="l"/>
            <a:r>
              <a:rPr lang="zh-CN" altLang="en-US" sz="4000" b="1" dirty="0" smtClean="0">
                <a:solidFill>
                  <a:schemeClr val="tx1"/>
                </a:solidFill>
                <a:latin typeface="楷体_GB2312" pitchFamily="49" charset="-122"/>
                <a:ea typeface="楷体_GB2312" pitchFamily="49" charset="-122"/>
              </a:rPr>
              <a:t>精英策略</a:t>
            </a:r>
            <a:endParaRPr lang="zh-CN" altLang="en-US" sz="4000" b="1" dirty="0">
              <a:solidFill>
                <a:schemeClr val="tx1"/>
              </a:solidFill>
              <a:latin typeface="楷体_GB2312" pitchFamily="49" charset="-122"/>
              <a:ea typeface="楷体_GB2312" pitchFamily="49"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556792"/>
            <a:ext cx="8064896" cy="5067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65182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55576" y="1124744"/>
                <a:ext cx="7632848" cy="3882744"/>
              </a:xfrm>
            </p:spPr>
            <p:txBody>
              <a:bodyPr>
                <a:noAutofit/>
              </a:bodyPr>
              <a:lstStyle/>
              <a:p>
                <a:pPr marL="0" indent="0">
                  <a:buNone/>
                </a:pPr>
                <a:r>
                  <a:rPr lang="zh-CN" altLang="en-US" sz="2600" b="1" dirty="0" smtClean="0">
                    <a:solidFill>
                      <a:schemeClr val="tx1"/>
                    </a:solidFill>
                    <a:latin typeface="楷体_GB2312" pitchFamily="49" charset="-122"/>
                    <a:ea typeface="楷体_GB2312" pitchFamily="49" charset="-122"/>
                  </a:rPr>
                  <a:t>    首先将第</a:t>
                </a:r>
                <a:r>
                  <a:rPr lang="en-US" altLang="zh-CN" sz="2600" b="1" dirty="0">
                    <a:solidFill>
                      <a:schemeClr val="tx1"/>
                    </a:solidFill>
                    <a:latin typeface="楷体_GB2312" pitchFamily="49" charset="-122"/>
                    <a:ea typeface="楷体_GB2312" pitchFamily="49" charset="-122"/>
                  </a:rPr>
                  <a:t>t</a:t>
                </a:r>
                <a:r>
                  <a:rPr lang="zh-CN" altLang="en-US" sz="2600" b="1" dirty="0">
                    <a:solidFill>
                      <a:schemeClr val="tx1"/>
                    </a:solidFill>
                    <a:latin typeface="楷体_GB2312" pitchFamily="49" charset="-122"/>
                    <a:ea typeface="楷体_GB2312" pitchFamily="49" charset="-122"/>
                  </a:rPr>
                  <a:t>代产生的新</a:t>
                </a:r>
                <a:r>
                  <a:rPr lang="zh-CN" altLang="en-US" sz="2600" b="1" dirty="0" smtClean="0">
                    <a:solidFill>
                      <a:schemeClr val="tx1"/>
                    </a:solidFill>
                    <a:latin typeface="楷体_GB2312" pitchFamily="49" charset="-122"/>
                    <a:ea typeface="楷体_GB2312" pitchFamily="49" charset="-122"/>
                  </a:rPr>
                  <a:t>种群</a:t>
                </a:r>
                <a:r>
                  <a:rPr lang="en-US" altLang="zh-CN" sz="2600" b="1" dirty="0" smtClean="0">
                    <a:solidFill>
                      <a:schemeClr val="tx1"/>
                    </a:solidFill>
                    <a:latin typeface="楷体_GB2312" pitchFamily="49" charset="-122"/>
                    <a:ea typeface="楷体_GB2312" pitchFamily="49" charset="-122"/>
                  </a:rPr>
                  <a:t> </a:t>
                </a:r>
                <a14:m>
                  <m:oMath xmlns:m="http://schemas.openxmlformats.org/officeDocument/2006/math">
                    <m:sSub>
                      <m:sSubPr>
                        <m:ctrlPr>
                          <a:rPr lang="en-US" altLang="zh-CN" sz="2600" b="1" i="1" smtClean="0">
                            <a:solidFill>
                              <a:schemeClr val="tx1"/>
                            </a:solidFill>
                            <a:latin typeface="Cambria Math"/>
                          </a:rPr>
                        </m:ctrlPr>
                      </m:sSubPr>
                      <m:e>
                        <m:r>
                          <a:rPr lang="en-US" altLang="zh-CN" sz="2600" b="1" i="1" smtClean="0">
                            <a:solidFill>
                              <a:schemeClr val="tx1"/>
                            </a:solidFill>
                            <a:latin typeface="Cambria Math"/>
                          </a:rPr>
                          <m:t>𝑸</m:t>
                        </m:r>
                      </m:e>
                      <m:sub>
                        <m:r>
                          <a:rPr lang="en-US" altLang="zh-CN" sz="2600" b="1" i="1" smtClean="0">
                            <a:solidFill>
                              <a:schemeClr val="tx1"/>
                            </a:solidFill>
                            <a:latin typeface="Cambria Math"/>
                          </a:rPr>
                          <m:t>𝒕</m:t>
                        </m:r>
                      </m:sub>
                    </m:sSub>
                  </m:oMath>
                </a14:m>
                <a:r>
                  <a:rPr lang="zh-CN" altLang="en-US" sz="2600" b="1" dirty="0" smtClean="0">
                    <a:solidFill>
                      <a:schemeClr val="tx1"/>
                    </a:solidFill>
                    <a:latin typeface="楷体_GB2312" pitchFamily="49" charset="-122"/>
                    <a:ea typeface="楷体_GB2312" pitchFamily="49" charset="-122"/>
                  </a:rPr>
                  <a:t>与</a:t>
                </a:r>
                <a:r>
                  <a:rPr lang="zh-CN" altLang="en-US" sz="2600" b="1" dirty="0">
                    <a:solidFill>
                      <a:schemeClr val="tx1"/>
                    </a:solidFill>
                    <a:latin typeface="楷体_GB2312" pitchFamily="49" charset="-122"/>
                    <a:ea typeface="楷体_GB2312" pitchFamily="49" charset="-122"/>
                  </a:rPr>
                  <a:t>父</a:t>
                </a:r>
                <a:r>
                  <a:rPr lang="zh-CN" altLang="en-US" sz="2600" b="1" dirty="0" smtClean="0">
                    <a:solidFill>
                      <a:schemeClr val="tx1"/>
                    </a:solidFill>
                    <a:latin typeface="楷体_GB2312" pitchFamily="49" charset="-122"/>
                    <a:ea typeface="楷体_GB2312" pitchFamily="49" charset="-122"/>
                  </a:rPr>
                  <a:t>代</a:t>
                </a:r>
                <a:r>
                  <a:rPr lang="en-US" altLang="zh-CN" sz="2600" b="1" dirty="0" smtClean="0">
                    <a:solidFill>
                      <a:schemeClr val="tx1"/>
                    </a:solidFill>
                    <a:latin typeface="楷体_GB2312" pitchFamily="49" charset="-122"/>
                    <a:ea typeface="楷体_GB2312" pitchFamily="49" charset="-122"/>
                  </a:rPr>
                  <a:t> </a:t>
                </a:r>
                <a14:m>
                  <m:oMath xmlns:m="http://schemas.openxmlformats.org/officeDocument/2006/math">
                    <m:sSub>
                      <m:sSubPr>
                        <m:ctrlPr>
                          <a:rPr lang="en-US" altLang="zh-CN" sz="2600" b="1" i="1" smtClean="0">
                            <a:solidFill>
                              <a:schemeClr val="tx1"/>
                            </a:solidFill>
                            <a:latin typeface="Cambria Math"/>
                          </a:rPr>
                        </m:ctrlPr>
                      </m:sSubPr>
                      <m:e>
                        <m:r>
                          <a:rPr lang="en-US" altLang="zh-CN" sz="2600" b="1" i="1" smtClean="0">
                            <a:solidFill>
                              <a:schemeClr val="tx1"/>
                            </a:solidFill>
                            <a:latin typeface="Cambria Math"/>
                          </a:rPr>
                          <m:t>𝑷</m:t>
                        </m:r>
                      </m:e>
                      <m:sub>
                        <m:r>
                          <a:rPr lang="en-US" altLang="zh-CN" sz="2600" b="1" i="1" smtClean="0">
                            <a:solidFill>
                              <a:schemeClr val="tx1"/>
                            </a:solidFill>
                            <a:latin typeface="Cambria Math"/>
                          </a:rPr>
                          <m:t>𝒕</m:t>
                        </m:r>
                      </m:sub>
                    </m:sSub>
                  </m:oMath>
                </a14:m>
                <a:r>
                  <a:rPr lang="zh-CN" altLang="en-US" sz="2600" b="1" dirty="0" smtClean="0">
                    <a:solidFill>
                      <a:schemeClr val="tx1"/>
                    </a:solidFill>
                    <a:latin typeface="楷体_GB2312" pitchFamily="49" charset="-122"/>
                    <a:ea typeface="楷体_GB2312" pitchFamily="49" charset="-122"/>
                  </a:rPr>
                  <a:t>合并组成</a:t>
                </a:r>
                <a14:m>
                  <m:oMath xmlns:m="http://schemas.openxmlformats.org/officeDocument/2006/math">
                    <m:sSub>
                      <m:sSubPr>
                        <m:ctrlPr>
                          <a:rPr lang="en-US" altLang="zh-CN" sz="2600" b="1" i="1" dirty="0" smtClean="0">
                            <a:solidFill>
                              <a:schemeClr val="tx1"/>
                            </a:solidFill>
                            <a:latin typeface="Cambria Math"/>
                          </a:rPr>
                        </m:ctrlPr>
                      </m:sSubPr>
                      <m:e>
                        <m:r>
                          <a:rPr lang="en-US" altLang="zh-CN" sz="2600" b="1" i="1" dirty="0" smtClean="0">
                            <a:solidFill>
                              <a:schemeClr val="tx1"/>
                            </a:solidFill>
                            <a:latin typeface="Cambria Math"/>
                          </a:rPr>
                          <m:t>𝑹</m:t>
                        </m:r>
                      </m:e>
                      <m:sub>
                        <m:r>
                          <a:rPr lang="en-US" altLang="zh-CN" sz="2600" b="1" i="1" dirty="0" smtClean="0">
                            <a:solidFill>
                              <a:schemeClr val="tx1"/>
                            </a:solidFill>
                            <a:latin typeface="Cambria Math"/>
                          </a:rPr>
                          <m:t>𝒕</m:t>
                        </m:r>
                      </m:sub>
                    </m:sSub>
                  </m:oMath>
                </a14:m>
                <a:r>
                  <a:rPr lang="zh-CN" altLang="en-US" sz="2600" b="1" dirty="0">
                    <a:solidFill>
                      <a:schemeClr val="tx1"/>
                    </a:solidFill>
                    <a:latin typeface="楷体_GB2312" pitchFamily="49" charset="-122"/>
                    <a:ea typeface="楷体_GB2312" pitchFamily="49" charset="-122"/>
                  </a:rPr>
                  <a:t>，种群大小为 </a:t>
                </a:r>
                <a:r>
                  <a:rPr lang="en-US" altLang="zh-CN" sz="2600" b="1" dirty="0">
                    <a:solidFill>
                      <a:schemeClr val="tx1"/>
                    </a:solidFill>
                    <a:latin typeface="楷体_GB2312" pitchFamily="49" charset="-122"/>
                    <a:ea typeface="楷体_GB2312" pitchFamily="49" charset="-122"/>
                  </a:rPr>
                  <a:t>2N </a:t>
                </a:r>
                <a:r>
                  <a:rPr lang="zh-CN" altLang="en-US" sz="2600" b="1" dirty="0">
                    <a:solidFill>
                      <a:schemeClr val="tx1"/>
                    </a:solidFill>
                    <a:latin typeface="楷体_GB2312" pitchFamily="49" charset="-122"/>
                    <a:ea typeface="楷体_GB2312" pitchFamily="49" charset="-122"/>
                  </a:rPr>
                  <a:t>。</a:t>
                </a:r>
                <a:r>
                  <a:rPr lang="zh-CN" altLang="en-US" sz="2600" b="1" dirty="0" smtClean="0">
                    <a:solidFill>
                      <a:schemeClr val="tx1"/>
                    </a:solidFill>
                    <a:latin typeface="楷体_GB2312" pitchFamily="49" charset="-122"/>
                    <a:ea typeface="楷体_GB2312" pitchFamily="49" charset="-122"/>
                  </a:rPr>
                  <a:t>然后</a:t>
                </a:r>
                <a14:m>
                  <m:oMath xmlns:m="http://schemas.openxmlformats.org/officeDocument/2006/math">
                    <m:sSub>
                      <m:sSubPr>
                        <m:ctrlPr>
                          <a:rPr lang="en-US" altLang="zh-CN" sz="2600" b="1" i="1" dirty="0">
                            <a:solidFill>
                              <a:schemeClr val="tx1"/>
                            </a:solidFill>
                            <a:latin typeface="Cambria Math"/>
                          </a:rPr>
                        </m:ctrlPr>
                      </m:sSubPr>
                      <m:e>
                        <m:r>
                          <a:rPr lang="en-US" altLang="zh-CN" sz="2600" b="1" i="1" dirty="0">
                            <a:solidFill>
                              <a:schemeClr val="tx1"/>
                            </a:solidFill>
                            <a:latin typeface="Cambria Math"/>
                          </a:rPr>
                          <m:t>𝑹</m:t>
                        </m:r>
                      </m:e>
                      <m:sub>
                        <m:r>
                          <a:rPr lang="en-US" altLang="zh-CN" sz="2600" b="1" i="1" dirty="0">
                            <a:solidFill>
                              <a:schemeClr val="tx1"/>
                            </a:solidFill>
                            <a:latin typeface="Cambria Math"/>
                          </a:rPr>
                          <m:t>𝒕</m:t>
                        </m:r>
                      </m:sub>
                    </m:sSub>
                  </m:oMath>
                </a14:m>
                <a:r>
                  <a:rPr lang="zh-CN" altLang="en-US" sz="2600" b="1" dirty="0" smtClean="0">
                    <a:solidFill>
                      <a:schemeClr val="tx1"/>
                    </a:solidFill>
                    <a:latin typeface="楷体_GB2312" pitchFamily="49" charset="-122"/>
                    <a:ea typeface="楷体_GB2312" pitchFamily="49" charset="-122"/>
                  </a:rPr>
                  <a:t>进行非</a:t>
                </a:r>
                <a:r>
                  <a:rPr lang="zh-CN" altLang="en-US" sz="2600" b="1" dirty="0">
                    <a:solidFill>
                      <a:schemeClr val="tx1"/>
                    </a:solidFill>
                    <a:latin typeface="楷体_GB2312" pitchFamily="49" charset="-122"/>
                    <a:ea typeface="楷体_GB2312" pitchFamily="49" charset="-122"/>
                  </a:rPr>
                  <a:t>支配排序，产生一系列非支配</a:t>
                </a:r>
                <a:r>
                  <a:rPr lang="zh-CN" altLang="en-US" sz="2600" b="1" dirty="0" smtClean="0">
                    <a:solidFill>
                      <a:schemeClr val="tx1"/>
                    </a:solidFill>
                    <a:latin typeface="楷体_GB2312" pitchFamily="49" charset="-122"/>
                    <a:ea typeface="楷体_GB2312" pitchFamily="49" charset="-122"/>
                  </a:rPr>
                  <a:t>集</a:t>
                </a:r>
                <a14:m>
                  <m:oMath xmlns:m="http://schemas.openxmlformats.org/officeDocument/2006/math">
                    <m:sSub>
                      <m:sSubPr>
                        <m:ctrlPr>
                          <a:rPr lang="en-US" altLang="zh-CN" sz="2600" b="1" i="1" smtClean="0">
                            <a:solidFill>
                              <a:schemeClr val="tx1"/>
                            </a:solidFill>
                            <a:latin typeface="Cambria Math"/>
                          </a:rPr>
                        </m:ctrlPr>
                      </m:sSubPr>
                      <m:e>
                        <m:r>
                          <a:rPr lang="en-US" altLang="zh-CN" sz="2600" b="1" i="1" smtClean="0">
                            <a:solidFill>
                              <a:schemeClr val="tx1"/>
                            </a:solidFill>
                            <a:latin typeface="Cambria Math"/>
                          </a:rPr>
                          <m:t>𝒁</m:t>
                        </m:r>
                      </m:e>
                      <m:sub>
                        <m:r>
                          <a:rPr lang="en-US" altLang="zh-CN" sz="2600" b="1" i="1" smtClean="0">
                            <a:solidFill>
                              <a:schemeClr val="tx1"/>
                            </a:solidFill>
                            <a:latin typeface="Cambria Math"/>
                          </a:rPr>
                          <m:t>𝒊</m:t>
                        </m:r>
                      </m:sub>
                    </m:sSub>
                  </m:oMath>
                </a14:m>
                <a:r>
                  <a:rPr lang="en-US" altLang="zh-CN" sz="2600" b="1" dirty="0" smtClean="0">
                    <a:solidFill>
                      <a:schemeClr val="tx1"/>
                    </a:solidFill>
                    <a:latin typeface="楷体_GB2312" pitchFamily="49" charset="-122"/>
                    <a:ea typeface="楷体_GB2312" pitchFamily="49" charset="-122"/>
                  </a:rPr>
                  <a:t> </a:t>
                </a:r>
                <a:r>
                  <a:rPr lang="zh-CN" altLang="en-US" sz="2600" b="1" dirty="0">
                    <a:solidFill>
                      <a:schemeClr val="tx1"/>
                    </a:solidFill>
                    <a:latin typeface="楷体_GB2312" pitchFamily="49" charset="-122"/>
                    <a:ea typeface="楷体_GB2312" pitchFamily="49" charset="-122"/>
                  </a:rPr>
                  <a:t>并计算拥挤度。由于子代和父代个体都包含</a:t>
                </a:r>
                <a:r>
                  <a:rPr lang="zh-CN" altLang="en-US" sz="2600" b="1" dirty="0" smtClean="0">
                    <a:solidFill>
                      <a:schemeClr val="tx1"/>
                    </a:solidFill>
                    <a:latin typeface="楷体_GB2312" pitchFamily="49" charset="-122"/>
                    <a:ea typeface="楷体_GB2312" pitchFamily="49" charset="-122"/>
                  </a:rPr>
                  <a:t>在</a:t>
                </a:r>
                <a14:m>
                  <m:oMath xmlns:m="http://schemas.openxmlformats.org/officeDocument/2006/math">
                    <m:sSub>
                      <m:sSubPr>
                        <m:ctrlPr>
                          <a:rPr lang="en-US" altLang="zh-CN" sz="2600" b="1" i="1" dirty="0">
                            <a:solidFill>
                              <a:schemeClr val="tx1"/>
                            </a:solidFill>
                            <a:latin typeface="Cambria Math"/>
                          </a:rPr>
                        </m:ctrlPr>
                      </m:sSubPr>
                      <m:e>
                        <m:r>
                          <a:rPr lang="en-US" altLang="zh-CN" sz="2600" b="1" i="1" dirty="0">
                            <a:solidFill>
                              <a:schemeClr val="tx1"/>
                            </a:solidFill>
                            <a:latin typeface="Cambria Math"/>
                          </a:rPr>
                          <m:t>𝑹</m:t>
                        </m:r>
                      </m:e>
                      <m:sub>
                        <m:r>
                          <a:rPr lang="en-US" altLang="zh-CN" sz="2600" b="1" i="1" dirty="0">
                            <a:solidFill>
                              <a:schemeClr val="tx1"/>
                            </a:solidFill>
                            <a:latin typeface="Cambria Math"/>
                          </a:rPr>
                          <m:t>𝒕</m:t>
                        </m:r>
                      </m:sub>
                    </m:sSub>
                  </m:oMath>
                </a14:m>
                <a:r>
                  <a:rPr lang="zh-CN" altLang="en-US" sz="2600" b="1" dirty="0" smtClean="0">
                    <a:solidFill>
                      <a:schemeClr val="tx1"/>
                    </a:solidFill>
                    <a:latin typeface="楷体_GB2312" pitchFamily="49" charset="-122"/>
                    <a:ea typeface="楷体_GB2312" pitchFamily="49" charset="-122"/>
                  </a:rPr>
                  <a:t>中</a:t>
                </a:r>
                <a:r>
                  <a:rPr lang="zh-CN" altLang="en-US" sz="2600" b="1" dirty="0">
                    <a:solidFill>
                      <a:schemeClr val="tx1"/>
                    </a:solidFill>
                    <a:latin typeface="楷体_GB2312" pitchFamily="49" charset="-122"/>
                    <a:ea typeface="楷体_GB2312" pitchFamily="49" charset="-122"/>
                  </a:rPr>
                  <a:t>，则经过非支配排序以后的非支配</a:t>
                </a:r>
                <a:r>
                  <a:rPr lang="zh-CN" altLang="en-US" sz="2600" b="1" dirty="0" smtClean="0">
                    <a:solidFill>
                      <a:schemeClr val="tx1"/>
                    </a:solidFill>
                    <a:latin typeface="楷体_GB2312" pitchFamily="49" charset="-122"/>
                    <a:ea typeface="楷体_GB2312" pitchFamily="49" charset="-122"/>
                  </a:rPr>
                  <a:t>集</a:t>
                </a:r>
                <a14:m>
                  <m:oMath xmlns:m="http://schemas.openxmlformats.org/officeDocument/2006/math">
                    <m:sSub>
                      <m:sSubPr>
                        <m:ctrlPr>
                          <a:rPr lang="en-US" altLang="zh-CN" sz="2600" b="1" i="1">
                            <a:solidFill>
                              <a:schemeClr val="tx1"/>
                            </a:solidFill>
                            <a:latin typeface="Cambria Math"/>
                          </a:rPr>
                        </m:ctrlPr>
                      </m:sSubPr>
                      <m:e>
                        <m:r>
                          <a:rPr lang="en-US" altLang="zh-CN" sz="2600" b="1" i="1">
                            <a:solidFill>
                              <a:schemeClr val="tx1"/>
                            </a:solidFill>
                            <a:latin typeface="Cambria Math"/>
                          </a:rPr>
                          <m:t>𝒁</m:t>
                        </m:r>
                      </m:e>
                      <m:sub>
                        <m:r>
                          <a:rPr lang="en-US" altLang="zh-CN" sz="2600" b="1" i="1" smtClean="0">
                            <a:solidFill>
                              <a:schemeClr val="tx1"/>
                            </a:solidFill>
                            <a:latin typeface="Cambria Math"/>
                          </a:rPr>
                          <m:t>𝟏</m:t>
                        </m:r>
                      </m:sub>
                    </m:sSub>
                  </m:oMath>
                </a14:m>
                <a:r>
                  <a:rPr lang="zh-CN" altLang="en-US" sz="2600" b="1" dirty="0">
                    <a:solidFill>
                      <a:schemeClr val="tx1"/>
                    </a:solidFill>
                    <a:latin typeface="楷体_GB2312" pitchFamily="49" charset="-122"/>
                    <a:ea typeface="楷体_GB2312" pitchFamily="49" charset="-122"/>
                  </a:rPr>
                  <a:t>中包含的个体</a:t>
                </a:r>
                <a:r>
                  <a:rPr lang="zh-CN" altLang="en-US" sz="2600" b="1" dirty="0" smtClean="0">
                    <a:solidFill>
                      <a:schemeClr val="tx1"/>
                    </a:solidFill>
                    <a:latin typeface="楷体_GB2312" pitchFamily="49" charset="-122"/>
                    <a:ea typeface="楷体_GB2312" pitchFamily="49" charset="-122"/>
                  </a:rPr>
                  <a:t>是</a:t>
                </a:r>
                <a14:m>
                  <m:oMath xmlns:m="http://schemas.openxmlformats.org/officeDocument/2006/math">
                    <m:sSub>
                      <m:sSubPr>
                        <m:ctrlPr>
                          <a:rPr lang="en-US" altLang="zh-CN" sz="2600" b="1" i="1" dirty="0">
                            <a:solidFill>
                              <a:schemeClr val="tx1"/>
                            </a:solidFill>
                            <a:latin typeface="Cambria Math"/>
                          </a:rPr>
                        </m:ctrlPr>
                      </m:sSubPr>
                      <m:e>
                        <m:r>
                          <a:rPr lang="en-US" altLang="zh-CN" sz="2600" b="1" i="1" dirty="0">
                            <a:solidFill>
                              <a:schemeClr val="tx1"/>
                            </a:solidFill>
                            <a:latin typeface="Cambria Math"/>
                          </a:rPr>
                          <m:t>𝑹</m:t>
                        </m:r>
                      </m:e>
                      <m:sub>
                        <m:r>
                          <a:rPr lang="en-US" altLang="zh-CN" sz="2600" b="1" i="1" dirty="0">
                            <a:solidFill>
                              <a:schemeClr val="tx1"/>
                            </a:solidFill>
                            <a:latin typeface="Cambria Math"/>
                          </a:rPr>
                          <m:t>𝒕</m:t>
                        </m:r>
                      </m:sub>
                    </m:sSub>
                  </m:oMath>
                </a14:m>
                <a:r>
                  <a:rPr lang="en-US" altLang="zh-CN" sz="2600" b="1" dirty="0" smtClean="0">
                    <a:solidFill>
                      <a:schemeClr val="tx1"/>
                    </a:solidFill>
                    <a:latin typeface="楷体_GB2312" pitchFamily="49" charset="-122"/>
                    <a:ea typeface="楷体_GB2312" pitchFamily="49" charset="-122"/>
                  </a:rPr>
                  <a:t> </a:t>
                </a:r>
                <a:r>
                  <a:rPr lang="zh-CN" altLang="en-US" sz="2600" b="1" dirty="0">
                    <a:solidFill>
                      <a:schemeClr val="tx1"/>
                    </a:solidFill>
                    <a:latin typeface="楷体_GB2312" pitchFamily="49" charset="-122"/>
                    <a:ea typeface="楷体_GB2312" pitchFamily="49" charset="-122"/>
                  </a:rPr>
                  <a:t>中最好的</a:t>
                </a:r>
                <a:r>
                  <a:rPr lang="zh-CN" altLang="en-US" sz="2600" b="1" dirty="0" smtClean="0">
                    <a:solidFill>
                      <a:schemeClr val="tx1"/>
                    </a:solidFill>
                    <a:latin typeface="楷体_GB2312" pitchFamily="49" charset="-122"/>
                    <a:ea typeface="楷体_GB2312" pitchFamily="49" charset="-122"/>
                  </a:rPr>
                  <a:t>，所以</a:t>
                </a:r>
                <a:r>
                  <a:rPr lang="zh-CN" altLang="en-US" sz="2600" b="1" dirty="0">
                    <a:solidFill>
                      <a:schemeClr val="tx1"/>
                    </a:solidFill>
                    <a:latin typeface="楷体_GB2312" pitchFamily="49" charset="-122"/>
                    <a:ea typeface="楷体_GB2312" pitchFamily="49" charset="-122"/>
                  </a:rPr>
                  <a:t>先</a:t>
                </a:r>
                <a:r>
                  <a:rPr lang="zh-CN" altLang="en-US" sz="2600" b="1" dirty="0" smtClean="0">
                    <a:solidFill>
                      <a:schemeClr val="tx1"/>
                    </a:solidFill>
                    <a:latin typeface="楷体_GB2312" pitchFamily="49" charset="-122"/>
                    <a:ea typeface="楷体_GB2312" pitchFamily="49" charset="-122"/>
                  </a:rPr>
                  <a:t>将</a:t>
                </a:r>
                <a14:m>
                  <m:oMath xmlns:m="http://schemas.openxmlformats.org/officeDocument/2006/math">
                    <m:sSub>
                      <m:sSubPr>
                        <m:ctrlPr>
                          <a:rPr lang="en-US" altLang="zh-CN" sz="2600" b="1" i="1">
                            <a:solidFill>
                              <a:schemeClr val="tx1"/>
                            </a:solidFill>
                            <a:latin typeface="Cambria Math"/>
                          </a:rPr>
                        </m:ctrlPr>
                      </m:sSubPr>
                      <m:e>
                        <m:r>
                          <a:rPr lang="en-US" altLang="zh-CN" sz="2600" b="1" i="1">
                            <a:solidFill>
                              <a:schemeClr val="tx1"/>
                            </a:solidFill>
                            <a:latin typeface="Cambria Math"/>
                          </a:rPr>
                          <m:t>𝒁</m:t>
                        </m:r>
                      </m:e>
                      <m:sub>
                        <m:r>
                          <a:rPr lang="en-US" altLang="zh-CN" sz="2600" b="1" i="1">
                            <a:solidFill>
                              <a:schemeClr val="tx1"/>
                            </a:solidFill>
                            <a:latin typeface="Cambria Math"/>
                          </a:rPr>
                          <m:t>𝟏</m:t>
                        </m:r>
                      </m:sub>
                    </m:sSub>
                  </m:oMath>
                </a14:m>
                <a:r>
                  <a:rPr lang="zh-CN" altLang="en-US" sz="2600" b="1" dirty="0" smtClean="0">
                    <a:solidFill>
                      <a:schemeClr val="tx1"/>
                    </a:solidFill>
                    <a:latin typeface="楷体_GB2312" pitchFamily="49" charset="-122"/>
                    <a:ea typeface="楷体_GB2312" pitchFamily="49" charset="-122"/>
                  </a:rPr>
                  <a:t>放入</a:t>
                </a:r>
                <a:r>
                  <a:rPr lang="zh-CN" altLang="en-US" sz="2600" b="1" dirty="0">
                    <a:solidFill>
                      <a:schemeClr val="tx1"/>
                    </a:solidFill>
                    <a:latin typeface="楷体_GB2312" pitchFamily="49" charset="-122"/>
                    <a:ea typeface="楷体_GB2312" pitchFamily="49" charset="-122"/>
                  </a:rPr>
                  <a:t>新的父代</a:t>
                </a:r>
                <a:r>
                  <a:rPr lang="zh-CN" altLang="en-US" sz="2600" b="1" dirty="0" smtClean="0">
                    <a:solidFill>
                      <a:schemeClr val="tx1"/>
                    </a:solidFill>
                    <a:latin typeface="楷体_GB2312" pitchFamily="49" charset="-122"/>
                    <a:ea typeface="楷体_GB2312" pitchFamily="49" charset="-122"/>
                  </a:rPr>
                  <a:t>种群</a:t>
                </a:r>
                <a14:m>
                  <m:oMath xmlns:m="http://schemas.openxmlformats.org/officeDocument/2006/math">
                    <m:sSub>
                      <m:sSubPr>
                        <m:ctrlPr>
                          <a:rPr lang="en-US" altLang="zh-CN" sz="2600" b="1" i="1" dirty="0">
                            <a:solidFill>
                              <a:schemeClr val="tx1"/>
                            </a:solidFill>
                            <a:latin typeface="Cambria Math"/>
                          </a:rPr>
                        </m:ctrlPr>
                      </m:sSubPr>
                      <m:e>
                        <m:r>
                          <a:rPr lang="en-US" altLang="zh-CN" sz="2600" b="1" i="1" dirty="0" smtClean="0">
                            <a:solidFill>
                              <a:schemeClr val="tx1"/>
                            </a:solidFill>
                            <a:latin typeface="Cambria Math"/>
                          </a:rPr>
                          <m:t>𝑷</m:t>
                        </m:r>
                      </m:e>
                      <m:sub>
                        <m:r>
                          <a:rPr lang="en-US" altLang="zh-CN" sz="2600" b="1" i="1" dirty="0">
                            <a:solidFill>
                              <a:schemeClr val="tx1"/>
                            </a:solidFill>
                            <a:latin typeface="Cambria Math"/>
                          </a:rPr>
                          <m:t>𝒕</m:t>
                        </m:r>
                        <m:r>
                          <a:rPr lang="en-US" altLang="zh-CN" sz="2600" b="1" i="1" dirty="0" smtClean="0">
                            <a:solidFill>
                              <a:schemeClr val="tx1"/>
                            </a:solidFill>
                            <a:latin typeface="Cambria Math"/>
                          </a:rPr>
                          <m:t>+</m:t>
                        </m:r>
                        <m:r>
                          <a:rPr lang="en-US" altLang="zh-CN" sz="2600" b="1" i="1" dirty="0" smtClean="0">
                            <a:solidFill>
                              <a:schemeClr val="tx1"/>
                            </a:solidFill>
                            <a:latin typeface="Cambria Math"/>
                          </a:rPr>
                          <m:t>𝟏</m:t>
                        </m:r>
                      </m:sub>
                    </m:sSub>
                  </m:oMath>
                </a14:m>
                <a:r>
                  <a:rPr lang="zh-CN" altLang="en-US" sz="2600" b="1" dirty="0" smtClean="0">
                    <a:solidFill>
                      <a:schemeClr val="tx1"/>
                    </a:solidFill>
                    <a:latin typeface="楷体_GB2312" pitchFamily="49" charset="-122"/>
                    <a:ea typeface="楷体_GB2312" pitchFamily="49" charset="-122"/>
                  </a:rPr>
                  <a:t>中</a:t>
                </a:r>
                <a:r>
                  <a:rPr lang="zh-CN" altLang="en-US" sz="2600" b="1" dirty="0">
                    <a:solidFill>
                      <a:schemeClr val="tx1"/>
                    </a:solidFill>
                    <a:latin typeface="楷体_GB2312" pitchFamily="49" charset="-122"/>
                    <a:ea typeface="楷体_GB2312" pitchFamily="49" charset="-122"/>
                  </a:rPr>
                  <a:t>。</a:t>
                </a:r>
                <a:r>
                  <a:rPr lang="zh-CN" altLang="en-US" sz="2600" b="1" dirty="0" smtClean="0">
                    <a:solidFill>
                      <a:schemeClr val="tx1"/>
                    </a:solidFill>
                    <a:latin typeface="楷体_GB2312" pitchFamily="49" charset="-122"/>
                    <a:ea typeface="楷体_GB2312" pitchFamily="49" charset="-122"/>
                  </a:rPr>
                  <a:t>如果的</a:t>
                </a:r>
                <a:r>
                  <a:rPr lang="zh-CN" altLang="en-US" sz="2600" b="1" dirty="0">
                    <a:solidFill>
                      <a:schemeClr val="tx1"/>
                    </a:solidFill>
                    <a:latin typeface="楷体_GB2312" pitchFamily="49" charset="-122"/>
                    <a:ea typeface="楷体_GB2312" pitchFamily="49" charset="-122"/>
                  </a:rPr>
                  <a:t>大小小于 </a:t>
                </a:r>
                <a:r>
                  <a:rPr lang="en-US" altLang="zh-CN" sz="2600" b="1" dirty="0">
                    <a:solidFill>
                      <a:schemeClr val="tx1"/>
                    </a:solidFill>
                    <a:latin typeface="楷体_GB2312" pitchFamily="49" charset="-122"/>
                    <a:ea typeface="楷体_GB2312" pitchFamily="49" charset="-122"/>
                  </a:rPr>
                  <a:t>N </a:t>
                </a:r>
                <a:r>
                  <a:rPr lang="zh-CN" altLang="en-US" sz="2600" b="1" dirty="0">
                    <a:solidFill>
                      <a:schemeClr val="tx1"/>
                    </a:solidFill>
                    <a:latin typeface="楷体_GB2312" pitchFamily="49" charset="-122"/>
                    <a:ea typeface="楷体_GB2312" pitchFamily="49" charset="-122"/>
                  </a:rPr>
                  <a:t>，则继续</a:t>
                </a:r>
                <a:r>
                  <a:rPr lang="zh-CN" altLang="en-US" sz="2600" b="1" dirty="0" smtClean="0">
                    <a:solidFill>
                      <a:schemeClr val="tx1"/>
                    </a:solidFill>
                    <a:latin typeface="楷体_GB2312" pitchFamily="49" charset="-122"/>
                    <a:ea typeface="楷体_GB2312" pitchFamily="49" charset="-122"/>
                  </a:rPr>
                  <a:t>向</a:t>
                </a:r>
                <a14:m>
                  <m:oMath xmlns:m="http://schemas.openxmlformats.org/officeDocument/2006/math">
                    <m:sSub>
                      <m:sSubPr>
                        <m:ctrlPr>
                          <a:rPr lang="en-US" altLang="zh-CN" sz="2600" b="1" i="1" dirty="0">
                            <a:solidFill>
                              <a:schemeClr val="tx1"/>
                            </a:solidFill>
                            <a:latin typeface="Cambria Math"/>
                          </a:rPr>
                        </m:ctrlPr>
                      </m:sSubPr>
                      <m:e>
                        <m:r>
                          <a:rPr lang="en-US" altLang="zh-CN" sz="2600" b="1" i="1" dirty="0">
                            <a:solidFill>
                              <a:schemeClr val="tx1"/>
                            </a:solidFill>
                            <a:latin typeface="Cambria Math"/>
                          </a:rPr>
                          <m:t>𝑷</m:t>
                        </m:r>
                      </m:e>
                      <m:sub>
                        <m:r>
                          <a:rPr lang="en-US" altLang="zh-CN" sz="2600" b="1" i="1" dirty="0">
                            <a:solidFill>
                              <a:schemeClr val="tx1"/>
                            </a:solidFill>
                            <a:latin typeface="Cambria Math"/>
                          </a:rPr>
                          <m:t>𝒕</m:t>
                        </m:r>
                        <m:r>
                          <a:rPr lang="en-US" altLang="zh-CN" sz="2600" b="1" i="1" dirty="0">
                            <a:solidFill>
                              <a:schemeClr val="tx1"/>
                            </a:solidFill>
                            <a:latin typeface="Cambria Math"/>
                          </a:rPr>
                          <m:t>+</m:t>
                        </m:r>
                        <m:r>
                          <a:rPr lang="en-US" altLang="zh-CN" sz="2600" b="1" i="1" dirty="0">
                            <a:solidFill>
                              <a:schemeClr val="tx1"/>
                            </a:solidFill>
                            <a:latin typeface="Cambria Math"/>
                          </a:rPr>
                          <m:t>𝟏</m:t>
                        </m:r>
                      </m:sub>
                    </m:sSub>
                  </m:oMath>
                </a14:m>
                <a:r>
                  <a:rPr lang="zh-CN" altLang="en-US" sz="2600" b="1" dirty="0" smtClean="0">
                    <a:solidFill>
                      <a:schemeClr val="tx1"/>
                    </a:solidFill>
                    <a:latin typeface="楷体_GB2312" pitchFamily="49" charset="-122"/>
                    <a:ea typeface="楷体_GB2312" pitchFamily="49" charset="-122"/>
                  </a:rPr>
                  <a:t>中</a:t>
                </a:r>
                <a:r>
                  <a:rPr lang="zh-CN" altLang="en-US" sz="2600" b="1" dirty="0">
                    <a:solidFill>
                      <a:schemeClr val="tx1"/>
                    </a:solidFill>
                    <a:latin typeface="楷体_GB2312" pitchFamily="49" charset="-122"/>
                    <a:ea typeface="楷体_GB2312" pitchFamily="49" charset="-122"/>
                  </a:rPr>
                  <a:t>填充下一级非支配</a:t>
                </a:r>
                <a:r>
                  <a:rPr lang="zh-CN" altLang="en-US" sz="2600" b="1" dirty="0" smtClean="0">
                    <a:solidFill>
                      <a:schemeClr val="tx1"/>
                    </a:solidFill>
                    <a:latin typeface="楷体_GB2312" pitchFamily="49" charset="-122"/>
                    <a:ea typeface="楷体_GB2312" pitchFamily="49" charset="-122"/>
                  </a:rPr>
                  <a:t>集</a:t>
                </a:r>
                <a14:m>
                  <m:oMath xmlns:m="http://schemas.openxmlformats.org/officeDocument/2006/math">
                    <m:sSub>
                      <m:sSubPr>
                        <m:ctrlPr>
                          <a:rPr lang="en-US" altLang="zh-CN" sz="2600" b="1" i="1">
                            <a:solidFill>
                              <a:schemeClr val="tx1"/>
                            </a:solidFill>
                            <a:latin typeface="Cambria Math"/>
                          </a:rPr>
                        </m:ctrlPr>
                      </m:sSubPr>
                      <m:e>
                        <m:r>
                          <a:rPr lang="en-US" altLang="zh-CN" sz="2600" b="1" i="1">
                            <a:solidFill>
                              <a:schemeClr val="tx1"/>
                            </a:solidFill>
                            <a:latin typeface="Cambria Math"/>
                          </a:rPr>
                          <m:t>𝒁</m:t>
                        </m:r>
                      </m:e>
                      <m:sub>
                        <m:r>
                          <a:rPr lang="en-US" altLang="zh-CN" sz="2600" b="1" i="1" smtClean="0">
                            <a:solidFill>
                              <a:schemeClr val="tx1"/>
                            </a:solidFill>
                            <a:latin typeface="Cambria Math"/>
                          </a:rPr>
                          <m:t>𝟐</m:t>
                        </m:r>
                      </m:sub>
                    </m:sSub>
                  </m:oMath>
                </a14:m>
                <a:r>
                  <a:rPr lang="en-US" altLang="zh-CN" sz="2600" b="1" dirty="0" smtClean="0">
                    <a:solidFill>
                      <a:schemeClr val="tx1"/>
                    </a:solidFill>
                    <a:latin typeface="楷体_GB2312" pitchFamily="49" charset="-122"/>
                    <a:ea typeface="楷体_GB2312" pitchFamily="49" charset="-122"/>
                  </a:rPr>
                  <a:t> </a:t>
                </a:r>
                <a:r>
                  <a:rPr lang="zh-CN" altLang="en-US" sz="2600" b="1" dirty="0" smtClean="0">
                    <a:solidFill>
                      <a:schemeClr val="tx1"/>
                    </a:solidFill>
                    <a:latin typeface="楷体_GB2312" pitchFamily="49" charset="-122"/>
                    <a:ea typeface="楷体_GB2312" pitchFamily="49" charset="-122"/>
                  </a:rPr>
                  <a:t>，直到添加</a:t>
                </a:r>
                <a14:m>
                  <m:oMath xmlns:m="http://schemas.openxmlformats.org/officeDocument/2006/math">
                    <m:sSub>
                      <m:sSubPr>
                        <m:ctrlPr>
                          <a:rPr lang="en-US" altLang="zh-CN" sz="2600" b="1" i="1">
                            <a:solidFill>
                              <a:schemeClr val="tx1"/>
                            </a:solidFill>
                            <a:latin typeface="Cambria Math"/>
                          </a:rPr>
                        </m:ctrlPr>
                      </m:sSubPr>
                      <m:e>
                        <m:r>
                          <a:rPr lang="en-US" altLang="zh-CN" sz="2600" b="1" i="1">
                            <a:solidFill>
                              <a:schemeClr val="tx1"/>
                            </a:solidFill>
                            <a:latin typeface="Cambria Math"/>
                          </a:rPr>
                          <m:t>𝒁</m:t>
                        </m:r>
                      </m:e>
                      <m:sub>
                        <m:r>
                          <a:rPr lang="en-US" altLang="zh-CN" sz="2600" b="1" i="1" smtClean="0">
                            <a:solidFill>
                              <a:schemeClr val="tx1"/>
                            </a:solidFill>
                            <a:latin typeface="Cambria Math"/>
                          </a:rPr>
                          <m:t>𝟑</m:t>
                        </m:r>
                      </m:sub>
                    </m:sSub>
                  </m:oMath>
                </a14:m>
                <a:r>
                  <a:rPr lang="zh-CN" altLang="en-US" sz="2600" b="1" dirty="0">
                    <a:solidFill>
                      <a:schemeClr val="tx1"/>
                    </a:solidFill>
                    <a:latin typeface="楷体_GB2312" pitchFamily="49" charset="-122"/>
                    <a:ea typeface="楷体_GB2312" pitchFamily="49" charset="-122"/>
                  </a:rPr>
                  <a:t>时，种群的大小超出 </a:t>
                </a:r>
                <a:r>
                  <a:rPr lang="en-US" altLang="zh-CN" sz="2600" b="1" dirty="0">
                    <a:solidFill>
                      <a:schemeClr val="tx1"/>
                    </a:solidFill>
                    <a:latin typeface="楷体_GB2312" pitchFamily="49" charset="-122"/>
                    <a:ea typeface="楷体_GB2312" pitchFamily="49" charset="-122"/>
                  </a:rPr>
                  <a:t>N </a:t>
                </a:r>
                <a:r>
                  <a:rPr lang="zh-CN" altLang="en-US" sz="2600" b="1" dirty="0">
                    <a:solidFill>
                      <a:schemeClr val="tx1"/>
                    </a:solidFill>
                    <a:latin typeface="楷体_GB2312" pitchFamily="49" charset="-122"/>
                    <a:ea typeface="楷体_GB2312" pitchFamily="49" charset="-122"/>
                  </a:rPr>
                  <a:t>，</a:t>
                </a:r>
                <a:r>
                  <a:rPr lang="zh-CN" altLang="en-US" sz="2600" b="1" dirty="0" smtClean="0">
                    <a:solidFill>
                      <a:schemeClr val="tx1"/>
                    </a:solidFill>
                    <a:latin typeface="楷体_GB2312" pitchFamily="49" charset="-122"/>
                    <a:ea typeface="楷体_GB2312" pitchFamily="49" charset="-122"/>
                  </a:rPr>
                  <a:t>对</a:t>
                </a:r>
                <a14:m>
                  <m:oMath xmlns:m="http://schemas.openxmlformats.org/officeDocument/2006/math">
                    <m:sSub>
                      <m:sSubPr>
                        <m:ctrlPr>
                          <a:rPr lang="en-US" altLang="zh-CN" sz="2600" b="1" i="1">
                            <a:solidFill>
                              <a:schemeClr val="tx1"/>
                            </a:solidFill>
                            <a:latin typeface="Cambria Math"/>
                          </a:rPr>
                        </m:ctrlPr>
                      </m:sSubPr>
                      <m:e>
                        <m:r>
                          <a:rPr lang="en-US" altLang="zh-CN" sz="2600" b="1" i="1">
                            <a:solidFill>
                              <a:schemeClr val="tx1"/>
                            </a:solidFill>
                            <a:latin typeface="Cambria Math"/>
                          </a:rPr>
                          <m:t>𝒁</m:t>
                        </m:r>
                      </m:e>
                      <m:sub>
                        <m:r>
                          <a:rPr lang="en-US" altLang="zh-CN" sz="2600" b="1" i="1">
                            <a:solidFill>
                              <a:schemeClr val="tx1"/>
                            </a:solidFill>
                            <a:latin typeface="Cambria Math"/>
                          </a:rPr>
                          <m:t>𝟑</m:t>
                        </m:r>
                      </m:sub>
                    </m:sSub>
                  </m:oMath>
                </a14:m>
                <a:r>
                  <a:rPr lang="zh-CN" altLang="en-US" sz="2600" b="1" dirty="0">
                    <a:solidFill>
                      <a:schemeClr val="tx1"/>
                    </a:solidFill>
                    <a:latin typeface="楷体_GB2312" pitchFamily="49" charset="-122"/>
                    <a:ea typeface="楷体_GB2312" pitchFamily="49" charset="-122"/>
                  </a:rPr>
                  <a:t>中的个体使用拥挤度比较算子，取</a:t>
                </a:r>
                <a:r>
                  <a:rPr lang="zh-CN" altLang="en-US" sz="2600" b="1" dirty="0" smtClean="0">
                    <a:solidFill>
                      <a:schemeClr val="tx1"/>
                    </a:solidFill>
                    <a:latin typeface="楷体_GB2312" pitchFamily="49" charset="-122"/>
                    <a:ea typeface="楷体_GB2312" pitchFamily="49" charset="-122"/>
                  </a:rPr>
                  <a:t>前</a:t>
                </a:r>
                <a:r>
                  <a:rPr lang="en-US" altLang="zh-CN" sz="2600" b="1" dirty="0" smtClean="0">
                    <a:solidFill>
                      <a:schemeClr val="tx1"/>
                    </a:solidFill>
                    <a:latin typeface="楷体_GB2312" pitchFamily="49" charset="-122"/>
                    <a:ea typeface="楷体_GB2312" pitchFamily="49" charset="-122"/>
                  </a:rPr>
                  <a:t>                            </a:t>
                </a:r>
                <a14:m>
                  <m:oMath xmlns:m="http://schemas.openxmlformats.org/officeDocument/2006/math">
                    <m:d>
                      <m:dPr>
                        <m:begChr m:val="{"/>
                        <m:endChr m:val="}"/>
                        <m:ctrlPr>
                          <a:rPr lang="en-US" altLang="zh-CN" sz="2600" b="1" i="1" smtClean="0">
                            <a:solidFill>
                              <a:schemeClr val="tx1"/>
                            </a:solidFill>
                            <a:latin typeface="Cambria Math"/>
                          </a:rPr>
                        </m:ctrlPr>
                      </m:dPr>
                      <m:e>
                        <m:r>
                          <m:rPr>
                            <m:sty m:val="p"/>
                          </m:rPr>
                          <a:rPr lang="en-US" altLang="zh-CN" sz="2600" b="1" i="1">
                            <a:solidFill>
                              <a:schemeClr val="tx1"/>
                            </a:solidFill>
                            <a:latin typeface="Cambria Math"/>
                          </a:rPr>
                          <m:t>num</m:t>
                        </m:r>
                        <m:d>
                          <m:dPr>
                            <m:ctrlPr>
                              <a:rPr lang="en-US" altLang="zh-CN" sz="2600" b="1" i="1" smtClean="0">
                                <a:solidFill>
                                  <a:schemeClr val="tx1"/>
                                </a:solidFill>
                                <a:latin typeface="Cambria Math"/>
                              </a:rPr>
                            </m:ctrlPr>
                          </m:dPr>
                          <m:e>
                            <m:sSub>
                              <m:sSubPr>
                                <m:ctrlPr>
                                  <a:rPr lang="en-US" altLang="zh-CN" sz="2600" b="1" i="1">
                                    <a:solidFill>
                                      <a:schemeClr val="tx1"/>
                                    </a:solidFill>
                                    <a:latin typeface="Cambria Math"/>
                                  </a:rPr>
                                </m:ctrlPr>
                              </m:sSubPr>
                              <m:e>
                                <m:r>
                                  <a:rPr lang="en-US" altLang="zh-CN" sz="2600" b="1" i="1">
                                    <a:solidFill>
                                      <a:schemeClr val="tx1"/>
                                    </a:solidFill>
                                    <a:latin typeface="Cambria Math"/>
                                  </a:rPr>
                                  <m:t>𝒁</m:t>
                                </m:r>
                              </m:e>
                              <m:sub>
                                <m:r>
                                  <a:rPr lang="en-US" altLang="zh-CN" sz="2600" b="1" i="1">
                                    <a:solidFill>
                                      <a:schemeClr val="tx1"/>
                                    </a:solidFill>
                                    <a:latin typeface="Cambria Math"/>
                                  </a:rPr>
                                  <m:t>𝟑</m:t>
                                </m:r>
                              </m:sub>
                            </m:sSub>
                          </m:e>
                        </m:d>
                        <m:r>
                          <a:rPr lang="en-US" altLang="zh-CN" sz="2600" b="1" i="1" smtClean="0">
                            <a:solidFill>
                              <a:schemeClr val="tx1"/>
                            </a:solidFill>
                            <a:latin typeface="Cambria Math"/>
                          </a:rPr>
                          <m:t>−</m:t>
                        </m:r>
                        <m:r>
                          <a:rPr lang="zh-CN" altLang="en-US" sz="2600" b="1" i="1" smtClean="0">
                            <a:solidFill>
                              <a:schemeClr val="tx1"/>
                            </a:solidFill>
                            <a:latin typeface="Cambria Math"/>
                          </a:rPr>
                          <m:t>（</m:t>
                        </m:r>
                        <m:r>
                          <m:rPr>
                            <m:sty m:val="p"/>
                          </m:rPr>
                          <a:rPr lang="en-US" altLang="zh-CN" sz="2600" b="1" i="1">
                            <a:solidFill>
                              <a:schemeClr val="tx1"/>
                            </a:solidFill>
                            <a:latin typeface="Cambria Math"/>
                          </a:rPr>
                          <m:t>num</m:t>
                        </m:r>
                        <m:d>
                          <m:dPr>
                            <m:ctrlPr>
                              <a:rPr lang="en-US" altLang="zh-CN" sz="2600" b="1" i="1" smtClean="0">
                                <a:solidFill>
                                  <a:schemeClr val="tx1"/>
                                </a:solidFill>
                                <a:latin typeface="Cambria Math"/>
                              </a:rPr>
                            </m:ctrlPr>
                          </m:dPr>
                          <m:e>
                            <m:sSub>
                              <m:sSubPr>
                                <m:ctrlPr>
                                  <a:rPr lang="en-US" altLang="zh-CN" sz="2600" b="1" i="1" dirty="0">
                                    <a:solidFill>
                                      <a:schemeClr val="tx1"/>
                                    </a:solidFill>
                                    <a:latin typeface="Cambria Math"/>
                                  </a:rPr>
                                </m:ctrlPr>
                              </m:sSubPr>
                              <m:e>
                                <m:r>
                                  <a:rPr lang="en-US" altLang="zh-CN" sz="2600" b="1" i="1" dirty="0">
                                    <a:solidFill>
                                      <a:schemeClr val="tx1"/>
                                    </a:solidFill>
                                    <a:latin typeface="Cambria Math"/>
                                  </a:rPr>
                                  <m:t>𝑷</m:t>
                                </m:r>
                              </m:e>
                              <m:sub>
                                <m:r>
                                  <a:rPr lang="en-US" altLang="zh-CN" sz="2600" b="1" i="1" dirty="0">
                                    <a:solidFill>
                                      <a:schemeClr val="tx1"/>
                                    </a:solidFill>
                                    <a:latin typeface="Cambria Math"/>
                                  </a:rPr>
                                  <m:t>𝒕</m:t>
                                </m:r>
                                <m:r>
                                  <a:rPr lang="en-US" altLang="zh-CN" sz="2600" b="1" i="1" dirty="0">
                                    <a:solidFill>
                                      <a:schemeClr val="tx1"/>
                                    </a:solidFill>
                                    <a:latin typeface="Cambria Math"/>
                                  </a:rPr>
                                  <m:t>+</m:t>
                                </m:r>
                                <m:r>
                                  <a:rPr lang="en-US" altLang="zh-CN" sz="2600" b="1" i="1" dirty="0">
                                    <a:solidFill>
                                      <a:schemeClr val="tx1"/>
                                    </a:solidFill>
                                    <a:latin typeface="Cambria Math"/>
                                  </a:rPr>
                                  <m:t>𝟏</m:t>
                                </m:r>
                              </m:sub>
                            </m:sSub>
                          </m:e>
                        </m:d>
                        <m:r>
                          <a:rPr lang="en-US" altLang="zh-CN" sz="2600" b="1" i="1" smtClean="0">
                            <a:solidFill>
                              <a:schemeClr val="tx1"/>
                            </a:solidFill>
                            <a:latin typeface="Cambria Math"/>
                          </a:rPr>
                          <m:t>−</m:t>
                        </m:r>
                        <m:r>
                          <a:rPr lang="en-US" altLang="zh-CN" sz="2600" b="1" i="1" smtClean="0">
                            <a:solidFill>
                              <a:schemeClr val="tx1"/>
                            </a:solidFill>
                            <a:latin typeface="Cambria Math"/>
                          </a:rPr>
                          <m:t>𝑵</m:t>
                        </m:r>
                        <m:r>
                          <a:rPr lang="zh-CN" altLang="en-US" sz="2600" b="1" i="1" smtClean="0">
                            <a:solidFill>
                              <a:schemeClr val="tx1"/>
                            </a:solidFill>
                            <a:latin typeface="Cambria Math"/>
                          </a:rPr>
                          <m:t>）</m:t>
                        </m:r>
                      </m:e>
                    </m:d>
                  </m:oMath>
                </a14:m>
                <a:r>
                  <a:rPr lang="en-US" altLang="zh-CN" sz="2600" b="1" dirty="0" smtClean="0">
                    <a:solidFill>
                      <a:schemeClr val="tx1"/>
                    </a:solidFill>
                    <a:latin typeface="楷体_GB2312" pitchFamily="49" charset="-122"/>
                    <a:ea typeface="楷体_GB2312" pitchFamily="49" charset="-122"/>
                  </a:rPr>
                  <a:t>   </a:t>
                </a:r>
              </a:p>
              <a:p>
                <a:pPr marL="0" indent="0">
                  <a:buNone/>
                </a:pPr>
                <a:r>
                  <a:rPr lang="zh-CN" altLang="en-US" sz="2600" b="1" dirty="0" smtClean="0">
                    <a:solidFill>
                      <a:schemeClr val="tx1"/>
                    </a:solidFill>
                    <a:latin typeface="楷体_GB2312" pitchFamily="49" charset="-122"/>
                    <a:ea typeface="楷体_GB2312" pitchFamily="49" charset="-122"/>
                  </a:rPr>
                  <a:t>个</a:t>
                </a:r>
                <a:r>
                  <a:rPr lang="zh-CN" altLang="en-US" sz="2600" b="1" dirty="0">
                    <a:solidFill>
                      <a:schemeClr val="tx1"/>
                    </a:solidFill>
                    <a:latin typeface="楷体_GB2312" pitchFamily="49" charset="-122"/>
                    <a:ea typeface="楷体_GB2312" pitchFamily="49" charset="-122"/>
                  </a:rPr>
                  <a:t>个体</a:t>
                </a:r>
                <a:r>
                  <a:rPr lang="zh-CN" altLang="en-US" sz="2600" b="1" dirty="0" smtClean="0">
                    <a:solidFill>
                      <a:schemeClr val="tx1"/>
                    </a:solidFill>
                    <a:latin typeface="楷体_GB2312" pitchFamily="49" charset="-122"/>
                    <a:ea typeface="楷体_GB2312" pitchFamily="49" charset="-122"/>
                  </a:rPr>
                  <a:t>，使</a:t>
                </a:r>
                <a14:m>
                  <m:oMath xmlns:m="http://schemas.openxmlformats.org/officeDocument/2006/math">
                    <m:sSub>
                      <m:sSubPr>
                        <m:ctrlPr>
                          <a:rPr lang="en-US" altLang="zh-CN" sz="2600" b="1" i="1" dirty="0">
                            <a:solidFill>
                              <a:schemeClr val="tx1"/>
                            </a:solidFill>
                            <a:latin typeface="Cambria Math"/>
                          </a:rPr>
                        </m:ctrlPr>
                      </m:sSubPr>
                      <m:e>
                        <m:r>
                          <a:rPr lang="en-US" altLang="zh-CN" sz="2600" b="1" i="1" dirty="0">
                            <a:solidFill>
                              <a:schemeClr val="tx1"/>
                            </a:solidFill>
                            <a:latin typeface="Cambria Math"/>
                          </a:rPr>
                          <m:t>𝑷</m:t>
                        </m:r>
                      </m:e>
                      <m:sub>
                        <m:r>
                          <a:rPr lang="en-US" altLang="zh-CN" sz="2600" b="1" i="1" dirty="0">
                            <a:solidFill>
                              <a:schemeClr val="tx1"/>
                            </a:solidFill>
                            <a:latin typeface="Cambria Math"/>
                          </a:rPr>
                          <m:t>𝒕</m:t>
                        </m:r>
                        <m:r>
                          <a:rPr lang="en-US" altLang="zh-CN" sz="2600" b="1" i="1" dirty="0">
                            <a:solidFill>
                              <a:schemeClr val="tx1"/>
                            </a:solidFill>
                            <a:latin typeface="Cambria Math"/>
                          </a:rPr>
                          <m:t>+</m:t>
                        </m:r>
                        <m:r>
                          <a:rPr lang="en-US" altLang="zh-CN" sz="2600" b="1" i="1" dirty="0">
                            <a:solidFill>
                              <a:schemeClr val="tx1"/>
                            </a:solidFill>
                            <a:latin typeface="Cambria Math"/>
                          </a:rPr>
                          <m:t>𝟏</m:t>
                        </m:r>
                      </m:sub>
                    </m:sSub>
                  </m:oMath>
                </a14:m>
                <a:r>
                  <a:rPr lang="zh-CN" altLang="en-US" sz="2600" b="1" dirty="0" smtClean="0">
                    <a:solidFill>
                      <a:schemeClr val="tx1"/>
                    </a:solidFill>
                    <a:latin typeface="楷体_GB2312" pitchFamily="49" charset="-122"/>
                    <a:ea typeface="楷体_GB2312" pitchFamily="49" charset="-122"/>
                  </a:rPr>
                  <a:t>个体</a:t>
                </a:r>
                <a:r>
                  <a:rPr lang="zh-CN" altLang="en-US" sz="2600" b="1" dirty="0">
                    <a:solidFill>
                      <a:schemeClr val="tx1"/>
                    </a:solidFill>
                    <a:latin typeface="楷体_GB2312" pitchFamily="49" charset="-122"/>
                    <a:ea typeface="楷体_GB2312" pitchFamily="49" charset="-122"/>
                  </a:rPr>
                  <a:t>数量达到</a:t>
                </a:r>
                <a:r>
                  <a:rPr lang="en-US" altLang="zh-CN" sz="2600" b="1" dirty="0">
                    <a:solidFill>
                      <a:schemeClr val="tx1"/>
                    </a:solidFill>
                    <a:latin typeface="楷体_GB2312" pitchFamily="49" charset="-122"/>
                    <a:ea typeface="楷体_GB2312" pitchFamily="49" charset="-122"/>
                  </a:rPr>
                  <a:t>N </a:t>
                </a:r>
                <a:r>
                  <a:rPr lang="zh-CN" altLang="en-US" sz="2600" b="1" dirty="0">
                    <a:solidFill>
                      <a:schemeClr val="tx1"/>
                    </a:solidFill>
                    <a:latin typeface="楷体_GB2312" pitchFamily="49" charset="-122"/>
                    <a:ea typeface="楷体_GB2312" pitchFamily="49" charset="-122"/>
                  </a:rPr>
                  <a:t>。然后通过遗传算子</a:t>
                </a:r>
                <a:r>
                  <a:rPr lang="en-US" altLang="zh-CN" sz="2600" b="1" dirty="0">
                    <a:solidFill>
                      <a:schemeClr val="tx1"/>
                    </a:solidFill>
                    <a:latin typeface="楷体_GB2312" pitchFamily="49" charset="-122"/>
                    <a:ea typeface="楷体_GB2312" pitchFamily="49" charset="-122"/>
                  </a:rPr>
                  <a:t>(</a:t>
                </a:r>
                <a:r>
                  <a:rPr lang="zh-CN" altLang="en-US" sz="2600" b="1" dirty="0">
                    <a:solidFill>
                      <a:schemeClr val="tx1"/>
                    </a:solidFill>
                    <a:latin typeface="楷体_GB2312" pitchFamily="49" charset="-122"/>
                    <a:ea typeface="楷体_GB2312" pitchFamily="49" charset="-122"/>
                  </a:rPr>
                  <a:t>选择</a:t>
                </a:r>
                <a:r>
                  <a:rPr lang="zh-CN" altLang="en-US" sz="2600" b="1" dirty="0" smtClean="0">
                    <a:solidFill>
                      <a:schemeClr val="tx1"/>
                    </a:solidFill>
                    <a:latin typeface="楷体_GB2312" pitchFamily="49" charset="-122"/>
                    <a:ea typeface="楷体_GB2312" pitchFamily="49" charset="-122"/>
                  </a:rPr>
                  <a:t>、交叉</a:t>
                </a:r>
                <a:r>
                  <a:rPr lang="zh-CN" altLang="en-US" sz="2600" b="1" dirty="0">
                    <a:solidFill>
                      <a:schemeClr val="tx1"/>
                    </a:solidFill>
                    <a:latin typeface="楷体_GB2312" pitchFamily="49" charset="-122"/>
                    <a:ea typeface="楷体_GB2312" pitchFamily="49" charset="-122"/>
                  </a:rPr>
                  <a:t>、变异</a:t>
                </a:r>
                <a:r>
                  <a:rPr lang="en-US" altLang="zh-CN" sz="2600" b="1" dirty="0">
                    <a:solidFill>
                      <a:schemeClr val="tx1"/>
                    </a:solidFill>
                    <a:latin typeface="楷体_GB2312" pitchFamily="49" charset="-122"/>
                    <a:ea typeface="楷体_GB2312" pitchFamily="49" charset="-122"/>
                  </a:rPr>
                  <a:t>)</a:t>
                </a:r>
                <a:r>
                  <a:rPr lang="zh-CN" altLang="en-US" sz="2600" b="1" dirty="0">
                    <a:solidFill>
                      <a:schemeClr val="tx1"/>
                    </a:solidFill>
                    <a:latin typeface="楷体_GB2312" pitchFamily="49" charset="-122"/>
                    <a:ea typeface="楷体_GB2312" pitchFamily="49" charset="-122"/>
                  </a:rPr>
                  <a:t>产生新的子代</a:t>
                </a:r>
                <a:r>
                  <a:rPr lang="zh-CN" altLang="en-US" sz="2600" b="1" dirty="0" smtClean="0">
                    <a:solidFill>
                      <a:schemeClr val="tx1"/>
                    </a:solidFill>
                    <a:latin typeface="楷体_GB2312" pitchFamily="49" charset="-122"/>
                    <a:ea typeface="楷体_GB2312" pitchFamily="49" charset="-122"/>
                  </a:rPr>
                  <a:t>种群</a:t>
                </a:r>
                <a14:m>
                  <m:oMath xmlns:m="http://schemas.openxmlformats.org/officeDocument/2006/math">
                    <m:sSub>
                      <m:sSubPr>
                        <m:ctrlPr>
                          <a:rPr lang="en-US" altLang="zh-CN" sz="2600" b="1" i="1">
                            <a:solidFill>
                              <a:schemeClr val="tx1"/>
                            </a:solidFill>
                            <a:latin typeface="Cambria Math"/>
                          </a:rPr>
                        </m:ctrlPr>
                      </m:sSubPr>
                      <m:e>
                        <m:r>
                          <a:rPr lang="en-US" altLang="zh-CN" sz="2600" b="1" i="1">
                            <a:solidFill>
                              <a:schemeClr val="tx1"/>
                            </a:solidFill>
                            <a:latin typeface="Cambria Math"/>
                          </a:rPr>
                          <m:t>𝑸</m:t>
                        </m:r>
                      </m:e>
                      <m:sub>
                        <m:r>
                          <a:rPr lang="en-US" altLang="zh-CN" sz="2600" b="1" i="1">
                            <a:solidFill>
                              <a:schemeClr val="tx1"/>
                            </a:solidFill>
                            <a:latin typeface="Cambria Math"/>
                          </a:rPr>
                          <m:t>𝒕</m:t>
                        </m:r>
                        <m:r>
                          <a:rPr lang="en-US" altLang="zh-CN" sz="2600" b="1" i="1" smtClean="0">
                            <a:solidFill>
                              <a:schemeClr val="tx1"/>
                            </a:solidFill>
                            <a:latin typeface="Cambria Math"/>
                          </a:rPr>
                          <m:t>+</m:t>
                        </m:r>
                        <m:r>
                          <a:rPr lang="en-US" altLang="zh-CN" sz="2600" b="1" i="1" smtClean="0">
                            <a:solidFill>
                              <a:schemeClr val="tx1"/>
                            </a:solidFill>
                            <a:latin typeface="Cambria Math"/>
                          </a:rPr>
                          <m:t>𝟏</m:t>
                        </m:r>
                      </m:sub>
                    </m:sSub>
                  </m:oMath>
                </a14:m>
                <a:endParaRPr lang="zh-CN" altLang="en-US" sz="2600" b="1" dirty="0">
                  <a:solidFill>
                    <a:schemeClr val="tx1"/>
                  </a:solidFill>
                  <a:latin typeface="楷体_GB2312" pitchFamily="49" charset="-122"/>
                  <a:ea typeface="楷体_GB2312"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55576" y="1124744"/>
                <a:ext cx="7632848" cy="3882744"/>
              </a:xfrm>
              <a:blipFill rotWithShape="1">
                <a:blip r:embed="rId2"/>
                <a:stretch>
                  <a:fillRect l="-1438" t="-1730" r="-5751" b="-306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747979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23528" y="1628800"/>
                <a:ext cx="8424936" cy="4209331"/>
              </a:xfrm>
            </p:spPr>
            <p:txBody>
              <a:bodyPr>
                <a:noAutofit/>
              </a:bodyPr>
              <a:lstStyle/>
              <a:p>
                <a:pPr marL="0" indent="0">
                  <a:buNone/>
                </a:pPr>
                <a:r>
                  <a:rPr lang="zh-CN" altLang="en-US" sz="2500" b="1" dirty="0" smtClean="0">
                    <a:solidFill>
                      <a:schemeClr val="tx1"/>
                    </a:solidFill>
                    <a:latin typeface="楷体_GB2312" pitchFamily="49" charset="-122"/>
                    <a:ea typeface="楷体_GB2312" pitchFamily="49" charset="-122"/>
                  </a:rPr>
                  <a:t>    以</a:t>
                </a:r>
                <a:r>
                  <a:rPr lang="zh-CN" altLang="en-US" sz="2500" b="1" dirty="0">
                    <a:solidFill>
                      <a:schemeClr val="tx1"/>
                    </a:solidFill>
                    <a:latin typeface="楷体_GB2312" pitchFamily="49" charset="-122"/>
                    <a:ea typeface="楷体_GB2312" pitchFamily="49" charset="-122"/>
                  </a:rPr>
                  <a:t>最小化问题为例，对于两个任意</a:t>
                </a:r>
                <a:r>
                  <a:rPr lang="zh-CN" altLang="en-US" sz="2500" b="1" dirty="0" smtClean="0">
                    <a:solidFill>
                      <a:schemeClr val="tx1"/>
                    </a:solidFill>
                    <a:latin typeface="楷体_GB2312" pitchFamily="49" charset="-122"/>
                    <a:ea typeface="楷体_GB2312" pitchFamily="49" charset="-122"/>
                  </a:rPr>
                  <a:t>决策变量</a:t>
                </a:r>
                <a14:m>
                  <m:oMath xmlns:m="http://schemas.openxmlformats.org/officeDocument/2006/math">
                    <m:sSub>
                      <m:sSubPr>
                        <m:ctrlPr>
                          <a:rPr lang="en-US" altLang="zh-CN" sz="2500" b="1" i="1" smtClean="0">
                            <a:solidFill>
                              <a:schemeClr val="tx1"/>
                            </a:solidFill>
                            <a:latin typeface="Cambria Math"/>
                            <a:ea typeface="楷体_GB2312" pitchFamily="49" charset="-122"/>
                          </a:rPr>
                        </m:ctrlPr>
                      </m:sSubPr>
                      <m:e>
                        <m:r>
                          <a:rPr lang="en-US" altLang="zh-CN" sz="2500" b="1" i="1" smtClean="0">
                            <a:solidFill>
                              <a:schemeClr val="tx1"/>
                            </a:solidFill>
                            <a:latin typeface="Cambria Math"/>
                            <a:ea typeface="楷体_GB2312" pitchFamily="49" charset="-122"/>
                          </a:rPr>
                          <m:t>𝒙</m:t>
                        </m:r>
                      </m:e>
                      <m:sub>
                        <m:r>
                          <a:rPr lang="en-US" altLang="zh-CN" sz="2500" b="1" i="1" smtClean="0">
                            <a:solidFill>
                              <a:schemeClr val="tx1"/>
                            </a:solidFill>
                            <a:latin typeface="Cambria Math"/>
                            <a:ea typeface="楷体_GB2312" pitchFamily="49" charset="-122"/>
                          </a:rPr>
                          <m:t>𝑨</m:t>
                        </m:r>
                      </m:sub>
                    </m:sSub>
                    <m:r>
                      <a:rPr lang="en-US" altLang="zh-CN" sz="2500" b="1" i="1" smtClean="0">
                        <a:solidFill>
                          <a:schemeClr val="tx1"/>
                        </a:solidFill>
                        <a:latin typeface="Cambria Math"/>
                        <a:ea typeface="楷体_GB2312" pitchFamily="49" charset="-122"/>
                      </a:rPr>
                      <m:t>,</m:t>
                    </m:r>
                    <m:sSub>
                      <m:sSubPr>
                        <m:ctrlPr>
                          <a:rPr lang="en-US" altLang="zh-CN" sz="2500" b="1" i="1" smtClean="0">
                            <a:solidFill>
                              <a:schemeClr val="tx1"/>
                            </a:solidFill>
                            <a:latin typeface="Cambria Math"/>
                            <a:ea typeface="楷体_GB2312" pitchFamily="49" charset="-122"/>
                          </a:rPr>
                        </m:ctrlPr>
                      </m:sSubPr>
                      <m:e>
                        <m:r>
                          <a:rPr lang="en-US" altLang="zh-CN" sz="2500" b="1" i="1" smtClean="0">
                            <a:solidFill>
                              <a:schemeClr val="tx1"/>
                            </a:solidFill>
                            <a:latin typeface="Cambria Math"/>
                            <a:ea typeface="楷体_GB2312" pitchFamily="49" charset="-122"/>
                          </a:rPr>
                          <m:t>𝒙</m:t>
                        </m:r>
                      </m:e>
                      <m:sub>
                        <m:r>
                          <a:rPr lang="en-US" altLang="zh-CN" sz="2500" b="1" i="1" smtClean="0">
                            <a:solidFill>
                              <a:schemeClr val="tx1"/>
                            </a:solidFill>
                            <a:latin typeface="Cambria Math"/>
                            <a:ea typeface="楷体_GB2312" pitchFamily="49" charset="-122"/>
                          </a:rPr>
                          <m:t>𝑩</m:t>
                        </m:r>
                      </m:sub>
                    </m:sSub>
                    <m:r>
                      <a:rPr lang="en-US" altLang="zh-CN" sz="2500" b="1" i="1" smtClean="0">
                        <a:solidFill>
                          <a:schemeClr val="tx1"/>
                        </a:solidFill>
                        <a:latin typeface="Cambria Math"/>
                        <a:ea typeface="Cambria Math"/>
                      </a:rPr>
                      <m:t>∈</m:t>
                    </m:r>
                    <m:sSub>
                      <m:sSubPr>
                        <m:ctrlPr>
                          <a:rPr lang="en-US" altLang="zh-CN" sz="2500" b="1" i="1" smtClean="0">
                            <a:solidFill>
                              <a:schemeClr val="tx1"/>
                            </a:solidFill>
                            <a:latin typeface="Cambria Math"/>
                            <a:ea typeface="Cambria Math"/>
                          </a:rPr>
                        </m:ctrlPr>
                      </m:sSubPr>
                      <m:e>
                        <m:r>
                          <a:rPr lang="en-US" altLang="zh-CN" sz="2500" b="1" i="1" smtClean="0">
                            <a:solidFill>
                              <a:schemeClr val="tx1"/>
                            </a:solidFill>
                            <a:latin typeface="Cambria Math"/>
                            <a:ea typeface="Cambria Math"/>
                          </a:rPr>
                          <m:t>𝑿</m:t>
                        </m:r>
                      </m:e>
                      <m:sub>
                        <m:r>
                          <a:rPr lang="en-US" altLang="zh-CN" sz="2500" b="1" i="1" smtClean="0">
                            <a:solidFill>
                              <a:schemeClr val="tx1"/>
                            </a:solidFill>
                            <a:latin typeface="Cambria Math"/>
                            <a:ea typeface="Cambria Math"/>
                          </a:rPr>
                          <m:t>𝒇</m:t>
                        </m:r>
                      </m:sub>
                    </m:sSub>
                  </m:oMath>
                </a14:m>
                <a:r>
                  <a:rPr lang="zh-CN" altLang="en-US" sz="2500" b="1" dirty="0" smtClean="0">
                    <a:solidFill>
                      <a:schemeClr val="tx1"/>
                    </a:solidFill>
                    <a:latin typeface="楷体_GB2312" pitchFamily="49" charset="-122"/>
                    <a:ea typeface="楷体_GB2312" pitchFamily="49" charset="-122"/>
                  </a:rPr>
                  <a:t>（可行解集合）：</a:t>
                </a:r>
                <a:endParaRPr lang="zh-CN" altLang="en-US" sz="2500" b="1" dirty="0">
                  <a:solidFill>
                    <a:schemeClr val="tx1"/>
                  </a:solidFill>
                  <a:latin typeface="楷体_GB2312" pitchFamily="49" charset="-122"/>
                  <a:ea typeface="楷体_GB2312" pitchFamily="49" charset="-122"/>
                </a:endParaRPr>
              </a:p>
              <a:p>
                <a:pPr marL="0" indent="0">
                  <a:buNone/>
                </a:pPr>
                <a:r>
                  <a:rPr lang="en-US" altLang="zh-CN" sz="2500" b="1" dirty="0">
                    <a:solidFill>
                      <a:schemeClr val="tx1"/>
                    </a:solidFill>
                    <a:latin typeface="楷体_GB2312" pitchFamily="49" charset="-122"/>
                    <a:ea typeface="楷体_GB2312" pitchFamily="49" charset="-122"/>
                  </a:rPr>
                  <a:t>(l)</a:t>
                </a:r>
                <a:r>
                  <a:rPr lang="zh-CN" altLang="en-US" sz="2500" b="1" dirty="0" smtClean="0">
                    <a:solidFill>
                      <a:schemeClr val="tx1"/>
                    </a:solidFill>
                    <a:latin typeface="楷体_GB2312" pitchFamily="49" charset="-122"/>
                    <a:ea typeface="楷体_GB2312" pitchFamily="49" charset="-122"/>
                  </a:rPr>
                  <a:t>当且仅当</a:t>
                </a:r>
                <a14:m>
                  <m:oMath xmlns:m="http://schemas.openxmlformats.org/officeDocument/2006/math">
                    <m:r>
                      <a:rPr lang="zh-CN" altLang="en-US" sz="2500" b="1" i="1" smtClean="0">
                        <a:solidFill>
                          <a:schemeClr val="tx1"/>
                        </a:solidFill>
                        <a:latin typeface="Cambria Math"/>
                        <a:ea typeface="楷体_GB2312" pitchFamily="49" charset="-122"/>
                      </a:rPr>
                      <m:t>∀</m:t>
                    </m:r>
                    <m:r>
                      <a:rPr lang="en-US" altLang="zh-CN" sz="2500" b="1" i="1" smtClean="0">
                        <a:solidFill>
                          <a:schemeClr val="tx1"/>
                        </a:solidFill>
                        <a:latin typeface="Cambria Math"/>
                        <a:ea typeface="楷体_GB2312" pitchFamily="49" charset="-122"/>
                      </a:rPr>
                      <m:t>𝒊</m:t>
                    </m:r>
                    <m:r>
                      <a:rPr lang="en-US" altLang="zh-CN" sz="2500" b="1" i="1" smtClean="0">
                        <a:solidFill>
                          <a:schemeClr val="tx1"/>
                        </a:solidFill>
                        <a:latin typeface="Cambria Math"/>
                        <a:ea typeface="楷体_GB2312" pitchFamily="49" charset="-122"/>
                      </a:rPr>
                      <m:t>=</m:t>
                    </m:r>
                    <m:d>
                      <m:dPr>
                        <m:begChr m:val="{"/>
                        <m:endChr m:val="}"/>
                        <m:ctrlPr>
                          <a:rPr lang="en-US" altLang="zh-CN" sz="2500" b="1" i="1" smtClean="0">
                            <a:solidFill>
                              <a:schemeClr val="tx1"/>
                            </a:solidFill>
                            <a:latin typeface="Cambria Math"/>
                            <a:ea typeface="楷体_GB2312" pitchFamily="49" charset="-122"/>
                          </a:rPr>
                        </m:ctrlPr>
                      </m:dPr>
                      <m:e>
                        <m:r>
                          <a:rPr lang="en-US" altLang="zh-CN" sz="2500" b="1" i="1" smtClean="0">
                            <a:solidFill>
                              <a:schemeClr val="tx1"/>
                            </a:solidFill>
                            <a:latin typeface="Cambria Math"/>
                            <a:ea typeface="楷体_GB2312" pitchFamily="49" charset="-122"/>
                          </a:rPr>
                          <m:t>𝟏</m:t>
                        </m:r>
                        <m:r>
                          <a:rPr lang="en-US" altLang="zh-CN" sz="2500" b="1" i="1" smtClean="0">
                            <a:solidFill>
                              <a:schemeClr val="tx1"/>
                            </a:solidFill>
                            <a:latin typeface="Cambria Math"/>
                            <a:ea typeface="楷体_GB2312" pitchFamily="49" charset="-122"/>
                          </a:rPr>
                          <m:t>,</m:t>
                        </m:r>
                        <m:r>
                          <a:rPr lang="en-US" altLang="zh-CN" sz="2500" b="1" i="1" smtClean="0">
                            <a:solidFill>
                              <a:schemeClr val="tx1"/>
                            </a:solidFill>
                            <a:latin typeface="Cambria Math"/>
                            <a:ea typeface="楷体_GB2312" pitchFamily="49" charset="-122"/>
                          </a:rPr>
                          <m:t>𝟐</m:t>
                        </m:r>
                        <m:r>
                          <a:rPr lang="en-US" altLang="zh-CN" sz="2500" b="1" i="1" smtClean="0">
                            <a:solidFill>
                              <a:schemeClr val="tx1"/>
                            </a:solidFill>
                            <a:latin typeface="Cambria Math"/>
                            <a:ea typeface="楷体_GB2312" pitchFamily="49" charset="-122"/>
                          </a:rPr>
                          <m:t>,…,</m:t>
                        </m:r>
                        <m:r>
                          <a:rPr lang="en-US" altLang="zh-CN" sz="2500" b="1" i="1" smtClean="0">
                            <a:solidFill>
                              <a:schemeClr val="tx1"/>
                            </a:solidFill>
                            <a:latin typeface="Cambria Math"/>
                            <a:ea typeface="楷体_GB2312" pitchFamily="49" charset="-122"/>
                          </a:rPr>
                          <m:t>𝒌</m:t>
                        </m:r>
                      </m:e>
                    </m:d>
                    <m:r>
                      <a:rPr lang="en-US" altLang="zh-CN" sz="2500" b="1" i="1" smtClean="0">
                        <a:solidFill>
                          <a:schemeClr val="tx1"/>
                        </a:solidFill>
                        <a:latin typeface="Cambria Math"/>
                        <a:ea typeface="楷体_GB2312" pitchFamily="49" charset="-122"/>
                      </a:rPr>
                      <m:t>:</m:t>
                    </m:r>
                    <m:sSub>
                      <m:sSubPr>
                        <m:ctrlPr>
                          <a:rPr lang="en-US" altLang="zh-CN" sz="2500" b="1" i="1" smtClean="0">
                            <a:solidFill>
                              <a:schemeClr val="tx1"/>
                            </a:solidFill>
                            <a:latin typeface="Cambria Math"/>
                            <a:ea typeface="楷体_GB2312" pitchFamily="49" charset="-122"/>
                          </a:rPr>
                        </m:ctrlPr>
                      </m:sSubPr>
                      <m:e>
                        <m:r>
                          <a:rPr lang="en-US" altLang="zh-CN" sz="2500" b="1" i="1" smtClean="0">
                            <a:solidFill>
                              <a:schemeClr val="tx1"/>
                            </a:solidFill>
                            <a:latin typeface="Cambria Math"/>
                            <a:ea typeface="楷体_GB2312" pitchFamily="49" charset="-122"/>
                          </a:rPr>
                          <m:t>𝒇</m:t>
                        </m:r>
                      </m:e>
                      <m:sub>
                        <m:r>
                          <a:rPr lang="en-US" altLang="zh-CN" sz="2500" b="1" i="1" smtClean="0">
                            <a:solidFill>
                              <a:schemeClr val="tx1"/>
                            </a:solidFill>
                            <a:latin typeface="Cambria Math"/>
                            <a:ea typeface="楷体_GB2312" pitchFamily="49" charset="-122"/>
                          </a:rPr>
                          <m:t>𝒊</m:t>
                        </m:r>
                      </m:sub>
                    </m:sSub>
                    <m:r>
                      <a:rPr lang="en-US" altLang="zh-CN" sz="2500" b="1" i="1" smtClean="0">
                        <a:solidFill>
                          <a:schemeClr val="tx1"/>
                        </a:solidFill>
                        <a:latin typeface="Cambria Math"/>
                        <a:ea typeface="楷体_GB2312" pitchFamily="49" charset="-122"/>
                      </a:rPr>
                      <m:t>(</m:t>
                    </m:r>
                    <m:sSub>
                      <m:sSubPr>
                        <m:ctrlPr>
                          <a:rPr lang="en-US" altLang="zh-CN" sz="2500" b="1" i="1" smtClean="0">
                            <a:solidFill>
                              <a:schemeClr val="tx1"/>
                            </a:solidFill>
                            <a:latin typeface="Cambria Math"/>
                            <a:ea typeface="楷体_GB2312" pitchFamily="49" charset="-122"/>
                          </a:rPr>
                        </m:ctrlPr>
                      </m:sSubPr>
                      <m:e>
                        <m:r>
                          <a:rPr lang="en-US" altLang="zh-CN" sz="2500" b="1" i="1" smtClean="0">
                            <a:solidFill>
                              <a:schemeClr val="tx1"/>
                            </a:solidFill>
                            <a:latin typeface="Cambria Math"/>
                            <a:ea typeface="楷体_GB2312" pitchFamily="49" charset="-122"/>
                          </a:rPr>
                          <m:t>𝒙</m:t>
                        </m:r>
                      </m:e>
                      <m:sub>
                        <m:r>
                          <a:rPr lang="en-US" altLang="zh-CN" sz="2500" b="1" i="1" smtClean="0">
                            <a:solidFill>
                              <a:schemeClr val="tx1"/>
                            </a:solidFill>
                            <a:latin typeface="Cambria Math"/>
                            <a:ea typeface="楷体_GB2312" pitchFamily="49" charset="-122"/>
                          </a:rPr>
                          <m:t>𝑨</m:t>
                        </m:r>
                      </m:sub>
                    </m:sSub>
                    <m:r>
                      <a:rPr lang="en-US" altLang="zh-CN" sz="2500" b="1" i="1" smtClean="0">
                        <a:solidFill>
                          <a:schemeClr val="tx1"/>
                        </a:solidFill>
                        <a:latin typeface="Cambria Math"/>
                        <a:ea typeface="楷体_GB2312" pitchFamily="49" charset="-122"/>
                      </a:rPr>
                      <m:t>)</m:t>
                    </m:r>
                    <m:r>
                      <a:rPr lang="en-US" altLang="zh-CN" sz="2500" b="1" i="1" smtClean="0">
                        <a:solidFill>
                          <a:schemeClr val="tx1"/>
                        </a:solidFill>
                        <a:latin typeface="Cambria Math"/>
                        <a:ea typeface="Cambria Math"/>
                      </a:rPr>
                      <m:t>&lt;</m:t>
                    </m:r>
                    <m:sSub>
                      <m:sSubPr>
                        <m:ctrlPr>
                          <a:rPr lang="en-US" altLang="zh-CN" sz="2500" b="1" i="1">
                            <a:solidFill>
                              <a:schemeClr val="tx1"/>
                            </a:solidFill>
                            <a:latin typeface="Cambria Math"/>
                            <a:ea typeface="楷体_GB2312" pitchFamily="49" charset="-122"/>
                          </a:rPr>
                        </m:ctrlPr>
                      </m:sSubPr>
                      <m:e>
                        <m:r>
                          <a:rPr lang="en-US" altLang="zh-CN" sz="2500" b="1" i="1">
                            <a:solidFill>
                              <a:schemeClr val="tx1"/>
                            </a:solidFill>
                            <a:latin typeface="Cambria Math"/>
                            <a:ea typeface="楷体_GB2312" pitchFamily="49" charset="-122"/>
                          </a:rPr>
                          <m:t>𝒇</m:t>
                        </m:r>
                      </m:e>
                      <m:sub>
                        <m:r>
                          <a:rPr lang="en-US" altLang="zh-CN" sz="2500" b="1" i="1">
                            <a:solidFill>
                              <a:schemeClr val="tx1"/>
                            </a:solidFill>
                            <a:latin typeface="Cambria Math"/>
                            <a:ea typeface="楷体_GB2312" pitchFamily="49" charset="-122"/>
                          </a:rPr>
                          <m:t>𝒊</m:t>
                        </m:r>
                      </m:sub>
                    </m:sSub>
                    <m:r>
                      <a:rPr lang="en-US" altLang="zh-CN" sz="2500" b="1" i="1">
                        <a:solidFill>
                          <a:schemeClr val="tx1"/>
                        </a:solidFill>
                        <a:latin typeface="Cambria Math"/>
                        <a:ea typeface="楷体_GB2312" pitchFamily="49" charset="-122"/>
                      </a:rPr>
                      <m:t>(</m:t>
                    </m:r>
                    <m:sSub>
                      <m:sSubPr>
                        <m:ctrlPr>
                          <a:rPr lang="en-US" altLang="zh-CN" sz="2500" b="1" i="1">
                            <a:solidFill>
                              <a:schemeClr val="tx1"/>
                            </a:solidFill>
                            <a:latin typeface="Cambria Math"/>
                            <a:ea typeface="楷体_GB2312" pitchFamily="49" charset="-122"/>
                          </a:rPr>
                        </m:ctrlPr>
                      </m:sSubPr>
                      <m:e>
                        <m:r>
                          <a:rPr lang="en-US" altLang="zh-CN" sz="2500" b="1" i="1">
                            <a:solidFill>
                              <a:schemeClr val="tx1"/>
                            </a:solidFill>
                            <a:latin typeface="Cambria Math"/>
                            <a:ea typeface="楷体_GB2312" pitchFamily="49" charset="-122"/>
                          </a:rPr>
                          <m:t>𝒙</m:t>
                        </m:r>
                      </m:e>
                      <m:sub>
                        <m:r>
                          <a:rPr lang="en-US" altLang="zh-CN" sz="2500" b="1" i="1" smtClean="0">
                            <a:solidFill>
                              <a:schemeClr val="tx1"/>
                            </a:solidFill>
                            <a:latin typeface="Cambria Math"/>
                            <a:ea typeface="楷体_GB2312" pitchFamily="49" charset="-122"/>
                          </a:rPr>
                          <m:t>𝑩</m:t>
                        </m:r>
                      </m:sub>
                    </m:sSub>
                    <m:r>
                      <a:rPr lang="en-US" altLang="zh-CN" sz="2500" b="1" i="1">
                        <a:solidFill>
                          <a:schemeClr val="tx1"/>
                        </a:solidFill>
                        <a:latin typeface="Cambria Math"/>
                        <a:ea typeface="楷体_GB2312" pitchFamily="49" charset="-122"/>
                      </a:rPr>
                      <m:t>)</m:t>
                    </m:r>
                  </m:oMath>
                </a14:m>
                <a:r>
                  <a:rPr lang="zh-CN" altLang="en-US" sz="2500" b="1" dirty="0" smtClean="0">
                    <a:solidFill>
                      <a:schemeClr val="tx1"/>
                    </a:solidFill>
                    <a:latin typeface="楷体_GB2312" pitchFamily="49" charset="-122"/>
                    <a:ea typeface="楷体_GB2312" pitchFamily="49" charset="-122"/>
                  </a:rPr>
                  <a:t>时</a:t>
                </a:r>
                <a:r>
                  <a:rPr lang="zh-CN" altLang="en-US" sz="2500" b="1" dirty="0">
                    <a:solidFill>
                      <a:schemeClr val="tx1"/>
                    </a:solidFill>
                    <a:latin typeface="楷体_GB2312" pitchFamily="49" charset="-122"/>
                    <a:ea typeface="楷体_GB2312" pitchFamily="49" charset="-122"/>
                  </a:rPr>
                  <a:t>，称</a:t>
                </a:r>
                <a:r>
                  <a:rPr lang="en-US" altLang="zh-CN" sz="2500" b="1" dirty="0">
                    <a:solidFill>
                      <a:schemeClr val="tx1"/>
                    </a:solidFill>
                    <a:latin typeface="楷体_GB2312" pitchFamily="49" charset="-122"/>
                    <a:ea typeface="楷体_GB2312" pitchFamily="49" charset="-122"/>
                  </a:rPr>
                  <a:t>A</a:t>
                </a:r>
                <a:r>
                  <a:rPr lang="zh-CN" altLang="en-US" sz="2500" b="1" dirty="0">
                    <a:solidFill>
                      <a:schemeClr val="tx1"/>
                    </a:solidFill>
                    <a:latin typeface="楷体_GB2312" pitchFamily="49" charset="-122"/>
                    <a:ea typeface="楷体_GB2312" pitchFamily="49" charset="-122"/>
                  </a:rPr>
                  <a:t>占</a:t>
                </a:r>
                <a:r>
                  <a:rPr lang="zh-CN" altLang="en-US" sz="2500" b="1" dirty="0" smtClean="0">
                    <a:solidFill>
                      <a:schemeClr val="tx1"/>
                    </a:solidFill>
                    <a:latin typeface="楷体_GB2312" pitchFamily="49" charset="-122"/>
                    <a:ea typeface="楷体_GB2312" pitchFamily="49" charset="-122"/>
                  </a:rPr>
                  <a:t>优 </a:t>
                </a:r>
                <a:endParaRPr lang="en-US" altLang="zh-CN" sz="2500" b="1" dirty="0" smtClean="0">
                  <a:solidFill>
                    <a:schemeClr val="tx1"/>
                  </a:solidFill>
                  <a:latin typeface="楷体_GB2312" pitchFamily="49" charset="-122"/>
                  <a:ea typeface="楷体_GB2312" pitchFamily="49" charset="-122"/>
                </a:endParaRPr>
              </a:p>
              <a:p>
                <a:pPr marL="0" indent="0">
                  <a:buNone/>
                </a:pPr>
                <a:r>
                  <a:rPr lang="zh-CN" altLang="en-US" sz="2500" b="1" dirty="0" smtClean="0">
                    <a:solidFill>
                      <a:schemeClr val="tx1"/>
                    </a:solidFill>
                    <a:latin typeface="楷体_GB2312" pitchFamily="49" charset="-122"/>
                    <a:ea typeface="楷体_GB2312" pitchFamily="49" charset="-122"/>
                  </a:rPr>
                  <a:t>   于</a:t>
                </a:r>
                <a:r>
                  <a:rPr lang="en-US" altLang="zh-CN" sz="2500" b="1" dirty="0" smtClean="0">
                    <a:solidFill>
                      <a:schemeClr val="tx1"/>
                    </a:solidFill>
                    <a:latin typeface="楷体_GB2312" pitchFamily="49" charset="-122"/>
                    <a:ea typeface="楷体_GB2312" pitchFamily="49" charset="-122"/>
                  </a:rPr>
                  <a:t>B</a:t>
                </a:r>
                <a14:m>
                  <m:oMath xmlns:m="http://schemas.openxmlformats.org/officeDocument/2006/math">
                    <m:r>
                      <a:rPr lang="en-US" altLang="zh-CN" sz="2500" b="1" i="0" smtClean="0">
                        <a:solidFill>
                          <a:schemeClr val="tx1"/>
                        </a:solidFill>
                        <a:latin typeface="Cambria Math"/>
                        <a:ea typeface="楷体_GB2312" pitchFamily="49" charset="-122"/>
                      </a:rPr>
                      <m:t>(</m:t>
                    </m:r>
                    <m:sSub>
                      <m:sSubPr>
                        <m:ctrlPr>
                          <a:rPr lang="en-US" altLang="zh-CN" sz="2500" b="1" i="1" smtClean="0">
                            <a:solidFill>
                              <a:schemeClr val="tx1"/>
                            </a:solidFill>
                            <a:latin typeface="Cambria Math"/>
                            <a:ea typeface="楷体_GB2312" pitchFamily="49" charset="-122"/>
                          </a:rPr>
                        </m:ctrlPr>
                      </m:sSubPr>
                      <m:e>
                        <m:r>
                          <a:rPr lang="en-US" altLang="zh-CN" sz="2500" b="1" i="1">
                            <a:solidFill>
                              <a:schemeClr val="tx1"/>
                            </a:solidFill>
                            <a:latin typeface="Cambria Math"/>
                            <a:ea typeface="楷体_GB2312" pitchFamily="49" charset="-122"/>
                          </a:rPr>
                          <m:t>𝒙</m:t>
                        </m:r>
                      </m:e>
                      <m:sub>
                        <m:r>
                          <a:rPr lang="en-US" altLang="zh-CN" sz="2500" b="1" i="1">
                            <a:solidFill>
                              <a:schemeClr val="tx1"/>
                            </a:solidFill>
                            <a:latin typeface="Cambria Math"/>
                            <a:ea typeface="楷体_GB2312" pitchFamily="49" charset="-122"/>
                          </a:rPr>
                          <m:t>𝑨</m:t>
                        </m:r>
                      </m:sub>
                    </m:sSub>
                    <m:r>
                      <a:rPr lang="en-US" altLang="zh-CN" sz="2500" b="1" i="1" smtClean="0">
                        <a:solidFill>
                          <a:schemeClr val="tx1"/>
                        </a:solidFill>
                        <a:latin typeface="Cambria Math"/>
                        <a:ea typeface="Cambria Math"/>
                      </a:rPr>
                      <m:t>≻</m:t>
                    </m:r>
                    <m:sSub>
                      <m:sSubPr>
                        <m:ctrlPr>
                          <a:rPr lang="en-US" altLang="zh-CN" sz="2500" b="1" i="1" smtClean="0">
                            <a:solidFill>
                              <a:schemeClr val="tx1"/>
                            </a:solidFill>
                            <a:latin typeface="Cambria Math"/>
                            <a:ea typeface="Cambria Math"/>
                          </a:rPr>
                        </m:ctrlPr>
                      </m:sSubPr>
                      <m:e>
                        <m:r>
                          <a:rPr lang="en-US" altLang="zh-CN" sz="2500" b="1" i="1" smtClean="0">
                            <a:solidFill>
                              <a:schemeClr val="tx1"/>
                            </a:solidFill>
                            <a:latin typeface="Cambria Math"/>
                            <a:ea typeface="Cambria Math"/>
                          </a:rPr>
                          <m:t>𝒙</m:t>
                        </m:r>
                      </m:e>
                      <m:sub>
                        <m:r>
                          <a:rPr lang="en-US" altLang="zh-CN" sz="2500" b="1" i="1" smtClean="0">
                            <a:solidFill>
                              <a:schemeClr val="tx1"/>
                            </a:solidFill>
                            <a:latin typeface="Cambria Math"/>
                            <a:ea typeface="Cambria Math"/>
                          </a:rPr>
                          <m:t>𝑩</m:t>
                        </m:r>
                      </m:sub>
                    </m:sSub>
                    <m:r>
                      <a:rPr lang="en-US" altLang="zh-CN" sz="2500" b="1" i="1" smtClean="0">
                        <a:solidFill>
                          <a:schemeClr val="tx1"/>
                        </a:solidFill>
                        <a:latin typeface="Cambria Math"/>
                        <a:ea typeface="Cambria Math"/>
                      </a:rPr>
                      <m:t>)</m:t>
                    </m:r>
                  </m:oMath>
                </a14:m>
                <a:endParaRPr lang="en-US" altLang="zh-CN" sz="2500" b="1" dirty="0">
                  <a:solidFill>
                    <a:schemeClr val="tx1"/>
                  </a:solidFill>
                  <a:latin typeface="楷体_GB2312" pitchFamily="49" charset="-122"/>
                  <a:ea typeface="楷体_GB2312" pitchFamily="49" charset="-122"/>
                </a:endParaRPr>
              </a:p>
              <a:p>
                <a:pPr marL="0" indent="0">
                  <a:buNone/>
                </a:pPr>
                <a:r>
                  <a:rPr lang="en-US" altLang="zh-CN" sz="2500" b="1" dirty="0" smtClean="0">
                    <a:solidFill>
                      <a:schemeClr val="tx1"/>
                    </a:solidFill>
                    <a:latin typeface="楷体_GB2312" pitchFamily="49" charset="-122"/>
                    <a:ea typeface="楷体_GB2312" pitchFamily="49" charset="-122"/>
                  </a:rPr>
                  <a:t>(</a:t>
                </a:r>
                <a:r>
                  <a:rPr lang="en-US" altLang="zh-CN" sz="2500" b="1" dirty="0">
                    <a:solidFill>
                      <a:schemeClr val="tx1"/>
                    </a:solidFill>
                    <a:latin typeface="楷体_GB2312" pitchFamily="49" charset="-122"/>
                    <a:ea typeface="楷体_GB2312" pitchFamily="49" charset="-122"/>
                  </a:rPr>
                  <a:t>2)</a:t>
                </a:r>
                <a:r>
                  <a:rPr lang="zh-CN" altLang="en-US" sz="2500" b="1" dirty="0">
                    <a:solidFill>
                      <a:schemeClr val="tx1"/>
                    </a:solidFill>
                    <a:latin typeface="楷体_GB2312" pitchFamily="49" charset="-122"/>
                    <a:ea typeface="楷体_GB2312" pitchFamily="49" charset="-122"/>
                  </a:rPr>
                  <a:t>当且仅当</a:t>
                </a:r>
                <a14:m>
                  <m:oMath xmlns:m="http://schemas.openxmlformats.org/officeDocument/2006/math">
                    <m:r>
                      <a:rPr lang="zh-CN" altLang="en-US" sz="2500" b="1" i="1">
                        <a:solidFill>
                          <a:schemeClr val="tx1"/>
                        </a:solidFill>
                        <a:latin typeface="Cambria Math"/>
                        <a:ea typeface="楷体_GB2312" pitchFamily="49" charset="-122"/>
                      </a:rPr>
                      <m:t>∀</m:t>
                    </m:r>
                    <m:r>
                      <a:rPr lang="en-US" altLang="zh-CN" sz="2500" b="1" i="1">
                        <a:solidFill>
                          <a:schemeClr val="tx1"/>
                        </a:solidFill>
                        <a:latin typeface="Cambria Math"/>
                        <a:ea typeface="楷体_GB2312" pitchFamily="49" charset="-122"/>
                      </a:rPr>
                      <m:t>𝒊</m:t>
                    </m:r>
                    <m:r>
                      <a:rPr lang="en-US" altLang="zh-CN" sz="2500" b="1" i="1">
                        <a:solidFill>
                          <a:schemeClr val="tx1"/>
                        </a:solidFill>
                        <a:latin typeface="Cambria Math"/>
                        <a:ea typeface="楷体_GB2312" pitchFamily="49" charset="-122"/>
                      </a:rPr>
                      <m:t>=</m:t>
                    </m:r>
                    <m:d>
                      <m:dPr>
                        <m:begChr m:val="{"/>
                        <m:endChr m:val="}"/>
                        <m:ctrlPr>
                          <a:rPr lang="en-US" altLang="zh-CN" sz="2500" b="1" i="1">
                            <a:solidFill>
                              <a:schemeClr val="tx1"/>
                            </a:solidFill>
                            <a:latin typeface="Cambria Math"/>
                            <a:ea typeface="楷体_GB2312" pitchFamily="49" charset="-122"/>
                          </a:rPr>
                        </m:ctrlPr>
                      </m:dPr>
                      <m:e>
                        <m:r>
                          <a:rPr lang="en-US" altLang="zh-CN" sz="2500" b="1" i="1">
                            <a:solidFill>
                              <a:schemeClr val="tx1"/>
                            </a:solidFill>
                            <a:latin typeface="Cambria Math"/>
                            <a:ea typeface="楷体_GB2312" pitchFamily="49" charset="-122"/>
                          </a:rPr>
                          <m:t>𝟏</m:t>
                        </m:r>
                        <m:r>
                          <a:rPr lang="en-US" altLang="zh-CN" sz="2500" b="1" i="1">
                            <a:solidFill>
                              <a:schemeClr val="tx1"/>
                            </a:solidFill>
                            <a:latin typeface="Cambria Math"/>
                            <a:ea typeface="楷体_GB2312" pitchFamily="49" charset="-122"/>
                          </a:rPr>
                          <m:t>,</m:t>
                        </m:r>
                        <m:r>
                          <a:rPr lang="en-US" altLang="zh-CN" sz="2500" b="1" i="1">
                            <a:solidFill>
                              <a:schemeClr val="tx1"/>
                            </a:solidFill>
                            <a:latin typeface="Cambria Math"/>
                            <a:ea typeface="楷体_GB2312" pitchFamily="49" charset="-122"/>
                          </a:rPr>
                          <m:t>𝟐</m:t>
                        </m:r>
                        <m:r>
                          <a:rPr lang="en-US" altLang="zh-CN" sz="2500" b="1" i="1">
                            <a:solidFill>
                              <a:schemeClr val="tx1"/>
                            </a:solidFill>
                            <a:latin typeface="Cambria Math"/>
                            <a:ea typeface="楷体_GB2312" pitchFamily="49" charset="-122"/>
                          </a:rPr>
                          <m:t>,…,</m:t>
                        </m:r>
                        <m:r>
                          <a:rPr lang="en-US" altLang="zh-CN" sz="2500" b="1" i="1">
                            <a:solidFill>
                              <a:schemeClr val="tx1"/>
                            </a:solidFill>
                            <a:latin typeface="Cambria Math"/>
                            <a:ea typeface="楷体_GB2312" pitchFamily="49" charset="-122"/>
                          </a:rPr>
                          <m:t>𝒌</m:t>
                        </m:r>
                      </m:e>
                    </m:d>
                    <m:r>
                      <a:rPr lang="en-US" altLang="zh-CN" sz="2500" b="1" i="1">
                        <a:solidFill>
                          <a:schemeClr val="tx1"/>
                        </a:solidFill>
                        <a:latin typeface="Cambria Math"/>
                        <a:ea typeface="楷体_GB2312" pitchFamily="49" charset="-122"/>
                      </a:rPr>
                      <m:t>:</m:t>
                    </m:r>
                    <m:sSub>
                      <m:sSubPr>
                        <m:ctrlPr>
                          <a:rPr lang="en-US" altLang="zh-CN" sz="2500" b="1" i="1">
                            <a:solidFill>
                              <a:schemeClr val="tx1"/>
                            </a:solidFill>
                            <a:latin typeface="Cambria Math"/>
                            <a:ea typeface="楷体_GB2312" pitchFamily="49" charset="-122"/>
                          </a:rPr>
                        </m:ctrlPr>
                      </m:sSubPr>
                      <m:e>
                        <m:r>
                          <a:rPr lang="en-US" altLang="zh-CN" sz="2500" b="1" i="1">
                            <a:solidFill>
                              <a:schemeClr val="tx1"/>
                            </a:solidFill>
                            <a:latin typeface="Cambria Math"/>
                            <a:ea typeface="楷体_GB2312" pitchFamily="49" charset="-122"/>
                          </a:rPr>
                          <m:t>𝒇</m:t>
                        </m:r>
                      </m:e>
                      <m:sub>
                        <m:r>
                          <a:rPr lang="en-US" altLang="zh-CN" sz="2500" b="1" i="1">
                            <a:solidFill>
                              <a:schemeClr val="tx1"/>
                            </a:solidFill>
                            <a:latin typeface="Cambria Math"/>
                            <a:ea typeface="楷体_GB2312" pitchFamily="49" charset="-122"/>
                          </a:rPr>
                          <m:t>𝒊</m:t>
                        </m:r>
                      </m:sub>
                    </m:sSub>
                    <m:r>
                      <a:rPr lang="en-US" altLang="zh-CN" sz="2500" b="1" i="1">
                        <a:solidFill>
                          <a:schemeClr val="tx1"/>
                        </a:solidFill>
                        <a:latin typeface="Cambria Math"/>
                        <a:ea typeface="楷体_GB2312" pitchFamily="49" charset="-122"/>
                      </a:rPr>
                      <m:t>(</m:t>
                    </m:r>
                    <m:sSub>
                      <m:sSubPr>
                        <m:ctrlPr>
                          <a:rPr lang="en-US" altLang="zh-CN" sz="2500" b="1" i="1">
                            <a:solidFill>
                              <a:schemeClr val="tx1"/>
                            </a:solidFill>
                            <a:latin typeface="Cambria Math"/>
                            <a:ea typeface="楷体_GB2312" pitchFamily="49" charset="-122"/>
                          </a:rPr>
                        </m:ctrlPr>
                      </m:sSubPr>
                      <m:e>
                        <m:r>
                          <a:rPr lang="en-US" altLang="zh-CN" sz="2500" b="1" i="1">
                            <a:solidFill>
                              <a:schemeClr val="tx1"/>
                            </a:solidFill>
                            <a:latin typeface="Cambria Math"/>
                            <a:ea typeface="楷体_GB2312" pitchFamily="49" charset="-122"/>
                          </a:rPr>
                          <m:t>𝒙</m:t>
                        </m:r>
                      </m:e>
                      <m:sub>
                        <m:r>
                          <a:rPr lang="en-US" altLang="zh-CN" sz="2500" b="1" i="1">
                            <a:solidFill>
                              <a:schemeClr val="tx1"/>
                            </a:solidFill>
                            <a:latin typeface="Cambria Math"/>
                            <a:ea typeface="楷体_GB2312" pitchFamily="49" charset="-122"/>
                          </a:rPr>
                          <m:t>𝑨</m:t>
                        </m:r>
                      </m:sub>
                    </m:sSub>
                    <m:r>
                      <a:rPr lang="en-US" altLang="zh-CN" sz="2500" b="1" i="1">
                        <a:solidFill>
                          <a:schemeClr val="tx1"/>
                        </a:solidFill>
                        <a:latin typeface="Cambria Math"/>
                        <a:ea typeface="楷体_GB2312" pitchFamily="49" charset="-122"/>
                      </a:rPr>
                      <m:t>)</m:t>
                    </m:r>
                    <m:r>
                      <a:rPr lang="en-US" altLang="zh-CN" sz="2500" b="1" i="1" smtClean="0">
                        <a:solidFill>
                          <a:schemeClr val="tx1"/>
                        </a:solidFill>
                        <a:latin typeface="Cambria Math"/>
                        <a:ea typeface="Cambria Math"/>
                      </a:rPr>
                      <m:t>≤</m:t>
                    </m:r>
                    <m:sSub>
                      <m:sSubPr>
                        <m:ctrlPr>
                          <a:rPr lang="en-US" altLang="zh-CN" sz="2500" b="1" i="1">
                            <a:solidFill>
                              <a:schemeClr val="tx1"/>
                            </a:solidFill>
                            <a:latin typeface="Cambria Math"/>
                            <a:ea typeface="楷体_GB2312" pitchFamily="49" charset="-122"/>
                          </a:rPr>
                        </m:ctrlPr>
                      </m:sSubPr>
                      <m:e>
                        <m:r>
                          <a:rPr lang="en-US" altLang="zh-CN" sz="2500" b="1" i="1">
                            <a:solidFill>
                              <a:schemeClr val="tx1"/>
                            </a:solidFill>
                            <a:latin typeface="Cambria Math"/>
                            <a:ea typeface="楷体_GB2312" pitchFamily="49" charset="-122"/>
                          </a:rPr>
                          <m:t>𝒇</m:t>
                        </m:r>
                      </m:e>
                      <m:sub>
                        <m:r>
                          <a:rPr lang="en-US" altLang="zh-CN" sz="2500" b="1" i="1">
                            <a:solidFill>
                              <a:schemeClr val="tx1"/>
                            </a:solidFill>
                            <a:latin typeface="Cambria Math"/>
                            <a:ea typeface="楷体_GB2312" pitchFamily="49" charset="-122"/>
                          </a:rPr>
                          <m:t>𝒊</m:t>
                        </m:r>
                      </m:sub>
                    </m:sSub>
                    <m:r>
                      <a:rPr lang="en-US" altLang="zh-CN" sz="2500" b="1" i="1">
                        <a:solidFill>
                          <a:schemeClr val="tx1"/>
                        </a:solidFill>
                        <a:latin typeface="Cambria Math"/>
                        <a:ea typeface="楷体_GB2312" pitchFamily="49" charset="-122"/>
                      </a:rPr>
                      <m:t>(</m:t>
                    </m:r>
                    <m:sSub>
                      <m:sSubPr>
                        <m:ctrlPr>
                          <a:rPr lang="en-US" altLang="zh-CN" sz="2500" b="1" i="1">
                            <a:solidFill>
                              <a:schemeClr val="tx1"/>
                            </a:solidFill>
                            <a:latin typeface="Cambria Math"/>
                            <a:ea typeface="楷体_GB2312" pitchFamily="49" charset="-122"/>
                          </a:rPr>
                        </m:ctrlPr>
                      </m:sSubPr>
                      <m:e>
                        <m:r>
                          <a:rPr lang="en-US" altLang="zh-CN" sz="2500" b="1" i="1">
                            <a:solidFill>
                              <a:schemeClr val="tx1"/>
                            </a:solidFill>
                            <a:latin typeface="Cambria Math"/>
                            <a:ea typeface="楷体_GB2312" pitchFamily="49" charset="-122"/>
                          </a:rPr>
                          <m:t>𝒙</m:t>
                        </m:r>
                      </m:e>
                      <m:sub>
                        <m:r>
                          <a:rPr lang="en-US" altLang="zh-CN" sz="2500" b="1" i="1">
                            <a:solidFill>
                              <a:schemeClr val="tx1"/>
                            </a:solidFill>
                            <a:latin typeface="Cambria Math"/>
                            <a:ea typeface="楷体_GB2312" pitchFamily="49" charset="-122"/>
                          </a:rPr>
                          <m:t>𝑩</m:t>
                        </m:r>
                      </m:sub>
                    </m:sSub>
                    <m:r>
                      <a:rPr lang="en-US" altLang="zh-CN" sz="2500" b="1" i="1">
                        <a:solidFill>
                          <a:schemeClr val="tx1"/>
                        </a:solidFill>
                        <a:latin typeface="Cambria Math"/>
                        <a:ea typeface="楷体_GB2312" pitchFamily="49" charset="-122"/>
                      </a:rPr>
                      <m:t>)</m:t>
                    </m:r>
                  </m:oMath>
                </a14:m>
                <a:r>
                  <a:rPr lang="zh-CN" altLang="en-US" sz="2500" b="1" dirty="0">
                    <a:solidFill>
                      <a:schemeClr val="tx1"/>
                    </a:solidFill>
                    <a:latin typeface="楷体_GB2312" pitchFamily="49" charset="-122"/>
                    <a:ea typeface="楷体_GB2312" pitchFamily="49" charset="-122"/>
                  </a:rPr>
                  <a:t>且</a:t>
                </a:r>
                <a14:m>
                  <m:oMath xmlns:m="http://schemas.openxmlformats.org/officeDocument/2006/math">
                    <m:r>
                      <a:rPr lang="en-US" altLang="zh-CN" sz="2500" b="1" i="1" smtClean="0">
                        <a:solidFill>
                          <a:schemeClr val="tx1"/>
                        </a:solidFill>
                        <a:latin typeface="Cambria Math"/>
                        <a:ea typeface="Cambria Math"/>
                      </a:rPr>
                      <m:t>∃</m:t>
                    </m:r>
                    <m:r>
                      <a:rPr lang="en-US" altLang="zh-CN" sz="2500" b="1" i="1">
                        <a:solidFill>
                          <a:schemeClr val="tx1"/>
                        </a:solidFill>
                        <a:latin typeface="Cambria Math"/>
                        <a:ea typeface="楷体_GB2312" pitchFamily="49" charset="-122"/>
                      </a:rPr>
                      <m:t>𝒊</m:t>
                    </m:r>
                    <m:r>
                      <a:rPr lang="en-US" altLang="zh-CN" sz="2500" b="1" i="1">
                        <a:solidFill>
                          <a:schemeClr val="tx1"/>
                        </a:solidFill>
                        <a:latin typeface="Cambria Math"/>
                        <a:ea typeface="楷体_GB2312" pitchFamily="49" charset="-122"/>
                      </a:rPr>
                      <m:t>=       </m:t>
                    </m:r>
                    <m:d>
                      <m:dPr>
                        <m:begChr m:val="{"/>
                        <m:endChr m:val="}"/>
                        <m:ctrlPr>
                          <a:rPr lang="en-US" altLang="zh-CN" sz="2500" b="1" i="1">
                            <a:solidFill>
                              <a:schemeClr val="tx1"/>
                            </a:solidFill>
                            <a:latin typeface="Cambria Math"/>
                            <a:ea typeface="楷体_GB2312" pitchFamily="49" charset="-122"/>
                          </a:rPr>
                        </m:ctrlPr>
                      </m:dPr>
                      <m:e>
                        <m:r>
                          <a:rPr lang="en-US" altLang="zh-CN" sz="2500" b="1" i="1">
                            <a:solidFill>
                              <a:schemeClr val="tx1"/>
                            </a:solidFill>
                            <a:latin typeface="Cambria Math"/>
                            <a:ea typeface="楷体_GB2312" pitchFamily="49" charset="-122"/>
                          </a:rPr>
                          <m:t>𝟏</m:t>
                        </m:r>
                        <m:r>
                          <a:rPr lang="en-US" altLang="zh-CN" sz="2500" b="1" i="1">
                            <a:solidFill>
                              <a:schemeClr val="tx1"/>
                            </a:solidFill>
                            <a:latin typeface="Cambria Math"/>
                            <a:ea typeface="楷体_GB2312" pitchFamily="49" charset="-122"/>
                          </a:rPr>
                          <m:t>,</m:t>
                        </m:r>
                        <m:r>
                          <a:rPr lang="en-US" altLang="zh-CN" sz="2500" b="1" i="1">
                            <a:solidFill>
                              <a:schemeClr val="tx1"/>
                            </a:solidFill>
                            <a:latin typeface="Cambria Math"/>
                            <a:ea typeface="楷体_GB2312" pitchFamily="49" charset="-122"/>
                          </a:rPr>
                          <m:t>𝟐</m:t>
                        </m:r>
                        <m:r>
                          <a:rPr lang="en-US" altLang="zh-CN" sz="2500" b="1" i="1">
                            <a:solidFill>
                              <a:schemeClr val="tx1"/>
                            </a:solidFill>
                            <a:latin typeface="Cambria Math"/>
                            <a:ea typeface="楷体_GB2312" pitchFamily="49" charset="-122"/>
                          </a:rPr>
                          <m:t>,…,</m:t>
                        </m:r>
                        <m:r>
                          <a:rPr lang="en-US" altLang="zh-CN" sz="2500" b="1" i="1">
                            <a:solidFill>
                              <a:schemeClr val="tx1"/>
                            </a:solidFill>
                            <a:latin typeface="Cambria Math"/>
                            <a:ea typeface="楷体_GB2312" pitchFamily="49" charset="-122"/>
                          </a:rPr>
                          <m:t>𝒌</m:t>
                        </m:r>
                      </m:e>
                    </m:d>
                    <m:r>
                      <a:rPr lang="en-US" altLang="zh-CN" sz="2500" b="1" i="1">
                        <a:solidFill>
                          <a:schemeClr val="tx1"/>
                        </a:solidFill>
                        <a:latin typeface="Cambria Math"/>
                        <a:ea typeface="楷体_GB2312" pitchFamily="49" charset="-122"/>
                      </a:rPr>
                      <m:t>:</m:t>
                    </m:r>
                    <m:sSub>
                      <m:sSubPr>
                        <m:ctrlPr>
                          <a:rPr lang="en-US" altLang="zh-CN" sz="2500" b="1" i="1">
                            <a:solidFill>
                              <a:schemeClr val="tx1"/>
                            </a:solidFill>
                            <a:latin typeface="Cambria Math"/>
                            <a:ea typeface="楷体_GB2312" pitchFamily="49" charset="-122"/>
                          </a:rPr>
                        </m:ctrlPr>
                      </m:sSubPr>
                      <m:e>
                        <m:r>
                          <a:rPr lang="en-US" altLang="zh-CN" sz="2500" b="1" i="1">
                            <a:solidFill>
                              <a:schemeClr val="tx1"/>
                            </a:solidFill>
                            <a:latin typeface="Cambria Math"/>
                            <a:ea typeface="楷体_GB2312" pitchFamily="49" charset="-122"/>
                          </a:rPr>
                          <m:t>𝒇</m:t>
                        </m:r>
                      </m:e>
                      <m:sub>
                        <m:r>
                          <a:rPr lang="en-US" altLang="zh-CN" sz="2500" b="1" i="1">
                            <a:solidFill>
                              <a:schemeClr val="tx1"/>
                            </a:solidFill>
                            <a:latin typeface="Cambria Math"/>
                            <a:ea typeface="楷体_GB2312" pitchFamily="49" charset="-122"/>
                          </a:rPr>
                          <m:t>𝒊</m:t>
                        </m:r>
                      </m:sub>
                    </m:sSub>
                    <m:r>
                      <a:rPr lang="en-US" altLang="zh-CN" sz="2500" b="1" i="1">
                        <a:solidFill>
                          <a:schemeClr val="tx1"/>
                        </a:solidFill>
                        <a:latin typeface="Cambria Math"/>
                        <a:ea typeface="楷体_GB2312" pitchFamily="49" charset="-122"/>
                      </a:rPr>
                      <m:t>(</m:t>
                    </m:r>
                    <m:sSub>
                      <m:sSubPr>
                        <m:ctrlPr>
                          <a:rPr lang="en-US" altLang="zh-CN" sz="2500" b="1" i="1">
                            <a:solidFill>
                              <a:schemeClr val="tx1"/>
                            </a:solidFill>
                            <a:latin typeface="Cambria Math"/>
                            <a:ea typeface="楷体_GB2312" pitchFamily="49" charset="-122"/>
                          </a:rPr>
                        </m:ctrlPr>
                      </m:sSubPr>
                      <m:e>
                        <m:r>
                          <a:rPr lang="en-US" altLang="zh-CN" sz="2500" b="1" i="1">
                            <a:solidFill>
                              <a:schemeClr val="tx1"/>
                            </a:solidFill>
                            <a:latin typeface="Cambria Math"/>
                            <a:ea typeface="楷体_GB2312" pitchFamily="49" charset="-122"/>
                          </a:rPr>
                          <m:t>𝒙</m:t>
                        </m:r>
                      </m:e>
                      <m:sub>
                        <m:r>
                          <a:rPr lang="en-US" altLang="zh-CN" sz="2500" b="1" i="1">
                            <a:solidFill>
                              <a:schemeClr val="tx1"/>
                            </a:solidFill>
                            <a:latin typeface="Cambria Math"/>
                            <a:ea typeface="楷体_GB2312" pitchFamily="49" charset="-122"/>
                          </a:rPr>
                          <m:t>𝑨</m:t>
                        </m:r>
                      </m:sub>
                    </m:sSub>
                    <m:r>
                      <a:rPr lang="en-US" altLang="zh-CN" sz="2500" b="1" i="1">
                        <a:solidFill>
                          <a:schemeClr val="tx1"/>
                        </a:solidFill>
                        <a:latin typeface="Cambria Math"/>
                        <a:ea typeface="楷体_GB2312" pitchFamily="49" charset="-122"/>
                      </a:rPr>
                      <m:t>)</m:t>
                    </m:r>
                    <m:r>
                      <a:rPr lang="en-US" altLang="zh-CN" sz="2500" b="1" i="1">
                        <a:solidFill>
                          <a:schemeClr val="tx1"/>
                        </a:solidFill>
                        <a:latin typeface="Cambria Math"/>
                        <a:ea typeface="Cambria Math"/>
                      </a:rPr>
                      <m:t>&lt;</m:t>
                    </m:r>
                    <m:sSub>
                      <m:sSubPr>
                        <m:ctrlPr>
                          <a:rPr lang="en-US" altLang="zh-CN" sz="2500" b="1" i="1">
                            <a:solidFill>
                              <a:schemeClr val="tx1"/>
                            </a:solidFill>
                            <a:latin typeface="Cambria Math"/>
                            <a:ea typeface="楷体_GB2312" pitchFamily="49" charset="-122"/>
                          </a:rPr>
                        </m:ctrlPr>
                      </m:sSubPr>
                      <m:e>
                        <m:r>
                          <a:rPr lang="en-US" altLang="zh-CN" sz="2500" b="1" i="1">
                            <a:solidFill>
                              <a:schemeClr val="tx1"/>
                            </a:solidFill>
                            <a:latin typeface="Cambria Math"/>
                            <a:ea typeface="楷体_GB2312" pitchFamily="49" charset="-122"/>
                          </a:rPr>
                          <m:t>𝒇</m:t>
                        </m:r>
                      </m:e>
                      <m:sub>
                        <m:r>
                          <a:rPr lang="en-US" altLang="zh-CN" sz="2500" b="1" i="1">
                            <a:solidFill>
                              <a:schemeClr val="tx1"/>
                            </a:solidFill>
                            <a:latin typeface="Cambria Math"/>
                            <a:ea typeface="楷体_GB2312" pitchFamily="49" charset="-122"/>
                          </a:rPr>
                          <m:t>𝒊</m:t>
                        </m:r>
                      </m:sub>
                    </m:sSub>
                    <m:r>
                      <a:rPr lang="en-US" altLang="zh-CN" sz="2500" b="1" i="1">
                        <a:solidFill>
                          <a:schemeClr val="tx1"/>
                        </a:solidFill>
                        <a:latin typeface="Cambria Math"/>
                        <a:ea typeface="楷体_GB2312" pitchFamily="49" charset="-122"/>
                      </a:rPr>
                      <m:t>(</m:t>
                    </m:r>
                    <m:sSub>
                      <m:sSubPr>
                        <m:ctrlPr>
                          <a:rPr lang="en-US" altLang="zh-CN" sz="2500" b="1" i="1">
                            <a:solidFill>
                              <a:schemeClr val="tx1"/>
                            </a:solidFill>
                            <a:latin typeface="Cambria Math"/>
                            <a:ea typeface="楷体_GB2312" pitchFamily="49" charset="-122"/>
                          </a:rPr>
                        </m:ctrlPr>
                      </m:sSubPr>
                      <m:e>
                        <m:r>
                          <a:rPr lang="en-US" altLang="zh-CN" sz="2500" b="1" i="1">
                            <a:solidFill>
                              <a:schemeClr val="tx1"/>
                            </a:solidFill>
                            <a:latin typeface="Cambria Math"/>
                            <a:ea typeface="楷体_GB2312" pitchFamily="49" charset="-122"/>
                          </a:rPr>
                          <m:t>𝒙</m:t>
                        </m:r>
                      </m:e>
                      <m:sub>
                        <m:r>
                          <a:rPr lang="en-US" altLang="zh-CN" sz="2500" b="1" i="1">
                            <a:solidFill>
                              <a:schemeClr val="tx1"/>
                            </a:solidFill>
                            <a:latin typeface="Cambria Math"/>
                            <a:ea typeface="楷体_GB2312" pitchFamily="49" charset="-122"/>
                          </a:rPr>
                          <m:t>𝑩</m:t>
                        </m:r>
                      </m:sub>
                    </m:sSub>
                    <m:r>
                      <a:rPr lang="en-US" altLang="zh-CN" sz="2500" b="1" i="1">
                        <a:solidFill>
                          <a:schemeClr val="tx1"/>
                        </a:solidFill>
                        <a:latin typeface="Cambria Math"/>
                        <a:ea typeface="楷体_GB2312" pitchFamily="49" charset="-122"/>
                      </a:rPr>
                      <m:t>)</m:t>
                    </m:r>
                  </m:oMath>
                </a14:m>
                <a:r>
                  <a:rPr lang="zh-CN" altLang="en-US" sz="2500" b="1" dirty="0">
                    <a:solidFill>
                      <a:schemeClr val="tx1"/>
                    </a:solidFill>
                    <a:latin typeface="楷体_GB2312" pitchFamily="49" charset="-122"/>
                    <a:ea typeface="楷体_GB2312" pitchFamily="49" charset="-122"/>
                  </a:rPr>
                  <a:t>时，称</a:t>
                </a:r>
                <a:r>
                  <a:rPr lang="en-US" altLang="zh-CN" sz="2500" b="1" dirty="0">
                    <a:solidFill>
                      <a:schemeClr val="tx1"/>
                    </a:solidFill>
                    <a:latin typeface="楷体_GB2312" pitchFamily="49" charset="-122"/>
                    <a:ea typeface="楷体_GB2312" pitchFamily="49" charset="-122"/>
                  </a:rPr>
                  <a:t>A</a:t>
                </a:r>
                <a:r>
                  <a:rPr lang="zh-CN" altLang="en-US" sz="2500" b="1" dirty="0">
                    <a:solidFill>
                      <a:schemeClr val="tx1"/>
                    </a:solidFill>
                    <a:latin typeface="楷体_GB2312" pitchFamily="49" charset="-122"/>
                    <a:ea typeface="楷体_GB2312" pitchFamily="49" charset="-122"/>
                  </a:rPr>
                  <a:t>弱</a:t>
                </a:r>
                <a:r>
                  <a:rPr lang="zh-CN" altLang="en-US" sz="2500" b="1" dirty="0" smtClean="0">
                    <a:solidFill>
                      <a:schemeClr val="tx1"/>
                    </a:solidFill>
                    <a:latin typeface="楷体_GB2312" pitchFamily="49" charset="-122"/>
                    <a:ea typeface="楷体_GB2312" pitchFamily="49" charset="-122"/>
                  </a:rPr>
                  <a:t>占优于</a:t>
                </a:r>
                <a:r>
                  <a:rPr lang="en-US" altLang="zh-CN" sz="2500" b="1" dirty="0" smtClean="0">
                    <a:solidFill>
                      <a:schemeClr val="tx1"/>
                    </a:solidFill>
                    <a:latin typeface="楷体_GB2312" pitchFamily="49" charset="-122"/>
                    <a:ea typeface="楷体_GB2312" pitchFamily="49" charset="-122"/>
                  </a:rPr>
                  <a:t>B</a:t>
                </a:r>
                <a:r>
                  <a:rPr lang="en-US" altLang="zh-CN" sz="2500" b="1" dirty="0">
                    <a:solidFill>
                      <a:schemeClr val="tx1"/>
                    </a:solidFill>
                    <a:latin typeface="楷体_GB2312" pitchFamily="49" charset="-122"/>
                    <a:ea typeface="楷体_GB2312" pitchFamily="49" charset="-122"/>
                  </a:rPr>
                  <a:t>(</a:t>
                </a:r>
                <a14:m>
                  <m:oMath xmlns:m="http://schemas.openxmlformats.org/officeDocument/2006/math">
                    <m:sSub>
                      <m:sSubPr>
                        <m:ctrlPr>
                          <a:rPr lang="en-US" altLang="zh-CN" sz="2500" b="1" i="1">
                            <a:solidFill>
                              <a:schemeClr val="tx1"/>
                            </a:solidFill>
                            <a:latin typeface="Cambria Math"/>
                            <a:ea typeface="楷体_GB2312" pitchFamily="49" charset="-122"/>
                          </a:rPr>
                        </m:ctrlPr>
                      </m:sSubPr>
                      <m:e>
                        <m:r>
                          <a:rPr lang="en-US" altLang="zh-CN" sz="2500" b="1" i="1">
                            <a:solidFill>
                              <a:schemeClr val="tx1"/>
                            </a:solidFill>
                            <a:latin typeface="Cambria Math"/>
                            <a:ea typeface="楷体_GB2312" pitchFamily="49" charset="-122"/>
                          </a:rPr>
                          <m:t>𝒙</m:t>
                        </m:r>
                      </m:e>
                      <m:sub>
                        <m:r>
                          <a:rPr lang="en-US" altLang="zh-CN" sz="2500" b="1" i="1">
                            <a:solidFill>
                              <a:schemeClr val="tx1"/>
                            </a:solidFill>
                            <a:latin typeface="Cambria Math"/>
                            <a:ea typeface="楷体_GB2312" pitchFamily="49" charset="-122"/>
                          </a:rPr>
                          <m:t>𝑨</m:t>
                        </m:r>
                      </m:sub>
                    </m:sSub>
                    <m:r>
                      <a:rPr lang="en-US" altLang="zh-CN" sz="2500" b="1" i="1" smtClean="0">
                        <a:solidFill>
                          <a:schemeClr val="tx1"/>
                        </a:solidFill>
                        <a:latin typeface="Cambria Math"/>
                        <a:ea typeface="Cambria Math"/>
                      </a:rPr>
                      <m:t>≽</m:t>
                    </m:r>
                    <m:sSub>
                      <m:sSubPr>
                        <m:ctrlPr>
                          <a:rPr lang="en-US" altLang="zh-CN" sz="2500" b="1" i="1">
                            <a:solidFill>
                              <a:schemeClr val="tx1"/>
                            </a:solidFill>
                            <a:latin typeface="Cambria Math"/>
                            <a:ea typeface="Cambria Math"/>
                          </a:rPr>
                        </m:ctrlPr>
                      </m:sSubPr>
                      <m:e>
                        <m:r>
                          <a:rPr lang="en-US" altLang="zh-CN" sz="2500" b="1" i="1">
                            <a:solidFill>
                              <a:schemeClr val="tx1"/>
                            </a:solidFill>
                            <a:latin typeface="Cambria Math"/>
                            <a:ea typeface="Cambria Math"/>
                          </a:rPr>
                          <m:t>𝒙</m:t>
                        </m:r>
                      </m:e>
                      <m:sub>
                        <m:r>
                          <a:rPr lang="en-US" altLang="zh-CN" sz="2500" b="1" i="1">
                            <a:solidFill>
                              <a:schemeClr val="tx1"/>
                            </a:solidFill>
                            <a:latin typeface="Cambria Math"/>
                            <a:ea typeface="Cambria Math"/>
                          </a:rPr>
                          <m:t>𝑩</m:t>
                        </m:r>
                      </m:sub>
                    </m:sSub>
                  </m:oMath>
                </a14:m>
                <a:r>
                  <a:rPr lang="en-US" altLang="zh-CN" sz="2500" b="1" dirty="0">
                    <a:solidFill>
                      <a:schemeClr val="tx1"/>
                    </a:solidFill>
                    <a:latin typeface="楷体_GB2312" pitchFamily="49" charset="-122"/>
                    <a:ea typeface="楷体_GB2312" pitchFamily="49" charset="-122"/>
                  </a:rPr>
                  <a:t>)</a:t>
                </a:r>
              </a:p>
              <a:p>
                <a:pPr marL="0" indent="0">
                  <a:buNone/>
                </a:pPr>
                <a:r>
                  <a:rPr lang="en-US" altLang="zh-CN" sz="2500" b="1" dirty="0">
                    <a:solidFill>
                      <a:schemeClr val="tx1"/>
                    </a:solidFill>
                    <a:latin typeface="楷体_GB2312" pitchFamily="49" charset="-122"/>
                    <a:ea typeface="楷体_GB2312" pitchFamily="49" charset="-122"/>
                  </a:rPr>
                  <a:t>(3)</a:t>
                </a:r>
                <a:r>
                  <a:rPr lang="zh-CN" altLang="en-US" sz="2500" b="1" dirty="0" smtClean="0">
                    <a:solidFill>
                      <a:schemeClr val="tx1"/>
                    </a:solidFill>
                    <a:latin typeface="楷体_GB2312" pitchFamily="49" charset="-122"/>
                    <a:ea typeface="楷体_GB2312" pitchFamily="49" charset="-122"/>
                  </a:rPr>
                  <a:t>当且仅当</a:t>
                </a:r>
                <a:r>
                  <a:rPr lang="en-US" altLang="zh-CN" sz="2500" b="1" dirty="0" smtClean="0">
                    <a:solidFill>
                      <a:schemeClr val="tx1"/>
                    </a:solidFill>
                    <a:latin typeface="楷体_GB2312" pitchFamily="49" charset="-122"/>
                    <a:ea typeface="楷体_GB2312" pitchFamily="49" charset="-122"/>
                  </a:rPr>
                  <a:t>A</a:t>
                </a:r>
                <a:r>
                  <a:rPr lang="zh-CN" altLang="en-US" sz="2500" b="1" dirty="0" smtClean="0">
                    <a:solidFill>
                      <a:schemeClr val="tx1"/>
                    </a:solidFill>
                    <a:latin typeface="楷体_GB2312" pitchFamily="49" charset="-122"/>
                    <a:ea typeface="楷体_GB2312" pitchFamily="49" charset="-122"/>
                  </a:rPr>
                  <a:t>不占优于</a:t>
                </a:r>
                <a:r>
                  <a:rPr lang="en-US" altLang="zh-CN" sz="2500" b="1" dirty="0" smtClean="0">
                    <a:solidFill>
                      <a:schemeClr val="tx1"/>
                    </a:solidFill>
                    <a:latin typeface="楷体_GB2312" pitchFamily="49" charset="-122"/>
                    <a:ea typeface="楷体_GB2312" pitchFamily="49" charset="-122"/>
                  </a:rPr>
                  <a:t>B</a:t>
                </a:r>
                <a:r>
                  <a:rPr lang="zh-CN" altLang="en-US" sz="2500" b="1" dirty="0" smtClean="0">
                    <a:solidFill>
                      <a:schemeClr val="tx1"/>
                    </a:solidFill>
                    <a:latin typeface="楷体_GB2312" pitchFamily="49" charset="-122"/>
                    <a:ea typeface="楷体_GB2312" pitchFamily="49" charset="-122"/>
                  </a:rPr>
                  <a:t>，且</a:t>
                </a:r>
                <a:r>
                  <a:rPr lang="en-US" altLang="zh-CN" sz="2500" b="1" dirty="0" smtClean="0">
                    <a:solidFill>
                      <a:schemeClr val="tx1"/>
                    </a:solidFill>
                    <a:latin typeface="楷体_GB2312" pitchFamily="49" charset="-122"/>
                    <a:ea typeface="楷体_GB2312" pitchFamily="49" charset="-122"/>
                  </a:rPr>
                  <a:t>B</a:t>
                </a:r>
                <a:r>
                  <a:rPr lang="zh-CN" altLang="en-US" sz="2500" b="1" dirty="0" smtClean="0">
                    <a:solidFill>
                      <a:schemeClr val="tx1"/>
                    </a:solidFill>
                    <a:latin typeface="楷体_GB2312" pitchFamily="49" charset="-122"/>
                    <a:ea typeface="楷体_GB2312" pitchFamily="49" charset="-122"/>
                  </a:rPr>
                  <a:t>不占优于</a:t>
                </a:r>
                <a:r>
                  <a:rPr lang="en-US" altLang="zh-CN" sz="2500" b="1" dirty="0" smtClean="0">
                    <a:solidFill>
                      <a:schemeClr val="tx1"/>
                    </a:solidFill>
                    <a:latin typeface="楷体_GB2312" pitchFamily="49" charset="-122"/>
                    <a:ea typeface="楷体_GB2312" pitchFamily="49" charset="-122"/>
                  </a:rPr>
                  <a:t>A</a:t>
                </a:r>
                <a:r>
                  <a:rPr lang="zh-CN" altLang="en-US" sz="2500" b="1" dirty="0" smtClean="0">
                    <a:solidFill>
                      <a:schemeClr val="tx1"/>
                    </a:solidFill>
                    <a:latin typeface="楷体_GB2312" pitchFamily="49" charset="-122"/>
                    <a:ea typeface="楷体_GB2312" pitchFamily="49" charset="-122"/>
                  </a:rPr>
                  <a:t>时</a:t>
                </a:r>
                <a:r>
                  <a:rPr lang="zh-CN" altLang="en-US" sz="2500" b="1" dirty="0">
                    <a:solidFill>
                      <a:schemeClr val="tx1"/>
                    </a:solidFill>
                    <a:latin typeface="楷体_GB2312" pitchFamily="49" charset="-122"/>
                    <a:ea typeface="楷体_GB2312" pitchFamily="49" charset="-122"/>
                  </a:rPr>
                  <a:t>，称</a:t>
                </a:r>
                <a:r>
                  <a:rPr lang="en-US" altLang="zh-CN" sz="2500" b="1" dirty="0">
                    <a:solidFill>
                      <a:schemeClr val="tx1"/>
                    </a:solidFill>
                    <a:latin typeface="楷体_GB2312" pitchFamily="49" charset="-122"/>
                    <a:ea typeface="楷体_GB2312" pitchFamily="49" charset="-122"/>
                  </a:rPr>
                  <a:t>A</a:t>
                </a:r>
                <a:r>
                  <a:rPr lang="zh-CN" altLang="en-US" sz="2500" b="1" dirty="0">
                    <a:solidFill>
                      <a:schemeClr val="tx1"/>
                    </a:solidFill>
                    <a:latin typeface="楷体_GB2312" pitchFamily="49" charset="-122"/>
                    <a:ea typeface="楷体_GB2312" pitchFamily="49" charset="-122"/>
                  </a:rPr>
                  <a:t>与</a:t>
                </a:r>
                <a:r>
                  <a:rPr lang="en-US" altLang="zh-CN" sz="2500" b="1" dirty="0">
                    <a:solidFill>
                      <a:schemeClr val="tx1"/>
                    </a:solidFill>
                    <a:latin typeface="楷体_GB2312" pitchFamily="49" charset="-122"/>
                    <a:ea typeface="楷体_GB2312" pitchFamily="49" charset="-122"/>
                  </a:rPr>
                  <a:t>B</a:t>
                </a:r>
                <a:r>
                  <a:rPr lang="zh-CN" altLang="en-US" sz="2500" b="1" dirty="0">
                    <a:solidFill>
                      <a:schemeClr val="tx1"/>
                    </a:solidFill>
                    <a:latin typeface="楷体_GB2312" pitchFamily="49" charset="-122"/>
                    <a:ea typeface="楷体_GB2312" pitchFamily="49" charset="-122"/>
                  </a:rPr>
                  <a:t>无</a:t>
                </a:r>
                <a:r>
                  <a:rPr lang="zh-CN" altLang="en-US" sz="2500" b="1" dirty="0" smtClean="0">
                    <a:solidFill>
                      <a:schemeClr val="tx1"/>
                    </a:solidFill>
                    <a:latin typeface="楷体_GB2312" pitchFamily="49" charset="-122"/>
                    <a:ea typeface="楷体_GB2312" pitchFamily="49" charset="-122"/>
                  </a:rPr>
                  <a:t>差别</a:t>
                </a:r>
                <a:endParaRPr lang="en-US" altLang="zh-CN" sz="2500" b="1" dirty="0" smtClean="0">
                  <a:solidFill>
                    <a:schemeClr val="tx1"/>
                  </a:solidFill>
                  <a:latin typeface="楷体_GB2312" pitchFamily="49" charset="-122"/>
                  <a:ea typeface="楷体_GB2312" pitchFamily="49" charset="-122"/>
                </a:endParaRPr>
              </a:p>
              <a:p>
                <a:pPr marL="0" indent="0">
                  <a:buNone/>
                </a:pPr>
                <a:r>
                  <a:rPr lang="zh-CN" altLang="en-US" sz="2500" b="1" dirty="0" smtClean="0">
                    <a:solidFill>
                      <a:schemeClr val="tx1"/>
                    </a:solidFill>
                    <a:latin typeface="楷体_GB2312" pitchFamily="49" charset="-122"/>
                    <a:ea typeface="楷体_GB2312" pitchFamily="49" charset="-122"/>
                  </a:rPr>
                  <a:t>    此处</a:t>
                </a:r>
                <a:r>
                  <a:rPr lang="zh-CN" altLang="en-US" sz="2500" b="1" dirty="0">
                    <a:solidFill>
                      <a:schemeClr val="tx1"/>
                    </a:solidFill>
                    <a:latin typeface="楷体_GB2312" pitchFamily="49" charset="-122"/>
                    <a:ea typeface="楷体_GB2312" pitchFamily="49" charset="-122"/>
                  </a:rPr>
                  <a:t>是在有多个目标函数的情况下对两个解进行比较的，即如果</a:t>
                </a:r>
                <a:r>
                  <a:rPr lang="en-US" altLang="zh-CN" sz="2500" b="1" dirty="0">
                    <a:solidFill>
                      <a:schemeClr val="tx1"/>
                    </a:solidFill>
                    <a:latin typeface="楷体_GB2312" pitchFamily="49" charset="-122"/>
                    <a:ea typeface="楷体_GB2312" pitchFamily="49" charset="-122"/>
                  </a:rPr>
                  <a:t>Pareto</a:t>
                </a:r>
                <a:r>
                  <a:rPr lang="zh-CN" altLang="en-US" sz="2500" b="1" dirty="0">
                    <a:solidFill>
                      <a:schemeClr val="tx1"/>
                    </a:solidFill>
                    <a:latin typeface="楷体_GB2312" pitchFamily="49" charset="-122"/>
                    <a:ea typeface="楷体_GB2312" pitchFamily="49" charset="-122"/>
                  </a:rPr>
                  <a:t>占优，则</a:t>
                </a:r>
                <a:r>
                  <a:rPr lang="zh-CN" altLang="en-US" sz="2500" b="1" dirty="0" smtClean="0">
                    <a:solidFill>
                      <a:schemeClr val="tx1"/>
                    </a:solidFill>
                    <a:latin typeface="楷体_GB2312" pitchFamily="49" charset="-122"/>
                    <a:ea typeface="楷体_GB2312" pitchFamily="49" charset="-122"/>
                  </a:rPr>
                  <a:t>该决策向量</a:t>
                </a:r>
                <a:r>
                  <a:rPr lang="zh-CN" altLang="en-US" sz="2500" b="1" dirty="0">
                    <a:solidFill>
                      <a:schemeClr val="tx1"/>
                    </a:solidFill>
                    <a:latin typeface="楷体_GB2312" pitchFamily="49" charset="-122"/>
                    <a:ea typeface="楷体_GB2312" pitchFamily="49" charset="-122"/>
                  </a:rPr>
                  <a:t>的所有目标函数值均应小于另一决策向量对应的各目标函数值。</a:t>
                </a:r>
              </a:p>
              <a:p>
                <a:pPr marL="0" indent="0">
                  <a:buNone/>
                </a:pPr>
                <a:endParaRPr lang="zh-CN" altLang="en-US" sz="2500" dirty="0">
                  <a:latin typeface="楷体_GB2312" pitchFamily="49" charset="-122"/>
                  <a:ea typeface="楷体_GB2312"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23528" y="1628800"/>
                <a:ext cx="8424936" cy="4209331"/>
              </a:xfrm>
              <a:blipFill rotWithShape="1">
                <a:blip r:embed="rId2"/>
                <a:stretch>
                  <a:fillRect l="-1158" t="-1592" r="-3111" b="-5933"/>
                </a:stretch>
              </a:blipFill>
            </p:spPr>
            <p:txBody>
              <a:bodyPr/>
              <a:lstStyle/>
              <a:p>
                <a:r>
                  <a:rPr lang="zh-CN" altLang="en-US">
                    <a:noFill/>
                  </a:rPr>
                  <a:t> </a:t>
                </a:r>
              </a:p>
            </p:txBody>
          </p:sp>
        </mc:Fallback>
      </mc:AlternateContent>
      <p:sp>
        <p:nvSpPr>
          <p:cNvPr id="2" name="标题 1"/>
          <p:cNvSpPr>
            <a:spLocks noGrp="1"/>
          </p:cNvSpPr>
          <p:nvPr>
            <p:ph type="title"/>
          </p:nvPr>
        </p:nvSpPr>
        <p:spPr/>
        <p:txBody>
          <a:bodyPr>
            <a:normAutofit/>
          </a:bodyPr>
          <a:lstStyle/>
          <a:p>
            <a:pPr marL="0" indent="0" algn="l"/>
            <a:r>
              <a:rPr lang="en-US" altLang="zh-CN" sz="4000" b="1" dirty="0">
                <a:solidFill>
                  <a:schemeClr val="tx1"/>
                </a:solidFill>
                <a:latin typeface="楷体_GB2312" pitchFamily="49" charset="-122"/>
                <a:ea typeface="楷体_GB2312" pitchFamily="49" charset="-122"/>
              </a:rPr>
              <a:t>Pareto</a:t>
            </a:r>
            <a:r>
              <a:rPr lang="zh-CN" altLang="en-US" sz="4000" b="1" dirty="0">
                <a:solidFill>
                  <a:schemeClr val="tx1"/>
                </a:solidFill>
                <a:latin typeface="楷体_GB2312" pitchFamily="49" charset="-122"/>
                <a:ea typeface="楷体_GB2312" pitchFamily="49" charset="-122"/>
              </a:rPr>
              <a:t>占优</a:t>
            </a:r>
          </a:p>
        </p:txBody>
      </p:sp>
    </p:spTree>
    <p:extLst>
      <p:ext uri="{BB962C8B-B14F-4D97-AF65-F5344CB8AC3E}">
        <p14:creationId xmlns:p14="http://schemas.microsoft.com/office/powerpoint/2010/main" val="13845954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340768"/>
            <a:ext cx="7732381" cy="3450696"/>
          </a:xfrm>
        </p:spPr>
        <p:txBody>
          <a:bodyPr/>
          <a:lstStyle/>
          <a:p>
            <a:pPr marL="0" indent="0">
              <a:buNone/>
            </a:pPr>
            <a:r>
              <a:rPr lang="zh-CN" altLang="en-US" sz="2800" b="1" dirty="0">
                <a:solidFill>
                  <a:schemeClr val="tx1"/>
                </a:solidFill>
                <a:latin typeface="楷体_GB2312" pitchFamily="49" charset="-122"/>
                <a:ea typeface="楷体_GB2312" pitchFamily="49" charset="-122"/>
              </a:rPr>
              <a:t>对于</a:t>
            </a:r>
            <a:r>
              <a:rPr lang="zh-CN" altLang="en-US" sz="2800" b="1" dirty="0" smtClean="0">
                <a:solidFill>
                  <a:schemeClr val="tx1"/>
                </a:solidFill>
                <a:latin typeface="楷体_GB2312" pitchFamily="49" charset="-122"/>
                <a:ea typeface="楷体_GB2312" pitchFamily="49" charset="-122"/>
              </a:rPr>
              <a:t>多目标优化</a:t>
            </a:r>
            <a:r>
              <a:rPr lang="zh-CN" altLang="en-US" sz="2800" b="1" dirty="0">
                <a:solidFill>
                  <a:schemeClr val="tx1"/>
                </a:solidFill>
                <a:latin typeface="楷体_GB2312" pitchFamily="49" charset="-122"/>
                <a:ea typeface="楷体_GB2312" pitchFamily="49" charset="-122"/>
              </a:rPr>
              <a:t>问题，通常存在一个解集，这些解之间就全体目标函数而言是无法比较</a:t>
            </a:r>
            <a:r>
              <a:rPr lang="zh-CN" altLang="en-US" sz="2800" b="1" dirty="0" smtClean="0">
                <a:solidFill>
                  <a:schemeClr val="tx1"/>
                </a:solidFill>
                <a:latin typeface="楷体_GB2312" pitchFamily="49" charset="-122"/>
                <a:ea typeface="楷体_GB2312" pitchFamily="49" charset="-122"/>
              </a:rPr>
              <a:t>优劣的</a:t>
            </a:r>
            <a:r>
              <a:rPr lang="zh-CN" altLang="en-US" sz="2800" b="1" dirty="0">
                <a:solidFill>
                  <a:schemeClr val="tx1"/>
                </a:solidFill>
                <a:latin typeface="楷体_GB2312" pitchFamily="49" charset="-122"/>
                <a:ea typeface="楷体_GB2312" pitchFamily="49" charset="-122"/>
              </a:rPr>
              <a:t>，其特点是</a:t>
            </a:r>
            <a:r>
              <a:rPr lang="en-US" altLang="zh-CN" sz="2800" b="1" dirty="0">
                <a:solidFill>
                  <a:schemeClr val="tx1"/>
                </a:solidFill>
                <a:latin typeface="楷体_GB2312" pitchFamily="49" charset="-122"/>
                <a:ea typeface="楷体_GB2312" pitchFamily="49" charset="-122"/>
              </a:rPr>
              <a:t>:</a:t>
            </a:r>
            <a:r>
              <a:rPr lang="zh-CN" altLang="en-US" sz="2800" b="1" dirty="0">
                <a:solidFill>
                  <a:schemeClr val="tx1"/>
                </a:solidFill>
                <a:latin typeface="楷体_GB2312" pitchFamily="49" charset="-122"/>
                <a:ea typeface="楷体_GB2312" pitchFamily="49" charset="-122"/>
              </a:rPr>
              <a:t>无法在改进任何目标函数的同时不削弱至少一个其他</a:t>
            </a:r>
            <a:r>
              <a:rPr lang="zh-CN" altLang="en-US" sz="2800" b="1" dirty="0" smtClean="0">
                <a:solidFill>
                  <a:schemeClr val="tx1"/>
                </a:solidFill>
                <a:latin typeface="楷体_GB2312" pitchFamily="49" charset="-122"/>
                <a:ea typeface="楷体_GB2312" pitchFamily="49" charset="-122"/>
              </a:rPr>
              <a:t>目标函数。这种</a:t>
            </a:r>
            <a:r>
              <a:rPr lang="zh-CN" altLang="en-US" sz="2800" b="1" dirty="0">
                <a:solidFill>
                  <a:schemeClr val="tx1"/>
                </a:solidFill>
                <a:latin typeface="楷体_GB2312" pitchFamily="49" charset="-122"/>
                <a:ea typeface="楷体_GB2312" pitchFamily="49" charset="-122"/>
              </a:rPr>
              <a:t>解称作非支配</a:t>
            </a:r>
            <a:r>
              <a:rPr lang="zh-CN" altLang="en-US" sz="2800" b="1" dirty="0" smtClean="0">
                <a:solidFill>
                  <a:schemeClr val="tx1"/>
                </a:solidFill>
                <a:latin typeface="楷体_GB2312" pitchFamily="49" charset="-122"/>
                <a:ea typeface="楷体_GB2312" pitchFamily="49" charset="-122"/>
              </a:rPr>
              <a:t>解或</a:t>
            </a:r>
            <a:r>
              <a:rPr lang="en-US" altLang="zh-CN" sz="2800" b="1" dirty="0">
                <a:solidFill>
                  <a:schemeClr val="tx1"/>
                </a:solidFill>
                <a:latin typeface="楷体_GB2312" pitchFamily="49" charset="-122"/>
                <a:ea typeface="楷体_GB2312" pitchFamily="49" charset="-122"/>
              </a:rPr>
              <a:t>Pareto</a:t>
            </a:r>
            <a:r>
              <a:rPr lang="zh-CN" altLang="en-US" sz="2800" b="1" dirty="0" smtClean="0">
                <a:solidFill>
                  <a:schemeClr val="tx1"/>
                </a:solidFill>
                <a:latin typeface="楷体_GB2312" pitchFamily="49" charset="-122"/>
                <a:ea typeface="楷体_GB2312" pitchFamily="49" charset="-122"/>
              </a:rPr>
              <a:t>最优解</a:t>
            </a:r>
            <a:r>
              <a:rPr lang="en-US" altLang="zh-CN" sz="2800" b="1" dirty="0">
                <a:solidFill>
                  <a:schemeClr val="tx1"/>
                </a:solidFill>
                <a:latin typeface="楷体_GB2312" pitchFamily="49" charset="-122"/>
                <a:ea typeface="楷体_GB2312" pitchFamily="49" charset="-122"/>
              </a:rPr>
              <a:t>.</a:t>
            </a:r>
            <a:endParaRPr lang="zh-CN" altLang="en-US" sz="2800" b="1" dirty="0">
              <a:solidFill>
                <a:schemeClr val="tx1"/>
              </a:solidFill>
              <a:latin typeface="楷体_GB2312" pitchFamily="49" charset="-122"/>
              <a:ea typeface="楷体_GB2312" pitchFamily="49" charset="-122"/>
            </a:endParaRPr>
          </a:p>
          <a:p>
            <a:endParaRPr lang="zh-CN" altLang="en-US" dirty="0"/>
          </a:p>
        </p:txBody>
      </p:sp>
      <p:sp>
        <p:nvSpPr>
          <p:cNvPr id="2" name="标题 1"/>
          <p:cNvSpPr>
            <a:spLocks noGrp="1"/>
          </p:cNvSpPr>
          <p:nvPr>
            <p:ph type="title"/>
          </p:nvPr>
        </p:nvSpPr>
        <p:spPr>
          <a:xfrm>
            <a:off x="467544" y="260648"/>
            <a:ext cx="8229600" cy="1252728"/>
          </a:xfrm>
        </p:spPr>
        <p:txBody>
          <a:bodyPr>
            <a:normAutofit/>
          </a:bodyPr>
          <a:lstStyle/>
          <a:p>
            <a:pPr algn="l"/>
            <a:r>
              <a:rPr lang="en-US" altLang="zh-CN" sz="4000" b="1" dirty="0" smtClean="0">
                <a:solidFill>
                  <a:schemeClr val="tx1"/>
                </a:solidFill>
                <a:latin typeface="楷体_GB2312" pitchFamily="49" charset="-122"/>
                <a:ea typeface="楷体_GB2312" pitchFamily="49" charset="-122"/>
              </a:rPr>
              <a:t>Pareto</a:t>
            </a:r>
            <a:r>
              <a:rPr lang="zh-CN" altLang="en-US" sz="4000" b="1" dirty="0" smtClean="0">
                <a:solidFill>
                  <a:schemeClr val="tx1"/>
                </a:solidFill>
                <a:latin typeface="楷体_GB2312" pitchFamily="49" charset="-122"/>
                <a:ea typeface="楷体_GB2312" pitchFamily="49" charset="-122"/>
              </a:rPr>
              <a:t>最优解</a:t>
            </a:r>
            <a:endParaRPr lang="zh-CN" altLang="en-US" sz="4000" b="1" dirty="0"/>
          </a:p>
        </p:txBody>
      </p:sp>
      <p:sp>
        <p:nvSpPr>
          <p:cNvPr id="4" name="矩形 3"/>
          <p:cNvSpPr/>
          <p:nvPr/>
        </p:nvSpPr>
        <p:spPr>
          <a:xfrm>
            <a:off x="395536" y="3933056"/>
            <a:ext cx="4320480" cy="707886"/>
          </a:xfrm>
          <a:prstGeom prst="rect">
            <a:avLst/>
          </a:prstGeom>
        </p:spPr>
        <p:txBody>
          <a:bodyPr wrap="square">
            <a:spAutoFit/>
          </a:bodyPr>
          <a:lstStyle/>
          <a:p>
            <a:r>
              <a:rPr lang="en-US" altLang="zh-CN" sz="4000" b="1" dirty="0" smtClean="0">
                <a:solidFill>
                  <a:schemeClr val="tx1"/>
                </a:solidFill>
                <a:latin typeface="楷体_GB2312" pitchFamily="49" charset="-122"/>
                <a:ea typeface="楷体_GB2312" pitchFamily="49" charset="-122"/>
              </a:rPr>
              <a:t>Pareto</a:t>
            </a:r>
            <a:r>
              <a:rPr lang="zh-CN" altLang="en-US" sz="4000" b="1" dirty="0" smtClean="0">
                <a:solidFill>
                  <a:schemeClr val="tx1"/>
                </a:solidFill>
                <a:latin typeface="楷体_GB2312" pitchFamily="49" charset="-122"/>
                <a:ea typeface="楷体_GB2312" pitchFamily="49" charset="-122"/>
              </a:rPr>
              <a:t>最优前沿</a:t>
            </a:r>
            <a:endParaRPr lang="zh-CN" altLang="en-US" sz="4000" dirty="0"/>
          </a:p>
        </p:txBody>
      </p:sp>
      <p:sp>
        <p:nvSpPr>
          <p:cNvPr id="5" name="矩形 4"/>
          <p:cNvSpPr/>
          <p:nvPr/>
        </p:nvSpPr>
        <p:spPr>
          <a:xfrm>
            <a:off x="863588" y="4797152"/>
            <a:ext cx="7704856" cy="1384995"/>
          </a:xfrm>
          <a:prstGeom prst="rect">
            <a:avLst/>
          </a:prstGeom>
        </p:spPr>
        <p:txBody>
          <a:bodyPr wrap="square">
            <a:spAutoFit/>
          </a:bodyPr>
          <a:lstStyle/>
          <a:p>
            <a:r>
              <a:rPr lang="zh-CN" altLang="en-US" sz="2800" b="1" dirty="0" smtClean="0">
                <a:solidFill>
                  <a:schemeClr val="tx1"/>
                </a:solidFill>
                <a:latin typeface="楷体_GB2312" pitchFamily="49" charset="-122"/>
                <a:ea typeface="楷体_GB2312" pitchFamily="49" charset="-122"/>
              </a:rPr>
              <a:t>对于组成</a:t>
            </a:r>
            <a:r>
              <a:rPr lang="en-US" altLang="zh-CN" sz="2800" b="1" dirty="0" smtClean="0">
                <a:solidFill>
                  <a:schemeClr val="tx1"/>
                </a:solidFill>
                <a:latin typeface="楷体_GB2312" pitchFamily="49" charset="-122"/>
                <a:ea typeface="楷体_GB2312" pitchFamily="49" charset="-122"/>
              </a:rPr>
              <a:t>Pareto</a:t>
            </a:r>
            <a:r>
              <a:rPr lang="zh-CN" altLang="en-US" sz="2800" b="1" dirty="0" smtClean="0">
                <a:solidFill>
                  <a:schemeClr val="tx1"/>
                </a:solidFill>
                <a:latin typeface="楷体_GB2312" pitchFamily="49" charset="-122"/>
                <a:ea typeface="楷体_GB2312" pitchFamily="49" charset="-122"/>
              </a:rPr>
              <a:t>最优解集的所有</a:t>
            </a:r>
            <a:r>
              <a:rPr lang="en-US" altLang="zh-CN" sz="2800" b="1" dirty="0" smtClean="0">
                <a:solidFill>
                  <a:schemeClr val="tx1"/>
                </a:solidFill>
                <a:latin typeface="楷体_GB2312" pitchFamily="49" charset="-122"/>
                <a:ea typeface="楷体_GB2312" pitchFamily="49" charset="-122"/>
              </a:rPr>
              <a:t>Pareto</a:t>
            </a:r>
            <a:r>
              <a:rPr lang="zh-CN" altLang="en-US" sz="2800" b="1" dirty="0" smtClean="0">
                <a:solidFill>
                  <a:schemeClr val="tx1"/>
                </a:solidFill>
                <a:latin typeface="楷体_GB2312" pitchFamily="49" charset="-122"/>
                <a:ea typeface="楷体_GB2312" pitchFamily="49" charset="-122"/>
              </a:rPr>
              <a:t>最优解，其对应目标空间中的目标矢量所构成的曲面称作</a:t>
            </a:r>
            <a:r>
              <a:rPr lang="en-US" altLang="zh-CN" sz="2800" b="1" dirty="0" smtClean="0">
                <a:solidFill>
                  <a:schemeClr val="tx1"/>
                </a:solidFill>
                <a:latin typeface="楷体_GB2312" pitchFamily="49" charset="-122"/>
                <a:ea typeface="楷体_GB2312" pitchFamily="49" charset="-122"/>
              </a:rPr>
              <a:t>Pareto</a:t>
            </a:r>
            <a:r>
              <a:rPr lang="zh-CN" altLang="en-US" sz="2800" b="1" dirty="0" smtClean="0">
                <a:solidFill>
                  <a:schemeClr val="tx1"/>
                </a:solidFill>
                <a:latin typeface="楷体_GB2312" pitchFamily="49" charset="-122"/>
                <a:ea typeface="楷体_GB2312" pitchFamily="49" charset="-122"/>
              </a:rPr>
              <a:t>最优前沿</a:t>
            </a:r>
            <a:r>
              <a:rPr lang="en-US" altLang="zh-CN" sz="2800" b="1" dirty="0" smtClean="0">
                <a:solidFill>
                  <a:schemeClr val="tx1"/>
                </a:solidFill>
                <a:latin typeface="楷体_GB2312" pitchFamily="49" charset="-122"/>
                <a:ea typeface="楷体_GB2312" pitchFamily="49" charset="-122"/>
              </a:rPr>
              <a:t>.</a:t>
            </a:r>
            <a:endParaRPr lang="zh-CN" altLang="en-US" sz="2800" b="1" dirty="0">
              <a:solidFill>
                <a:schemeClr val="tx1"/>
              </a:solidFill>
              <a:latin typeface="楷体_GB2312" pitchFamily="49" charset="-122"/>
              <a:ea typeface="楷体_GB2312" pitchFamily="49" charset="-122"/>
            </a:endParaRPr>
          </a:p>
        </p:txBody>
      </p:sp>
    </p:spTree>
    <p:extLst>
      <p:ext uri="{BB962C8B-B14F-4D97-AF65-F5344CB8AC3E}">
        <p14:creationId xmlns:p14="http://schemas.microsoft.com/office/powerpoint/2010/main" val="40882736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404664"/>
            <a:ext cx="8229600" cy="1252728"/>
          </a:xfrm>
        </p:spPr>
        <p:txBody>
          <a:bodyPr>
            <a:normAutofit/>
          </a:bodyPr>
          <a:lstStyle/>
          <a:p>
            <a:pPr algn="l"/>
            <a:r>
              <a:rPr lang="en-US" altLang="zh-CN" sz="4000" b="1" dirty="0" smtClean="0">
                <a:solidFill>
                  <a:schemeClr val="tx1"/>
                </a:solidFill>
                <a:latin typeface="楷体_GB2312" pitchFamily="49" charset="-122"/>
                <a:ea typeface="楷体_GB2312" pitchFamily="49" charset="-122"/>
              </a:rPr>
              <a:t>NSGA</a:t>
            </a:r>
            <a:r>
              <a:rPr lang="zh-CN" altLang="en-US" sz="4000" b="1" dirty="0" smtClean="0">
                <a:solidFill>
                  <a:schemeClr val="tx1"/>
                </a:solidFill>
                <a:latin typeface="楷体_GB2312" pitchFamily="49" charset="-122"/>
                <a:ea typeface="楷体_GB2312" pitchFamily="49" charset="-122"/>
              </a:rPr>
              <a:t>非支配排序遗传算法</a:t>
            </a:r>
            <a:endParaRPr lang="zh-CN" altLang="en-US" sz="4000" b="1" dirty="0">
              <a:solidFill>
                <a:schemeClr val="tx1"/>
              </a:solidFill>
              <a:latin typeface="楷体_GB2312" pitchFamily="49" charset="-122"/>
              <a:ea typeface="楷体_GB2312" pitchFamily="49" charset="-122"/>
            </a:endParaRPr>
          </a:p>
        </p:txBody>
      </p:sp>
      <p:sp>
        <p:nvSpPr>
          <p:cNvPr id="4" name="TextBox 3"/>
          <p:cNvSpPr txBox="1"/>
          <p:nvPr/>
        </p:nvSpPr>
        <p:spPr>
          <a:xfrm>
            <a:off x="611560" y="1846560"/>
            <a:ext cx="7848872" cy="3970318"/>
          </a:xfrm>
          <a:prstGeom prst="rect">
            <a:avLst/>
          </a:prstGeom>
          <a:noFill/>
        </p:spPr>
        <p:txBody>
          <a:bodyPr wrap="square" rtlCol="0">
            <a:spAutoFit/>
          </a:bodyPr>
          <a:lstStyle/>
          <a:p>
            <a:r>
              <a:rPr lang="en-US" altLang="zh-CN" sz="2800" b="1" dirty="0" smtClean="0">
                <a:latin typeface="楷体_GB2312" pitchFamily="49" charset="-122"/>
                <a:ea typeface="楷体_GB2312" pitchFamily="49" charset="-122"/>
              </a:rPr>
              <a:t>    NSGA</a:t>
            </a:r>
            <a:r>
              <a:rPr lang="zh-CN" altLang="en-US" sz="2800" b="1" dirty="0" smtClean="0">
                <a:latin typeface="楷体_GB2312" pitchFamily="49" charset="-122"/>
                <a:ea typeface="楷体_GB2312" pitchFamily="49" charset="-122"/>
              </a:rPr>
              <a:t>与简单的遗传算法的主要区别在于</a:t>
            </a:r>
            <a:r>
              <a:rPr lang="en-US" altLang="zh-CN" sz="2800" b="1" dirty="0" smtClean="0">
                <a:latin typeface="楷体_GB2312" pitchFamily="49" charset="-122"/>
                <a:ea typeface="楷体_GB2312" pitchFamily="49" charset="-122"/>
              </a:rPr>
              <a:t>:</a:t>
            </a:r>
            <a:r>
              <a:rPr lang="zh-CN" altLang="en-US" sz="2800" b="1" dirty="0" smtClean="0">
                <a:latin typeface="楷体_GB2312" pitchFamily="49" charset="-122"/>
                <a:ea typeface="楷体_GB2312" pitchFamily="49" charset="-122"/>
              </a:rPr>
              <a:t>该算法在选择算子执行之前根据个体之间的支配关系进行了分层。其选择算子、交叉算子和变异算子与简单遗传算法没有区别</a:t>
            </a:r>
            <a:r>
              <a:rPr lang="en-US" altLang="zh-CN" sz="2800" b="1" dirty="0" smtClean="0">
                <a:latin typeface="楷体_GB2312" pitchFamily="49" charset="-122"/>
                <a:ea typeface="楷体_GB2312" pitchFamily="49" charset="-122"/>
              </a:rPr>
              <a:t>.</a:t>
            </a:r>
            <a:endParaRPr lang="zh-CN" altLang="en-US" sz="2800" b="1" dirty="0" smtClean="0">
              <a:latin typeface="楷体_GB2312" pitchFamily="49" charset="-122"/>
              <a:ea typeface="楷体_GB2312" pitchFamily="49" charset="-122"/>
            </a:endParaRPr>
          </a:p>
          <a:p>
            <a:r>
              <a:rPr lang="en-US" altLang="zh-CN" sz="2800" b="1" dirty="0" smtClean="0">
                <a:latin typeface="楷体_GB2312" pitchFamily="49" charset="-122"/>
                <a:ea typeface="楷体_GB2312" pitchFamily="49" charset="-122"/>
              </a:rPr>
              <a:t>    NSGA</a:t>
            </a:r>
            <a:r>
              <a:rPr lang="zh-CN" altLang="en-US" sz="2800" b="1" dirty="0" smtClean="0">
                <a:latin typeface="楷体_GB2312" pitchFamily="49" charset="-122"/>
                <a:ea typeface="楷体_GB2312" pitchFamily="49" charset="-122"/>
              </a:rPr>
              <a:t>采用的非支配分层方法，可以使好的个体有更大的机会遗传到下一代</a:t>
            </a:r>
            <a:r>
              <a:rPr lang="en-US" altLang="zh-CN" sz="2800" b="1" dirty="0" smtClean="0">
                <a:latin typeface="楷体_GB2312" pitchFamily="49" charset="-122"/>
                <a:ea typeface="楷体_GB2312" pitchFamily="49" charset="-122"/>
              </a:rPr>
              <a:t>;</a:t>
            </a:r>
            <a:r>
              <a:rPr lang="zh-CN" altLang="en-US" sz="2800" b="1" dirty="0" smtClean="0">
                <a:latin typeface="楷体_GB2312" pitchFamily="49" charset="-122"/>
                <a:ea typeface="楷体_GB2312" pitchFamily="49" charset="-122"/>
              </a:rPr>
              <a:t>适应度共享策略则使得准</a:t>
            </a:r>
            <a:r>
              <a:rPr lang="en-US" altLang="zh-CN" sz="2800" b="1" dirty="0" smtClean="0">
                <a:latin typeface="楷体_GB2312" pitchFamily="49" charset="-122"/>
                <a:ea typeface="楷体_GB2312" pitchFamily="49" charset="-122"/>
              </a:rPr>
              <a:t>Pareto</a:t>
            </a:r>
            <a:r>
              <a:rPr lang="zh-CN" altLang="en-US" sz="2800" b="1" dirty="0" smtClean="0">
                <a:latin typeface="楷体_GB2312" pitchFamily="49" charset="-122"/>
                <a:ea typeface="楷体_GB2312" pitchFamily="49" charset="-122"/>
              </a:rPr>
              <a:t>面上的个体均匀分布，保持了群体多样性，克服了超级个体的过度繁殖，防止了早熟收敛</a:t>
            </a:r>
            <a:r>
              <a:rPr lang="en-US" altLang="zh-CN" sz="2800" b="1" dirty="0" smtClean="0">
                <a:latin typeface="楷体_GB2312" pitchFamily="49" charset="-122"/>
                <a:ea typeface="楷体_GB2312" pitchFamily="49" charset="-122"/>
              </a:rPr>
              <a:t>.</a:t>
            </a:r>
            <a:endParaRPr lang="zh-CN" altLang="en-US" sz="2800" b="1" dirty="0">
              <a:latin typeface="楷体_GB2312" pitchFamily="49" charset="-122"/>
              <a:ea typeface="楷体_GB2312" pitchFamily="49" charset="-122"/>
            </a:endParaRPr>
          </a:p>
        </p:txBody>
      </p:sp>
    </p:spTree>
    <p:extLst>
      <p:ext uri="{BB962C8B-B14F-4D97-AF65-F5344CB8AC3E}">
        <p14:creationId xmlns:p14="http://schemas.microsoft.com/office/powerpoint/2010/main" val="36969566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73" name="组合 2072"/>
          <p:cNvGrpSpPr/>
          <p:nvPr/>
        </p:nvGrpSpPr>
        <p:grpSpPr>
          <a:xfrm>
            <a:off x="354008" y="344318"/>
            <a:ext cx="8083100" cy="6346563"/>
            <a:chOff x="395537" y="258974"/>
            <a:chExt cx="8083100" cy="6346563"/>
          </a:xfrm>
        </p:grpSpPr>
        <p:sp>
          <p:nvSpPr>
            <p:cNvPr id="6" name="圆角矩形 5"/>
            <p:cNvSpPr/>
            <p:nvPr/>
          </p:nvSpPr>
          <p:spPr>
            <a:xfrm>
              <a:off x="3349198" y="258974"/>
              <a:ext cx="1224136"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开始</a:t>
              </a:r>
              <a:endParaRPr lang="zh-CN" altLang="en-US" b="1" dirty="0">
                <a:solidFill>
                  <a:schemeClr val="tx1"/>
                </a:solidFill>
              </a:endParaRPr>
            </a:p>
          </p:txBody>
        </p:sp>
        <p:sp>
          <p:nvSpPr>
            <p:cNvPr id="7" name="圆角矩形 6"/>
            <p:cNvSpPr/>
            <p:nvPr/>
          </p:nvSpPr>
          <p:spPr>
            <a:xfrm>
              <a:off x="3448257" y="6245497"/>
              <a:ext cx="1224136"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终止</a:t>
              </a:r>
              <a:endParaRPr lang="zh-CN" altLang="en-US" b="1" dirty="0">
                <a:solidFill>
                  <a:schemeClr val="tx1"/>
                </a:solidFill>
              </a:endParaRPr>
            </a:p>
          </p:txBody>
        </p:sp>
        <p:sp>
          <p:nvSpPr>
            <p:cNvPr id="5" name="矩形 4"/>
            <p:cNvSpPr/>
            <p:nvPr/>
          </p:nvSpPr>
          <p:spPr>
            <a:xfrm>
              <a:off x="2352344" y="759607"/>
              <a:ext cx="3240360"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进化代数</a:t>
              </a:r>
              <a:r>
                <a:rPr lang="en-US" altLang="zh-CN" b="1" dirty="0" smtClean="0">
                  <a:solidFill>
                    <a:schemeClr val="tx1"/>
                  </a:solidFill>
                </a:rPr>
                <a:t>Gen=0,</a:t>
              </a:r>
              <a:r>
                <a:rPr lang="zh-CN" altLang="en-US" b="1" dirty="0" smtClean="0">
                  <a:solidFill>
                    <a:schemeClr val="tx1"/>
                  </a:solidFill>
                </a:rPr>
                <a:t>初始化种群</a:t>
              </a:r>
              <a:endParaRPr lang="zh-CN" altLang="en-US" b="1" dirty="0">
                <a:solidFill>
                  <a:schemeClr val="tx1"/>
                </a:solidFill>
              </a:endParaRPr>
            </a:p>
          </p:txBody>
        </p:sp>
        <p:sp>
          <p:nvSpPr>
            <p:cNvPr id="8" name="矩形 7"/>
            <p:cNvSpPr/>
            <p:nvPr/>
          </p:nvSpPr>
          <p:spPr>
            <a:xfrm>
              <a:off x="3122715" y="1408954"/>
              <a:ext cx="1699617"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Front=1</a:t>
              </a:r>
              <a:endParaRPr lang="zh-CN" altLang="en-US" b="1" dirty="0">
                <a:solidFill>
                  <a:schemeClr val="tx1"/>
                </a:solidFill>
              </a:endParaRPr>
            </a:p>
          </p:txBody>
        </p:sp>
        <p:sp>
          <p:nvSpPr>
            <p:cNvPr id="9" name="流程图: 决策 8"/>
            <p:cNvSpPr/>
            <p:nvPr/>
          </p:nvSpPr>
          <p:spPr>
            <a:xfrm>
              <a:off x="2347408" y="4914683"/>
              <a:ext cx="3312368" cy="792088"/>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进化代数</a:t>
              </a:r>
              <a:r>
                <a:rPr lang="en-US" altLang="zh-CN" b="1" dirty="0" smtClean="0">
                  <a:solidFill>
                    <a:schemeClr val="tx1"/>
                  </a:solidFill>
                </a:rPr>
                <a:t>Gen</a:t>
              </a:r>
              <a:r>
                <a:rPr lang="zh-CN" altLang="en-US" b="1" dirty="0" smtClean="0">
                  <a:solidFill>
                    <a:schemeClr val="tx1"/>
                  </a:solidFill>
                </a:rPr>
                <a:t>小于最大代数</a:t>
              </a:r>
              <a:endParaRPr lang="zh-CN" altLang="en-US" b="1" dirty="0">
                <a:solidFill>
                  <a:schemeClr val="tx1"/>
                </a:solidFill>
              </a:endParaRPr>
            </a:p>
          </p:txBody>
        </p:sp>
        <p:sp>
          <p:nvSpPr>
            <p:cNvPr id="10" name="矩形 9"/>
            <p:cNvSpPr/>
            <p:nvPr/>
          </p:nvSpPr>
          <p:spPr>
            <a:xfrm>
              <a:off x="2448344" y="3047300"/>
              <a:ext cx="3037101"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根据虚拟适应度进行复制</a:t>
              </a:r>
              <a:endParaRPr lang="zh-CN" altLang="en-US" sz="2000" b="1" dirty="0">
                <a:solidFill>
                  <a:schemeClr val="tx1"/>
                </a:solidFill>
              </a:endParaRPr>
            </a:p>
          </p:txBody>
        </p:sp>
        <p:sp>
          <p:nvSpPr>
            <p:cNvPr id="12" name="矩形 11"/>
            <p:cNvSpPr/>
            <p:nvPr/>
          </p:nvSpPr>
          <p:spPr>
            <a:xfrm>
              <a:off x="3150154" y="3709145"/>
              <a:ext cx="1699617" cy="3600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交叉</a:t>
              </a:r>
              <a:endParaRPr lang="zh-CN" altLang="en-US" b="1" dirty="0">
                <a:solidFill>
                  <a:schemeClr val="tx1"/>
                </a:solidFill>
              </a:endParaRPr>
            </a:p>
          </p:txBody>
        </p:sp>
        <p:sp>
          <p:nvSpPr>
            <p:cNvPr id="13" name="矩形 12"/>
            <p:cNvSpPr/>
            <p:nvPr/>
          </p:nvSpPr>
          <p:spPr>
            <a:xfrm>
              <a:off x="3178158" y="4310678"/>
              <a:ext cx="1699617"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变异</a:t>
              </a:r>
              <a:endParaRPr lang="zh-CN" altLang="en-US" b="1" dirty="0">
                <a:solidFill>
                  <a:schemeClr val="tx1"/>
                </a:solidFill>
              </a:endParaRPr>
            </a:p>
          </p:txBody>
        </p:sp>
        <p:sp>
          <p:nvSpPr>
            <p:cNvPr id="14" name="流程图: 决策 13"/>
            <p:cNvSpPr/>
            <p:nvPr/>
          </p:nvSpPr>
          <p:spPr>
            <a:xfrm>
              <a:off x="2391569" y="1993813"/>
              <a:ext cx="3139394" cy="504056"/>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种群全部分级</a:t>
              </a:r>
              <a:endParaRPr lang="zh-CN" altLang="en-US" b="1" dirty="0">
                <a:solidFill>
                  <a:schemeClr val="tx1"/>
                </a:solidFill>
              </a:endParaRPr>
            </a:p>
          </p:txBody>
        </p:sp>
        <p:sp>
          <p:nvSpPr>
            <p:cNvPr id="15" name="矩形 14"/>
            <p:cNvSpPr/>
            <p:nvPr/>
          </p:nvSpPr>
          <p:spPr>
            <a:xfrm>
              <a:off x="395537" y="3160203"/>
              <a:ext cx="1296143"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Gen=Gen+1</a:t>
              </a:r>
              <a:endParaRPr lang="zh-CN" altLang="en-US" b="1" dirty="0">
                <a:solidFill>
                  <a:schemeClr val="tx1"/>
                </a:solidFill>
              </a:endParaRPr>
            </a:p>
          </p:txBody>
        </p:sp>
        <p:sp>
          <p:nvSpPr>
            <p:cNvPr id="16" name="矩形 15"/>
            <p:cNvSpPr/>
            <p:nvPr/>
          </p:nvSpPr>
          <p:spPr>
            <a:xfrm>
              <a:off x="6372200" y="2065821"/>
              <a:ext cx="1915641"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识别非支配个体</a:t>
              </a:r>
              <a:endParaRPr lang="zh-CN" altLang="en-US" b="1" dirty="0">
                <a:solidFill>
                  <a:schemeClr val="tx1"/>
                </a:solidFill>
              </a:endParaRPr>
            </a:p>
          </p:txBody>
        </p:sp>
        <p:sp>
          <p:nvSpPr>
            <p:cNvPr id="17" name="矩形 16"/>
            <p:cNvSpPr/>
            <p:nvPr/>
          </p:nvSpPr>
          <p:spPr>
            <a:xfrm>
              <a:off x="6321908" y="2650680"/>
              <a:ext cx="2016224"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指定虚拟适应度值</a:t>
              </a:r>
              <a:endParaRPr lang="zh-CN" altLang="en-US" b="1" dirty="0">
                <a:solidFill>
                  <a:schemeClr val="tx1"/>
                </a:solidFill>
              </a:endParaRPr>
            </a:p>
          </p:txBody>
        </p:sp>
        <p:sp>
          <p:nvSpPr>
            <p:cNvPr id="18" name="矩形 17"/>
            <p:cNvSpPr/>
            <p:nvPr/>
          </p:nvSpPr>
          <p:spPr>
            <a:xfrm>
              <a:off x="6246389" y="3263324"/>
              <a:ext cx="2232248" cy="5506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应用于适用度共享小生境</a:t>
              </a:r>
              <a:endParaRPr lang="zh-CN" altLang="en-US" b="1" dirty="0">
                <a:solidFill>
                  <a:schemeClr val="tx1"/>
                </a:solidFill>
              </a:endParaRPr>
            </a:p>
          </p:txBody>
        </p:sp>
        <p:sp>
          <p:nvSpPr>
            <p:cNvPr id="19" name="矩形 18"/>
            <p:cNvSpPr/>
            <p:nvPr/>
          </p:nvSpPr>
          <p:spPr>
            <a:xfrm>
              <a:off x="6404693" y="4055445"/>
              <a:ext cx="1915641"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Front=Front+1</a:t>
              </a:r>
              <a:endParaRPr lang="zh-CN" altLang="en-US" b="1" dirty="0">
                <a:solidFill>
                  <a:schemeClr val="tx1"/>
                </a:solidFill>
              </a:endParaRPr>
            </a:p>
          </p:txBody>
        </p:sp>
        <p:cxnSp>
          <p:nvCxnSpPr>
            <p:cNvPr id="20" name="直接箭头连接符 19"/>
            <p:cNvCxnSpPr>
              <a:stCxn id="6" idx="2"/>
              <a:endCxn id="5" idx="0"/>
            </p:cNvCxnSpPr>
            <p:nvPr/>
          </p:nvCxnSpPr>
          <p:spPr>
            <a:xfrm>
              <a:off x="3961266" y="619014"/>
              <a:ext cx="11258" cy="140593"/>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endCxn id="8" idx="0"/>
            </p:cNvCxnSpPr>
            <p:nvPr/>
          </p:nvCxnSpPr>
          <p:spPr>
            <a:xfrm>
              <a:off x="3972524" y="1196752"/>
              <a:ext cx="0" cy="212202"/>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25" name="直接箭头连接符 24"/>
            <p:cNvCxnSpPr/>
            <p:nvPr/>
          </p:nvCxnSpPr>
          <p:spPr>
            <a:xfrm flipH="1">
              <a:off x="3961265" y="1768994"/>
              <a:ext cx="1" cy="224819"/>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27" name="直接箭头连接符 26"/>
            <p:cNvCxnSpPr>
              <a:stCxn id="14" idx="2"/>
            </p:cNvCxnSpPr>
            <p:nvPr/>
          </p:nvCxnSpPr>
          <p:spPr>
            <a:xfrm flipH="1">
              <a:off x="3961265" y="2497869"/>
              <a:ext cx="1" cy="545089"/>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2049" name="TextBox 2048"/>
            <p:cNvSpPr txBox="1"/>
            <p:nvPr/>
          </p:nvSpPr>
          <p:spPr>
            <a:xfrm>
              <a:off x="3563888" y="2610473"/>
              <a:ext cx="649594" cy="369332"/>
            </a:xfrm>
            <a:prstGeom prst="rect">
              <a:avLst/>
            </a:prstGeom>
            <a:noFill/>
            <a:ln>
              <a:noFill/>
            </a:ln>
          </p:spPr>
          <p:txBody>
            <a:bodyPr wrap="square" rtlCol="0">
              <a:spAutoFit/>
            </a:bodyPr>
            <a:lstStyle/>
            <a:p>
              <a:r>
                <a:rPr lang="en-US" altLang="zh-CN" b="1" dirty="0" smtClean="0"/>
                <a:t>Y</a:t>
              </a:r>
              <a:endParaRPr lang="zh-CN" altLang="en-US" b="1" dirty="0"/>
            </a:p>
          </p:txBody>
        </p:sp>
        <p:cxnSp>
          <p:nvCxnSpPr>
            <p:cNvPr id="2054" name="直接箭头连接符 2053"/>
            <p:cNvCxnSpPr>
              <a:stCxn id="14" idx="3"/>
              <a:endCxn id="16" idx="1"/>
            </p:cNvCxnSpPr>
            <p:nvPr/>
          </p:nvCxnSpPr>
          <p:spPr>
            <a:xfrm>
              <a:off x="5530963" y="2245841"/>
              <a:ext cx="841237" cy="0"/>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2055" name="TextBox 2054"/>
            <p:cNvSpPr txBox="1"/>
            <p:nvPr/>
          </p:nvSpPr>
          <p:spPr>
            <a:xfrm>
              <a:off x="5659776" y="2313203"/>
              <a:ext cx="524250" cy="369332"/>
            </a:xfrm>
            <a:prstGeom prst="rect">
              <a:avLst/>
            </a:prstGeom>
            <a:noFill/>
            <a:ln>
              <a:solidFill>
                <a:schemeClr val="bg1"/>
              </a:solidFill>
            </a:ln>
          </p:spPr>
          <p:txBody>
            <a:bodyPr wrap="square" rtlCol="0">
              <a:spAutoFit/>
            </a:bodyPr>
            <a:lstStyle/>
            <a:p>
              <a:r>
                <a:rPr lang="en-US" altLang="zh-CN" b="1" dirty="0" smtClean="0"/>
                <a:t>N</a:t>
              </a:r>
              <a:endParaRPr lang="zh-CN" altLang="en-US" b="1" dirty="0"/>
            </a:p>
          </p:txBody>
        </p:sp>
        <p:cxnSp>
          <p:nvCxnSpPr>
            <p:cNvPr id="51" name="直接箭头连接符 50"/>
            <p:cNvCxnSpPr/>
            <p:nvPr/>
          </p:nvCxnSpPr>
          <p:spPr>
            <a:xfrm flipH="1">
              <a:off x="3999962" y="3484326"/>
              <a:ext cx="1" cy="224819"/>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52" name="直接箭头连接符 51"/>
            <p:cNvCxnSpPr/>
            <p:nvPr/>
          </p:nvCxnSpPr>
          <p:spPr>
            <a:xfrm flipH="1">
              <a:off x="4003591" y="4085859"/>
              <a:ext cx="1" cy="224819"/>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53" name="直接箭头连接符 52"/>
            <p:cNvCxnSpPr/>
            <p:nvPr/>
          </p:nvCxnSpPr>
          <p:spPr>
            <a:xfrm flipH="1">
              <a:off x="7330019" y="3017526"/>
              <a:ext cx="1" cy="224819"/>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54" name="TextBox 53"/>
            <p:cNvSpPr txBox="1"/>
            <p:nvPr/>
          </p:nvSpPr>
          <p:spPr>
            <a:xfrm>
              <a:off x="3563888" y="5755019"/>
              <a:ext cx="649594" cy="369332"/>
            </a:xfrm>
            <a:prstGeom prst="rect">
              <a:avLst/>
            </a:prstGeom>
            <a:noFill/>
            <a:ln>
              <a:solidFill>
                <a:schemeClr val="bg1"/>
              </a:solidFill>
            </a:ln>
          </p:spPr>
          <p:txBody>
            <a:bodyPr wrap="square" rtlCol="0">
              <a:spAutoFit/>
            </a:bodyPr>
            <a:lstStyle/>
            <a:p>
              <a:r>
                <a:rPr lang="en-US" altLang="zh-CN" b="1" dirty="0" smtClean="0"/>
                <a:t>Y</a:t>
              </a:r>
              <a:endParaRPr lang="zh-CN" altLang="en-US" b="1" dirty="0"/>
            </a:p>
          </p:txBody>
        </p:sp>
        <p:cxnSp>
          <p:nvCxnSpPr>
            <p:cNvPr id="55" name="直接箭头连接符 54"/>
            <p:cNvCxnSpPr/>
            <p:nvPr/>
          </p:nvCxnSpPr>
          <p:spPr>
            <a:xfrm flipH="1">
              <a:off x="4030422" y="5706771"/>
              <a:ext cx="1" cy="545089"/>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1684833" y="4814671"/>
              <a:ext cx="524250" cy="369332"/>
            </a:xfrm>
            <a:prstGeom prst="rect">
              <a:avLst/>
            </a:prstGeom>
            <a:noFill/>
            <a:ln>
              <a:solidFill>
                <a:schemeClr val="bg1"/>
              </a:solidFill>
            </a:ln>
          </p:spPr>
          <p:txBody>
            <a:bodyPr wrap="square" rtlCol="0">
              <a:spAutoFit/>
            </a:bodyPr>
            <a:lstStyle/>
            <a:p>
              <a:r>
                <a:rPr lang="en-US" altLang="zh-CN" b="1" dirty="0" smtClean="0"/>
                <a:t>N</a:t>
              </a:r>
              <a:endParaRPr lang="zh-CN" altLang="en-US" b="1" dirty="0"/>
            </a:p>
          </p:txBody>
        </p:sp>
        <p:cxnSp>
          <p:nvCxnSpPr>
            <p:cNvPr id="2067" name="肘形连接符 2066"/>
            <p:cNvCxnSpPr>
              <a:stCxn id="9" idx="1"/>
              <a:endCxn id="15" idx="2"/>
            </p:cNvCxnSpPr>
            <p:nvPr/>
          </p:nvCxnSpPr>
          <p:spPr>
            <a:xfrm rot="10800000">
              <a:off x="1043610" y="3520243"/>
              <a:ext cx="1303799" cy="1790484"/>
            </a:xfrm>
            <a:prstGeom prst="bentConnector2">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2069" name="肘形连接符 2068"/>
            <p:cNvCxnSpPr>
              <a:stCxn id="15" idx="0"/>
            </p:cNvCxnSpPr>
            <p:nvPr/>
          </p:nvCxnSpPr>
          <p:spPr>
            <a:xfrm rot="5400000" flipH="1" flipV="1">
              <a:off x="1579391" y="767071"/>
              <a:ext cx="1857350" cy="2928914"/>
            </a:xfrm>
            <a:prstGeom prst="bentConnector2">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61" name="直接箭头连接符 60"/>
            <p:cNvCxnSpPr/>
            <p:nvPr/>
          </p:nvCxnSpPr>
          <p:spPr>
            <a:xfrm flipH="1">
              <a:off x="7317324" y="2425861"/>
              <a:ext cx="1" cy="224819"/>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62" name="直接箭头连接符 61"/>
            <p:cNvCxnSpPr/>
            <p:nvPr/>
          </p:nvCxnSpPr>
          <p:spPr>
            <a:xfrm flipH="1">
              <a:off x="7362513" y="3825211"/>
              <a:ext cx="1" cy="224819"/>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63" name="直接箭头连接符 62"/>
            <p:cNvCxnSpPr/>
            <p:nvPr/>
          </p:nvCxnSpPr>
          <p:spPr>
            <a:xfrm flipH="1">
              <a:off x="3999961" y="4689864"/>
              <a:ext cx="1" cy="224819"/>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2071" name="肘形连接符 2070"/>
            <p:cNvCxnSpPr>
              <a:stCxn id="19" idx="2"/>
              <a:endCxn id="8" idx="3"/>
            </p:cNvCxnSpPr>
            <p:nvPr/>
          </p:nvCxnSpPr>
          <p:spPr>
            <a:xfrm rot="5400000" flipH="1">
              <a:off x="4679167" y="1732139"/>
              <a:ext cx="2826511" cy="2540182"/>
            </a:xfrm>
            <a:prstGeom prst="bentConnector4">
              <a:avLst>
                <a:gd name="adj1" fmla="val -8088"/>
                <a:gd name="adj2" fmla="val -54326"/>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599990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11560" y="1196752"/>
                <a:ext cx="8208912" cy="4281339"/>
              </a:xfrm>
            </p:spPr>
            <p:txBody>
              <a:bodyPr>
                <a:noAutofit/>
              </a:bodyPr>
              <a:lstStyle/>
              <a:p>
                <a:pPr marL="0" indent="0">
                  <a:buNone/>
                </a:pPr>
                <a:r>
                  <a:rPr lang="zh-CN" altLang="en-US" b="1" dirty="0" smtClean="0">
                    <a:solidFill>
                      <a:schemeClr val="tx1"/>
                    </a:solidFill>
                    <a:latin typeface="楷体_GB2312" pitchFamily="49" charset="-122"/>
                    <a:ea typeface="楷体_GB2312" pitchFamily="49" charset="-122"/>
                  </a:rPr>
                  <a:t>通过非支配排序算法对这个规模为</a:t>
                </a:r>
                <a:r>
                  <a:rPr lang="en-US" altLang="zh-CN" b="1" dirty="0">
                    <a:solidFill>
                      <a:schemeClr val="tx1"/>
                    </a:solidFill>
                    <a:latin typeface="楷体_GB2312" pitchFamily="49" charset="-122"/>
                    <a:ea typeface="楷体_GB2312" pitchFamily="49" charset="-122"/>
                  </a:rPr>
                  <a:t>n</a:t>
                </a:r>
                <a:r>
                  <a:rPr lang="zh-CN" altLang="en-US" b="1" dirty="0">
                    <a:solidFill>
                      <a:schemeClr val="tx1"/>
                    </a:solidFill>
                    <a:latin typeface="楷体_GB2312" pitchFamily="49" charset="-122"/>
                    <a:ea typeface="楷体_GB2312" pitchFamily="49" charset="-122"/>
                  </a:rPr>
                  <a:t>的种群进行分层的具体步骤如下：</a:t>
                </a:r>
              </a:p>
              <a:p>
                <a:pPr marL="0" indent="0">
                  <a:buNone/>
                </a:pPr>
                <a:r>
                  <a:rPr lang="zh-CN" altLang="en-US" b="1" dirty="0">
                    <a:solidFill>
                      <a:schemeClr val="tx1"/>
                    </a:solidFill>
                    <a:latin typeface="楷体_GB2312" pitchFamily="49" charset="-122"/>
                    <a:ea typeface="楷体_GB2312" pitchFamily="49" charset="-122"/>
                  </a:rPr>
                  <a:t>（</a:t>
                </a:r>
                <a:r>
                  <a:rPr lang="en-US" altLang="zh-CN" b="1" dirty="0">
                    <a:solidFill>
                      <a:schemeClr val="tx1"/>
                    </a:solidFill>
                    <a:latin typeface="楷体_GB2312" pitchFamily="49" charset="-122"/>
                    <a:ea typeface="楷体_GB2312" pitchFamily="49" charset="-122"/>
                  </a:rPr>
                  <a:t>1</a:t>
                </a:r>
                <a:r>
                  <a:rPr lang="zh-CN" altLang="en-US" b="1" dirty="0">
                    <a:solidFill>
                      <a:schemeClr val="tx1"/>
                    </a:solidFill>
                    <a:latin typeface="楷体_GB2312" pitchFamily="49" charset="-122"/>
                    <a:ea typeface="楷体_GB2312" pitchFamily="49" charset="-122"/>
                  </a:rPr>
                  <a:t>）设 </a:t>
                </a:r>
                <a:r>
                  <a:rPr lang="en-US" altLang="zh-CN" b="1" dirty="0">
                    <a:solidFill>
                      <a:schemeClr val="tx1"/>
                    </a:solidFill>
                    <a:latin typeface="楷体_GB2312" pitchFamily="49" charset="-122"/>
                    <a:ea typeface="楷体_GB2312" pitchFamily="49" charset="-122"/>
                  </a:rPr>
                  <a:t>i = 1</a:t>
                </a:r>
                <a:r>
                  <a:rPr lang="zh-CN" altLang="en-US" b="1" dirty="0">
                    <a:solidFill>
                      <a:schemeClr val="tx1"/>
                    </a:solidFill>
                    <a:latin typeface="楷体_GB2312" pitchFamily="49" charset="-122"/>
                    <a:ea typeface="楷体_GB2312" pitchFamily="49" charset="-122"/>
                  </a:rPr>
                  <a:t>；</a:t>
                </a:r>
              </a:p>
              <a:p>
                <a:pPr marL="0" indent="0">
                  <a:buNone/>
                </a:pPr>
                <a:r>
                  <a:rPr lang="zh-CN" altLang="en-US" b="1" dirty="0">
                    <a:solidFill>
                      <a:schemeClr val="tx1"/>
                    </a:solidFill>
                    <a:latin typeface="楷体_GB2312" pitchFamily="49" charset="-122"/>
                    <a:ea typeface="楷体_GB2312" pitchFamily="49" charset="-122"/>
                  </a:rPr>
                  <a:t>（</a:t>
                </a:r>
                <a:r>
                  <a:rPr lang="en-US" altLang="zh-CN" b="1" dirty="0">
                    <a:solidFill>
                      <a:schemeClr val="tx1"/>
                    </a:solidFill>
                    <a:latin typeface="楷体_GB2312" pitchFamily="49" charset="-122"/>
                    <a:ea typeface="楷体_GB2312" pitchFamily="49" charset="-122"/>
                  </a:rPr>
                  <a:t>2</a:t>
                </a:r>
                <a:r>
                  <a:rPr lang="zh-CN" altLang="en-US" b="1" dirty="0">
                    <a:solidFill>
                      <a:schemeClr val="tx1"/>
                    </a:solidFill>
                    <a:latin typeface="楷体_GB2312" pitchFamily="49" charset="-122"/>
                    <a:ea typeface="楷体_GB2312" pitchFamily="49" charset="-122"/>
                  </a:rPr>
                  <a:t>）对于所有的 </a:t>
                </a:r>
                <a:r>
                  <a:rPr lang="en-US" altLang="zh-CN" b="1" dirty="0">
                    <a:solidFill>
                      <a:schemeClr val="tx1"/>
                    </a:solidFill>
                    <a:latin typeface="楷体_GB2312" pitchFamily="49" charset="-122"/>
                    <a:ea typeface="楷体_GB2312" pitchFamily="49" charset="-122"/>
                  </a:rPr>
                  <a:t>j = 1,2, ,n</a:t>
                </a:r>
                <a:r>
                  <a:rPr lang="zh-CN" altLang="en-US" b="1" dirty="0">
                    <a:solidFill>
                      <a:schemeClr val="tx1"/>
                    </a:solidFill>
                    <a:latin typeface="楷体_GB2312" pitchFamily="49" charset="-122"/>
                    <a:ea typeface="楷体_GB2312" pitchFamily="49" charset="-122"/>
                  </a:rPr>
                  <a:t>且 </a:t>
                </a:r>
                <a:r>
                  <a:rPr lang="en-US" altLang="zh-CN" b="1" dirty="0">
                    <a:solidFill>
                      <a:schemeClr val="tx1"/>
                    </a:solidFill>
                    <a:latin typeface="楷体_GB2312" pitchFamily="49" charset="-122"/>
                    <a:ea typeface="楷体_GB2312" pitchFamily="49" charset="-122"/>
                  </a:rPr>
                  <a:t>j ≠ i</a:t>
                </a:r>
                <a:r>
                  <a:rPr lang="zh-CN" altLang="en-US" b="1" dirty="0">
                    <a:solidFill>
                      <a:schemeClr val="tx1"/>
                    </a:solidFill>
                    <a:latin typeface="楷体_GB2312" pitchFamily="49" charset="-122"/>
                    <a:ea typeface="楷体_GB2312" pitchFamily="49" charset="-122"/>
                  </a:rPr>
                  <a:t>，按照以上</a:t>
                </a:r>
                <a:r>
                  <a:rPr lang="zh-CN" altLang="en-US" b="1" dirty="0" smtClean="0">
                    <a:solidFill>
                      <a:schemeClr val="tx1"/>
                    </a:solidFill>
                    <a:latin typeface="楷体_GB2312" pitchFamily="49" charset="-122"/>
                    <a:ea typeface="楷体_GB2312" pitchFamily="49" charset="-122"/>
                  </a:rPr>
                  <a:t>定义</a:t>
                </a:r>
                <a:endParaRPr lang="en-US" altLang="zh-CN" b="1" dirty="0" smtClean="0">
                  <a:solidFill>
                    <a:schemeClr val="tx1"/>
                  </a:solidFill>
                  <a:latin typeface="楷体_GB2312" pitchFamily="49" charset="-122"/>
                  <a:ea typeface="楷体_GB2312" pitchFamily="49" charset="-122"/>
                </a:endParaRPr>
              </a:p>
              <a:p>
                <a:pPr marL="0" indent="0">
                  <a:buNone/>
                </a:pPr>
                <a:r>
                  <a:rPr lang="zh-CN" altLang="en-US" b="1" dirty="0" smtClean="0">
                    <a:solidFill>
                      <a:schemeClr val="tx1"/>
                    </a:solidFill>
                    <a:latin typeface="楷体_GB2312" pitchFamily="49" charset="-122"/>
                    <a:ea typeface="楷体_GB2312" pitchFamily="49" charset="-122"/>
                  </a:rPr>
                  <a:t>     比较个体</a:t>
                </a:r>
                <a:r>
                  <a:rPr lang="en-US" altLang="zh-CN" b="1" dirty="0" smtClean="0">
                    <a:solidFill>
                      <a:schemeClr val="tx1"/>
                    </a:solidFill>
                    <a:latin typeface="楷体_GB2312" pitchFamily="49" charset="-122"/>
                    <a:ea typeface="楷体_GB2312" pitchFamily="49" charset="-122"/>
                  </a:rPr>
                  <a:t> </a:t>
                </a:r>
                <a14:m>
                  <m:oMath xmlns:m="http://schemas.openxmlformats.org/officeDocument/2006/math">
                    <m:sSub>
                      <m:sSubPr>
                        <m:ctrlPr>
                          <a:rPr lang="en-US" altLang="zh-CN" b="1" i="1" smtClean="0">
                            <a:solidFill>
                              <a:schemeClr val="tx1"/>
                            </a:solidFill>
                            <a:latin typeface="Cambria Math"/>
                          </a:rPr>
                        </m:ctrlPr>
                      </m:sSubPr>
                      <m:e>
                        <m:r>
                          <a:rPr lang="en-US" altLang="zh-CN" b="1" i="1" smtClean="0">
                            <a:solidFill>
                              <a:schemeClr val="tx1"/>
                            </a:solidFill>
                            <a:latin typeface="Cambria Math"/>
                          </a:rPr>
                          <m:t>𝒙</m:t>
                        </m:r>
                      </m:e>
                      <m:sub>
                        <m:r>
                          <a:rPr lang="en-US" altLang="zh-CN" b="1" i="1" smtClean="0">
                            <a:solidFill>
                              <a:schemeClr val="tx1"/>
                            </a:solidFill>
                            <a:latin typeface="Cambria Math"/>
                          </a:rPr>
                          <m:t>𝒊</m:t>
                        </m:r>
                      </m:sub>
                    </m:sSub>
                  </m:oMath>
                </a14:m>
                <a:r>
                  <a:rPr lang="zh-CN" altLang="en-US" b="1" dirty="0" smtClean="0">
                    <a:solidFill>
                      <a:schemeClr val="tx1"/>
                    </a:solidFill>
                    <a:latin typeface="楷体_GB2312" pitchFamily="49" charset="-122"/>
                    <a:ea typeface="楷体_GB2312" pitchFamily="49" charset="-122"/>
                  </a:rPr>
                  <a:t>和个体</a:t>
                </a:r>
                <a14:m>
                  <m:oMath xmlns:m="http://schemas.openxmlformats.org/officeDocument/2006/math">
                    <m:sSub>
                      <m:sSubPr>
                        <m:ctrlPr>
                          <a:rPr lang="en-US" altLang="zh-CN" b="1" i="1" smtClean="0">
                            <a:solidFill>
                              <a:schemeClr val="tx1"/>
                            </a:solidFill>
                            <a:latin typeface="Cambria Math"/>
                          </a:rPr>
                        </m:ctrlPr>
                      </m:sSubPr>
                      <m:e>
                        <m:r>
                          <a:rPr lang="en-US" altLang="zh-CN" b="1" i="1" smtClean="0">
                            <a:solidFill>
                              <a:schemeClr val="tx1"/>
                            </a:solidFill>
                            <a:latin typeface="Cambria Math"/>
                          </a:rPr>
                          <m:t>𝒙</m:t>
                        </m:r>
                      </m:e>
                      <m:sub>
                        <m:r>
                          <a:rPr lang="en-US" altLang="zh-CN" b="1" i="1" smtClean="0">
                            <a:solidFill>
                              <a:schemeClr val="tx1"/>
                            </a:solidFill>
                            <a:latin typeface="Cambria Math"/>
                          </a:rPr>
                          <m:t>𝒋</m:t>
                        </m:r>
                      </m:sub>
                    </m:sSub>
                  </m:oMath>
                </a14:m>
                <a:r>
                  <a:rPr lang="zh-CN" altLang="en-US" b="1" dirty="0" smtClean="0">
                    <a:solidFill>
                      <a:schemeClr val="tx1"/>
                    </a:solidFill>
                    <a:latin typeface="楷体_GB2312" pitchFamily="49" charset="-122"/>
                    <a:ea typeface="楷体_GB2312" pitchFamily="49" charset="-122"/>
                  </a:rPr>
                  <a:t>之间</a:t>
                </a:r>
                <a:r>
                  <a:rPr lang="zh-CN" altLang="en-US" b="1" dirty="0">
                    <a:solidFill>
                      <a:schemeClr val="tx1"/>
                    </a:solidFill>
                    <a:latin typeface="楷体_GB2312" pitchFamily="49" charset="-122"/>
                    <a:ea typeface="楷体_GB2312" pitchFamily="49" charset="-122"/>
                  </a:rPr>
                  <a:t>的</a:t>
                </a:r>
                <a:r>
                  <a:rPr lang="zh-CN" altLang="en-US" b="1" dirty="0" smtClean="0">
                    <a:solidFill>
                      <a:schemeClr val="tx1"/>
                    </a:solidFill>
                    <a:latin typeface="楷体_GB2312" pitchFamily="49" charset="-122"/>
                    <a:ea typeface="楷体_GB2312" pitchFamily="49" charset="-122"/>
                  </a:rPr>
                  <a:t>支配</a:t>
                </a:r>
                <a:r>
                  <a:rPr lang="zh-CN" altLang="en-US" b="1" dirty="0">
                    <a:solidFill>
                      <a:schemeClr val="tx1"/>
                    </a:solidFill>
                    <a:latin typeface="楷体_GB2312" pitchFamily="49" charset="-122"/>
                    <a:ea typeface="楷体_GB2312" pitchFamily="49" charset="-122"/>
                  </a:rPr>
                  <a:t>与非支配关系；</a:t>
                </a:r>
              </a:p>
              <a:p>
                <a:pPr marL="0" indent="0">
                  <a:buNone/>
                </a:pPr>
                <a:r>
                  <a:rPr lang="zh-CN" altLang="en-US" b="1" dirty="0">
                    <a:solidFill>
                      <a:schemeClr val="tx1"/>
                    </a:solidFill>
                    <a:latin typeface="楷体_GB2312" pitchFamily="49" charset="-122"/>
                    <a:ea typeface="楷体_GB2312" pitchFamily="49" charset="-122"/>
                  </a:rPr>
                  <a:t>（</a:t>
                </a:r>
                <a:r>
                  <a:rPr lang="en-US" altLang="zh-CN" b="1" dirty="0">
                    <a:solidFill>
                      <a:schemeClr val="tx1"/>
                    </a:solidFill>
                    <a:latin typeface="楷体_GB2312" pitchFamily="49" charset="-122"/>
                    <a:ea typeface="楷体_GB2312" pitchFamily="49" charset="-122"/>
                  </a:rPr>
                  <a:t>3</a:t>
                </a:r>
                <a:r>
                  <a:rPr lang="zh-CN" altLang="en-US" b="1" dirty="0">
                    <a:solidFill>
                      <a:schemeClr val="tx1"/>
                    </a:solidFill>
                    <a:latin typeface="楷体_GB2312" pitchFamily="49" charset="-122"/>
                    <a:ea typeface="楷体_GB2312" pitchFamily="49" charset="-122"/>
                  </a:rPr>
                  <a:t>）如果不存在任何一个个</a:t>
                </a:r>
                <a:r>
                  <a:rPr lang="zh-CN" altLang="en-US" b="1" dirty="0" smtClean="0">
                    <a:solidFill>
                      <a:schemeClr val="tx1"/>
                    </a:solidFill>
                    <a:latin typeface="楷体_GB2312" pitchFamily="49" charset="-122"/>
                    <a:ea typeface="楷体_GB2312" pitchFamily="49" charset="-122"/>
                  </a:rPr>
                  <a:t>体</a:t>
                </a:r>
                <a14:m>
                  <m:oMath xmlns:m="http://schemas.openxmlformats.org/officeDocument/2006/math">
                    <m:sSub>
                      <m:sSubPr>
                        <m:ctrlPr>
                          <a:rPr lang="en-US" altLang="zh-CN" b="1" i="1">
                            <a:solidFill>
                              <a:schemeClr val="tx1"/>
                            </a:solidFill>
                            <a:latin typeface="Cambria Math"/>
                          </a:rPr>
                        </m:ctrlPr>
                      </m:sSubPr>
                      <m:e>
                        <m:r>
                          <a:rPr lang="en-US" altLang="zh-CN" b="1" i="1">
                            <a:solidFill>
                              <a:schemeClr val="tx1"/>
                            </a:solidFill>
                            <a:latin typeface="Cambria Math"/>
                          </a:rPr>
                          <m:t>𝒙</m:t>
                        </m:r>
                      </m:e>
                      <m:sub>
                        <m:r>
                          <a:rPr lang="en-US" altLang="zh-CN" b="1" i="1">
                            <a:solidFill>
                              <a:schemeClr val="tx1"/>
                            </a:solidFill>
                            <a:latin typeface="Cambria Math"/>
                          </a:rPr>
                          <m:t>𝒋</m:t>
                        </m:r>
                      </m:sub>
                    </m:sSub>
                  </m:oMath>
                </a14:m>
                <a:r>
                  <a:rPr lang="zh-CN" altLang="en-US" b="1" dirty="0" smtClean="0">
                    <a:solidFill>
                      <a:schemeClr val="tx1"/>
                    </a:solidFill>
                    <a:latin typeface="楷体_GB2312" pitchFamily="49" charset="-122"/>
                    <a:ea typeface="楷体_GB2312" pitchFamily="49" charset="-122"/>
                  </a:rPr>
                  <a:t>优于</a:t>
                </a:r>
                <a14:m>
                  <m:oMath xmlns:m="http://schemas.openxmlformats.org/officeDocument/2006/math">
                    <m:sSub>
                      <m:sSubPr>
                        <m:ctrlPr>
                          <a:rPr lang="en-US" altLang="zh-CN" b="1" i="1">
                            <a:solidFill>
                              <a:schemeClr val="tx1"/>
                            </a:solidFill>
                            <a:latin typeface="Cambria Math"/>
                          </a:rPr>
                        </m:ctrlPr>
                      </m:sSubPr>
                      <m:e>
                        <m:r>
                          <a:rPr lang="en-US" altLang="zh-CN" b="1" i="1">
                            <a:solidFill>
                              <a:schemeClr val="tx1"/>
                            </a:solidFill>
                            <a:latin typeface="Cambria Math"/>
                          </a:rPr>
                          <m:t>𝒙</m:t>
                        </m:r>
                      </m:e>
                      <m:sub>
                        <m:r>
                          <a:rPr lang="en-US" altLang="zh-CN" b="1" i="1">
                            <a:solidFill>
                              <a:schemeClr val="tx1"/>
                            </a:solidFill>
                            <a:latin typeface="Cambria Math"/>
                          </a:rPr>
                          <m:t>𝒊</m:t>
                        </m:r>
                      </m:sub>
                    </m:sSub>
                    <m:r>
                      <a:rPr lang="en-US" altLang="zh-CN" b="1" i="1">
                        <a:solidFill>
                          <a:schemeClr val="tx1"/>
                        </a:solidFill>
                        <a:latin typeface="Cambria Math"/>
                      </a:rPr>
                      <m:t> </m:t>
                    </m:r>
                  </m:oMath>
                </a14:m>
                <a:r>
                  <a:rPr lang="zh-CN" altLang="en-US" b="1" dirty="0" smtClean="0">
                    <a:solidFill>
                      <a:schemeClr val="tx1"/>
                    </a:solidFill>
                    <a:latin typeface="楷体_GB2312" pitchFamily="49" charset="-122"/>
                    <a:ea typeface="楷体_GB2312" pitchFamily="49" charset="-122"/>
                  </a:rPr>
                  <a:t>，</a:t>
                </a:r>
                <a:r>
                  <a:rPr lang="zh-CN" altLang="en-US" b="1" dirty="0">
                    <a:solidFill>
                      <a:schemeClr val="tx1"/>
                    </a:solidFill>
                    <a:latin typeface="楷体_GB2312" pitchFamily="49" charset="-122"/>
                    <a:ea typeface="楷体_GB2312" pitchFamily="49" charset="-122"/>
                  </a:rPr>
                  <a:t>则</a:t>
                </a:r>
                <a14:m>
                  <m:oMath xmlns:m="http://schemas.openxmlformats.org/officeDocument/2006/math">
                    <m:sSub>
                      <m:sSubPr>
                        <m:ctrlPr>
                          <a:rPr lang="en-US" altLang="zh-CN" b="1" i="1">
                            <a:solidFill>
                              <a:schemeClr val="tx1"/>
                            </a:solidFill>
                            <a:latin typeface="Cambria Math"/>
                          </a:rPr>
                        </m:ctrlPr>
                      </m:sSubPr>
                      <m:e>
                        <m:r>
                          <a:rPr lang="en-US" altLang="zh-CN" b="1" i="1">
                            <a:solidFill>
                              <a:schemeClr val="tx1"/>
                            </a:solidFill>
                            <a:latin typeface="Cambria Math"/>
                          </a:rPr>
                          <m:t>𝒙</m:t>
                        </m:r>
                      </m:e>
                      <m:sub>
                        <m:r>
                          <a:rPr lang="en-US" altLang="zh-CN" b="1" i="1">
                            <a:solidFill>
                              <a:schemeClr val="tx1"/>
                            </a:solidFill>
                            <a:latin typeface="Cambria Math"/>
                          </a:rPr>
                          <m:t>𝒊</m:t>
                        </m:r>
                      </m:sub>
                    </m:sSub>
                  </m:oMath>
                </a14:m>
                <a:r>
                  <a:rPr lang="zh-CN" altLang="en-US" b="1" dirty="0" smtClean="0">
                    <a:solidFill>
                      <a:schemeClr val="tx1"/>
                    </a:solidFill>
                    <a:latin typeface="楷体_GB2312" pitchFamily="49" charset="-122"/>
                    <a:ea typeface="楷体_GB2312" pitchFamily="49" charset="-122"/>
                  </a:rPr>
                  <a:t>标记</a:t>
                </a:r>
                <a:r>
                  <a:rPr lang="zh-CN" altLang="en-US" b="1" dirty="0">
                    <a:solidFill>
                      <a:schemeClr val="tx1"/>
                    </a:solidFill>
                    <a:latin typeface="楷体_GB2312" pitchFamily="49" charset="-122"/>
                    <a:ea typeface="楷体_GB2312" pitchFamily="49" charset="-122"/>
                  </a:rPr>
                  <a:t>为非</a:t>
                </a:r>
                <a:r>
                  <a:rPr lang="zh-CN" altLang="en-US" b="1" dirty="0" smtClean="0">
                    <a:solidFill>
                      <a:schemeClr val="tx1"/>
                    </a:solidFill>
                    <a:latin typeface="楷体_GB2312" pitchFamily="49" charset="-122"/>
                    <a:ea typeface="楷体_GB2312" pitchFamily="49" charset="-122"/>
                  </a:rPr>
                  <a:t>支</a:t>
                </a:r>
                <a:endParaRPr lang="en-US" altLang="zh-CN" b="1" dirty="0" smtClean="0">
                  <a:solidFill>
                    <a:schemeClr val="tx1"/>
                  </a:solidFill>
                  <a:latin typeface="楷体_GB2312" pitchFamily="49" charset="-122"/>
                  <a:ea typeface="楷体_GB2312" pitchFamily="49" charset="-122"/>
                </a:endParaRPr>
              </a:p>
              <a:p>
                <a:pPr marL="0" indent="0">
                  <a:buNone/>
                </a:pPr>
                <a:r>
                  <a:rPr lang="en-US" altLang="zh-CN" b="1" dirty="0">
                    <a:solidFill>
                      <a:schemeClr val="tx1"/>
                    </a:solidFill>
                    <a:latin typeface="楷体_GB2312" pitchFamily="49" charset="-122"/>
                    <a:ea typeface="楷体_GB2312" pitchFamily="49" charset="-122"/>
                  </a:rPr>
                  <a:t> </a:t>
                </a:r>
                <a:r>
                  <a:rPr lang="en-US" altLang="zh-CN" b="1" dirty="0" smtClean="0">
                    <a:solidFill>
                      <a:schemeClr val="tx1"/>
                    </a:solidFill>
                    <a:latin typeface="楷体_GB2312" pitchFamily="49" charset="-122"/>
                    <a:ea typeface="楷体_GB2312" pitchFamily="49" charset="-122"/>
                  </a:rPr>
                  <a:t>    </a:t>
                </a:r>
                <a:r>
                  <a:rPr lang="zh-CN" altLang="en-US" b="1" dirty="0" smtClean="0">
                    <a:solidFill>
                      <a:schemeClr val="tx1"/>
                    </a:solidFill>
                    <a:latin typeface="楷体_GB2312" pitchFamily="49" charset="-122"/>
                    <a:ea typeface="楷体_GB2312" pitchFamily="49" charset="-122"/>
                  </a:rPr>
                  <a:t>配</a:t>
                </a:r>
                <a:r>
                  <a:rPr lang="zh-CN" altLang="en-US" b="1" dirty="0">
                    <a:solidFill>
                      <a:schemeClr val="tx1"/>
                    </a:solidFill>
                    <a:latin typeface="楷体_GB2312" pitchFamily="49" charset="-122"/>
                    <a:ea typeface="楷体_GB2312" pitchFamily="49" charset="-122"/>
                  </a:rPr>
                  <a:t>个体；</a:t>
                </a:r>
              </a:p>
              <a:p>
                <a:pPr marL="0" indent="0">
                  <a:buNone/>
                </a:pPr>
                <a:r>
                  <a:rPr lang="zh-CN" altLang="en-US" b="1" dirty="0">
                    <a:solidFill>
                      <a:schemeClr val="tx1"/>
                    </a:solidFill>
                    <a:latin typeface="楷体_GB2312" pitchFamily="49" charset="-122"/>
                    <a:ea typeface="楷体_GB2312" pitchFamily="49" charset="-122"/>
                  </a:rPr>
                  <a:t>（</a:t>
                </a:r>
                <a:r>
                  <a:rPr lang="en-US" altLang="zh-CN" b="1" dirty="0">
                    <a:solidFill>
                      <a:schemeClr val="tx1"/>
                    </a:solidFill>
                    <a:latin typeface="楷体_GB2312" pitchFamily="49" charset="-122"/>
                    <a:ea typeface="楷体_GB2312" pitchFamily="49" charset="-122"/>
                  </a:rPr>
                  <a:t>4</a:t>
                </a:r>
                <a:r>
                  <a:rPr lang="zh-CN" altLang="en-US" b="1" dirty="0">
                    <a:solidFill>
                      <a:schemeClr val="tx1"/>
                    </a:solidFill>
                    <a:latin typeface="楷体_GB2312" pitchFamily="49" charset="-122"/>
                    <a:ea typeface="楷体_GB2312" pitchFamily="49" charset="-122"/>
                  </a:rPr>
                  <a:t>）令 </a:t>
                </a:r>
                <a:r>
                  <a:rPr lang="en-US" altLang="zh-CN" b="1" dirty="0">
                    <a:solidFill>
                      <a:schemeClr val="tx1"/>
                    </a:solidFill>
                    <a:latin typeface="楷体_GB2312" pitchFamily="49" charset="-122"/>
                    <a:ea typeface="楷体_GB2312" pitchFamily="49" charset="-122"/>
                  </a:rPr>
                  <a:t>i = i+ 1</a:t>
                </a:r>
                <a:r>
                  <a:rPr lang="zh-CN" altLang="en-US" b="1" dirty="0">
                    <a:solidFill>
                      <a:schemeClr val="tx1"/>
                    </a:solidFill>
                    <a:latin typeface="楷体_GB2312" pitchFamily="49" charset="-122"/>
                    <a:ea typeface="楷体_GB2312" pitchFamily="49" charset="-122"/>
                  </a:rPr>
                  <a:t>，转到步骤</a:t>
                </a:r>
                <a:r>
                  <a:rPr lang="en-US" altLang="zh-CN" b="1" dirty="0">
                    <a:solidFill>
                      <a:schemeClr val="tx1"/>
                    </a:solidFill>
                    <a:latin typeface="楷体_GB2312" pitchFamily="49" charset="-122"/>
                    <a:ea typeface="楷体_GB2312" pitchFamily="49" charset="-122"/>
                  </a:rPr>
                  <a:t>(2)</a:t>
                </a:r>
                <a:r>
                  <a:rPr lang="zh-CN" altLang="en-US" b="1" dirty="0">
                    <a:solidFill>
                      <a:schemeClr val="tx1"/>
                    </a:solidFill>
                    <a:latin typeface="楷体_GB2312" pitchFamily="49" charset="-122"/>
                    <a:ea typeface="楷体_GB2312" pitchFamily="49" charset="-122"/>
                  </a:rPr>
                  <a:t>，直到找到所有的非</a:t>
                </a:r>
                <a:r>
                  <a:rPr lang="zh-CN" altLang="en-US" b="1" dirty="0" smtClean="0">
                    <a:solidFill>
                      <a:schemeClr val="tx1"/>
                    </a:solidFill>
                    <a:latin typeface="楷体_GB2312" pitchFamily="49" charset="-122"/>
                    <a:ea typeface="楷体_GB2312" pitchFamily="49" charset="-122"/>
                  </a:rPr>
                  <a:t>支配</a:t>
                </a:r>
                <a:endParaRPr lang="en-US" altLang="zh-CN" b="1" dirty="0" smtClean="0">
                  <a:solidFill>
                    <a:schemeClr val="tx1"/>
                  </a:solidFill>
                  <a:latin typeface="楷体_GB2312" pitchFamily="49" charset="-122"/>
                  <a:ea typeface="楷体_GB2312" pitchFamily="49" charset="-122"/>
                </a:endParaRPr>
              </a:p>
              <a:p>
                <a:pPr marL="0" indent="0">
                  <a:buNone/>
                </a:pPr>
                <a:r>
                  <a:rPr lang="en-US" altLang="zh-CN" b="1" dirty="0" smtClean="0">
                    <a:solidFill>
                      <a:schemeClr val="tx1"/>
                    </a:solidFill>
                    <a:latin typeface="楷体_GB2312" pitchFamily="49" charset="-122"/>
                    <a:ea typeface="楷体_GB2312" pitchFamily="49" charset="-122"/>
                  </a:rPr>
                  <a:t>  </a:t>
                </a:r>
                <a:r>
                  <a:rPr lang="zh-CN" altLang="en-US" b="1" dirty="0" smtClean="0">
                    <a:solidFill>
                      <a:schemeClr val="tx1"/>
                    </a:solidFill>
                    <a:latin typeface="楷体_GB2312" pitchFamily="49" charset="-122"/>
                    <a:ea typeface="楷体_GB2312" pitchFamily="49" charset="-122"/>
                  </a:rPr>
                  <a:t>   个体</a:t>
                </a:r>
                <a:r>
                  <a:rPr lang="zh-CN" altLang="en-US" b="1" dirty="0">
                    <a:solidFill>
                      <a:schemeClr val="tx1"/>
                    </a:solidFill>
                    <a:latin typeface="楷体_GB2312" pitchFamily="49" charset="-122"/>
                    <a:ea typeface="楷体_GB2312" pitchFamily="49" charset="-122"/>
                  </a:rPr>
                  <a:t>。</a:t>
                </a:r>
              </a:p>
              <a:p>
                <a:pPr marL="0" indent="0">
                  <a:buNone/>
                </a:pPr>
                <a:r>
                  <a:rPr lang="zh-CN" altLang="en-US" b="1" dirty="0" smtClean="0">
                    <a:solidFill>
                      <a:schemeClr val="tx1"/>
                    </a:solidFill>
                    <a:latin typeface="楷体_GB2312" pitchFamily="49" charset="-122"/>
                    <a:ea typeface="楷体_GB2312" pitchFamily="49" charset="-122"/>
                  </a:rPr>
                  <a:t>    通过</a:t>
                </a:r>
                <a:r>
                  <a:rPr lang="zh-CN" altLang="en-US" b="1" dirty="0">
                    <a:solidFill>
                      <a:schemeClr val="tx1"/>
                    </a:solidFill>
                    <a:latin typeface="楷体_GB2312" pitchFamily="49" charset="-122"/>
                    <a:ea typeface="楷体_GB2312" pitchFamily="49" charset="-122"/>
                  </a:rPr>
                  <a:t>上述步骤得到的非支配个体集是种群的第一级非支配层，然后，忽略这些</a:t>
                </a:r>
                <a:r>
                  <a:rPr lang="zh-CN" altLang="en-US" b="1" dirty="0" smtClean="0">
                    <a:solidFill>
                      <a:schemeClr val="tx1"/>
                    </a:solidFill>
                    <a:latin typeface="楷体_GB2312" pitchFamily="49" charset="-122"/>
                    <a:ea typeface="楷体_GB2312" pitchFamily="49" charset="-122"/>
                  </a:rPr>
                  <a:t>已经标记</a:t>
                </a:r>
                <a:r>
                  <a:rPr lang="zh-CN" altLang="en-US" b="1" dirty="0">
                    <a:solidFill>
                      <a:schemeClr val="tx1"/>
                    </a:solidFill>
                    <a:latin typeface="楷体_GB2312" pitchFamily="49" charset="-122"/>
                    <a:ea typeface="楷体_GB2312" pitchFamily="49" charset="-122"/>
                  </a:rPr>
                  <a:t>的非支配个体</a:t>
                </a:r>
                <a:r>
                  <a:rPr lang="en-US" altLang="zh-CN" b="1" dirty="0">
                    <a:solidFill>
                      <a:schemeClr val="tx1"/>
                    </a:solidFill>
                    <a:latin typeface="楷体_GB2312" pitchFamily="49" charset="-122"/>
                    <a:ea typeface="楷体_GB2312" pitchFamily="49" charset="-122"/>
                  </a:rPr>
                  <a:t>(</a:t>
                </a:r>
                <a:r>
                  <a:rPr lang="zh-CN" altLang="en-US" b="1" dirty="0">
                    <a:solidFill>
                      <a:schemeClr val="tx1"/>
                    </a:solidFill>
                    <a:latin typeface="楷体_GB2312" pitchFamily="49" charset="-122"/>
                    <a:ea typeface="楷体_GB2312" pitchFamily="49" charset="-122"/>
                  </a:rPr>
                  <a:t>即这些个体不再进行下一轮比较</a:t>
                </a:r>
                <a:r>
                  <a:rPr lang="en-US" altLang="zh-CN" b="1" dirty="0">
                    <a:solidFill>
                      <a:schemeClr val="tx1"/>
                    </a:solidFill>
                    <a:latin typeface="楷体_GB2312" pitchFamily="49" charset="-122"/>
                    <a:ea typeface="楷体_GB2312" pitchFamily="49" charset="-122"/>
                  </a:rPr>
                  <a:t>)</a:t>
                </a:r>
                <a:r>
                  <a:rPr lang="zh-CN" altLang="en-US" b="1" dirty="0">
                    <a:solidFill>
                      <a:schemeClr val="tx1"/>
                    </a:solidFill>
                    <a:latin typeface="楷体_GB2312" pitchFamily="49" charset="-122"/>
                    <a:ea typeface="楷体_GB2312" pitchFamily="49" charset="-122"/>
                  </a:rPr>
                  <a:t>，再遵循步骤</a:t>
                </a:r>
                <a:r>
                  <a:rPr lang="en-US" altLang="zh-CN" b="1" dirty="0">
                    <a:solidFill>
                      <a:schemeClr val="tx1"/>
                    </a:solidFill>
                    <a:latin typeface="楷体_GB2312" pitchFamily="49" charset="-122"/>
                    <a:ea typeface="楷体_GB2312" pitchFamily="49" charset="-122"/>
                  </a:rPr>
                  <a:t>(1)-(4)</a:t>
                </a:r>
                <a:r>
                  <a:rPr lang="zh-CN" altLang="en-US" b="1" dirty="0">
                    <a:solidFill>
                      <a:schemeClr val="tx1"/>
                    </a:solidFill>
                    <a:latin typeface="楷体_GB2312" pitchFamily="49" charset="-122"/>
                    <a:ea typeface="楷体_GB2312" pitchFamily="49" charset="-122"/>
                  </a:rPr>
                  <a:t>，就会得到</a:t>
                </a:r>
                <a:r>
                  <a:rPr lang="zh-CN" altLang="en-US" b="1" dirty="0" smtClean="0">
                    <a:solidFill>
                      <a:schemeClr val="tx1"/>
                    </a:solidFill>
                    <a:latin typeface="楷体_GB2312" pitchFamily="49" charset="-122"/>
                    <a:ea typeface="楷体_GB2312" pitchFamily="49" charset="-122"/>
                  </a:rPr>
                  <a:t>第二级</a:t>
                </a:r>
                <a:r>
                  <a:rPr lang="zh-CN" altLang="en-US" b="1" dirty="0">
                    <a:solidFill>
                      <a:schemeClr val="tx1"/>
                    </a:solidFill>
                    <a:latin typeface="楷体_GB2312" pitchFamily="49" charset="-122"/>
                    <a:ea typeface="楷体_GB2312" pitchFamily="49" charset="-122"/>
                  </a:rPr>
                  <a:t>非支配层。依此类推，直到整个种群被分层。</a:t>
                </a:r>
              </a:p>
              <a:p>
                <a:pPr marL="0" indent="0">
                  <a:buNone/>
                </a:pPr>
                <a:endParaRPr lang="zh-CN" altLang="en-US" b="1" dirty="0">
                  <a:solidFill>
                    <a:schemeClr val="tx1"/>
                  </a:solidFill>
                  <a:latin typeface="楷体_GB2312" pitchFamily="49" charset="-122"/>
                  <a:ea typeface="楷体_GB2312"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11560" y="1196752"/>
                <a:ext cx="8208912" cy="4281339"/>
              </a:xfrm>
              <a:blipFill rotWithShape="1">
                <a:blip r:embed="rId2"/>
                <a:stretch>
                  <a:fillRect l="-1114" t="-1138" r="-520" b="-31863"/>
                </a:stretch>
              </a:blipFill>
            </p:spPr>
            <p:txBody>
              <a:bodyPr/>
              <a:lstStyle/>
              <a:p>
                <a:r>
                  <a:rPr lang="zh-CN" altLang="en-US">
                    <a:noFill/>
                  </a:rPr>
                  <a:t> </a:t>
                </a:r>
              </a:p>
            </p:txBody>
          </p:sp>
        </mc:Fallback>
      </mc:AlternateContent>
      <p:sp>
        <p:nvSpPr>
          <p:cNvPr id="2" name="标题 1"/>
          <p:cNvSpPr>
            <a:spLocks noGrp="1"/>
          </p:cNvSpPr>
          <p:nvPr>
            <p:ph type="title"/>
          </p:nvPr>
        </p:nvSpPr>
        <p:spPr>
          <a:xfrm>
            <a:off x="539552" y="188640"/>
            <a:ext cx="8229600" cy="1252728"/>
          </a:xfrm>
        </p:spPr>
        <p:txBody>
          <a:bodyPr>
            <a:normAutofit/>
          </a:bodyPr>
          <a:lstStyle/>
          <a:p>
            <a:pPr algn="l"/>
            <a:r>
              <a:rPr lang="zh-CN" altLang="en-US" sz="4000" b="1" dirty="0">
                <a:solidFill>
                  <a:schemeClr val="tx1"/>
                </a:solidFill>
                <a:latin typeface="楷体_GB2312" pitchFamily="49" charset="-122"/>
                <a:ea typeface="楷体_GB2312" pitchFamily="49" charset="-122"/>
              </a:rPr>
              <a:t>非支配排序</a:t>
            </a:r>
            <a:r>
              <a:rPr lang="zh-CN" altLang="en-US" sz="4000" b="1" dirty="0" smtClean="0">
                <a:solidFill>
                  <a:schemeClr val="tx1"/>
                </a:solidFill>
                <a:latin typeface="楷体_GB2312" pitchFamily="49" charset="-122"/>
                <a:ea typeface="楷体_GB2312" pitchFamily="49" charset="-122"/>
              </a:rPr>
              <a:t>原理</a:t>
            </a:r>
            <a:endParaRPr lang="zh-CN" altLang="en-US" sz="4000" b="1" dirty="0">
              <a:solidFill>
                <a:schemeClr val="tx1"/>
              </a:solidFill>
              <a:latin typeface="楷体_GB2312" pitchFamily="49" charset="-122"/>
              <a:ea typeface="楷体_GB2312" pitchFamily="49" charset="-122"/>
            </a:endParaRPr>
          </a:p>
        </p:txBody>
      </p:sp>
    </p:spTree>
    <p:extLst>
      <p:ext uri="{BB962C8B-B14F-4D97-AF65-F5344CB8AC3E}">
        <p14:creationId xmlns:p14="http://schemas.microsoft.com/office/powerpoint/2010/main" val="2335736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764704"/>
            <a:ext cx="8136904" cy="3450696"/>
          </a:xfrm>
        </p:spPr>
        <p:txBody>
          <a:bodyPr>
            <a:noAutofit/>
          </a:bodyPr>
          <a:lstStyle/>
          <a:p>
            <a:pPr marL="0" indent="0">
              <a:buNone/>
            </a:pPr>
            <a:r>
              <a:rPr lang="zh-CN" altLang="en-US" sz="2800" b="1" dirty="0">
                <a:solidFill>
                  <a:schemeClr val="tx1"/>
                </a:solidFill>
              </a:rPr>
              <a:t>种群分层结束后，需要给每级指定一个虚拟适应度值，级别越小，说明其中的</a:t>
            </a:r>
            <a:r>
              <a:rPr lang="zh-CN" altLang="en-US" sz="2800" b="1" dirty="0" smtClean="0">
                <a:solidFill>
                  <a:schemeClr val="tx1"/>
                </a:solidFill>
              </a:rPr>
              <a:t>个体越</a:t>
            </a:r>
            <a:r>
              <a:rPr lang="zh-CN" altLang="en-US" sz="2800" b="1" dirty="0">
                <a:solidFill>
                  <a:schemeClr val="tx1"/>
                </a:solidFill>
              </a:rPr>
              <a:t>优，赋予越高的虚拟适应值，反之级别越大，赋予越低的虚拟适应值。这样可以</a:t>
            </a:r>
            <a:r>
              <a:rPr lang="zh-CN" altLang="en-US" sz="2800" b="1" dirty="0" smtClean="0">
                <a:solidFill>
                  <a:schemeClr val="tx1"/>
                </a:solidFill>
              </a:rPr>
              <a:t>保证在</a:t>
            </a:r>
            <a:r>
              <a:rPr lang="zh-CN" altLang="en-US" sz="2800" b="1" dirty="0">
                <a:solidFill>
                  <a:schemeClr val="tx1"/>
                </a:solidFill>
              </a:rPr>
              <a:t>复制操作中级别越小的非支配个体有更多的机会被选择进入下一代，使得算法以</a:t>
            </a:r>
            <a:r>
              <a:rPr lang="zh-CN" altLang="en-US" sz="2800" b="1" dirty="0" smtClean="0">
                <a:solidFill>
                  <a:schemeClr val="tx1"/>
                </a:solidFill>
              </a:rPr>
              <a:t>最快的</a:t>
            </a:r>
            <a:r>
              <a:rPr lang="zh-CN" altLang="en-US" sz="2800" b="1" dirty="0">
                <a:solidFill>
                  <a:schemeClr val="tx1"/>
                </a:solidFill>
              </a:rPr>
              <a:t>速度收敛于最优区域。比如第一级非支配层的个体标上虚拟适应值为 </a:t>
            </a:r>
            <a:r>
              <a:rPr lang="en-US" altLang="zh-CN" sz="2800" b="1" dirty="0">
                <a:solidFill>
                  <a:schemeClr val="tx1"/>
                </a:solidFill>
              </a:rPr>
              <a:t>1</a:t>
            </a:r>
            <a:r>
              <a:rPr lang="zh-CN" altLang="en-US" sz="2800" b="1" dirty="0">
                <a:solidFill>
                  <a:schemeClr val="tx1"/>
                </a:solidFill>
              </a:rPr>
              <a:t>，第二级非</a:t>
            </a:r>
            <a:r>
              <a:rPr lang="zh-CN" altLang="en-US" sz="2800" b="1" dirty="0" smtClean="0">
                <a:solidFill>
                  <a:schemeClr val="tx1"/>
                </a:solidFill>
              </a:rPr>
              <a:t>支配层</a:t>
            </a:r>
            <a:r>
              <a:rPr lang="zh-CN" altLang="en-US" sz="2800" b="1" dirty="0">
                <a:solidFill>
                  <a:schemeClr val="tx1"/>
                </a:solidFill>
              </a:rPr>
              <a:t>的个体标上虚拟适应值为 </a:t>
            </a:r>
            <a:r>
              <a:rPr lang="en-US" altLang="zh-CN" sz="2800" b="1" dirty="0">
                <a:solidFill>
                  <a:schemeClr val="tx1"/>
                </a:solidFill>
              </a:rPr>
              <a:t>0.9(</a:t>
            </a:r>
            <a:r>
              <a:rPr lang="zh-CN" altLang="en-US" sz="2800" b="1" dirty="0">
                <a:solidFill>
                  <a:schemeClr val="tx1"/>
                </a:solidFill>
              </a:rPr>
              <a:t>或其他</a:t>
            </a:r>
            <a:r>
              <a:rPr lang="en-US" altLang="zh-CN" sz="2800" b="1" dirty="0">
                <a:solidFill>
                  <a:schemeClr val="tx1"/>
                </a:solidFill>
              </a:rPr>
              <a:t>)</a:t>
            </a:r>
            <a:r>
              <a:rPr lang="zh-CN" altLang="en-US" sz="2800" b="1" dirty="0">
                <a:solidFill>
                  <a:schemeClr val="tx1"/>
                </a:solidFill>
              </a:rPr>
              <a:t>，以此类推，直到所有的个体都被标上虚拟</a:t>
            </a:r>
            <a:r>
              <a:rPr lang="zh-CN" altLang="en-US" sz="2800" b="1" dirty="0" smtClean="0">
                <a:solidFill>
                  <a:schemeClr val="tx1"/>
                </a:solidFill>
              </a:rPr>
              <a:t>适应</a:t>
            </a:r>
            <a:r>
              <a:rPr lang="zh-CN" altLang="en-US" sz="2800" b="1" dirty="0">
                <a:solidFill>
                  <a:schemeClr val="tx1"/>
                </a:solidFill>
              </a:rPr>
              <a:t>值。但是由于同一级非支配层中的个体拥有相同的适应度值，某些个体在遗传操作</a:t>
            </a:r>
            <a:r>
              <a:rPr lang="zh-CN" altLang="en-US" sz="2800" b="1" dirty="0" smtClean="0">
                <a:solidFill>
                  <a:schemeClr val="tx1"/>
                </a:solidFill>
              </a:rPr>
              <a:t>中可能</a:t>
            </a:r>
            <a:r>
              <a:rPr lang="zh-CN" altLang="en-US" sz="2800" b="1" dirty="0">
                <a:solidFill>
                  <a:schemeClr val="tx1"/>
                </a:solidFill>
              </a:rPr>
              <a:t>被遗弃，导致最优解集不具有多样性，为了得到分布均匀的 </a:t>
            </a:r>
            <a:r>
              <a:rPr lang="en-US" altLang="zh-CN" sz="2800" b="1" dirty="0">
                <a:solidFill>
                  <a:schemeClr val="tx1"/>
                </a:solidFill>
              </a:rPr>
              <a:t>Pareto </a:t>
            </a:r>
            <a:r>
              <a:rPr lang="zh-CN" altLang="en-US" sz="2800" b="1" dirty="0">
                <a:solidFill>
                  <a:schemeClr val="tx1"/>
                </a:solidFill>
              </a:rPr>
              <a:t>最优解集，</a:t>
            </a:r>
            <a:r>
              <a:rPr lang="zh-CN" altLang="en-US" sz="2800" b="1" dirty="0" smtClean="0">
                <a:solidFill>
                  <a:schemeClr val="tx1"/>
                </a:solidFill>
              </a:rPr>
              <a:t>就要保证</a:t>
            </a:r>
            <a:r>
              <a:rPr lang="zh-CN" altLang="en-US" sz="2800" b="1" dirty="0">
                <a:solidFill>
                  <a:schemeClr val="tx1"/>
                </a:solidFill>
              </a:rPr>
              <a:t>当前非支配层上的个体具有多样性。</a:t>
            </a:r>
          </a:p>
        </p:txBody>
      </p:sp>
    </p:spTree>
    <p:extLst>
      <p:ext uri="{BB962C8B-B14F-4D97-AF65-F5344CB8AC3E}">
        <p14:creationId xmlns:p14="http://schemas.microsoft.com/office/powerpoint/2010/main" val="11104551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27584" y="1772816"/>
                <a:ext cx="7408333" cy="3450696"/>
              </a:xfrm>
            </p:spPr>
            <p:txBody>
              <a:bodyPr>
                <a:noAutofit/>
              </a:bodyPr>
              <a:lstStyle/>
              <a:p>
                <a:pPr marL="0" indent="0">
                  <a:buNone/>
                </a:pPr>
                <a:r>
                  <a:rPr lang="zh-CN" altLang="en-US" b="1" dirty="0" smtClean="0">
                    <a:solidFill>
                      <a:schemeClr val="tx1"/>
                    </a:solidFill>
                    <a:latin typeface="楷体_GB2312" pitchFamily="49" charset="-122"/>
                    <a:ea typeface="楷体_GB2312" pitchFamily="49" charset="-122"/>
                  </a:rPr>
                  <a:t>假设第 </a:t>
                </a:r>
                <a:r>
                  <a:rPr lang="en-US" altLang="zh-CN" b="1" dirty="0">
                    <a:solidFill>
                      <a:schemeClr val="tx1"/>
                    </a:solidFill>
                    <a:latin typeface="楷体_GB2312" pitchFamily="49" charset="-122"/>
                    <a:ea typeface="楷体_GB2312" pitchFamily="49" charset="-122"/>
                  </a:rPr>
                  <a:t>p </a:t>
                </a:r>
                <a:r>
                  <a:rPr lang="zh-CN" altLang="en-US" b="1" dirty="0">
                    <a:solidFill>
                      <a:schemeClr val="tx1"/>
                    </a:solidFill>
                    <a:latin typeface="楷体_GB2312" pitchFamily="49" charset="-122"/>
                    <a:ea typeface="楷体_GB2312" pitchFamily="49" charset="-122"/>
                  </a:rPr>
                  <a:t>级非支配层上</a:t>
                </a:r>
                <a:r>
                  <a:rPr lang="zh-CN" altLang="en-US" b="1" dirty="0" smtClean="0">
                    <a:solidFill>
                      <a:schemeClr val="tx1"/>
                    </a:solidFill>
                    <a:latin typeface="楷体_GB2312" pitchFamily="49" charset="-122"/>
                    <a:ea typeface="楷体_GB2312" pitchFamily="49" charset="-122"/>
                  </a:rPr>
                  <a:t>有</a:t>
                </a:r>
                <a14:m>
                  <m:oMath xmlns:m="http://schemas.openxmlformats.org/officeDocument/2006/math">
                    <m:sSub>
                      <m:sSubPr>
                        <m:ctrlPr>
                          <a:rPr lang="en-US" altLang="zh-CN" b="1" i="1" dirty="0" smtClean="0">
                            <a:solidFill>
                              <a:schemeClr val="tx1"/>
                            </a:solidFill>
                            <a:latin typeface="Cambria Math"/>
                          </a:rPr>
                        </m:ctrlPr>
                      </m:sSubPr>
                      <m:e>
                        <m:r>
                          <a:rPr lang="en-US" altLang="zh-CN" b="1" i="1" dirty="0" smtClean="0">
                            <a:solidFill>
                              <a:schemeClr val="tx1"/>
                            </a:solidFill>
                            <a:latin typeface="Cambria Math"/>
                          </a:rPr>
                          <m:t>𝒏</m:t>
                        </m:r>
                      </m:e>
                      <m:sub>
                        <m:r>
                          <a:rPr lang="en-US" altLang="zh-CN" b="1" i="1" dirty="0" smtClean="0">
                            <a:solidFill>
                              <a:schemeClr val="tx1"/>
                            </a:solidFill>
                            <a:latin typeface="Cambria Math"/>
                          </a:rPr>
                          <m:t>𝒑</m:t>
                        </m:r>
                      </m:sub>
                    </m:sSub>
                    <m:r>
                      <a:rPr lang="en-US" altLang="zh-CN" b="1" i="1" dirty="0" smtClean="0">
                        <a:solidFill>
                          <a:schemeClr val="tx1"/>
                        </a:solidFill>
                        <a:latin typeface="Cambria Math"/>
                      </a:rPr>
                      <m:t> </m:t>
                    </m:r>
                  </m:oMath>
                </a14:m>
                <a:r>
                  <a:rPr lang="zh-CN" altLang="en-US" b="1" dirty="0">
                    <a:solidFill>
                      <a:schemeClr val="tx1"/>
                    </a:solidFill>
                    <a:latin typeface="楷体_GB2312" pitchFamily="49" charset="-122"/>
                    <a:ea typeface="楷体_GB2312" pitchFamily="49" charset="-122"/>
                  </a:rPr>
                  <a:t>个个体，每个个体的虚拟适应度值</a:t>
                </a:r>
                <a:r>
                  <a:rPr lang="zh-CN" altLang="en-US" b="1" dirty="0" smtClean="0">
                    <a:solidFill>
                      <a:schemeClr val="tx1"/>
                    </a:solidFill>
                    <a:latin typeface="楷体_GB2312" pitchFamily="49" charset="-122"/>
                    <a:ea typeface="楷体_GB2312" pitchFamily="49" charset="-122"/>
                  </a:rPr>
                  <a:t>为</a:t>
                </a:r>
                <a14:m>
                  <m:oMath xmlns:m="http://schemas.openxmlformats.org/officeDocument/2006/math">
                    <m:sSub>
                      <m:sSubPr>
                        <m:ctrlPr>
                          <a:rPr lang="en-US" altLang="zh-CN" b="1" i="1" dirty="0">
                            <a:solidFill>
                              <a:schemeClr val="tx1"/>
                            </a:solidFill>
                            <a:latin typeface="Cambria Math"/>
                          </a:rPr>
                        </m:ctrlPr>
                      </m:sSubPr>
                      <m:e>
                        <m:r>
                          <a:rPr lang="en-US" altLang="zh-CN" b="1" i="1" dirty="0" smtClean="0">
                            <a:solidFill>
                              <a:schemeClr val="tx1"/>
                            </a:solidFill>
                            <a:latin typeface="Cambria Math"/>
                          </a:rPr>
                          <m:t>𝒇</m:t>
                        </m:r>
                      </m:e>
                      <m:sub>
                        <m:r>
                          <a:rPr lang="en-US" altLang="zh-CN" b="1" i="1" dirty="0">
                            <a:solidFill>
                              <a:schemeClr val="tx1"/>
                            </a:solidFill>
                            <a:latin typeface="Cambria Math"/>
                          </a:rPr>
                          <m:t>𝒑</m:t>
                        </m:r>
                      </m:sub>
                    </m:sSub>
                    <m:r>
                      <a:rPr lang="en-US" altLang="zh-CN" b="1" i="1" dirty="0">
                        <a:solidFill>
                          <a:schemeClr val="tx1"/>
                        </a:solidFill>
                        <a:latin typeface="Cambria Math"/>
                      </a:rPr>
                      <m:t> </m:t>
                    </m:r>
                  </m:oMath>
                </a14:m>
                <a:r>
                  <a:rPr lang="zh-CN" altLang="en-US" b="1" dirty="0" smtClean="0">
                    <a:solidFill>
                      <a:schemeClr val="tx1"/>
                    </a:solidFill>
                    <a:latin typeface="楷体_GB2312" pitchFamily="49" charset="-122"/>
                    <a:ea typeface="楷体_GB2312" pitchFamily="49" charset="-122"/>
                  </a:rPr>
                  <a:t>，</a:t>
                </a:r>
                <a:r>
                  <a:rPr lang="zh-CN" altLang="en-US" b="1" dirty="0">
                    <a:solidFill>
                      <a:schemeClr val="tx1"/>
                    </a:solidFill>
                    <a:latin typeface="楷体_GB2312" pitchFamily="49" charset="-122"/>
                    <a:ea typeface="楷体_GB2312" pitchFamily="49" charset="-122"/>
                  </a:rPr>
                  <a:t>且</a:t>
                </a:r>
                <a:r>
                  <a:rPr lang="zh-CN" altLang="en-US" b="1" dirty="0" smtClean="0">
                    <a:solidFill>
                      <a:schemeClr val="tx1"/>
                    </a:solidFill>
                    <a:latin typeface="楷体_GB2312" pitchFamily="49" charset="-122"/>
                    <a:ea typeface="楷体_GB2312" pitchFamily="49" charset="-122"/>
                  </a:rPr>
                  <a:t>令</a:t>
                </a:r>
                <a14:m>
                  <m:oMath xmlns:m="http://schemas.openxmlformats.org/officeDocument/2006/math">
                    <m:r>
                      <a:rPr lang="en-US" altLang="zh-CN" b="1" i="1" dirty="0">
                        <a:solidFill>
                          <a:schemeClr val="tx1"/>
                        </a:solidFill>
                        <a:latin typeface="Cambria Math"/>
                      </a:rPr>
                      <m:t>𝐢</m:t>
                    </m:r>
                    <m:r>
                      <a:rPr lang="en-US" altLang="zh-CN" b="1" i="0" dirty="0" smtClean="0">
                        <a:solidFill>
                          <a:schemeClr val="tx1"/>
                        </a:solidFill>
                        <a:latin typeface="Cambria Math"/>
                      </a:rPr>
                      <m:t>,</m:t>
                    </m:r>
                    <m:r>
                      <a:rPr lang="en-US" altLang="zh-CN" b="1" i="1" dirty="0" smtClean="0">
                        <a:solidFill>
                          <a:schemeClr val="tx1"/>
                        </a:solidFill>
                        <a:latin typeface="Cambria Math"/>
                      </a:rPr>
                      <m:t>𝒋</m:t>
                    </m:r>
                    <m:r>
                      <a:rPr lang="en-US" altLang="zh-CN" b="1" i="1" dirty="0" smtClean="0">
                        <a:solidFill>
                          <a:schemeClr val="tx1"/>
                        </a:solidFill>
                        <a:latin typeface="Cambria Math"/>
                      </a:rPr>
                      <m:t>=</m:t>
                    </m:r>
                    <m:r>
                      <a:rPr lang="en-US" altLang="zh-CN" b="1" i="1" dirty="0" smtClean="0">
                        <a:solidFill>
                          <a:schemeClr val="tx1"/>
                        </a:solidFill>
                        <a:latin typeface="Cambria Math"/>
                      </a:rPr>
                      <m:t>𝟏</m:t>
                    </m:r>
                    <m:r>
                      <a:rPr lang="en-US" altLang="zh-CN" b="1" i="1" dirty="0" smtClean="0">
                        <a:solidFill>
                          <a:schemeClr val="tx1"/>
                        </a:solidFill>
                        <a:latin typeface="Cambria Math"/>
                      </a:rPr>
                      <m:t>,</m:t>
                    </m:r>
                    <m:r>
                      <a:rPr lang="en-US" altLang="zh-CN" b="1" i="1" dirty="0" smtClean="0">
                        <a:solidFill>
                          <a:schemeClr val="tx1"/>
                        </a:solidFill>
                        <a:latin typeface="Cambria Math"/>
                      </a:rPr>
                      <m:t>𝟐</m:t>
                    </m:r>
                    <m:r>
                      <a:rPr lang="en-US" altLang="zh-CN" b="1" i="1" dirty="0" smtClean="0">
                        <a:solidFill>
                          <a:schemeClr val="tx1"/>
                        </a:solidFill>
                        <a:latin typeface="Cambria Math"/>
                      </a:rPr>
                      <m:t>,…,</m:t>
                    </m:r>
                    <m:sSub>
                      <m:sSubPr>
                        <m:ctrlPr>
                          <a:rPr lang="en-US" altLang="zh-CN" b="1" i="1" dirty="0">
                            <a:solidFill>
                              <a:schemeClr val="tx1"/>
                            </a:solidFill>
                            <a:latin typeface="Cambria Math"/>
                          </a:rPr>
                        </m:ctrlPr>
                      </m:sSubPr>
                      <m:e>
                        <m:r>
                          <a:rPr lang="en-US" altLang="zh-CN" b="1" i="1" dirty="0">
                            <a:solidFill>
                              <a:schemeClr val="tx1"/>
                            </a:solidFill>
                            <a:latin typeface="Cambria Math"/>
                          </a:rPr>
                          <m:t>𝒏</m:t>
                        </m:r>
                      </m:e>
                      <m:sub>
                        <m:r>
                          <a:rPr lang="en-US" altLang="zh-CN" b="1" i="1" dirty="0">
                            <a:solidFill>
                              <a:schemeClr val="tx1"/>
                            </a:solidFill>
                            <a:latin typeface="Cambria Math"/>
                          </a:rPr>
                          <m:t>𝒑</m:t>
                        </m:r>
                      </m:sub>
                    </m:sSub>
                  </m:oMath>
                </a14:m>
                <a:r>
                  <a:rPr lang="zh-CN" altLang="en-US" b="1" dirty="0" smtClean="0">
                    <a:solidFill>
                      <a:schemeClr val="tx1"/>
                    </a:solidFill>
                    <a:latin typeface="楷体_GB2312" pitchFamily="49" charset="-122"/>
                    <a:ea typeface="楷体_GB2312" pitchFamily="49" charset="-122"/>
                  </a:rPr>
                  <a:t>，</a:t>
                </a:r>
                <a:r>
                  <a:rPr lang="zh-CN" altLang="en-US" b="1" dirty="0">
                    <a:solidFill>
                      <a:schemeClr val="tx1"/>
                    </a:solidFill>
                    <a:latin typeface="楷体_GB2312" pitchFamily="49" charset="-122"/>
                    <a:ea typeface="楷体_GB2312" pitchFamily="49" charset="-122"/>
                  </a:rPr>
                  <a:t>则具体的实现步骤</a:t>
                </a:r>
                <a:r>
                  <a:rPr lang="zh-CN" altLang="en-US" b="1" dirty="0" smtClean="0">
                    <a:solidFill>
                      <a:schemeClr val="tx1"/>
                    </a:solidFill>
                    <a:latin typeface="楷体_GB2312" pitchFamily="49" charset="-122"/>
                    <a:ea typeface="楷体_GB2312" pitchFamily="49" charset="-122"/>
                  </a:rPr>
                  <a:t>如下</a:t>
                </a:r>
                <a:r>
                  <a:rPr lang="en-US" altLang="zh-CN" b="1" dirty="0" smtClean="0">
                    <a:solidFill>
                      <a:schemeClr val="tx1"/>
                    </a:solidFill>
                    <a:latin typeface="楷体_GB2312" pitchFamily="49" charset="-122"/>
                    <a:ea typeface="楷体_GB2312" pitchFamily="49" charset="-122"/>
                  </a:rPr>
                  <a:t>:</a:t>
                </a:r>
              </a:p>
              <a:p>
                <a:pPr marL="0" indent="0">
                  <a:buNone/>
                </a:pPr>
                <a:r>
                  <a:rPr lang="zh-CN" altLang="en-US" b="1" dirty="0">
                    <a:solidFill>
                      <a:schemeClr val="tx1"/>
                    </a:solidFill>
                    <a:latin typeface="楷体_GB2312" pitchFamily="49" charset="-122"/>
                    <a:ea typeface="楷体_GB2312" pitchFamily="49" charset="-122"/>
                  </a:rPr>
                  <a:t>（</a:t>
                </a:r>
                <a:r>
                  <a:rPr lang="en-US" altLang="zh-CN" b="1" dirty="0">
                    <a:solidFill>
                      <a:schemeClr val="tx1"/>
                    </a:solidFill>
                    <a:latin typeface="楷体_GB2312" pitchFamily="49" charset="-122"/>
                    <a:ea typeface="楷体_GB2312" pitchFamily="49" charset="-122"/>
                  </a:rPr>
                  <a:t>1</a:t>
                </a:r>
                <a:r>
                  <a:rPr lang="zh-CN" altLang="en-US" b="1" dirty="0">
                    <a:solidFill>
                      <a:schemeClr val="tx1"/>
                    </a:solidFill>
                    <a:latin typeface="楷体_GB2312" pitchFamily="49" charset="-122"/>
                    <a:ea typeface="楷体_GB2312" pitchFamily="49" charset="-122"/>
                  </a:rPr>
                  <a:t>）计算出同属于一个非支配层的</a:t>
                </a:r>
                <a:r>
                  <a:rPr lang="zh-CN" altLang="en-US" b="1" dirty="0" smtClean="0">
                    <a:solidFill>
                      <a:schemeClr val="tx1"/>
                    </a:solidFill>
                    <a:latin typeface="楷体_GB2312" pitchFamily="49" charset="-122"/>
                    <a:ea typeface="楷体_GB2312" pitchFamily="49" charset="-122"/>
                  </a:rPr>
                  <a:t>个体</a:t>
                </a:r>
                <a14:m>
                  <m:oMath xmlns:m="http://schemas.openxmlformats.org/officeDocument/2006/math">
                    <m:sSub>
                      <m:sSubPr>
                        <m:ctrlPr>
                          <a:rPr lang="en-US" altLang="zh-CN" b="1" i="1" dirty="0" smtClean="0">
                            <a:solidFill>
                              <a:schemeClr val="tx1"/>
                            </a:solidFill>
                            <a:latin typeface="Cambria Math"/>
                          </a:rPr>
                        </m:ctrlPr>
                      </m:sSubPr>
                      <m:e>
                        <m:r>
                          <a:rPr lang="en-US" altLang="zh-CN" b="1" i="1" dirty="0" smtClean="0">
                            <a:solidFill>
                              <a:schemeClr val="tx1"/>
                            </a:solidFill>
                            <a:latin typeface="Cambria Math"/>
                          </a:rPr>
                          <m:t>𝒙</m:t>
                        </m:r>
                      </m:e>
                      <m:sub>
                        <m:r>
                          <a:rPr lang="en-US" altLang="zh-CN" b="1" i="1" dirty="0" smtClean="0">
                            <a:solidFill>
                              <a:schemeClr val="tx1"/>
                            </a:solidFill>
                            <a:latin typeface="Cambria Math"/>
                          </a:rPr>
                          <m:t>𝒊</m:t>
                        </m:r>
                      </m:sub>
                    </m:sSub>
                  </m:oMath>
                </a14:m>
                <a:r>
                  <a:rPr lang="zh-CN" altLang="en-US" b="1" dirty="0" smtClean="0">
                    <a:solidFill>
                      <a:schemeClr val="tx1"/>
                    </a:solidFill>
                    <a:latin typeface="楷体_GB2312" pitchFamily="49" charset="-122"/>
                    <a:ea typeface="楷体_GB2312" pitchFamily="49" charset="-122"/>
                  </a:rPr>
                  <a:t>和个体</a:t>
                </a:r>
                <a14:m>
                  <m:oMath xmlns:m="http://schemas.openxmlformats.org/officeDocument/2006/math">
                    <m:sSub>
                      <m:sSubPr>
                        <m:ctrlPr>
                          <a:rPr lang="en-US" altLang="zh-CN" b="1" i="1" dirty="0" smtClean="0">
                            <a:solidFill>
                              <a:schemeClr val="tx1"/>
                            </a:solidFill>
                            <a:latin typeface="Cambria Math"/>
                          </a:rPr>
                        </m:ctrlPr>
                      </m:sSubPr>
                      <m:e>
                        <m:r>
                          <a:rPr lang="en-US" altLang="zh-CN" b="1" i="1" dirty="0" smtClean="0">
                            <a:solidFill>
                              <a:schemeClr val="tx1"/>
                            </a:solidFill>
                            <a:latin typeface="Cambria Math"/>
                          </a:rPr>
                          <m:t>𝒙</m:t>
                        </m:r>
                      </m:e>
                      <m:sub>
                        <m:r>
                          <a:rPr lang="en-US" altLang="zh-CN" b="1" i="1" dirty="0" smtClean="0">
                            <a:solidFill>
                              <a:schemeClr val="tx1"/>
                            </a:solidFill>
                            <a:latin typeface="Cambria Math"/>
                          </a:rPr>
                          <m:t>𝒋</m:t>
                        </m:r>
                      </m:sub>
                    </m:sSub>
                    <m:r>
                      <a:rPr lang="zh-CN" altLang="en-US" b="1" i="1" dirty="0" smtClean="0">
                        <a:solidFill>
                          <a:schemeClr val="tx1"/>
                        </a:solidFill>
                        <a:latin typeface="Cambria Math"/>
                      </a:rPr>
                      <m:t>的</m:t>
                    </m:r>
                  </m:oMath>
                </a14:m>
                <a:r>
                  <a:rPr lang="zh-CN" altLang="en-US" b="1" dirty="0" smtClean="0">
                    <a:solidFill>
                      <a:schemeClr val="tx1"/>
                    </a:solidFill>
                    <a:latin typeface="楷体_GB2312" pitchFamily="49" charset="-122"/>
                    <a:ea typeface="楷体_GB2312" pitchFamily="49" charset="-122"/>
                  </a:rPr>
                  <a:t>欧几里得距离</a:t>
                </a:r>
                <a:endParaRPr lang="en-US" altLang="zh-CN" b="1" dirty="0" smtClean="0">
                  <a:solidFill>
                    <a:schemeClr val="tx1"/>
                  </a:solidFill>
                  <a:latin typeface="楷体_GB2312" pitchFamily="49" charset="-122"/>
                  <a:ea typeface="楷体_GB2312" pitchFamily="49" charset="-122"/>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a:rPr>
                          </m:ctrlPr>
                        </m:sSubPr>
                        <m:e>
                          <m:r>
                            <a:rPr lang="en-US" altLang="zh-CN" b="1" i="1" smtClean="0">
                              <a:solidFill>
                                <a:schemeClr val="tx1"/>
                              </a:solidFill>
                              <a:latin typeface="Cambria Math"/>
                            </a:rPr>
                            <m:t>𝒅</m:t>
                          </m:r>
                        </m:e>
                        <m:sub>
                          <m:r>
                            <a:rPr lang="en-US" altLang="zh-CN" b="1" i="1">
                              <a:solidFill>
                                <a:schemeClr val="tx1"/>
                              </a:solidFill>
                              <a:latin typeface="Cambria Math"/>
                            </a:rPr>
                            <m:t>𝒊𝒋</m:t>
                          </m:r>
                        </m:sub>
                      </m:sSub>
                      <m:r>
                        <a:rPr lang="en-US" altLang="zh-CN" b="1" i="1" smtClean="0">
                          <a:solidFill>
                            <a:schemeClr val="tx1"/>
                          </a:solidFill>
                          <a:latin typeface="Cambria Math"/>
                        </a:rPr>
                        <m:t>=</m:t>
                      </m:r>
                      <m:rad>
                        <m:radPr>
                          <m:degHide m:val="on"/>
                          <m:ctrlPr>
                            <a:rPr lang="en-US" altLang="zh-CN" b="1" i="1" smtClean="0">
                              <a:solidFill>
                                <a:schemeClr val="tx1"/>
                              </a:solidFill>
                              <a:latin typeface="Cambria Math"/>
                            </a:rPr>
                          </m:ctrlPr>
                        </m:radPr>
                        <m:deg/>
                        <m:e>
                          <m:sSup>
                            <m:sSupPr>
                              <m:ctrlPr>
                                <a:rPr lang="en-US" altLang="zh-CN" b="1" i="1">
                                  <a:solidFill>
                                    <a:schemeClr val="tx1"/>
                                  </a:solidFill>
                                  <a:latin typeface="Cambria Math"/>
                                </a:rPr>
                              </m:ctrlPr>
                            </m:sSupPr>
                            <m:e>
                              <m:nary>
                                <m:naryPr>
                                  <m:chr m:val="∑"/>
                                  <m:ctrlPr>
                                    <a:rPr lang="en-US" altLang="zh-CN" b="1" i="1">
                                      <a:solidFill>
                                        <a:schemeClr val="tx1"/>
                                      </a:solidFill>
                                      <a:latin typeface="Cambria Math"/>
                                    </a:rPr>
                                  </m:ctrlPr>
                                </m:naryPr>
                                <m:sub>
                                  <m:r>
                                    <m:rPr>
                                      <m:brk m:alnAt="23"/>
                                    </m:rPr>
                                    <a:rPr lang="en-US" altLang="zh-CN" b="1" i="1">
                                      <a:solidFill>
                                        <a:schemeClr val="tx1"/>
                                      </a:solidFill>
                                      <a:latin typeface="Cambria Math"/>
                                    </a:rPr>
                                    <m:t>𝒍</m:t>
                                  </m:r>
                                  <m:r>
                                    <a:rPr lang="en-US" altLang="zh-CN" b="1" i="1">
                                      <a:solidFill>
                                        <a:schemeClr val="tx1"/>
                                      </a:solidFill>
                                      <a:latin typeface="Cambria Math"/>
                                    </a:rPr>
                                    <m:t>=</m:t>
                                  </m:r>
                                  <m:r>
                                    <a:rPr lang="en-US" altLang="zh-CN" b="1" i="1">
                                      <a:solidFill>
                                        <a:schemeClr val="tx1"/>
                                      </a:solidFill>
                                      <a:latin typeface="Cambria Math"/>
                                    </a:rPr>
                                    <m:t>𝟏</m:t>
                                  </m:r>
                                </m:sub>
                                <m:sup>
                                  <m:r>
                                    <a:rPr lang="en-US" altLang="zh-CN" b="1" i="1">
                                      <a:solidFill>
                                        <a:schemeClr val="tx1"/>
                                      </a:solidFill>
                                      <a:latin typeface="Cambria Math"/>
                                    </a:rPr>
                                    <m:t>𝑳</m:t>
                                  </m:r>
                                </m:sup>
                                <m:e>
                                  <m:d>
                                    <m:dPr>
                                      <m:begChr m:val="["/>
                                      <m:endChr m:val="]"/>
                                      <m:ctrlPr>
                                        <a:rPr lang="en-US" altLang="zh-CN" b="1" i="1">
                                          <a:solidFill>
                                            <a:schemeClr val="tx1"/>
                                          </a:solidFill>
                                          <a:latin typeface="Cambria Math"/>
                                        </a:rPr>
                                      </m:ctrlPr>
                                    </m:dPr>
                                    <m:e>
                                      <m:f>
                                        <m:fPr>
                                          <m:ctrlPr>
                                            <a:rPr lang="en-US" altLang="zh-CN" b="1" i="1">
                                              <a:solidFill>
                                                <a:schemeClr val="tx1"/>
                                              </a:solidFill>
                                              <a:latin typeface="Cambria Math"/>
                                            </a:rPr>
                                          </m:ctrlPr>
                                        </m:fPr>
                                        <m:num>
                                          <m:sSub>
                                            <m:sSubPr>
                                              <m:ctrlPr>
                                                <a:rPr lang="en-US" altLang="zh-CN" b="1" i="1">
                                                  <a:solidFill>
                                                    <a:schemeClr val="tx1"/>
                                                  </a:solidFill>
                                                  <a:latin typeface="Cambria Math"/>
                                                </a:rPr>
                                              </m:ctrlPr>
                                            </m:sSubPr>
                                            <m:e>
                                              <m:r>
                                                <a:rPr lang="en-US" altLang="zh-CN" b="1" i="1">
                                                  <a:solidFill>
                                                    <a:schemeClr val="tx1"/>
                                                  </a:solidFill>
                                                  <a:latin typeface="Cambria Math"/>
                                                </a:rPr>
                                                <m:t>𝑭</m:t>
                                              </m:r>
                                            </m:e>
                                            <m:sub>
                                              <m:r>
                                                <a:rPr lang="en-US" altLang="zh-CN" b="1" i="1">
                                                  <a:solidFill>
                                                    <a:schemeClr val="tx1"/>
                                                  </a:solidFill>
                                                  <a:latin typeface="Cambria Math"/>
                                                </a:rPr>
                                                <m:t>𝒍</m:t>
                                              </m:r>
                                            </m:sub>
                                          </m:sSub>
                                          <m:d>
                                            <m:dPr>
                                              <m:ctrlPr>
                                                <a:rPr lang="en-US" altLang="zh-CN" b="1" i="1">
                                                  <a:solidFill>
                                                    <a:schemeClr val="tx1"/>
                                                  </a:solidFill>
                                                  <a:latin typeface="Cambria Math"/>
                                                </a:rPr>
                                              </m:ctrlPr>
                                            </m:dPr>
                                            <m:e>
                                              <m:sSub>
                                                <m:sSubPr>
                                                  <m:ctrlPr>
                                                    <a:rPr lang="en-US" altLang="zh-CN" b="1" i="1">
                                                      <a:solidFill>
                                                        <a:schemeClr val="tx1"/>
                                                      </a:solidFill>
                                                      <a:latin typeface="Cambria Math"/>
                                                    </a:rPr>
                                                  </m:ctrlPr>
                                                </m:sSubPr>
                                                <m:e>
                                                  <m:r>
                                                    <a:rPr lang="en-US" altLang="zh-CN" b="1" i="1">
                                                      <a:solidFill>
                                                        <a:schemeClr val="tx1"/>
                                                      </a:solidFill>
                                                      <a:latin typeface="Cambria Math"/>
                                                    </a:rPr>
                                                    <m:t>𝒙</m:t>
                                                  </m:r>
                                                </m:e>
                                                <m:sub>
                                                  <m:r>
                                                    <a:rPr lang="en-US" altLang="zh-CN" b="1" i="1">
                                                      <a:solidFill>
                                                        <a:schemeClr val="tx1"/>
                                                      </a:solidFill>
                                                      <a:latin typeface="Cambria Math"/>
                                                    </a:rPr>
                                                    <m:t>𝒊</m:t>
                                                  </m:r>
                                                </m:sub>
                                              </m:sSub>
                                            </m:e>
                                          </m:d>
                                          <m:r>
                                            <a:rPr lang="en-US" altLang="zh-CN" b="1" i="1">
                                              <a:solidFill>
                                                <a:schemeClr val="tx1"/>
                                              </a:solidFill>
                                              <a:latin typeface="Cambria Math"/>
                                            </a:rPr>
                                            <m:t>−</m:t>
                                          </m:r>
                                          <m:sSub>
                                            <m:sSubPr>
                                              <m:ctrlPr>
                                                <a:rPr lang="en-US" altLang="zh-CN" b="1" i="1">
                                                  <a:solidFill>
                                                    <a:schemeClr val="tx1"/>
                                                  </a:solidFill>
                                                  <a:latin typeface="Cambria Math"/>
                                                </a:rPr>
                                              </m:ctrlPr>
                                            </m:sSubPr>
                                            <m:e>
                                              <m:r>
                                                <a:rPr lang="en-US" altLang="zh-CN" b="1" i="1">
                                                  <a:solidFill>
                                                    <a:schemeClr val="tx1"/>
                                                  </a:solidFill>
                                                  <a:latin typeface="Cambria Math"/>
                                                </a:rPr>
                                                <m:t>𝑭</m:t>
                                              </m:r>
                                            </m:e>
                                            <m:sub>
                                              <m:r>
                                                <a:rPr lang="en-US" altLang="zh-CN" b="1" i="1">
                                                  <a:solidFill>
                                                    <a:schemeClr val="tx1"/>
                                                  </a:solidFill>
                                                  <a:latin typeface="Cambria Math"/>
                                                </a:rPr>
                                                <m:t>𝒍</m:t>
                                              </m:r>
                                            </m:sub>
                                          </m:sSub>
                                          <m:d>
                                            <m:dPr>
                                              <m:ctrlPr>
                                                <a:rPr lang="en-US" altLang="zh-CN" b="1" i="1">
                                                  <a:solidFill>
                                                    <a:schemeClr val="tx1"/>
                                                  </a:solidFill>
                                                  <a:latin typeface="Cambria Math"/>
                                                </a:rPr>
                                              </m:ctrlPr>
                                            </m:dPr>
                                            <m:e>
                                              <m:sSub>
                                                <m:sSubPr>
                                                  <m:ctrlPr>
                                                    <a:rPr lang="en-US" altLang="zh-CN" b="1" i="1">
                                                      <a:solidFill>
                                                        <a:schemeClr val="tx1"/>
                                                      </a:solidFill>
                                                      <a:latin typeface="Cambria Math"/>
                                                    </a:rPr>
                                                  </m:ctrlPr>
                                                </m:sSubPr>
                                                <m:e>
                                                  <m:r>
                                                    <a:rPr lang="en-US" altLang="zh-CN" b="1" i="1">
                                                      <a:solidFill>
                                                        <a:schemeClr val="tx1"/>
                                                      </a:solidFill>
                                                      <a:latin typeface="Cambria Math"/>
                                                    </a:rPr>
                                                    <m:t>𝒙</m:t>
                                                  </m:r>
                                                </m:e>
                                                <m:sub>
                                                  <m:r>
                                                    <a:rPr lang="en-US" altLang="zh-CN" b="1" i="1">
                                                      <a:solidFill>
                                                        <a:schemeClr val="tx1"/>
                                                      </a:solidFill>
                                                      <a:latin typeface="Cambria Math"/>
                                                    </a:rPr>
                                                    <m:t>𝒋</m:t>
                                                  </m:r>
                                                </m:sub>
                                              </m:sSub>
                                            </m:e>
                                          </m:d>
                                        </m:num>
                                        <m:den>
                                          <m:sSup>
                                            <m:sSupPr>
                                              <m:ctrlPr>
                                                <a:rPr lang="en-US" altLang="zh-CN" b="1" i="1">
                                                  <a:solidFill>
                                                    <a:schemeClr val="tx1"/>
                                                  </a:solidFill>
                                                  <a:latin typeface="Cambria Math"/>
                                                </a:rPr>
                                              </m:ctrlPr>
                                            </m:sSupPr>
                                            <m:e>
                                              <m:sSub>
                                                <m:sSubPr>
                                                  <m:ctrlPr>
                                                    <a:rPr lang="en-US" altLang="zh-CN" b="1" i="1">
                                                      <a:solidFill>
                                                        <a:schemeClr val="tx1"/>
                                                      </a:solidFill>
                                                      <a:latin typeface="Cambria Math"/>
                                                    </a:rPr>
                                                  </m:ctrlPr>
                                                </m:sSubPr>
                                                <m:e>
                                                  <m:r>
                                                    <a:rPr lang="en-US" altLang="zh-CN" b="1" i="1">
                                                      <a:solidFill>
                                                        <a:schemeClr val="tx1"/>
                                                      </a:solidFill>
                                                      <a:latin typeface="Cambria Math"/>
                                                    </a:rPr>
                                                    <m:t>𝑭</m:t>
                                                  </m:r>
                                                </m:e>
                                                <m:sub>
                                                  <m:r>
                                                    <a:rPr lang="en-US" altLang="zh-CN" b="1" i="1">
                                                      <a:solidFill>
                                                        <a:schemeClr val="tx1"/>
                                                      </a:solidFill>
                                                      <a:latin typeface="Cambria Math"/>
                                                    </a:rPr>
                                                    <m:t>𝒍</m:t>
                                                  </m:r>
                                                </m:sub>
                                              </m:sSub>
                                            </m:e>
                                            <m:sup>
                                              <m:r>
                                                <a:rPr lang="en-US" altLang="zh-CN" b="1" i="1">
                                                  <a:solidFill>
                                                    <a:schemeClr val="tx1"/>
                                                  </a:solidFill>
                                                  <a:latin typeface="Cambria Math"/>
                                                </a:rPr>
                                                <m:t>𝒖</m:t>
                                              </m:r>
                                            </m:sup>
                                          </m:sSup>
                                          <m:r>
                                            <a:rPr lang="en-US" altLang="zh-CN" b="1" i="1">
                                              <a:solidFill>
                                                <a:schemeClr val="tx1"/>
                                              </a:solidFill>
                                              <a:latin typeface="Cambria Math"/>
                                            </a:rPr>
                                            <m:t>−</m:t>
                                          </m:r>
                                          <m:sSup>
                                            <m:sSupPr>
                                              <m:ctrlPr>
                                                <a:rPr lang="en-US" altLang="zh-CN" b="1" i="1">
                                                  <a:solidFill>
                                                    <a:schemeClr val="tx1"/>
                                                  </a:solidFill>
                                                  <a:latin typeface="Cambria Math"/>
                                                </a:rPr>
                                              </m:ctrlPr>
                                            </m:sSupPr>
                                            <m:e>
                                              <m:sSub>
                                                <m:sSubPr>
                                                  <m:ctrlPr>
                                                    <a:rPr lang="en-US" altLang="zh-CN" b="1" i="1">
                                                      <a:solidFill>
                                                        <a:schemeClr val="tx1"/>
                                                      </a:solidFill>
                                                      <a:latin typeface="Cambria Math"/>
                                                    </a:rPr>
                                                  </m:ctrlPr>
                                                </m:sSubPr>
                                                <m:e>
                                                  <m:r>
                                                    <a:rPr lang="en-US" altLang="zh-CN" b="1" i="1">
                                                      <a:solidFill>
                                                        <a:schemeClr val="tx1"/>
                                                      </a:solidFill>
                                                      <a:latin typeface="Cambria Math"/>
                                                    </a:rPr>
                                                    <m:t>𝑭</m:t>
                                                  </m:r>
                                                </m:e>
                                                <m:sub>
                                                  <m:r>
                                                    <a:rPr lang="en-US" altLang="zh-CN" b="1" i="1">
                                                      <a:solidFill>
                                                        <a:schemeClr val="tx1"/>
                                                      </a:solidFill>
                                                      <a:latin typeface="Cambria Math"/>
                                                    </a:rPr>
                                                    <m:t>𝒍</m:t>
                                                  </m:r>
                                                </m:sub>
                                              </m:sSub>
                                            </m:e>
                                            <m:sup>
                                              <m:r>
                                                <a:rPr lang="en-US" altLang="zh-CN" b="1" i="1">
                                                  <a:solidFill>
                                                    <a:schemeClr val="tx1"/>
                                                  </a:solidFill>
                                                  <a:latin typeface="Cambria Math"/>
                                                </a:rPr>
                                                <m:t>𝒅</m:t>
                                              </m:r>
                                            </m:sup>
                                          </m:sSup>
                                        </m:den>
                                      </m:f>
                                    </m:e>
                                  </m:d>
                                </m:e>
                              </m:nary>
                            </m:e>
                            <m:sup>
                              <m:r>
                                <a:rPr lang="en-US" altLang="zh-CN" b="1" i="1">
                                  <a:solidFill>
                                    <a:schemeClr val="tx1"/>
                                  </a:solidFill>
                                  <a:latin typeface="Cambria Math"/>
                                </a:rPr>
                                <m:t>𝟐</m:t>
                              </m:r>
                            </m:sup>
                          </m:sSup>
                        </m:e>
                      </m:rad>
                    </m:oMath>
                  </m:oMathPara>
                </a14:m>
                <a:endParaRPr lang="en-US" altLang="zh-CN" b="1" dirty="0" smtClean="0">
                  <a:solidFill>
                    <a:schemeClr val="tx1"/>
                  </a:solidFill>
                  <a:latin typeface="楷体_GB2312" pitchFamily="49" charset="-122"/>
                  <a:ea typeface="楷体_GB2312" pitchFamily="49" charset="-122"/>
                </a:endParaRPr>
              </a:p>
              <a:p>
                <a:pPr marL="0" indent="0">
                  <a:buNone/>
                </a:pPr>
                <a:r>
                  <a:rPr lang="zh-CN" altLang="en-US" b="1" dirty="0">
                    <a:solidFill>
                      <a:schemeClr val="tx1"/>
                    </a:solidFill>
                    <a:latin typeface="楷体_GB2312" pitchFamily="49" charset="-122"/>
                    <a:ea typeface="楷体_GB2312" pitchFamily="49" charset="-122"/>
                  </a:rPr>
                  <a:t>其中，</a:t>
                </a:r>
                <a:r>
                  <a:rPr lang="en-US" altLang="zh-CN" b="1" dirty="0">
                    <a:solidFill>
                      <a:schemeClr val="tx1"/>
                    </a:solidFill>
                    <a:latin typeface="楷体_GB2312" pitchFamily="49" charset="-122"/>
                    <a:ea typeface="楷体_GB2312" pitchFamily="49" charset="-122"/>
                  </a:rPr>
                  <a:t>L</a:t>
                </a:r>
                <a:r>
                  <a:rPr lang="zh-CN" altLang="en-US" b="1" dirty="0">
                    <a:solidFill>
                      <a:schemeClr val="tx1"/>
                    </a:solidFill>
                    <a:latin typeface="楷体_GB2312" pitchFamily="49" charset="-122"/>
                    <a:ea typeface="楷体_GB2312" pitchFamily="49" charset="-122"/>
                  </a:rPr>
                  <a:t>为问题空间的变量</a:t>
                </a:r>
                <a:r>
                  <a:rPr lang="zh-CN" altLang="en-US" b="1" dirty="0" smtClean="0">
                    <a:solidFill>
                      <a:schemeClr val="tx1"/>
                    </a:solidFill>
                    <a:latin typeface="楷体_GB2312" pitchFamily="49" charset="-122"/>
                    <a:ea typeface="楷体_GB2312" pitchFamily="49" charset="-122"/>
                  </a:rPr>
                  <a:t>个数</a:t>
                </a:r>
                <a:r>
                  <a:rPr lang="en-US" altLang="zh-CN" b="1" dirty="0" smtClean="0">
                    <a:solidFill>
                      <a:schemeClr val="tx1"/>
                    </a:solidFill>
                    <a:latin typeface="楷体_GB2312" pitchFamily="49" charset="-122"/>
                    <a:ea typeface="楷体_GB2312" pitchFamily="49" charset="-122"/>
                  </a:rPr>
                  <a:t>,</a:t>
                </a:r>
                <a:r>
                  <a:rPr lang="en-US" altLang="zh-CN" b="1" dirty="0">
                    <a:solidFill>
                      <a:schemeClr val="tx1"/>
                    </a:solidFill>
                    <a:latin typeface="楷体_GB2312" pitchFamily="49" charset="-122"/>
                    <a:ea typeface="楷体_GB2312" pitchFamily="49" charset="-122"/>
                  </a:rPr>
                  <a:t> </a:t>
                </a:r>
                <a14:m>
                  <m:oMath xmlns:m="http://schemas.openxmlformats.org/officeDocument/2006/math">
                    <m:sSup>
                      <m:sSupPr>
                        <m:ctrlPr>
                          <a:rPr lang="en-US" altLang="zh-CN" b="1" i="1">
                            <a:solidFill>
                              <a:schemeClr val="tx1"/>
                            </a:solidFill>
                            <a:latin typeface="Cambria Math"/>
                          </a:rPr>
                        </m:ctrlPr>
                      </m:sSupPr>
                      <m:e>
                        <m:sSub>
                          <m:sSubPr>
                            <m:ctrlPr>
                              <a:rPr lang="en-US" altLang="zh-CN" b="1" i="1">
                                <a:solidFill>
                                  <a:schemeClr val="tx1"/>
                                </a:solidFill>
                                <a:latin typeface="Cambria Math"/>
                              </a:rPr>
                            </m:ctrlPr>
                          </m:sSubPr>
                          <m:e>
                            <m:r>
                              <a:rPr lang="en-US" altLang="zh-CN" b="1" i="1">
                                <a:solidFill>
                                  <a:schemeClr val="tx1"/>
                                </a:solidFill>
                                <a:latin typeface="Cambria Math"/>
                              </a:rPr>
                              <m:t>𝑭</m:t>
                            </m:r>
                          </m:e>
                          <m:sub>
                            <m:r>
                              <a:rPr lang="en-US" altLang="zh-CN" b="1" i="1">
                                <a:solidFill>
                                  <a:schemeClr val="tx1"/>
                                </a:solidFill>
                                <a:latin typeface="Cambria Math"/>
                              </a:rPr>
                              <m:t>𝒍</m:t>
                            </m:r>
                          </m:sub>
                        </m:sSub>
                      </m:e>
                      <m:sup>
                        <m:r>
                          <a:rPr lang="en-US" altLang="zh-CN" b="1" i="1">
                            <a:solidFill>
                              <a:schemeClr val="tx1"/>
                            </a:solidFill>
                            <a:latin typeface="Cambria Math"/>
                          </a:rPr>
                          <m:t>𝒖</m:t>
                        </m:r>
                      </m:sup>
                    </m:sSup>
                    <m:r>
                      <a:rPr lang="en-US" altLang="zh-CN" b="1" i="1" smtClean="0">
                        <a:solidFill>
                          <a:schemeClr val="tx1"/>
                        </a:solidFill>
                        <a:latin typeface="Cambria Math"/>
                      </a:rPr>
                      <m:t>,</m:t>
                    </m:r>
                    <m:sSup>
                      <m:sSupPr>
                        <m:ctrlPr>
                          <a:rPr lang="en-US" altLang="zh-CN" b="1" i="1">
                            <a:solidFill>
                              <a:schemeClr val="tx1"/>
                            </a:solidFill>
                            <a:latin typeface="Cambria Math"/>
                          </a:rPr>
                        </m:ctrlPr>
                      </m:sSupPr>
                      <m:e>
                        <m:sSub>
                          <m:sSubPr>
                            <m:ctrlPr>
                              <a:rPr lang="en-US" altLang="zh-CN" b="1" i="1">
                                <a:solidFill>
                                  <a:schemeClr val="tx1"/>
                                </a:solidFill>
                                <a:latin typeface="Cambria Math"/>
                              </a:rPr>
                            </m:ctrlPr>
                          </m:sSubPr>
                          <m:e>
                            <m:r>
                              <a:rPr lang="en-US" altLang="zh-CN" b="1" i="1">
                                <a:solidFill>
                                  <a:schemeClr val="tx1"/>
                                </a:solidFill>
                                <a:latin typeface="Cambria Math"/>
                              </a:rPr>
                              <m:t>𝑭</m:t>
                            </m:r>
                          </m:e>
                          <m:sub>
                            <m:r>
                              <a:rPr lang="en-US" altLang="zh-CN" b="1" i="1">
                                <a:solidFill>
                                  <a:schemeClr val="tx1"/>
                                </a:solidFill>
                                <a:latin typeface="Cambria Math"/>
                              </a:rPr>
                              <m:t>𝒍</m:t>
                            </m:r>
                          </m:sub>
                        </m:sSub>
                      </m:e>
                      <m:sup>
                        <m:r>
                          <a:rPr lang="en-US" altLang="zh-CN" b="1" i="1">
                            <a:solidFill>
                              <a:schemeClr val="tx1"/>
                            </a:solidFill>
                            <a:latin typeface="Cambria Math"/>
                          </a:rPr>
                          <m:t>𝒅</m:t>
                        </m:r>
                      </m:sup>
                    </m:sSup>
                    <m:r>
                      <a:rPr lang="zh-CN" altLang="en-US" b="1" i="1" dirty="0">
                        <a:solidFill>
                          <a:schemeClr val="tx1"/>
                        </a:solidFill>
                        <a:latin typeface="Cambria Math"/>
                      </a:rPr>
                      <m:t>分别为</m:t>
                    </m:r>
                    <m:sSub>
                      <m:sSubPr>
                        <m:ctrlPr>
                          <a:rPr lang="en-US" altLang="zh-CN" b="1" i="1" dirty="0" smtClean="0">
                            <a:solidFill>
                              <a:schemeClr val="tx1"/>
                            </a:solidFill>
                            <a:latin typeface="Cambria Math"/>
                          </a:rPr>
                        </m:ctrlPr>
                      </m:sSubPr>
                      <m:e>
                        <m:r>
                          <a:rPr lang="en-US" altLang="zh-CN" b="1" i="1" dirty="0" smtClean="0">
                            <a:solidFill>
                              <a:schemeClr val="tx1"/>
                            </a:solidFill>
                            <a:latin typeface="Cambria Math"/>
                          </a:rPr>
                          <m:t>𝑭</m:t>
                        </m:r>
                      </m:e>
                      <m:sub>
                        <m:r>
                          <a:rPr lang="en-US" altLang="zh-CN" b="1" i="1" dirty="0" smtClean="0">
                            <a:solidFill>
                              <a:schemeClr val="tx1"/>
                            </a:solidFill>
                            <a:latin typeface="Cambria Math"/>
                          </a:rPr>
                          <m:t>𝒍</m:t>
                        </m:r>
                      </m:sub>
                    </m:sSub>
                  </m:oMath>
                </a14:m>
                <a:r>
                  <a:rPr lang="zh-CN" altLang="en-US" b="1" dirty="0" smtClean="0">
                    <a:solidFill>
                      <a:schemeClr val="tx1"/>
                    </a:solidFill>
                    <a:latin typeface="楷体_GB2312" pitchFamily="49" charset="-122"/>
                    <a:ea typeface="楷体_GB2312" pitchFamily="49" charset="-122"/>
                  </a:rPr>
                  <a:t>的上、下界</a:t>
                </a:r>
                <a:endParaRPr lang="zh-CN" altLang="en-US" b="1" dirty="0">
                  <a:solidFill>
                    <a:schemeClr val="tx1"/>
                  </a:solidFill>
                  <a:latin typeface="楷体_GB2312" pitchFamily="49" charset="-122"/>
                  <a:ea typeface="楷体_GB2312"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27584" y="1772816"/>
                <a:ext cx="7408333" cy="3450696"/>
              </a:xfrm>
              <a:blipFill rotWithShape="1">
                <a:blip r:embed="rId2"/>
                <a:stretch>
                  <a:fillRect l="-1317" t="-1943" b="-30742"/>
                </a:stretch>
              </a:blipFill>
            </p:spPr>
            <p:txBody>
              <a:bodyPr/>
              <a:lstStyle/>
              <a:p>
                <a:r>
                  <a:rPr lang="zh-CN" altLang="en-US">
                    <a:noFill/>
                  </a:rPr>
                  <a:t> </a:t>
                </a:r>
              </a:p>
            </p:txBody>
          </p:sp>
        </mc:Fallback>
      </mc:AlternateContent>
      <p:sp>
        <p:nvSpPr>
          <p:cNvPr id="2" name="标题 1"/>
          <p:cNvSpPr>
            <a:spLocks noGrp="1"/>
          </p:cNvSpPr>
          <p:nvPr>
            <p:ph type="title"/>
          </p:nvPr>
        </p:nvSpPr>
        <p:spPr/>
        <p:txBody>
          <a:bodyPr>
            <a:normAutofit/>
          </a:bodyPr>
          <a:lstStyle/>
          <a:p>
            <a:pPr algn="l"/>
            <a:r>
              <a:rPr lang="zh-CN" altLang="en-US" sz="4000" b="1" dirty="0" smtClean="0">
                <a:solidFill>
                  <a:schemeClr val="tx1"/>
                </a:solidFill>
                <a:latin typeface="楷体_GB2312" pitchFamily="49" charset="-122"/>
                <a:ea typeface="楷体_GB2312" pitchFamily="49" charset="-122"/>
              </a:rPr>
              <a:t>共享小生境技术</a:t>
            </a:r>
            <a:endParaRPr lang="zh-CN" altLang="en-US" sz="4000" b="1" dirty="0">
              <a:solidFill>
                <a:schemeClr val="tx1"/>
              </a:solidFill>
              <a:latin typeface="楷体_GB2312" pitchFamily="49" charset="-122"/>
              <a:ea typeface="楷体_GB2312" pitchFamily="49" charset="-122"/>
            </a:endParaRPr>
          </a:p>
        </p:txBody>
      </p:sp>
    </p:spTree>
    <p:extLst>
      <p:ext uri="{BB962C8B-B14F-4D97-AF65-F5344CB8AC3E}">
        <p14:creationId xmlns:p14="http://schemas.microsoft.com/office/powerpoint/2010/main" val="15371606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95536" y="620688"/>
                <a:ext cx="8424936" cy="5832648"/>
              </a:xfrm>
            </p:spPr>
            <p:txBody>
              <a:bodyPr>
                <a:normAutofit fontScale="92500" lnSpcReduction="10000"/>
              </a:bodyPr>
              <a:lstStyle/>
              <a:p>
                <a:pPr marL="0" indent="0">
                  <a:buNone/>
                </a:pPr>
                <a:r>
                  <a:rPr lang="zh-CN" altLang="en-US" b="1" dirty="0" smtClean="0">
                    <a:solidFill>
                      <a:schemeClr val="tx1"/>
                    </a:solidFill>
                    <a:latin typeface="楷体_GB2312" pitchFamily="49" charset="-122"/>
                    <a:ea typeface="楷体_GB2312" pitchFamily="49" charset="-122"/>
                  </a:rPr>
                  <a:t>（</a:t>
                </a:r>
                <a:r>
                  <a:rPr lang="en-US" altLang="zh-CN" b="1" dirty="0">
                    <a:solidFill>
                      <a:schemeClr val="tx1"/>
                    </a:solidFill>
                    <a:latin typeface="楷体_GB2312" pitchFamily="49" charset="-122"/>
                    <a:ea typeface="楷体_GB2312" pitchFamily="49" charset="-122"/>
                  </a:rPr>
                  <a:t>2</a:t>
                </a:r>
                <a:r>
                  <a:rPr lang="zh-CN" altLang="en-US" b="1" dirty="0">
                    <a:solidFill>
                      <a:schemeClr val="tx1"/>
                    </a:solidFill>
                    <a:latin typeface="楷体_GB2312" pitchFamily="49" charset="-122"/>
                    <a:ea typeface="楷体_GB2312" pitchFamily="49" charset="-122"/>
                  </a:rPr>
                  <a:t>）共享</a:t>
                </a:r>
                <a:r>
                  <a:rPr lang="zh-CN" altLang="en-US" b="1" dirty="0" smtClean="0">
                    <a:solidFill>
                      <a:schemeClr val="tx1"/>
                    </a:solidFill>
                    <a:latin typeface="楷体_GB2312" pitchFamily="49" charset="-122"/>
                    <a:ea typeface="楷体_GB2312" pitchFamily="49" charset="-122"/>
                  </a:rPr>
                  <a:t>函数是</a:t>
                </a:r>
                <a:r>
                  <a:rPr lang="zh-CN" altLang="en-US" b="1" dirty="0">
                    <a:solidFill>
                      <a:schemeClr val="tx1"/>
                    </a:solidFill>
                    <a:latin typeface="楷体_GB2312" pitchFamily="49" charset="-122"/>
                    <a:ea typeface="楷体_GB2312" pitchFamily="49" charset="-122"/>
                  </a:rPr>
                  <a:t>表示两个个体间关系密切程度的函数，两个</a:t>
                </a:r>
                <a:r>
                  <a:rPr lang="zh-CN" altLang="en-US" b="1" dirty="0" smtClean="0">
                    <a:solidFill>
                      <a:schemeClr val="tx1"/>
                    </a:solidFill>
                    <a:latin typeface="楷体_GB2312" pitchFamily="49" charset="-122"/>
                    <a:ea typeface="楷体_GB2312" pitchFamily="49" charset="-122"/>
                  </a:rPr>
                  <a:t>个体</a:t>
                </a:r>
                <a14:m>
                  <m:oMath xmlns:m="http://schemas.openxmlformats.org/officeDocument/2006/math">
                    <m:sSub>
                      <m:sSubPr>
                        <m:ctrlPr>
                          <a:rPr lang="en-US" altLang="zh-CN" b="1" i="1">
                            <a:solidFill>
                              <a:schemeClr val="tx1"/>
                            </a:solidFill>
                            <a:latin typeface="Cambria Math"/>
                          </a:rPr>
                        </m:ctrlPr>
                      </m:sSubPr>
                      <m:e>
                        <m:r>
                          <a:rPr lang="en-US" altLang="zh-CN" b="1" i="1">
                            <a:solidFill>
                              <a:schemeClr val="tx1"/>
                            </a:solidFill>
                            <a:latin typeface="Cambria Math"/>
                          </a:rPr>
                          <m:t>𝒙</m:t>
                        </m:r>
                      </m:e>
                      <m:sub>
                        <m:r>
                          <a:rPr lang="en-US" altLang="zh-CN" b="1" i="1">
                            <a:solidFill>
                              <a:schemeClr val="tx1"/>
                            </a:solidFill>
                            <a:latin typeface="Cambria Math"/>
                          </a:rPr>
                          <m:t>𝒊</m:t>
                        </m:r>
                      </m:sub>
                    </m:sSub>
                  </m:oMath>
                </a14:m>
                <a:r>
                  <a:rPr lang="zh-CN" altLang="en-US" b="1" dirty="0" smtClean="0">
                    <a:solidFill>
                      <a:schemeClr val="tx1"/>
                    </a:solidFill>
                    <a:latin typeface="楷体_GB2312" pitchFamily="49" charset="-122"/>
                    <a:ea typeface="楷体_GB2312" pitchFamily="49" charset="-122"/>
                  </a:rPr>
                  <a:t>与</a:t>
                </a:r>
                <a14:m>
                  <m:oMath xmlns:m="http://schemas.openxmlformats.org/officeDocument/2006/math">
                    <m:sSub>
                      <m:sSubPr>
                        <m:ctrlPr>
                          <a:rPr lang="en-US" altLang="zh-CN" b="1" i="1">
                            <a:solidFill>
                              <a:schemeClr val="tx1"/>
                            </a:solidFill>
                            <a:latin typeface="Cambria Math"/>
                          </a:rPr>
                        </m:ctrlPr>
                      </m:sSubPr>
                      <m:e>
                        <m:r>
                          <a:rPr lang="en-US" altLang="zh-CN" b="1" i="1">
                            <a:solidFill>
                              <a:schemeClr val="tx1"/>
                            </a:solidFill>
                            <a:latin typeface="Cambria Math"/>
                          </a:rPr>
                          <m:t>𝒙</m:t>
                        </m:r>
                      </m:e>
                      <m:sub>
                        <m:r>
                          <a:rPr lang="en-US" altLang="zh-CN" b="1" i="1" smtClean="0">
                            <a:solidFill>
                              <a:schemeClr val="tx1"/>
                            </a:solidFill>
                            <a:latin typeface="Cambria Math"/>
                          </a:rPr>
                          <m:t>𝒋</m:t>
                        </m:r>
                      </m:sub>
                    </m:sSub>
                  </m:oMath>
                </a14:m>
                <a:r>
                  <a:rPr lang="zh-CN" altLang="en-US" b="1" dirty="0" smtClean="0">
                    <a:solidFill>
                      <a:schemeClr val="tx1"/>
                    </a:solidFill>
                    <a:latin typeface="楷体_GB2312" pitchFamily="49" charset="-122"/>
                    <a:ea typeface="楷体_GB2312" pitchFamily="49" charset="-122"/>
                  </a:rPr>
                  <a:t>间</a:t>
                </a:r>
                <a:r>
                  <a:rPr lang="zh-CN" altLang="en-US" b="1" dirty="0">
                    <a:solidFill>
                      <a:schemeClr val="tx1"/>
                    </a:solidFill>
                    <a:latin typeface="楷体_GB2312" pitchFamily="49" charset="-122"/>
                    <a:ea typeface="楷体_GB2312" pitchFamily="49" charset="-122"/>
                  </a:rPr>
                  <a:t>的共享函数 </a:t>
                </a:r>
                <a14:m>
                  <m:oMath xmlns:m="http://schemas.openxmlformats.org/officeDocument/2006/math">
                    <m:r>
                      <a:rPr lang="en-US" altLang="zh-CN" b="1" i="1" dirty="0" smtClean="0">
                        <a:solidFill>
                          <a:schemeClr val="tx1"/>
                        </a:solidFill>
                        <a:latin typeface="Cambria Math"/>
                      </a:rPr>
                      <m:t>𝐬𝐡</m:t>
                    </m:r>
                    <m:d>
                      <m:dPr>
                        <m:ctrlPr>
                          <a:rPr lang="en-US" altLang="zh-CN" b="1" i="1" dirty="0" smtClean="0">
                            <a:solidFill>
                              <a:schemeClr val="tx1"/>
                            </a:solidFill>
                            <a:latin typeface="Cambria Math"/>
                          </a:rPr>
                        </m:ctrlPr>
                      </m:dPr>
                      <m:e>
                        <m:sSub>
                          <m:sSubPr>
                            <m:ctrlPr>
                              <a:rPr lang="en-US" altLang="zh-CN" b="1" i="1" dirty="0" smtClean="0">
                                <a:solidFill>
                                  <a:schemeClr val="tx1"/>
                                </a:solidFill>
                                <a:latin typeface="Cambria Math"/>
                              </a:rPr>
                            </m:ctrlPr>
                          </m:sSubPr>
                          <m:e>
                            <m:r>
                              <a:rPr lang="en-US" altLang="zh-CN" b="1" i="1" dirty="0" smtClean="0">
                                <a:solidFill>
                                  <a:schemeClr val="tx1"/>
                                </a:solidFill>
                                <a:latin typeface="Cambria Math"/>
                              </a:rPr>
                              <m:t>𝒅</m:t>
                            </m:r>
                          </m:e>
                          <m:sub>
                            <m:r>
                              <a:rPr lang="en-US" altLang="zh-CN" b="1" i="1" dirty="0">
                                <a:solidFill>
                                  <a:schemeClr val="tx1"/>
                                </a:solidFill>
                                <a:latin typeface="Cambria Math"/>
                              </a:rPr>
                              <m:t>𝒊𝒋</m:t>
                            </m:r>
                          </m:sub>
                        </m:sSub>
                      </m:e>
                    </m:d>
                  </m:oMath>
                </a14:m>
                <a:r>
                  <a:rPr lang="en-US" altLang="zh-CN" b="1" dirty="0" smtClean="0">
                    <a:solidFill>
                      <a:schemeClr val="tx1"/>
                    </a:solidFill>
                    <a:latin typeface="楷体_GB2312" pitchFamily="49" charset="-122"/>
                    <a:ea typeface="楷体_GB2312" pitchFamily="49" charset="-122"/>
                  </a:rPr>
                  <a:t> </a:t>
                </a:r>
                <a:r>
                  <a:rPr lang="zh-CN" altLang="en-US" b="1" dirty="0">
                    <a:solidFill>
                      <a:schemeClr val="tx1"/>
                    </a:solidFill>
                    <a:latin typeface="楷体_GB2312" pitchFamily="49" charset="-122"/>
                    <a:ea typeface="楷体_GB2312" pitchFamily="49" charset="-122"/>
                  </a:rPr>
                  <a:t>一般描述</a:t>
                </a:r>
                <a:r>
                  <a:rPr lang="zh-CN" altLang="en-US" b="1" dirty="0" smtClean="0">
                    <a:solidFill>
                      <a:schemeClr val="tx1"/>
                    </a:solidFill>
                    <a:latin typeface="楷体_GB2312" pitchFamily="49" charset="-122"/>
                    <a:ea typeface="楷体_GB2312" pitchFamily="49" charset="-122"/>
                  </a:rPr>
                  <a:t>为：</a:t>
                </a:r>
                <a:endParaRPr lang="en-US" altLang="zh-CN" b="1" dirty="0" smtClean="0">
                  <a:solidFill>
                    <a:schemeClr val="tx1"/>
                  </a:solidFill>
                  <a:latin typeface="楷体_GB2312" pitchFamily="49" charset="-122"/>
                  <a:ea typeface="楷体_GB2312"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b="1" i="1" dirty="0">
                          <a:solidFill>
                            <a:schemeClr val="tx1"/>
                          </a:solidFill>
                          <a:latin typeface="Cambria Math"/>
                        </a:rPr>
                        <m:t>𝐬𝐡</m:t>
                      </m:r>
                      <m:d>
                        <m:dPr>
                          <m:ctrlPr>
                            <a:rPr lang="en-US" altLang="zh-CN" b="1" i="1" dirty="0">
                              <a:solidFill>
                                <a:schemeClr val="tx1"/>
                              </a:solidFill>
                              <a:latin typeface="Cambria Math"/>
                            </a:rPr>
                          </m:ctrlPr>
                        </m:dPr>
                        <m:e>
                          <m:sSub>
                            <m:sSubPr>
                              <m:ctrlPr>
                                <a:rPr lang="en-US" altLang="zh-CN" b="1" i="1" dirty="0">
                                  <a:solidFill>
                                    <a:schemeClr val="tx1"/>
                                  </a:solidFill>
                                  <a:latin typeface="Cambria Math"/>
                                </a:rPr>
                              </m:ctrlPr>
                            </m:sSubPr>
                            <m:e>
                              <m:r>
                                <a:rPr lang="en-US" altLang="zh-CN" b="1" i="1" dirty="0">
                                  <a:solidFill>
                                    <a:schemeClr val="tx1"/>
                                  </a:solidFill>
                                  <a:latin typeface="Cambria Math"/>
                                </a:rPr>
                                <m:t>𝒅</m:t>
                              </m:r>
                            </m:e>
                            <m:sub>
                              <m:r>
                                <a:rPr lang="en-US" altLang="zh-CN" b="1" i="1" dirty="0">
                                  <a:solidFill>
                                    <a:schemeClr val="tx1"/>
                                  </a:solidFill>
                                  <a:latin typeface="Cambria Math"/>
                                </a:rPr>
                                <m:t>𝒊𝒋</m:t>
                              </m:r>
                            </m:sub>
                          </m:sSub>
                        </m:e>
                      </m:d>
                      <m:r>
                        <a:rPr lang="en-US" altLang="zh-CN" b="1" i="1" dirty="0">
                          <a:solidFill>
                            <a:schemeClr val="tx1"/>
                          </a:solidFill>
                          <a:latin typeface="Cambria Math"/>
                        </a:rPr>
                        <m:t> </m:t>
                      </m:r>
                      <m:r>
                        <a:rPr lang="en-US" altLang="zh-CN" b="1" i="1" dirty="0" smtClean="0">
                          <a:solidFill>
                            <a:schemeClr val="tx1"/>
                          </a:solidFill>
                          <a:latin typeface="Cambria Math"/>
                        </a:rPr>
                        <m:t>=</m:t>
                      </m:r>
                      <m:d>
                        <m:dPr>
                          <m:begChr m:val="{"/>
                          <m:endChr m:val=""/>
                          <m:ctrlPr>
                            <a:rPr lang="en-US" altLang="zh-CN" b="1" i="1" dirty="0" smtClean="0">
                              <a:solidFill>
                                <a:schemeClr val="tx1"/>
                              </a:solidFill>
                              <a:latin typeface="Cambria Math"/>
                            </a:rPr>
                          </m:ctrlPr>
                        </m:dPr>
                        <m:e>
                          <m:eqArr>
                            <m:eqArrPr>
                              <m:ctrlPr>
                                <a:rPr lang="en-US" altLang="zh-CN" b="1" i="1" dirty="0" smtClean="0">
                                  <a:solidFill>
                                    <a:schemeClr val="tx1"/>
                                  </a:solidFill>
                                  <a:latin typeface="Cambria Math"/>
                                </a:rPr>
                              </m:ctrlPr>
                            </m:eqArrPr>
                            <m:e>
                              <m:r>
                                <a:rPr lang="en-US" altLang="zh-CN" b="1" i="1" dirty="0" smtClean="0">
                                  <a:solidFill>
                                    <a:schemeClr val="tx1"/>
                                  </a:solidFill>
                                  <a:latin typeface="Cambria Math"/>
                                </a:rPr>
                                <m:t>𝟏</m:t>
                              </m:r>
                              <m:r>
                                <a:rPr lang="en-US" altLang="zh-CN" b="1" i="1" dirty="0" smtClean="0">
                                  <a:solidFill>
                                    <a:schemeClr val="tx1"/>
                                  </a:solidFill>
                                  <a:latin typeface="Cambria Math"/>
                                </a:rPr>
                                <m:t>−</m:t>
                              </m:r>
                              <m:sSup>
                                <m:sSupPr>
                                  <m:ctrlPr>
                                    <a:rPr lang="en-US" altLang="zh-CN" b="1" i="1" dirty="0" smtClean="0">
                                      <a:solidFill>
                                        <a:schemeClr val="tx1"/>
                                      </a:solidFill>
                                      <a:latin typeface="Cambria Math"/>
                                    </a:rPr>
                                  </m:ctrlPr>
                                </m:sSupPr>
                                <m:e>
                                  <m:d>
                                    <m:dPr>
                                      <m:ctrlPr>
                                        <a:rPr lang="en-US" altLang="zh-CN" b="1" i="1" dirty="0" smtClean="0">
                                          <a:solidFill>
                                            <a:schemeClr val="tx1"/>
                                          </a:solidFill>
                                          <a:latin typeface="Cambria Math"/>
                                        </a:rPr>
                                      </m:ctrlPr>
                                    </m:dPr>
                                    <m:e>
                                      <m:f>
                                        <m:fPr>
                                          <m:ctrlPr>
                                            <a:rPr lang="en-US" altLang="zh-CN" b="1" i="1" dirty="0" smtClean="0">
                                              <a:solidFill>
                                                <a:schemeClr val="tx1"/>
                                              </a:solidFill>
                                              <a:latin typeface="Cambria Math"/>
                                            </a:rPr>
                                          </m:ctrlPr>
                                        </m:fPr>
                                        <m:num>
                                          <m:sSub>
                                            <m:sSubPr>
                                              <m:ctrlPr>
                                                <a:rPr lang="en-US" altLang="zh-CN" b="1" i="1" dirty="0">
                                                  <a:solidFill>
                                                    <a:schemeClr val="tx1"/>
                                                  </a:solidFill>
                                                  <a:latin typeface="Cambria Math"/>
                                                </a:rPr>
                                              </m:ctrlPr>
                                            </m:sSubPr>
                                            <m:e>
                                              <m:r>
                                                <a:rPr lang="en-US" altLang="zh-CN" b="1" i="1" dirty="0">
                                                  <a:solidFill>
                                                    <a:schemeClr val="tx1"/>
                                                  </a:solidFill>
                                                  <a:latin typeface="Cambria Math"/>
                                                </a:rPr>
                                                <m:t>𝒅</m:t>
                                              </m:r>
                                            </m:e>
                                            <m:sub>
                                              <m:r>
                                                <a:rPr lang="en-US" altLang="zh-CN" b="1" i="1" dirty="0">
                                                  <a:solidFill>
                                                    <a:schemeClr val="tx1"/>
                                                  </a:solidFill>
                                                  <a:latin typeface="Cambria Math"/>
                                                </a:rPr>
                                                <m:t>𝒊𝒋</m:t>
                                              </m:r>
                                            </m:sub>
                                          </m:sSub>
                                        </m:num>
                                        <m:den>
                                          <m:sSub>
                                            <m:sSubPr>
                                              <m:ctrlPr>
                                                <a:rPr lang="en-US" altLang="zh-CN" b="1" i="1" dirty="0" smtClean="0">
                                                  <a:solidFill>
                                                    <a:schemeClr val="tx1"/>
                                                  </a:solidFill>
                                                  <a:latin typeface="Cambria Math"/>
                                                </a:rPr>
                                              </m:ctrlPr>
                                            </m:sSubPr>
                                            <m:e>
                                              <m:r>
                                                <a:rPr lang="en-US" altLang="zh-CN" b="1" i="1" dirty="0" smtClean="0">
                                                  <a:solidFill>
                                                    <a:schemeClr val="tx1"/>
                                                  </a:solidFill>
                                                  <a:latin typeface="Cambria Math"/>
                                                  <a:ea typeface="Cambria Math"/>
                                                </a:rPr>
                                                <m:t>𝝈</m:t>
                                              </m:r>
                                            </m:e>
                                            <m:sub>
                                              <m:r>
                                                <m:rPr>
                                                  <m:sty m:val="p"/>
                                                </m:rPr>
                                                <a:rPr lang="en-US" altLang="zh-CN" b="1" i="1" dirty="0">
                                                  <a:solidFill>
                                                    <a:schemeClr val="tx1"/>
                                                  </a:solidFill>
                                                  <a:latin typeface="Cambria Math"/>
                                                </a:rPr>
                                                <m:t>share</m:t>
                                              </m:r>
                                            </m:sub>
                                          </m:sSub>
                                        </m:den>
                                      </m:f>
                                    </m:e>
                                  </m:d>
                                </m:e>
                                <m:sup>
                                  <m:r>
                                    <a:rPr lang="en-US" altLang="zh-CN" b="1" i="1" dirty="0" smtClean="0">
                                      <a:solidFill>
                                        <a:schemeClr val="tx1"/>
                                      </a:solidFill>
                                      <a:latin typeface="Cambria Math"/>
                                      <a:ea typeface="Cambria Math"/>
                                    </a:rPr>
                                    <m:t>𝒂</m:t>
                                  </m:r>
                                </m:sup>
                              </m:sSup>
                              <m:r>
                                <a:rPr lang="zh-CN" altLang="en-US" b="1" i="1" dirty="0" smtClean="0">
                                  <a:solidFill>
                                    <a:schemeClr val="tx1"/>
                                  </a:solidFill>
                                  <a:latin typeface="Cambria Math"/>
                                  <a:ea typeface="Cambria Math"/>
                                </a:rPr>
                                <m:t>，</m:t>
                              </m:r>
                              <m:sSub>
                                <m:sSubPr>
                                  <m:ctrlPr>
                                    <a:rPr lang="en-US" altLang="zh-CN" b="1" i="1" dirty="0">
                                      <a:solidFill>
                                        <a:schemeClr val="tx1"/>
                                      </a:solidFill>
                                      <a:latin typeface="Cambria Math"/>
                                    </a:rPr>
                                  </m:ctrlPr>
                                </m:sSubPr>
                                <m:e>
                                  <m:r>
                                    <a:rPr lang="en-US" altLang="zh-CN" b="1" i="1" dirty="0">
                                      <a:solidFill>
                                        <a:schemeClr val="tx1"/>
                                      </a:solidFill>
                                      <a:latin typeface="Cambria Math"/>
                                    </a:rPr>
                                    <m:t>𝒅</m:t>
                                  </m:r>
                                </m:e>
                                <m:sub>
                                  <m:r>
                                    <a:rPr lang="en-US" altLang="zh-CN" b="1" i="1" dirty="0">
                                      <a:solidFill>
                                        <a:schemeClr val="tx1"/>
                                      </a:solidFill>
                                      <a:latin typeface="Cambria Math"/>
                                    </a:rPr>
                                    <m:t>𝒊𝒋</m:t>
                                  </m:r>
                                </m:sub>
                              </m:sSub>
                              <m:r>
                                <a:rPr lang="en-US" altLang="zh-CN" b="1" i="1" dirty="0">
                                  <a:solidFill>
                                    <a:schemeClr val="tx1"/>
                                  </a:solidFill>
                                  <a:latin typeface="Cambria Math"/>
                                  <a:ea typeface="Cambria Math"/>
                                </a:rPr>
                                <m:t>≤</m:t>
                              </m:r>
                              <m:sSub>
                                <m:sSubPr>
                                  <m:ctrlPr>
                                    <a:rPr lang="en-US" altLang="zh-CN" b="1" i="1" dirty="0">
                                      <a:solidFill>
                                        <a:schemeClr val="tx1"/>
                                      </a:solidFill>
                                      <a:latin typeface="Cambria Math"/>
                                      <a:ea typeface="Cambria Math"/>
                                    </a:rPr>
                                  </m:ctrlPr>
                                </m:sSubPr>
                                <m:e>
                                  <m:r>
                                    <a:rPr lang="en-US" altLang="zh-CN" b="1" i="1" dirty="0">
                                      <a:solidFill>
                                        <a:schemeClr val="tx1"/>
                                      </a:solidFill>
                                      <a:latin typeface="Cambria Math"/>
                                      <a:ea typeface="Cambria Math"/>
                                    </a:rPr>
                                    <m:t>𝝈</m:t>
                                  </m:r>
                                </m:e>
                                <m:sub>
                                  <m:r>
                                    <m:rPr>
                                      <m:sty m:val="p"/>
                                    </m:rPr>
                                    <a:rPr lang="en-US" altLang="zh-CN" b="1" i="1" dirty="0">
                                      <a:solidFill>
                                        <a:schemeClr val="tx1"/>
                                      </a:solidFill>
                                      <a:latin typeface="Cambria Math"/>
                                      <a:ea typeface="Cambria Math"/>
                                    </a:rPr>
                                    <m:t>share</m:t>
                                  </m:r>
                                </m:sub>
                              </m:sSub>
                            </m:e>
                            <m:e/>
                            <m:e>
                              <m:r>
                                <a:rPr lang="en-US" altLang="zh-CN" b="1" i="1" dirty="0" smtClean="0">
                                  <a:solidFill>
                                    <a:schemeClr val="tx1"/>
                                  </a:solidFill>
                                  <a:latin typeface="Cambria Math"/>
                                </a:rPr>
                                <m:t>𝟎</m:t>
                              </m:r>
                              <m:r>
                                <a:rPr lang="zh-CN" altLang="en-US" b="1" i="1" dirty="0" smtClean="0">
                                  <a:solidFill>
                                    <a:schemeClr val="tx1"/>
                                  </a:solidFill>
                                  <a:latin typeface="Cambria Math"/>
                                </a:rPr>
                                <m:t>，</m:t>
                              </m:r>
                              <m:sSub>
                                <m:sSubPr>
                                  <m:ctrlPr>
                                    <a:rPr lang="en-US" altLang="zh-CN" b="1" i="1" dirty="0">
                                      <a:solidFill>
                                        <a:schemeClr val="tx1"/>
                                      </a:solidFill>
                                      <a:latin typeface="Cambria Math"/>
                                    </a:rPr>
                                  </m:ctrlPr>
                                </m:sSubPr>
                                <m:e>
                                  <m:r>
                                    <a:rPr lang="en-US" altLang="zh-CN" b="1" i="1" dirty="0" smtClean="0">
                                      <a:solidFill>
                                        <a:schemeClr val="tx1"/>
                                      </a:solidFill>
                                      <a:latin typeface="Cambria Math"/>
                                    </a:rPr>
                                    <m:t>                         </m:t>
                                  </m:r>
                                  <m:r>
                                    <a:rPr lang="en-US" altLang="zh-CN" b="1" i="1" dirty="0">
                                      <a:solidFill>
                                        <a:schemeClr val="tx1"/>
                                      </a:solidFill>
                                      <a:latin typeface="Cambria Math"/>
                                    </a:rPr>
                                    <m:t>𝒅</m:t>
                                  </m:r>
                                </m:e>
                                <m:sub>
                                  <m:r>
                                    <a:rPr lang="en-US" altLang="zh-CN" b="1" i="1" dirty="0">
                                      <a:solidFill>
                                        <a:schemeClr val="tx1"/>
                                      </a:solidFill>
                                      <a:latin typeface="Cambria Math"/>
                                    </a:rPr>
                                    <m:t>𝒊𝒋</m:t>
                                  </m:r>
                                </m:sub>
                              </m:sSub>
                              <m:r>
                                <a:rPr lang="en-US" altLang="zh-CN" b="1" i="1" dirty="0">
                                  <a:solidFill>
                                    <a:schemeClr val="tx1"/>
                                  </a:solidFill>
                                  <a:latin typeface="Cambria Math"/>
                                  <a:ea typeface="Cambria Math"/>
                                </a:rPr>
                                <m:t>≤</m:t>
                              </m:r>
                              <m:sSub>
                                <m:sSubPr>
                                  <m:ctrlPr>
                                    <a:rPr lang="en-US" altLang="zh-CN" b="1" i="1" dirty="0">
                                      <a:solidFill>
                                        <a:schemeClr val="tx1"/>
                                      </a:solidFill>
                                      <a:latin typeface="Cambria Math"/>
                                      <a:ea typeface="Cambria Math"/>
                                    </a:rPr>
                                  </m:ctrlPr>
                                </m:sSubPr>
                                <m:e>
                                  <m:r>
                                    <a:rPr lang="en-US" altLang="zh-CN" b="1" i="1" dirty="0">
                                      <a:solidFill>
                                        <a:schemeClr val="tx1"/>
                                      </a:solidFill>
                                      <a:latin typeface="Cambria Math"/>
                                      <a:ea typeface="Cambria Math"/>
                                    </a:rPr>
                                    <m:t>𝝈</m:t>
                                  </m:r>
                                </m:e>
                                <m:sub>
                                  <m:r>
                                    <m:rPr>
                                      <m:sty m:val="p"/>
                                    </m:rPr>
                                    <a:rPr lang="en-US" altLang="zh-CN" b="1" i="1" dirty="0">
                                      <a:solidFill>
                                        <a:schemeClr val="tx1"/>
                                      </a:solidFill>
                                      <a:latin typeface="Cambria Math"/>
                                      <a:ea typeface="Cambria Math"/>
                                    </a:rPr>
                                    <m:t>share</m:t>
                                  </m:r>
                                </m:sub>
                              </m:sSub>
                            </m:e>
                          </m:eqArr>
                          <m:r>
                            <a:rPr lang="zh-CN" altLang="en-US" b="1" i="1" dirty="0" smtClean="0">
                              <a:solidFill>
                                <a:schemeClr val="tx1"/>
                              </a:solidFill>
                              <a:latin typeface="Cambria Math"/>
                            </a:rPr>
                            <m:t>，</m:t>
                          </m:r>
                        </m:e>
                      </m:d>
                    </m:oMath>
                  </m:oMathPara>
                </a14:m>
                <a:endParaRPr lang="en-US" altLang="zh-CN" b="1" dirty="0" smtClean="0">
                  <a:solidFill>
                    <a:schemeClr val="tx1"/>
                  </a:solidFill>
                  <a:latin typeface="楷体_GB2312" pitchFamily="49" charset="-122"/>
                  <a:ea typeface="楷体_GB2312" pitchFamily="49" charset="-122"/>
                </a:endParaRPr>
              </a:p>
              <a:p>
                <a:pPr marL="0" indent="0">
                  <a:buNone/>
                </a:pPr>
                <a:r>
                  <a:rPr lang="zh-CN" altLang="en-US" b="1" dirty="0">
                    <a:solidFill>
                      <a:schemeClr val="tx1"/>
                    </a:solidFill>
                    <a:latin typeface="楷体_GB2312" pitchFamily="49" charset="-122"/>
                    <a:ea typeface="楷体_GB2312" pitchFamily="49" charset="-122"/>
                  </a:rPr>
                  <a:t>式</a:t>
                </a:r>
                <a:r>
                  <a:rPr lang="zh-CN" altLang="en-US" b="1" dirty="0" smtClean="0">
                    <a:solidFill>
                      <a:schemeClr val="tx1"/>
                    </a:solidFill>
                    <a:latin typeface="楷体_GB2312" pitchFamily="49" charset="-122"/>
                    <a:ea typeface="楷体_GB2312" pitchFamily="49" charset="-122"/>
                  </a:rPr>
                  <a:t>中，</a:t>
                </a:r>
                <a14:m>
                  <m:oMath xmlns:m="http://schemas.openxmlformats.org/officeDocument/2006/math">
                    <m:sSub>
                      <m:sSubPr>
                        <m:ctrlPr>
                          <a:rPr lang="en-US" altLang="zh-CN" b="1" i="1" dirty="0">
                            <a:solidFill>
                              <a:schemeClr val="tx1"/>
                            </a:solidFill>
                            <a:latin typeface="Cambria Math"/>
                            <a:ea typeface="Cambria Math"/>
                          </a:rPr>
                        </m:ctrlPr>
                      </m:sSubPr>
                      <m:e>
                        <m:r>
                          <a:rPr lang="en-US" altLang="zh-CN" b="1" i="1" dirty="0">
                            <a:solidFill>
                              <a:schemeClr val="tx1"/>
                            </a:solidFill>
                            <a:latin typeface="Cambria Math"/>
                            <a:ea typeface="Cambria Math"/>
                          </a:rPr>
                          <m:t>𝝈</m:t>
                        </m:r>
                      </m:e>
                      <m:sub>
                        <m:r>
                          <m:rPr>
                            <m:sty m:val="p"/>
                          </m:rPr>
                          <a:rPr lang="en-US" altLang="zh-CN" b="1" i="1" dirty="0">
                            <a:solidFill>
                              <a:schemeClr val="tx1"/>
                            </a:solidFill>
                            <a:latin typeface="Cambria Math"/>
                            <a:ea typeface="Cambria Math"/>
                          </a:rPr>
                          <m:t>share</m:t>
                        </m:r>
                      </m:sub>
                    </m:sSub>
                  </m:oMath>
                </a14:m>
                <a:r>
                  <a:rPr lang="zh-CN" altLang="en-US" b="1" dirty="0" smtClean="0">
                    <a:solidFill>
                      <a:schemeClr val="tx1"/>
                    </a:solidFill>
                    <a:latin typeface="楷体_GB2312" pitchFamily="49" charset="-122"/>
                    <a:ea typeface="楷体_GB2312" pitchFamily="49" charset="-122"/>
                  </a:rPr>
                  <a:t>：小生境半径，是设定值</a:t>
                </a:r>
                <a:endParaRPr lang="en-US" altLang="zh-CN" b="1" dirty="0" smtClean="0">
                  <a:solidFill>
                    <a:schemeClr val="tx1"/>
                  </a:solidFill>
                  <a:latin typeface="楷体_GB2312" pitchFamily="49" charset="-122"/>
                  <a:ea typeface="楷体_GB2312" pitchFamily="49" charset="-122"/>
                </a:endParaRPr>
              </a:p>
              <a:p>
                <a:pPr marL="0" indent="0">
                  <a:buNone/>
                </a:pPr>
                <a:r>
                  <a:rPr lang="en-US" altLang="zh-CN" b="1" dirty="0">
                    <a:solidFill>
                      <a:schemeClr val="tx1"/>
                    </a:solidFill>
                    <a:latin typeface="楷体_GB2312" pitchFamily="49" charset="-122"/>
                    <a:ea typeface="楷体_GB2312" pitchFamily="49" charset="-122"/>
                  </a:rPr>
                  <a:t> </a:t>
                </a:r>
                <a:r>
                  <a:rPr lang="en-US" altLang="zh-CN" b="1" dirty="0" smtClean="0">
                    <a:solidFill>
                      <a:schemeClr val="tx1"/>
                    </a:solidFill>
                    <a:latin typeface="楷体_GB2312" pitchFamily="49" charset="-122"/>
                    <a:ea typeface="楷体_GB2312" pitchFamily="49" charset="-122"/>
                  </a:rPr>
                  <a:t>     </a:t>
                </a:r>
                <a14:m>
                  <m:oMath xmlns:m="http://schemas.openxmlformats.org/officeDocument/2006/math">
                    <m:sSub>
                      <m:sSubPr>
                        <m:ctrlPr>
                          <a:rPr lang="en-US" altLang="zh-CN" b="1" i="1" dirty="0">
                            <a:solidFill>
                              <a:schemeClr val="tx1"/>
                            </a:solidFill>
                            <a:latin typeface="Cambria Math"/>
                          </a:rPr>
                        </m:ctrlPr>
                      </m:sSubPr>
                      <m:e>
                        <m:r>
                          <a:rPr lang="en-US" altLang="zh-CN" b="1" i="1" dirty="0">
                            <a:solidFill>
                              <a:schemeClr val="tx1"/>
                            </a:solidFill>
                            <a:latin typeface="Cambria Math"/>
                          </a:rPr>
                          <m:t>𝒅</m:t>
                        </m:r>
                      </m:e>
                      <m:sub>
                        <m:r>
                          <a:rPr lang="en-US" altLang="zh-CN" b="1" i="1" dirty="0">
                            <a:solidFill>
                              <a:schemeClr val="tx1"/>
                            </a:solidFill>
                            <a:latin typeface="Cambria Math"/>
                          </a:rPr>
                          <m:t>𝒊𝒋</m:t>
                        </m:r>
                      </m:sub>
                    </m:sSub>
                    <m:r>
                      <a:rPr lang="zh-CN" altLang="en-US" b="1" i="1" dirty="0" smtClean="0">
                        <a:solidFill>
                          <a:schemeClr val="tx1"/>
                        </a:solidFill>
                        <a:latin typeface="Cambria Math"/>
                      </a:rPr>
                      <m:t>：</m:t>
                    </m:r>
                  </m:oMath>
                </a14:m>
                <a:r>
                  <a:rPr lang="zh-CN" altLang="en-US" b="1" dirty="0" smtClean="0">
                    <a:solidFill>
                      <a:schemeClr val="tx1"/>
                    </a:solidFill>
                    <a:latin typeface="楷体_GB2312" pitchFamily="49" charset="-122"/>
                    <a:ea typeface="楷体_GB2312" pitchFamily="49" charset="-122"/>
                  </a:rPr>
                  <a:t>个体</a:t>
                </a:r>
                <a14:m>
                  <m:oMath xmlns:m="http://schemas.openxmlformats.org/officeDocument/2006/math">
                    <m:sSub>
                      <m:sSubPr>
                        <m:ctrlPr>
                          <a:rPr lang="en-US" altLang="zh-CN" b="1" i="1" dirty="0" smtClean="0">
                            <a:solidFill>
                              <a:schemeClr val="tx1"/>
                            </a:solidFill>
                            <a:latin typeface="Cambria Math"/>
                          </a:rPr>
                        </m:ctrlPr>
                      </m:sSubPr>
                      <m:e>
                        <m:r>
                          <a:rPr lang="en-US" altLang="zh-CN" b="1" i="1" dirty="0" smtClean="0">
                            <a:solidFill>
                              <a:schemeClr val="tx1"/>
                            </a:solidFill>
                            <a:latin typeface="Cambria Math"/>
                          </a:rPr>
                          <m:t>𝒙</m:t>
                        </m:r>
                      </m:e>
                      <m:sub>
                        <m:r>
                          <a:rPr lang="en-US" altLang="zh-CN" b="1" i="1" dirty="0" smtClean="0">
                            <a:solidFill>
                              <a:schemeClr val="tx1"/>
                            </a:solidFill>
                            <a:latin typeface="Cambria Math"/>
                          </a:rPr>
                          <m:t>𝒊</m:t>
                        </m:r>
                      </m:sub>
                    </m:sSub>
                  </m:oMath>
                </a14:m>
                <a:r>
                  <a:rPr lang="zh-CN" altLang="en-US" b="1" dirty="0" smtClean="0">
                    <a:solidFill>
                      <a:schemeClr val="tx1"/>
                    </a:solidFill>
                    <a:latin typeface="楷体_GB2312" pitchFamily="49" charset="-122"/>
                    <a:ea typeface="楷体_GB2312" pitchFamily="49" charset="-122"/>
                  </a:rPr>
                  <a:t>与</a:t>
                </a:r>
                <a14:m>
                  <m:oMath xmlns:m="http://schemas.openxmlformats.org/officeDocument/2006/math">
                    <m:sSub>
                      <m:sSubPr>
                        <m:ctrlPr>
                          <a:rPr lang="en-US" altLang="zh-CN" b="1" i="1" dirty="0">
                            <a:solidFill>
                              <a:schemeClr val="tx1"/>
                            </a:solidFill>
                            <a:latin typeface="Cambria Math"/>
                          </a:rPr>
                        </m:ctrlPr>
                      </m:sSubPr>
                      <m:e>
                        <m:r>
                          <a:rPr lang="en-US" altLang="zh-CN" b="1" i="1" dirty="0">
                            <a:solidFill>
                              <a:schemeClr val="tx1"/>
                            </a:solidFill>
                            <a:latin typeface="Cambria Math"/>
                          </a:rPr>
                          <m:t>𝒙</m:t>
                        </m:r>
                      </m:e>
                      <m:sub>
                        <m:r>
                          <a:rPr lang="en-US" altLang="zh-CN" b="1" i="1" dirty="0" smtClean="0">
                            <a:solidFill>
                              <a:schemeClr val="tx1"/>
                            </a:solidFill>
                            <a:latin typeface="Cambria Math"/>
                          </a:rPr>
                          <m:t>𝒋</m:t>
                        </m:r>
                      </m:sub>
                    </m:sSub>
                  </m:oMath>
                </a14:m>
                <a:r>
                  <a:rPr lang="zh-CN" altLang="en-US" b="1" dirty="0" smtClean="0">
                    <a:solidFill>
                      <a:schemeClr val="tx1"/>
                    </a:solidFill>
                    <a:latin typeface="楷体_GB2312" pitchFamily="49" charset="-122"/>
                    <a:ea typeface="楷体_GB2312" pitchFamily="49" charset="-122"/>
                  </a:rPr>
                  <a:t>之间的欧几里得距离</a:t>
                </a:r>
                <a:endParaRPr lang="en-US" altLang="zh-CN" b="1" dirty="0" smtClean="0">
                  <a:solidFill>
                    <a:schemeClr val="tx1"/>
                  </a:solidFill>
                  <a:latin typeface="楷体_GB2312" pitchFamily="49" charset="-122"/>
                  <a:ea typeface="楷体_GB2312" pitchFamily="49" charset="-122"/>
                </a:endParaRPr>
              </a:p>
              <a:p>
                <a:pPr marL="0" indent="0">
                  <a:buNone/>
                </a:pPr>
                <a:r>
                  <a:rPr lang="en-US" altLang="zh-CN" b="1" dirty="0">
                    <a:solidFill>
                      <a:schemeClr val="tx1"/>
                    </a:solidFill>
                    <a:latin typeface="楷体_GB2312" pitchFamily="49" charset="-122"/>
                    <a:ea typeface="楷体_GB2312" pitchFamily="49" charset="-122"/>
                  </a:rPr>
                  <a:t> </a:t>
                </a:r>
                <a:r>
                  <a:rPr lang="en-US" altLang="zh-CN" b="1" dirty="0" smtClean="0">
                    <a:solidFill>
                      <a:schemeClr val="tx1"/>
                    </a:solidFill>
                    <a:latin typeface="楷体_GB2312" pitchFamily="49" charset="-122"/>
                    <a:ea typeface="楷体_GB2312" pitchFamily="49" charset="-122"/>
                  </a:rPr>
                  <a:t>     a:</a:t>
                </a:r>
                <a:r>
                  <a:rPr lang="zh-CN" altLang="en-US" b="1" dirty="0" smtClean="0">
                    <a:solidFill>
                      <a:schemeClr val="tx1"/>
                    </a:solidFill>
                    <a:latin typeface="楷体_GB2312" pitchFamily="49" charset="-122"/>
                    <a:ea typeface="楷体_GB2312" pitchFamily="49" charset="-122"/>
                  </a:rPr>
                  <a:t>用于对</a:t>
                </a:r>
                <a14:m>
                  <m:oMath xmlns:m="http://schemas.openxmlformats.org/officeDocument/2006/math">
                    <m:r>
                      <a:rPr lang="en-US" altLang="zh-CN" b="1" i="1" dirty="0">
                        <a:solidFill>
                          <a:schemeClr val="tx1"/>
                        </a:solidFill>
                        <a:latin typeface="Cambria Math"/>
                      </a:rPr>
                      <m:t>𝐬𝐡</m:t>
                    </m:r>
                    <m:d>
                      <m:dPr>
                        <m:ctrlPr>
                          <a:rPr lang="en-US" altLang="zh-CN" b="1" i="1" dirty="0">
                            <a:solidFill>
                              <a:schemeClr val="tx1"/>
                            </a:solidFill>
                            <a:latin typeface="Cambria Math"/>
                          </a:rPr>
                        </m:ctrlPr>
                      </m:dPr>
                      <m:e>
                        <m:sSub>
                          <m:sSubPr>
                            <m:ctrlPr>
                              <a:rPr lang="en-US" altLang="zh-CN" b="1" i="1" dirty="0">
                                <a:solidFill>
                                  <a:schemeClr val="tx1"/>
                                </a:solidFill>
                                <a:latin typeface="Cambria Math"/>
                              </a:rPr>
                            </m:ctrlPr>
                          </m:sSubPr>
                          <m:e>
                            <m:r>
                              <a:rPr lang="en-US" altLang="zh-CN" b="1" i="1" dirty="0">
                                <a:solidFill>
                                  <a:schemeClr val="tx1"/>
                                </a:solidFill>
                                <a:latin typeface="Cambria Math"/>
                              </a:rPr>
                              <m:t>𝒅</m:t>
                            </m:r>
                          </m:e>
                          <m:sub>
                            <m:r>
                              <a:rPr lang="en-US" altLang="zh-CN" b="1" i="1" dirty="0">
                                <a:solidFill>
                                  <a:schemeClr val="tx1"/>
                                </a:solidFill>
                                <a:latin typeface="Cambria Math"/>
                              </a:rPr>
                              <m:t>𝒊𝒋</m:t>
                            </m:r>
                          </m:sub>
                        </m:sSub>
                      </m:e>
                    </m:d>
                  </m:oMath>
                </a14:m>
                <a:r>
                  <a:rPr lang="zh-CN" altLang="en-US" b="1" dirty="0" smtClean="0">
                    <a:solidFill>
                      <a:schemeClr val="tx1"/>
                    </a:solidFill>
                    <a:latin typeface="楷体_GB2312" pitchFamily="49" charset="-122"/>
                    <a:ea typeface="楷体_GB2312" pitchFamily="49" charset="-122"/>
                  </a:rPr>
                  <a:t>的调整</a:t>
                </a:r>
                <a:endParaRPr lang="en-US" altLang="zh-CN" b="1" dirty="0" smtClean="0">
                  <a:solidFill>
                    <a:schemeClr val="tx1"/>
                  </a:solidFill>
                  <a:latin typeface="楷体_GB2312" pitchFamily="49" charset="-122"/>
                  <a:ea typeface="楷体_GB2312" pitchFamily="49" charset="-122"/>
                </a:endParaRPr>
              </a:p>
              <a:p>
                <a:pPr marL="0" indent="0">
                  <a:buNone/>
                </a:pPr>
                <a:r>
                  <a:rPr lang="zh-CN" altLang="en-US" b="1" dirty="0">
                    <a:solidFill>
                      <a:schemeClr val="tx1"/>
                    </a:solidFill>
                    <a:latin typeface="楷体_GB2312" pitchFamily="49" charset="-122"/>
                    <a:ea typeface="楷体_GB2312" pitchFamily="49" charset="-122"/>
                  </a:rPr>
                  <a:t>注：① </a:t>
                </a:r>
                <a14:m>
                  <m:oMath xmlns:m="http://schemas.openxmlformats.org/officeDocument/2006/math">
                    <m:r>
                      <a:rPr lang="en-US" altLang="zh-CN" b="1" i="0" dirty="0" smtClean="0">
                        <a:solidFill>
                          <a:schemeClr val="tx1"/>
                        </a:solidFill>
                        <a:latin typeface="Cambria Math"/>
                      </a:rPr>
                      <m:t>𝟎</m:t>
                    </m:r>
                    <m:r>
                      <a:rPr lang="en-US" altLang="zh-CN" b="1" i="1" dirty="0" smtClean="0">
                        <a:solidFill>
                          <a:schemeClr val="tx1"/>
                        </a:solidFill>
                        <a:latin typeface="Cambria Math"/>
                        <a:ea typeface="Cambria Math"/>
                      </a:rPr>
                      <m:t>≤</m:t>
                    </m:r>
                    <m:r>
                      <a:rPr lang="en-US" altLang="zh-CN" b="1" i="1" dirty="0">
                        <a:solidFill>
                          <a:schemeClr val="tx1"/>
                        </a:solidFill>
                        <a:latin typeface="Cambria Math"/>
                      </a:rPr>
                      <m:t>𝐬𝐡</m:t>
                    </m:r>
                    <m:d>
                      <m:dPr>
                        <m:ctrlPr>
                          <a:rPr lang="en-US" altLang="zh-CN" b="1" i="1" dirty="0">
                            <a:solidFill>
                              <a:schemeClr val="tx1"/>
                            </a:solidFill>
                            <a:latin typeface="Cambria Math"/>
                          </a:rPr>
                        </m:ctrlPr>
                      </m:dPr>
                      <m:e>
                        <m:sSub>
                          <m:sSubPr>
                            <m:ctrlPr>
                              <a:rPr lang="en-US" altLang="zh-CN" b="1" i="1" dirty="0">
                                <a:solidFill>
                                  <a:schemeClr val="tx1"/>
                                </a:solidFill>
                                <a:latin typeface="Cambria Math"/>
                              </a:rPr>
                            </m:ctrlPr>
                          </m:sSubPr>
                          <m:e>
                            <m:r>
                              <a:rPr lang="en-US" altLang="zh-CN" b="1" i="1" dirty="0">
                                <a:solidFill>
                                  <a:schemeClr val="tx1"/>
                                </a:solidFill>
                                <a:latin typeface="Cambria Math"/>
                              </a:rPr>
                              <m:t>𝒅</m:t>
                            </m:r>
                          </m:e>
                          <m:sub>
                            <m:r>
                              <a:rPr lang="en-US" altLang="zh-CN" b="1" i="1" dirty="0">
                                <a:solidFill>
                                  <a:schemeClr val="tx1"/>
                                </a:solidFill>
                                <a:latin typeface="Cambria Math"/>
                              </a:rPr>
                              <m:t>𝒊𝒋</m:t>
                            </m:r>
                          </m:sub>
                        </m:sSub>
                      </m:e>
                    </m:d>
                    <m:r>
                      <a:rPr lang="en-US" altLang="zh-CN" b="1" i="1" dirty="0" smtClean="0">
                        <a:solidFill>
                          <a:schemeClr val="tx1"/>
                        </a:solidFill>
                        <a:latin typeface="Cambria Math"/>
                        <a:ea typeface="Cambria Math"/>
                      </a:rPr>
                      <m:t>≤</m:t>
                    </m:r>
                    <m:r>
                      <a:rPr lang="en-US" altLang="zh-CN" b="1" i="1" dirty="0" smtClean="0">
                        <a:solidFill>
                          <a:schemeClr val="tx1"/>
                        </a:solidFill>
                        <a:latin typeface="Cambria Math"/>
                        <a:ea typeface="Cambria Math"/>
                      </a:rPr>
                      <m:t>𝟏</m:t>
                    </m:r>
                    <m:r>
                      <a:rPr lang="zh-CN" altLang="en-US" b="1" i="1" dirty="0" smtClean="0">
                        <a:solidFill>
                          <a:schemeClr val="tx1"/>
                        </a:solidFill>
                        <a:latin typeface="Cambria Math"/>
                        <a:ea typeface="Cambria Math"/>
                      </a:rPr>
                      <m:t>，</m:t>
                    </m:r>
                    <m:r>
                      <a:rPr lang="en-US" altLang="zh-CN" b="1" i="1" dirty="0">
                        <a:solidFill>
                          <a:schemeClr val="tx1"/>
                        </a:solidFill>
                        <a:latin typeface="Cambria Math"/>
                      </a:rPr>
                      <m:t>𝐬𝐡</m:t>
                    </m:r>
                    <m:d>
                      <m:dPr>
                        <m:ctrlPr>
                          <a:rPr lang="en-US" altLang="zh-CN" b="1" i="1" dirty="0">
                            <a:solidFill>
                              <a:schemeClr val="tx1"/>
                            </a:solidFill>
                            <a:latin typeface="Cambria Math"/>
                          </a:rPr>
                        </m:ctrlPr>
                      </m:dPr>
                      <m:e>
                        <m:sSub>
                          <m:sSubPr>
                            <m:ctrlPr>
                              <a:rPr lang="en-US" altLang="zh-CN" b="1" i="1" dirty="0">
                                <a:solidFill>
                                  <a:schemeClr val="tx1"/>
                                </a:solidFill>
                                <a:latin typeface="Cambria Math"/>
                              </a:rPr>
                            </m:ctrlPr>
                          </m:sSubPr>
                          <m:e>
                            <m:r>
                              <a:rPr lang="en-US" altLang="zh-CN" b="1" i="1" dirty="0">
                                <a:solidFill>
                                  <a:schemeClr val="tx1"/>
                                </a:solidFill>
                                <a:latin typeface="Cambria Math"/>
                              </a:rPr>
                              <m:t>𝒅</m:t>
                            </m:r>
                          </m:e>
                          <m:sub>
                            <m:r>
                              <a:rPr lang="en-US" altLang="zh-CN" b="1" i="1" dirty="0">
                                <a:solidFill>
                                  <a:schemeClr val="tx1"/>
                                </a:solidFill>
                                <a:latin typeface="Cambria Math"/>
                              </a:rPr>
                              <m:t>𝒊𝒋</m:t>
                            </m:r>
                          </m:sub>
                        </m:sSub>
                      </m:e>
                    </m:d>
                  </m:oMath>
                </a14:m>
                <a:r>
                  <a:rPr lang="zh-CN" altLang="en-US" b="1" dirty="0" smtClean="0">
                    <a:solidFill>
                      <a:schemeClr val="tx1"/>
                    </a:solidFill>
                    <a:latin typeface="楷体_GB2312" pitchFamily="49" charset="-122"/>
                    <a:ea typeface="楷体_GB2312" pitchFamily="49" charset="-122"/>
                  </a:rPr>
                  <a:t>大</a:t>
                </a:r>
                <a:r>
                  <a:rPr lang="zh-CN" altLang="en-US" b="1" dirty="0">
                    <a:solidFill>
                      <a:schemeClr val="tx1"/>
                    </a:solidFill>
                    <a:latin typeface="楷体_GB2312" pitchFamily="49" charset="-122"/>
                    <a:ea typeface="楷体_GB2312" pitchFamily="49" charset="-122"/>
                  </a:rPr>
                  <a:t>，表明二者关系密切，或者说个体之间相似的程度大；</a:t>
                </a:r>
              </a:p>
              <a:p>
                <a:pPr marL="0" indent="0">
                  <a:buNone/>
                </a:pPr>
                <a:r>
                  <a:rPr lang="zh-CN" altLang="en-US" b="1" dirty="0" smtClean="0">
                    <a:solidFill>
                      <a:schemeClr val="tx1"/>
                    </a:solidFill>
                    <a:latin typeface="楷体_GB2312" pitchFamily="49" charset="-122"/>
                    <a:ea typeface="楷体_GB2312" pitchFamily="49" charset="-122"/>
                  </a:rPr>
                  <a:t>    ② </a:t>
                </a:r>
                <a:r>
                  <a:rPr lang="zh-CN" altLang="en-US" b="1" dirty="0">
                    <a:solidFill>
                      <a:schemeClr val="tx1"/>
                    </a:solidFill>
                    <a:latin typeface="楷体_GB2312" pitchFamily="49" charset="-122"/>
                    <a:ea typeface="楷体_GB2312" pitchFamily="49" charset="-122"/>
                  </a:rPr>
                  <a:t>每一个个体自身的 </a:t>
                </a:r>
                <a14:m>
                  <m:oMath xmlns:m="http://schemas.openxmlformats.org/officeDocument/2006/math">
                    <m:r>
                      <a:rPr lang="en-US" altLang="zh-CN" b="1" i="1" dirty="0">
                        <a:solidFill>
                          <a:schemeClr val="tx1"/>
                        </a:solidFill>
                        <a:latin typeface="Cambria Math"/>
                      </a:rPr>
                      <m:t>𝐬𝐡</m:t>
                    </m:r>
                    <m:d>
                      <m:dPr>
                        <m:ctrlPr>
                          <a:rPr lang="en-US" altLang="zh-CN" b="1" i="1" dirty="0">
                            <a:solidFill>
                              <a:schemeClr val="tx1"/>
                            </a:solidFill>
                            <a:latin typeface="Cambria Math"/>
                          </a:rPr>
                        </m:ctrlPr>
                      </m:dPr>
                      <m:e>
                        <m:sSub>
                          <m:sSubPr>
                            <m:ctrlPr>
                              <a:rPr lang="en-US" altLang="zh-CN" b="1" i="1" dirty="0">
                                <a:solidFill>
                                  <a:schemeClr val="tx1"/>
                                </a:solidFill>
                                <a:latin typeface="Cambria Math"/>
                              </a:rPr>
                            </m:ctrlPr>
                          </m:sSubPr>
                          <m:e>
                            <m:r>
                              <a:rPr lang="en-US" altLang="zh-CN" b="1" i="1" dirty="0">
                                <a:solidFill>
                                  <a:schemeClr val="tx1"/>
                                </a:solidFill>
                                <a:latin typeface="Cambria Math"/>
                              </a:rPr>
                              <m:t>𝒅</m:t>
                            </m:r>
                          </m:e>
                          <m:sub>
                            <m:r>
                              <a:rPr lang="en-US" altLang="zh-CN" b="1" i="1" dirty="0">
                                <a:solidFill>
                                  <a:schemeClr val="tx1"/>
                                </a:solidFill>
                                <a:latin typeface="Cambria Math"/>
                              </a:rPr>
                              <m:t>𝒊𝒋</m:t>
                            </m:r>
                          </m:sub>
                        </m:sSub>
                      </m:e>
                    </m:d>
                    <m:r>
                      <a:rPr lang="en-US" altLang="zh-CN" b="1" i="1" dirty="0">
                        <a:solidFill>
                          <a:schemeClr val="tx1"/>
                        </a:solidFill>
                        <a:latin typeface="Cambria Math"/>
                      </a:rPr>
                      <m:t> </m:t>
                    </m:r>
                  </m:oMath>
                </a14:m>
                <a:r>
                  <a:rPr lang="en-US" altLang="zh-CN" b="1" dirty="0" smtClean="0">
                    <a:solidFill>
                      <a:schemeClr val="tx1"/>
                    </a:solidFill>
                    <a:latin typeface="楷体_GB2312" pitchFamily="49" charset="-122"/>
                    <a:ea typeface="楷体_GB2312" pitchFamily="49" charset="-122"/>
                  </a:rPr>
                  <a:t>=1</a:t>
                </a:r>
                <a:r>
                  <a:rPr lang="zh-CN" altLang="en-US" b="1" dirty="0" smtClean="0">
                    <a:solidFill>
                      <a:schemeClr val="tx1"/>
                    </a:solidFill>
                    <a:latin typeface="楷体_GB2312" pitchFamily="49" charset="-122"/>
                    <a:ea typeface="楷体_GB2312" pitchFamily="49" charset="-122"/>
                  </a:rPr>
                  <a:t>；</a:t>
                </a:r>
                <a:endParaRPr lang="zh-CN" altLang="en-US" b="1" dirty="0">
                  <a:solidFill>
                    <a:schemeClr val="tx1"/>
                  </a:solidFill>
                  <a:latin typeface="楷体_GB2312" pitchFamily="49" charset="-122"/>
                  <a:ea typeface="楷体_GB2312" pitchFamily="49" charset="-122"/>
                </a:endParaRPr>
              </a:p>
              <a:p>
                <a:pPr marL="0" indent="0">
                  <a:buNone/>
                </a:pPr>
                <a:r>
                  <a:rPr lang="zh-CN" altLang="en-US" b="1" dirty="0" smtClean="0">
                    <a:solidFill>
                      <a:schemeClr val="tx1"/>
                    </a:solidFill>
                    <a:latin typeface="楷体_GB2312" pitchFamily="49" charset="-122"/>
                    <a:ea typeface="楷体_GB2312" pitchFamily="49" charset="-122"/>
                  </a:rPr>
                  <a:t>    ③ </a:t>
                </a:r>
                <a:r>
                  <a:rPr lang="zh-CN" altLang="en-US" b="1" dirty="0">
                    <a:solidFill>
                      <a:schemeClr val="tx1"/>
                    </a:solidFill>
                    <a:latin typeface="楷体_GB2312" pitchFamily="49" charset="-122"/>
                    <a:ea typeface="楷体_GB2312" pitchFamily="49" charset="-122"/>
                  </a:rPr>
                  <a:t>当</a:t>
                </a:r>
                <a14:m>
                  <m:oMath xmlns:m="http://schemas.openxmlformats.org/officeDocument/2006/math">
                    <m:sSub>
                      <m:sSubPr>
                        <m:ctrlPr>
                          <a:rPr lang="en-US" altLang="zh-CN" b="1" i="1" dirty="0">
                            <a:solidFill>
                              <a:schemeClr val="tx1"/>
                            </a:solidFill>
                            <a:latin typeface="Cambria Math"/>
                          </a:rPr>
                        </m:ctrlPr>
                      </m:sSubPr>
                      <m:e>
                        <m:r>
                          <a:rPr lang="en-US" altLang="zh-CN" b="1" i="1" dirty="0">
                            <a:solidFill>
                              <a:schemeClr val="tx1"/>
                            </a:solidFill>
                            <a:latin typeface="Cambria Math"/>
                          </a:rPr>
                          <m:t>𝒅</m:t>
                        </m:r>
                      </m:e>
                      <m:sub>
                        <m:r>
                          <a:rPr lang="en-US" altLang="zh-CN" b="1" i="1" dirty="0">
                            <a:solidFill>
                              <a:schemeClr val="tx1"/>
                            </a:solidFill>
                            <a:latin typeface="Cambria Math"/>
                          </a:rPr>
                          <m:t>𝒊𝒋</m:t>
                        </m:r>
                      </m:sub>
                    </m:sSub>
                    <m:r>
                      <a:rPr lang="en-US" altLang="zh-CN" b="1" i="1" dirty="0" smtClean="0">
                        <a:solidFill>
                          <a:schemeClr val="tx1"/>
                        </a:solidFill>
                        <a:latin typeface="Cambria Math"/>
                        <a:ea typeface="Cambria Math"/>
                      </a:rPr>
                      <m:t>≥</m:t>
                    </m:r>
                    <m:r>
                      <a:rPr lang="en-US" altLang="zh-CN" b="1" i="1" dirty="0" smtClean="0">
                        <a:solidFill>
                          <a:schemeClr val="tx1"/>
                        </a:solidFill>
                        <a:latin typeface="Cambria Math"/>
                      </a:rPr>
                      <m:t>𝐬</m:t>
                    </m:r>
                    <m:r>
                      <a:rPr lang="en-US" altLang="zh-CN" b="1" i="1" dirty="0">
                        <a:solidFill>
                          <a:schemeClr val="tx1"/>
                        </a:solidFill>
                        <a:latin typeface="Cambria Math"/>
                      </a:rPr>
                      <m:t>𝐡</m:t>
                    </m:r>
                    <m:d>
                      <m:dPr>
                        <m:ctrlPr>
                          <a:rPr lang="en-US" altLang="zh-CN" b="1" i="1" dirty="0">
                            <a:solidFill>
                              <a:schemeClr val="tx1"/>
                            </a:solidFill>
                            <a:latin typeface="Cambria Math"/>
                          </a:rPr>
                        </m:ctrlPr>
                      </m:dPr>
                      <m:e>
                        <m:sSub>
                          <m:sSubPr>
                            <m:ctrlPr>
                              <a:rPr lang="en-US" altLang="zh-CN" b="1" i="1" dirty="0">
                                <a:solidFill>
                                  <a:schemeClr val="tx1"/>
                                </a:solidFill>
                                <a:latin typeface="Cambria Math"/>
                              </a:rPr>
                            </m:ctrlPr>
                          </m:sSubPr>
                          <m:e>
                            <m:r>
                              <a:rPr lang="en-US" altLang="zh-CN" b="1" i="1" dirty="0">
                                <a:solidFill>
                                  <a:schemeClr val="tx1"/>
                                </a:solidFill>
                                <a:latin typeface="Cambria Math"/>
                              </a:rPr>
                              <m:t>𝒅</m:t>
                            </m:r>
                          </m:e>
                          <m:sub>
                            <m:r>
                              <a:rPr lang="en-US" altLang="zh-CN" b="1" i="1" dirty="0">
                                <a:solidFill>
                                  <a:schemeClr val="tx1"/>
                                </a:solidFill>
                                <a:latin typeface="Cambria Math"/>
                              </a:rPr>
                              <m:t>𝒊𝒋</m:t>
                            </m:r>
                          </m:sub>
                        </m:sSub>
                      </m:e>
                    </m:d>
                    <m:r>
                      <a:rPr lang="en-US" altLang="zh-CN" b="1" i="1" dirty="0">
                        <a:solidFill>
                          <a:schemeClr val="tx1"/>
                        </a:solidFill>
                        <a:latin typeface="Cambria Math"/>
                      </a:rPr>
                      <m:t> </m:t>
                    </m:r>
                  </m:oMath>
                </a14:m>
                <a:r>
                  <a:rPr lang="zh-CN" altLang="en-US" b="1" dirty="0" smtClean="0">
                    <a:solidFill>
                      <a:schemeClr val="tx1"/>
                    </a:solidFill>
                    <a:latin typeface="楷体_GB2312" pitchFamily="49" charset="-122"/>
                    <a:ea typeface="楷体_GB2312" pitchFamily="49" charset="-122"/>
                  </a:rPr>
                  <a:t>时，</a:t>
                </a:r>
                <a:r>
                  <a:rPr lang="en-US" altLang="zh-CN" b="1" dirty="0">
                    <a:solidFill>
                      <a:schemeClr val="tx1"/>
                    </a:solidFill>
                    <a:latin typeface="楷体_GB2312" pitchFamily="49" charset="-122"/>
                    <a:ea typeface="楷体_GB2312" pitchFamily="49" charset="-122"/>
                  </a:rPr>
                  <a:t> </a:t>
                </a:r>
                <a14:m>
                  <m:oMath xmlns:m="http://schemas.openxmlformats.org/officeDocument/2006/math">
                    <m:r>
                      <a:rPr lang="en-US" altLang="zh-CN" b="1" i="1" dirty="0">
                        <a:solidFill>
                          <a:schemeClr val="tx1"/>
                        </a:solidFill>
                        <a:latin typeface="Cambria Math"/>
                      </a:rPr>
                      <m:t>𝐬𝐡</m:t>
                    </m:r>
                    <m:d>
                      <m:dPr>
                        <m:ctrlPr>
                          <a:rPr lang="en-US" altLang="zh-CN" b="1" i="1" dirty="0">
                            <a:solidFill>
                              <a:schemeClr val="tx1"/>
                            </a:solidFill>
                            <a:latin typeface="Cambria Math"/>
                          </a:rPr>
                        </m:ctrlPr>
                      </m:dPr>
                      <m:e>
                        <m:sSub>
                          <m:sSubPr>
                            <m:ctrlPr>
                              <a:rPr lang="en-US" altLang="zh-CN" b="1" i="1" dirty="0">
                                <a:solidFill>
                                  <a:schemeClr val="tx1"/>
                                </a:solidFill>
                                <a:latin typeface="Cambria Math"/>
                              </a:rPr>
                            </m:ctrlPr>
                          </m:sSubPr>
                          <m:e>
                            <m:r>
                              <a:rPr lang="en-US" altLang="zh-CN" b="1" i="1" dirty="0">
                                <a:solidFill>
                                  <a:schemeClr val="tx1"/>
                                </a:solidFill>
                                <a:latin typeface="Cambria Math"/>
                              </a:rPr>
                              <m:t>𝒅</m:t>
                            </m:r>
                          </m:e>
                          <m:sub>
                            <m:r>
                              <a:rPr lang="en-US" altLang="zh-CN" b="1" i="1" dirty="0">
                                <a:solidFill>
                                  <a:schemeClr val="tx1"/>
                                </a:solidFill>
                                <a:latin typeface="Cambria Math"/>
                              </a:rPr>
                              <m:t>𝒊𝒋</m:t>
                            </m:r>
                          </m:sub>
                        </m:sSub>
                      </m:e>
                    </m:d>
                    <m:r>
                      <a:rPr lang="en-US" altLang="zh-CN" b="1" i="1" dirty="0">
                        <a:solidFill>
                          <a:schemeClr val="tx1"/>
                        </a:solidFill>
                        <a:latin typeface="Cambria Math"/>
                      </a:rPr>
                      <m:t> </m:t>
                    </m:r>
                  </m:oMath>
                </a14:m>
                <a:r>
                  <a:rPr lang="en-US" altLang="zh-CN" b="1" dirty="0" smtClean="0">
                    <a:solidFill>
                      <a:schemeClr val="tx1"/>
                    </a:solidFill>
                    <a:latin typeface="楷体_GB2312" pitchFamily="49" charset="-122"/>
                    <a:ea typeface="楷体_GB2312" pitchFamily="49" charset="-122"/>
                  </a:rPr>
                  <a:t>=0</a:t>
                </a:r>
                <a:r>
                  <a:rPr lang="zh-CN" altLang="en-US" b="1" dirty="0" smtClean="0">
                    <a:solidFill>
                      <a:schemeClr val="tx1"/>
                    </a:solidFill>
                    <a:latin typeface="楷体_GB2312" pitchFamily="49" charset="-122"/>
                    <a:ea typeface="楷体_GB2312" pitchFamily="49" charset="-122"/>
                  </a:rPr>
                  <a:t>；</a:t>
                </a:r>
                <a:endParaRPr lang="zh-CN" altLang="en-US" b="1" dirty="0">
                  <a:solidFill>
                    <a:schemeClr val="tx1"/>
                  </a:solidFill>
                  <a:latin typeface="楷体_GB2312" pitchFamily="49" charset="-122"/>
                  <a:ea typeface="楷体_GB2312" pitchFamily="49" charset="-122"/>
                </a:endParaRPr>
              </a:p>
              <a:p>
                <a:pPr marL="0" indent="0">
                  <a:buNone/>
                </a:pPr>
                <a:r>
                  <a:rPr lang="zh-CN" altLang="en-US" b="1" dirty="0" smtClean="0">
                    <a:solidFill>
                      <a:schemeClr val="tx1"/>
                    </a:solidFill>
                    <a:latin typeface="楷体_GB2312" pitchFamily="49" charset="-122"/>
                    <a:ea typeface="楷体_GB2312" pitchFamily="49" charset="-122"/>
                  </a:rPr>
                  <a:t>    ④ 在</a:t>
                </a:r>
                <a14:m>
                  <m:oMath xmlns:m="http://schemas.openxmlformats.org/officeDocument/2006/math">
                    <m:sSub>
                      <m:sSubPr>
                        <m:ctrlPr>
                          <a:rPr lang="en-US" altLang="zh-CN" b="1" i="1" dirty="0" smtClean="0">
                            <a:solidFill>
                              <a:schemeClr val="tx1"/>
                            </a:solidFill>
                            <a:latin typeface="Cambria Math"/>
                            <a:ea typeface="Cambria Math"/>
                          </a:rPr>
                        </m:ctrlPr>
                      </m:sSubPr>
                      <m:e>
                        <m:r>
                          <a:rPr lang="en-US" altLang="zh-CN" b="1" i="1" dirty="0" smtClean="0">
                            <a:solidFill>
                              <a:schemeClr val="tx1"/>
                            </a:solidFill>
                            <a:latin typeface="Cambria Math"/>
                            <a:ea typeface="Cambria Math"/>
                          </a:rPr>
                          <m:t>𝝈</m:t>
                        </m:r>
                      </m:e>
                      <m:sub>
                        <m:r>
                          <m:rPr>
                            <m:sty m:val="p"/>
                          </m:rPr>
                          <a:rPr lang="en-US" altLang="zh-CN" b="1" i="1" dirty="0">
                            <a:solidFill>
                              <a:schemeClr val="tx1"/>
                            </a:solidFill>
                            <a:latin typeface="Cambria Math"/>
                            <a:ea typeface="Cambria Math"/>
                          </a:rPr>
                          <m:t>share</m:t>
                        </m:r>
                      </m:sub>
                    </m:sSub>
                  </m:oMath>
                </a14:m>
                <a:r>
                  <a:rPr lang="zh-CN" altLang="en-US" b="1" dirty="0" smtClean="0">
                    <a:solidFill>
                      <a:schemeClr val="tx1"/>
                    </a:solidFill>
                    <a:latin typeface="楷体_GB2312" pitchFamily="49" charset="-122"/>
                    <a:ea typeface="楷体_GB2312" pitchFamily="49" charset="-122"/>
                  </a:rPr>
                  <a:t>范围</a:t>
                </a:r>
                <a:r>
                  <a:rPr lang="zh-CN" altLang="en-US" b="1" dirty="0">
                    <a:solidFill>
                      <a:schemeClr val="tx1"/>
                    </a:solidFill>
                    <a:latin typeface="楷体_GB2312" pitchFamily="49" charset="-122"/>
                    <a:ea typeface="楷体_GB2312" pitchFamily="49" charset="-122"/>
                  </a:rPr>
                  <a:t>内的个体小生境半径相同，互相减小适应度，收敛在同一小生境内</a:t>
                </a:r>
                <a:r>
                  <a:rPr lang="zh-CN" altLang="en-US" b="1" dirty="0" smtClean="0">
                    <a:solidFill>
                      <a:schemeClr val="tx1"/>
                    </a:solidFill>
                    <a:latin typeface="楷体_GB2312" pitchFamily="49" charset="-122"/>
                    <a:ea typeface="楷体_GB2312" pitchFamily="49" charset="-122"/>
                  </a:rPr>
                  <a:t>。</a:t>
                </a:r>
                <a:r>
                  <a:rPr lang="en-US" altLang="zh-CN" b="1" dirty="0">
                    <a:solidFill>
                      <a:schemeClr val="tx1"/>
                    </a:solidFill>
                    <a:latin typeface="楷体_GB2312" pitchFamily="49" charset="-122"/>
                    <a:ea typeface="楷体_GB2312" pitchFamily="49" charset="-122"/>
                  </a:rPr>
                  <a:t> </a:t>
                </a:r>
                <a14:m>
                  <m:oMath xmlns:m="http://schemas.openxmlformats.org/officeDocument/2006/math">
                    <m:sSub>
                      <m:sSubPr>
                        <m:ctrlPr>
                          <a:rPr lang="en-US" altLang="zh-CN" b="1" i="1" dirty="0">
                            <a:solidFill>
                              <a:schemeClr val="tx1"/>
                            </a:solidFill>
                            <a:latin typeface="Cambria Math"/>
                            <a:ea typeface="Cambria Math"/>
                          </a:rPr>
                        </m:ctrlPr>
                      </m:sSubPr>
                      <m:e>
                        <m:r>
                          <a:rPr lang="en-US" altLang="zh-CN" b="1" i="1" dirty="0">
                            <a:solidFill>
                              <a:schemeClr val="tx1"/>
                            </a:solidFill>
                            <a:latin typeface="Cambria Math"/>
                            <a:ea typeface="Cambria Math"/>
                          </a:rPr>
                          <m:t>𝝈</m:t>
                        </m:r>
                      </m:e>
                      <m:sub>
                        <m:r>
                          <m:rPr>
                            <m:sty m:val="p"/>
                          </m:rPr>
                          <a:rPr lang="en-US" altLang="zh-CN" b="1" i="1" dirty="0">
                            <a:solidFill>
                              <a:schemeClr val="tx1"/>
                            </a:solidFill>
                            <a:latin typeface="Cambria Math"/>
                            <a:ea typeface="Cambria Math"/>
                          </a:rPr>
                          <m:t>share</m:t>
                        </m:r>
                      </m:sub>
                    </m:sSub>
                  </m:oMath>
                </a14:m>
                <a:r>
                  <a:rPr lang="en-US" altLang="zh-CN" b="1" dirty="0" smtClean="0">
                    <a:solidFill>
                      <a:schemeClr val="tx1"/>
                    </a:solidFill>
                    <a:latin typeface="楷体_GB2312" pitchFamily="49" charset="-122"/>
                    <a:ea typeface="楷体_GB2312" pitchFamily="49" charset="-122"/>
                  </a:rPr>
                  <a:t> </a:t>
                </a:r>
                <a:r>
                  <a:rPr lang="zh-CN" altLang="en-US" b="1" dirty="0">
                    <a:solidFill>
                      <a:schemeClr val="tx1"/>
                    </a:solidFill>
                    <a:latin typeface="楷体_GB2312" pitchFamily="49" charset="-122"/>
                    <a:ea typeface="楷体_GB2312" pitchFamily="49" charset="-122"/>
                  </a:rPr>
                  <a:t>的值是影响搜索性能的关键因素。</a:t>
                </a:r>
              </a:p>
              <a:p>
                <a:pPr marL="0" indent="0">
                  <a:buNone/>
                </a:pPr>
                <a:endParaRPr lang="zh-CN" altLang="en-US" b="1" dirty="0">
                  <a:solidFill>
                    <a:schemeClr val="tx1"/>
                  </a:solidFill>
                  <a:latin typeface="楷体_GB2312" pitchFamily="49" charset="-122"/>
                  <a:ea typeface="楷体_GB2312"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95536" y="620688"/>
                <a:ext cx="8424936" cy="5832648"/>
              </a:xfrm>
              <a:blipFill rotWithShape="1">
                <a:blip r:embed="rId2"/>
                <a:stretch>
                  <a:fillRect l="-941" t="-1254" r="-289" b="-1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058646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1507</TotalTime>
  <Words>2950</Words>
  <Application>Microsoft Office PowerPoint</Application>
  <PresentationFormat>全屏显示(4:3)</PresentationFormat>
  <Paragraphs>114</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波形</vt:lpstr>
      <vt:lpstr>NSGA,NSGA-I算法详解</vt:lpstr>
      <vt:lpstr>Pareto占优</vt:lpstr>
      <vt:lpstr>Pareto最优解</vt:lpstr>
      <vt:lpstr>NSGA非支配排序遗传算法</vt:lpstr>
      <vt:lpstr>PowerPoint 演示文稿</vt:lpstr>
      <vt:lpstr>非支配排序原理</vt:lpstr>
      <vt:lpstr>PowerPoint 演示文稿</vt:lpstr>
      <vt:lpstr>共享小生境技术</vt:lpstr>
      <vt:lpstr>PowerPoint 演示文稿</vt:lpstr>
      <vt:lpstr>PowerPoint 演示文稿</vt:lpstr>
      <vt:lpstr>NSGA的缺点：</vt:lpstr>
      <vt:lpstr>带精英策略的非支配排序遗传算NSGA-Ⅱ</vt:lpstr>
      <vt:lpstr>PowerPoint 演示文稿</vt:lpstr>
      <vt:lpstr>快速非支配排序法</vt:lpstr>
      <vt:lpstr>拥挤度比较算子              --拥挤度的确定 </vt:lpstr>
      <vt:lpstr>PowerPoint 演示文稿</vt:lpstr>
      <vt:lpstr>拥挤度比较算子              --拥挤度比较算子</vt:lpstr>
      <vt:lpstr>精英策略</vt:lpstr>
      <vt:lpstr>PowerPoint 演示文稿</vt:lpstr>
    </vt:vector>
  </TitlesOfParts>
  <Company>番茄花园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NSGA,NSGA-I及其改进算法</dc:title>
  <dc:creator>番茄花园</dc:creator>
  <cp:lastModifiedBy>番茄花园</cp:lastModifiedBy>
  <cp:revision>55</cp:revision>
  <dcterms:created xsi:type="dcterms:W3CDTF">2012-11-29T03:06:19Z</dcterms:created>
  <dcterms:modified xsi:type="dcterms:W3CDTF">2012-12-05T01:00:47Z</dcterms:modified>
</cp:coreProperties>
</file>