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1" r:id="rId6"/>
    <p:sldId id="302" r:id="rId7"/>
    <p:sldId id="303" r:id="rId8"/>
    <p:sldId id="304" r:id="rId9"/>
    <p:sldId id="307" r:id="rId10"/>
    <p:sldId id="305" r:id="rId11"/>
    <p:sldId id="306" r:id="rId12"/>
    <p:sldId id="308" r:id="rId13"/>
    <p:sldId id="309" r:id="rId14"/>
    <p:sldId id="310" r:id="rId15"/>
    <p:sldId id="311" r:id="rId16"/>
    <p:sldId id="312" r:id="rId17"/>
  </p:sldIdLst>
  <p:sldSz cx="9144000" cy="5143500" type="screen16x9"/>
  <p:notesSz cx="6858000" cy="9144000"/>
  <p:embeddedFontLst>
    <p:embeddedFont>
      <p:font typeface="Lexend Exa"/>
      <p:regular r:id="rId21"/>
    </p:embeddedFont>
    <p:embeddedFont>
      <p:font typeface="Merriweather Sans Regular"/>
      <p:regular r:id="rId22"/>
    </p:embeddedFont>
    <p:embeddedFont>
      <p:font typeface="Snap ITC" panose="04040A07060A02020202" pitchFamily="82" charset="0"/>
      <p:regular r:id="rId23"/>
    </p:embeddedFont>
    <p:embeddedFont>
      <p:font typeface="Lucida Calligraphy" panose="03010101010101010101" pitchFamily="66" charset="0"/>
      <p:regular r:id="rId24"/>
      <p:italic r:id="rId25"/>
    </p:embeddedFont>
    <p:embeddedFont>
      <p:font typeface="Merriweather Sans Regular" charset="0"/>
      <p:regular r:id="rId26"/>
      <p:bold r:id="rId27"/>
      <p:italic r:id="rId28"/>
      <p:boldItalic r:id="rId29"/>
    </p:embeddedFont>
    <p:embeddedFont>
      <p:font typeface="Arial Unicode MS" panose="020B0604020202020204" pitchFamily="34" charset="-128"/>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660"/>
  </p:normalViewPr>
  <p:slideViewPr>
    <p:cSldViewPr snapToGrid="0">
      <p:cViewPr varScale="1">
        <p:scale>
          <a:sx n="98" d="100"/>
          <a:sy n="98"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gc5e146b4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5e146b4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02300" y="1489875"/>
            <a:ext cx="4939500" cy="1724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5200"/>
              <a:buNone/>
              <a:defRPr sz="5200">
                <a:solidFill>
                  <a:schemeClr val="dk1"/>
                </a:solidFill>
                <a:latin typeface="Lexend Exa"/>
                <a:ea typeface="Lexend Exa"/>
                <a:cs typeface="Lexend Exa"/>
                <a:sym typeface="Lexend Exa"/>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10" name="Google Shape;10;p2"/>
          <p:cNvSpPr txBox="1">
            <a:spLocks noGrp="1"/>
          </p:cNvSpPr>
          <p:nvPr>
            <p:ph type="subTitle" idx="1"/>
          </p:nvPr>
        </p:nvSpPr>
        <p:spPr>
          <a:xfrm>
            <a:off x="2102250" y="3171500"/>
            <a:ext cx="4939500" cy="39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0" y="-5650"/>
            <a:ext cx="9144000" cy="16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4989200"/>
            <a:ext cx="9144000" cy="16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376600" y="1032513"/>
            <a:ext cx="730800" cy="14838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376600" y="1829845"/>
            <a:ext cx="730800" cy="1483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376600" y="2627187"/>
            <a:ext cx="730800" cy="1483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5400000" flipH="1">
            <a:off x="8036800" y="1032513"/>
            <a:ext cx="730800" cy="1483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5400000" flipH="1">
            <a:off x="8036800" y="1829845"/>
            <a:ext cx="730800" cy="1483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5400000" flipH="1">
            <a:off x="8036800" y="2627187"/>
            <a:ext cx="730800" cy="14838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2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28" name="Google Shape;28;p4"/>
          <p:cNvSpPr/>
          <p:nvPr/>
        </p:nvSpPr>
        <p:spPr>
          <a:xfrm>
            <a:off x="0" y="-5650"/>
            <a:ext cx="9144000" cy="1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0" y="4989200"/>
            <a:ext cx="9144000" cy="1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204"/>
        <p:cNvGrpSpPr/>
        <p:nvPr/>
      </p:nvGrpSpPr>
      <p:grpSpPr>
        <a:xfrm>
          <a:off x="0" y="0"/>
          <a:ext cx="0" cy="0"/>
          <a:chOff x="0" y="0"/>
          <a:chExt cx="0" cy="0"/>
        </a:xfrm>
      </p:grpSpPr>
      <p:sp>
        <p:nvSpPr>
          <p:cNvPr id="205" name="Google Shape;205;p29"/>
          <p:cNvSpPr/>
          <p:nvPr/>
        </p:nvSpPr>
        <p:spPr>
          <a:xfrm>
            <a:off x="0" y="-5650"/>
            <a:ext cx="9144000" cy="16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9"/>
          <p:cNvSpPr/>
          <p:nvPr/>
        </p:nvSpPr>
        <p:spPr>
          <a:xfrm>
            <a:off x="0" y="4989200"/>
            <a:ext cx="9144000" cy="16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9"/>
          <p:cNvSpPr/>
          <p:nvPr/>
        </p:nvSpPr>
        <p:spPr>
          <a:xfrm rot="5400000">
            <a:off x="376600" y="1032513"/>
            <a:ext cx="730800" cy="14838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9"/>
          <p:cNvSpPr/>
          <p:nvPr/>
        </p:nvSpPr>
        <p:spPr>
          <a:xfrm rot="5400000">
            <a:off x="376600" y="1829845"/>
            <a:ext cx="730800" cy="1483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9"/>
          <p:cNvSpPr/>
          <p:nvPr/>
        </p:nvSpPr>
        <p:spPr>
          <a:xfrm rot="5400000">
            <a:off x="376600" y="2627187"/>
            <a:ext cx="730800" cy="1483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9"/>
          <p:cNvSpPr/>
          <p:nvPr/>
        </p:nvSpPr>
        <p:spPr>
          <a:xfrm rot="-5400000" flipH="1">
            <a:off x="8036800" y="1032513"/>
            <a:ext cx="730800" cy="1483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9"/>
          <p:cNvSpPr/>
          <p:nvPr/>
        </p:nvSpPr>
        <p:spPr>
          <a:xfrm rot="-5400000" flipH="1">
            <a:off x="8036800" y="1829845"/>
            <a:ext cx="730800" cy="1483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9"/>
          <p:cNvSpPr/>
          <p:nvPr/>
        </p:nvSpPr>
        <p:spPr>
          <a:xfrm rot="-5400000" flipH="1">
            <a:off x="8036800" y="2627187"/>
            <a:ext cx="730800" cy="14838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213"/>
        <p:cNvGrpSpPr/>
        <p:nvPr/>
      </p:nvGrpSpPr>
      <p:grpSpPr>
        <a:xfrm>
          <a:off x="0" y="0"/>
          <a:ext cx="0" cy="0"/>
          <a:chOff x="0" y="0"/>
          <a:chExt cx="0" cy="0"/>
        </a:xfrm>
      </p:grpSpPr>
      <p:sp>
        <p:nvSpPr>
          <p:cNvPr id="214" name="Google Shape;214;p30"/>
          <p:cNvSpPr/>
          <p:nvPr/>
        </p:nvSpPr>
        <p:spPr>
          <a:xfrm rot="10800000" flipH="1">
            <a:off x="0" y="4983300"/>
            <a:ext cx="9144000" cy="16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0"/>
          <p:cNvSpPr/>
          <p:nvPr/>
        </p:nvSpPr>
        <p:spPr>
          <a:xfrm rot="10800000" flipH="1">
            <a:off x="0" y="-5650"/>
            <a:ext cx="9144000" cy="16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0"/>
          <p:cNvSpPr/>
          <p:nvPr/>
        </p:nvSpPr>
        <p:spPr>
          <a:xfrm rot="5400000" flipH="1">
            <a:off x="376600" y="2621538"/>
            <a:ext cx="730800" cy="14838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0"/>
          <p:cNvSpPr/>
          <p:nvPr/>
        </p:nvSpPr>
        <p:spPr>
          <a:xfrm rot="5400000" flipH="1">
            <a:off x="376600" y="1824205"/>
            <a:ext cx="730800" cy="1483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0"/>
          <p:cNvSpPr/>
          <p:nvPr/>
        </p:nvSpPr>
        <p:spPr>
          <a:xfrm rot="5400000" flipH="1">
            <a:off x="376600" y="1026863"/>
            <a:ext cx="730800" cy="1483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0"/>
          <p:cNvSpPr/>
          <p:nvPr/>
        </p:nvSpPr>
        <p:spPr>
          <a:xfrm rot="-5400000" flipH="1">
            <a:off x="8036700" y="1026863"/>
            <a:ext cx="730800" cy="14838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0"/>
          <p:cNvSpPr/>
          <p:nvPr/>
        </p:nvSpPr>
        <p:spPr>
          <a:xfrm rot="-5400000" flipH="1">
            <a:off x="8036700" y="1824195"/>
            <a:ext cx="730800" cy="1483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0"/>
          <p:cNvSpPr/>
          <p:nvPr/>
        </p:nvSpPr>
        <p:spPr>
          <a:xfrm rot="-5400000" flipH="1">
            <a:off x="8036700" y="2621538"/>
            <a:ext cx="730800" cy="1483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1pPr>
            <a:lvl2pPr lvl="1"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2pPr>
            <a:lvl3pPr lvl="2"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3pPr>
            <a:lvl4pPr lvl="3"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4pPr>
            <a:lvl5pPr lvl="4"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5pPr>
            <a:lvl6pPr lvl="5"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6pPr>
            <a:lvl7pPr lvl="6"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7pPr>
            <a:lvl8pPr lvl="7"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8pPr>
            <a:lvl9pPr lvl="8" algn="ctr">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9pPr>
          </a:lstStyle>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1pPr>
            <a:lvl2pPr marL="914400" lvl="1"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2pPr>
            <a:lvl3pPr marL="1371600" lvl="2"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3pPr>
            <a:lvl4pPr marL="1828800" lvl="3"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4pPr>
            <a:lvl5pPr marL="2286000" lvl="4"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5pPr>
            <a:lvl6pPr marL="2743200" lvl="5"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6pPr>
            <a:lvl7pPr marL="3200400" lvl="6"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7pPr>
            <a:lvl8pPr marL="3657600" lvl="7"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8pPr>
            <a:lvl9pPr marL="4114800" lvl="8" indent="-330200">
              <a:lnSpc>
                <a:spcPct val="100000"/>
              </a:lnSpc>
              <a:spcBef>
                <a:spcPts val="0"/>
              </a:spcBef>
              <a:spcAft>
                <a:spcPts val="0"/>
              </a:spcAft>
              <a:buClr>
                <a:schemeClr val="dk1"/>
              </a:buClr>
              <a:buSzPts val="1600"/>
              <a:buFont typeface="Merriweather Sans Regular"/>
              <a:buChar char="■"/>
              <a:defRPr sz="1600">
                <a:solidFill>
                  <a:schemeClr val="dk1"/>
                </a:solidFill>
                <a:latin typeface="Merriweather Sans Regular"/>
                <a:ea typeface="Merriweather Sans Regular"/>
                <a:cs typeface="Merriweather Sans Regular"/>
                <a:sym typeface="Merriweather Sans Regular"/>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firstfloorplan.com/2020/02/house-plans-two-units-1500-to-2000-3-4-5-decimal.html#gsc.tab=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ctrTitle"/>
          </p:nvPr>
        </p:nvSpPr>
        <p:spPr>
          <a:xfrm>
            <a:off x="2102250" y="1505326"/>
            <a:ext cx="4939500" cy="2361428"/>
          </a:xfrm>
          <a:prstGeom prst="rect">
            <a:avLst/>
          </a:prstGeom>
        </p:spPr>
        <p:txBody>
          <a:bodyPr spcFirstLastPara="1" wrap="square" lIns="91425" tIns="91425" rIns="91425" bIns="91425" anchor="b" anchorCtr="0">
            <a:noAutofit/>
          </a:bodyPr>
          <a:lstStyle/>
          <a:p>
            <a:r>
              <a:rPr lang="en-US" sz="3600" dirty="0">
                <a:effectLst>
                  <a:outerShdw blurRad="38100" dist="38100" dir="2700000" algn="tl">
                    <a:srgbClr val="000000">
                      <a:alpha val="43137"/>
                    </a:srgbClr>
                  </a:outerShdw>
                </a:effectLst>
                <a:latin typeface="Snap ITC" panose="04040A07060A02020202" pitchFamily="82" charset="0"/>
              </a:rPr>
              <a:t>COMPUTER </a:t>
            </a:r>
            <a:br>
              <a:rPr lang="en-US" sz="3600" dirty="0">
                <a:effectLst>
                  <a:outerShdw blurRad="38100" dist="38100" dir="2700000" algn="tl">
                    <a:srgbClr val="000000">
                      <a:alpha val="43137"/>
                    </a:srgbClr>
                  </a:outerShdw>
                </a:effectLst>
                <a:latin typeface="Snap ITC" panose="04040A07060A02020202" pitchFamily="82" charset="0"/>
              </a:rPr>
            </a:br>
            <a:r>
              <a:rPr lang="en-US" sz="3600" dirty="0">
                <a:effectLst>
                  <a:outerShdw blurRad="38100" dist="38100" dir="2700000" algn="tl">
                    <a:srgbClr val="000000">
                      <a:alpha val="43137"/>
                    </a:srgbClr>
                  </a:outerShdw>
                </a:effectLst>
                <a:latin typeface="Snap ITC" panose="04040A07060A02020202" pitchFamily="82" charset="0"/>
              </a:rPr>
              <a:t>AIDED DESIGN </a:t>
            </a:r>
            <a:br>
              <a:rPr lang="en-US" sz="3600" dirty="0">
                <a:effectLst>
                  <a:outerShdw blurRad="38100" dist="38100" dir="2700000" algn="tl">
                    <a:srgbClr val="000000">
                      <a:alpha val="43137"/>
                    </a:srgbClr>
                  </a:outerShdw>
                </a:effectLst>
                <a:latin typeface="Snap ITC" panose="04040A07060A02020202" pitchFamily="82" charset="0"/>
              </a:rPr>
            </a:br>
            <a:r>
              <a:rPr lang="en-US" sz="3600" dirty="0">
                <a:effectLst>
                  <a:outerShdw blurRad="38100" dist="38100" dir="2700000" algn="tl">
                    <a:srgbClr val="000000">
                      <a:alpha val="43137"/>
                    </a:srgbClr>
                  </a:outerShdw>
                </a:effectLst>
                <a:latin typeface="Snap ITC" panose="04040A07060A02020202" pitchFamily="82" charset="0"/>
              </a:rPr>
              <a:t>AND </a:t>
            </a:r>
            <a:br>
              <a:rPr lang="en-US" sz="3600" dirty="0">
                <a:effectLst>
                  <a:outerShdw blurRad="38100" dist="38100" dir="2700000" algn="tl">
                    <a:srgbClr val="000000">
                      <a:alpha val="43137"/>
                    </a:srgbClr>
                  </a:outerShdw>
                </a:effectLst>
                <a:latin typeface="Snap ITC" panose="04040A07060A02020202" pitchFamily="82" charset="0"/>
              </a:rPr>
            </a:br>
            <a:r>
              <a:rPr lang="en-US" sz="3600" dirty="0">
                <a:effectLst>
                  <a:outerShdw blurRad="38100" dist="38100" dir="2700000" algn="tl">
                    <a:srgbClr val="000000">
                      <a:alpha val="43137"/>
                    </a:srgbClr>
                  </a:outerShdw>
                </a:effectLst>
                <a:latin typeface="Snap ITC" panose="04040A07060A02020202" pitchFamily="82" charset="0"/>
              </a:rPr>
              <a:t>DRAFTING</a:t>
            </a:r>
            <a:endParaRPr sz="3600" dirty="0"/>
          </a:p>
        </p:txBody>
      </p:sp>
      <p:sp>
        <p:nvSpPr>
          <p:cNvPr id="235" name="Google Shape;235;p35"/>
          <p:cNvSpPr txBox="1">
            <a:spLocks noGrp="1"/>
          </p:cNvSpPr>
          <p:nvPr>
            <p:ph type="subTitle" idx="1"/>
          </p:nvPr>
        </p:nvSpPr>
        <p:spPr>
          <a:xfrm>
            <a:off x="2964423" y="1007331"/>
            <a:ext cx="3215153" cy="39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Lucida Calligraphy" panose="03010101010101010101" pitchFamily="66" charset="0"/>
              </a:rPr>
              <a:t>OBE Final Assignment On</a:t>
            </a:r>
            <a:endParaRPr dirty="0">
              <a:latin typeface="Lucida Calligraphy" panose="03010101010101010101" pitchFamily="66" charset="0"/>
            </a:endParaRPr>
          </a:p>
        </p:txBody>
      </p:sp>
      <p:cxnSp>
        <p:nvCxnSpPr>
          <p:cNvPr id="236" name="Google Shape;236;p35"/>
          <p:cNvCxnSpPr/>
          <p:nvPr/>
        </p:nvCxnSpPr>
        <p:spPr>
          <a:xfrm>
            <a:off x="3508950" y="780616"/>
            <a:ext cx="2126100" cy="0"/>
          </a:xfrm>
          <a:prstGeom prst="straightConnector1">
            <a:avLst/>
          </a:prstGeom>
          <a:noFill/>
          <a:ln w="28575" cap="flat" cmpd="sng">
            <a:solidFill>
              <a:schemeClr val="lt2"/>
            </a:solidFill>
            <a:prstDash val="solid"/>
            <a:round/>
            <a:headEnd type="none" w="med" len="med"/>
            <a:tailEnd type="none" w="med" len="med"/>
          </a:ln>
        </p:spPr>
      </p:cxnSp>
      <p:cxnSp>
        <p:nvCxnSpPr>
          <p:cNvPr id="237" name="Google Shape;237;p35"/>
          <p:cNvCxnSpPr/>
          <p:nvPr/>
        </p:nvCxnSpPr>
        <p:spPr>
          <a:xfrm>
            <a:off x="3508950" y="4364749"/>
            <a:ext cx="2126100" cy="0"/>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651936" y="2211480"/>
            <a:ext cx="4662491" cy="572700"/>
          </a:xfrm>
        </p:spPr>
        <p:txBody>
          <a:bodyPr/>
          <a:lstStyle/>
          <a:p>
            <a:r>
              <a:rPr lang="en-US" dirty="0"/>
              <a:t>Load Calculation</a:t>
            </a:r>
            <a:endParaRPr lang="en-US" dirty="0"/>
          </a:p>
        </p:txBody>
      </p:sp>
      <p:graphicFrame>
        <p:nvGraphicFramePr>
          <p:cNvPr id="5" name="Table 5"/>
          <p:cNvGraphicFramePr>
            <a:graphicFrameLocks noGrp="1"/>
          </p:cNvGraphicFramePr>
          <p:nvPr/>
        </p:nvGraphicFramePr>
        <p:xfrm>
          <a:off x="1350154" y="307844"/>
          <a:ext cx="7564585" cy="4527812"/>
        </p:xfrm>
        <a:graphic>
          <a:graphicData uri="http://schemas.openxmlformats.org/drawingml/2006/table">
            <a:tbl>
              <a:tblPr firstRow="1" bandRow="1">
                <a:tableStyleId>{69C7853C-536D-4A76-A0AE-DD22124D55A5}</a:tableStyleId>
              </a:tblPr>
              <a:tblGrid>
                <a:gridCol w="1006180"/>
                <a:gridCol w="884967"/>
                <a:gridCol w="945573"/>
                <a:gridCol w="945573"/>
                <a:gridCol w="945573"/>
                <a:gridCol w="945573"/>
                <a:gridCol w="945573"/>
                <a:gridCol w="945573"/>
              </a:tblGrid>
              <a:tr h="438771">
                <a:tc>
                  <a:txBody>
                    <a:bodyPr/>
                    <a:lstStyle/>
                    <a:p>
                      <a:pPr algn="ctr"/>
                      <a:r>
                        <a:rPr lang="en-US" dirty="0">
                          <a:solidFill>
                            <a:schemeClr val="tx1"/>
                          </a:solidFill>
                        </a:rPr>
                        <a:t>Room</a:t>
                      </a:r>
                      <a:endParaRPr lang="en-US" dirty="0">
                        <a:solidFill>
                          <a:schemeClr val="tx1"/>
                        </a:solidFill>
                      </a:endParaRPr>
                    </a:p>
                  </a:txBody>
                  <a:tcPr anchor="ctr"/>
                </a:tc>
                <a:tc>
                  <a:txBody>
                    <a:bodyPr/>
                    <a:lstStyle/>
                    <a:p>
                      <a:pPr algn="ctr"/>
                      <a:r>
                        <a:rPr lang="en-US" dirty="0">
                          <a:solidFill>
                            <a:schemeClr val="tx1"/>
                          </a:solidFill>
                        </a:rPr>
                        <a:t>Light</a:t>
                      </a:r>
                      <a:endParaRPr lang="en-US" dirty="0">
                        <a:solidFill>
                          <a:schemeClr val="tx1"/>
                        </a:solidFill>
                      </a:endParaRPr>
                    </a:p>
                  </a:txBody>
                  <a:tcPr anchor="ctr"/>
                </a:tc>
                <a:tc>
                  <a:txBody>
                    <a:bodyPr/>
                    <a:lstStyle/>
                    <a:p>
                      <a:pPr algn="ctr"/>
                      <a:r>
                        <a:rPr lang="en-US" dirty="0">
                          <a:solidFill>
                            <a:schemeClr val="tx1"/>
                          </a:solidFill>
                        </a:rPr>
                        <a:t>Fan</a:t>
                      </a:r>
                      <a:endParaRPr lang="en-US" dirty="0">
                        <a:solidFill>
                          <a:schemeClr val="tx1"/>
                        </a:solidFill>
                      </a:endParaRPr>
                    </a:p>
                  </a:txBody>
                  <a:tcPr anchor="ctr"/>
                </a:tc>
                <a:tc>
                  <a:txBody>
                    <a:bodyPr/>
                    <a:lstStyle/>
                    <a:p>
                      <a:pPr algn="ctr"/>
                      <a:r>
                        <a:rPr lang="en-US" dirty="0">
                          <a:solidFill>
                            <a:schemeClr val="tx1"/>
                          </a:solidFill>
                        </a:rPr>
                        <a:t>Tube Light</a:t>
                      </a:r>
                      <a:endParaRPr lang="en-US" dirty="0">
                        <a:solidFill>
                          <a:schemeClr val="tx1"/>
                        </a:solidFill>
                      </a:endParaRPr>
                    </a:p>
                  </a:txBody>
                  <a:tcPr anchor="ctr"/>
                </a:tc>
                <a:tc>
                  <a:txBody>
                    <a:bodyPr/>
                    <a:lstStyle/>
                    <a:p>
                      <a:pPr algn="ctr"/>
                      <a:r>
                        <a:rPr lang="en-US" dirty="0">
                          <a:solidFill>
                            <a:schemeClr val="tx1"/>
                          </a:solidFill>
                        </a:rPr>
                        <a:t>2S</a:t>
                      </a:r>
                      <a:endParaRPr lang="en-US" dirty="0">
                        <a:solidFill>
                          <a:schemeClr val="tx1"/>
                        </a:solidFill>
                      </a:endParaRPr>
                    </a:p>
                  </a:txBody>
                  <a:tcPr anchor="ctr"/>
                </a:tc>
                <a:tc>
                  <a:txBody>
                    <a:bodyPr/>
                    <a:lstStyle/>
                    <a:p>
                      <a:pPr algn="ctr"/>
                      <a:r>
                        <a:rPr lang="en-US" dirty="0">
                          <a:solidFill>
                            <a:schemeClr val="tx1"/>
                          </a:solidFill>
                        </a:rPr>
                        <a:t>SB</a:t>
                      </a:r>
                      <a:endParaRPr lang="en-US" dirty="0">
                        <a:solidFill>
                          <a:schemeClr val="tx1"/>
                        </a:solidFill>
                      </a:endParaRPr>
                    </a:p>
                  </a:txBody>
                  <a:tcPr anchor="ctr"/>
                </a:tc>
                <a:tc>
                  <a:txBody>
                    <a:bodyPr/>
                    <a:lstStyle/>
                    <a:p>
                      <a:pPr algn="ctr"/>
                      <a:r>
                        <a:rPr lang="en-US" dirty="0">
                          <a:solidFill>
                            <a:schemeClr val="tx1"/>
                          </a:solidFill>
                        </a:rPr>
                        <a:t>3S(AC)</a:t>
                      </a:r>
                      <a:endParaRPr lang="en-US" dirty="0">
                        <a:solidFill>
                          <a:schemeClr val="tx1"/>
                        </a:solidFill>
                      </a:endParaRPr>
                    </a:p>
                  </a:txBody>
                  <a:tcPr anchor="ctr"/>
                </a:tc>
                <a:tc>
                  <a:txBody>
                    <a:bodyPr/>
                    <a:lstStyle/>
                    <a:p>
                      <a:pPr algn="ctr"/>
                      <a:r>
                        <a:rPr lang="en-US" dirty="0">
                          <a:solidFill>
                            <a:schemeClr val="tx1"/>
                          </a:solidFill>
                        </a:rPr>
                        <a:t>Total</a:t>
                      </a:r>
                      <a:endParaRPr lang="en-US" dirty="0">
                        <a:solidFill>
                          <a:schemeClr val="tx1"/>
                        </a:solidFill>
                      </a:endParaRPr>
                    </a:p>
                  </a:txBody>
                  <a:tcPr anchor="ctr"/>
                </a:tc>
              </a:tr>
              <a:tr h="258100">
                <a:tc>
                  <a:txBody>
                    <a:bodyPr/>
                    <a:lstStyle/>
                    <a:p>
                      <a:pPr algn="ctr"/>
                      <a:r>
                        <a:rPr lang="en-US" dirty="0">
                          <a:solidFill>
                            <a:schemeClr val="bg1"/>
                          </a:solidFill>
                        </a:rPr>
                        <a:t>Bed 1</a:t>
                      </a:r>
                      <a:endParaRPr lang="en-US" dirty="0">
                        <a:solidFill>
                          <a:schemeClr val="bg1"/>
                        </a:solidFill>
                      </a:endParaRPr>
                    </a:p>
                  </a:txBody>
                  <a:tcPr anchor="ctr"/>
                </a:tc>
                <a:tc>
                  <a:txBody>
                    <a:bodyPr/>
                    <a:lstStyle/>
                    <a:p>
                      <a:pPr algn="ctr"/>
                      <a:r>
                        <a:rPr lang="en-US" dirty="0">
                          <a:solidFill>
                            <a:schemeClr val="bg1"/>
                          </a:solidFill>
                        </a:rPr>
                        <a:t>1=30W</a:t>
                      </a:r>
                      <a:endParaRPr lang="en-US" dirty="0">
                        <a:solidFill>
                          <a:schemeClr val="bg1"/>
                        </a:solidFill>
                      </a:endParaRPr>
                    </a:p>
                  </a:txBody>
                  <a:tcPr anchor="ctr"/>
                </a:tc>
                <a:tc>
                  <a:txBody>
                    <a:bodyPr/>
                    <a:lstStyle/>
                    <a:p>
                      <a:pPr algn="ctr"/>
                      <a:r>
                        <a:rPr lang="en-US" dirty="0">
                          <a:solidFill>
                            <a:schemeClr val="bg1"/>
                          </a:solidFill>
                        </a:rPr>
                        <a:t>1=70W</a:t>
                      </a:r>
                      <a:endParaRPr lang="en-US" dirty="0">
                        <a:solidFill>
                          <a:schemeClr val="bg1"/>
                        </a:solidFill>
                      </a:endParaRPr>
                    </a:p>
                  </a:txBody>
                  <a:tcPr anchor="ctr"/>
                </a:tc>
                <a:tc>
                  <a:txBody>
                    <a:bodyPr/>
                    <a:lstStyle/>
                    <a:p>
                      <a:pPr algn="ctr"/>
                      <a:r>
                        <a:rPr lang="en-US" dirty="0">
                          <a:solidFill>
                            <a:schemeClr val="bg1"/>
                          </a:solidFill>
                        </a:rPr>
                        <a:t>1=40W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dirty="0">
                          <a:solidFill>
                            <a:schemeClr val="bg1"/>
                          </a:solidFill>
                        </a:rPr>
                        <a:t>540W</a:t>
                      </a:r>
                      <a:endParaRPr lang="en-US" dirty="0">
                        <a:solidFill>
                          <a:schemeClr val="bg1"/>
                        </a:solidFill>
                      </a:endParaRPr>
                    </a:p>
                  </a:txBody>
                  <a:tcPr anchor="ctr"/>
                </a:tc>
              </a:tr>
              <a:tr h="414429">
                <a:tc>
                  <a:txBody>
                    <a:bodyPr/>
                    <a:lstStyle/>
                    <a:p>
                      <a:pPr algn="ctr"/>
                      <a:r>
                        <a:rPr lang="en-US" dirty="0">
                          <a:solidFill>
                            <a:schemeClr val="bg1"/>
                          </a:solidFill>
                        </a:rPr>
                        <a:t>Bed 2</a:t>
                      </a: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dirty="0">
                          <a:solidFill>
                            <a:schemeClr val="bg1"/>
                          </a:solidFill>
                        </a:rPr>
                        <a:t>1=70W</a:t>
                      </a:r>
                      <a:endParaRPr lang="en-US" dirty="0">
                        <a:solidFill>
                          <a:schemeClr val="bg1"/>
                        </a:solidFill>
                      </a:endParaRPr>
                    </a:p>
                  </a:txBody>
                  <a:tcPr anchor="ctr"/>
                </a:tc>
                <a:tc>
                  <a:txBody>
                    <a:bodyPr/>
                    <a:lstStyle/>
                    <a:p>
                      <a:pPr algn="ctr"/>
                      <a:r>
                        <a:rPr lang="en-US" dirty="0">
                          <a:solidFill>
                            <a:schemeClr val="bg1"/>
                          </a:solidFill>
                        </a:rPr>
                        <a:t>1=40W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sz="1200" dirty="0">
                          <a:solidFill>
                            <a:schemeClr val="bg1"/>
                          </a:solidFill>
                        </a:rPr>
                        <a:t>1=1000W</a:t>
                      </a:r>
                      <a:endParaRPr lang="en-US" sz="1200" dirty="0">
                        <a:solidFill>
                          <a:schemeClr val="bg1"/>
                        </a:solidFill>
                      </a:endParaRPr>
                    </a:p>
                  </a:txBody>
                  <a:tcPr anchor="ctr"/>
                </a:tc>
                <a:tc>
                  <a:txBody>
                    <a:bodyPr/>
                    <a:lstStyle/>
                    <a:p>
                      <a:pPr algn="ctr"/>
                      <a:r>
                        <a:rPr lang="en-US" dirty="0">
                          <a:solidFill>
                            <a:schemeClr val="bg1"/>
                          </a:solidFill>
                        </a:rPr>
                        <a:t>1510W</a:t>
                      </a:r>
                      <a:endParaRPr lang="en-US" dirty="0">
                        <a:solidFill>
                          <a:schemeClr val="bg1"/>
                        </a:solidFill>
                      </a:endParaRPr>
                    </a:p>
                  </a:txBody>
                  <a:tcPr anchor="ctr"/>
                </a:tc>
              </a:tr>
              <a:tr h="414429">
                <a:tc>
                  <a:txBody>
                    <a:bodyPr/>
                    <a:lstStyle/>
                    <a:p>
                      <a:pPr algn="ctr"/>
                      <a:r>
                        <a:rPr lang="en-US" dirty="0">
                          <a:solidFill>
                            <a:schemeClr val="bg1"/>
                          </a:solidFill>
                        </a:rPr>
                        <a:t>Bed 3</a:t>
                      </a:r>
                      <a:endParaRPr lang="en-US" dirty="0">
                        <a:solidFill>
                          <a:schemeClr val="bg1"/>
                        </a:solidFill>
                      </a:endParaRPr>
                    </a:p>
                  </a:txBody>
                  <a:tcPr anchor="ctr"/>
                </a:tc>
                <a:tc>
                  <a:txBody>
                    <a:bodyPr/>
                    <a:lstStyle/>
                    <a:p>
                      <a:pPr algn="ctr"/>
                      <a:endParaRPr lang="en-US">
                        <a:solidFill>
                          <a:schemeClr val="bg1"/>
                        </a:solidFill>
                      </a:endParaRPr>
                    </a:p>
                  </a:txBody>
                  <a:tcPr anchor="ctr"/>
                </a:tc>
                <a:tc>
                  <a:txBody>
                    <a:bodyPr/>
                    <a:lstStyle/>
                    <a:p>
                      <a:pPr algn="ctr"/>
                      <a:r>
                        <a:rPr lang="en-US" dirty="0">
                          <a:solidFill>
                            <a:schemeClr val="bg1"/>
                          </a:solidFill>
                        </a:rPr>
                        <a:t>1=70W</a:t>
                      </a:r>
                      <a:endParaRPr lang="en-US" dirty="0">
                        <a:solidFill>
                          <a:schemeClr val="bg1"/>
                        </a:solidFill>
                      </a:endParaRPr>
                    </a:p>
                  </a:txBody>
                  <a:tcPr anchor="ctr"/>
                </a:tc>
                <a:tc>
                  <a:txBody>
                    <a:bodyPr/>
                    <a:lstStyle/>
                    <a:p>
                      <a:pPr algn="ctr"/>
                      <a:r>
                        <a:rPr lang="en-US" dirty="0">
                          <a:solidFill>
                            <a:schemeClr val="bg1"/>
                          </a:solidFill>
                        </a:rPr>
                        <a:t>1=40W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dirty="0">
                          <a:solidFill>
                            <a:schemeClr val="bg1"/>
                          </a:solidFill>
                        </a:rPr>
                        <a:t>2=400W</a:t>
                      </a:r>
                      <a:endParaRPr lang="en-US" dirty="0">
                        <a:solidFill>
                          <a:schemeClr val="bg1"/>
                        </a:solidFill>
                      </a:endParaRPr>
                    </a:p>
                  </a:txBody>
                  <a:tcPr anchor="ctr"/>
                </a:tc>
                <a:tc>
                  <a:txBody>
                    <a:bodyPr/>
                    <a:lstStyle/>
                    <a:p>
                      <a:pPr algn="ctr"/>
                      <a:r>
                        <a:rPr lang="en-US" sz="1200" dirty="0">
                          <a:solidFill>
                            <a:schemeClr val="bg1"/>
                          </a:solidFill>
                        </a:rPr>
                        <a:t>1=1000W</a:t>
                      </a:r>
                      <a:endParaRPr lang="en-US" sz="1200" dirty="0">
                        <a:solidFill>
                          <a:schemeClr val="bg1"/>
                        </a:solidFill>
                      </a:endParaRPr>
                    </a:p>
                  </a:txBody>
                  <a:tcPr anchor="ctr"/>
                </a:tc>
                <a:tc>
                  <a:txBody>
                    <a:bodyPr/>
                    <a:lstStyle/>
                    <a:p>
                      <a:pPr algn="ctr"/>
                      <a:r>
                        <a:rPr lang="en-US" dirty="0">
                          <a:solidFill>
                            <a:schemeClr val="bg1"/>
                          </a:solidFill>
                        </a:rPr>
                        <a:t>1710W</a:t>
                      </a:r>
                      <a:endParaRPr lang="en-US" dirty="0">
                        <a:solidFill>
                          <a:schemeClr val="bg1"/>
                        </a:solidFill>
                      </a:endParaRPr>
                    </a:p>
                  </a:txBody>
                  <a:tcPr anchor="ctr"/>
                </a:tc>
              </a:tr>
              <a:tr h="414429">
                <a:tc>
                  <a:txBody>
                    <a:bodyPr/>
                    <a:lstStyle/>
                    <a:p>
                      <a:pPr algn="ctr"/>
                      <a:r>
                        <a:rPr lang="en-US" dirty="0">
                          <a:solidFill>
                            <a:schemeClr val="bg1"/>
                          </a:solidFill>
                        </a:rPr>
                        <a:t>Bed 4</a:t>
                      </a:r>
                      <a:endParaRPr lang="en-US" dirty="0">
                        <a:solidFill>
                          <a:schemeClr val="bg1"/>
                        </a:solidFill>
                      </a:endParaRPr>
                    </a:p>
                  </a:txBody>
                  <a:tcPr anchor="ctr"/>
                </a:tc>
                <a:tc>
                  <a:txBody>
                    <a:bodyPr/>
                    <a:lstStyle/>
                    <a:p>
                      <a:pPr algn="ctr"/>
                      <a:r>
                        <a:rPr lang="en-US" dirty="0">
                          <a:solidFill>
                            <a:schemeClr val="bg1"/>
                          </a:solidFill>
                        </a:rPr>
                        <a:t>1=30W</a:t>
                      </a:r>
                      <a:endParaRPr lang="en-US" dirty="0">
                        <a:solidFill>
                          <a:schemeClr val="bg1"/>
                        </a:solidFill>
                      </a:endParaRPr>
                    </a:p>
                  </a:txBody>
                  <a:tcPr anchor="ctr"/>
                </a:tc>
                <a:tc>
                  <a:txBody>
                    <a:bodyPr/>
                    <a:lstStyle/>
                    <a:p>
                      <a:pPr algn="ctr"/>
                      <a:r>
                        <a:rPr lang="en-US" dirty="0">
                          <a:solidFill>
                            <a:schemeClr val="bg1"/>
                          </a:solidFill>
                        </a:rPr>
                        <a:t>1=70W</a:t>
                      </a:r>
                      <a:endParaRPr lang="en-US" dirty="0">
                        <a:solidFill>
                          <a:schemeClr val="bg1"/>
                        </a:solidFill>
                      </a:endParaRPr>
                    </a:p>
                  </a:txBody>
                  <a:tcPr anchor="ctr"/>
                </a:tc>
                <a:tc>
                  <a:txBody>
                    <a:bodyPr/>
                    <a:lstStyle/>
                    <a:p>
                      <a:pPr algn="ctr"/>
                      <a:r>
                        <a:rPr lang="en-US" dirty="0">
                          <a:solidFill>
                            <a:schemeClr val="bg1"/>
                          </a:solidFill>
                        </a:rPr>
                        <a:t>1=40W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dirty="0">
                          <a:solidFill>
                            <a:schemeClr val="bg1"/>
                          </a:solidFill>
                        </a:rPr>
                        <a:t>2=400W</a:t>
                      </a:r>
                      <a:endParaRPr lang="en-US" dirty="0">
                        <a:solidFill>
                          <a:schemeClr val="bg1"/>
                        </a:solidFill>
                      </a:endParaRPr>
                    </a:p>
                  </a:txBody>
                  <a:tcPr anchor="ctr"/>
                </a:tc>
                <a:tc>
                  <a:txBody>
                    <a:bodyPr/>
                    <a:lstStyle/>
                    <a:p>
                      <a:pPr algn="ctr"/>
                      <a:r>
                        <a:rPr lang="en-US" sz="1200" dirty="0">
                          <a:solidFill>
                            <a:schemeClr val="bg1"/>
                          </a:solidFill>
                        </a:rPr>
                        <a:t>1=1000W</a:t>
                      </a:r>
                      <a:endParaRPr lang="en-US" sz="1200" dirty="0">
                        <a:solidFill>
                          <a:schemeClr val="bg1"/>
                        </a:solidFill>
                      </a:endParaRPr>
                    </a:p>
                  </a:txBody>
                  <a:tcPr anchor="ctr"/>
                </a:tc>
                <a:tc>
                  <a:txBody>
                    <a:bodyPr/>
                    <a:lstStyle/>
                    <a:p>
                      <a:pPr algn="ctr"/>
                      <a:r>
                        <a:rPr lang="en-US" dirty="0">
                          <a:solidFill>
                            <a:schemeClr val="bg1"/>
                          </a:solidFill>
                        </a:rPr>
                        <a:t>1740W</a:t>
                      </a:r>
                      <a:endParaRPr lang="en-US" dirty="0">
                        <a:solidFill>
                          <a:schemeClr val="bg1"/>
                        </a:solidFill>
                      </a:endParaRPr>
                    </a:p>
                  </a:txBody>
                  <a:tcPr anchor="ctr"/>
                </a:tc>
              </a:tr>
              <a:tr h="438771">
                <a:tc>
                  <a:txBody>
                    <a:bodyPr/>
                    <a:lstStyle/>
                    <a:p>
                      <a:pPr algn="ctr"/>
                      <a:r>
                        <a:rPr lang="en-US" dirty="0">
                          <a:solidFill>
                            <a:schemeClr val="bg1"/>
                          </a:solidFill>
                        </a:rPr>
                        <a:t>Dining Room</a:t>
                      </a:r>
                      <a:endParaRPr lang="en-US" dirty="0">
                        <a:solidFill>
                          <a:schemeClr val="bg1"/>
                        </a:solidFill>
                      </a:endParaRPr>
                    </a:p>
                  </a:txBody>
                  <a:tcPr anchor="ctr"/>
                </a:tc>
                <a:tc>
                  <a:txBody>
                    <a:bodyPr/>
                    <a:lstStyle/>
                    <a:p>
                      <a:pPr algn="ctr"/>
                      <a:r>
                        <a:rPr lang="en-US" dirty="0">
                          <a:solidFill>
                            <a:schemeClr val="bg1"/>
                          </a:solidFill>
                        </a:rPr>
                        <a:t>1=30W</a:t>
                      </a:r>
                      <a:endParaRPr lang="en-US" dirty="0">
                        <a:solidFill>
                          <a:schemeClr val="bg1"/>
                        </a:solidFill>
                      </a:endParaRPr>
                    </a:p>
                  </a:txBody>
                  <a:tcPr anchor="ctr"/>
                </a:tc>
                <a:tc>
                  <a:txBody>
                    <a:bodyPr/>
                    <a:lstStyle/>
                    <a:p>
                      <a:pPr algn="ctr"/>
                      <a:r>
                        <a:rPr lang="en-US" dirty="0">
                          <a:solidFill>
                            <a:schemeClr val="bg1"/>
                          </a:solidFill>
                        </a:rPr>
                        <a:t>2=140W</a:t>
                      </a:r>
                      <a:endParaRPr lang="en-US" dirty="0">
                        <a:solidFill>
                          <a:schemeClr val="bg1"/>
                        </a:solidFill>
                      </a:endParaRPr>
                    </a:p>
                  </a:txBody>
                  <a:tcPr anchor="ctr"/>
                </a:tc>
                <a:tc>
                  <a:txBody>
                    <a:bodyPr/>
                    <a:lstStyle/>
                    <a:p>
                      <a:pPr algn="ctr"/>
                      <a:r>
                        <a:rPr lang="en-US" dirty="0">
                          <a:solidFill>
                            <a:schemeClr val="bg1"/>
                          </a:solidFill>
                        </a:rPr>
                        <a:t>1=40W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dirty="0">
                          <a:solidFill>
                            <a:schemeClr val="bg1"/>
                          </a:solidFill>
                        </a:rPr>
                        <a:t>610W</a:t>
                      </a:r>
                      <a:endParaRPr lang="en-US" dirty="0">
                        <a:solidFill>
                          <a:schemeClr val="bg1"/>
                        </a:solidFill>
                      </a:endParaRPr>
                    </a:p>
                  </a:txBody>
                  <a:tcPr anchor="ctr"/>
                </a:tc>
              </a:tr>
              <a:tr h="438771">
                <a:tc>
                  <a:txBody>
                    <a:bodyPr/>
                    <a:lstStyle/>
                    <a:p>
                      <a:pPr algn="ctr"/>
                      <a:r>
                        <a:rPr lang="en-US" dirty="0">
                          <a:solidFill>
                            <a:schemeClr val="bg1"/>
                          </a:solidFill>
                        </a:rPr>
                        <a:t>Drawing Room</a:t>
                      </a:r>
                      <a:endParaRPr lang="en-US" dirty="0">
                        <a:solidFill>
                          <a:schemeClr val="bg1"/>
                        </a:solidFill>
                      </a:endParaRPr>
                    </a:p>
                  </a:txBody>
                  <a:tcPr anchor="ctr"/>
                </a:tc>
                <a:tc>
                  <a:txBody>
                    <a:bodyPr/>
                    <a:lstStyle/>
                    <a:p>
                      <a:pPr algn="ctr"/>
                      <a:r>
                        <a:rPr lang="en-US" dirty="0">
                          <a:solidFill>
                            <a:schemeClr val="bg1"/>
                          </a:solidFill>
                        </a:rPr>
                        <a:t>1=30W</a:t>
                      </a:r>
                      <a:endParaRPr lang="en-US" dirty="0">
                        <a:solidFill>
                          <a:schemeClr val="bg1"/>
                        </a:solidFill>
                      </a:endParaRPr>
                    </a:p>
                  </a:txBody>
                  <a:tcPr anchor="ctr"/>
                </a:tc>
                <a:tc>
                  <a:txBody>
                    <a:bodyPr/>
                    <a:lstStyle/>
                    <a:p>
                      <a:pPr algn="ctr"/>
                      <a:r>
                        <a:rPr lang="en-US" dirty="0">
                          <a:solidFill>
                            <a:schemeClr val="bg1"/>
                          </a:solidFill>
                        </a:rPr>
                        <a:t>2=140W</a:t>
                      </a:r>
                      <a:endParaRPr lang="en-US" dirty="0">
                        <a:solidFill>
                          <a:schemeClr val="bg1"/>
                        </a:solidFill>
                      </a:endParaRPr>
                    </a:p>
                  </a:txBody>
                  <a:tcPr anchor="ctr"/>
                </a:tc>
                <a:tc>
                  <a:txBody>
                    <a:bodyPr/>
                    <a:lstStyle/>
                    <a:p>
                      <a:pPr algn="ctr"/>
                      <a:r>
                        <a:rPr lang="en-US" dirty="0">
                          <a:solidFill>
                            <a:schemeClr val="bg1"/>
                          </a:solidFill>
                        </a:rPr>
                        <a:t>1=40W</a:t>
                      </a:r>
                      <a:endParaRPr lang="en-US" dirty="0">
                        <a:solidFill>
                          <a:schemeClr val="bg1"/>
                        </a:solidFill>
                      </a:endParaRPr>
                    </a:p>
                  </a:txBody>
                  <a:tcPr anchor="ctr"/>
                </a:tc>
                <a:tc>
                  <a:txBody>
                    <a:bodyPr/>
                    <a:lstStyle/>
                    <a:p>
                      <a:pPr algn="ctr"/>
                      <a:r>
                        <a:rPr lang="en-US" dirty="0">
                          <a:solidFill>
                            <a:schemeClr val="bg1"/>
                          </a:solidFill>
                        </a:rPr>
                        <a:t>2=400W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sz="1200" dirty="0">
                          <a:solidFill>
                            <a:schemeClr val="bg1"/>
                          </a:solidFill>
                        </a:rPr>
                        <a:t>2=2000W</a:t>
                      </a:r>
                      <a:endParaRPr lang="en-US" sz="1200" dirty="0">
                        <a:solidFill>
                          <a:schemeClr val="bg1"/>
                        </a:solidFill>
                      </a:endParaRPr>
                    </a:p>
                  </a:txBody>
                  <a:tcPr anchor="ctr"/>
                </a:tc>
                <a:tc>
                  <a:txBody>
                    <a:bodyPr/>
                    <a:lstStyle/>
                    <a:p>
                      <a:pPr algn="ctr"/>
                      <a:r>
                        <a:rPr lang="en-US" dirty="0">
                          <a:solidFill>
                            <a:schemeClr val="bg1"/>
                          </a:solidFill>
                        </a:rPr>
                        <a:t>2810W</a:t>
                      </a:r>
                      <a:endParaRPr lang="en-US" dirty="0">
                        <a:solidFill>
                          <a:schemeClr val="bg1"/>
                        </a:solidFill>
                      </a:endParaRPr>
                    </a:p>
                  </a:txBody>
                  <a:tcPr anchor="ctr"/>
                </a:tc>
              </a:tr>
              <a:tr h="388925">
                <a:tc>
                  <a:txBody>
                    <a:bodyPr/>
                    <a:lstStyle/>
                    <a:p>
                      <a:pPr algn="ctr"/>
                      <a:r>
                        <a:rPr lang="en-US" dirty="0">
                          <a:solidFill>
                            <a:schemeClr val="bg1"/>
                          </a:solidFill>
                        </a:rPr>
                        <a:t>Kitchen</a:t>
                      </a:r>
                      <a:endParaRPr lang="en-US" dirty="0">
                        <a:solidFill>
                          <a:schemeClr val="bg1"/>
                        </a:solidFill>
                      </a:endParaRPr>
                    </a:p>
                  </a:txBody>
                  <a:tcPr anchor="ctr"/>
                </a:tc>
                <a:tc>
                  <a:txBody>
                    <a:bodyPr/>
                    <a:lstStyle/>
                    <a:p>
                      <a:pPr algn="ctr"/>
                      <a:r>
                        <a:rPr lang="en-US" dirty="0">
                          <a:solidFill>
                            <a:schemeClr val="bg1"/>
                          </a:solidFill>
                        </a:rPr>
                        <a:t>1=30W</a:t>
                      </a: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dirty="0">
                          <a:solidFill>
                            <a:schemeClr val="bg1"/>
                          </a:solidFill>
                        </a:rPr>
                        <a:t>1=200W</a:t>
                      </a:r>
                      <a:endParaRPr lang="en-US" dirty="0">
                        <a:solidFill>
                          <a:schemeClr val="bg1"/>
                        </a:solidFill>
                      </a:endParaRPr>
                    </a:p>
                  </a:txBody>
                  <a:tcPr anchor="ctr"/>
                </a:tc>
                <a:tc>
                  <a:txBody>
                    <a:bodyPr/>
                    <a:lstStyle/>
                    <a:p>
                      <a:pPr algn="ctr"/>
                      <a:r>
                        <a:rPr lang="en-US" sz="1200" dirty="0">
                          <a:solidFill>
                            <a:schemeClr val="bg1"/>
                          </a:solidFill>
                        </a:rPr>
                        <a:t>1=1000W</a:t>
                      </a:r>
                      <a:endParaRPr lang="en-US" sz="1200" dirty="0">
                        <a:solidFill>
                          <a:schemeClr val="bg1"/>
                        </a:solidFill>
                      </a:endParaRPr>
                    </a:p>
                  </a:txBody>
                  <a:tcPr anchor="ctr"/>
                </a:tc>
                <a:tc>
                  <a:txBody>
                    <a:bodyPr/>
                    <a:lstStyle/>
                    <a:p>
                      <a:pPr algn="ctr"/>
                      <a:r>
                        <a:rPr lang="en-US" dirty="0">
                          <a:solidFill>
                            <a:schemeClr val="bg1"/>
                          </a:solidFill>
                        </a:rPr>
                        <a:t>1430W</a:t>
                      </a:r>
                      <a:endParaRPr lang="en-US" dirty="0">
                        <a:solidFill>
                          <a:schemeClr val="bg1"/>
                        </a:solidFill>
                      </a:endParaRPr>
                    </a:p>
                  </a:txBody>
                  <a:tcPr anchor="ctr"/>
                </a:tc>
              </a:tr>
              <a:tr h="438771">
                <a:tc>
                  <a:txBody>
                    <a:bodyPr/>
                    <a:lstStyle/>
                    <a:p>
                      <a:pPr algn="ctr"/>
                      <a:r>
                        <a:rPr lang="en-US" dirty="0">
                          <a:solidFill>
                            <a:schemeClr val="bg1"/>
                          </a:solidFill>
                        </a:rPr>
                        <a:t>Veranda X3</a:t>
                      </a:r>
                      <a:endParaRPr lang="en-US" dirty="0">
                        <a:solidFill>
                          <a:schemeClr val="bg1"/>
                        </a:solidFill>
                      </a:endParaRPr>
                    </a:p>
                  </a:txBody>
                  <a:tcPr anchor="ctr"/>
                </a:tc>
                <a:tc>
                  <a:txBody>
                    <a:bodyPr/>
                    <a:lstStyle/>
                    <a:p>
                      <a:pPr algn="ctr"/>
                      <a:r>
                        <a:rPr lang="en-US" sz="1200" dirty="0">
                          <a:solidFill>
                            <a:schemeClr val="bg1"/>
                          </a:solidFill>
                        </a:rPr>
                        <a:t>1X3=90W</a:t>
                      </a:r>
                      <a:endParaRPr lang="en-US" sz="1200"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sz="1200" dirty="0">
                          <a:solidFill>
                            <a:schemeClr val="bg1"/>
                          </a:solidFill>
                        </a:rPr>
                        <a:t>1X3=600W</a:t>
                      </a:r>
                      <a:endParaRPr lang="en-US" sz="1200" dirty="0">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dirty="0">
                          <a:solidFill>
                            <a:schemeClr val="bg1"/>
                          </a:solidFill>
                        </a:rPr>
                        <a:t>690W</a:t>
                      </a:r>
                      <a:endParaRPr lang="en-US" dirty="0">
                        <a:solidFill>
                          <a:schemeClr val="bg1"/>
                        </a:solidFill>
                      </a:endParaRPr>
                    </a:p>
                  </a:txBody>
                  <a:tcPr anchor="ctr"/>
                </a:tc>
              </a:tr>
              <a:tr h="438771">
                <a:tc>
                  <a:txBody>
                    <a:bodyPr/>
                    <a:lstStyle/>
                    <a:p>
                      <a:pPr algn="ctr"/>
                      <a:r>
                        <a:rPr lang="en-US" dirty="0">
                          <a:solidFill>
                            <a:schemeClr val="bg1"/>
                          </a:solidFill>
                        </a:rPr>
                        <a:t>BathroomX4</a:t>
                      </a:r>
                      <a:endParaRPr lang="en-US" dirty="0">
                        <a:solidFill>
                          <a:schemeClr val="bg1"/>
                        </a:solidFill>
                      </a:endParaRPr>
                    </a:p>
                  </a:txBody>
                  <a:tcPr anchor="ctr"/>
                </a:tc>
                <a:tc>
                  <a:txBody>
                    <a:bodyPr/>
                    <a:lstStyle/>
                    <a:p>
                      <a:pPr algn="ctr"/>
                      <a:r>
                        <a:rPr lang="en-US" sz="1100" dirty="0">
                          <a:solidFill>
                            <a:schemeClr val="bg1"/>
                          </a:solidFill>
                        </a:rPr>
                        <a:t>1X4=120W</a:t>
                      </a:r>
                      <a:endParaRPr lang="en-US" sz="1100" dirty="0">
                        <a:solidFill>
                          <a:schemeClr val="bg1"/>
                        </a:solidFill>
                      </a:endParaRPr>
                    </a:p>
                  </a:txBody>
                  <a:tcPr anchor="ctr"/>
                </a:tc>
                <a:tc>
                  <a:txBody>
                    <a:bodyPr/>
                    <a:lstStyle/>
                    <a:p>
                      <a:pPr algn="ctr"/>
                      <a:endParaRPr lang="en-US">
                        <a:solidFill>
                          <a:schemeClr val="bg1"/>
                        </a:solidFill>
                      </a:endParaRPr>
                    </a:p>
                  </a:txBody>
                  <a:tcPr anchor="ctr"/>
                </a:tc>
                <a:tc>
                  <a:txBody>
                    <a:bodyPr/>
                    <a:lstStyle/>
                    <a:p>
                      <a:pPr algn="ctr"/>
                      <a:endParaRPr lang="en-US">
                        <a:solidFill>
                          <a:schemeClr val="bg1"/>
                        </a:solidFill>
                      </a:endParaRPr>
                    </a:p>
                  </a:txBody>
                  <a:tcPr anchor="ctr"/>
                </a:tc>
                <a:tc>
                  <a:txBody>
                    <a:bodyPr/>
                    <a:lstStyle/>
                    <a:p>
                      <a:pPr algn="ctr"/>
                      <a:endParaRPr lang="en-US" dirty="0">
                        <a:solidFill>
                          <a:schemeClr val="bg1"/>
                        </a:solidFill>
                      </a:endParaRPr>
                    </a:p>
                  </a:txBody>
                  <a:tcPr anchor="ctr"/>
                </a:tc>
                <a:tc>
                  <a:txBody>
                    <a:bodyPr/>
                    <a:lstStyle/>
                    <a:p>
                      <a:pPr algn="ctr"/>
                      <a:r>
                        <a:rPr lang="en-US" sz="1200" dirty="0">
                          <a:solidFill>
                            <a:schemeClr val="bg1"/>
                          </a:solidFill>
                        </a:rPr>
                        <a:t>1X4=800W</a:t>
                      </a:r>
                      <a:endParaRPr lang="en-US" sz="1200" dirty="0">
                        <a:solidFill>
                          <a:schemeClr val="bg1"/>
                        </a:solidFill>
                      </a:endParaRPr>
                    </a:p>
                  </a:txBody>
                  <a:tcPr anchor="ctr"/>
                </a:tc>
                <a:tc>
                  <a:txBody>
                    <a:bodyPr/>
                    <a:lstStyle/>
                    <a:p>
                      <a:pPr algn="ctr"/>
                      <a:r>
                        <a:rPr lang="en-US" sz="1200" dirty="0">
                          <a:solidFill>
                            <a:schemeClr val="bg1"/>
                          </a:solidFill>
                        </a:rPr>
                        <a:t>2=2000W</a:t>
                      </a:r>
                      <a:endParaRPr lang="en-US" sz="1200" dirty="0">
                        <a:solidFill>
                          <a:schemeClr val="bg1"/>
                        </a:solidFill>
                      </a:endParaRPr>
                    </a:p>
                  </a:txBody>
                  <a:tcPr anchor="ctr"/>
                </a:tc>
                <a:tc>
                  <a:txBody>
                    <a:bodyPr/>
                    <a:lstStyle/>
                    <a:p>
                      <a:pPr algn="ctr"/>
                      <a:r>
                        <a:rPr lang="en-US" dirty="0">
                          <a:solidFill>
                            <a:schemeClr val="bg1"/>
                          </a:solidFill>
                        </a:rPr>
                        <a:t>2920W</a:t>
                      </a:r>
                      <a:endParaRPr lang="en-US" dirty="0">
                        <a:solidFill>
                          <a:schemeClr val="bg1"/>
                        </a:solidFill>
                      </a:endParaRP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5"/>
            <a:ext cx="8236964" cy="572700"/>
          </a:xfrm>
        </p:spPr>
        <p:txBody>
          <a:bodyPr/>
          <a:lstStyle/>
          <a:p>
            <a:r>
              <a:rPr lang="en-US" dirty="0"/>
              <a:t>Some Uses Of AutoCAD</a:t>
            </a:r>
            <a:endParaRPr lang="en-US" dirty="0"/>
          </a:p>
        </p:txBody>
      </p:sp>
      <p:sp>
        <p:nvSpPr>
          <p:cNvPr id="3" name="Text Placeholder 2"/>
          <p:cNvSpPr>
            <a:spLocks noGrp="1"/>
          </p:cNvSpPr>
          <p:nvPr>
            <p:ph type="body" idx="1"/>
          </p:nvPr>
        </p:nvSpPr>
        <p:spPr>
          <a:xfrm>
            <a:off x="720000" y="1342417"/>
            <a:ext cx="7704000" cy="3268494"/>
          </a:xfrm>
        </p:spPr>
        <p:txBody>
          <a:bodyPr anchor="ctr"/>
          <a:lstStyle/>
          <a:p>
            <a:r>
              <a:rPr lang="en-US" sz="1800" dirty="0"/>
              <a:t>Engineering Drafting Tool. AutoCAD has the possibility to produce very accurate designs.</a:t>
            </a:r>
            <a:endParaRPr lang="en-US" sz="1800" dirty="0"/>
          </a:p>
          <a:p>
            <a:r>
              <a:rPr lang="en-US" sz="1800" dirty="0"/>
              <a:t>Architectural Planning Tool.</a:t>
            </a:r>
            <a:endParaRPr lang="en-US" sz="1800" dirty="0"/>
          </a:p>
          <a:p>
            <a:r>
              <a:rPr lang="en-US" sz="1800" dirty="0"/>
              <a:t>3D Printing.</a:t>
            </a:r>
            <a:endParaRPr lang="en-US" sz="1800" dirty="0"/>
          </a:p>
          <a:p>
            <a:r>
              <a:rPr lang="en-US" sz="1800" dirty="0"/>
              <a:t>3d Basics.</a:t>
            </a:r>
            <a:endParaRPr lang="en-US" sz="1800" dirty="0"/>
          </a:p>
          <a:p>
            <a:r>
              <a:rPr lang="en-US" sz="1800" dirty="0"/>
              <a:t>3d Modeling.</a:t>
            </a:r>
            <a:endParaRPr lang="en-US" sz="1800" dirty="0"/>
          </a:p>
          <a:p>
            <a:r>
              <a:rPr lang="en-US" sz="1800" dirty="0"/>
              <a:t>Drafting.</a:t>
            </a:r>
            <a:endParaRPr lang="en-US" sz="1800" dirty="0"/>
          </a:p>
          <a:p>
            <a:r>
              <a:rPr lang="en-US" sz="1800" dirty="0"/>
              <a:t>Fashion Industry. </a:t>
            </a:r>
            <a:endParaRPr lang="en-US" sz="1800" dirty="0"/>
          </a:p>
          <a:p>
            <a:r>
              <a:rPr lang="en-US" sz="1800" dirty="0"/>
              <a:t>Mechanical Industry.</a:t>
            </a:r>
            <a:endParaRPr lang="en-US" sz="1800" dirty="0"/>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434" y="785493"/>
            <a:ext cx="2597132" cy="572700"/>
          </a:xfrm>
        </p:spPr>
        <p:txBody>
          <a:bodyPr/>
          <a:lstStyle/>
          <a:p>
            <a:r>
              <a:rPr lang="en-US" dirty="0">
                <a:latin typeface="Merriweather Sans Regular" charset="0"/>
              </a:rPr>
              <a:t>Conclusion</a:t>
            </a:r>
            <a:endParaRPr lang="en-US" dirty="0">
              <a:latin typeface="Merriweather Sans Regular" charset="0"/>
            </a:endParaRPr>
          </a:p>
        </p:txBody>
      </p:sp>
      <p:sp>
        <p:nvSpPr>
          <p:cNvPr id="3" name="Text Placeholder 2"/>
          <p:cNvSpPr>
            <a:spLocks noGrp="1"/>
          </p:cNvSpPr>
          <p:nvPr>
            <p:ph type="body" idx="1"/>
          </p:nvPr>
        </p:nvSpPr>
        <p:spPr>
          <a:xfrm>
            <a:off x="720000" y="1879839"/>
            <a:ext cx="7704000" cy="1767370"/>
          </a:xfrm>
        </p:spPr>
        <p:txBody>
          <a:bodyPr anchor="t"/>
          <a:lstStyle/>
          <a:p>
            <a:pPr marL="127000" indent="0">
              <a:buNone/>
            </a:pPr>
            <a:r>
              <a:rPr lang="en-US" sz="1800" dirty="0"/>
              <a:t>AutoCAD is a computer-aided design software developed by the company Autodesk . It allows you to draw and edit digital 2D and 3D designs more quickly and easily than you could by hand. The files can also be easily saved and stored in the cloud, so they be accessed anywhere at any time .</a:t>
            </a:r>
            <a:endParaRPr lang="en-US" sz="1800" dirty="0"/>
          </a:p>
          <a:p>
            <a:pPr marL="12700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821" y="727127"/>
            <a:ext cx="3696357" cy="572700"/>
          </a:xfrm>
        </p:spPr>
        <p:txBody>
          <a:bodyPr/>
          <a:lstStyle/>
          <a:p>
            <a:r>
              <a:rPr lang="en-US" dirty="0">
                <a:latin typeface="Merriweather Sans Regular" charset="0"/>
              </a:rPr>
              <a:t>Research on topic</a:t>
            </a:r>
            <a:endParaRPr lang="en-US" dirty="0">
              <a:latin typeface="Merriweather Sans Regular" charset="0"/>
            </a:endParaRPr>
          </a:p>
        </p:txBody>
      </p:sp>
      <p:sp>
        <p:nvSpPr>
          <p:cNvPr id="3" name="Text Placeholder 2"/>
          <p:cNvSpPr>
            <a:spLocks noGrp="1"/>
          </p:cNvSpPr>
          <p:nvPr>
            <p:ph type="body" idx="1"/>
          </p:nvPr>
        </p:nvSpPr>
        <p:spPr>
          <a:xfrm>
            <a:off x="720000" y="1810577"/>
            <a:ext cx="7704000" cy="2185598"/>
          </a:xfrm>
        </p:spPr>
        <p:txBody>
          <a:bodyPr anchor="ctr"/>
          <a:lstStyle/>
          <a:p>
            <a:pPr algn="ctr"/>
            <a:r>
              <a:rPr lang="en-US" sz="1800" dirty="0"/>
              <a:t>Link: </a:t>
            </a:r>
            <a:r>
              <a:rPr lang="en-US" sz="1800" dirty="0">
                <a:hlinkClick r:id="rId1"/>
              </a:rPr>
              <a:t>https://www.firstfloorplan.com/2020/02/house-plans-two-units-1500-to-2000-3-4-5-decimal.html#gsc.tab=0</a:t>
            </a:r>
            <a:endParaRPr lang="en-US" sz="1800" dirty="0"/>
          </a:p>
          <a:p>
            <a:pPr marL="127000" indent="0" algn="ctr">
              <a:buNone/>
            </a:pPr>
            <a:endParaRPr lang="en-US" sz="1800" dirty="0"/>
          </a:p>
          <a:p>
            <a:pPr algn="ctr"/>
            <a:r>
              <a:rPr lang="en-US" sz="1800" dirty="0"/>
              <a:t>First Floor Plan</a:t>
            </a:r>
            <a:endParaRPr lang="en-US" sz="1800" dirty="0"/>
          </a:p>
          <a:p>
            <a:pPr marL="127000" indent="0" algn="ctr">
              <a:buNone/>
            </a:pPr>
            <a:endParaRPr lang="en-US" sz="1800" dirty="0"/>
          </a:p>
          <a:p>
            <a:pPr algn="ctr"/>
            <a:r>
              <a:rPr lang="en-US" sz="1800" dirty="0"/>
              <a:t>Design Basis LLC</a:t>
            </a:r>
            <a:endParaRPr lang="en-US" sz="1800" dirty="0"/>
          </a:p>
          <a:p>
            <a:pPr marL="12700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2250" y="1709700"/>
            <a:ext cx="4939500" cy="1724100"/>
          </a:xfrm>
        </p:spPr>
        <p:txBody>
          <a:bodyPr anchor="ctr"/>
          <a:lstStyle/>
          <a:p>
            <a:r>
              <a:rPr lang="en-US" dirty="0">
                <a:latin typeface="Merriweather Sans Regular" charset="0"/>
              </a:rPr>
              <a:t>Thank You!</a:t>
            </a:r>
            <a:endParaRPr lang="en-US" dirty="0">
              <a:latin typeface="Merriweather Sans Regular"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3122655" y="1152475"/>
            <a:ext cx="289868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erriweather Sans Regular" charset="0"/>
              </a:rPr>
              <a:t>Presented By</a:t>
            </a:r>
            <a:endParaRPr dirty="0">
              <a:latin typeface="Merriweather Sans Regular" charset="0"/>
            </a:endParaRPr>
          </a:p>
        </p:txBody>
      </p:sp>
      <p:sp>
        <p:nvSpPr>
          <p:cNvPr id="295" name="Google Shape;295;p36"/>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p>
            <a:pPr marL="0" indent="0" algn="ctr">
              <a:buNone/>
            </a:pPr>
            <a:r>
              <a:rPr lang="en-US" sz="1800" dirty="0"/>
              <a:t>Md </a:t>
            </a:r>
            <a:r>
              <a:rPr lang="en-US" sz="1800" dirty="0" err="1"/>
              <a:t>Sadi</a:t>
            </a:r>
            <a:r>
              <a:rPr lang="en-US" sz="1800" dirty="0"/>
              <a:t> Al Huda : 20-43129-1</a:t>
            </a:r>
            <a:endParaRPr lang="en-US" sz="1800" dirty="0"/>
          </a:p>
          <a:p>
            <a:pPr marL="0" indent="0" algn="ctr">
              <a:buNone/>
            </a:pPr>
            <a:r>
              <a:rPr lang="en-US" sz="1800" dirty="0"/>
              <a:t>Md </a:t>
            </a:r>
            <a:r>
              <a:rPr lang="en-US" sz="1800" dirty="0" err="1"/>
              <a:t>Tayebuzzaman</a:t>
            </a:r>
            <a:r>
              <a:rPr lang="en-US" sz="1800" dirty="0"/>
              <a:t> Siddique : 18-38376-2</a:t>
            </a:r>
            <a:endParaRPr lang="en-US" sz="1800" dirty="0"/>
          </a:p>
          <a:p>
            <a:pPr marL="0" indent="0" algn="ctr">
              <a:buNone/>
            </a:pPr>
            <a:r>
              <a:rPr lang="en-US" sz="1800" dirty="0" err="1"/>
              <a:t>Tasnim</a:t>
            </a:r>
            <a:r>
              <a:rPr lang="en-US" sz="1800" dirty="0"/>
              <a:t> Jahan : 17-33455-1</a:t>
            </a:r>
            <a:endParaRPr lang="en-US" sz="1800" dirty="0"/>
          </a:p>
          <a:p>
            <a:pPr marL="0" indent="0" algn="ctr">
              <a:buNone/>
            </a:pPr>
            <a:r>
              <a:rPr lang="en-US" sz="1800" dirty="0"/>
              <a:t>Minhazul Islam :  17-34958-2</a:t>
            </a:r>
            <a:endParaRPr lang="en-US" sz="1800" dirty="0"/>
          </a:p>
          <a:p>
            <a:pPr marL="0" indent="0" algn="ctr">
              <a:buNone/>
            </a:pPr>
            <a:r>
              <a:rPr lang="en-US" sz="1800" dirty="0"/>
              <a:t>Nissan Bin Sharif : 20-44351-3</a:t>
            </a:r>
            <a:endParaRPr lang="en-US" sz="1800" dirty="0"/>
          </a:p>
          <a:p>
            <a:pPr marL="0" indent="0" algn="ctr">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840" y="706580"/>
            <a:ext cx="4309200" cy="572700"/>
          </a:xfrm>
        </p:spPr>
        <p:txBody>
          <a:bodyPr/>
          <a:lstStyle/>
          <a:p>
            <a:pPr marL="127000" indent="0">
              <a:buNone/>
            </a:pPr>
            <a:r>
              <a:rPr lang="en-US" sz="3200" dirty="0">
                <a:solidFill>
                  <a:schemeClr val="tx1"/>
                </a:solidFill>
                <a:latin typeface="Merriweather Sans Regular" charset="0"/>
              </a:rPr>
              <a:t>What is AutoCAD?</a:t>
            </a:r>
            <a:endParaRPr lang="en-US" sz="3200" dirty="0">
              <a:solidFill>
                <a:schemeClr val="tx1"/>
              </a:solidFill>
              <a:latin typeface="Merriweather Sans Regular" charset="0"/>
            </a:endParaRPr>
          </a:p>
        </p:txBody>
      </p:sp>
      <p:sp>
        <p:nvSpPr>
          <p:cNvPr id="3" name="Text Placeholder 2"/>
          <p:cNvSpPr>
            <a:spLocks noGrp="1"/>
          </p:cNvSpPr>
          <p:nvPr>
            <p:ph type="body" idx="1"/>
          </p:nvPr>
        </p:nvSpPr>
        <p:spPr>
          <a:xfrm>
            <a:off x="262799" y="1653024"/>
            <a:ext cx="8593283" cy="2783896"/>
          </a:xfrm>
        </p:spPr>
        <p:txBody>
          <a:bodyPr anchor="t"/>
          <a:lstStyle/>
          <a:p>
            <a:pPr marL="127000" indent="0">
              <a:buNone/>
            </a:pPr>
            <a:r>
              <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rPr>
              <a:t>AutoCAD  is a computer aided design drafting software program. It is used for creating blueprints for buildings, bridges, computer chips, electric design etc. The meaning of CAD is Computer Aided Design. </a:t>
            </a:r>
            <a:endPar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endParaRPr>
          </a:p>
          <a:p>
            <a:pPr marL="127000" indent="0">
              <a:buNone/>
            </a:pPr>
            <a:endPar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endParaRPr>
          </a:p>
          <a:p>
            <a:pPr algn="ctr"/>
            <a:r>
              <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rPr>
              <a:t>AutoCAD invented on 1982.</a:t>
            </a:r>
            <a:endPar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endParaRPr>
          </a:p>
          <a:p>
            <a:pPr algn="ctr"/>
            <a:r>
              <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rPr>
              <a:t>There are total 4 workspaces on AutoCAD</a:t>
            </a:r>
            <a:endPar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endParaRPr>
          </a:p>
          <a:p>
            <a:pPr algn="ctr"/>
            <a:r>
              <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rPr>
              <a:t>AutoCAD graphics Window is 12”x9”</a:t>
            </a:r>
            <a:endPar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endParaRPr>
          </a:p>
          <a:p>
            <a:pPr algn="ctr"/>
            <a:r>
              <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rPr>
              <a:t>The extension of a saved AutoCAD file is .dwg</a:t>
            </a:r>
            <a:endParaRPr lang="en-US" sz="1800" dirty="0">
              <a:solidFill>
                <a:schemeClr val="tx1">
                  <a:lumMod val="50000"/>
                  <a:lumOff val="50000"/>
                </a:schemeClr>
              </a:solidFill>
              <a:latin typeface="Merriweather Sans Regular" charset="0"/>
              <a:ea typeface="Arial Unicode MS" panose="020B0604020202020204" pitchFamily="34" charset="-128"/>
              <a:cs typeface="Times New Roman" panose="02020603050405020304" pitchFamily="18" charset="0"/>
            </a:endParaRPr>
          </a:p>
          <a:p>
            <a:endParaRPr lang="en-US" sz="1800" dirty="0">
              <a:solidFill>
                <a:schemeClr val="tx1">
                  <a:lumMod val="50000"/>
                  <a:lumOff val="50000"/>
                </a:schemeClr>
              </a:solidFill>
              <a:latin typeface="+mn-lt"/>
              <a:ea typeface="Arial Unicode MS" panose="020B0604020202020204" pitchFamily="34" charset="-128"/>
              <a:cs typeface="Times New Roman" panose="02020603050405020304" pitchFamily="18" charset="0"/>
            </a:endParaRPr>
          </a:p>
          <a:p>
            <a:pPr marL="127000" indent="0">
              <a:buNone/>
            </a:pPr>
            <a:endParaRPr lang="en-US" sz="1800" dirty="0">
              <a:solidFill>
                <a:schemeClr val="tx1"/>
              </a:solidFill>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309" y="280997"/>
            <a:ext cx="4319591" cy="572700"/>
          </a:xfrm>
        </p:spPr>
        <p:txBody>
          <a:bodyPr/>
          <a:lstStyle/>
          <a:p>
            <a:r>
              <a:rPr lang="en-US" dirty="0">
                <a:latin typeface="Merriweather Sans Regular" charset="0"/>
              </a:rPr>
              <a:t>Planning Design</a:t>
            </a:r>
            <a:endParaRPr lang="en-US" dirty="0">
              <a:latin typeface="Merriweather Sans Regular" charset="0"/>
            </a:endParaRPr>
          </a:p>
        </p:txBody>
      </p:sp>
      <p:pic>
        <p:nvPicPr>
          <p:cNvPr id="4" name="Picture 3"/>
          <p:cNvPicPr>
            <a:picLocks noChangeAspect="1"/>
          </p:cNvPicPr>
          <p:nvPr/>
        </p:nvPicPr>
        <p:blipFill>
          <a:blip r:embed="rId1"/>
          <a:stretch>
            <a:fillRect/>
          </a:stretch>
        </p:blipFill>
        <p:spPr>
          <a:xfrm>
            <a:off x="363682" y="988336"/>
            <a:ext cx="8416636" cy="68008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232" y="288275"/>
            <a:ext cx="5753536" cy="572700"/>
          </a:xfrm>
        </p:spPr>
        <p:txBody>
          <a:bodyPr/>
          <a:lstStyle/>
          <a:p>
            <a:r>
              <a:rPr lang="en-US" dirty="0">
                <a:latin typeface="Merriweather Sans Regular" charset="0"/>
              </a:rPr>
              <a:t> Some  AutoCAD commands</a:t>
            </a:r>
            <a:endParaRPr lang="en-US" dirty="0">
              <a:latin typeface="Merriweather Sans Regular" charset="0"/>
            </a:endParaRPr>
          </a:p>
        </p:txBody>
      </p:sp>
      <p:sp>
        <p:nvSpPr>
          <p:cNvPr id="3" name="Text Placeholder 2"/>
          <p:cNvSpPr>
            <a:spLocks noGrp="1"/>
          </p:cNvSpPr>
          <p:nvPr>
            <p:ph type="body" idx="1"/>
          </p:nvPr>
        </p:nvSpPr>
        <p:spPr>
          <a:xfrm>
            <a:off x="720000" y="1024894"/>
            <a:ext cx="3852000" cy="3702750"/>
          </a:xfrm>
        </p:spPr>
        <p:txBody>
          <a:bodyPr anchor="t"/>
          <a:lstStyle/>
          <a:p>
            <a:r>
              <a:rPr lang="en-US" sz="1800" dirty="0"/>
              <a:t>TRIM Command </a:t>
            </a:r>
            <a:endParaRPr lang="en-US" sz="1800" dirty="0"/>
          </a:p>
          <a:p>
            <a:r>
              <a:rPr lang="en-US" sz="1800" dirty="0"/>
              <a:t>EXTEND Command </a:t>
            </a:r>
            <a:endParaRPr lang="en-US" sz="1800" dirty="0"/>
          </a:p>
          <a:p>
            <a:r>
              <a:rPr lang="en-US" sz="1800" dirty="0"/>
              <a:t>Multiple copy Command</a:t>
            </a:r>
            <a:endParaRPr lang="en-US" sz="1800" dirty="0"/>
          </a:p>
          <a:p>
            <a:r>
              <a:rPr lang="en-US" sz="1800" dirty="0"/>
              <a:t>HATCH Command</a:t>
            </a:r>
            <a:endParaRPr lang="en-US" sz="1800" dirty="0"/>
          </a:p>
          <a:p>
            <a:r>
              <a:rPr lang="en-US" sz="1800" dirty="0"/>
              <a:t>PURGE Command </a:t>
            </a:r>
            <a:endParaRPr lang="en-US" sz="1800" dirty="0"/>
          </a:p>
          <a:p>
            <a:r>
              <a:rPr lang="en-US" sz="1800" dirty="0"/>
              <a:t>DI/ Distance Command</a:t>
            </a:r>
            <a:endParaRPr lang="en-US" sz="1800" dirty="0"/>
          </a:p>
          <a:p>
            <a:r>
              <a:rPr lang="en-US" sz="1800" dirty="0"/>
              <a:t>ARRAY Command</a:t>
            </a:r>
            <a:endParaRPr lang="en-US" sz="1800" dirty="0"/>
          </a:p>
          <a:p>
            <a:r>
              <a:rPr lang="en-US" sz="1800" dirty="0"/>
              <a:t>REVCLOUD Command</a:t>
            </a:r>
            <a:endParaRPr lang="en-US" sz="1800" dirty="0"/>
          </a:p>
          <a:p>
            <a:r>
              <a:rPr lang="en-US" sz="1800" dirty="0"/>
              <a:t>OOPS Command</a:t>
            </a:r>
            <a:endParaRPr lang="en-US" sz="1800" dirty="0"/>
          </a:p>
          <a:p>
            <a:r>
              <a:rPr lang="en-US" sz="1800" dirty="0"/>
              <a:t>BREAK Command</a:t>
            </a:r>
            <a:endParaRPr lang="en-US" sz="1800" dirty="0"/>
          </a:p>
          <a:p>
            <a:r>
              <a:rPr lang="en-US" sz="1800" dirty="0"/>
              <a:t>QSELECT Command</a:t>
            </a:r>
            <a:endParaRPr lang="en-US" sz="1800" dirty="0"/>
          </a:p>
          <a:p>
            <a:r>
              <a:rPr lang="en-US" sz="1800" dirty="0"/>
              <a:t>COPYBASE Command</a:t>
            </a:r>
            <a:endParaRPr lang="en-US" sz="1800" dirty="0"/>
          </a:p>
          <a:p>
            <a:r>
              <a:rPr lang="en-US" sz="1800" dirty="0"/>
              <a:t>DIM Command</a:t>
            </a:r>
            <a:endParaRPr lang="en-US" sz="1800" dirty="0"/>
          </a:p>
          <a:p>
            <a:pPr marL="127000" indent="0">
              <a:buNone/>
            </a:pPr>
            <a:endParaRPr lang="en-US" dirty="0"/>
          </a:p>
        </p:txBody>
      </p:sp>
      <p:pic>
        <p:nvPicPr>
          <p:cNvPr id="4" name="Picture 3"/>
          <p:cNvPicPr>
            <a:picLocks noChangeAspect="1"/>
          </p:cNvPicPr>
          <p:nvPr/>
        </p:nvPicPr>
        <p:blipFill>
          <a:blip r:embed="rId1"/>
          <a:stretch>
            <a:fillRect/>
          </a:stretch>
        </p:blipFill>
        <p:spPr>
          <a:xfrm>
            <a:off x="5779113" y="1151387"/>
            <a:ext cx="2828789" cy="1081633"/>
          </a:xfrm>
          <a:prstGeom prst="rect">
            <a:avLst/>
          </a:prstGeom>
        </p:spPr>
      </p:pic>
      <p:pic>
        <p:nvPicPr>
          <p:cNvPr id="5" name="Picture 4" descr="extend.png"/>
          <p:cNvPicPr>
            <a:picLocks noChangeAspect="1"/>
          </p:cNvPicPr>
          <p:nvPr/>
        </p:nvPicPr>
        <p:blipFill>
          <a:blip r:embed="rId2"/>
          <a:stretch>
            <a:fillRect/>
          </a:stretch>
        </p:blipFill>
        <p:spPr>
          <a:xfrm>
            <a:off x="5507184" y="2366683"/>
            <a:ext cx="3372648" cy="1081632"/>
          </a:xfrm>
          <a:prstGeom prst="rect">
            <a:avLst/>
          </a:prstGeom>
        </p:spPr>
      </p:pic>
      <p:pic>
        <p:nvPicPr>
          <p:cNvPr id="6" name="Picture 5" descr="multiple.gif"/>
          <p:cNvPicPr>
            <a:picLocks noChangeAspect="1"/>
          </p:cNvPicPr>
          <p:nvPr/>
        </p:nvPicPr>
        <p:blipFill>
          <a:blip r:embed="rId3"/>
          <a:stretch>
            <a:fillRect/>
          </a:stretch>
        </p:blipFill>
        <p:spPr>
          <a:xfrm>
            <a:off x="5121509" y="3594674"/>
            <a:ext cx="3921578" cy="11038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553" y="264420"/>
            <a:ext cx="3290891" cy="572700"/>
          </a:xfrm>
        </p:spPr>
        <p:txBody>
          <a:bodyPr/>
          <a:lstStyle/>
          <a:p>
            <a:r>
              <a:rPr lang="en-US" dirty="0"/>
              <a:t>Final Design</a:t>
            </a:r>
            <a:endParaRPr lang="en-US" dirty="0"/>
          </a:p>
        </p:txBody>
      </p:sp>
      <p:pic>
        <p:nvPicPr>
          <p:cNvPr id="5" name="Picture 4"/>
          <p:cNvPicPr>
            <a:picLocks noChangeAspect="1"/>
          </p:cNvPicPr>
          <p:nvPr/>
        </p:nvPicPr>
        <p:blipFill>
          <a:blip r:embed="rId1"/>
          <a:stretch>
            <a:fillRect/>
          </a:stretch>
        </p:blipFill>
        <p:spPr>
          <a:xfrm>
            <a:off x="243875" y="837120"/>
            <a:ext cx="8656248" cy="3995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473" y="236117"/>
            <a:ext cx="2741472" cy="572700"/>
          </a:xfrm>
        </p:spPr>
        <p:txBody>
          <a:bodyPr/>
          <a:lstStyle/>
          <a:p>
            <a:r>
              <a:rPr lang="en-US" dirty="0"/>
              <a:t>Generator</a:t>
            </a:r>
            <a:endParaRPr lang="en-US" dirty="0"/>
          </a:p>
        </p:txBody>
      </p:sp>
      <p:sp>
        <p:nvSpPr>
          <p:cNvPr id="3" name="Text Placeholder 2"/>
          <p:cNvSpPr>
            <a:spLocks noGrp="1"/>
          </p:cNvSpPr>
          <p:nvPr>
            <p:ph type="body" idx="1"/>
          </p:nvPr>
        </p:nvSpPr>
        <p:spPr>
          <a:xfrm>
            <a:off x="214011" y="897830"/>
            <a:ext cx="2877934" cy="3900377"/>
          </a:xfrm>
        </p:spPr>
        <p:txBody>
          <a:bodyPr anchor="t"/>
          <a:lstStyle/>
          <a:p>
            <a:pPr marL="127000" indent="0">
              <a:buNone/>
            </a:pPr>
            <a:r>
              <a:rPr lang="en-US" sz="1400" dirty="0"/>
              <a:t>Power Consumption from:</a:t>
            </a:r>
            <a:endParaRPr lang="en-US" sz="1400" dirty="0"/>
          </a:p>
          <a:p>
            <a:pPr marL="127000" indent="0">
              <a:buNone/>
            </a:pPr>
            <a:endParaRPr lang="en-US" sz="1400" dirty="0"/>
          </a:p>
          <a:p>
            <a:pPr marL="127000" indent="0">
              <a:buNone/>
            </a:pPr>
            <a:r>
              <a:rPr lang="en-US" sz="1400" dirty="0"/>
              <a:t>Bed-1 = 540 WATT</a:t>
            </a:r>
            <a:endParaRPr lang="en-US" sz="1400" dirty="0"/>
          </a:p>
          <a:p>
            <a:pPr marL="127000" indent="0">
              <a:buNone/>
            </a:pPr>
            <a:r>
              <a:rPr lang="en-US" sz="1400" dirty="0"/>
              <a:t>Bed-2 = 1510 WATT</a:t>
            </a:r>
            <a:endParaRPr lang="en-US" sz="1400" dirty="0"/>
          </a:p>
          <a:p>
            <a:pPr marL="127000" indent="0">
              <a:buNone/>
            </a:pPr>
            <a:r>
              <a:rPr lang="en-US" sz="1400" dirty="0"/>
              <a:t>Bed-3 = 1710 WATT</a:t>
            </a:r>
            <a:endParaRPr lang="en-US" sz="1400" dirty="0"/>
          </a:p>
          <a:p>
            <a:pPr marL="127000" indent="0">
              <a:buNone/>
            </a:pPr>
            <a:r>
              <a:rPr lang="en-US" sz="1400" dirty="0"/>
              <a:t>Bed-4 = 1740 WATT</a:t>
            </a:r>
            <a:endParaRPr lang="en-US" sz="1400" dirty="0"/>
          </a:p>
          <a:p>
            <a:pPr marL="127000" indent="0">
              <a:buNone/>
            </a:pPr>
            <a:r>
              <a:rPr lang="en-US" sz="1400" dirty="0"/>
              <a:t>Dining Room = 610 WATT</a:t>
            </a:r>
            <a:endParaRPr lang="en-US" sz="1400" dirty="0"/>
          </a:p>
          <a:p>
            <a:pPr marL="127000" indent="0">
              <a:buNone/>
            </a:pPr>
            <a:r>
              <a:rPr lang="en-US" sz="1400" dirty="0"/>
              <a:t>Drawing Room = 2810 WATT</a:t>
            </a:r>
            <a:endParaRPr lang="en-US" sz="1400" dirty="0"/>
          </a:p>
          <a:p>
            <a:pPr marL="127000" indent="0">
              <a:buNone/>
            </a:pPr>
            <a:r>
              <a:rPr lang="en-US" sz="1400" dirty="0"/>
              <a:t>Verandas = 690</a:t>
            </a:r>
            <a:endParaRPr lang="en-US" sz="1400" dirty="0"/>
          </a:p>
          <a:p>
            <a:pPr marL="127000" indent="0">
              <a:buNone/>
            </a:pPr>
            <a:r>
              <a:rPr lang="en-US" sz="1400" dirty="0"/>
              <a:t>Kitchen = 1430</a:t>
            </a:r>
            <a:endParaRPr lang="en-US" sz="1400" dirty="0"/>
          </a:p>
          <a:p>
            <a:pPr marL="127000" indent="0">
              <a:buNone/>
            </a:pPr>
            <a:r>
              <a:rPr lang="en-US" sz="1400" dirty="0"/>
              <a:t>Bathroom = 2920 WATT</a:t>
            </a:r>
            <a:endParaRPr lang="en-US" sz="1400" dirty="0"/>
          </a:p>
          <a:p>
            <a:pPr marL="127000" indent="0">
              <a:buNone/>
            </a:pPr>
            <a:endParaRPr lang="en-US" sz="1400" dirty="0"/>
          </a:p>
          <a:p>
            <a:pPr marL="127000" indent="0">
              <a:buNone/>
            </a:pPr>
            <a:r>
              <a:rPr lang="en-US" sz="1400" dirty="0"/>
              <a:t>So, Total Power Consumption = 13960 WATT</a:t>
            </a:r>
            <a:endParaRPr lang="en-US" sz="1400" dirty="0"/>
          </a:p>
          <a:p>
            <a:pPr marL="127000" indent="0">
              <a:buNone/>
            </a:pPr>
            <a:endParaRPr lang="en-US" sz="1400" dirty="0"/>
          </a:p>
          <a:p>
            <a:pPr marL="127000" indent="0">
              <a:buNone/>
            </a:pPr>
            <a:r>
              <a:rPr lang="en-US" sz="1400" dirty="0"/>
              <a:t>Generator Capacity = 25000 WATT</a:t>
            </a:r>
            <a:endParaRPr lang="en-US" sz="1400" dirty="0"/>
          </a:p>
        </p:txBody>
      </p:sp>
      <p:pic>
        <p:nvPicPr>
          <p:cNvPr id="6" name="Picture 5"/>
          <p:cNvPicPr>
            <a:picLocks noChangeAspect="1"/>
          </p:cNvPicPr>
          <p:nvPr/>
        </p:nvPicPr>
        <p:blipFill>
          <a:blip r:embed="rId1"/>
          <a:stretch>
            <a:fillRect/>
          </a:stretch>
        </p:blipFill>
        <p:spPr>
          <a:xfrm>
            <a:off x="3364345" y="413853"/>
            <a:ext cx="5565645" cy="43843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74" y="394353"/>
            <a:ext cx="2179064" cy="572700"/>
          </a:xfrm>
        </p:spPr>
        <p:txBody>
          <a:bodyPr/>
          <a:lstStyle/>
          <a:p>
            <a:r>
              <a:rPr lang="en-US" dirty="0"/>
              <a:t>Wiring</a:t>
            </a:r>
            <a:endParaRPr lang="en-US" dirty="0"/>
          </a:p>
        </p:txBody>
      </p:sp>
      <p:sp>
        <p:nvSpPr>
          <p:cNvPr id="3" name="Text Placeholder 2"/>
          <p:cNvSpPr>
            <a:spLocks noGrp="1"/>
          </p:cNvSpPr>
          <p:nvPr>
            <p:ph type="body" idx="1"/>
          </p:nvPr>
        </p:nvSpPr>
        <p:spPr>
          <a:xfrm>
            <a:off x="139579" y="1192712"/>
            <a:ext cx="2418055" cy="3416400"/>
          </a:xfrm>
        </p:spPr>
        <p:txBody>
          <a:bodyPr anchor="t"/>
          <a:lstStyle/>
          <a:p>
            <a:pPr marL="127000" indent="0">
              <a:buNone/>
            </a:pPr>
            <a:r>
              <a:rPr lang="en-US" dirty="0"/>
              <a:t>In this design we have used 3 types of load for proper power distribution. </a:t>
            </a:r>
            <a:endParaRPr lang="en-US" dirty="0"/>
          </a:p>
          <a:p>
            <a:pPr marL="127000" indent="0">
              <a:buNone/>
            </a:pPr>
            <a:endParaRPr lang="en-US" dirty="0"/>
          </a:p>
          <a:p>
            <a:pPr marL="127000" indent="0">
              <a:buNone/>
            </a:pPr>
            <a:r>
              <a:rPr lang="en-US" dirty="0"/>
              <a:t>We have used Light load, Medium load and Heavy load to wire properly throughout the apartment.</a:t>
            </a:r>
            <a:endParaRPr lang="en-US" dirty="0"/>
          </a:p>
          <a:p>
            <a:pPr marL="127000" indent="0">
              <a:buNone/>
            </a:pPr>
            <a:endParaRPr lang="en-US" dirty="0"/>
          </a:p>
          <a:p>
            <a:pPr marL="127000" indent="0">
              <a:buNone/>
            </a:pPr>
            <a:r>
              <a:rPr lang="en-US" dirty="0"/>
              <a:t>To identify the difference we use 3 different color, such as:</a:t>
            </a:r>
            <a:endParaRPr lang="en-US" dirty="0"/>
          </a:p>
          <a:p>
            <a:pPr marL="127000" indent="0">
              <a:buNone/>
            </a:pPr>
            <a:endParaRPr lang="en-US" dirty="0"/>
          </a:p>
          <a:p>
            <a:pPr marL="127000" indent="0">
              <a:buNone/>
            </a:pPr>
            <a:r>
              <a:rPr lang="en-US" dirty="0">
                <a:solidFill>
                  <a:srgbClr val="FF0000"/>
                </a:solidFill>
              </a:rPr>
              <a:t>RED</a:t>
            </a:r>
            <a:r>
              <a:rPr lang="en-US" dirty="0"/>
              <a:t> = Light Load</a:t>
            </a:r>
            <a:endParaRPr lang="en-US" dirty="0"/>
          </a:p>
          <a:p>
            <a:pPr marL="127000" indent="0">
              <a:buNone/>
            </a:pPr>
            <a:r>
              <a:rPr lang="en-US" dirty="0">
                <a:solidFill>
                  <a:srgbClr val="00B050"/>
                </a:solidFill>
              </a:rPr>
              <a:t>Green</a:t>
            </a:r>
            <a:r>
              <a:rPr lang="en-US" dirty="0"/>
              <a:t> = Medium Load</a:t>
            </a:r>
            <a:endParaRPr lang="en-US" dirty="0"/>
          </a:p>
          <a:p>
            <a:pPr marL="127000" indent="0">
              <a:buNone/>
            </a:pPr>
            <a:r>
              <a:rPr lang="en-US" dirty="0">
                <a:solidFill>
                  <a:srgbClr val="0070C0"/>
                </a:solidFill>
              </a:rPr>
              <a:t>Blue</a:t>
            </a:r>
            <a:r>
              <a:rPr lang="en-US" dirty="0"/>
              <a:t> = Heavy Load</a:t>
            </a:r>
            <a:endParaRPr lang="en-US" dirty="0"/>
          </a:p>
          <a:p>
            <a:pPr marL="127000" indent="0">
              <a:buNone/>
            </a:pPr>
            <a:endParaRPr lang="en-US" dirty="0"/>
          </a:p>
        </p:txBody>
      </p:sp>
      <p:pic>
        <p:nvPicPr>
          <p:cNvPr id="5" name="Picture 4"/>
          <p:cNvPicPr>
            <a:picLocks noChangeAspect="1"/>
          </p:cNvPicPr>
          <p:nvPr/>
        </p:nvPicPr>
        <p:blipFill>
          <a:blip r:embed="rId1"/>
          <a:stretch>
            <a:fillRect/>
          </a:stretch>
        </p:blipFill>
        <p:spPr>
          <a:xfrm>
            <a:off x="2743199" y="382002"/>
            <a:ext cx="6261222" cy="43794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95" y="288275"/>
            <a:ext cx="4984609" cy="572700"/>
          </a:xfrm>
        </p:spPr>
        <p:txBody>
          <a:bodyPr/>
          <a:lstStyle/>
          <a:p>
            <a:r>
              <a:rPr lang="en-US" dirty="0"/>
              <a:t>Power distribution</a:t>
            </a:r>
            <a:endParaRPr lang="en-US" dirty="0"/>
          </a:p>
        </p:txBody>
      </p:sp>
      <p:sp>
        <p:nvSpPr>
          <p:cNvPr id="3" name="Text Placeholder 2"/>
          <p:cNvSpPr>
            <a:spLocks noGrp="1"/>
          </p:cNvSpPr>
          <p:nvPr>
            <p:ph type="body" idx="1"/>
          </p:nvPr>
        </p:nvSpPr>
        <p:spPr>
          <a:xfrm>
            <a:off x="0" y="1523106"/>
            <a:ext cx="2431915" cy="2791618"/>
          </a:xfrm>
        </p:spPr>
        <p:txBody>
          <a:bodyPr anchor="t"/>
          <a:lstStyle/>
          <a:p>
            <a:pPr marL="127000" indent="0">
              <a:buNone/>
            </a:pPr>
            <a:r>
              <a:rPr lang="en-US" sz="1400" dirty="0"/>
              <a:t>Here is the Legends to identify every objects throughout the flat. In this design we have used 3 types of load for proper power distribution. </a:t>
            </a:r>
            <a:endParaRPr lang="en-US" sz="1400" dirty="0"/>
          </a:p>
          <a:p>
            <a:pPr marL="127000" indent="0">
              <a:buNone/>
            </a:pPr>
            <a:endParaRPr lang="en-US" sz="1400" dirty="0"/>
          </a:p>
          <a:p>
            <a:pPr marL="127000" indent="0">
              <a:buNone/>
            </a:pPr>
            <a:r>
              <a:rPr lang="en-US" sz="1400" dirty="0"/>
              <a:t>Every room has light, fan, tube light and ac. These are connected though wire with the 2S, 3S and switch boards.</a:t>
            </a:r>
            <a:endParaRPr lang="en-US" dirty="0"/>
          </a:p>
          <a:p>
            <a:pPr marL="127000" indent="0">
              <a:buNone/>
            </a:pPr>
            <a:endParaRPr lang="en-US" dirty="0"/>
          </a:p>
        </p:txBody>
      </p:sp>
      <p:pic>
        <p:nvPicPr>
          <p:cNvPr id="5" name="Picture 4"/>
          <p:cNvPicPr>
            <a:picLocks noChangeAspect="1"/>
          </p:cNvPicPr>
          <p:nvPr/>
        </p:nvPicPr>
        <p:blipFill>
          <a:blip r:embed="rId1"/>
          <a:stretch>
            <a:fillRect/>
          </a:stretch>
        </p:blipFill>
        <p:spPr>
          <a:xfrm>
            <a:off x="2556164" y="1070263"/>
            <a:ext cx="6383658" cy="3697305"/>
          </a:xfrm>
          <a:prstGeom prst="rect">
            <a:avLst/>
          </a:prstGeom>
        </p:spPr>
      </p:pic>
    </p:spTree>
  </p:cSld>
  <p:clrMapOvr>
    <a:masterClrMapping/>
  </p:clrMapOvr>
</p:sld>
</file>

<file path=ppt/theme/theme1.xml><?xml version="1.0" encoding="utf-8"?>
<a:theme xmlns:a="http://schemas.openxmlformats.org/drawingml/2006/main" name="Rhine in Flames by Slidesgo">
  <a:themeElements>
    <a:clrScheme name="Simple Light">
      <a:dk1>
        <a:srgbClr val="FFFFFF"/>
      </a:dk1>
      <a:lt1>
        <a:srgbClr val="353534"/>
      </a:lt1>
      <a:dk2>
        <a:srgbClr val="FFB408"/>
      </a:dk2>
      <a:lt2>
        <a:srgbClr val="DC194F"/>
      </a:lt2>
      <a:accent1>
        <a:srgbClr val="9F46C0"/>
      </a:accent1>
      <a:accent2>
        <a:srgbClr val="FFFFFF"/>
      </a:accent2>
      <a:accent3>
        <a:srgbClr val="353534"/>
      </a:accent3>
      <a:accent4>
        <a:srgbClr val="FFB408"/>
      </a:accent4>
      <a:accent5>
        <a:srgbClr val="DC194F"/>
      </a:accent5>
      <a:accent6>
        <a:srgbClr val="9F46C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WPS Presentation</Application>
  <PresentationFormat>On-screen Show (16:9)</PresentationFormat>
  <Paragraphs>247</Paragraphs>
  <Slides>14</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Lexend Exa</vt:lpstr>
      <vt:lpstr>Merriweather Sans Regular</vt:lpstr>
      <vt:lpstr>Snap ITC</vt:lpstr>
      <vt:lpstr>Lucida Calligraphy</vt:lpstr>
      <vt:lpstr>Merriweather Sans Regular</vt:lpstr>
      <vt:lpstr>Arial Unicode MS</vt:lpstr>
      <vt:lpstr>Times New Roman</vt:lpstr>
      <vt:lpstr>Arial Black</vt:lpstr>
      <vt:lpstr>Microsoft YaHei</vt:lpstr>
      <vt:lpstr>Arial Unicode MS</vt:lpstr>
      <vt:lpstr>Rhine in Flames by Slidesgo</vt:lpstr>
      <vt:lpstr>COMPUTER  AIDED DESIGN  AND  DRAFTING</vt:lpstr>
      <vt:lpstr>Presented By</vt:lpstr>
      <vt:lpstr>What is AutoCAD?</vt:lpstr>
      <vt:lpstr>Planning Design</vt:lpstr>
      <vt:lpstr> Some  AutoCAD commands</vt:lpstr>
      <vt:lpstr>Final Design</vt:lpstr>
      <vt:lpstr>Generator</vt:lpstr>
      <vt:lpstr>Waring</vt:lpstr>
      <vt:lpstr>Power distribution</vt:lpstr>
      <vt:lpstr>Load Calculation</vt:lpstr>
      <vt:lpstr>Some Uses Of AutoCAD</vt:lpstr>
      <vt:lpstr>Conclusion</vt:lpstr>
      <vt:lpstr>Research on topic</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DESIGN  AND  DRAFTING</dc:title>
  <dc:creator/>
  <cp:lastModifiedBy>Sadi</cp:lastModifiedBy>
  <cp:revision>36</cp:revision>
  <dcterms:created xsi:type="dcterms:W3CDTF">2021-04-23T19:31:21Z</dcterms:created>
  <dcterms:modified xsi:type="dcterms:W3CDTF">2021-04-23T19:32:07Z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