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263" r:id="rId3"/>
    <p:sldId id="289" r:id="rId4"/>
    <p:sldId id="292" r:id="rId5"/>
    <p:sldId id="293" r:id="rId6"/>
    <p:sldId id="290" r:id="rId7"/>
    <p:sldId id="294" r:id="rId8"/>
    <p:sldId id="295" r:id="rId9"/>
    <p:sldId id="296" r:id="rId10"/>
    <p:sldId id="258" r:id="rId11"/>
    <p:sldId id="259" r:id="rId12"/>
    <p:sldId id="304" r:id="rId13"/>
    <p:sldId id="303" r:id="rId14"/>
    <p:sldId id="260" r:id="rId15"/>
    <p:sldId id="301" r:id="rId16"/>
    <p:sldId id="298" r:id="rId17"/>
    <p:sldId id="257" r:id="rId18"/>
    <p:sldId id="297" r:id="rId19"/>
    <p:sldId id="267" r:id="rId20"/>
    <p:sldId id="278" r:id="rId21"/>
    <p:sldId id="315" r:id="rId22"/>
    <p:sldId id="314" r:id="rId23"/>
    <p:sldId id="316" r:id="rId24"/>
    <p:sldId id="322" r:id="rId25"/>
    <p:sldId id="268" r:id="rId26"/>
    <p:sldId id="306" r:id="rId27"/>
    <p:sldId id="307" r:id="rId28"/>
    <p:sldId id="305" r:id="rId29"/>
    <p:sldId id="309" r:id="rId30"/>
    <p:sldId id="308" r:id="rId31"/>
    <p:sldId id="310" r:id="rId32"/>
    <p:sldId id="311" r:id="rId33"/>
    <p:sldId id="313" r:id="rId34"/>
    <p:sldId id="312" r:id="rId35"/>
    <p:sldId id="317" r:id="rId36"/>
    <p:sldId id="318" r:id="rId37"/>
    <p:sldId id="319" r:id="rId38"/>
    <p:sldId id="320" r:id="rId39"/>
    <p:sldId id="321" r:id="rId40"/>
    <p:sldId id="269" r:id="rId41"/>
    <p:sldId id="332" r:id="rId42"/>
    <p:sldId id="333" r:id="rId43"/>
    <p:sldId id="334" r:id="rId44"/>
    <p:sldId id="336" r:id="rId45"/>
    <p:sldId id="335" r:id="rId46"/>
    <p:sldId id="337" r:id="rId47"/>
    <p:sldId id="325" r:id="rId48"/>
    <p:sldId id="323" r:id="rId49"/>
    <p:sldId id="324" r:id="rId50"/>
    <p:sldId id="270" r:id="rId51"/>
    <p:sldId id="338" r:id="rId52"/>
    <p:sldId id="339" r:id="rId53"/>
    <p:sldId id="340" r:id="rId54"/>
    <p:sldId id="342" r:id="rId55"/>
    <p:sldId id="353" r:id="rId56"/>
    <p:sldId id="346" r:id="rId57"/>
    <p:sldId id="344" r:id="rId58"/>
    <p:sldId id="347" r:id="rId59"/>
    <p:sldId id="348" r:id="rId60"/>
    <p:sldId id="349" r:id="rId61"/>
    <p:sldId id="351" r:id="rId62"/>
    <p:sldId id="350" r:id="rId63"/>
    <p:sldId id="352" r:id="rId64"/>
    <p:sldId id="345" r:id="rId65"/>
    <p:sldId id="354" r:id="rId66"/>
    <p:sldId id="359" r:id="rId67"/>
    <p:sldId id="358" r:id="rId68"/>
    <p:sldId id="357" r:id="rId69"/>
    <p:sldId id="360" r:id="rId70"/>
    <p:sldId id="361" r:id="rId71"/>
    <p:sldId id="362" r:id="rId72"/>
    <p:sldId id="371" r:id="rId73"/>
    <p:sldId id="27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2" r:id="rId83"/>
    <p:sldId id="272" r:id="rId84"/>
    <p:sldId id="381" r:id="rId85"/>
    <p:sldId id="382" r:id="rId86"/>
    <p:sldId id="386" r:id="rId87"/>
    <p:sldId id="385" r:id="rId88"/>
    <p:sldId id="383" r:id="rId89"/>
    <p:sldId id="373" r:id="rId90"/>
    <p:sldId id="378" r:id="rId91"/>
    <p:sldId id="273" r:id="rId92"/>
    <p:sldId id="389" r:id="rId93"/>
    <p:sldId id="390" r:id="rId94"/>
    <p:sldId id="391" r:id="rId95"/>
    <p:sldId id="392" r:id="rId96"/>
    <p:sldId id="394" r:id="rId97"/>
    <p:sldId id="393" r:id="rId98"/>
    <p:sldId id="398" r:id="rId99"/>
    <p:sldId id="399" r:id="rId100"/>
    <p:sldId id="400" r:id="rId101"/>
    <p:sldId id="401" r:id="rId102"/>
    <p:sldId id="402" r:id="rId103"/>
    <p:sldId id="403" r:id="rId104"/>
    <p:sldId id="404" r:id="rId105"/>
    <p:sldId id="405" r:id="rId106"/>
    <p:sldId id="406" r:id="rId107"/>
    <p:sldId id="374" r:id="rId108"/>
    <p:sldId id="274" r:id="rId109"/>
    <p:sldId id="420" r:id="rId110"/>
    <p:sldId id="407" r:id="rId111"/>
    <p:sldId id="408" r:id="rId112"/>
    <p:sldId id="409" r:id="rId113"/>
    <p:sldId id="417" r:id="rId114"/>
    <p:sldId id="416" r:id="rId115"/>
    <p:sldId id="410" r:id="rId116"/>
    <p:sldId id="411" r:id="rId117"/>
    <p:sldId id="412" r:id="rId118"/>
    <p:sldId id="415" r:id="rId119"/>
    <p:sldId id="414" r:id="rId120"/>
    <p:sldId id="413" r:id="rId121"/>
    <p:sldId id="418" r:id="rId122"/>
    <p:sldId id="375" r:id="rId123"/>
    <p:sldId id="419" r:id="rId124"/>
    <p:sldId id="275" r:id="rId125"/>
    <p:sldId id="423" r:id="rId126"/>
    <p:sldId id="422" r:id="rId127"/>
    <p:sldId id="424" r:id="rId128"/>
    <p:sldId id="425" r:id="rId129"/>
    <p:sldId id="426" r:id="rId130"/>
    <p:sldId id="427" r:id="rId131"/>
    <p:sldId id="429" r:id="rId132"/>
    <p:sldId id="428" r:id="rId133"/>
    <p:sldId id="376" r:id="rId134"/>
    <p:sldId id="432" r:id="rId135"/>
    <p:sldId id="430" r:id="rId136"/>
    <p:sldId id="431" r:id="rId137"/>
    <p:sldId id="433" r:id="rId138"/>
    <p:sldId id="434" r:id="rId139"/>
    <p:sldId id="435" r:id="rId140"/>
    <p:sldId id="437" r:id="rId141"/>
    <p:sldId id="438" r:id="rId142"/>
    <p:sldId id="436" r:id="rId143"/>
    <p:sldId id="439" r:id="rId144"/>
    <p:sldId id="440" r:id="rId145"/>
    <p:sldId id="379" r:id="rId146"/>
    <p:sldId id="276" r:id="rId147"/>
    <p:sldId id="445" r:id="rId148"/>
    <p:sldId id="444" r:id="rId149"/>
    <p:sldId id="443" r:id="rId150"/>
    <p:sldId id="442" r:id="rId151"/>
    <p:sldId id="448" r:id="rId152"/>
    <p:sldId id="447" r:id="rId153"/>
    <p:sldId id="441" r:id="rId154"/>
    <p:sldId id="449" r:id="rId155"/>
    <p:sldId id="451" r:id="rId156"/>
    <p:sldId id="453" r:id="rId157"/>
    <p:sldId id="454" r:id="rId158"/>
    <p:sldId id="459" r:id="rId159"/>
    <p:sldId id="461" r:id="rId160"/>
    <p:sldId id="460" r:id="rId161"/>
    <p:sldId id="462" r:id="rId162"/>
    <p:sldId id="458" r:id="rId163"/>
    <p:sldId id="464" r:id="rId164"/>
    <p:sldId id="465" r:id="rId165"/>
    <p:sldId id="377" r:id="rId166"/>
    <p:sldId id="380" r:id="rId167"/>
    <p:sldId id="277" r:id="rId168"/>
    <p:sldId id="469" r:id="rId169"/>
    <p:sldId id="466" r:id="rId170"/>
    <p:sldId id="467" r:id="rId171"/>
    <p:sldId id="468" r:id="rId172"/>
    <p:sldId id="266" r:id="rId1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91907-F223-40B3-86F8-F552CCBD4516}">
          <p14:sldIdLst>
            <p14:sldId id="256"/>
          </p14:sldIdLst>
        </p14:section>
        <p14:section name="Мотивация" id="{FD0B10E8-A241-4C01-A6C7-6E1EA8746457}">
          <p14:sldIdLst>
            <p14:sldId id="263"/>
            <p14:sldId id="289"/>
            <p14:sldId id="292"/>
            <p14:sldId id="293"/>
            <p14:sldId id="290"/>
            <p14:sldId id="294"/>
            <p14:sldId id="295"/>
            <p14:sldId id="296"/>
          </p14:sldIdLst>
        </p14:section>
        <p14:section name="Установка" id="{4D01E680-3E11-4096-8598-A7B1FE94A1D2}">
          <p14:sldIdLst>
            <p14:sldId id="258"/>
            <p14:sldId id="259"/>
            <p14:sldId id="304"/>
            <p14:sldId id="303"/>
            <p14:sldId id="260"/>
            <p14:sldId id="301"/>
            <p14:sldId id="298"/>
            <p14:sldId id="257"/>
            <p14:sldId id="297"/>
          </p14:sldIdLst>
        </p14:section>
        <p14:section name="Everything Is Local" id="{46D55A0D-453A-4D9D-BA53-8F37400F88C4}">
          <p14:sldIdLst>
            <p14:sldId id="267"/>
            <p14:sldId id="278"/>
            <p14:sldId id="315"/>
            <p14:sldId id="314"/>
            <p14:sldId id="316"/>
            <p14:sldId id="322"/>
          </p14:sldIdLst>
        </p14:section>
        <p14:section name="Tree Of Commits" id="{9B1C28D6-E214-4587-A089-EFAB2D3409A6}">
          <p14:sldIdLst>
            <p14:sldId id="268"/>
            <p14:sldId id="306"/>
            <p14:sldId id="307"/>
            <p14:sldId id="305"/>
            <p14:sldId id="309"/>
            <p14:sldId id="308"/>
            <p14:sldId id="310"/>
            <p14:sldId id="311"/>
            <p14:sldId id="313"/>
            <p14:sldId id="312"/>
            <p14:sldId id="317"/>
            <p14:sldId id="318"/>
            <p14:sldId id="319"/>
            <p14:sldId id="320"/>
            <p14:sldId id="321"/>
          </p14:sldIdLst>
        </p14:section>
        <p14:section name="Refer To Branch" id="{97BAE09F-EEE8-437F-818E-BBCF1C91063F}">
          <p14:sldIdLst>
            <p14:sldId id="269"/>
            <p14:sldId id="332"/>
            <p14:sldId id="333"/>
            <p14:sldId id="334"/>
            <p14:sldId id="336"/>
            <p14:sldId id="335"/>
            <p14:sldId id="337"/>
            <p14:sldId id="325"/>
            <p14:sldId id="323"/>
            <p14:sldId id="324"/>
          </p14:sldIdLst>
        </p14:section>
        <p14:section name="Merge Them All" id="{72117A5E-1EF4-44FB-B368-329995A30003}">
          <p14:sldIdLst>
            <p14:sldId id="270"/>
            <p14:sldId id="338"/>
            <p14:sldId id="339"/>
            <p14:sldId id="340"/>
            <p14:sldId id="342"/>
            <p14:sldId id="353"/>
            <p14:sldId id="346"/>
            <p14:sldId id="344"/>
            <p14:sldId id="347"/>
            <p14:sldId id="348"/>
            <p14:sldId id="349"/>
            <p14:sldId id="351"/>
            <p14:sldId id="350"/>
            <p14:sldId id="352"/>
            <p14:sldId id="345"/>
            <p14:sldId id="354"/>
            <p14:sldId id="359"/>
            <p14:sldId id="358"/>
            <p14:sldId id="357"/>
            <p14:sldId id="360"/>
            <p14:sldId id="361"/>
            <p14:sldId id="362"/>
            <p14:sldId id="371"/>
          </p14:sldIdLst>
        </p14:section>
        <p14:section name="Immutable History" id="{3B40F4F7-43BA-4EFB-A2BE-2DA0DFF9D5DF}">
          <p14:sldIdLst>
            <p14:sldId id="27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2"/>
          </p14:sldIdLst>
        </p14:section>
        <p14:section name="Hide The Garbage" id="{5AB1848D-F62D-46A4-9067-F73FEED864A6}">
          <p14:sldIdLst>
            <p14:sldId id="272"/>
            <p14:sldId id="381"/>
            <p14:sldId id="382"/>
            <p14:sldId id="386"/>
            <p14:sldId id="385"/>
            <p14:sldId id="383"/>
            <p14:sldId id="373"/>
            <p14:sldId id="378"/>
          </p14:sldIdLst>
        </p14:section>
        <p14:section name="Fetch Any Time" id="{5B7E42BB-72B0-4F1F-9AB8-94C26D3FD637}">
          <p14:sldIdLst>
            <p14:sldId id="273"/>
            <p14:sldId id="389"/>
            <p14:sldId id="390"/>
            <p14:sldId id="391"/>
            <p14:sldId id="392"/>
            <p14:sldId id="394"/>
            <p14:sldId id="393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74"/>
          </p14:sldIdLst>
        </p14:section>
        <p14:section name="Will Push Force Be With You" id="{01862386-C026-4068-A957-6284E49AED54}">
          <p14:sldIdLst>
            <p14:sldId id="274"/>
            <p14:sldId id="420"/>
            <p14:sldId id="407"/>
            <p14:sldId id="408"/>
            <p14:sldId id="409"/>
            <p14:sldId id="417"/>
            <p14:sldId id="416"/>
            <p14:sldId id="410"/>
            <p14:sldId id="411"/>
            <p14:sldId id="412"/>
            <p14:sldId id="415"/>
            <p14:sldId id="414"/>
            <p14:sldId id="413"/>
            <p14:sldId id="418"/>
            <p14:sldId id="375"/>
            <p14:sldId id="419"/>
          </p14:sldIdLst>
        </p14:section>
        <p14:section name="Upstream Mapping" id="{7E70DD64-6A55-45BF-822A-EE39365D2CE4}">
          <p14:sldIdLst>
            <p14:sldId id="275"/>
            <p14:sldId id="423"/>
            <p14:sldId id="422"/>
            <p14:sldId id="424"/>
            <p14:sldId id="425"/>
            <p14:sldId id="426"/>
            <p14:sldId id="427"/>
            <p14:sldId id="429"/>
            <p14:sldId id="428"/>
            <p14:sldId id="376"/>
            <p14:sldId id="432"/>
            <p14:sldId id="430"/>
            <p14:sldId id="431"/>
            <p14:sldId id="433"/>
            <p14:sldId id="434"/>
            <p14:sldId id="435"/>
            <p14:sldId id="437"/>
            <p14:sldId id="438"/>
            <p14:sldId id="436"/>
            <p14:sldId id="439"/>
            <p14:sldId id="440"/>
            <p14:sldId id="379"/>
          </p14:sldIdLst>
        </p14:section>
        <p14:section name="Reset The Difference" id="{752E44D6-8506-49A0-9F1E-84F44CC1BAF6}">
          <p14:sldIdLst>
            <p14:sldId id="276"/>
            <p14:sldId id="445"/>
            <p14:sldId id="444"/>
            <p14:sldId id="443"/>
            <p14:sldId id="442"/>
            <p14:sldId id="448"/>
            <p14:sldId id="447"/>
            <p14:sldId id="441"/>
            <p14:sldId id="449"/>
            <p14:sldId id="451"/>
            <p14:sldId id="453"/>
            <p14:sldId id="454"/>
            <p14:sldId id="459"/>
            <p14:sldId id="461"/>
            <p14:sldId id="460"/>
            <p14:sldId id="462"/>
            <p14:sldId id="458"/>
            <p14:sldId id="464"/>
            <p14:sldId id="465"/>
            <p14:sldId id="377"/>
            <p14:sldId id="380"/>
          </p14:sldIdLst>
        </p14:section>
        <p14:section name="Helpful And Configurable" id="{C51BE1A9-1908-4D42-8236-9264D867CFD3}">
          <p14:sldIdLst>
            <p14:sldId id="277"/>
            <p14:sldId id="469"/>
            <p14:sldId id="466"/>
            <p14:sldId id="467"/>
            <p14:sldId id="4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1A7"/>
    <a:srgbClr val="E5281F"/>
    <a:srgbClr val="FF0000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 autoAdjust="0"/>
    <p:restoredTop sz="86486" autoAdjust="0"/>
  </p:normalViewPr>
  <p:slideViewPr>
    <p:cSldViewPr>
      <p:cViewPr>
        <p:scale>
          <a:sx n="66" d="100"/>
          <a:sy n="66" d="100"/>
        </p:scale>
        <p:origin x="134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handoutMaster" Target="handoutMasters/handout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>
                <a:latin typeface="Consolas" panose="020B0609020204030204" pitchFamily="49" charset="0"/>
              </a:rPr>
              <a:t>autocrlf</a:t>
            </a:r>
            <a:r>
              <a:rPr lang="ru-RU" sz="1200" b="1" dirty="0">
                <a:latin typeface="Consolas" panose="020B0609020204030204" pitchFamily="49" charset="0"/>
              </a:rPr>
              <a:t> =</a:t>
            </a:r>
            <a:r>
              <a:rPr lang="en-US" sz="1200" b="1" baseline="0" dirty="0">
                <a:latin typeface="Consolas" panose="020B0609020204030204" pitchFamily="49" charset="0"/>
              </a:rPr>
              <a:t> true</a:t>
            </a:r>
            <a:r>
              <a:rPr lang="en-US" sz="1200" baseline="0" dirty="0">
                <a:latin typeface="Consolas" panose="020B0609020204030204" pitchFamily="49" charset="0"/>
              </a:rPr>
              <a:t> – </a:t>
            </a:r>
            <a:r>
              <a:rPr lang="ru-RU" sz="1200" baseline="0" dirty="0">
                <a:latin typeface="Consolas" panose="020B0609020204030204" pitchFamily="49" charset="0"/>
              </a:rPr>
              <a:t>конвертирует </a:t>
            </a:r>
            <a:r>
              <a:rPr lang="en-US" sz="1200" baseline="0" dirty="0">
                <a:latin typeface="Consolas" panose="020B0609020204030204" pitchFamily="49" charset="0"/>
              </a:rPr>
              <a:t>\r\n </a:t>
            </a:r>
            <a:r>
              <a:rPr lang="ru-RU" sz="1200" baseline="0" dirty="0">
                <a:latin typeface="Consolas" panose="020B0609020204030204" pitchFamily="49" charset="0"/>
              </a:rPr>
              <a:t>в </a:t>
            </a:r>
            <a:r>
              <a:rPr lang="en-US" sz="1200" baseline="0" dirty="0">
                <a:latin typeface="Consolas" panose="020B0609020204030204" pitchFamily="49" charset="0"/>
              </a:rPr>
              <a:t>\n</a:t>
            </a:r>
            <a:r>
              <a:rPr lang="ru-RU" sz="1200" baseline="0" dirty="0">
                <a:latin typeface="Consolas" panose="020B0609020204030204" pitchFamily="49" charset="0"/>
              </a:rPr>
              <a:t> и обратно при сохранении и загрузке из репозитория</a:t>
            </a:r>
            <a:r>
              <a:rPr lang="en-US" sz="1200" baseline="0" dirty="0">
                <a:latin typeface="Consolas" panose="020B0609020204030204" pitchFamily="49" charset="0"/>
              </a:rPr>
              <a:t> (Windows)</a:t>
            </a:r>
            <a:endParaRPr lang="ru-RU" sz="1200" baseline="0" dirty="0">
              <a:latin typeface="Consolas" panose="020B0609020204030204" pitchFamily="49" charset="0"/>
            </a:endParaRPr>
          </a:p>
          <a:p>
            <a:r>
              <a:rPr lang="en-US" sz="1200" b="1" baseline="0" dirty="0" err="1">
                <a:latin typeface="Consolas" panose="020B0609020204030204" pitchFamily="49" charset="0"/>
              </a:rPr>
              <a:t>autocrlf</a:t>
            </a:r>
            <a:r>
              <a:rPr lang="en-US" sz="1200" b="1" baseline="0" dirty="0">
                <a:latin typeface="Consolas" panose="020B0609020204030204" pitchFamily="49" charset="0"/>
              </a:rPr>
              <a:t> = input</a:t>
            </a:r>
            <a:r>
              <a:rPr lang="en-US" sz="1200" baseline="0" dirty="0">
                <a:latin typeface="Consolas" panose="020B0609020204030204" pitchFamily="49" charset="0"/>
              </a:rPr>
              <a:t> – </a:t>
            </a:r>
            <a:r>
              <a:rPr lang="ru-RU" sz="1200" baseline="0" dirty="0">
                <a:latin typeface="Consolas" panose="020B0609020204030204" pitchFamily="49" charset="0"/>
              </a:rPr>
              <a:t>конвертирует \</a:t>
            </a:r>
            <a:r>
              <a:rPr lang="en-US" sz="1200" baseline="0" dirty="0">
                <a:latin typeface="Consolas" panose="020B0609020204030204" pitchFamily="49" charset="0"/>
              </a:rPr>
              <a:t>r\n </a:t>
            </a:r>
            <a:r>
              <a:rPr lang="ru-RU" sz="1200" baseline="0" dirty="0">
                <a:latin typeface="Consolas" panose="020B0609020204030204" pitchFamily="49" charset="0"/>
              </a:rPr>
              <a:t>в</a:t>
            </a:r>
            <a:r>
              <a:rPr lang="en-US" sz="1200" baseline="0" dirty="0">
                <a:latin typeface="Consolas" panose="020B0609020204030204" pitchFamily="49" charset="0"/>
              </a:rPr>
              <a:t> \n </a:t>
            </a:r>
            <a:r>
              <a:rPr lang="ru-RU" sz="1200" baseline="0" dirty="0">
                <a:latin typeface="Consolas" panose="020B0609020204030204" pitchFamily="49" charset="0"/>
              </a:rPr>
              <a:t>при записи</a:t>
            </a:r>
            <a:r>
              <a:rPr lang="en-US" sz="1200" baseline="0" dirty="0">
                <a:latin typeface="Consolas" panose="020B0609020204030204" pitchFamily="49" charset="0"/>
              </a:rPr>
              <a:t> (Unix, but Windows)</a:t>
            </a:r>
            <a:endParaRPr lang="ru-RU" sz="1200" baseline="0" dirty="0">
              <a:latin typeface="Consolas" panose="020B0609020204030204" pitchFamily="49" charset="0"/>
            </a:endParaRPr>
          </a:p>
          <a:p>
            <a:r>
              <a:rPr lang="en-US" sz="1200" b="1" baseline="0" dirty="0" err="1">
                <a:latin typeface="Consolas" panose="020B0609020204030204" pitchFamily="49" charset="0"/>
              </a:rPr>
              <a:t>autocrlf</a:t>
            </a:r>
            <a:r>
              <a:rPr lang="en-US" sz="1200" b="1" baseline="0" dirty="0">
                <a:latin typeface="Consolas" panose="020B0609020204030204" pitchFamily="49" charset="0"/>
              </a:rPr>
              <a:t> = false</a:t>
            </a:r>
            <a:r>
              <a:rPr lang="en-US" sz="1200" baseline="0" dirty="0">
                <a:latin typeface="Consolas" panose="020B0609020204030204" pitchFamily="49" charset="0"/>
              </a:rPr>
              <a:t> – </a:t>
            </a:r>
            <a:r>
              <a:rPr lang="ru-RU" sz="1200" baseline="0" dirty="0">
                <a:latin typeface="Consolas" panose="020B0609020204030204" pitchFamily="49" charset="0"/>
              </a:rPr>
              <a:t>ничего не конвертируется (</a:t>
            </a:r>
            <a:r>
              <a:rPr lang="en-US" sz="1200" baseline="0" dirty="0">
                <a:latin typeface="Consolas" panose="020B0609020204030204" pitchFamily="49" charset="0"/>
              </a:rPr>
              <a:t>Only Windows, Only Unix)</a:t>
            </a:r>
          </a:p>
          <a:p>
            <a:endParaRPr lang="en-US" baseline="0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core.safecrlf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установлен на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или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проверяет, если преобразование является обратимым для текущей настройки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core.safecrlf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отвержение необратимого преобразования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&lt;-&gt;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crlf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Полезно, когда специфические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бинарники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похожие на текстовые файлы.</a:t>
            </a: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core.safecrlf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печать только предупреждение, но принимает необратимый переход.</a:t>
            </a:r>
            <a:endParaRPr lang="ru-RU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59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2003" y="5157788"/>
            <a:ext cx="964841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245930" y="5157788"/>
            <a:ext cx="1980001" cy="381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549083" cy="5683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2003" y="5157788"/>
            <a:ext cx="964841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3933825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789363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4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ourses/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xtensions.github.io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ru-RU" dirty="0"/>
          </a:p>
        </p:txBody>
      </p:sp>
      <p:sp>
        <p:nvSpPr>
          <p:cNvPr id="5" name="Подзаголовок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clone </a:t>
            </a:r>
            <a:r>
              <a:rPr lang="en-US" dirty="0" smtClean="0">
                <a:latin typeface="Consolas" panose="020B0609020204030204" pitchFamily="49" charset="0"/>
                <a:hlinkClick r:id="rId2"/>
              </a:rPr>
              <a:t>https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://</a:t>
            </a:r>
            <a:r>
              <a:rPr lang="en-US" dirty="0" smtClean="0">
                <a:latin typeface="Consolas" panose="020B0609020204030204" pitchFamily="49" charset="0"/>
                <a:hlinkClick r:id="rId2"/>
              </a:rPr>
              <a:t>github.com/kontur-courses/</a:t>
            </a:r>
            <a:r>
              <a:rPr lang="en-US" b="1" dirty="0" smtClean="0">
                <a:latin typeface="Consolas" panose="020B0609020204030204" pitchFamily="49" charset="0"/>
                <a:hlinkClick r:id="rId2"/>
              </a:rPr>
              <a:t>git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387F1-A4C2-492C-8617-D30AE40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33756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Прямая соединительная линия 43"/>
          <p:cNvCxnSpPr>
            <a:stCxn id="32" idx="2"/>
            <a:endCxn id="45" idx="3"/>
          </p:cNvCxnSpPr>
          <p:nvPr/>
        </p:nvCxnSpPr>
        <p:spPr>
          <a:xfrm flipH="1">
            <a:off x="7963702" y="6151608"/>
            <a:ext cx="369078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7" idx="2"/>
            <a:endCxn id="17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время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8" idx="2"/>
            <a:endCxn id="20" idx="0"/>
          </p:cNvCxnSpPr>
          <p:nvPr/>
        </p:nvCxnSpPr>
        <p:spPr>
          <a:xfrm>
            <a:off x="4991479" y="3127420"/>
            <a:ext cx="0" cy="32446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3287688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stCxn id="7" idx="0"/>
            <a:endCxn id="26" idx="4"/>
          </p:cNvCxnSpPr>
          <p:nvPr/>
        </p:nvCxnSpPr>
        <p:spPr>
          <a:xfrm flipV="1">
            <a:off x="3647728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4703" y="2665755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0988" y="3581056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63143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63143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499147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7"/>
            <a:endCxn id="19" idx="3"/>
          </p:cNvCxnSpPr>
          <p:nvPr/>
        </p:nvCxnSpPr>
        <p:spPr>
          <a:xfrm flipV="1">
            <a:off x="3902315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36" idx="2"/>
            <a:endCxn id="39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5" idx="2"/>
            <a:endCxn id="41" idx="0"/>
          </p:cNvCxnSpPr>
          <p:nvPr/>
        </p:nvCxnSpPr>
        <p:spPr>
          <a:xfrm>
            <a:off x="10036571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2" idx="0"/>
            <a:endCxn id="36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39795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676531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676531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0"/>
            <a:endCxn id="41" idx="4"/>
          </p:cNvCxnSpPr>
          <p:nvPr/>
        </p:nvCxnSpPr>
        <p:spPr>
          <a:xfrm flipV="1">
            <a:off x="10036571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  <a:endCxn id="40" idx="3"/>
          </p:cNvCxnSpPr>
          <p:nvPr/>
        </p:nvCxnSpPr>
        <p:spPr>
          <a:xfrm flipV="1">
            <a:off x="8947407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18124" y="5920775"/>
            <a:ext cx="214557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origin/master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/>
          <p:cNvCxnSpPr>
            <a:stCxn id="32" idx="2"/>
            <a:endCxn id="34" idx="3"/>
          </p:cNvCxnSpPr>
          <p:nvPr/>
        </p:nvCxnSpPr>
        <p:spPr>
          <a:xfrm flipH="1">
            <a:off x="7963702" y="6151608"/>
            <a:ext cx="369078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7" idx="2"/>
            <a:endCxn id="17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А что если в правый добавить из левого?</a:t>
            </a:r>
            <a:endParaRPr lang="ru-RU" sz="4000" dirty="0"/>
          </a:p>
        </p:txBody>
      </p:sp>
      <p:cxnSp>
        <p:nvCxnSpPr>
          <p:cNvPr id="4" name="Прямая соединительная линия 3"/>
          <p:cNvCxnSpPr>
            <a:stCxn id="18" idx="2"/>
            <a:endCxn id="20" idx="0"/>
          </p:cNvCxnSpPr>
          <p:nvPr/>
        </p:nvCxnSpPr>
        <p:spPr>
          <a:xfrm>
            <a:off x="4991479" y="3127420"/>
            <a:ext cx="0" cy="32446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3287688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stCxn id="7" idx="0"/>
            <a:endCxn id="26" idx="4"/>
          </p:cNvCxnSpPr>
          <p:nvPr/>
        </p:nvCxnSpPr>
        <p:spPr>
          <a:xfrm flipV="1">
            <a:off x="3647728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94703" y="2665755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0988" y="3581056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63143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63143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499147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7"/>
            <a:endCxn id="19" idx="3"/>
          </p:cNvCxnSpPr>
          <p:nvPr/>
        </p:nvCxnSpPr>
        <p:spPr>
          <a:xfrm flipV="1">
            <a:off x="3902315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36" idx="2"/>
            <a:endCxn id="39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5" idx="2"/>
            <a:endCxn id="41" idx="0"/>
          </p:cNvCxnSpPr>
          <p:nvPr/>
        </p:nvCxnSpPr>
        <p:spPr>
          <a:xfrm>
            <a:off x="10036571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2" idx="0"/>
            <a:endCxn id="36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39795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676531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676531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0"/>
            <a:endCxn id="41" idx="4"/>
          </p:cNvCxnSpPr>
          <p:nvPr/>
        </p:nvCxnSpPr>
        <p:spPr>
          <a:xfrm flipV="1">
            <a:off x="10036571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  <a:endCxn id="40" idx="3"/>
          </p:cNvCxnSpPr>
          <p:nvPr/>
        </p:nvCxnSpPr>
        <p:spPr>
          <a:xfrm flipV="1">
            <a:off x="8947407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18124" y="5920775"/>
            <a:ext cx="214557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origin/master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>
            <a:stCxn id="27" idx="2"/>
            <a:endCxn id="17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А что если в правый добавить из левого?</a:t>
            </a:r>
            <a:endParaRPr lang="ru-RU" sz="4000" dirty="0"/>
          </a:p>
        </p:txBody>
      </p:sp>
      <p:cxnSp>
        <p:nvCxnSpPr>
          <p:cNvPr id="4" name="Прямая соединительная линия 3"/>
          <p:cNvCxnSpPr>
            <a:stCxn id="18" idx="2"/>
            <a:endCxn id="20" idx="0"/>
          </p:cNvCxnSpPr>
          <p:nvPr/>
        </p:nvCxnSpPr>
        <p:spPr>
          <a:xfrm>
            <a:off x="4991479" y="3127420"/>
            <a:ext cx="0" cy="324469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2" idx="2"/>
            <a:endCxn id="26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2838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424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63143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63143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499147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1"/>
            <a:endCxn id="19" idx="5"/>
          </p:cNvCxnSpPr>
          <p:nvPr/>
        </p:nvCxnSpPr>
        <p:spPr>
          <a:xfrm flipH="1" flipV="1">
            <a:off x="5246066" y="5236307"/>
            <a:ext cx="319216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36" idx="2"/>
            <a:endCxn id="39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5" idx="2"/>
            <a:endCxn id="41" idx="0"/>
          </p:cNvCxnSpPr>
          <p:nvPr/>
        </p:nvCxnSpPr>
        <p:spPr>
          <a:xfrm>
            <a:off x="10036571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2" idx="0"/>
            <a:endCxn id="36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39795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676531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676531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0"/>
            <a:endCxn id="41" idx="4"/>
          </p:cNvCxnSpPr>
          <p:nvPr/>
        </p:nvCxnSpPr>
        <p:spPr>
          <a:xfrm flipV="1">
            <a:off x="10036571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  <a:endCxn id="40" idx="3"/>
          </p:cNvCxnSpPr>
          <p:nvPr/>
        </p:nvCxnSpPr>
        <p:spPr>
          <a:xfrm flipV="1">
            <a:off x="8947407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fetch</a:t>
            </a:r>
            <a:r>
              <a:rPr lang="en-US" dirty="0" smtClean="0"/>
              <a:t> – </a:t>
            </a:r>
            <a:r>
              <a:rPr lang="ru-RU" dirty="0" smtClean="0"/>
              <a:t>операция получения изменений из другого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b="1" dirty="0" smtClean="0"/>
              <a:t>безопасная операция</a:t>
            </a:r>
            <a:r>
              <a:rPr lang="ru-RU" dirty="0" smtClean="0"/>
              <a:t> за счет неизменности истории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коммитах</a:t>
            </a:r>
            <a:r>
              <a:rPr lang="ru-RU" dirty="0" smtClean="0"/>
              <a:t> может быть «каша», но это уже отдельный вопрос</a:t>
            </a:r>
            <a:endParaRPr lang="en-US" dirty="0" smtClean="0"/>
          </a:p>
          <a:p>
            <a:r>
              <a:rPr lang="en-US" dirty="0" smtClean="0"/>
              <a:t>Fetch </a:t>
            </a:r>
            <a:r>
              <a:rPr lang="ru-RU" dirty="0" smtClean="0"/>
              <a:t>ничего не меняет, просто </a:t>
            </a:r>
            <a:r>
              <a:rPr lang="ru-RU" b="1" dirty="0" smtClean="0"/>
              <a:t>позволяет взглянуть шире</a:t>
            </a:r>
            <a:r>
              <a:rPr lang="ru-RU" dirty="0" smtClean="0"/>
              <a:t>: на изменения из других </a:t>
            </a:r>
            <a:r>
              <a:rPr lang="ru-RU" dirty="0" err="1" smtClean="0"/>
              <a:t>репозиториев</a:t>
            </a:r>
            <a:r>
              <a:rPr lang="ru-RU" dirty="0" smtClean="0"/>
              <a:t>, а не только на локальные</a:t>
            </a:r>
          </a:p>
          <a:p>
            <a:r>
              <a:rPr lang="ru-RU" dirty="0" smtClean="0"/>
              <a:t>Можно сделать </a:t>
            </a:r>
            <a:r>
              <a:rPr lang="en-US" dirty="0" smtClean="0"/>
              <a:t>fetch </a:t>
            </a:r>
            <a:r>
              <a:rPr lang="ru-RU" dirty="0" smtClean="0"/>
              <a:t>из любого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b="1" dirty="0" smtClean="0"/>
              <a:t>даже если нет общих </a:t>
            </a:r>
            <a:r>
              <a:rPr lang="ru-RU" b="1" dirty="0" err="1" smtClean="0"/>
              <a:t>коммитов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5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>
            <a:stCxn id="27" idx="2"/>
            <a:endCxn id="17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Все же, что здесь делать?</a:t>
            </a:r>
            <a:endParaRPr lang="ru-RU" sz="4000" dirty="0"/>
          </a:p>
        </p:txBody>
      </p:sp>
      <p:cxnSp>
        <p:nvCxnSpPr>
          <p:cNvPr id="4" name="Прямая соединительная линия 3"/>
          <p:cNvCxnSpPr>
            <a:stCxn id="18" idx="2"/>
            <a:endCxn id="20" idx="0"/>
          </p:cNvCxnSpPr>
          <p:nvPr/>
        </p:nvCxnSpPr>
        <p:spPr>
          <a:xfrm>
            <a:off x="4991479" y="3127420"/>
            <a:ext cx="0" cy="324469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2" idx="2"/>
            <a:endCxn id="26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2838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424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63143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63143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499147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1"/>
            <a:endCxn id="19" idx="5"/>
          </p:cNvCxnSpPr>
          <p:nvPr/>
        </p:nvCxnSpPr>
        <p:spPr>
          <a:xfrm flipH="1" flipV="1">
            <a:off x="5246066" y="5236307"/>
            <a:ext cx="319216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36" idx="2"/>
            <a:endCxn id="39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5" idx="2"/>
            <a:endCxn id="41" idx="0"/>
          </p:cNvCxnSpPr>
          <p:nvPr/>
        </p:nvCxnSpPr>
        <p:spPr>
          <a:xfrm>
            <a:off x="10036571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2" idx="0"/>
            <a:endCxn id="36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39795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676531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676531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0"/>
            <a:endCxn id="41" idx="4"/>
          </p:cNvCxnSpPr>
          <p:nvPr/>
        </p:nvCxnSpPr>
        <p:spPr>
          <a:xfrm flipV="1">
            <a:off x="10036571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  <a:endCxn id="40" idx="3"/>
          </p:cNvCxnSpPr>
          <p:nvPr/>
        </p:nvCxnSpPr>
        <p:spPr>
          <a:xfrm flipV="1">
            <a:off x="8947407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>
            <a:stCxn id="27" idx="2"/>
            <a:endCxn id="17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Rebase </a:t>
            </a:r>
            <a:r>
              <a:rPr lang="ru-RU" sz="4000" dirty="0" smtClean="0"/>
              <a:t>локальной ветки</a:t>
            </a:r>
            <a:endParaRPr lang="ru-RU" sz="4000" dirty="0"/>
          </a:p>
        </p:txBody>
      </p:sp>
      <p:cxnSp>
        <p:nvCxnSpPr>
          <p:cNvPr id="4" name="Прямая соединительная линия 3"/>
          <p:cNvCxnSpPr>
            <a:stCxn id="18" idx="2"/>
            <a:endCxn id="20" idx="0"/>
          </p:cNvCxnSpPr>
          <p:nvPr/>
        </p:nvCxnSpPr>
        <p:spPr>
          <a:xfrm>
            <a:off x="4991479" y="3127420"/>
            <a:ext cx="0" cy="324469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2" idx="2"/>
            <a:endCxn id="26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2838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424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63143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63143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499147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1"/>
            <a:endCxn id="19" idx="5"/>
          </p:cNvCxnSpPr>
          <p:nvPr/>
        </p:nvCxnSpPr>
        <p:spPr>
          <a:xfrm flipH="1" flipV="1">
            <a:off x="5246066" y="5236307"/>
            <a:ext cx="319216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37" idx="2"/>
            <a:endCxn id="38" idx="3"/>
          </p:cNvCxnSpPr>
          <p:nvPr/>
        </p:nvCxnSpPr>
        <p:spPr>
          <a:xfrm flipH="1" flipV="1">
            <a:off x="2943217" y="2615780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5" idx="2"/>
            <a:endCxn id="41" idx="0"/>
          </p:cNvCxnSpPr>
          <p:nvPr/>
        </p:nvCxnSpPr>
        <p:spPr>
          <a:xfrm>
            <a:off x="10036571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39795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676531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676531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0"/>
            <a:endCxn id="41" idx="4"/>
          </p:cNvCxnSpPr>
          <p:nvPr/>
        </p:nvCxnSpPr>
        <p:spPr>
          <a:xfrm flipV="1">
            <a:off x="10036571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  <a:endCxn id="40" idx="3"/>
          </p:cNvCxnSpPr>
          <p:nvPr/>
        </p:nvCxnSpPr>
        <p:spPr>
          <a:xfrm flipV="1">
            <a:off x="8947407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7" idx="0"/>
            <a:endCxn id="37" idx="4"/>
          </p:cNvCxnSpPr>
          <p:nvPr/>
        </p:nvCxnSpPr>
        <p:spPr>
          <a:xfrm flipV="1">
            <a:off x="3647728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312295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9666" y="2384947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>
            <a:stCxn id="27" idx="2"/>
            <a:endCxn id="17" idx="3"/>
          </p:cNvCxnSpPr>
          <p:nvPr/>
        </p:nvCxnSpPr>
        <p:spPr>
          <a:xfrm flipH="1">
            <a:off x="3588004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Теперь все хорошо</a:t>
            </a:r>
            <a:endParaRPr lang="ru-RU" sz="4000" dirty="0"/>
          </a:p>
        </p:txBody>
      </p:sp>
      <p:cxnSp>
        <p:nvCxnSpPr>
          <p:cNvPr id="4" name="Прямая соединительная линия 3"/>
          <p:cNvCxnSpPr>
            <a:stCxn id="18" idx="2"/>
            <a:endCxn id="20" idx="0"/>
          </p:cNvCxnSpPr>
          <p:nvPr/>
        </p:nvCxnSpPr>
        <p:spPr>
          <a:xfrm>
            <a:off x="6109448" y="3127419"/>
            <a:ext cx="0" cy="32447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2" idx="1"/>
            <a:endCxn id="26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0807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34889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74940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74940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610944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0"/>
            <a:endCxn id="19" idx="4"/>
          </p:cNvCxnSpPr>
          <p:nvPr/>
        </p:nvCxnSpPr>
        <p:spPr>
          <a:xfrm flipH="1" flipV="1">
            <a:off x="6109448" y="5341749"/>
            <a:ext cx="8100" cy="44399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37" idx="2"/>
            <a:endCxn id="38" idx="3"/>
          </p:cNvCxnSpPr>
          <p:nvPr/>
        </p:nvCxnSpPr>
        <p:spPr>
          <a:xfrm flipH="1" flipV="1">
            <a:off x="3566682" y="2615780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5" idx="2"/>
            <a:endCxn id="41" idx="0"/>
          </p:cNvCxnSpPr>
          <p:nvPr/>
        </p:nvCxnSpPr>
        <p:spPr>
          <a:xfrm>
            <a:off x="7875489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78713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751544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51544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0"/>
            <a:endCxn id="41" idx="4"/>
          </p:cNvCxnSpPr>
          <p:nvPr/>
        </p:nvCxnSpPr>
        <p:spPr>
          <a:xfrm flipV="1">
            <a:off x="787548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  <a:endCxn id="40" idx="3"/>
          </p:cNvCxnSpPr>
          <p:nvPr/>
        </p:nvCxnSpPr>
        <p:spPr>
          <a:xfrm flipV="1">
            <a:off x="6372135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7" idx="0"/>
            <a:endCxn id="37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3131" y="2384947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Задание</a:t>
            </a:r>
            <a:r>
              <a:rPr lang="en-US" dirty="0"/>
              <a:t> 10. Fetch from </a:t>
            </a:r>
            <a:r>
              <a:rPr lang="en-US" dirty="0" smtClean="0"/>
              <a:t>remote</a:t>
            </a:r>
            <a:br>
              <a:rPr lang="en-US" dirty="0" smtClean="0"/>
            </a:br>
            <a:r>
              <a:rPr lang="ru-RU" dirty="0"/>
              <a:t>Задание 11. </a:t>
            </a:r>
            <a:r>
              <a:rPr lang="en-US" dirty="0"/>
              <a:t>Interactive 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7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5C46E-2943-45DE-B609-0EB3A85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R2. Will </a:t>
            </a:r>
            <a:r>
              <a:rPr lang="en-US" dirty="0"/>
              <a:t>Push Force Be With You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A2D8DD-503C-4DCE-AE88-73709A517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Изменить удаленный репозиторий — это </a:t>
            </a:r>
            <a:r>
              <a:rPr lang="ru-RU" sz="2400" dirty="0" err="1"/>
              <a:t>push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79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Нельзя вносить изменения и делать </a:t>
            </a:r>
            <a:r>
              <a:rPr lang="ru-RU" sz="3200" dirty="0" err="1" smtClean="0"/>
              <a:t>коммиты</a:t>
            </a:r>
            <a:r>
              <a:rPr lang="ru-RU" sz="3200" dirty="0" smtClean="0"/>
              <a:t>, используя удаленные ветки – приходится создавать локальные ветки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trike="sngStrike" dirty="0" err="1" smtClean="0"/>
              <a:t>Мало</a:t>
            </a:r>
            <a:r>
              <a:rPr lang="ru-RU" dirty="0" err="1" smtClean="0"/>
              <a:t>очевидное</a:t>
            </a:r>
            <a:r>
              <a:rPr lang="ru-RU" dirty="0" smtClean="0"/>
              <a:t> следствие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1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5611C45-16A8-43EE-941F-B1B7C1DED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Скачать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git-scm.com/downloads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При установке все опции по умолчанию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99665BB-9938-49BE-80E6-FA6ACFEB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  <a:endParaRPr lang="ru-RU" dirty="0"/>
          </a:p>
        </p:txBody>
      </p:sp>
      <p:pic>
        <p:nvPicPr>
          <p:cNvPr id="5" name="Picture 2" descr="ÐÐ°ÑÑÐ¸Ð½ÐºÐ¸ Ð¿Ð¾ Ð·Ð°Ð¿ÑÐ¾ÑÑ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680" y="4298376"/>
            <a:ext cx="2232701" cy="223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отправить изменения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>
            <a:stCxn id="32" idx="2"/>
            <a:endCxn id="34" idx="3"/>
          </p:cNvCxnSpPr>
          <p:nvPr/>
        </p:nvCxnSpPr>
        <p:spPr>
          <a:xfrm flipH="1">
            <a:off x="3588004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30" idx="2"/>
            <a:endCxn id="36" idx="0"/>
          </p:cNvCxnSpPr>
          <p:nvPr/>
        </p:nvCxnSpPr>
        <p:spPr>
          <a:xfrm>
            <a:off x="6109448" y="3127419"/>
            <a:ext cx="0" cy="32447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1" idx="1"/>
            <a:endCxn id="31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0807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1" idx="0"/>
            <a:endCxn id="32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4889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74940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74940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0"/>
            <a:endCxn id="36" idx="4"/>
          </p:cNvCxnSpPr>
          <p:nvPr/>
        </p:nvCxnSpPr>
        <p:spPr>
          <a:xfrm flipV="1">
            <a:off x="610944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1" idx="0"/>
            <a:endCxn id="35" idx="4"/>
          </p:cNvCxnSpPr>
          <p:nvPr/>
        </p:nvCxnSpPr>
        <p:spPr>
          <a:xfrm flipH="1" flipV="1">
            <a:off x="6109448" y="5341749"/>
            <a:ext cx="8100" cy="44399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48" idx="2"/>
            <a:endCxn id="49" idx="3"/>
          </p:cNvCxnSpPr>
          <p:nvPr/>
        </p:nvCxnSpPr>
        <p:spPr>
          <a:xfrm flipH="1" flipV="1">
            <a:off x="3566682" y="2615780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2" idx="2"/>
            <a:endCxn id="44" idx="0"/>
          </p:cNvCxnSpPr>
          <p:nvPr/>
        </p:nvCxnSpPr>
        <p:spPr>
          <a:xfrm>
            <a:off x="7875489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78713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51544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51544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4" idx="4"/>
          </p:cNvCxnSpPr>
          <p:nvPr/>
        </p:nvCxnSpPr>
        <p:spPr>
          <a:xfrm flipV="1">
            <a:off x="787548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1" idx="7"/>
            <a:endCxn id="43" idx="3"/>
          </p:cNvCxnSpPr>
          <p:nvPr/>
        </p:nvCxnSpPr>
        <p:spPr>
          <a:xfrm flipV="1">
            <a:off x="6372135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2" idx="0"/>
            <a:endCxn id="48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3131" y="2384947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 </a:t>
            </a:r>
            <a:r>
              <a:rPr lang="en-US" dirty="0" smtClean="0"/>
              <a:t>push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>
            <a:stCxn id="48" idx="1"/>
            <a:endCxn id="34" idx="3"/>
          </p:cNvCxnSpPr>
          <p:nvPr/>
        </p:nvCxnSpPr>
        <p:spPr>
          <a:xfrm flipH="1" flipV="1">
            <a:off x="3447002" y="2063895"/>
            <a:ext cx="594211" cy="302698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30" idx="2"/>
            <a:endCxn id="36" idx="0"/>
          </p:cNvCxnSpPr>
          <p:nvPr/>
        </p:nvCxnSpPr>
        <p:spPr>
          <a:xfrm>
            <a:off x="6109448" y="3127419"/>
            <a:ext cx="0" cy="32447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1" idx="1"/>
            <a:endCxn id="31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0807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1" idx="0"/>
            <a:endCxn id="32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93887" y="1833062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74940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74940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0"/>
            <a:endCxn id="36" idx="4"/>
          </p:cNvCxnSpPr>
          <p:nvPr/>
        </p:nvCxnSpPr>
        <p:spPr>
          <a:xfrm flipV="1">
            <a:off x="610944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1" idx="0"/>
            <a:endCxn id="35" idx="4"/>
          </p:cNvCxnSpPr>
          <p:nvPr/>
        </p:nvCxnSpPr>
        <p:spPr>
          <a:xfrm flipH="1" flipV="1">
            <a:off x="6109448" y="5341749"/>
            <a:ext cx="8100" cy="44399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48" idx="3"/>
            <a:endCxn id="49" idx="3"/>
          </p:cNvCxnSpPr>
          <p:nvPr/>
        </p:nvCxnSpPr>
        <p:spPr>
          <a:xfrm flipH="1">
            <a:off x="3414360" y="2875709"/>
            <a:ext cx="626853" cy="31144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2" idx="2"/>
            <a:endCxn id="44" idx="0"/>
          </p:cNvCxnSpPr>
          <p:nvPr/>
        </p:nvCxnSpPr>
        <p:spPr>
          <a:xfrm>
            <a:off x="7875489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78713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51544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51544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4" idx="4"/>
          </p:cNvCxnSpPr>
          <p:nvPr/>
        </p:nvCxnSpPr>
        <p:spPr>
          <a:xfrm flipV="1">
            <a:off x="787548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1" idx="7"/>
            <a:endCxn id="43" idx="3"/>
          </p:cNvCxnSpPr>
          <p:nvPr/>
        </p:nvCxnSpPr>
        <p:spPr>
          <a:xfrm flipV="1">
            <a:off x="6372135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2" idx="0"/>
            <a:endCxn id="48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20809" y="2956323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 </a:t>
            </a:r>
            <a:r>
              <a:rPr lang="en-US" dirty="0" smtClean="0"/>
              <a:t>push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>
            <a:stCxn id="48" idx="1"/>
            <a:endCxn id="34" idx="3"/>
          </p:cNvCxnSpPr>
          <p:nvPr/>
        </p:nvCxnSpPr>
        <p:spPr>
          <a:xfrm flipH="1" flipV="1">
            <a:off x="3447002" y="2063895"/>
            <a:ext cx="594211" cy="302698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1" idx="1"/>
            <a:endCxn id="31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1" idx="0"/>
            <a:endCxn id="32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93887" y="1833062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9" name="Прямая соединительная линия 38"/>
          <p:cNvCxnSpPr>
            <a:stCxn id="48" idx="3"/>
            <a:endCxn id="49" idx="3"/>
          </p:cNvCxnSpPr>
          <p:nvPr/>
        </p:nvCxnSpPr>
        <p:spPr>
          <a:xfrm flipH="1">
            <a:off x="3414360" y="2875709"/>
            <a:ext cx="626853" cy="31144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32" idx="0"/>
            <a:endCxn id="48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20809" y="2956323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17547" y="1773238"/>
            <a:ext cx="4802865" cy="1815882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800" dirty="0" smtClean="0"/>
              <a:t>Раз</a:t>
            </a:r>
            <a:r>
              <a:rPr lang="en-US" sz="2800" dirty="0" smtClean="0"/>
              <a:t> </a:t>
            </a:r>
            <a:r>
              <a:rPr lang="en-US" sz="2800" b="1" dirty="0" smtClean="0"/>
              <a:t>master</a:t>
            </a:r>
            <a:r>
              <a:rPr lang="en-US" sz="2800" dirty="0" smtClean="0"/>
              <a:t> </a:t>
            </a:r>
            <a:r>
              <a:rPr lang="ru-RU" sz="2800" dirty="0" smtClean="0"/>
              <a:t>можно влить</a:t>
            </a:r>
            <a:br>
              <a:rPr lang="ru-RU" sz="2800" dirty="0" smtClean="0"/>
            </a:br>
            <a:r>
              <a:rPr lang="ru-RU" sz="2800" dirty="0" smtClean="0"/>
              <a:t>в </a:t>
            </a:r>
            <a:r>
              <a:rPr lang="en-US" sz="2800" b="1" dirty="0" smtClean="0"/>
              <a:t>origin/master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через </a:t>
            </a:r>
            <a:r>
              <a:rPr lang="en-US" sz="2800" b="1" dirty="0" smtClean="0"/>
              <a:t>fast-forward merge</a:t>
            </a:r>
            <a:r>
              <a:rPr lang="en-US" sz="2800" dirty="0" smtClean="0"/>
              <a:t>,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то </a:t>
            </a:r>
            <a:r>
              <a:rPr lang="en-US" sz="2800" dirty="0" smtClean="0"/>
              <a:t>push </a:t>
            </a:r>
            <a:r>
              <a:rPr lang="ru-RU" sz="2800" dirty="0" smtClean="0"/>
              <a:t>будет успешным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3566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Отправляет </a:t>
            </a:r>
            <a:r>
              <a:rPr lang="ru-RU" sz="2800" dirty="0" err="1" smtClean="0"/>
              <a:t>коммиты</a:t>
            </a:r>
            <a:r>
              <a:rPr lang="ru-RU" sz="2800" dirty="0" smtClean="0"/>
              <a:t> в удаленный </a:t>
            </a:r>
            <a:r>
              <a:rPr lang="ru-RU" sz="2800" dirty="0" err="1" smtClean="0"/>
              <a:t>репозиторий</a:t>
            </a:r>
            <a:endParaRPr lang="ru-RU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Сдвигает ветки в удаленном </a:t>
            </a:r>
            <a:r>
              <a:rPr lang="ru-RU" sz="2800" dirty="0" err="1" smtClean="0"/>
              <a:t>репозитории</a:t>
            </a:r>
            <a:endParaRPr lang="ru-RU" sz="2800" dirty="0" smtClean="0"/>
          </a:p>
          <a:p>
            <a:pPr marL="457200" indent="-457200">
              <a:buFont typeface="+mj-lt"/>
              <a:buAutoNum type="arabicPeriod"/>
            </a:pPr>
            <a:endParaRPr lang="ru-RU" sz="2800" dirty="0" smtClean="0"/>
          </a:p>
          <a:p>
            <a:pPr marL="457200" indent="-457200">
              <a:buFont typeface="+mj-lt"/>
              <a:buAutoNum type="arabicPeriod"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>Требует права на запись</a:t>
            </a:r>
            <a:r>
              <a:rPr lang="ru-RU" sz="2800" dirty="0" smtClean="0"/>
              <a:t> в удаленный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, а следовательно некий способ аутентификации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9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Удаление ветки – это тоже </a:t>
            </a:r>
            <a:r>
              <a:rPr lang="en-US" sz="2800" dirty="0" smtClean="0"/>
              <a:t>push</a:t>
            </a:r>
            <a:r>
              <a:rPr lang="ru-RU" sz="2800" dirty="0" smtClean="0"/>
              <a:t>, только другой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push &lt;remote&gt; -d &lt;branch&gt;</a:t>
            </a:r>
            <a:endParaRPr lang="ru-RU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В </a:t>
            </a:r>
            <a:r>
              <a:rPr lang="en-US" sz="2800" dirty="0" err="1" smtClean="0"/>
              <a:t>Git</a:t>
            </a:r>
            <a:r>
              <a:rPr lang="en-US" sz="2800" dirty="0" smtClean="0"/>
              <a:t> Extensions </a:t>
            </a:r>
            <a:r>
              <a:rPr lang="ru-RU" sz="2800" dirty="0" smtClean="0"/>
              <a:t>разница между удалением</a:t>
            </a:r>
            <a:br>
              <a:rPr lang="ru-RU" sz="2800" dirty="0" smtClean="0"/>
            </a:br>
            <a:r>
              <a:rPr lang="ru-RU" sz="2800" dirty="0" smtClean="0"/>
              <a:t>локальной и удаленной ветки особо не чувствуется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удаленной </a:t>
            </a:r>
            <a:r>
              <a:rPr lang="ru-RU" strike="sngStrike" dirty="0" err="1" smtClean="0"/>
              <a:t>удаленки</a:t>
            </a:r>
            <a:r>
              <a:rPr lang="ru-RU" dirty="0" smtClean="0"/>
              <a:t> ветки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Ситуация без </a:t>
            </a:r>
            <a:r>
              <a:rPr lang="en-US" dirty="0" smtClean="0"/>
              <a:t>rebase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9" idx="2"/>
            <a:endCxn id="11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7" idx="2"/>
            <a:endCxn id="13" idx="0"/>
          </p:cNvCxnSpPr>
          <p:nvPr/>
        </p:nvCxnSpPr>
        <p:spPr>
          <a:xfrm>
            <a:off x="4991479" y="3127420"/>
            <a:ext cx="0" cy="324469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2"/>
            <a:endCxn id="8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2838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1424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63143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63143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0"/>
            <a:endCxn id="13" idx="4"/>
          </p:cNvCxnSpPr>
          <p:nvPr/>
        </p:nvCxnSpPr>
        <p:spPr>
          <a:xfrm flipV="1">
            <a:off x="499147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8" idx="1"/>
            <a:endCxn id="12" idx="5"/>
          </p:cNvCxnSpPr>
          <p:nvPr/>
        </p:nvCxnSpPr>
        <p:spPr>
          <a:xfrm flipH="1" flipV="1">
            <a:off x="5246066" y="5236307"/>
            <a:ext cx="319216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1" idx="2"/>
            <a:endCxn id="22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20" idx="2"/>
            <a:endCxn id="24" idx="0"/>
          </p:cNvCxnSpPr>
          <p:nvPr/>
        </p:nvCxnSpPr>
        <p:spPr>
          <a:xfrm>
            <a:off x="10036571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0"/>
            <a:endCxn id="21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39795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9676531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9676531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5" name="Прямая со стрелкой 24"/>
          <p:cNvCxnSpPr>
            <a:stCxn id="23" idx="0"/>
            <a:endCxn id="24" idx="4"/>
          </p:cNvCxnSpPr>
          <p:nvPr/>
        </p:nvCxnSpPr>
        <p:spPr>
          <a:xfrm flipV="1">
            <a:off x="10036571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7"/>
            <a:endCxn id="23" idx="3"/>
          </p:cNvCxnSpPr>
          <p:nvPr/>
        </p:nvCxnSpPr>
        <p:spPr>
          <a:xfrm flipV="1">
            <a:off x="8947407" y="5236307"/>
            <a:ext cx="834577" cy="66074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 </a:t>
            </a:r>
            <a:r>
              <a:rPr lang="ru-RU" dirty="0" smtClean="0"/>
              <a:t>невозможен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9" idx="2"/>
            <a:endCxn id="11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2"/>
            <a:endCxn id="8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1424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21" idx="2"/>
            <a:endCxn id="22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0"/>
            <a:endCxn id="21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Push</a:t>
            </a:r>
            <a:r>
              <a:rPr lang="ru-RU" dirty="0" smtClean="0"/>
              <a:t> может помочь…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9" idx="2"/>
            <a:endCxn id="11" idx="3"/>
          </p:cNvCxnSpPr>
          <p:nvPr/>
        </p:nvCxnSpPr>
        <p:spPr>
          <a:xfrm flipH="1">
            <a:off x="2964539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2"/>
            <a:endCxn id="8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1424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21" idx="2"/>
            <a:endCxn id="22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0"/>
            <a:endCxn id="21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Push </a:t>
            </a:r>
            <a:r>
              <a:rPr lang="ru-RU" dirty="0" smtClean="0"/>
              <a:t>заставит ветку сдвинуться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21" idx="1"/>
            <a:endCxn id="11" idx="3"/>
          </p:cNvCxnSpPr>
          <p:nvPr/>
        </p:nvCxnSpPr>
        <p:spPr>
          <a:xfrm flipH="1" flipV="1">
            <a:off x="7948931" y="4185575"/>
            <a:ext cx="489302" cy="541616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2"/>
            <a:endCxn id="8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5816" y="3954742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21" idx="2"/>
            <a:endCxn id="22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0"/>
            <a:endCxn id="21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Push </a:t>
            </a:r>
            <a:r>
              <a:rPr lang="ru-RU" dirty="0" smtClean="0"/>
              <a:t>заставит ветку сдвинуться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21" idx="1"/>
            <a:endCxn id="11" idx="3"/>
          </p:cNvCxnSpPr>
          <p:nvPr/>
        </p:nvCxnSpPr>
        <p:spPr>
          <a:xfrm flipH="1" flipV="1">
            <a:off x="7948931" y="4185575"/>
            <a:ext cx="489302" cy="541616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2"/>
            <a:endCxn id="8" idx="5"/>
          </p:cNvCxnSpPr>
          <p:nvPr/>
        </p:nvCxnSpPr>
        <p:spPr>
          <a:xfrm flipH="1" flipV="1">
            <a:off x="3902315" y="5236307"/>
            <a:ext cx="4430465" cy="91530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28768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28768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364772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5816" y="3954742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21" idx="2"/>
            <a:endCxn id="22" idx="3"/>
          </p:cNvCxnSpPr>
          <p:nvPr/>
        </p:nvCxnSpPr>
        <p:spPr>
          <a:xfrm flipH="1" flipV="1">
            <a:off x="7963702" y="4976378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0"/>
            <a:endCxn id="21" idx="4"/>
          </p:cNvCxnSpPr>
          <p:nvPr/>
        </p:nvCxnSpPr>
        <p:spPr>
          <a:xfrm flipV="1">
            <a:off x="8692820" y="5341749"/>
            <a:ext cx="0" cy="44985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332780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0151" y="474554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Умножение 4"/>
          <p:cNvSpPr/>
          <p:nvPr/>
        </p:nvSpPr>
        <p:spPr>
          <a:xfrm>
            <a:off x="3190528" y="336697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3182235" y="4527249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 rot="21217935">
            <a:off x="1316298" y="2003279"/>
            <a:ext cx="3004593" cy="892552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600" i="1" dirty="0" err="1" smtClean="0">
                <a:solidFill>
                  <a:schemeClr val="accent1"/>
                </a:solidFill>
              </a:rPr>
              <a:t>Коммиты</a:t>
            </a:r>
            <a:r>
              <a:rPr lang="ru-RU" sz="2600" i="1" dirty="0" smtClean="0">
                <a:solidFill>
                  <a:schemeClr val="accent1"/>
                </a:solidFill>
              </a:rPr>
              <a:t> будут потеряны</a:t>
            </a:r>
            <a:endParaRPr lang="ru-RU" sz="2600" i="1" dirty="0" smtClean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1217935">
            <a:off x="4390883" y="2758506"/>
            <a:ext cx="3712040" cy="892552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600" i="1" dirty="0" smtClean="0">
                <a:solidFill>
                  <a:schemeClr val="accent1"/>
                </a:solidFill>
              </a:rPr>
              <a:t>Если их использовали – за тобой придут…</a:t>
            </a:r>
            <a:endParaRPr lang="ru-RU" sz="26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Скачать</a:t>
            </a:r>
            <a:r>
              <a:rPr lang="en-US" sz="2800" dirty="0" smtClean="0"/>
              <a:t> </a:t>
            </a:r>
            <a:r>
              <a:rPr lang="en-US" sz="2800" dirty="0">
                <a:hlinkClick r:id="rId2"/>
              </a:rPr>
              <a:t>https://code.visualstudio.com/Download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Установить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72" y="4286619"/>
            <a:ext cx="2238009" cy="2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90" y="2852761"/>
            <a:ext cx="9648825" cy="2305027"/>
          </a:xfrm>
        </p:spPr>
        <p:txBody>
          <a:bodyPr/>
          <a:lstStyle/>
          <a:p>
            <a:r>
              <a:rPr lang="ru-RU" dirty="0" smtClean="0"/>
              <a:t>Никогда не делай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Force Push</a:t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master</a:t>
            </a:r>
            <a:endParaRPr lang="ru-RU" dirty="0"/>
          </a:p>
        </p:txBody>
      </p:sp>
      <p:pic>
        <p:nvPicPr>
          <p:cNvPr id="4098" name="Picture 2" descr="ÐÐ°ÑÑÐ¸Ð½ÐºÐ¸ Ð¿Ð¾ Ð·Ð°Ð¿ÑÐ¾ÑÑ Ð¹Ð¾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40" y="333375"/>
            <a:ext cx="4038524" cy="25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1217935">
            <a:off x="7353580" y="5133691"/>
            <a:ext cx="3524797" cy="954107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Со своими ветками делай что хочешь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Картина для централизованного </a:t>
            </a:r>
            <a:r>
              <a:rPr lang="ru-RU" sz="3600" dirty="0" err="1" smtClean="0"/>
              <a:t>репозитория</a:t>
            </a:r>
            <a:endParaRPr lang="ru-RU" sz="3600" dirty="0"/>
          </a:p>
        </p:txBody>
      </p:sp>
      <p:sp>
        <p:nvSpPr>
          <p:cNvPr id="4" name="Цилиндр 3"/>
          <p:cNvSpPr/>
          <p:nvPr/>
        </p:nvSpPr>
        <p:spPr>
          <a:xfrm>
            <a:off x="5483556" y="2348880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51584" y="178730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 rot="20164733">
            <a:off x="4186886" y="3607142"/>
            <a:ext cx="1027892" cy="756378"/>
            <a:chOff x="5945581" y="4407383"/>
            <a:chExt cx="1027892" cy="756378"/>
          </a:xfrm>
        </p:grpSpPr>
        <p:sp>
          <p:nvSpPr>
            <p:cNvPr id="9" name="Стрелка: вправо 2"/>
            <p:cNvSpPr/>
            <p:nvPr/>
          </p:nvSpPr>
          <p:spPr>
            <a:xfrm rot="10800000">
              <a:off x="5945581" y="4407383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Стрелка: вправо 2"/>
            <p:cNvSpPr/>
            <p:nvPr/>
          </p:nvSpPr>
          <p:spPr>
            <a:xfrm>
              <a:off x="5945582" y="4800930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Цилиндр 4"/>
          <p:cNvSpPr/>
          <p:nvPr/>
        </p:nvSpPr>
        <p:spPr>
          <a:xfrm>
            <a:off x="2692381" y="4077072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Цилиндр 10"/>
          <p:cNvSpPr/>
          <p:nvPr/>
        </p:nvSpPr>
        <p:spPr>
          <a:xfrm>
            <a:off x="8275484" y="4072010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63256" y="5933473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</a:t>
            </a:r>
            <a:r>
              <a:rPr lang="en-US" sz="2000" dirty="0" smtClean="0">
                <a:latin typeface="Consolas" panose="020B0609020204030204" pitchFamily="49" charset="0"/>
              </a:rPr>
              <a:t>://</a:t>
            </a:r>
            <a:r>
              <a:rPr lang="en-US" sz="2000" dirty="0" smtClean="0">
                <a:latin typeface="Consolas" panose="020B0609020204030204" pitchFamily="49" charset="0"/>
              </a:rPr>
              <a:t>arnold</a:t>
            </a:r>
            <a:r>
              <a:rPr lang="en-US" sz="2000" dirty="0" smtClean="0">
                <a:latin typeface="Consolas" panose="020B0609020204030204" pitchFamily="49" charset="0"/>
              </a:rPr>
              <a:t>/repo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82732" y="5935643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</a:t>
            </a:r>
            <a:r>
              <a:rPr lang="en-US" sz="2000" dirty="0" smtClean="0">
                <a:latin typeface="Consolas" panose="020B0609020204030204" pitchFamily="49" charset="0"/>
              </a:rPr>
              <a:t>://brayan/repo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 rot="1544588">
            <a:off x="6974764" y="3597360"/>
            <a:ext cx="1027892" cy="756378"/>
            <a:chOff x="5945581" y="4407383"/>
            <a:chExt cx="1027892" cy="756378"/>
          </a:xfrm>
        </p:grpSpPr>
        <p:sp>
          <p:nvSpPr>
            <p:cNvPr id="19" name="Стрелка: вправо 2"/>
            <p:cNvSpPr/>
            <p:nvPr/>
          </p:nvSpPr>
          <p:spPr>
            <a:xfrm rot="10800000">
              <a:off x="5945581" y="4407383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Стрелка: вправо 2"/>
            <p:cNvSpPr/>
            <p:nvPr/>
          </p:nvSpPr>
          <p:spPr>
            <a:xfrm>
              <a:off x="5945582" y="4800930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1351" y="5321580"/>
            <a:ext cx="3790781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Здесь создаются </a:t>
            </a:r>
            <a:r>
              <a:rPr lang="ru-RU" sz="2400" dirty="0" err="1" smtClean="0">
                <a:solidFill>
                  <a:schemeClr val="accent1"/>
                </a:solidFill>
              </a:rPr>
              <a:t>коммиты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cxnSp>
        <p:nvCxnSpPr>
          <p:cNvPr id="27" name="Прямая со стрелкой 26"/>
          <p:cNvCxnSpPr>
            <a:stCxn id="26" idx="0"/>
          </p:cNvCxnSpPr>
          <p:nvPr/>
        </p:nvCxnSpPr>
        <p:spPr>
          <a:xfrm flipV="1">
            <a:off x="6116742" y="4930281"/>
            <a:ext cx="2770810" cy="391299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3304449" y="4899173"/>
            <a:ext cx="2781095" cy="422407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12132" y="1773238"/>
            <a:ext cx="2911182" cy="1569660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Этот </a:t>
            </a:r>
            <a:r>
              <a:rPr lang="ru-RU" sz="2400" dirty="0" err="1" smtClean="0">
                <a:solidFill>
                  <a:schemeClr val="accent1"/>
                </a:solidFill>
              </a:rPr>
              <a:t>репозиторий</a:t>
            </a:r>
            <a:r>
              <a:rPr lang="ru-RU" sz="2400" dirty="0">
                <a:solidFill>
                  <a:schemeClr val="accent1"/>
                </a:solidFill>
              </a:rPr>
              <a:t/>
            </a:r>
            <a:br>
              <a:rPr lang="ru-RU" sz="2400" dirty="0">
                <a:solidFill>
                  <a:schemeClr val="accent1"/>
                </a:solidFill>
              </a:rPr>
            </a:br>
            <a:r>
              <a:rPr lang="ru-RU" sz="2400" dirty="0" smtClean="0">
                <a:solidFill>
                  <a:schemeClr val="accent1"/>
                </a:solidFill>
              </a:rPr>
              <a:t>обрабатывает пуши</a:t>
            </a:r>
            <a:br>
              <a:rPr lang="ru-RU" sz="2400" dirty="0" smtClean="0">
                <a:solidFill>
                  <a:schemeClr val="accent1"/>
                </a:solidFill>
              </a:rPr>
            </a:br>
            <a:r>
              <a:rPr lang="ru-RU" sz="2400" dirty="0" smtClean="0">
                <a:solidFill>
                  <a:schemeClr val="accent1"/>
                </a:solidFill>
              </a:rPr>
              <a:t>и отдает наработки</a:t>
            </a:r>
            <a:br>
              <a:rPr lang="ru-RU" sz="2400" dirty="0" smtClean="0">
                <a:solidFill>
                  <a:schemeClr val="accent1"/>
                </a:solidFill>
              </a:rPr>
            </a:br>
            <a:r>
              <a:rPr lang="ru-RU" sz="2400" dirty="0" smtClean="0">
                <a:solidFill>
                  <a:schemeClr val="accent1"/>
                </a:solidFill>
              </a:rPr>
              <a:t>при </a:t>
            </a:r>
            <a:r>
              <a:rPr lang="ru-RU" sz="2400" dirty="0" err="1" smtClean="0">
                <a:solidFill>
                  <a:schemeClr val="accent1"/>
                </a:solidFill>
              </a:rPr>
              <a:t>фетчах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cxnSp>
        <p:nvCxnSpPr>
          <p:cNvPr id="37" name="Прямая со стрелкой 36"/>
          <p:cNvCxnSpPr>
            <a:stCxn id="34" idx="1"/>
          </p:cNvCxnSpPr>
          <p:nvPr/>
        </p:nvCxnSpPr>
        <p:spPr>
          <a:xfrm flipH="1">
            <a:off x="6085544" y="2558068"/>
            <a:ext cx="1926588" cy="591002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Задание 12. </a:t>
            </a:r>
            <a:r>
              <a:rPr lang="en-US" dirty="0"/>
              <a:t>Push </a:t>
            </a:r>
            <a:r>
              <a:rPr lang="en-US" dirty="0" smtClean="0"/>
              <a:t>Force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Получить последние изменения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Создать локальную ветку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Разработать в ней </a:t>
            </a:r>
            <a:r>
              <a:rPr lang="ru-RU" dirty="0" err="1" smtClean="0"/>
              <a:t>фичу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Получить последние изменения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Влить мастер в свою ветку (опционально)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Влить свою ветку в мастер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Запушить (если кто-то успел запушить раньше, то повторить 4-7)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для разработчика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8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AE99-EBB5-4EAF-BFE3-ED444579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R3. Upstream </a:t>
            </a:r>
            <a:r>
              <a:rPr lang="en-US" dirty="0"/>
              <a:t>Mapping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4181D-3DA1-49F9-9D14-06DBC6F05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Связь локальных и удаленных веток устанавливается явно</a:t>
            </a:r>
          </a:p>
        </p:txBody>
      </p:sp>
    </p:spTree>
    <p:extLst>
      <p:ext uri="{BB962C8B-B14F-4D97-AF65-F5344CB8AC3E}">
        <p14:creationId xmlns:p14="http://schemas.microsoft.com/office/powerpoint/2010/main" val="10478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repository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425276" y="1916832"/>
            <a:ext cx="7341448" cy="4566121"/>
            <a:chOff x="1706880" y="1916832"/>
            <a:chExt cx="7341448" cy="4566121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4847" y="6021288"/>
              <a:ext cx="2522742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Локальная копия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6880" y="3589707"/>
              <a:ext cx="2974019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Чужой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репозиторий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4588" y="3589707"/>
              <a:ext cx="1483740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Ваш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форк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080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repository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425276" y="1916832"/>
            <a:ext cx="7341448" cy="4566121"/>
            <a:chOff x="1706880" y="1916832"/>
            <a:chExt cx="7341448" cy="4566121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4847" y="6021288"/>
              <a:ext cx="2522742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Локальная копия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6880" y="3589707"/>
              <a:ext cx="2974019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Чужой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репозиторий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4588" y="3589707"/>
              <a:ext cx="1483740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Ваш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форк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Стрелка: вправо 2"/>
            <p:cNvSpPr/>
            <p:nvPr/>
          </p:nvSpPr>
          <p:spPr>
            <a:xfrm rot="7804736">
              <a:off x="5404401" y="3785726"/>
              <a:ext cx="3324323" cy="48463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3217363" y="2430600"/>
              <a:ext cx="5198089" cy="48463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57" y="1675024"/>
            <a:ext cx="2829767" cy="25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Никак – надо всегда прописывать обе ветки явно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Должно совпадать имя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Есть внутренняя таблица сопоставления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ru-RU" sz="3600" dirty="0" smtClean="0"/>
              <a:t>использует </a:t>
            </a:r>
            <a:r>
              <a:rPr lang="ru-RU" sz="3600" b="1" dirty="0" smtClean="0"/>
              <a:t>все</a:t>
            </a:r>
            <a:r>
              <a:rPr lang="ru-RU" sz="3600" dirty="0" smtClean="0"/>
              <a:t> способы,</a:t>
            </a:r>
            <a:br>
              <a:rPr lang="ru-RU" sz="3600" dirty="0" smtClean="0"/>
            </a:br>
            <a:r>
              <a:rPr lang="ru-RU" sz="3600" dirty="0" smtClean="0"/>
              <a:t>режим сопоставления можно настраивать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</a:t>
            </a:r>
            <a:r>
              <a:rPr lang="en-US" dirty="0" smtClean="0"/>
              <a:t>push </a:t>
            </a:r>
            <a:r>
              <a:rPr lang="ru-RU" dirty="0" smtClean="0"/>
              <a:t>понимает какую ветку сдвигать?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11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основного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ru-RU" dirty="0" smtClean="0"/>
              <a:t>Используется сопоставление из таблицы</a:t>
            </a:r>
          </a:p>
          <a:p>
            <a:r>
              <a:rPr lang="ru-RU" dirty="0" smtClean="0"/>
              <a:t>При </a:t>
            </a:r>
            <a:r>
              <a:rPr lang="en-US" dirty="0" smtClean="0"/>
              <a:t>push </a:t>
            </a:r>
            <a:r>
              <a:rPr lang="ru-RU" dirty="0" smtClean="0"/>
              <a:t>новой ветки достаточно указать намерение</a:t>
            </a:r>
            <a:br>
              <a:rPr lang="ru-RU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push –u origin HEAD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Чтобы создать локальную ветку для удаленной с записью в таблицу достаточно на нее перейти</a:t>
            </a:r>
            <a:br>
              <a:rPr lang="ru-RU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checkout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/>
          </a:p>
          <a:p>
            <a:pPr marL="0" indent="0">
              <a:buNone/>
            </a:pPr>
            <a:r>
              <a:rPr lang="ru-RU" strike="sngStrike" dirty="0" smtClean="0"/>
              <a:t>Для других </a:t>
            </a:r>
            <a:r>
              <a:rPr lang="ru-RU" strike="sngStrike" dirty="0" err="1" smtClean="0"/>
              <a:t>репозиториев</a:t>
            </a:r>
            <a:r>
              <a:rPr lang="ru-RU" strike="sngStrike" dirty="0" smtClean="0"/>
              <a:t> идет сопоставление по имени ветки </a:t>
            </a:r>
            <a:r>
              <a:rPr lang="ru-RU" dirty="0" smtClean="0"/>
              <a:t>можно не запоминать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умолчанию режим </a:t>
            </a:r>
            <a:r>
              <a:rPr lang="en-US" dirty="0" smtClean="0"/>
              <a:t>simple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9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создать привязку для </a:t>
            </a:r>
            <a:r>
              <a:rPr lang="en-US" dirty="0" smtClean="0"/>
              <a:t>f1?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>
            <a:stCxn id="32" idx="2"/>
            <a:endCxn id="34" idx="3"/>
          </p:cNvCxnSpPr>
          <p:nvPr/>
        </p:nvCxnSpPr>
        <p:spPr>
          <a:xfrm flipH="1">
            <a:off x="3588004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30" idx="2"/>
            <a:endCxn id="36" idx="0"/>
          </p:cNvCxnSpPr>
          <p:nvPr/>
        </p:nvCxnSpPr>
        <p:spPr>
          <a:xfrm>
            <a:off x="6109448" y="3127419"/>
            <a:ext cx="0" cy="32447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1" idx="1"/>
            <a:endCxn id="31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0807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1" idx="0"/>
            <a:endCxn id="32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4889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74940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74940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0"/>
            <a:endCxn id="36" idx="4"/>
          </p:cNvCxnSpPr>
          <p:nvPr/>
        </p:nvCxnSpPr>
        <p:spPr>
          <a:xfrm flipV="1">
            <a:off x="610944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1" idx="0"/>
            <a:endCxn id="35" idx="4"/>
          </p:cNvCxnSpPr>
          <p:nvPr/>
        </p:nvCxnSpPr>
        <p:spPr>
          <a:xfrm flipH="1" flipV="1">
            <a:off x="6109448" y="5341749"/>
            <a:ext cx="8100" cy="44399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48" idx="2"/>
            <a:endCxn id="49" idx="3"/>
          </p:cNvCxnSpPr>
          <p:nvPr/>
        </p:nvCxnSpPr>
        <p:spPr>
          <a:xfrm flipH="1" flipV="1">
            <a:off x="3566682" y="2615780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2" idx="2"/>
            <a:endCxn id="44" idx="0"/>
          </p:cNvCxnSpPr>
          <p:nvPr/>
        </p:nvCxnSpPr>
        <p:spPr>
          <a:xfrm>
            <a:off x="7875489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78713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51544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51544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4" idx="4"/>
          </p:cNvCxnSpPr>
          <p:nvPr/>
        </p:nvCxnSpPr>
        <p:spPr>
          <a:xfrm flipV="1">
            <a:off x="787548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1" idx="7"/>
            <a:endCxn id="43" idx="3"/>
          </p:cNvCxnSpPr>
          <p:nvPr/>
        </p:nvCxnSpPr>
        <p:spPr>
          <a:xfrm flipV="1">
            <a:off x="6372135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2" idx="0"/>
            <a:endCxn id="48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3131" y="2384947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217935">
            <a:off x="6896278" y="5648481"/>
            <a:ext cx="4180099" cy="646331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3600" i="1" dirty="0">
                <a:solidFill>
                  <a:schemeClr val="accent1"/>
                </a:solidFill>
              </a:rPr>
              <a:t>П</a:t>
            </a:r>
            <a:r>
              <a:rPr lang="ru-RU" sz="3600" i="1" dirty="0" smtClean="0">
                <a:solidFill>
                  <a:schemeClr val="accent1"/>
                </a:solidFill>
              </a:rPr>
              <a:t>ерейти на ветку</a:t>
            </a:r>
            <a:endParaRPr lang="ru-RU" sz="36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5611C45-16A8-43EE-941F-B1B7C1DED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Скачать </a:t>
            </a:r>
            <a:r>
              <a:rPr lang="en-US" sz="2800" dirty="0">
                <a:hlinkClick r:id="rId2"/>
              </a:rPr>
              <a:t>https://gitextensions.github.io/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При установке все опции по умолчанию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99665BB-9938-49BE-80E6-FA6ACFEB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Extensions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9" y="4291924"/>
            <a:ext cx="1888056" cy="22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создать привязку для </a:t>
            </a:r>
            <a:r>
              <a:rPr lang="en-US" dirty="0" smtClean="0"/>
              <a:t>f2?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>
            <a:stCxn id="32" idx="2"/>
            <a:endCxn id="34" idx="3"/>
          </p:cNvCxnSpPr>
          <p:nvPr/>
        </p:nvCxnSpPr>
        <p:spPr>
          <a:xfrm flipH="1">
            <a:off x="3588004" y="3811889"/>
            <a:ext cx="323149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30" idx="2"/>
            <a:endCxn id="36" idx="0"/>
          </p:cNvCxnSpPr>
          <p:nvPr/>
        </p:nvCxnSpPr>
        <p:spPr>
          <a:xfrm>
            <a:off x="6109448" y="3127419"/>
            <a:ext cx="0" cy="32447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1" idx="1"/>
            <a:endCxn id="31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0807" y="2665754"/>
            <a:ext cx="155728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1" idx="0"/>
            <a:endCxn id="32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4889" y="3581056"/>
            <a:ext cx="205311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rigin/master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749408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749408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0"/>
            <a:endCxn id="36" idx="4"/>
          </p:cNvCxnSpPr>
          <p:nvPr/>
        </p:nvCxnSpPr>
        <p:spPr>
          <a:xfrm flipV="1">
            <a:off x="6109448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1" idx="0"/>
            <a:endCxn id="35" idx="4"/>
          </p:cNvCxnSpPr>
          <p:nvPr/>
        </p:nvCxnSpPr>
        <p:spPr>
          <a:xfrm flipH="1" flipV="1">
            <a:off x="6109448" y="5341749"/>
            <a:ext cx="8100" cy="44399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48" idx="2"/>
            <a:endCxn id="49" idx="3"/>
          </p:cNvCxnSpPr>
          <p:nvPr/>
        </p:nvCxnSpPr>
        <p:spPr>
          <a:xfrm flipH="1" flipV="1">
            <a:off x="3566682" y="2615780"/>
            <a:ext cx="369078" cy="537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2" idx="2"/>
            <a:endCxn id="44" idx="0"/>
          </p:cNvCxnSpPr>
          <p:nvPr/>
        </p:nvCxnSpPr>
        <p:spPr>
          <a:xfrm>
            <a:off x="7875489" y="3127420"/>
            <a:ext cx="0" cy="3244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78713" y="266575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51544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7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51544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8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4" idx="4"/>
          </p:cNvCxnSpPr>
          <p:nvPr/>
        </p:nvCxnSpPr>
        <p:spPr>
          <a:xfrm flipV="1">
            <a:off x="787548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1" idx="7"/>
            <a:endCxn id="43" idx="3"/>
          </p:cNvCxnSpPr>
          <p:nvPr/>
        </p:nvCxnSpPr>
        <p:spPr>
          <a:xfrm flipV="1">
            <a:off x="6372135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2" idx="0"/>
            <a:endCxn id="48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3131" y="2384947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217935">
            <a:off x="8249887" y="5568020"/>
            <a:ext cx="1782667" cy="646331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en-US" sz="3600" i="1" dirty="0" smtClean="0">
                <a:solidFill>
                  <a:schemeClr val="accent1"/>
                </a:solidFill>
              </a:rPr>
              <a:t>push -u</a:t>
            </a:r>
            <a:endParaRPr lang="ru-RU" sz="36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mapping </a:t>
            </a:r>
            <a:r>
              <a:rPr lang="ru-RU" dirty="0" smtClean="0"/>
              <a:t>в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783591"/>
            <a:ext cx="9648793" cy="46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Consolas" panose="020B0609020204030204" pitchFamily="49" charset="0"/>
              </a:rPr>
              <a:t>git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anose="020B0609020204030204" pitchFamily="49" charset="0"/>
              </a:rPr>
              <a:t>pull origin =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latin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</a:rPr>
              <a:t>git</a:t>
            </a:r>
            <a:r>
              <a:rPr lang="en-US" altLang="ru-RU" dirty="0" smtClean="0">
                <a:latin typeface="Consolas" panose="020B0609020204030204" pitchFamily="49" charset="0"/>
              </a:rPr>
              <a:t> </a:t>
            </a:r>
            <a:r>
              <a:rPr lang="en-US" altLang="ru-RU" dirty="0">
                <a:latin typeface="Consolas" panose="020B0609020204030204" pitchFamily="49" charset="0"/>
              </a:rPr>
              <a:t>fetch + </a:t>
            </a:r>
            <a:r>
              <a:rPr lang="en-US" altLang="ru-RU" dirty="0" err="1">
                <a:latin typeface="Consolas" panose="020B0609020204030204" pitchFamily="49" charset="0"/>
              </a:rPr>
              <a:t>git</a:t>
            </a:r>
            <a:r>
              <a:rPr lang="en-US" altLang="ru-RU" dirty="0">
                <a:latin typeface="Consolas" panose="020B0609020204030204" pitchFamily="49" charset="0"/>
              </a:rPr>
              <a:t> merge origin</a:t>
            </a:r>
            <a:r>
              <a:rPr lang="en-US" altLang="ru-RU" dirty="0" smtClean="0">
                <a:latin typeface="Consolas" panose="020B0609020204030204" pitchFamily="49" charset="0"/>
              </a:rPr>
              <a:t>/&lt;</a:t>
            </a:r>
            <a:r>
              <a:rPr lang="en-US" altLang="ru-RU" dirty="0" err="1" smtClean="0">
                <a:latin typeface="Consolas" panose="020B0609020204030204" pitchFamily="49" charset="0"/>
              </a:rPr>
              <a:t>upstream_branch</a:t>
            </a:r>
            <a:r>
              <a:rPr lang="en-US" altLang="ru-RU" dirty="0" smtClean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Consolas" panose="020B0609020204030204" pitchFamily="49" charset="0"/>
              </a:rPr>
              <a:t>git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latin typeface="Consolas" panose="020B0609020204030204" pitchFamily="49" charset="0"/>
              </a:rPr>
              <a:t>pull --rebase </a:t>
            </a:r>
            <a:r>
              <a:rPr lang="en-US" altLang="ru-RU" dirty="0">
                <a:latin typeface="Consolas" panose="020B0609020204030204" pitchFamily="49" charset="0"/>
              </a:rPr>
              <a:t>origin =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latin typeface="Consolas" panose="020B0609020204030204" pitchFamily="49" charset="0"/>
              </a:rPr>
              <a:t>	</a:t>
            </a:r>
            <a:r>
              <a:rPr lang="en-US" altLang="ru-RU" dirty="0" err="1">
                <a:latin typeface="Consolas" panose="020B0609020204030204" pitchFamily="49" charset="0"/>
              </a:rPr>
              <a:t>git</a:t>
            </a:r>
            <a:r>
              <a:rPr lang="en-US" altLang="ru-RU" dirty="0">
                <a:latin typeface="Consolas" panose="020B0609020204030204" pitchFamily="49" charset="0"/>
              </a:rPr>
              <a:t> fetch + </a:t>
            </a:r>
            <a:r>
              <a:rPr lang="en-US" altLang="ru-RU" dirty="0" err="1">
                <a:latin typeface="Consolas" panose="020B0609020204030204" pitchFamily="49" charset="0"/>
              </a:rPr>
              <a:t>git</a:t>
            </a:r>
            <a:r>
              <a:rPr lang="en-US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smtClean="0">
                <a:latin typeface="Consolas" panose="020B0609020204030204" pitchFamily="49" charset="0"/>
              </a:rPr>
              <a:t>rebase </a:t>
            </a:r>
            <a:r>
              <a:rPr lang="en-US" altLang="ru-RU" dirty="0">
                <a:latin typeface="Consolas" panose="020B0609020204030204" pitchFamily="49" charset="0"/>
              </a:rPr>
              <a:t>origin</a:t>
            </a:r>
            <a:r>
              <a:rPr lang="en-US" altLang="ru-RU" dirty="0" smtClean="0">
                <a:latin typeface="Consolas" panose="020B0609020204030204" pitchFamily="49" charset="0"/>
              </a:rPr>
              <a:t>/&lt;</a:t>
            </a:r>
            <a:r>
              <a:rPr lang="en-US" altLang="ru-RU" dirty="0" err="1">
                <a:latin typeface="Consolas" panose="020B0609020204030204" pitchFamily="49" charset="0"/>
              </a:rPr>
              <a:t>upstream</a:t>
            </a:r>
            <a:r>
              <a:rPr lang="en-US" altLang="ru-RU" dirty="0" err="1" smtClean="0">
                <a:latin typeface="Consolas" panose="020B0609020204030204" pitchFamily="49" charset="0"/>
              </a:rPr>
              <a:t>_branch</a:t>
            </a:r>
            <a:r>
              <a:rPr lang="en-US" altLang="ru-RU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Pull </a:t>
            </a:r>
            <a:r>
              <a:rPr lang="ru-RU" sz="2800" dirty="0" smtClean="0"/>
              <a:t>нужно знать с какой веткой делать </a:t>
            </a:r>
            <a:r>
              <a:rPr lang="en-US" sz="2800" dirty="0" smtClean="0"/>
              <a:t>merge </a:t>
            </a:r>
            <a:r>
              <a:rPr lang="ru-RU" sz="2800" dirty="0" smtClean="0"/>
              <a:t>или </a:t>
            </a:r>
            <a:r>
              <a:rPr lang="en-US" sz="2800" dirty="0" smtClean="0"/>
              <a:t>rebase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и здесь тоже нужно сопоставление веток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</a:t>
            </a:r>
            <a:r>
              <a:rPr lang="ru-RU" dirty="0" smtClean="0"/>
              <a:t>тоже использует </a:t>
            </a:r>
            <a:r>
              <a:rPr lang="en-US" dirty="0" smtClean="0"/>
              <a:t>upstream mapping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7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Задание 13. </a:t>
            </a:r>
            <a:r>
              <a:rPr lang="en-US" dirty="0"/>
              <a:t>Upstream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Pull 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425276" y="1916832"/>
            <a:ext cx="7341448" cy="4566121"/>
            <a:chOff x="1706880" y="1916832"/>
            <a:chExt cx="7341448" cy="4566121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4847" y="6021288"/>
              <a:ext cx="2522742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Локальная копия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6880" y="3589707"/>
              <a:ext cx="2974019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Чужой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репозиторий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4588" y="3589707"/>
              <a:ext cx="1483740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Ваш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форк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311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локальном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3300218" y="1916832"/>
            <a:ext cx="6336704" cy="4138593"/>
            <a:chOff x="2581822" y="1916832"/>
            <a:chExt cx="6336704" cy="4138593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Отправка изменений в свой удаленный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3300218" y="1916832"/>
            <a:ext cx="6336704" cy="4138593"/>
            <a:chOff x="2581822" y="1916832"/>
            <a:chExt cx="6336704" cy="4138593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0230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 – </a:t>
            </a:r>
            <a:r>
              <a:rPr lang="ru-RU" dirty="0" smtClean="0"/>
              <a:t>запрос на </a:t>
            </a:r>
            <a:r>
              <a:rPr lang="en-US" dirty="0" smtClean="0"/>
              <a:t>fetch + merge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3300218" y="1916832"/>
            <a:ext cx="6336704" cy="4138593"/>
            <a:chOff x="2581822" y="1916832"/>
            <a:chExt cx="6336704" cy="4138593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0230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PR </a:t>
            </a:r>
            <a:r>
              <a:rPr lang="ru-RU" dirty="0" smtClean="0"/>
              <a:t>принят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3300218" y="1916832"/>
            <a:ext cx="6336704" cy="4138593"/>
            <a:chOff x="2581822" y="1916832"/>
            <a:chExt cx="6336704" cy="4138593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0230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8113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PR </a:t>
            </a:r>
            <a:r>
              <a:rPr lang="ru-RU" dirty="0" smtClean="0"/>
              <a:t>принят, то </a:t>
            </a:r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3300218" y="1916832"/>
            <a:ext cx="6336704" cy="4138593"/>
            <a:chOff x="2581822" y="1916832"/>
            <a:chExt cx="6336704" cy="4138593"/>
          </a:xfrm>
        </p:grpSpPr>
        <p:sp>
          <p:nvSpPr>
            <p:cNvPr id="6" name="Цилиндр 5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3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0230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8273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DE9A6CA-71AB-4707-85FC-2F9BBE5968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English</a:t>
            </a:r>
            <a:r>
              <a:rPr lang="ru-RU" sz="3200" b="1" dirty="0" smtClean="0"/>
              <a:t>!</a:t>
            </a:r>
            <a:endParaRPr lang="en-US" sz="3200" dirty="0" smtClean="0"/>
          </a:p>
          <a:p>
            <a:pPr marL="0" indent="0">
              <a:buNone/>
            </a:pPr>
            <a:r>
              <a:rPr lang="ru-RU" dirty="0" smtClean="0"/>
              <a:t>Все пункты списка должны быть зелеными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CD7783-2EF4-4051-B536-DC76BAD0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91" y="3059180"/>
            <a:ext cx="7200677" cy="346616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2999656" y="6453336"/>
            <a:ext cx="576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487488" y="4005064"/>
            <a:ext cx="194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323692" y="4365104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3143672" y="4725144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Merge 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5603243" y="1920036"/>
            <a:ext cx="4693241" cy="4562917"/>
            <a:chOff x="4884847" y="1920036"/>
            <a:chExt cx="4693241" cy="4562917"/>
          </a:xfrm>
        </p:grpSpPr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4847" y="6021288"/>
              <a:ext cx="2522742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Локальная копия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4588" y="3589707"/>
              <a:ext cx="2013500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Центральный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033296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err="1" smtClean="0"/>
              <a:t>GitLab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187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локальном </a:t>
            </a:r>
            <a:r>
              <a:rPr lang="ru-RU" dirty="0" err="1"/>
              <a:t>репозитории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252546" y="1920036"/>
            <a:ext cx="3384376" cy="4135389"/>
            <a:chOff x="5534150" y="1920036"/>
            <a:chExt cx="3384376" cy="4135389"/>
          </a:xfrm>
        </p:grpSpPr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033296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err="1" smtClean="0"/>
              <a:t>GitLab</a:t>
            </a:r>
            <a:endParaRPr lang="ru-RU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Отправка изменений в удаленный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252546" y="1920036"/>
            <a:ext cx="3384376" cy="4135389"/>
            <a:chOff x="5534150" y="1920036"/>
            <a:chExt cx="3384376" cy="4135389"/>
          </a:xfrm>
        </p:grpSpPr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033296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err="1" smtClean="0"/>
              <a:t>GitLab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0230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 – </a:t>
            </a:r>
            <a:r>
              <a:rPr lang="ru-RU" dirty="0" smtClean="0"/>
              <a:t>запрос на </a:t>
            </a:r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252546" y="1920036"/>
            <a:ext cx="3384376" cy="4135389"/>
            <a:chOff x="5534150" y="1920036"/>
            <a:chExt cx="3384376" cy="4135389"/>
          </a:xfrm>
        </p:grpSpPr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033296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err="1" smtClean="0"/>
              <a:t>GitLab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70230" y="244208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 smtClean="0"/>
              <a:t>MR </a:t>
            </a:r>
            <a:r>
              <a:rPr lang="ru-RU" dirty="0"/>
              <a:t>принят, то </a:t>
            </a:r>
            <a:r>
              <a:rPr lang="en-US" dirty="0"/>
              <a:t>merge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252546" y="1920036"/>
            <a:ext cx="3384376" cy="4135389"/>
            <a:chOff x="5534150" y="1920036"/>
            <a:chExt cx="3384376" cy="4135389"/>
          </a:xfrm>
        </p:grpSpPr>
        <p:sp>
          <p:nvSpPr>
            <p:cNvPr id="7" name="Цилиндр 6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0418" y="1856519"/>
            <a:ext cx="1033296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err="1" smtClean="0"/>
              <a:t>GitLab</a:t>
            </a:r>
            <a:endParaRPr lang="ru-RU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86208" y="506850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24627" y="2445287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B1635-CD4E-4785-B153-F186A795D2DC}"/>
              </a:ext>
            </a:extLst>
          </p:cNvPr>
          <p:cNvSpPr txBox="1"/>
          <p:nvPr/>
        </p:nvSpPr>
        <p:spPr>
          <a:xfrm>
            <a:off x="1270162" y="1773238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noFill/>
          </a:ln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Everything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Is Local</a:t>
            </a:r>
            <a:endParaRPr lang="ru-RU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BFE31-921F-4AD6-A851-56DECFF347C3}"/>
              </a:ext>
            </a:extLst>
          </p:cNvPr>
          <p:cNvSpPr txBox="1"/>
          <p:nvPr/>
        </p:nvSpPr>
        <p:spPr>
          <a:xfrm>
            <a:off x="4746000" y="1773238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Merge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Them All</a:t>
            </a:r>
            <a:endParaRPr lang="ru-R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B5666-742D-4B1C-ACF5-9DBACCDB131F}"/>
              </a:ext>
            </a:extLst>
          </p:cNvPr>
          <p:cNvSpPr txBox="1"/>
          <p:nvPr/>
        </p:nvSpPr>
        <p:spPr>
          <a:xfrm>
            <a:off x="8220413" y="2736085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Will Push Force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Be With You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CBD8A-006C-4F18-B4CF-F5235608EE90}"/>
              </a:ext>
            </a:extLst>
          </p:cNvPr>
          <p:cNvSpPr txBox="1"/>
          <p:nvPr/>
        </p:nvSpPr>
        <p:spPr>
          <a:xfrm>
            <a:off x="4746000" y="2736085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Immutable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History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8A73F-4A5B-40EF-94CC-66AF5B1F56D9}"/>
              </a:ext>
            </a:extLst>
          </p:cNvPr>
          <p:cNvSpPr txBox="1"/>
          <p:nvPr/>
        </p:nvSpPr>
        <p:spPr>
          <a:xfrm>
            <a:off x="1270162" y="2736085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Tree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Of Commits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1FF38-1086-435B-91BE-0300A341AF91}"/>
              </a:ext>
            </a:extLst>
          </p:cNvPr>
          <p:cNvSpPr txBox="1"/>
          <p:nvPr/>
        </p:nvSpPr>
        <p:spPr>
          <a:xfrm>
            <a:off x="1270162" y="3698932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Refer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To Branch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2B852-C4DE-49AE-9F47-641108A4B45C}"/>
              </a:ext>
            </a:extLst>
          </p:cNvPr>
          <p:cNvSpPr txBox="1"/>
          <p:nvPr/>
        </p:nvSpPr>
        <p:spPr>
          <a:xfrm>
            <a:off x="8220413" y="3698932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Upstream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Mapping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818AA-0867-43DE-9200-926A597F9135}"/>
              </a:ext>
            </a:extLst>
          </p:cNvPr>
          <p:cNvSpPr txBox="1"/>
          <p:nvPr/>
        </p:nvSpPr>
        <p:spPr>
          <a:xfrm>
            <a:off x="8220413" y="1773238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Fetch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Any Time</a:t>
            </a:r>
            <a:endParaRPr lang="ru-RU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79808-A22B-428F-B4FE-278B89E933A3}"/>
              </a:ext>
            </a:extLst>
          </p:cNvPr>
          <p:cNvSpPr txBox="1"/>
          <p:nvPr/>
        </p:nvSpPr>
        <p:spPr>
          <a:xfrm>
            <a:off x="4746000" y="4661779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Hide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Garbage</a:t>
            </a:r>
            <a:endParaRPr lang="ru-RU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7DA52-5081-4305-9190-08791F84DCAD}"/>
              </a:ext>
            </a:extLst>
          </p:cNvPr>
          <p:cNvSpPr txBox="1"/>
          <p:nvPr/>
        </p:nvSpPr>
        <p:spPr>
          <a:xfrm>
            <a:off x="9002373" y="951210"/>
            <a:ext cx="113608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Remote</a:t>
            </a:r>
            <a:endParaRPr lang="ru-RU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BF52B-772C-403B-9F72-EF9AB0F3A1E1}"/>
              </a:ext>
            </a:extLst>
          </p:cNvPr>
          <p:cNvSpPr txBox="1"/>
          <p:nvPr/>
        </p:nvSpPr>
        <p:spPr>
          <a:xfrm>
            <a:off x="1997587" y="951210"/>
            <a:ext cx="124514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Structure</a:t>
            </a:r>
            <a:endParaRPr lang="ru-RU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0BDCD-D43F-4019-9CE4-1F491F25709A}"/>
              </a:ext>
            </a:extLst>
          </p:cNvPr>
          <p:cNvSpPr txBox="1"/>
          <p:nvPr/>
        </p:nvSpPr>
        <p:spPr>
          <a:xfrm>
            <a:off x="5586838" y="951209"/>
            <a:ext cx="103489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Actions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0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F4A8F-6F4A-40DE-92A7-ACE43179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A3. Reset </a:t>
            </a:r>
            <a:r>
              <a:rPr lang="en-US" dirty="0"/>
              <a:t>The Difference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32A656-13C7-46A6-80F3-DA669E1C8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Хранятся файлы, разница вычисляется на лету</a:t>
            </a:r>
          </a:p>
        </p:txBody>
      </p:sp>
    </p:spTree>
    <p:extLst>
      <p:ext uri="{BB962C8B-B14F-4D97-AF65-F5344CB8AC3E}">
        <p14:creationId xmlns:p14="http://schemas.microsoft.com/office/powerpoint/2010/main" val="584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произойдет при влитии </a:t>
            </a:r>
            <a:r>
              <a:rPr lang="en-US" dirty="0" smtClean="0"/>
              <a:t>f1 </a:t>
            </a:r>
            <a:r>
              <a:rPr lang="ru-RU" dirty="0" smtClean="0"/>
              <a:t>в </a:t>
            </a:r>
            <a:r>
              <a:rPr lang="en-US" dirty="0" smtClean="0"/>
              <a:t>f2?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27" y="1773238"/>
            <a:ext cx="5489945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Произойдет конфликт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12" y="4580409"/>
            <a:ext cx="9641725" cy="1944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56" y="1773237"/>
            <a:ext cx="9576972" cy="23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произойдет при влитии </a:t>
            </a:r>
            <a:r>
              <a:rPr lang="en-US" dirty="0" smtClean="0"/>
              <a:t>f1 </a:t>
            </a:r>
            <a:r>
              <a:rPr lang="ru-RU" dirty="0" smtClean="0"/>
              <a:t>в </a:t>
            </a:r>
            <a:r>
              <a:rPr lang="en-US" dirty="0" smtClean="0"/>
              <a:t>f2?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773237"/>
            <a:ext cx="4772505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08" y="0"/>
            <a:ext cx="840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Бесконфликтное слияние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64" y="1780292"/>
            <a:ext cx="5549471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 стрелкой 30"/>
          <p:cNvCxnSpPr>
            <a:stCxn id="12" idx="0"/>
            <a:endCxn id="4" idx="3"/>
          </p:cNvCxnSpPr>
          <p:nvPr/>
        </p:nvCxnSpPr>
        <p:spPr>
          <a:xfrm flipH="1" flipV="1">
            <a:off x="6771000" y="2685031"/>
            <a:ext cx="1584959" cy="50545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0" idx="0"/>
            <a:endCxn id="4" idx="1"/>
          </p:cNvCxnSpPr>
          <p:nvPr/>
        </p:nvCxnSpPr>
        <p:spPr>
          <a:xfrm flipV="1">
            <a:off x="3836041" y="2685031"/>
            <a:ext cx="1584959" cy="52814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7" idx="1"/>
            <a:endCxn id="10" idx="2"/>
          </p:cNvCxnSpPr>
          <p:nvPr/>
        </p:nvCxnSpPr>
        <p:spPr>
          <a:xfrm flipH="1" flipV="1">
            <a:off x="3836041" y="5013176"/>
            <a:ext cx="1584918" cy="61144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3"/>
            <a:endCxn id="12" idx="2"/>
          </p:cNvCxnSpPr>
          <p:nvPr/>
        </p:nvCxnSpPr>
        <p:spPr>
          <a:xfrm flipV="1">
            <a:off x="6770959" y="4990489"/>
            <a:ext cx="1585000" cy="63413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слева и справа совпадают</a:t>
            </a:r>
            <a:endParaRPr lang="en-US" dirty="0"/>
          </a:p>
        </p:txBody>
      </p:sp>
      <p:sp>
        <p:nvSpPr>
          <p:cNvPr id="4" name="Прямоугольник 3"/>
          <p:cNvSpPr>
            <a:spLocks noChangeAspect="1"/>
          </p:cNvSpPr>
          <p:nvPr/>
        </p:nvSpPr>
        <p:spPr>
          <a:xfrm>
            <a:off x="5421000" y="1785031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ABC</a:t>
            </a:r>
            <a:endParaRPr lang="ru-RU" dirty="0"/>
          </a:p>
        </p:txBody>
      </p:sp>
      <p:sp>
        <p:nvSpPr>
          <p:cNvPr id="10" name="Прямоугольник 9"/>
          <p:cNvSpPr>
            <a:spLocks noChangeAspect="1"/>
          </p:cNvSpPr>
          <p:nvPr/>
        </p:nvSpPr>
        <p:spPr>
          <a:xfrm>
            <a:off x="3161041" y="3213176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ABC</a:t>
            </a:r>
            <a:endParaRPr lang="ru-RU" sz="2800" dirty="0"/>
          </a:p>
        </p:txBody>
      </p:sp>
      <p:sp>
        <p:nvSpPr>
          <p:cNvPr id="12" name="Прямоугольник 11"/>
          <p:cNvSpPr>
            <a:spLocks noChangeAspect="1"/>
          </p:cNvSpPr>
          <p:nvPr/>
        </p:nvSpPr>
        <p:spPr>
          <a:xfrm>
            <a:off x="7680959" y="3190489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ABC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654306" y="3859656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4142" y="388234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5420959" y="4724625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rot="21217935">
            <a:off x="7447448" y="5290324"/>
            <a:ext cx="3650297" cy="1200329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3600" i="1" dirty="0" smtClean="0">
                <a:solidFill>
                  <a:schemeClr val="accent1"/>
                </a:solidFill>
              </a:rPr>
              <a:t>А история не имеет значения</a:t>
            </a:r>
            <a:endParaRPr lang="ru-RU" sz="36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Каждый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 хранит структуру каталога и все файлы состояния директории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Хранение файлов оптимизировано: </a:t>
            </a:r>
            <a:r>
              <a:rPr lang="ru-RU" sz="2800" b="1" dirty="0" smtClean="0"/>
              <a:t>файлы не хранятся повторно</a:t>
            </a:r>
            <a:r>
              <a:rPr lang="ru-RU" sz="2800" dirty="0" smtClean="0"/>
              <a:t>, потому что в структуре каталога хранятся не сами файлы, а ссылки по </a:t>
            </a:r>
            <a:r>
              <a:rPr lang="ru-RU" sz="2800" dirty="0" err="1" smtClean="0"/>
              <a:t>хэшу</a:t>
            </a:r>
            <a:r>
              <a:rPr lang="ru-RU" sz="2800" dirty="0" smtClean="0"/>
              <a:t> на них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 smtClean="0"/>
              <a:t>Используется сжатие</a:t>
            </a:r>
            <a:r>
              <a:rPr lang="ru-RU" sz="2800" dirty="0" smtClean="0"/>
              <a:t>, чтобы текстовые данные занимали меньше места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Разница между </a:t>
            </a:r>
            <a:r>
              <a:rPr lang="ru-RU" sz="2800" dirty="0" err="1" smtClean="0"/>
              <a:t>коммитами</a:t>
            </a:r>
            <a:r>
              <a:rPr lang="ru-RU" sz="2800" dirty="0" smtClean="0"/>
              <a:t> вычисляется налету и с родителем и с любым другим </a:t>
            </a:r>
            <a:r>
              <a:rPr lang="ru-RU" sz="2800" dirty="0" err="1" smtClean="0"/>
              <a:t>коммитом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Хранятся файлы, разница вычисляется на </a:t>
            </a:r>
            <a:r>
              <a:rPr lang="ru-RU" sz="3600" dirty="0" smtClean="0"/>
              <a:t>лету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470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Diff </a:t>
            </a:r>
            <a:r>
              <a:rPr lang="ru-RU" sz="3600" dirty="0" smtClean="0"/>
              <a:t>можно получить между любыми </a:t>
            </a:r>
            <a:r>
              <a:rPr lang="ru-RU" sz="3600" dirty="0" err="1" smtClean="0"/>
              <a:t>коммитами</a:t>
            </a:r>
            <a:endParaRPr lang="ru-RU" sz="3600" dirty="0"/>
          </a:p>
        </p:txBody>
      </p:sp>
      <p:cxnSp>
        <p:nvCxnSpPr>
          <p:cNvPr id="6" name="Прямая со стрелкой 5"/>
          <p:cNvCxnSpPr>
            <a:stCxn id="17" idx="1"/>
            <a:endCxn id="8" idx="5"/>
          </p:cNvCxnSpPr>
          <p:nvPr/>
        </p:nvCxnSpPr>
        <p:spPr>
          <a:xfrm flipH="1" flipV="1">
            <a:off x="4525780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911153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11153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4271193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757508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515449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7515449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7875489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7" idx="7"/>
            <a:endCxn id="19" idx="3"/>
          </p:cNvCxnSpPr>
          <p:nvPr/>
        </p:nvCxnSpPr>
        <p:spPr>
          <a:xfrm flipV="1">
            <a:off x="6372135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24" idx="4"/>
          </p:cNvCxnSpPr>
          <p:nvPr/>
        </p:nvCxnSpPr>
        <p:spPr>
          <a:xfrm flipV="1">
            <a:off x="4271193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3935760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Молния 26"/>
          <p:cNvSpPr/>
          <p:nvPr/>
        </p:nvSpPr>
        <p:spPr>
          <a:xfrm rot="20592523">
            <a:off x="4970856" y="2427851"/>
            <a:ext cx="2204970" cy="141484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Diff </a:t>
            </a:r>
            <a:r>
              <a:rPr lang="ru-RU" sz="3600" dirty="0" smtClean="0"/>
              <a:t>можно получить между любыми </a:t>
            </a:r>
            <a:r>
              <a:rPr lang="ru-RU" sz="3600" dirty="0" err="1" smtClean="0"/>
              <a:t>коммитами</a:t>
            </a:r>
            <a:endParaRPr lang="ru-RU" sz="3600" dirty="0"/>
          </a:p>
        </p:txBody>
      </p:sp>
      <p:cxnSp>
        <p:nvCxnSpPr>
          <p:cNvPr id="6" name="Прямая со стрелкой 5"/>
          <p:cNvCxnSpPr>
            <a:stCxn id="17" idx="1"/>
            <a:endCxn id="8" idx="5"/>
          </p:cNvCxnSpPr>
          <p:nvPr/>
        </p:nvCxnSpPr>
        <p:spPr>
          <a:xfrm flipH="1" flipV="1">
            <a:off x="2988783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374156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4156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2734196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220511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978452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978452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6338492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7" idx="7"/>
            <a:endCxn id="19" idx="3"/>
          </p:cNvCxnSpPr>
          <p:nvPr/>
        </p:nvCxnSpPr>
        <p:spPr>
          <a:xfrm flipV="1">
            <a:off x="4835138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24" idx="4"/>
          </p:cNvCxnSpPr>
          <p:nvPr/>
        </p:nvCxnSpPr>
        <p:spPr>
          <a:xfrm flipV="1">
            <a:off x="2734196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2398763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Молния 26"/>
          <p:cNvSpPr/>
          <p:nvPr/>
        </p:nvSpPr>
        <p:spPr>
          <a:xfrm rot="20592523">
            <a:off x="3433859" y="2427851"/>
            <a:ext cx="2204970" cy="141484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271464" y="1937733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D.txt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292" y="1957756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1803" y="4245610"/>
            <a:ext cx="914400" cy="136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838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Между 6 и 4?</a:t>
            </a:r>
            <a:endParaRPr lang="ru-RU" sz="3600" dirty="0"/>
          </a:p>
        </p:txBody>
      </p:sp>
      <p:cxnSp>
        <p:nvCxnSpPr>
          <p:cNvPr id="6" name="Прямая со стрелкой 5"/>
          <p:cNvCxnSpPr>
            <a:stCxn id="17" idx="1"/>
            <a:endCxn id="8" idx="5"/>
          </p:cNvCxnSpPr>
          <p:nvPr/>
        </p:nvCxnSpPr>
        <p:spPr>
          <a:xfrm flipH="1" flipV="1">
            <a:off x="2988783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374156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4156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2734196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220511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978452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978452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6338492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7" idx="7"/>
            <a:endCxn id="19" idx="3"/>
          </p:cNvCxnSpPr>
          <p:nvPr/>
        </p:nvCxnSpPr>
        <p:spPr>
          <a:xfrm flipV="1">
            <a:off x="4835138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24" idx="4"/>
          </p:cNvCxnSpPr>
          <p:nvPr/>
        </p:nvCxnSpPr>
        <p:spPr>
          <a:xfrm flipV="1">
            <a:off x="2734196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2398763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Молния 26"/>
          <p:cNvSpPr/>
          <p:nvPr/>
        </p:nvSpPr>
        <p:spPr>
          <a:xfrm rot="20592523">
            <a:off x="3433859" y="2427851"/>
            <a:ext cx="2204970" cy="141484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271464" y="1937733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D.txt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292" y="1957756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1803" y="4245610"/>
            <a:ext cx="914400" cy="136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486168" y="3723032"/>
            <a:ext cx="1483039" cy="12409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-B.txt</a:t>
            </a:r>
          </a:p>
          <a:p>
            <a:r>
              <a:rPr lang="ru-RU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+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C.txt</a:t>
            </a:r>
          </a:p>
        </p:txBody>
      </p:sp>
    </p:spTree>
    <p:extLst>
      <p:ext uri="{BB962C8B-B14F-4D97-AF65-F5344CB8AC3E}">
        <p14:creationId xmlns:p14="http://schemas.microsoft.com/office/powerpoint/2010/main" val="22425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Между </a:t>
            </a:r>
            <a:r>
              <a:rPr lang="en-US" sz="3600" dirty="0" smtClean="0"/>
              <a:t>4</a:t>
            </a:r>
            <a:r>
              <a:rPr lang="ru-RU" sz="3600" dirty="0" smtClean="0"/>
              <a:t> и </a:t>
            </a:r>
            <a:r>
              <a:rPr lang="en-US" sz="3600" dirty="0" smtClean="0"/>
              <a:t>6</a:t>
            </a:r>
            <a:r>
              <a:rPr lang="ru-RU" sz="3600" dirty="0" smtClean="0"/>
              <a:t>?</a:t>
            </a:r>
            <a:endParaRPr lang="ru-RU" sz="3600" dirty="0"/>
          </a:p>
        </p:txBody>
      </p:sp>
      <p:cxnSp>
        <p:nvCxnSpPr>
          <p:cNvPr id="6" name="Прямая со стрелкой 5"/>
          <p:cNvCxnSpPr>
            <a:stCxn id="17" idx="1"/>
            <a:endCxn id="8" idx="5"/>
          </p:cNvCxnSpPr>
          <p:nvPr/>
        </p:nvCxnSpPr>
        <p:spPr>
          <a:xfrm flipH="1" flipV="1">
            <a:off x="2988783" y="5236307"/>
            <a:ext cx="1337181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374156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4156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9" idx="4"/>
          </p:cNvCxnSpPr>
          <p:nvPr/>
        </p:nvCxnSpPr>
        <p:spPr>
          <a:xfrm flipV="1">
            <a:off x="2734196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220511" y="578574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978452" y="462174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5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978452" y="34518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6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V="1">
            <a:off x="6338492" y="4171889"/>
            <a:ext cx="0" cy="4498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7" idx="7"/>
            <a:endCxn id="19" idx="3"/>
          </p:cNvCxnSpPr>
          <p:nvPr/>
        </p:nvCxnSpPr>
        <p:spPr>
          <a:xfrm flipV="1">
            <a:off x="4835138" y="5236307"/>
            <a:ext cx="1248767" cy="65487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24" idx="4"/>
          </p:cNvCxnSpPr>
          <p:nvPr/>
        </p:nvCxnSpPr>
        <p:spPr>
          <a:xfrm flipV="1">
            <a:off x="2734196" y="2981151"/>
            <a:ext cx="24607" cy="4707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2398763" y="22611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7" name="Молния 26"/>
          <p:cNvSpPr/>
          <p:nvPr/>
        </p:nvSpPr>
        <p:spPr>
          <a:xfrm rot="9923012">
            <a:off x="3433859" y="2427851"/>
            <a:ext cx="2204970" cy="141484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271464" y="1937733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D.txt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292" y="1957756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C.txt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D.txt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1803" y="4245610"/>
            <a:ext cx="914400" cy="136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486168" y="3723032"/>
            <a:ext cx="1483039" cy="12409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+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B.txt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C.txt</a:t>
            </a:r>
          </a:p>
        </p:txBody>
      </p:sp>
    </p:spTree>
    <p:extLst>
      <p:ext uri="{BB962C8B-B14F-4D97-AF65-F5344CB8AC3E}">
        <p14:creationId xmlns:p14="http://schemas.microsoft.com/office/powerpoint/2010/main" val="19340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--hard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1518071" y="1909134"/>
            <a:ext cx="3893838" cy="4544202"/>
            <a:chOff x="1518071" y="1948593"/>
            <a:chExt cx="3893838" cy="4544202"/>
          </a:xfrm>
        </p:grpSpPr>
        <p:cxnSp>
          <p:nvCxnSpPr>
            <p:cNvPr id="4" name="Прямая соединительная линия 3"/>
            <p:cNvCxnSpPr>
              <a:stCxn id="16" idx="3"/>
              <a:endCxn id="19" idx="2"/>
            </p:cNvCxnSpPr>
            <p:nvPr/>
          </p:nvCxnSpPr>
          <p:spPr>
            <a:xfrm>
              <a:off x="2711622" y="4819114"/>
              <a:ext cx="36004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4691829" y="5266851"/>
              <a:ext cx="72008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4689226" y="4077072"/>
              <a:ext cx="720080" cy="720000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7" idx="4"/>
            </p:cNvCxnSpPr>
            <p:nvPr/>
          </p:nvCxnSpPr>
          <p:spPr>
            <a:xfrm flipH="1" flipV="1">
              <a:off x="5049266" y="4797072"/>
              <a:ext cx="2603" cy="469779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17" idx="6"/>
              <a:endCxn id="6" idx="3"/>
            </p:cNvCxnSpPr>
            <p:nvPr/>
          </p:nvCxnSpPr>
          <p:spPr>
            <a:xfrm flipV="1">
              <a:off x="3791744" y="5881409"/>
              <a:ext cx="1005538" cy="251386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16" idx="0"/>
              <a:endCxn id="15" idx="2"/>
            </p:cNvCxnSpPr>
            <p:nvPr/>
          </p:nvCxnSpPr>
          <p:spPr>
            <a:xfrm flipV="1">
              <a:off x="2114847" y="4304458"/>
              <a:ext cx="1" cy="28382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09826" y="3842793"/>
              <a:ext cx="1010043" cy="46166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HEAD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18071" y="4588281"/>
              <a:ext cx="1193551" cy="461665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f1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Прямая со стрелкой 19"/>
            <p:cNvCxnSpPr>
              <a:stCxn id="17" idx="0"/>
              <a:endCxn id="19" idx="4"/>
            </p:cNvCxnSpPr>
            <p:nvPr/>
          </p:nvCxnSpPr>
          <p:spPr>
            <a:xfrm flipV="1">
              <a:off x="3431704" y="5179114"/>
              <a:ext cx="0" cy="59368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3071664" y="5772795"/>
              <a:ext cx="72008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18" name="Прямая со стрелкой 17"/>
            <p:cNvCxnSpPr>
              <a:stCxn id="19" idx="0"/>
              <a:endCxn id="22" idx="4"/>
            </p:cNvCxnSpPr>
            <p:nvPr/>
          </p:nvCxnSpPr>
          <p:spPr>
            <a:xfrm flipV="1">
              <a:off x="3431704" y="3923854"/>
              <a:ext cx="0" cy="53526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3071664" y="4459114"/>
              <a:ext cx="720080" cy="72000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21" name="Прямая со стрелкой 20"/>
            <p:cNvCxnSpPr>
              <a:stCxn id="22" idx="0"/>
              <a:endCxn id="23" idx="4"/>
            </p:cNvCxnSpPr>
            <p:nvPr/>
          </p:nvCxnSpPr>
          <p:spPr>
            <a:xfrm flipV="1">
              <a:off x="3431704" y="2668593"/>
              <a:ext cx="0" cy="53526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3071664" y="3203854"/>
              <a:ext cx="720080" cy="72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071664" y="1948593"/>
              <a:ext cx="720080" cy="72000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</p:grpSp>
      <p:cxnSp>
        <p:nvCxnSpPr>
          <p:cNvPr id="25" name="Прямая соединительная линия 24"/>
          <p:cNvCxnSpPr>
            <a:stCxn id="32" idx="3"/>
            <a:endCxn id="27" idx="1"/>
          </p:cNvCxnSpPr>
          <p:nvPr/>
        </p:nvCxnSpPr>
        <p:spPr>
          <a:xfrm>
            <a:off x="9072277" y="3569796"/>
            <a:ext cx="621219" cy="57325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9590646" y="522739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588043" y="4037613"/>
            <a:ext cx="720080" cy="72000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H="1" flipV="1">
            <a:off x="9948083" y="4757613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4" idx="6"/>
            <a:endCxn id="26" idx="3"/>
          </p:cNvCxnSpPr>
          <p:nvPr/>
        </p:nvCxnSpPr>
        <p:spPr>
          <a:xfrm flipV="1">
            <a:off x="8690561" y="5841950"/>
            <a:ext cx="1005538" cy="25138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2" idx="0"/>
            <a:endCxn id="31" idx="2"/>
          </p:cNvCxnSpPr>
          <p:nvPr/>
        </p:nvCxnSpPr>
        <p:spPr>
          <a:xfrm flipV="1">
            <a:off x="8475502" y="3055140"/>
            <a:ext cx="1" cy="28382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70481" y="2593475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8726" y="333896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4" idx="0"/>
            <a:endCxn id="36" idx="4"/>
          </p:cNvCxnSpPr>
          <p:nvPr/>
        </p:nvCxnSpPr>
        <p:spPr>
          <a:xfrm flipV="1">
            <a:off x="8330521" y="5139655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7970481" y="573333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5" name="Прямая со стрелкой 34"/>
          <p:cNvCxnSpPr>
            <a:stCxn id="27" idx="0"/>
            <a:endCxn id="38" idx="4"/>
          </p:cNvCxnSpPr>
          <p:nvPr/>
        </p:nvCxnSpPr>
        <p:spPr>
          <a:xfrm flipV="1">
            <a:off x="9948083" y="3558604"/>
            <a:ext cx="0" cy="4790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7970481" y="4419655"/>
            <a:ext cx="720080" cy="720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7" name="Прямая со стрелкой 36"/>
          <p:cNvCxnSpPr>
            <a:stCxn id="38" idx="0"/>
            <a:endCxn id="39" idx="4"/>
          </p:cNvCxnSpPr>
          <p:nvPr/>
        </p:nvCxnSpPr>
        <p:spPr>
          <a:xfrm flipV="1">
            <a:off x="9948083" y="2359595"/>
            <a:ext cx="0" cy="4790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588043" y="2838604"/>
            <a:ext cx="720080" cy="72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3">
                <a:lumMod val="75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588043" y="1639595"/>
            <a:ext cx="720080" cy="720000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32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Переносит ветку</a:t>
            </a:r>
            <a:r>
              <a:rPr lang="ru-RU" sz="3200" dirty="0" smtClean="0"/>
              <a:t> вслед за</a:t>
            </a:r>
            <a:r>
              <a:rPr lang="en-US" sz="3200" dirty="0" smtClean="0"/>
              <a:t> HEAD</a:t>
            </a:r>
          </a:p>
          <a:p>
            <a:r>
              <a:rPr lang="ru-RU" sz="3200" dirty="0" smtClean="0"/>
              <a:t>Выставляет индекс и директорию согласно </a:t>
            </a:r>
            <a:r>
              <a:rPr lang="ru-RU" sz="3200" dirty="0" err="1" smtClean="0"/>
              <a:t>коммиту</a:t>
            </a:r>
            <a:r>
              <a:rPr lang="ru-RU" sz="3200" dirty="0" smtClean="0"/>
              <a:t>, </a:t>
            </a:r>
            <a:r>
              <a:rPr lang="ru-RU" sz="3200" b="1" dirty="0" smtClean="0"/>
              <a:t>устраняет разницу</a:t>
            </a:r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--hard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0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Настройки системы</a:t>
            </a:r>
            <a:endParaRPr lang="en-US" dirty="0"/>
          </a:p>
          <a:p>
            <a:r>
              <a:rPr lang="ru-RU" dirty="0"/>
              <a:t>Посмотреть свои: 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 -e --system</a:t>
            </a:r>
            <a:endParaRPr lang="ru-RU" dirty="0"/>
          </a:p>
          <a:p>
            <a:r>
              <a:rPr lang="ru-RU" dirty="0"/>
              <a:t>Должны быть как в: </a:t>
            </a:r>
            <a:r>
              <a:rPr lang="en-US" b="1" dirty="0" err="1"/>
              <a:t>config</a:t>
            </a:r>
            <a:r>
              <a:rPr lang="en-US" b="1" dirty="0"/>
              <a:t>/system/</a:t>
            </a:r>
            <a:r>
              <a:rPr lang="en-US" b="1" dirty="0" err="1"/>
              <a:t>gitconfig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Настройки пользователя</a:t>
            </a:r>
            <a:endParaRPr lang="en-US" dirty="0"/>
          </a:p>
          <a:p>
            <a:r>
              <a:rPr lang="ru-RU" dirty="0"/>
              <a:t>Посмотреть свои: 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 -e --global</a:t>
            </a:r>
          </a:p>
          <a:p>
            <a:r>
              <a:rPr lang="ru-RU" dirty="0"/>
              <a:t>Должны быть как в: </a:t>
            </a:r>
            <a:r>
              <a:rPr lang="en-US" b="1" dirty="0" err="1"/>
              <a:t>config</a:t>
            </a:r>
            <a:r>
              <a:rPr lang="en-US" b="1" dirty="0"/>
              <a:t>/global/.</a:t>
            </a:r>
            <a:r>
              <a:rPr lang="en-US" b="1" dirty="0" err="1"/>
              <a:t>gitconfig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--mixed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1518071" y="1909134"/>
            <a:ext cx="3893838" cy="4544202"/>
            <a:chOff x="1518071" y="1948593"/>
            <a:chExt cx="3893838" cy="4544202"/>
          </a:xfrm>
        </p:grpSpPr>
        <p:cxnSp>
          <p:nvCxnSpPr>
            <p:cNvPr id="4" name="Прямая соединительная линия 3"/>
            <p:cNvCxnSpPr>
              <a:stCxn id="16" idx="3"/>
              <a:endCxn id="19" idx="2"/>
            </p:cNvCxnSpPr>
            <p:nvPr/>
          </p:nvCxnSpPr>
          <p:spPr>
            <a:xfrm>
              <a:off x="2711622" y="4819114"/>
              <a:ext cx="36004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4691829" y="5266851"/>
              <a:ext cx="72008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4689226" y="4077072"/>
              <a:ext cx="720080" cy="720000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7" idx="4"/>
            </p:cNvCxnSpPr>
            <p:nvPr/>
          </p:nvCxnSpPr>
          <p:spPr>
            <a:xfrm flipH="1" flipV="1">
              <a:off x="5049266" y="4797072"/>
              <a:ext cx="2603" cy="469779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17" idx="6"/>
              <a:endCxn id="6" idx="3"/>
            </p:cNvCxnSpPr>
            <p:nvPr/>
          </p:nvCxnSpPr>
          <p:spPr>
            <a:xfrm flipV="1">
              <a:off x="3791744" y="5881409"/>
              <a:ext cx="1005538" cy="251386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16" idx="0"/>
              <a:endCxn id="15" idx="2"/>
            </p:cNvCxnSpPr>
            <p:nvPr/>
          </p:nvCxnSpPr>
          <p:spPr>
            <a:xfrm flipV="1">
              <a:off x="2114847" y="4304458"/>
              <a:ext cx="1" cy="28382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09826" y="3842793"/>
              <a:ext cx="1010043" cy="46166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HEAD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18071" y="4588281"/>
              <a:ext cx="1193551" cy="461665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f1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Прямая со стрелкой 19"/>
            <p:cNvCxnSpPr>
              <a:stCxn id="17" idx="0"/>
              <a:endCxn id="19" idx="4"/>
            </p:cNvCxnSpPr>
            <p:nvPr/>
          </p:nvCxnSpPr>
          <p:spPr>
            <a:xfrm flipV="1">
              <a:off x="3431704" y="5179114"/>
              <a:ext cx="0" cy="59368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3071664" y="5772795"/>
              <a:ext cx="72008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18" name="Прямая со стрелкой 17"/>
            <p:cNvCxnSpPr>
              <a:stCxn id="19" idx="0"/>
              <a:endCxn id="22" idx="4"/>
            </p:cNvCxnSpPr>
            <p:nvPr/>
          </p:nvCxnSpPr>
          <p:spPr>
            <a:xfrm flipV="1">
              <a:off x="3431704" y="3923854"/>
              <a:ext cx="0" cy="53526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3071664" y="4459114"/>
              <a:ext cx="720080" cy="72000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21" name="Прямая со стрелкой 20"/>
            <p:cNvCxnSpPr>
              <a:stCxn id="22" idx="0"/>
              <a:endCxn id="23" idx="4"/>
            </p:cNvCxnSpPr>
            <p:nvPr/>
          </p:nvCxnSpPr>
          <p:spPr>
            <a:xfrm flipV="1">
              <a:off x="3431704" y="2668593"/>
              <a:ext cx="0" cy="53526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3071664" y="3203854"/>
              <a:ext cx="720080" cy="72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071664" y="1948593"/>
              <a:ext cx="720080" cy="72000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</p:grpSp>
      <p:cxnSp>
        <p:nvCxnSpPr>
          <p:cNvPr id="25" name="Прямая соединительная линия 24"/>
          <p:cNvCxnSpPr>
            <a:stCxn id="32" idx="3"/>
            <a:endCxn id="27" idx="1"/>
          </p:cNvCxnSpPr>
          <p:nvPr/>
        </p:nvCxnSpPr>
        <p:spPr>
          <a:xfrm>
            <a:off x="9072277" y="3569796"/>
            <a:ext cx="621219" cy="57325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9590646" y="522739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588043" y="4037613"/>
            <a:ext cx="720080" cy="72000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H="1" flipV="1">
            <a:off x="9948083" y="4757613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4" idx="6"/>
            <a:endCxn id="26" idx="3"/>
          </p:cNvCxnSpPr>
          <p:nvPr/>
        </p:nvCxnSpPr>
        <p:spPr>
          <a:xfrm flipV="1">
            <a:off x="8690561" y="5841950"/>
            <a:ext cx="1005538" cy="25138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2" idx="0"/>
            <a:endCxn id="31" idx="2"/>
          </p:cNvCxnSpPr>
          <p:nvPr/>
        </p:nvCxnSpPr>
        <p:spPr>
          <a:xfrm flipV="1">
            <a:off x="8475502" y="3055140"/>
            <a:ext cx="1" cy="28382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70481" y="2593475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8726" y="333896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4" idx="0"/>
            <a:endCxn id="36" idx="4"/>
          </p:cNvCxnSpPr>
          <p:nvPr/>
        </p:nvCxnSpPr>
        <p:spPr>
          <a:xfrm flipV="1">
            <a:off x="8330521" y="5139655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7970481" y="573333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5" name="Прямая со стрелкой 34"/>
          <p:cNvCxnSpPr>
            <a:stCxn id="27" idx="0"/>
            <a:endCxn id="38" idx="4"/>
          </p:cNvCxnSpPr>
          <p:nvPr/>
        </p:nvCxnSpPr>
        <p:spPr>
          <a:xfrm flipV="1">
            <a:off x="9948083" y="3558604"/>
            <a:ext cx="0" cy="4790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7970481" y="4419655"/>
            <a:ext cx="720080" cy="720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7" name="Прямая со стрелкой 36"/>
          <p:cNvCxnSpPr>
            <a:stCxn id="38" idx="0"/>
            <a:endCxn id="39" idx="4"/>
          </p:cNvCxnSpPr>
          <p:nvPr/>
        </p:nvCxnSpPr>
        <p:spPr>
          <a:xfrm flipV="1">
            <a:off x="9948083" y="2359595"/>
            <a:ext cx="0" cy="4790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588043" y="2838604"/>
            <a:ext cx="720080" cy="72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3">
                <a:lumMod val="75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588043" y="1639595"/>
            <a:ext cx="720080" cy="720000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51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Переносит ветку</a:t>
            </a:r>
            <a:r>
              <a:rPr lang="ru-RU" sz="3200" dirty="0" smtClean="0"/>
              <a:t> вслед за</a:t>
            </a:r>
            <a:r>
              <a:rPr lang="en-US" sz="3200" dirty="0" smtClean="0"/>
              <a:t> HEAD</a:t>
            </a:r>
          </a:p>
          <a:p>
            <a:r>
              <a:rPr lang="ru-RU" sz="3200" dirty="0" smtClean="0"/>
              <a:t>Задает </a:t>
            </a:r>
            <a:r>
              <a:rPr lang="ru-RU" sz="3200" dirty="0"/>
              <a:t>индекс согласно </a:t>
            </a:r>
            <a:r>
              <a:rPr lang="ru-RU" sz="3200" dirty="0" err="1" smtClean="0"/>
              <a:t>коммиту</a:t>
            </a:r>
            <a:endParaRPr lang="ru-RU" sz="3200" dirty="0" smtClean="0"/>
          </a:p>
          <a:p>
            <a:r>
              <a:rPr lang="ru-RU" sz="3200" b="1" dirty="0" smtClean="0"/>
              <a:t>Оставляет </a:t>
            </a:r>
            <a:r>
              <a:rPr lang="ru-RU" sz="3200" b="1" dirty="0"/>
              <a:t>разницу</a:t>
            </a:r>
            <a:r>
              <a:rPr lang="ru-RU" sz="3200" dirty="0"/>
              <a:t> между исходным и новым состоянием </a:t>
            </a:r>
            <a:r>
              <a:rPr lang="ru-RU" sz="3200" b="1" dirty="0"/>
              <a:t>в </a:t>
            </a:r>
            <a:r>
              <a:rPr lang="ru-RU" sz="3200" b="1" dirty="0" smtClean="0"/>
              <a:t>директории</a:t>
            </a:r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--mixed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2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--soft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1518071" y="1909134"/>
            <a:ext cx="3893838" cy="4544202"/>
            <a:chOff x="1518071" y="1948593"/>
            <a:chExt cx="3893838" cy="4544202"/>
          </a:xfrm>
        </p:grpSpPr>
        <p:cxnSp>
          <p:nvCxnSpPr>
            <p:cNvPr id="4" name="Прямая соединительная линия 3"/>
            <p:cNvCxnSpPr>
              <a:stCxn id="16" idx="3"/>
              <a:endCxn id="19" idx="2"/>
            </p:cNvCxnSpPr>
            <p:nvPr/>
          </p:nvCxnSpPr>
          <p:spPr>
            <a:xfrm>
              <a:off x="2711622" y="4819114"/>
              <a:ext cx="360042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4691829" y="5266851"/>
              <a:ext cx="72008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4689226" y="4077072"/>
              <a:ext cx="720080" cy="720000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7" idx="4"/>
            </p:cNvCxnSpPr>
            <p:nvPr/>
          </p:nvCxnSpPr>
          <p:spPr>
            <a:xfrm flipH="1" flipV="1">
              <a:off x="5049266" y="4797072"/>
              <a:ext cx="2603" cy="469779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17" idx="6"/>
              <a:endCxn id="6" idx="3"/>
            </p:cNvCxnSpPr>
            <p:nvPr/>
          </p:nvCxnSpPr>
          <p:spPr>
            <a:xfrm flipV="1">
              <a:off x="3791744" y="5881409"/>
              <a:ext cx="1005538" cy="251386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16" idx="0"/>
              <a:endCxn id="15" idx="2"/>
            </p:cNvCxnSpPr>
            <p:nvPr/>
          </p:nvCxnSpPr>
          <p:spPr>
            <a:xfrm flipV="1">
              <a:off x="2114847" y="4304458"/>
              <a:ext cx="1" cy="28382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09826" y="3842793"/>
              <a:ext cx="1010043" cy="46166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HEAD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18071" y="4588281"/>
              <a:ext cx="1193551" cy="461665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f1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Прямая со стрелкой 19"/>
            <p:cNvCxnSpPr>
              <a:stCxn id="17" idx="0"/>
              <a:endCxn id="19" idx="4"/>
            </p:cNvCxnSpPr>
            <p:nvPr/>
          </p:nvCxnSpPr>
          <p:spPr>
            <a:xfrm flipV="1">
              <a:off x="3431704" y="5179114"/>
              <a:ext cx="0" cy="59368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3071664" y="5772795"/>
              <a:ext cx="720080" cy="72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18" name="Прямая со стрелкой 17"/>
            <p:cNvCxnSpPr>
              <a:stCxn id="19" idx="0"/>
              <a:endCxn id="22" idx="4"/>
            </p:cNvCxnSpPr>
            <p:nvPr/>
          </p:nvCxnSpPr>
          <p:spPr>
            <a:xfrm flipV="1">
              <a:off x="3431704" y="3923854"/>
              <a:ext cx="0" cy="53526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3071664" y="4459114"/>
              <a:ext cx="720080" cy="72000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21" name="Прямая со стрелкой 20"/>
            <p:cNvCxnSpPr>
              <a:stCxn id="22" idx="0"/>
              <a:endCxn id="23" idx="4"/>
            </p:cNvCxnSpPr>
            <p:nvPr/>
          </p:nvCxnSpPr>
          <p:spPr>
            <a:xfrm flipV="1">
              <a:off x="3431704" y="2668593"/>
              <a:ext cx="0" cy="53526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3071664" y="3203854"/>
              <a:ext cx="720080" cy="72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071664" y="1948593"/>
              <a:ext cx="720080" cy="720000"/>
            </a:xfrm>
            <a:prstGeom prst="ellipse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ru-RU" sz="3200" cap="none" spc="0" dirty="0">
                <a:ln w="12700">
                  <a:noFill/>
                  <a:prstDash val="solid"/>
                </a:ln>
              </a:endParaRPr>
            </a:p>
          </p:txBody>
        </p:sp>
      </p:grpSp>
      <p:cxnSp>
        <p:nvCxnSpPr>
          <p:cNvPr id="25" name="Прямая соединительная линия 24"/>
          <p:cNvCxnSpPr>
            <a:stCxn id="32" idx="3"/>
            <a:endCxn id="27" idx="1"/>
          </p:cNvCxnSpPr>
          <p:nvPr/>
        </p:nvCxnSpPr>
        <p:spPr>
          <a:xfrm>
            <a:off x="9072277" y="3569796"/>
            <a:ext cx="621219" cy="57325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9590646" y="522739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588043" y="4037613"/>
            <a:ext cx="720080" cy="72000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8" name="Прямая со стрелкой 27"/>
          <p:cNvCxnSpPr>
            <a:stCxn id="26" idx="0"/>
            <a:endCxn id="27" idx="4"/>
          </p:cNvCxnSpPr>
          <p:nvPr/>
        </p:nvCxnSpPr>
        <p:spPr>
          <a:xfrm flipH="1" flipV="1">
            <a:off x="9948083" y="4757613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4" idx="6"/>
            <a:endCxn id="26" idx="3"/>
          </p:cNvCxnSpPr>
          <p:nvPr/>
        </p:nvCxnSpPr>
        <p:spPr>
          <a:xfrm flipV="1">
            <a:off x="8690561" y="5841950"/>
            <a:ext cx="1005538" cy="25138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32" idx="0"/>
            <a:endCxn id="31" idx="2"/>
          </p:cNvCxnSpPr>
          <p:nvPr/>
        </p:nvCxnSpPr>
        <p:spPr>
          <a:xfrm flipV="1">
            <a:off x="8475502" y="3055140"/>
            <a:ext cx="1" cy="28382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70481" y="2593475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8726" y="3338963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3" name="Прямая со стрелкой 32"/>
          <p:cNvCxnSpPr>
            <a:stCxn id="34" idx="0"/>
            <a:endCxn id="36" idx="4"/>
          </p:cNvCxnSpPr>
          <p:nvPr/>
        </p:nvCxnSpPr>
        <p:spPr>
          <a:xfrm flipV="1">
            <a:off x="8330521" y="5139655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7970481" y="573333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5" name="Прямая со стрелкой 34"/>
          <p:cNvCxnSpPr>
            <a:stCxn id="27" idx="0"/>
            <a:endCxn id="38" idx="4"/>
          </p:cNvCxnSpPr>
          <p:nvPr/>
        </p:nvCxnSpPr>
        <p:spPr>
          <a:xfrm flipV="1">
            <a:off x="9948083" y="3558604"/>
            <a:ext cx="0" cy="4790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7970481" y="4419655"/>
            <a:ext cx="720080" cy="720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7" name="Прямая со стрелкой 36"/>
          <p:cNvCxnSpPr>
            <a:stCxn id="38" idx="0"/>
            <a:endCxn id="39" idx="4"/>
          </p:cNvCxnSpPr>
          <p:nvPr/>
        </p:nvCxnSpPr>
        <p:spPr>
          <a:xfrm flipV="1">
            <a:off x="9948083" y="2359595"/>
            <a:ext cx="0" cy="4790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588043" y="2838604"/>
            <a:ext cx="72008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588043" y="1639595"/>
            <a:ext cx="720080" cy="720000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49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Переносит ветку</a:t>
            </a:r>
            <a:r>
              <a:rPr lang="ru-RU" sz="3200" dirty="0" smtClean="0"/>
              <a:t> вслед за</a:t>
            </a:r>
            <a:r>
              <a:rPr lang="en-US" sz="3200" dirty="0" smtClean="0"/>
              <a:t> HEAD</a:t>
            </a:r>
          </a:p>
          <a:p>
            <a:r>
              <a:rPr lang="ru-RU" sz="3200" dirty="0" smtClean="0"/>
              <a:t>Не задает ни индекс, ни директорию </a:t>
            </a:r>
            <a:r>
              <a:rPr lang="ru-RU" sz="3200" dirty="0"/>
              <a:t>согласно </a:t>
            </a:r>
            <a:r>
              <a:rPr lang="ru-RU" sz="3200" dirty="0" err="1" smtClean="0"/>
              <a:t>коммиту</a:t>
            </a:r>
            <a:endParaRPr lang="ru-RU" sz="3200" dirty="0" smtClean="0"/>
          </a:p>
          <a:p>
            <a:r>
              <a:rPr lang="ru-RU" sz="3200" b="1" dirty="0" smtClean="0"/>
              <a:t>Оставляет </a:t>
            </a:r>
            <a:r>
              <a:rPr lang="ru-RU" sz="3200" b="1" dirty="0"/>
              <a:t>разницу</a:t>
            </a:r>
            <a:r>
              <a:rPr lang="ru-RU" sz="3200" dirty="0"/>
              <a:t> между исходным и новым состоянием </a:t>
            </a:r>
            <a:r>
              <a:rPr lang="ru-RU" sz="3200" b="1" dirty="0"/>
              <a:t>в </a:t>
            </a:r>
            <a:r>
              <a:rPr lang="ru-RU" sz="3200" b="1" dirty="0" smtClean="0"/>
              <a:t>индексе</a:t>
            </a:r>
            <a:r>
              <a:rPr lang="ru-RU" sz="3200" dirty="0" smtClean="0"/>
              <a:t> и директории</a:t>
            </a:r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--soft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Тайник для временного </a:t>
            </a:r>
            <a:r>
              <a:rPr lang="ru-RU" sz="2800" b="1" dirty="0" smtClean="0"/>
              <a:t>сохранения изменений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После сохраненные изменения можно восстановить</a:t>
            </a:r>
            <a:br>
              <a:rPr lang="ru-RU" sz="2800" dirty="0" smtClean="0"/>
            </a:br>
            <a:r>
              <a:rPr lang="ru-RU" sz="2800" dirty="0" smtClean="0"/>
              <a:t>в том же или в другом месте</a:t>
            </a:r>
          </a:p>
          <a:p>
            <a:pPr marL="0" indent="0">
              <a:buNone/>
            </a:pPr>
            <a:r>
              <a:rPr lang="ru-RU" sz="2800" dirty="0" smtClean="0"/>
              <a:t>Обычно работает по принципу стека: </a:t>
            </a:r>
            <a:r>
              <a:rPr lang="en-US" sz="2800" dirty="0" smtClean="0"/>
              <a:t>push, pop</a:t>
            </a:r>
          </a:p>
          <a:p>
            <a:pPr marL="0" indent="0">
              <a:buNone/>
            </a:pPr>
            <a:r>
              <a:rPr lang="ru-RU" sz="2800" dirty="0" smtClean="0"/>
              <a:t>Можно применять сохраненные изменения неоднократно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ÑÐ°Ð¹Ð½Ð¸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539977"/>
            <a:ext cx="3528269" cy="19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Задание 14. </a:t>
            </a:r>
            <a:r>
              <a:rPr lang="en-US" dirty="0" smtClean="0"/>
              <a:t>Stash</a:t>
            </a:r>
            <a:br>
              <a:rPr lang="en-US" dirty="0" smtClean="0"/>
            </a:br>
            <a:r>
              <a:rPr lang="ru-RU" dirty="0"/>
              <a:t>Задание 15. </a:t>
            </a:r>
            <a:r>
              <a:rPr lang="en-US" dirty="0"/>
              <a:t>Hard </a:t>
            </a:r>
            <a:r>
              <a:rPr lang="en-US" dirty="0" smtClean="0"/>
              <a:t>Reset</a:t>
            </a:r>
            <a:br>
              <a:rPr lang="en-US" dirty="0" smtClean="0"/>
            </a:br>
            <a:r>
              <a:rPr lang="ru-RU" dirty="0"/>
              <a:t>Задание 16. </a:t>
            </a:r>
            <a:r>
              <a:rPr lang="en-US" dirty="0"/>
              <a:t>Soft Reset (optional)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B1635-CD4E-4785-B153-F186A795D2DC}"/>
              </a:ext>
            </a:extLst>
          </p:cNvPr>
          <p:cNvSpPr txBox="1"/>
          <p:nvPr/>
        </p:nvSpPr>
        <p:spPr>
          <a:xfrm>
            <a:off x="1270162" y="1773238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noFill/>
          </a:ln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Everything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Is Local</a:t>
            </a:r>
            <a:endParaRPr lang="ru-RU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BFE31-921F-4AD6-A851-56DECFF347C3}"/>
              </a:ext>
            </a:extLst>
          </p:cNvPr>
          <p:cNvSpPr txBox="1"/>
          <p:nvPr/>
        </p:nvSpPr>
        <p:spPr>
          <a:xfrm>
            <a:off x="4746000" y="1773238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Merge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Them All</a:t>
            </a:r>
            <a:endParaRPr lang="ru-R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B5666-742D-4B1C-ACF5-9DBACCDB131F}"/>
              </a:ext>
            </a:extLst>
          </p:cNvPr>
          <p:cNvSpPr txBox="1"/>
          <p:nvPr/>
        </p:nvSpPr>
        <p:spPr>
          <a:xfrm>
            <a:off x="8220413" y="2736085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Will Push Force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Be With You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CBD8A-006C-4F18-B4CF-F5235608EE90}"/>
              </a:ext>
            </a:extLst>
          </p:cNvPr>
          <p:cNvSpPr txBox="1"/>
          <p:nvPr/>
        </p:nvSpPr>
        <p:spPr>
          <a:xfrm>
            <a:off x="4746000" y="2736085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Immutable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History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BCD81-4B97-4D07-8DE6-4A6B08F6C117}"/>
              </a:ext>
            </a:extLst>
          </p:cNvPr>
          <p:cNvSpPr txBox="1"/>
          <p:nvPr/>
        </p:nvSpPr>
        <p:spPr>
          <a:xfrm>
            <a:off x="4746000" y="3698932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>
                <a:latin typeface="+mj-lt"/>
              </a:rPr>
              <a:t>Reset</a:t>
            </a:r>
            <a:br>
              <a:rPr lang="en-US" sz="2400">
                <a:latin typeface="+mj-lt"/>
              </a:rPr>
            </a:br>
            <a:r>
              <a:rPr lang="en-US" sz="2400">
                <a:latin typeface="+mj-lt"/>
              </a:rPr>
              <a:t>The Difference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8A73F-4A5B-40EF-94CC-66AF5B1F56D9}"/>
              </a:ext>
            </a:extLst>
          </p:cNvPr>
          <p:cNvSpPr txBox="1"/>
          <p:nvPr/>
        </p:nvSpPr>
        <p:spPr>
          <a:xfrm>
            <a:off x="1270162" y="2736085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Tree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Of Commits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1FF38-1086-435B-91BE-0300A341AF91}"/>
              </a:ext>
            </a:extLst>
          </p:cNvPr>
          <p:cNvSpPr txBox="1"/>
          <p:nvPr/>
        </p:nvSpPr>
        <p:spPr>
          <a:xfrm>
            <a:off x="1270162" y="3698932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Refer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To Branch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2B852-C4DE-49AE-9F47-641108A4B45C}"/>
              </a:ext>
            </a:extLst>
          </p:cNvPr>
          <p:cNvSpPr txBox="1"/>
          <p:nvPr/>
        </p:nvSpPr>
        <p:spPr>
          <a:xfrm>
            <a:off x="8220413" y="3698932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Upstream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Mapping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818AA-0867-43DE-9200-926A597F9135}"/>
              </a:ext>
            </a:extLst>
          </p:cNvPr>
          <p:cNvSpPr txBox="1"/>
          <p:nvPr/>
        </p:nvSpPr>
        <p:spPr>
          <a:xfrm>
            <a:off x="8220413" y="1773238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Fetch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Any Time</a:t>
            </a:r>
            <a:endParaRPr lang="ru-RU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79808-A22B-428F-B4FE-278B89E933A3}"/>
              </a:ext>
            </a:extLst>
          </p:cNvPr>
          <p:cNvSpPr txBox="1"/>
          <p:nvPr/>
        </p:nvSpPr>
        <p:spPr>
          <a:xfrm>
            <a:off x="4746000" y="4661779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Hide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Garbage</a:t>
            </a:r>
            <a:endParaRPr lang="ru-RU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7DA52-5081-4305-9190-08791F84DCAD}"/>
              </a:ext>
            </a:extLst>
          </p:cNvPr>
          <p:cNvSpPr txBox="1"/>
          <p:nvPr/>
        </p:nvSpPr>
        <p:spPr>
          <a:xfrm>
            <a:off x="9002373" y="951210"/>
            <a:ext cx="113608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Remote</a:t>
            </a:r>
            <a:endParaRPr lang="ru-RU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BF52B-772C-403B-9F72-EF9AB0F3A1E1}"/>
              </a:ext>
            </a:extLst>
          </p:cNvPr>
          <p:cNvSpPr txBox="1"/>
          <p:nvPr/>
        </p:nvSpPr>
        <p:spPr>
          <a:xfrm>
            <a:off x="1997587" y="951210"/>
            <a:ext cx="124514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Structure</a:t>
            </a:r>
            <a:endParaRPr lang="ru-RU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0BDCD-D43F-4019-9CE4-1F491F25709A}"/>
              </a:ext>
            </a:extLst>
          </p:cNvPr>
          <p:cNvSpPr txBox="1"/>
          <p:nvPr/>
        </p:nvSpPr>
        <p:spPr>
          <a:xfrm>
            <a:off x="5586838" y="951209"/>
            <a:ext cx="103489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Actions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2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E985-327E-4554-845D-68E67DD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H1. Helpful </a:t>
            </a:r>
            <a:r>
              <a:rPr lang="en-US" dirty="0"/>
              <a:t>And Configurable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E8343-5B4A-4688-9DD9-616FFBB3AA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Гибкая настройка под любой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6231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help commit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commit --help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commit -h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Помощь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97" y="3862419"/>
            <a:ext cx="2916139" cy="26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gitconfig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[core]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excludesFile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b="1" dirty="0">
                <a:latin typeface="Consolas" panose="020B0609020204030204" pitchFamily="49" charset="0"/>
              </a:rPr>
              <a:t>для </a:t>
            </a:r>
            <a:r>
              <a:rPr lang="ru-RU" b="1" dirty="0" err="1">
                <a:latin typeface="Consolas" panose="020B0609020204030204" pitchFamily="49" charset="0"/>
              </a:rPr>
              <a:t>репозитория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&lt;repo&gt;/.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/info/exclude</a:t>
            </a:r>
          </a:p>
          <a:p>
            <a:pPr marL="0" indent="0">
              <a:spcAft>
                <a:spcPts val="0"/>
              </a:spcAft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b="1" dirty="0">
                <a:latin typeface="Consolas" panose="020B0609020204030204" pitchFamily="49" charset="0"/>
              </a:rPr>
              <a:t>в любой папке и ее подпапках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Игнорирование 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451364-EEB3-43E3-AF57-842F9E21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Аккаунт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098" name="Picture 2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38" y="1773238"/>
            <a:ext cx="9050260" cy="475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gitconfig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[alias]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co = checkout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ci = commit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= status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= branch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gitconfig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[core]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autocrlf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safecrlf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b="1" dirty="0">
                <a:latin typeface="Consolas" panose="020B0609020204030204" pitchFamily="49" charset="0"/>
              </a:rPr>
              <a:t>команды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config --global </a:t>
            </a:r>
            <a:r>
              <a:rPr lang="en-US" dirty="0" err="1">
                <a:latin typeface="Consolas" panose="020B0609020204030204" pitchFamily="49" charset="0"/>
              </a:rPr>
              <a:t>core.autocrlf</a:t>
            </a:r>
            <a:r>
              <a:rPr lang="en-US" dirty="0">
                <a:latin typeface="Consolas" panose="020B0609020204030204" pitchFamily="49" charset="0"/>
              </a:rPr>
              <a:t>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config --global </a:t>
            </a:r>
            <a:r>
              <a:rPr lang="en-US" dirty="0" err="1">
                <a:latin typeface="Consolas" panose="020B0609020204030204" pitchFamily="49" charset="0"/>
              </a:rPr>
              <a:t>core.safecrlf</a:t>
            </a:r>
            <a:r>
              <a:rPr lang="en-US" dirty="0">
                <a:latin typeface="Consolas" panose="020B0609020204030204" pitchFamily="49" charset="0"/>
              </a:rPr>
              <a:t> true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autocrlf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ru-RU" dirty="0">
                <a:latin typeface="Consolas" panose="020B0609020204030204" pitchFamily="49" charset="0"/>
              </a:rPr>
              <a:t>преобразование \</a:t>
            </a:r>
            <a:r>
              <a:rPr lang="en-US" dirty="0">
                <a:latin typeface="Consolas" panose="020B0609020204030204" pitchFamily="49" charset="0"/>
              </a:rPr>
              <a:t>r\n </a:t>
            </a:r>
            <a:r>
              <a:rPr lang="ru-RU" dirty="0">
                <a:latin typeface="Consolas" panose="020B0609020204030204" pitchFamily="49" charset="0"/>
              </a:rPr>
              <a:t>в \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safecrlf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ru-RU" dirty="0">
                <a:latin typeface="Consolas" panose="020B0609020204030204" pitchFamily="49" charset="0"/>
              </a:rPr>
              <a:t>проверка обратимости преобразования \</a:t>
            </a:r>
            <a:r>
              <a:rPr lang="en-US" dirty="0">
                <a:latin typeface="Consolas" panose="020B0609020204030204" pitchFamily="49" charset="0"/>
              </a:rPr>
              <a:t>r\n </a:t>
            </a:r>
            <a:r>
              <a:rPr lang="ru-RU" dirty="0">
                <a:latin typeface="Consolas" panose="020B0609020204030204" pitchFamily="49" charset="0"/>
              </a:rPr>
              <a:t>в \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для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5227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B1635-CD4E-4785-B153-F186A795D2DC}"/>
              </a:ext>
            </a:extLst>
          </p:cNvPr>
          <p:cNvSpPr txBox="1"/>
          <p:nvPr/>
        </p:nvSpPr>
        <p:spPr>
          <a:xfrm>
            <a:off x="1270162" y="1773238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noFill/>
          </a:ln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Everything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Is Local</a:t>
            </a:r>
            <a:endParaRPr lang="ru-RU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BFE31-921F-4AD6-A851-56DECFF347C3}"/>
              </a:ext>
            </a:extLst>
          </p:cNvPr>
          <p:cNvSpPr txBox="1"/>
          <p:nvPr/>
        </p:nvSpPr>
        <p:spPr>
          <a:xfrm>
            <a:off x="4746000" y="1773238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Merge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Them All</a:t>
            </a:r>
            <a:endParaRPr lang="ru-R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B5666-742D-4B1C-ACF5-9DBACCDB131F}"/>
              </a:ext>
            </a:extLst>
          </p:cNvPr>
          <p:cNvSpPr txBox="1"/>
          <p:nvPr/>
        </p:nvSpPr>
        <p:spPr>
          <a:xfrm>
            <a:off x="8220413" y="2736085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Will Push Force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Be With You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CBD8A-006C-4F18-B4CF-F5235608EE90}"/>
              </a:ext>
            </a:extLst>
          </p:cNvPr>
          <p:cNvSpPr txBox="1"/>
          <p:nvPr/>
        </p:nvSpPr>
        <p:spPr>
          <a:xfrm>
            <a:off x="4746000" y="2736085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Immutable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History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BCD81-4B97-4D07-8DE6-4A6B08F6C117}"/>
              </a:ext>
            </a:extLst>
          </p:cNvPr>
          <p:cNvSpPr txBox="1"/>
          <p:nvPr/>
        </p:nvSpPr>
        <p:spPr>
          <a:xfrm>
            <a:off x="4746000" y="3698932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>
                <a:latin typeface="+mj-lt"/>
              </a:rPr>
              <a:t>Reset</a:t>
            </a:r>
            <a:br>
              <a:rPr lang="en-US" sz="2400">
                <a:latin typeface="+mj-lt"/>
              </a:rPr>
            </a:br>
            <a:r>
              <a:rPr lang="en-US" sz="2400">
                <a:latin typeface="+mj-lt"/>
              </a:rPr>
              <a:t>The Difference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8A73F-4A5B-40EF-94CC-66AF5B1F56D9}"/>
              </a:ext>
            </a:extLst>
          </p:cNvPr>
          <p:cNvSpPr txBox="1"/>
          <p:nvPr/>
        </p:nvSpPr>
        <p:spPr>
          <a:xfrm>
            <a:off x="1270162" y="2736085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Tree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Of Commits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1FF38-1086-435B-91BE-0300A341AF91}"/>
              </a:ext>
            </a:extLst>
          </p:cNvPr>
          <p:cNvSpPr txBox="1"/>
          <p:nvPr/>
        </p:nvSpPr>
        <p:spPr>
          <a:xfrm>
            <a:off x="1270162" y="3698932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Refer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To Branch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2B852-C4DE-49AE-9F47-641108A4B45C}"/>
              </a:ext>
            </a:extLst>
          </p:cNvPr>
          <p:cNvSpPr txBox="1"/>
          <p:nvPr/>
        </p:nvSpPr>
        <p:spPr>
          <a:xfrm>
            <a:off x="8220413" y="3698932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Upstream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Mapping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818AA-0867-43DE-9200-926A597F9135}"/>
              </a:ext>
            </a:extLst>
          </p:cNvPr>
          <p:cNvSpPr txBox="1"/>
          <p:nvPr/>
        </p:nvSpPr>
        <p:spPr>
          <a:xfrm>
            <a:off x="8220413" y="1773238"/>
            <a:ext cx="2700000" cy="9000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Fetch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Any Time</a:t>
            </a:r>
            <a:endParaRPr lang="ru-RU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79808-A22B-428F-B4FE-278B89E933A3}"/>
              </a:ext>
            </a:extLst>
          </p:cNvPr>
          <p:cNvSpPr txBox="1"/>
          <p:nvPr/>
        </p:nvSpPr>
        <p:spPr>
          <a:xfrm>
            <a:off x="4746000" y="4661779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Hide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Garbage</a:t>
            </a:r>
            <a:endParaRPr lang="ru-RU" sz="2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49959-F19B-4A77-A369-4B3605A3FD6B}"/>
              </a:ext>
            </a:extLst>
          </p:cNvPr>
          <p:cNvSpPr txBox="1"/>
          <p:nvPr/>
        </p:nvSpPr>
        <p:spPr>
          <a:xfrm>
            <a:off x="1288162" y="5624625"/>
            <a:ext cx="9632251" cy="900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Helpful And Configurable</a:t>
            </a:r>
            <a:endParaRPr lang="ru-RU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7DA52-5081-4305-9190-08791F84DCAD}"/>
              </a:ext>
            </a:extLst>
          </p:cNvPr>
          <p:cNvSpPr txBox="1"/>
          <p:nvPr/>
        </p:nvSpPr>
        <p:spPr>
          <a:xfrm>
            <a:off x="9002373" y="951210"/>
            <a:ext cx="113608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Remote</a:t>
            </a:r>
            <a:endParaRPr lang="ru-RU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BF52B-772C-403B-9F72-EF9AB0F3A1E1}"/>
              </a:ext>
            </a:extLst>
          </p:cNvPr>
          <p:cNvSpPr txBox="1"/>
          <p:nvPr/>
        </p:nvSpPr>
        <p:spPr>
          <a:xfrm>
            <a:off x="1997587" y="951210"/>
            <a:ext cx="124514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Structure</a:t>
            </a:r>
            <a:endParaRPr lang="ru-RU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0BDCD-D43F-4019-9CE4-1F491F25709A}"/>
              </a:ext>
            </a:extLst>
          </p:cNvPr>
          <p:cNvSpPr txBox="1"/>
          <p:nvPr/>
        </p:nvSpPr>
        <p:spPr>
          <a:xfrm>
            <a:off x="5586838" y="951209"/>
            <a:ext cx="103489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Actions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60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1271553" y="3825476"/>
            <a:ext cx="9648859" cy="26991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ssh</a:t>
            </a:r>
            <a:r>
              <a:rPr lang="en-US" sz="2800" dirty="0" smtClean="0">
                <a:latin typeface="Consolas" panose="020B0609020204030204" pitchFamily="49" charset="0"/>
              </a:rPr>
              <a:t> –T git@github.com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A295F35-153E-4CCC-9190-C910C920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GitHub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1773238"/>
            <a:ext cx="9648825" cy="20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A5815-0D47-49F3-8AC4-3D7C9EF8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S1. Everything </a:t>
            </a:r>
            <a:r>
              <a:rPr lang="en-US" dirty="0"/>
              <a:t>Is Local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2A45C1-9B60-41EB-AD19-16DF817178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Все работает локально</a:t>
            </a:r>
          </a:p>
        </p:txBody>
      </p:sp>
    </p:spTree>
    <p:extLst>
      <p:ext uri="{BB962C8B-B14F-4D97-AF65-F5344CB8AC3E}">
        <p14:creationId xmlns:p14="http://schemas.microsoft.com/office/powerpoint/2010/main" val="14589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6ED0-F57A-4EEB-8C35-B79A4700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42773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192165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Репозиторий</a:t>
            </a:r>
            <a:r>
              <a:rPr lang="ru-RU" dirty="0" smtClean="0"/>
              <a:t> – хранилище кода со всей историей изменений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/>
              <a:t> </a:t>
            </a:r>
            <a:r>
              <a:rPr lang="ru-RU" sz="2000" dirty="0" smtClean="0"/>
              <a:t>– создать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для папки</a:t>
            </a:r>
            <a:endParaRPr lang="en-US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63" y="2420888"/>
            <a:ext cx="4004018" cy="1274006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1506276" y="3824732"/>
            <a:ext cx="8195129" cy="2699893"/>
            <a:chOff x="1506276" y="3824732"/>
            <a:chExt cx="8195129" cy="2699893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1784" y="3824732"/>
              <a:ext cx="3888431" cy="269989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217935">
              <a:off x="7193987" y="4790760"/>
              <a:ext cx="2507418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i="1" dirty="0" smtClean="0">
                  <a:solidFill>
                    <a:schemeClr val="accent1"/>
                  </a:solidFill>
                </a:rPr>
                <a:t>Не нужен сервер!</a:t>
              </a:r>
              <a:endParaRPr lang="ru-RU" sz="2400" i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6276" y="5301208"/>
              <a:ext cx="1932901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err="1" smtClean="0">
                  <a:solidFill>
                    <a:schemeClr val="accent1"/>
                  </a:solidFill>
                </a:rPr>
                <a:t>Репозиторий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10" idx="0"/>
            </p:cNvCxnSpPr>
            <p:nvPr/>
          </p:nvCxnSpPr>
          <p:spPr>
            <a:xfrm flipV="1">
              <a:off x="2472727" y="4509120"/>
              <a:ext cx="1967089" cy="792088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0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Клонирование</a:t>
            </a:r>
            <a:endParaRPr lang="ru-RU" dirty="0"/>
          </a:p>
        </p:txBody>
      </p:sp>
      <p:sp>
        <p:nvSpPr>
          <p:cNvPr id="4" name="Объект 5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1921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Чтобы работать над существующим проектом надо скопировать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 локально – </a:t>
            </a:r>
            <a:r>
              <a:rPr lang="ru-RU" sz="2800" b="1" dirty="0" err="1" smtClean="0"/>
              <a:t>склонировать</a:t>
            </a:r>
            <a:endParaRPr lang="ru-RU" sz="2800" b="1" dirty="0"/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clone &lt;</a:t>
            </a:r>
            <a:r>
              <a:rPr lang="en-US" sz="2000" dirty="0" err="1" smtClean="0">
                <a:latin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smtClean="0"/>
              <a:t> </a:t>
            </a:r>
            <a:r>
              <a:rPr lang="ru-RU" sz="2000" dirty="0" smtClean="0"/>
              <a:t>– </a:t>
            </a:r>
            <a:r>
              <a:rPr lang="ru-RU" sz="2000" dirty="0" err="1" smtClean="0"/>
              <a:t>склонировать</a:t>
            </a:r>
            <a:r>
              <a:rPr lang="ru-RU" sz="2000" dirty="0" smtClean="0"/>
              <a:t> </a:t>
            </a:r>
            <a:r>
              <a:rPr lang="ru-RU" sz="2000" dirty="0" err="1" smtClean="0"/>
              <a:t>репозиторий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3140968"/>
            <a:ext cx="2324100" cy="828675"/>
          </a:xfrm>
          <a:prstGeom prst="rect">
            <a:avLst/>
          </a:prstGeom>
        </p:spPr>
      </p:pic>
      <p:sp>
        <p:nvSpPr>
          <p:cNvPr id="6" name="Цилиндр 5"/>
          <p:cNvSpPr/>
          <p:nvPr/>
        </p:nvSpPr>
        <p:spPr>
          <a:xfrm>
            <a:off x="3569888" y="3861753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7" name="Цилиндр 6"/>
          <p:cNvSpPr/>
          <p:nvPr/>
        </p:nvSpPr>
        <p:spPr>
          <a:xfrm>
            <a:off x="6240016" y="4941168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2"/>
          <p:cNvSpPr/>
          <p:nvPr/>
        </p:nvSpPr>
        <p:spPr>
          <a:xfrm rot="1420529">
            <a:off x="5055552" y="4837563"/>
            <a:ext cx="922933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24192" y="5466419"/>
            <a:ext cx="252274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Локальная копия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520" y="4387004"/>
            <a:ext cx="170174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На сервере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271556" y="1754492"/>
            <a:ext cx="9648825" cy="2296880"/>
          </a:xfrm>
          <a:prstGeom prst="rect">
            <a:avLst/>
          </a:prstGeom>
          <a:solidFill>
            <a:schemeClr val="tx1">
              <a:alpha val="1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</a:t>
            </a:r>
            <a:r>
              <a:rPr lang="ru-RU" dirty="0" smtClean="0"/>
              <a:t>на </a:t>
            </a:r>
            <a:r>
              <a:rPr lang="en-US" dirty="0" smtClean="0"/>
              <a:t>GitHub</a:t>
            </a:r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2425276" y="1916832"/>
            <a:ext cx="7341448" cy="4566121"/>
            <a:chOff x="1706880" y="1916832"/>
            <a:chExt cx="7341448" cy="4566121"/>
          </a:xfrm>
        </p:grpSpPr>
        <p:sp>
          <p:nvSpPr>
            <p:cNvPr id="10" name="Цилиндр 9"/>
            <p:cNvSpPr/>
            <p:nvPr/>
          </p:nvSpPr>
          <p:spPr>
            <a:xfrm>
              <a:off x="2581822" y="1916832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5534150" y="4543257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: вправо 2"/>
            <p:cNvSpPr/>
            <p:nvPr/>
          </p:nvSpPr>
          <p:spPr>
            <a:xfrm rot="7884526">
              <a:off x="6471847" y="3741662"/>
              <a:ext cx="1267157" cy="48463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4847" y="6021288"/>
              <a:ext cx="2522742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Локальная копия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06880" y="3589707"/>
              <a:ext cx="2974019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Чужой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репозиторий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6" name="Цилиндр 15"/>
            <p:cNvSpPr/>
            <p:nvPr/>
          </p:nvSpPr>
          <p:spPr>
            <a:xfrm>
              <a:off x="7694390" y="1920036"/>
              <a:ext cx="1224136" cy="1512168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4588" y="3589707"/>
              <a:ext cx="1483740" cy="461665"/>
            </a:xfrm>
            <a:prstGeom prst="rect">
              <a:avLst/>
            </a:prstGeom>
          </p:spPr>
          <p:txBody>
            <a:bodyPr wrap="none" lIns="0" rtlCol="0" anchor="b">
              <a:spAutoFit/>
            </a:bodyPr>
            <a:lstStyle/>
            <a:p>
              <a:r>
                <a:rPr lang="ru-RU" sz="2400" dirty="0" smtClean="0">
                  <a:solidFill>
                    <a:schemeClr val="accent1"/>
                  </a:solidFill>
                </a:rPr>
                <a:t>Ваш </a:t>
              </a:r>
              <a:r>
                <a:rPr lang="ru-RU" sz="2400" dirty="0" err="1" smtClean="0">
                  <a:solidFill>
                    <a:schemeClr val="accent1"/>
                  </a:solidFill>
                </a:rPr>
                <a:t>форк</a:t>
              </a:r>
              <a:endParaRPr lang="ru-RU" sz="24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8" name="Стрелка: вправо 2"/>
            <p:cNvSpPr/>
            <p:nvPr/>
          </p:nvSpPr>
          <p:spPr>
            <a:xfrm>
              <a:off x="4093991" y="2430600"/>
              <a:ext cx="3313598" cy="48463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50418" y="1856519"/>
            <a:ext cx="1132682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GitHub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54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</a:t>
            </a:r>
            <a:r>
              <a:rPr lang="ru-RU" dirty="0" smtClean="0"/>
              <a:t>на </a:t>
            </a:r>
            <a:r>
              <a:rPr lang="en-US" dirty="0" smtClean="0"/>
              <a:t>GitHub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8" y="2924944"/>
            <a:ext cx="9495343" cy="27129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19904" y="1767114"/>
            <a:ext cx="2016256" cy="461665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Сделать </a:t>
            </a:r>
            <a:r>
              <a:rPr lang="ru-RU" sz="2400" dirty="0" err="1" smtClean="0">
                <a:solidFill>
                  <a:schemeClr val="accent1"/>
                </a:solidFill>
              </a:rPr>
              <a:t>форк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7536160" y="2204864"/>
            <a:ext cx="2592288" cy="1008112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Задание </a:t>
            </a:r>
            <a:r>
              <a:rPr lang="en-US" dirty="0" smtClean="0"/>
              <a:t>1</a:t>
            </a:r>
            <a:r>
              <a:rPr lang="ru-RU" dirty="0" smtClean="0"/>
              <a:t>. </a:t>
            </a:r>
            <a:r>
              <a:rPr lang="en-US" dirty="0" err="1" smtClean="0"/>
              <a:t>Init</a:t>
            </a:r>
            <a:r>
              <a:rPr lang="en-US" dirty="0" smtClean="0"/>
              <a:t> repo (optional)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5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12700-B83B-4EE9-B973-6C12066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S2. Tree </a:t>
            </a:r>
            <a:r>
              <a:rPr lang="en-US" dirty="0"/>
              <a:t>Of Commits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CCE0D2-EF6E-41D3-9F65-62502E6F5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Хранится последовательность состояний некоторой директории</a:t>
            </a:r>
          </a:p>
        </p:txBody>
      </p:sp>
    </p:spTree>
    <p:extLst>
      <p:ext uri="{BB962C8B-B14F-4D97-AF65-F5344CB8AC3E}">
        <p14:creationId xmlns:p14="http://schemas.microsoft.com/office/powerpoint/2010/main" val="6770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«Снимки» директории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5" y="2457895"/>
            <a:ext cx="3888431" cy="2699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1535" y="1773238"/>
            <a:ext cx="274370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Working directory</a:t>
            </a:r>
            <a:endParaRPr lang="ru-RU" sz="2400" b="1" dirty="0" smtClean="0"/>
          </a:p>
        </p:txBody>
      </p:sp>
      <p:sp>
        <p:nvSpPr>
          <p:cNvPr id="12" name="Овал 11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2167" y="3844084"/>
            <a:ext cx="1872208" cy="1313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состояния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5" y="2457895"/>
            <a:ext cx="3888431" cy="2699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1535" y="1773238"/>
            <a:ext cx="274370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Working directory</a:t>
            </a:r>
            <a:endParaRPr lang="ru-RU" sz="2400" b="1" dirty="0" smtClean="0"/>
          </a:p>
        </p:txBody>
      </p:sp>
      <p:sp>
        <p:nvSpPr>
          <p:cNvPr id="12" name="Овал 11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6" name="Прямая со стрелкой 15"/>
          <p:cNvCxnSpPr>
            <a:stCxn id="12" idx="0"/>
            <a:endCxn id="15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382167" y="4221088"/>
            <a:ext cx="1872208" cy="9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90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сохранения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5" y="2457895"/>
            <a:ext cx="3888431" cy="2699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1535" y="1773238"/>
            <a:ext cx="274370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Working directory</a:t>
            </a:r>
            <a:endParaRPr lang="ru-RU" sz="2400" b="1" dirty="0" smtClean="0"/>
          </a:p>
        </p:txBody>
      </p:sp>
      <p:sp>
        <p:nvSpPr>
          <p:cNvPr id="10" name="Овал 9"/>
          <p:cNvSpPr/>
          <p:nvPr/>
        </p:nvSpPr>
        <p:spPr>
          <a:xfrm>
            <a:off x="6456040" y="31502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3" name="Прямая со стрелкой 12"/>
          <p:cNvCxnSpPr>
            <a:stCxn id="15" idx="0"/>
            <a:endCxn id="10" idx="4"/>
          </p:cNvCxnSpPr>
          <p:nvPr/>
        </p:nvCxnSpPr>
        <p:spPr>
          <a:xfrm flipV="1">
            <a:off x="6816080" y="3870289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6" name="Прямая со стрелкой 15"/>
          <p:cNvCxnSpPr>
            <a:stCxn id="12" idx="0"/>
            <a:endCxn id="15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0"/>
            <a:endCxn id="25" idx="4"/>
          </p:cNvCxnSpPr>
          <p:nvPr/>
        </p:nvCxnSpPr>
        <p:spPr>
          <a:xfrm flipV="1">
            <a:off x="6816080" y="2556608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456040" y="1836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4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состояния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5" y="2457895"/>
            <a:ext cx="3888431" cy="2699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1535" y="1773238"/>
            <a:ext cx="274370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Working directory</a:t>
            </a:r>
            <a:endParaRPr lang="ru-RU" sz="2400" b="1" dirty="0" smtClean="0"/>
          </a:p>
        </p:txBody>
      </p:sp>
      <p:sp>
        <p:nvSpPr>
          <p:cNvPr id="10" name="Овал 9"/>
          <p:cNvSpPr/>
          <p:nvPr/>
        </p:nvSpPr>
        <p:spPr>
          <a:xfrm>
            <a:off x="6456040" y="31502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3" name="Прямая со стрелкой 12"/>
          <p:cNvCxnSpPr>
            <a:stCxn id="15" idx="0"/>
            <a:endCxn id="10" idx="4"/>
          </p:cNvCxnSpPr>
          <p:nvPr/>
        </p:nvCxnSpPr>
        <p:spPr>
          <a:xfrm flipV="1">
            <a:off x="6816080" y="3870289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6" name="Прямая со стрелкой 15"/>
          <p:cNvCxnSpPr>
            <a:stCxn id="12" idx="0"/>
            <a:endCxn id="15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0"/>
            <a:endCxn id="25" idx="4"/>
          </p:cNvCxnSpPr>
          <p:nvPr/>
        </p:nvCxnSpPr>
        <p:spPr>
          <a:xfrm flipV="1">
            <a:off x="6816080" y="2556608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456040" y="1836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82167" y="3844084"/>
            <a:ext cx="1872208" cy="1313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828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Единое </a:t>
            </a:r>
            <a:r>
              <a:rPr lang="ru-RU" dirty="0"/>
              <a:t>место </a:t>
            </a:r>
            <a:r>
              <a:rPr lang="ru-RU" b="1" dirty="0"/>
              <a:t>хранения </a:t>
            </a:r>
            <a:r>
              <a:rPr lang="ru-RU" b="1" dirty="0" smtClean="0"/>
              <a:t>кода</a:t>
            </a:r>
          </a:p>
          <a:p>
            <a:r>
              <a:rPr lang="ru-RU" dirty="0" smtClean="0"/>
              <a:t>Удобное </a:t>
            </a:r>
            <a:r>
              <a:rPr lang="ru-RU" b="1" dirty="0" smtClean="0"/>
              <a:t>объединение изменений</a:t>
            </a:r>
            <a:r>
              <a:rPr lang="ru-RU" dirty="0" smtClean="0"/>
              <a:t> от разных разработчиков</a:t>
            </a:r>
          </a:p>
          <a:p>
            <a:r>
              <a:rPr lang="ru-RU" dirty="0" smtClean="0"/>
              <a:t>История изменений </a:t>
            </a:r>
            <a:r>
              <a:rPr lang="ru-RU" b="1" dirty="0" smtClean="0"/>
              <a:t>с описанием и авторством</a:t>
            </a:r>
          </a:p>
          <a:p>
            <a:r>
              <a:rPr lang="ru-RU" b="1" dirty="0" smtClean="0"/>
              <a:t>Откат</a:t>
            </a:r>
            <a:r>
              <a:rPr lang="ru-RU" dirty="0" smtClean="0"/>
              <a:t> неудачных изменений</a:t>
            </a:r>
            <a:endParaRPr lang="ru-RU" b="1" dirty="0" smtClean="0"/>
          </a:p>
          <a:p>
            <a:r>
              <a:rPr lang="ru-RU" b="1" dirty="0" err="1" smtClean="0"/>
              <a:t>Ревью</a:t>
            </a:r>
            <a:r>
              <a:rPr lang="ru-RU" dirty="0" smtClean="0"/>
              <a:t> изменений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Зачем разработчикам система контроля версий?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 b="12336"/>
          <a:stretch>
            <a:fillRect/>
          </a:stretch>
        </p:blipFill>
        <p:spPr>
          <a:xfrm>
            <a:off x="7185140" y="4293096"/>
            <a:ext cx="3705649" cy="22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Альтернативная ветка истории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5" y="2457895"/>
            <a:ext cx="3888431" cy="2699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1535" y="1773238"/>
            <a:ext cx="274370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b="1" dirty="0" smtClean="0"/>
              <a:t>Working directory</a:t>
            </a:r>
            <a:endParaRPr lang="ru-RU" sz="2400" b="1" dirty="0" smtClean="0"/>
          </a:p>
        </p:txBody>
      </p:sp>
      <p:sp>
        <p:nvSpPr>
          <p:cNvPr id="10" name="Овал 9"/>
          <p:cNvSpPr/>
          <p:nvPr/>
        </p:nvSpPr>
        <p:spPr>
          <a:xfrm>
            <a:off x="6456040" y="31502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3" name="Прямая со стрелкой 12"/>
          <p:cNvCxnSpPr>
            <a:stCxn id="15" idx="0"/>
            <a:endCxn id="10" idx="4"/>
          </p:cNvCxnSpPr>
          <p:nvPr/>
        </p:nvCxnSpPr>
        <p:spPr>
          <a:xfrm flipV="1">
            <a:off x="6816080" y="3870289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6" name="Прямая со стрелкой 15"/>
          <p:cNvCxnSpPr>
            <a:stCxn id="12" idx="0"/>
            <a:endCxn id="15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0"/>
            <a:endCxn id="25" idx="4"/>
          </p:cNvCxnSpPr>
          <p:nvPr/>
        </p:nvCxnSpPr>
        <p:spPr>
          <a:xfrm flipV="1">
            <a:off x="6816080" y="2556608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456040" y="1836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184232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1" name="Прямая со стрелкой 30"/>
          <p:cNvCxnSpPr>
            <a:stCxn id="12" idx="7"/>
            <a:endCxn id="30" idx="3"/>
          </p:cNvCxnSpPr>
          <p:nvPr/>
        </p:nvCxnSpPr>
        <p:spPr>
          <a:xfrm flipV="1">
            <a:off x="7070667" y="5078528"/>
            <a:ext cx="1219018" cy="80456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0" idx="0"/>
            <a:endCxn id="36" idx="4"/>
          </p:cNvCxnSpPr>
          <p:nvPr/>
        </p:nvCxnSpPr>
        <p:spPr>
          <a:xfrm flipV="1">
            <a:off x="8544272" y="3870289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8184232" y="315028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719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799856" y="1773238"/>
            <a:ext cx="6120524" cy="4751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Метаинформация</a:t>
            </a:r>
          </a:p>
          <a:p>
            <a:r>
              <a:rPr lang="ru-RU" dirty="0" err="1" smtClean="0"/>
              <a:t>Хэш-коммита</a:t>
            </a:r>
            <a:endParaRPr lang="en-US" dirty="0" smtClean="0"/>
          </a:p>
          <a:p>
            <a:r>
              <a:rPr lang="ru-RU" dirty="0" smtClean="0"/>
              <a:t>Сообщение</a:t>
            </a:r>
          </a:p>
          <a:p>
            <a:r>
              <a:rPr lang="ru-RU" dirty="0" smtClean="0"/>
              <a:t>Информацию об авторе</a:t>
            </a:r>
          </a:p>
          <a:p>
            <a:r>
              <a:rPr lang="ru-RU" dirty="0" smtClean="0"/>
              <a:t>Время</a:t>
            </a:r>
          </a:p>
          <a:p>
            <a:r>
              <a:rPr lang="ru-RU" dirty="0" smtClean="0"/>
              <a:t>Родитель</a:t>
            </a:r>
          </a:p>
          <a:p>
            <a:pPr marL="0" indent="0">
              <a:buNone/>
            </a:pPr>
            <a:r>
              <a:rPr lang="ru-RU" b="1" dirty="0" smtClean="0"/>
              <a:t>Данные</a:t>
            </a:r>
          </a:p>
          <a:p>
            <a:r>
              <a:rPr lang="ru-RU" dirty="0" smtClean="0"/>
              <a:t>Полное состояние директории</a:t>
            </a:r>
          </a:p>
          <a:p>
            <a:r>
              <a:rPr lang="ru-RU" dirty="0" smtClean="0"/>
              <a:t>Изменения по сравнению с родителем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содержит </a:t>
            </a:r>
            <a:r>
              <a:rPr lang="ru-RU" dirty="0" err="1" smtClean="0"/>
              <a:t>коммит</a:t>
            </a:r>
            <a:r>
              <a:rPr lang="ru-RU" dirty="0" smtClean="0"/>
              <a:t>?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4"/>
          </p:cNvCxnSpPr>
          <p:nvPr/>
        </p:nvCxnSpPr>
        <p:spPr>
          <a:xfrm flipV="1">
            <a:off x="2927648" y="3771423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567608" y="3051423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78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Метаинформация </a:t>
            </a:r>
            <a:r>
              <a:rPr lang="ru-RU" dirty="0" err="1" smtClean="0"/>
              <a:t>коммита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00" y="1772625"/>
            <a:ext cx="8632401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Полное состояние директории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99" y="1773237"/>
            <a:ext cx="8632402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по сравнению с родителем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74" y="1774469"/>
            <a:ext cx="8629052" cy="47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 стрелкой 20"/>
          <p:cNvCxnSpPr>
            <a:stCxn id="19" idx="0"/>
            <a:endCxn id="22" idx="4"/>
          </p:cNvCxnSpPr>
          <p:nvPr/>
        </p:nvCxnSpPr>
        <p:spPr>
          <a:xfrm flipV="1">
            <a:off x="6816080" y="2556608"/>
            <a:ext cx="0" cy="190736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 &amp; Commit index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382167" y="4221088"/>
            <a:ext cx="1872208" cy="9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0" name="Прямая со стрелкой 19"/>
          <p:cNvCxnSpPr>
            <a:stCxn id="14" idx="0"/>
            <a:endCxn id="19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456040" y="1836608"/>
            <a:ext cx="720080" cy="72000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5488" y="4593137"/>
            <a:ext cx="281448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Последний </a:t>
            </a:r>
            <a:r>
              <a:rPr lang="ru-RU" sz="2400" dirty="0" err="1" smtClean="0">
                <a:solidFill>
                  <a:schemeClr val="accent1"/>
                </a:solidFill>
              </a:rPr>
              <a:t>коммит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1037" y="1965775"/>
            <a:ext cx="254338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Working directory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directory &amp; Commit index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382167" y="4221088"/>
            <a:ext cx="1872208" cy="9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8" name="Прямая со стрелкой 17"/>
          <p:cNvCxnSpPr>
            <a:stCxn id="19" idx="0"/>
            <a:endCxn id="13" idx="4"/>
          </p:cNvCxnSpPr>
          <p:nvPr/>
        </p:nvCxnSpPr>
        <p:spPr>
          <a:xfrm flipV="1">
            <a:off x="6816080" y="3870289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0" name="Прямая со стрелкой 19"/>
          <p:cNvCxnSpPr>
            <a:stCxn id="14" idx="0"/>
            <a:endCxn id="19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0"/>
            <a:endCxn id="22" idx="4"/>
          </p:cNvCxnSpPr>
          <p:nvPr/>
        </p:nvCxnSpPr>
        <p:spPr>
          <a:xfrm flipV="1">
            <a:off x="6816080" y="2556608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456040" y="3150289"/>
            <a:ext cx="72008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456040" y="1836608"/>
            <a:ext cx="720080" cy="72000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5488" y="4593137"/>
            <a:ext cx="281448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Последний </a:t>
            </a:r>
            <a:r>
              <a:rPr lang="ru-RU" sz="2400" dirty="0" err="1" smtClean="0">
                <a:solidFill>
                  <a:schemeClr val="accent1"/>
                </a:solidFill>
              </a:rPr>
              <a:t>коммит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7587" y="3279456"/>
            <a:ext cx="199028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Commit index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1037" y="1965775"/>
            <a:ext cx="254338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Working directory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1217935">
            <a:off x="7934264" y="2899719"/>
            <a:ext cx="2599430" cy="83099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i="1" dirty="0" smtClean="0">
                <a:solidFill>
                  <a:schemeClr val="accent1"/>
                </a:solidFill>
              </a:rPr>
              <a:t>Для постепенной</a:t>
            </a:r>
            <a:br>
              <a:rPr lang="ru-RU" sz="2400" i="1" dirty="0" smtClean="0">
                <a:solidFill>
                  <a:schemeClr val="accent1"/>
                </a:solidFill>
              </a:rPr>
            </a:br>
            <a:r>
              <a:rPr lang="ru-RU" sz="2400" i="1" dirty="0" smtClean="0">
                <a:solidFill>
                  <a:schemeClr val="accent1"/>
                </a:solidFill>
              </a:rPr>
              <a:t>сборки </a:t>
            </a:r>
            <a:r>
              <a:rPr lang="ru-RU" sz="2400" i="1" dirty="0" err="1" smtClean="0">
                <a:solidFill>
                  <a:schemeClr val="accent1"/>
                </a:solidFill>
              </a:rPr>
              <a:t>коммита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&amp; Commit index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0000" b="60598"/>
          <a:stretch/>
        </p:blipFill>
        <p:spPr>
          <a:xfrm>
            <a:off x="2194983" y="1773237"/>
            <a:ext cx="7801969" cy="33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33462"/>
            <a:ext cx="10106025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2184" y="4149080"/>
            <a:ext cx="2440733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Commit message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03" y="2204864"/>
            <a:ext cx="254338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Working directory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8054" y="4149079"/>
            <a:ext cx="199028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Commit index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Задание 2. </a:t>
            </a:r>
            <a:r>
              <a:rPr lang="en-US" dirty="0" smtClean="0"/>
              <a:t>Commits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1655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Как минимум, чтобы</a:t>
            </a:r>
          </a:p>
          <a:p>
            <a:r>
              <a:rPr lang="ru-RU" sz="2800" dirty="0"/>
              <a:t>п</a:t>
            </a:r>
            <a:r>
              <a:rPr lang="ru-RU" sz="2800" dirty="0" smtClean="0"/>
              <a:t>олучить код проекта, который вы будете дорабатывать</a:t>
            </a:r>
          </a:p>
          <a:p>
            <a:r>
              <a:rPr lang="ru-RU" sz="2800" dirty="0"/>
              <a:t>о</a:t>
            </a:r>
            <a:r>
              <a:rPr lang="ru-RU" sz="2800" dirty="0" smtClean="0"/>
              <a:t>публиковать ваши наработки</a:t>
            </a:r>
            <a:r>
              <a:rPr lang="en-US" sz="2800" i="1" dirty="0" smtClean="0">
                <a:solidFill>
                  <a:schemeClr val="accent1"/>
                </a:solidFill>
              </a:rPr>
              <a:t>			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система контроля версий вам?</a:t>
            </a:r>
            <a:endParaRPr lang="ru-RU" dirty="0"/>
          </a:p>
        </p:txBody>
      </p:sp>
      <p:pic>
        <p:nvPicPr>
          <p:cNvPr id="5" name="Picture 2" descr="ÐÐ°ÑÑÐ¸Ð½ÐºÐ¸ Ð¿Ð¾ Ð·Ð°Ð¿ÑÐ¾ÑÑ Ð½Ñ Ð´Ð°Ð²Ð°Ð¹ ÑÐ°ÑÑÐºÐ°Ð¶Ð¸ Ð¼Ð½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3790936"/>
            <a:ext cx="1648282" cy="2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91744" y="3933056"/>
            <a:ext cx="7128637" cy="2591569"/>
          </a:xfrm>
          <a:prstGeom prst="rect">
            <a:avLst/>
          </a:prstGeom>
        </p:spPr>
        <p:txBody>
          <a:bodyPr wrap="square" lIns="0" rtlCol="0" anchor="b">
            <a:normAutofit/>
          </a:bodyPr>
          <a:lstStyle/>
          <a:p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287721" y="4619179"/>
            <a:ext cx="7632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chemeClr val="accent1"/>
                </a:solidFill>
              </a:rPr>
              <a:t>А кто уже пользовался </a:t>
            </a:r>
            <a:r>
              <a:rPr lang="en-US" sz="3200" i="1" dirty="0" err="1">
                <a:solidFill>
                  <a:schemeClr val="accent1"/>
                </a:solidFill>
              </a:rPr>
              <a:t>Git</a:t>
            </a:r>
            <a:r>
              <a:rPr lang="en-US" sz="3200" i="1" dirty="0">
                <a:solidFill>
                  <a:schemeClr val="accent1"/>
                </a:solidFill>
              </a:rPr>
              <a:t>?</a:t>
            </a:r>
          </a:p>
          <a:p>
            <a:r>
              <a:rPr lang="ru-RU" sz="3200" i="1" dirty="0" smtClean="0">
                <a:solidFill>
                  <a:schemeClr val="accent1"/>
                </a:solidFill>
              </a:rPr>
              <a:t>А </a:t>
            </a:r>
            <a:r>
              <a:rPr lang="ru-RU" sz="3200" i="1" dirty="0">
                <a:solidFill>
                  <a:schemeClr val="accent1"/>
                </a:solidFill>
              </a:rPr>
              <a:t>другой системой контроля версий?</a:t>
            </a:r>
          </a:p>
        </p:txBody>
      </p:sp>
    </p:spTree>
    <p:extLst>
      <p:ext uri="{BB962C8B-B14F-4D97-AF65-F5344CB8AC3E}">
        <p14:creationId xmlns:p14="http://schemas.microsoft.com/office/powerpoint/2010/main" val="2465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D974B-5B49-4235-B291-97166249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S3. Refer </a:t>
            </a:r>
            <a:r>
              <a:rPr lang="en-US" dirty="0"/>
              <a:t>To </a:t>
            </a:r>
            <a:r>
              <a:rPr lang="en-US" dirty="0" smtClean="0"/>
              <a:t>Branch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5B4393-98B3-43D6-82D5-8A05C7F2F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Используются именованные ссылки</a:t>
            </a:r>
          </a:p>
        </p:txBody>
      </p:sp>
    </p:spTree>
    <p:extLst>
      <p:ext uri="{BB962C8B-B14F-4D97-AF65-F5344CB8AC3E}">
        <p14:creationId xmlns:p14="http://schemas.microsoft.com/office/powerpoint/2010/main" val="302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8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Указывает на </a:t>
            </a:r>
            <a:r>
              <a:rPr lang="ru-RU" sz="2200" dirty="0" err="1" smtClean="0"/>
              <a:t>коммит</a:t>
            </a:r>
            <a:r>
              <a:rPr lang="ru-RU" sz="2200" dirty="0" smtClean="0"/>
              <a:t>, относительно которого выполняются операции</a:t>
            </a:r>
          </a:p>
          <a:p>
            <a:r>
              <a:rPr lang="ru-RU" sz="2200" dirty="0"/>
              <a:t>с ним связан </a:t>
            </a:r>
            <a:r>
              <a:rPr lang="ru-RU" sz="2200" dirty="0" err="1"/>
              <a:t>Directory</a:t>
            </a:r>
            <a:r>
              <a:rPr lang="ru-RU" sz="2200" dirty="0"/>
              <a:t> </a:t>
            </a:r>
            <a:r>
              <a:rPr lang="ru-RU" sz="2200" dirty="0" err="1"/>
              <a:t>index</a:t>
            </a:r>
            <a:r>
              <a:rPr lang="ru-RU" sz="2200" dirty="0"/>
              <a:t> и </a:t>
            </a:r>
            <a:r>
              <a:rPr lang="ru-RU" sz="2200" dirty="0" err="1"/>
              <a:t>Working</a:t>
            </a:r>
            <a:r>
              <a:rPr lang="ru-RU" sz="2200" dirty="0"/>
              <a:t> </a:t>
            </a:r>
            <a:r>
              <a:rPr lang="ru-RU" sz="2200" dirty="0" err="1"/>
              <a:t>directory</a:t>
            </a:r>
            <a:endParaRPr lang="ru-RU" sz="2200" dirty="0"/>
          </a:p>
          <a:p>
            <a:r>
              <a:rPr lang="ru-RU" sz="2200" dirty="0"/>
              <a:t>в него будет сделан следующий </a:t>
            </a:r>
            <a:r>
              <a:rPr lang="ru-RU" sz="2200" dirty="0" err="1" smtClean="0"/>
              <a:t>коммит</a:t>
            </a:r>
            <a:r>
              <a:rPr lang="ru-RU" sz="2200" dirty="0" smtClean="0"/>
              <a:t>, смещается при </a:t>
            </a:r>
            <a:r>
              <a:rPr lang="ru-RU" sz="2200" dirty="0" err="1" smtClean="0"/>
              <a:t>коммите</a:t>
            </a:r>
            <a:endParaRPr lang="ru-RU" sz="2200" dirty="0" smtClean="0"/>
          </a:p>
          <a:p>
            <a:r>
              <a:rPr lang="ru-RU" sz="2200" dirty="0" smtClean="0"/>
              <a:t>перемещается при </a:t>
            </a:r>
            <a:r>
              <a:rPr lang="en-US" sz="2200" dirty="0" smtClean="0"/>
              <a:t>checkout</a:t>
            </a:r>
            <a:endParaRPr lang="ru-RU" sz="2200" dirty="0"/>
          </a:p>
          <a:p>
            <a:r>
              <a:rPr lang="ru-RU" sz="2200" dirty="0"/>
              <a:t>относительно него работают </a:t>
            </a:r>
            <a:r>
              <a:rPr lang="ru-RU" sz="2200" dirty="0" err="1" smtClean="0"/>
              <a:t>merge</a:t>
            </a:r>
            <a:r>
              <a:rPr lang="ru-RU" sz="2200" dirty="0"/>
              <a:t>, </a:t>
            </a:r>
            <a:r>
              <a:rPr lang="ru-RU" sz="2200" dirty="0" err="1"/>
              <a:t>rebase</a:t>
            </a:r>
            <a:r>
              <a:rPr lang="ru-RU" sz="2200" dirty="0"/>
              <a:t> и т.д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–</a:t>
            </a:r>
            <a:r>
              <a:rPr lang="ru-RU" dirty="0" smtClean="0"/>
              <a:t> точка приложения усилий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453437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8" name="Прямая со стрелкой 7"/>
          <p:cNvCxnSpPr>
            <a:stCxn id="5" idx="0"/>
            <a:endCxn id="7" idx="4"/>
          </p:cNvCxnSpPr>
          <p:nvPr/>
        </p:nvCxnSpPr>
        <p:spPr>
          <a:xfrm flipH="1" flipV="1">
            <a:off x="6813477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6"/>
            <a:endCxn id="11" idx="3"/>
          </p:cNvCxnSpPr>
          <p:nvPr/>
        </p:nvCxnSpPr>
        <p:spPr>
          <a:xfrm flipV="1">
            <a:off x="7176120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1" idx="0"/>
            <a:endCxn id="14" idx="4"/>
          </p:cNvCxnSpPr>
          <p:nvPr/>
        </p:nvCxnSpPr>
        <p:spPr>
          <a:xfrm flipH="1" flipV="1">
            <a:off x="8251033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14" idx="6"/>
            <a:endCxn id="16" idx="1"/>
          </p:cNvCxnSpPr>
          <p:nvPr/>
        </p:nvCxnSpPr>
        <p:spPr>
          <a:xfrm>
            <a:off x="8611073" y="4500284"/>
            <a:ext cx="56989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80963" y="4269451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/>
          <p:cNvCxnSpPr>
            <a:stCxn id="18" idx="0"/>
            <a:endCxn id="19" idx="4"/>
          </p:cNvCxnSpPr>
          <p:nvPr/>
        </p:nvCxnSpPr>
        <p:spPr>
          <a:xfrm flipH="1" flipV="1">
            <a:off x="8251032" y="2525106"/>
            <a:ext cx="1" cy="44758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7902376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8" name="Прямая со стрелкой 27"/>
          <p:cNvCxnSpPr>
            <a:stCxn id="14" idx="0"/>
            <a:endCxn id="18" idx="4"/>
          </p:cNvCxnSpPr>
          <p:nvPr/>
        </p:nvCxnSpPr>
        <p:spPr>
          <a:xfrm flipV="1">
            <a:off x="8251033" y="3692695"/>
            <a:ext cx="0" cy="44758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7890993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890993" y="2972695"/>
            <a:ext cx="72008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890992" y="1805106"/>
            <a:ext cx="720080" cy="72000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2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>
            <a:cxnSpLocks/>
            <a:stCxn id="27" idx="3"/>
            <a:endCxn id="4" idx="2"/>
          </p:cNvCxnSpPr>
          <p:nvPr/>
        </p:nvCxnSpPr>
        <p:spPr>
          <a:xfrm>
            <a:off x="7182296" y="6137651"/>
            <a:ext cx="2124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  <a:stCxn id="32" idx="2"/>
            <a:endCxn id="17" idx="3"/>
          </p:cNvCxnSpPr>
          <p:nvPr/>
        </p:nvCxnSpPr>
        <p:spPr>
          <a:xfrm flipH="1">
            <a:off x="7182295" y="3752456"/>
            <a:ext cx="20984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Именованная ссылка, </a:t>
            </a:r>
            <a:r>
              <a:rPr lang="ru-RU" b="1" dirty="0" smtClean="0"/>
              <a:t>привязанная к конкретному </a:t>
            </a:r>
            <a:r>
              <a:rPr lang="ru-RU" b="1" dirty="0" err="1" smtClean="0"/>
              <a:t>коммиту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Псевдоним </a:t>
            </a:r>
            <a:r>
              <a:rPr lang="ru-RU" dirty="0" err="1" smtClean="0"/>
              <a:t>коммита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Обычное применение – для обозначения версий</a:t>
            </a:r>
          </a:p>
          <a:p>
            <a:pPr marL="0" indent="0">
              <a:buNone/>
            </a:pPr>
            <a:r>
              <a:rPr lang="ru-RU" dirty="0" smtClean="0"/>
              <a:t>Полезен при манипуляциях над историей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7763529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4" idx="6"/>
            <a:endCxn id="11" idx="3"/>
          </p:cNvCxnSpPr>
          <p:nvPr/>
        </p:nvCxnSpPr>
        <p:spPr>
          <a:xfrm flipV="1">
            <a:off x="8114827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1" idx="0"/>
            <a:endCxn id="13" idx="4"/>
          </p:cNvCxnSpPr>
          <p:nvPr/>
        </p:nvCxnSpPr>
        <p:spPr>
          <a:xfrm flipH="1" flipV="1">
            <a:off x="9189740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841083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829700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52" y="3521623"/>
            <a:ext cx="1010043" cy="461665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v0.2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2253" y="5906818"/>
            <a:ext cx="1010043" cy="461665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v0.1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392144" y="339245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33" name="Прямая со стрелкой 32"/>
          <p:cNvCxnSpPr>
            <a:stCxn id="5" idx="0"/>
            <a:endCxn id="32" idx="4"/>
          </p:cNvCxnSpPr>
          <p:nvPr/>
        </p:nvCxnSpPr>
        <p:spPr>
          <a:xfrm flipV="1">
            <a:off x="7752184" y="4112456"/>
            <a:ext cx="0" cy="47541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46"/>
          <p:cNvCxnSpPr>
            <a:stCxn id="46" idx="1"/>
            <a:endCxn id="21" idx="6"/>
          </p:cNvCxnSpPr>
          <p:nvPr/>
        </p:nvCxnSpPr>
        <p:spPr>
          <a:xfrm flipH="1">
            <a:off x="8114827" y="6137650"/>
            <a:ext cx="427410" cy="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22" idx="2"/>
            <a:endCxn id="43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1" idx="2"/>
            <a:endCxn id="31" idx="3"/>
          </p:cNvCxnSpPr>
          <p:nvPr/>
        </p:nvCxnSpPr>
        <p:spPr>
          <a:xfrm flipH="1">
            <a:off x="7055904" y="6137651"/>
            <a:ext cx="33884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1" idx="0"/>
            <a:endCxn id="22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Движущаяся ссылка</a:t>
            </a:r>
            <a:r>
              <a:rPr lang="ru-RU" dirty="0" smtClean="0"/>
              <a:t>, которая </a:t>
            </a:r>
            <a:r>
              <a:rPr lang="ru-RU" dirty="0"/>
              <a:t>сдвигается вместе с </a:t>
            </a:r>
            <a:r>
              <a:rPr lang="ru-RU" dirty="0" smtClean="0"/>
              <a:t>HEAD, если тот на нее указывает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2353" y="590681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5" name="Прямая соединительная линия 34"/>
          <p:cNvCxnSpPr>
            <a:stCxn id="46" idx="0"/>
            <a:endCxn id="36" idx="2"/>
          </p:cNvCxnSpPr>
          <p:nvPr/>
        </p:nvCxnSpPr>
        <p:spPr>
          <a:xfrm flipH="1" flipV="1">
            <a:off x="9139012" y="5653141"/>
            <a:ext cx="1" cy="2536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33990" y="5191476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42237" y="5906817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/>
          <p:cNvCxnSpPr>
            <a:stCxn id="19" idx="1"/>
            <a:endCxn id="26" idx="6"/>
          </p:cNvCxnSpPr>
          <p:nvPr/>
        </p:nvCxnSpPr>
        <p:spPr>
          <a:xfrm flipH="1">
            <a:off x="9561163" y="5663286"/>
            <a:ext cx="268879" cy="458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22" idx="2"/>
            <a:endCxn id="43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1" idx="2"/>
            <a:endCxn id="31" idx="3"/>
          </p:cNvCxnSpPr>
          <p:nvPr/>
        </p:nvCxnSpPr>
        <p:spPr>
          <a:xfrm flipH="1">
            <a:off x="7055904" y="6137651"/>
            <a:ext cx="33884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Движущаяся ссылка</a:t>
            </a:r>
            <a:r>
              <a:rPr lang="ru-RU" dirty="0" smtClean="0"/>
              <a:t>, которая </a:t>
            </a:r>
            <a:r>
              <a:rPr lang="ru-RU" dirty="0"/>
              <a:t>сдвигается вместе с </a:t>
            </a:r>
            <a:r>
              <a:rPr lang="ru-RU" dirty="0" smtClean="0"/>
              <a:t>HEAD, если тот на нее указывает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3" name="Прямая со стрелкой 22"/>
          <p:cNvCxnSpPr>
            <a:stCxn id="21" idx="0"/>
            <a:endCxn id="22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1" idx="6"/>
            <a:endCxn id="26" idx="3"/>
          </p:cNvCxnSpPr>
          <p:nvPr/>
        </p:nvCxnSpPr>
        <p:spPr>
          <a:xfrm flipV="1">
            <a:off x="8114827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841083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2353" y="590681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5" name="Прямая соединительная линия 34"/>
          <p:cNvCxnSpPr>
            <a:stCxn id="19" idx="0"/>
            <a:endCxn id="36" idx="2"/>
          </p:cNvCxnSpPr>
          <p:nvPr/>
        </p:nvCxnSpPr>
        <p:spPr>
          <a:xfrm flipH="1" flipV="1">
            <a:off x="10426817" y="5178703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21795" y="4717038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30042" y="543245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>
            <a:stCxn id="20" idx="1"/>
            <a:endCxn id="27" idx="6"/>
          </p:cNvCxnSpPr>
          <p:nvPr/>
        </p:nvCxnSpPr>
        <p:spPr>
          <a:xfrm flipH="1">
            <a:off x="9549780" y="4494312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22" idx="2"/>
            <a:endCxn id="43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1" idx="2"/>
            <a:endCxn id="31" idx="3"/>
          </p:cNvCxnSpPr>
          <p:nvPr/>
        </p:nvCxnSpPr>
        <p:spPr>
          <a:xfrm flipH="1">
            <a:off x="7055904" y="6137651"/>
            <a:ext cx="33884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Движущаяся ссылка</a:t>
            </a:r>
            <a:r>
              <a:rPr lang="ru-RU" dirty="0" smtClean="0"/>
              <a:t>, которая </a:t>
            </a:r>
            <a:r>
              <a:rPr lang="ru-RU" dirty="0"/>
              <a:t>сдвигается вместе с </a:t>
            </a:r>
            <a:r>
              <a:rPr lang="ru-RU" dirty="0" smtClean="0"/>
              <a:t>HEAD, если тот на нее указывает</a:t>
            </a:r>
          </a:p>
          <a:p>
            <a:pPr marL="0" indent="0">
              <a:buNone/>
            </a:pPr>
            <a:r>
              <a:rPr lang="ru-RU" dirty="0" smtClean="0"/>
              <a:t>Получающаяся </a:t>
            </a:r>
            <a:r>
              <a:rPr lang="ru-RU" dirty="0"/>
              <a:t>за </a:t>
            </a:r>
            <a:r>
              <a:rPr lang="ru-RU" dirty="0" smtClean="0"/>
              <a:t>этой ссылкой </a:t>
            </a:r>
            <a:r>
              <a:rPr lang="ru-RU" dirty="0"/>
              <a:t>последовательность </a:t>
            </a:r>
            <a:r>
              <a:rPr lang="ru-RU" dirty="0" err="1"/>
              <a:t>коммитов</a:t>
            </a:r>
            <a:r>
              <a:rPr lang="ru-RU" dirty="0"/>
              <a:t> </a:t>
            </a:r>
            <a:r>
              <a:rPr lang="ru-RU" b="1" dirty="0"/>
              <a:t>похожа на </a:t>
            </a:r>
            <a:r>
              <a:rPr lang="ru-RU" b="1" dirty="0" smtClean="0"/>
              <a:t>ветку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Ветки используются для разработки нового функционала</a:t>
            </a:r>
          </a:p>
          <a:p>
            <a:pPr marL="0" indent="0">
              <a:buNone/>
            </a:pPr>
            <a:r>
              <a:rPr lang="ru-RU" dirty="0" smtClean="0"/>
              <a:t>Главная ветка по соглашению называется </a:t>
            </a:r>
            <a:r>
              <a:rPr lang="en-US" b="1" dirty="0" smtClean="0"/>
              <a:t>master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3" name="Прямая со стрелкой 22"/>
          <p:cNvCxnSpPr>
            <a:stCxn id="21" idx="0"/>
            <a:endCxn id="22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1" idx="6"/>
            <a:endCxn id="26" idx="3"/>
          </p:cNvCxnSpPr>
          <p:nvPr/>
        </p:nvCxnSpPr>
        <p:spPr>
          <a:xfrm flipV="1">
            <a:off x="8114827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6" idx="0"/>
            <a:endCxn id="27" idx="4"/>
          </p:cNvCxnSpPr>
          <p:nvPr/>
        </p:nvCxnSpPr>
        <p:spPr>
          <a:xfrm flipH="1" flipV="1">
            <a:off x="9189740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841083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8829700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2353" y="5906818"/>
            <a:ext cx="1193551" cy="46166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8" name="Прямая соединительная линия 17"/>
          <p:cNvCxnSpPr>
            <a:stCxn id="20" idx="0"/>
            <a:endCxn id="19" idx="2"/>
          </p:cNvCxnSpPr>
          <p:nvPr/>
        </p:nvCxnSpPr>
        <p:spPr>
          <a:xfrm flipH="1" flipV="1">
            <a:off x="10415392" y="4009729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10370" y="3548064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18617" y="4263479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Каждой </a:t>
            </a:r>
            <a:r>
              <a:rPr lang="ru-RU" dirty="0" err="1" smtClean="0"/>
              <a:t>фиче</a:t>
            </a:r>
            <a:r>
              <a:rPr lang="ru-RU" dirty="0" smtClean="0"/>
              <a:t> – отдельная ветка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1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 и теги в </a:t>
            </a:r>
            <a:r>
              <a:rPr lang="en-US" dirty="0" err="1" smtClean="0"/>
              <a:t>GitExtensions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24" y="1773238"/>
            <a:ext cx="5023487" cy="4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Задание </a:t>
            </a:r>
            <a:r>
              <a:rPr lang="ru-RU" dirty="0"/>
              <a:t>3. </a:t>
            </a:r>
            <a:r>
              <a:rPr lang="en-US" dirty="0"/>
              <a:t>Tag (optional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ru-RU" dirty="0" smtClean="0"/>
              <a:t>Задание </a:t>
            </a:r>
            <a:r>
              <a:rPr lang="en-US" dirty="0"/>
              <a:t>4</a:t>
            </a:r>
            <a:r>
              <a:rPr lang="ru-RU" dirty="0" smtClean="0"/>
              <a:t>. </a:t>
            </a:r>
            <a:r>
              <a:rPr lang="en-US" dirty="0" smtClean="0"/>
              <a:t>Feature branches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1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B1635-CD4E-4785-B153-F186A795D2DC}"/>
              </a:ext>
            </a:extLst>
          </p:cNvPr>
          <p:cNvSpPr txBox="1"/>
          <p:nvPr/>
        </p:nvSpPr>
        <p:spPr>
          <a:xfrm>
            <a:off x="1270162" y="1773238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noFill/>
          </a:ln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Everything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Is Local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8A73F-4A5B-40EF-94CC-66AF5B1F56D9}"/>
              </a:ext>
            </a:extLst>
          </p:cNvPr>
          <p:cNvSpPr txBox="1"/>
          <p:nvPr/>
        </p:nvSpPr>
        <p:spPr>
          <a:xfrm>
            <a:off x="1270162" y="2736085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Tree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Of Commits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1FF38-1086-435B-91BE-0300A341AF91}"/>
              </a:ext>
            </a:extLst>
          </p:cNvPr>
          <p:cNvSpPr txBox="1"/>
          <p:nvPr/>
        </p:nvSpPr>
        <p:spPr>
          <a:xfrm>
            <a:off x="1270162" y="3698932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Refer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To Branch</a:t>
            </a:r>
            <a:endParaRPr lang="ru-RU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7DA52-5081-4305-9190-08791F84DCAD}"/>
              </a:ext>
            </a:extLst>
          </p:cNvPr>
          <p:cNvSpPr txBox="1"/>
          <p:nvPr/>
        </p:nvSpPr>
        <p:spPr>
          <a:xfrm>
            <a:off x="9002373" y="951210"/>
            <a:ext cx="113608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Remote</a:t>
            </a:r>
            <a:endParaRPr lang="ru-RU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BF52B-772C-403B-9F72-EF9AB0F3A1E1}"/>
              </a:ext>
            </a:extLst>
          </p:cNvPr>
          <p:cNvSpPr txBox="1"/>
          <p:nvPr/>
        </p:nvSpPr>
        <p:spPr>
          <a:xfrm>
            <a:off x="1997587" y="951210"/>
            <a:ext cx="124514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Structure</a:t>
            </a:r>
            <a:endParaRPr lang="ru-RU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0BDCD-D43F-4019-9CE4-1F491F25709A}"/>
              </a:ext>
            </a:extLst>
          </p:cNvPr>
          <p:cNvSpPr txBox="1"/>
          <p:nvPr/>
        </p:nvSpPr>
        <p:spPr>
          <a:xfrm>
            <a:off x="5586838" y="951209"/>
            <a:ext cx="103489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Actions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7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 контроля версии море…</a:t>
            </a:r>
            <a:endParaRPr lang="ru-RU" dirty="0"/>
          </a:p>
        </p:txBody>
      </p:sp>
      <p:sp>
        <p:nvSpPr>
          <p:cNvPr id="4" name="Shape 175"/>
          <p:cNvSpPr txBox="1"/>
          <p:nvPr/>
        </p:nvSpPr>
        <p:spPr>
          <a:xfrm>
            <a:off x="2639616" y="1988840"/>
            <a:ext cx="12108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CVS</a:t>
            </a:r>
          </a:p>
        </p:txBody>
      </p:sp>
      <p:sp>
        <p:nvSpPr>
          <p:cNvPr id="5" name="Shape 176"/>
          <p:cNvSpPr txBox="1"/>
          <p:nvPr/>
        </p:nvSpPr>
        <p:spPr>
          <a:xfrm>
            <a:off x="6430702" y="2125902"/>
            <a:ext cx="12108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SVN</a:t>
            </a:r>
          </a:p>
        </p:txBody>
      </p:sp>
      <p:sp>
        <p:nvSpPr>
          <p:cNvPr id="6" name="Shape 177"/>
          <p:cNvSpPr txBox="1"/>
          <p:nvPr/>
        </p:nvSpPr>
        <p:spPr>
          <a:xfrm>
            <a:off x="5941275" y="3542738"/>
            <a:ext cx="1210800" cy="754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Git</a:t>
            </a:r>
          </a:p>
        </p:txBody>
      </p:sp>
      <p:sp>
        <p:nvSpPr>
          <p:cNvPr id="7" name="Shape 178"/>
          <p:cNvSpPr txBox="1"/>
          <p:nvPr/>
        </p:nvSpPr>
        <p:spPr>
          <a:xfrm>
            <a:off x="2838216" y="4078240"/>
            <a:ext cx="2024399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Perforce</a:t>
            </a:r>
          </a:p>
        </p:txBody>
      </p:sp>
      <p:sp>
        <p:nvSpPr>
          <p:cNvPr id="8" name="Shape 179"/>
          <p:cNvSpPr txBox="1"/>
          <p:nvPr/>
        </p:nvSpPr>
        <p:spPr>
          <a:xfrm>
            <a:off x="4583833" y="2872696"/>
            <a:ext cx="1008111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TFS</a:t>
            </a:r>
          </a:p>
        </p:txBody>
      </p:sp>
      <p:sp>
        <p:nvSpPr>
          <p:cNvPr id="9" name="Shape 180"/>
          <p:cNvSpPr txBox="1"/>
          <p:nvPr/>
        </p:nvSpPr>
        <p:spPr>
          <a:xfrm>
            <a:off x="2232816" y="2960234"/>
            <a:ext cx="2024399" cy="75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Fossil</a:t>
            </a:r>
          </a:p>
        </p:txBody>
      </p:sp>
      <p:sp>
        <p:nvSpPr>
          <p:cNvPr id="10" name="Shape 181"/>
          <p:cNvSpPr txBox="1"/>
          <p:nvPr/>
        </p:nvSpPr>
        <p:spPr>
          <a:xfrm>
            <a:off x="7672052" y="2967858"/>
            <a:ext cx="2024399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 dirty="0"/>
              <a:t>Bazaar</a:t>
            </a:r>
          </a:p>
        </p:txBody>
      </p:sp>
      <p:sp>
        <p:nvSpPr>
          <p:cNvPr id="11" name="Shape 182"/>
          <p:cNvSpPr txBox="1"/>
          <p:nvPr/>
        </p:nvSpPr>
        <p:spPr>
          <a:xfrm>
            <a:off x="7036102" y="4377525"/>
            <a:ext cx="2660349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Mercurial</a:t>
            </a:r>
          </a:p>
        </p:txBody>
      </p:sp>
      <p:sp>
        <p:nvSpPr>
          <p:cNvPr id="12" name="Shape 183"/>
          <p:cNvSpPr txBox="1"/>
          <p:nvPr/>
        </p:nvSpPr>
        <p:spPr>
          <a:xfrm>
            <a:off x="4645008" y="4967734"/>
            <a:ext cx="2024399" cy="764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 dirty="0"/>
              <a:t>Veracity</a:t>
            </a:r>
          </a:p>
        </p:txBody>
      </p:sp>
    </p:spTree>
    <p:extLst>
      <p:ext uri="{BB962C8B-B14F-4D97-AF65-F5344CB8AC3E}">
        <p14:creationId xmlns:p14="http://schemas.microsoft.com/office/powerpoint/2010/main" val="39993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0426-F05C-42CA-B4E1-4FBD8D2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A1. Merge </a:t>
            </a:r>
            <a:r>
              <a:rPr lang="en-US" dirty="0"/>
              <a:t>Them All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3075B7-9107-474E-83C8-9A4CFB06E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Два состояния можно объединить через </a:t>
            </a:r>
            <a:r>
              <a:rPr lang="ru-RU" sz="2400" dirty="0" err="1"/>
              <a:t>merge</a:t>
            </a:r>
            <a:r>
              <a:rPr lang="ru-RU" sz="2400" dirty="0"/>
              <a:t>, </a:t>
            </a:r>
            <a:r>
              <a:rPr lang="ru-RU" sz="2400" dirty="0" err="1"/>
              <a:t>mergetool</a:t>
            </a:r>
            <a:r>
              <a:rPr lang="ru-RU" sz="2400" dirty="0"/>
              <a:t> и </a:t>
            </a:r>
            <a:r>
              <a:rPr lang="ru-RU" sz="2400" dirty="0" err="1"/>
              <a:t>commit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56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Разрабатывать в отдельных ветках правильно, но в конце концов надо </a:t>
            </a:r>
            <a:r>
              <a:rPr lang="ru-RU" b="1" dirty="0" smtClean="0"/>
              <a:t>объединить функционал в одной версии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Слияние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8" idx="1"/>
            <a:endCxn id="13" idx="6"/>
          </p:cNvCxnSpPr>
          <p:nvPr/>
        </p:nvCxnSpPr>
        <p:spPr>
          <a:xfrm flipH="1">
            <a:off x="9549780" y="4494312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8" idx="2"/>
            <a:endCxn id="15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8114827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9189740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841083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829700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18617" y="4263479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 стрелкой 20"/>
          <p:cNvCxnSpPr>
            <a:stCxn id="13" idx="0"/>
            <a:endCxn id="19" idx="5"/>
          </p:cNvCxnSpPr>
          <p:nvPr/>
        </p:nvCxnSpPr>
        <p:spPr>
          <a:xfrm flipH="1" flipV="1">
            <a:off x="8724247" y="3287167"/>
            <a:ext cx="465493" cy="853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Разрабатывать в отдельных ветках правильно, но в конце концов надо </a:t>
            </a:r>
            <a:r>
              <a:rPr lang="ru-RU" b="1" dirty="0" smtClean="0"/>
              <a:t>объединить функционал в одной версии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Значит надо получить новое состояние – </a:t>
            </a:r>
            <a:r>
              <a:rPr lang="ru-RU" dirty="0" err="1" smtClean="0"/>
              <a:t>коммит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Слияние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8" idx="1"/>
            <a:endCxn id="13" idx="6"/>
          </p:cNvCxnSpPr>
          <p:nvPr/>
        </p:nvCxnSpPr>
        <p:spPr>
          <a:xfrm flipH="1">
            <a:off x="9549780" y="4494312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8" idx="2"/>
            <a:endCxn id="15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8114827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9189740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841083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829700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18617" y="4263479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8109620" y="267260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20" name="Прямая со стрелкой 19"/>
          <p:cNvCxnSpPr>
            <a:stCxn id="8" idx="0"/>
            <a:endCxn id="19" idx="3"/>
          </p:cNvCxnSpPr>
          <p:nvPr/>
        </p:nvCxnSpPr>
        <p:spPr>
          <a:xfrm flipV="1">
            <a:off x="7752184" y="3287167"/>
            <a:ext cx="462889" cy="13007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stCxn id="6" idx="0"/>
          </p:cNvCxnSpPr>
          <p:nvPr/>
        </p:nvCxnSpPr>
        <p:spPr>
          <a:xfrm flipH="1" flipV="1">
            <a:off x="6248125" y="2725340"/>
            <a:ext cx="1673227" cy="7036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0"/>
          </p:cNvCxnSpPr>
          <p:nvPr/>
        </p:nvCxnSpPr>
        <p:spPr>
          <a:xfrm flipV="1">
            <a:off x="4248944" y="2725340"/>
            <a:ext cx="1542805" cy="70366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6" idx="2"/>
          </p:cNvCxnSpPr>
          <p:nvPr/>
        </p:nvCxnSpPr>
        <p:spPr>
          <a:xfrm flipV="1">
            <a:off x="6553200" y="4795836"/>
            <a:ext cx="1368152" cy="104537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1"/>
            <a:endCxn id="5" idx="2"/>
          </p:cNvCxnSpPr>
          <p:nvPr/>
        </p:nvCxnSpPr>
        <p:spPr>
          <a:xfrm flipH="1" flipV="1">
            <a:off x="4248944" y="4795836"/>
            <a:ext cx="1389856" cy="104537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объединить изменения?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5157788"/>
            <a:ext cx="914400" cy="136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91744" y="3429000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B.txt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64152" y="3429000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C.txt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2" y="388158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4272" y="3892414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749" y="1412877"/>
            <a:ext cx="608501" cy="1508105"/>
          </a:xfrm>
          <a:prstGeom prst="rect">
            <a:avLst/>
          </a:prstGeom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13800" b="1" baseline="-25000" dirty="0" smtClean="0">
                <a:solidFill>
                  <a:schemeClr val="accent1"/>
                </a:solidFill>
              </a:rPr>
              <a:t>?</a:t>
            </a:r>
            <a:endParaRPr lang="ru-RU" sz="13800" b="1" baseline="-25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stCxn id="6" idx="0"/>
            <a:endCxn id="14" idx="3"/>
          </p:cNvCxnSpPr>
          <p:nvPr/>
        </p:nvCxnSpPr>
        <p:spPr>
          <a:xfrm flipH="1" flipV="1">
            <a:off x="6553200" y="2459590"/>
            <a:ext cx="1368152" cy="96941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0"/>
            <a:endCxn id="14" idx="1"/>
          </p:cNvCxnSpPr>
          <p:nvPr/>
        </p:nvCxnSpPr>
        <p:spPr>
          <a:xfrm flipV="1">
            <a:off x="4248944" y="2459590"/>
            <a:ext cx="1389856" cy="96941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6" idx="2"/>
          </p:cNvCxnSpPr>
          <p:nvPr/>
        </p:nvCxnSpPr>
        <p:spPr>
          <a:xfrm flipV="1">
            <a:off x="6553200" y="4795836"/>
            <a:ext cx="1368152" cy="104537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1"/>
            <a:endCxn id="5" idx="2"/>
          </p:cNvCxnSpPr>
          <p:nvPr/>
        </p:nvCxnSpPr>
        <p:spPr>
          <a:xfrm flipH="1" flipV="1">
            <a:off x="4248944" y="4795836"/>
            <a:ext cx="1389856" cy="104537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объединить изменения?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5157788"/>
            <a:ext cx="914400" cy="136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91744" y="3429000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B.txt</a:t>
            </a:r>
          </a:p>
          <a:p>
            <a:r>
              <a:rPr lang="en-US" sz="2400" dirty="0" smtClean="0"/>
              <a:t>D.txt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64152" y="3429000"/>
            <a:ext cx="914400" cy="13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rm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C.txt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D.txt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2" y="388158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4272" y="3892414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1773238"/>
            <a:ext cx="914400" cy="1372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tlCol="0" anchor="t">
            <a:noAutofit/>
          </a:bodyPr>
          <a:lstStyle/>
          <a:p>
            <a:r>
              <a:rPr lang="en-US" sz="2400" dirty="0" smtClean="0"/>
              <a:t>A.txt</a:t>
            </a:r>
          </a:p>
          <a:p>
            <a:r>
              <a:rPr lang="en-US" sz="2400" dirty="0" smtClean="0"/>
              <a:t>B.txt</a:t>
            </a:r>
          </a:p>
          <a:p>
            <a:r>
              <a:rPr lang="en-US" sz="2400" dirty="0" smtClean="0"/>
              <a:t>C</a:t>
            </a:r>
            <a:r>
              <a:rPr lang="en-US" sz="2400" dirty="0" smtClean="0"/>
              <a:t>.txt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881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родитель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>
            <a:stCxn id="25" idx="1"/>
            <a:endCxn id="23" idx="6"/>
          </p:cNvCxnSpPr>
          <p:nvPr/>
        </p:nvCxnSpPr>
        <p:spPr>
          <a:xfrm flipH="1">
            <a:off x="7101508" y="3047408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8" idx="2"/>
            <a:endCxn id="24" idx="3"/>
          </p:cNvCxnSpPr>
          <p:nvPr/>
        </p:nvCxnSpPr>
        <p:spPr>
          <a:xfrm flipH="1">
            <a:off x="4616520" y="3500968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946475" y="4330747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943872" y="314096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9" name="Прямая со стрелкой 18"/>
          <p:cNvCxnSpPr>
            <a:stCxn id="17" idx="0"/>
            <a:endCxn id="18" idx="4"/>
          </p:cNvCxnSpPr>
          <p:nvPr/>
        </p:nvCxnSpPr>
        <p:spPr>
          <a:xfrm flipH="1" flipV="1">
            <a:off x="5303912" y="3860968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6"/>
            <a:endCxn id="22" idx="3"/>
          </p:cNvCxnSpPr>
          <p:nvPr/>
        </p:nvCxnSpPr>
        <p:spPr>
          <a:xfrm flipV="1">
            <a:off x="5666555" y="4475526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2" idx="0"/>
            <a:endCxn id="23" idx="4"/>
          </p:cNvCxnSpPr>
          <p:nvPr/>
        </p:nvCxnSpPr>
        <p:spPr>
          <a:xfrm flipH="1" flipV="1">
            <a:off x="6741468" y="3413380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392811" y="386096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381428" y="269338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2969" y="327013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345" y="2816575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0414" y="5404392"/>
            <a:ext cx="2505109" cy="83099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Общий родитель</a:t>
            </a:r>
            <a:br>
              <a:rPr lang="ru-RU" sz="2400" dirty="0" smtClean="0">
                <a:solidFill>
                  <a:schemeClr val="accent1"/>
                </a:solidFill>
              </a:rPr>
            </a:br>
            <a:r>
              <a:rPr lang="ru-RU" sz="2400" dirty="0" smtClean="0">
                <a:solidFill>
                  <a:schemeClr val="accent1"/>
                </a:solidFill>
              </a:rPr>
              <a:t>для </a:t>
            </a:r>
            <a:r>
              <a:rPr lang="en-US" sz="2400" dirty="0" smtClean="0">
                <a:solidFill>
                  <a:schemeClr val="accent1"/>
                </a:solidFill>
              </a:rPr>
              <a:t>master </a:t>
            </a:r>
            <a:r>
              <a:rPr lang="ru-RU" sz="2400" dirty="0" smtClean="0">
                <a:solidFill>
                  <a:schemeClr val="accent1"/>
                </a:solidFill>
              </a:rPr>
              <a:t>и </a:t>
            </a:r>
            <a:r>
              <a:rPr lang="en-US" sz="2400" dirty="0" smtClean="0">
                <a:solidFill>
                  <a:schemeClr val="accent1"/>
                </a:solidFill>
              </a:rPr>
              <a:t>f2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cxnSp>
        <p:nvCxnSpPr>
          <p:cNvPr id="27" name="Прямая со стрелкой 26"/>
          <p:cNvCxnSpPr>
            <a:stCxn id="26" idx="0"/>
          </p:cNvCxnSpPr>
          <p:nvPr/>
        </p:nvCxnSpPr>
        <p:spPr>
          <a:xfrm flipV="1">
            <a:off x="3422969" y="4690747"/>
            <a:ext cx="1952951" cy="713645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был изменен</a:t>
            </a:r>
            <a:br>
              <a:rPr lang="ru-RU" dirty="0" smtClean="0"/>
            </a:br>
            <a:r>
              <a:rPr lang="ru-RU" dirty="0" smtClean="0"/>
              <a:t>один и тот же файл?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 стрелкой 30"/>
          <p:cNvCxnSpPr>
            <a:stCxn id="12" idx="0"/>
            <a:endCxn id="4" idx="3"/>
          </p:cNvCxnSpPr>
          <p:nvPr/>
        </p:nvCxnSpPr>
        <p:spPr>
          <a:xfrm flipH="1" flipV="1">
            <a:off x="6771000" y="2685031"/>
            <a:ext cx="1584959" cy="50545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0" idx="0"/>
            <a:endCxn id="4" idx="1"/>
          </p:cNvCxnSpPr>
          <p:nvPr/>
        </p:nvCxnSpPr>
        <p:spPr>
          <a:xfrm flipV="1">
            <a:off x="3836041" y="2685031"/>
            <a:ext cx="1584959" cy="52814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7" idx="1"/>
            <a:endCxn id="10" idx="2"/>
          </p:cNvCxnSpPr>
          <p:nvPr/>
        </p:nvCxnSpPr>
        <p:spPr>
          <a:xfrm flipH="1" flipV="1">
            <a:off x="3836041" y="5013176"/>
            <a:ext cx="1584918" cy="61144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3"/>
            <a:endCxn id="12" idx="2"/>
          </p:cNvCxnSpPr>
          <p:nvPr/>
        </p:nvCxnSpPr>
        <p:spPr>
          <a:xfrm flipV="1">
            <a:off x="6770959" y="4990489"/>
            <a:ext cx="1585000" cy="63413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объединить изменения?</a:t>
            </a:r>
            <a:endParaRPr lang="en-US" dirty="0"/>
          </a:p>
        </p:txBody>
      </p:sp>
      <p:sp>
        <p:nvSpPr>
          <p:cNvPr id="4" name="Прямоугольник 3"/>
          <p:cNvSpPr>
            <a:spLocks noChangeAspect="1"/>
          </p:cNvSpPr>
          <p:nvPr/>
        </p:nvSpPr>
        <p:spPr>
          <a:xfrm>
            <a:off x="5421000" y="1785031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421000" y="2199111"/>
            <a:ext cx="1350000" cy="31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21000" y="2929347"/>
            <a:ext cx="1350000" cy="31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>
            <a:spLocks noChangeAspect="1"/>
          </p:cNvSpPr>
          <p:nvPr/>
        </p:nvSpPr>
        <p:spPr>
          <a:xfrm>
            <a:off x="3161041" y="3213176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161041" y="3627256"/>
            <a:ext cx="1350000" cy="31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>
            <a:spLocks noChangeAspect="1"/>
          </p:cNvSpPr>
          <p:nvPr/>
        </p:nvSpPr>
        <p:spPr>
          <a:xfrm>
            <a:off x="7680959" y="3190489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680959" y="4334805"/>
            <a:ext cx="1350000" cy="31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654306" y="3859656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4142" y="388234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5420959" y="4724625"/>
            <a:ext cx="1350000" cy="180000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одна и та же строчка?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&lt;&lt;&lt;&lt;&lt;&lt;&lt; </a:t>
            </a:r>
            <a:r>
              <a:rPr lang="en-US" dirty="0" err="1">
                <a:latin typeface="Consolas" panose="020B0609020204030204" pitchFamily="49" charset="0"/>
              </a:rPr>
              <a:t>HEAD:index.html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&lt;div id="footer"&gt;contact : email.support@github.com&lt;/div&gt;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=======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&lt;div id="footer"&gt;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please contact us at support@github.com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&gt;&gt;&gt;&gt;&gt;&gt;&gt; iss53:index.html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Конфликт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Распределенная</a:t>
            </a:r>
          </a:p>
          <a:p>
            <a:r>
              <a:rPr lang="ru-RU" sz="2200" dirty="0" smtClean="0"/>
              <a:t>Каждому по </a:t>
            </a:r>
            <a:r>
              <a:rPr lang="ru-RU" sz="2200" dirty="0" err="1" smtClean="0"/>
              <a:t>репозиторию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b="1" dirty="0" smtClean="0"/>
              <a:t>Консольная</a:t>
            </a:r>
          </a:p>
          <a:p>
            <a:r>
              <a:rPr lang="ru-RU" sz="2200" dirty="0" smtClean="0"/>
              <a:t>Состоит из утилит командной строки</a:t>
            </a:r>
            <a:endParaRPr lang="en-US" sz="2200" dirty="0" smtClean="0"/>
          </a:p>
          <a:p>
            <a:r>
              <a:rPr lang="ru-RU" sz="2200" dirty="0" smtClean="0"/>
              <a:t>Кроссплатформенная</a:t>
            </a:r>
          </a:p>
          <a:p>
            <a:r>
              <a:rPr lang="ru-RU" sz="2200" dirty="0" smtClean="0"/>
              <a:t>Много разных </a:t>
            </a:r>
            <a:r>
              <a:rPr lang="en-US" sz="2200" dirty="0" smtClean="0"/>
              <a:t>GUI</a:t>
            </a:r>
            <a:endParaRPr lang="ru-RU" sz="2200" dirty="0" smtClean="0"/>
          </a:p>
          <a:p>
            <a:pPr marL="0" indent="0">
              <a:buNone/>
            </a:pPr>
            <a:r>
              <a:rPr lang="ru-RU" b="1" dirty="0" smtClean="0"/>
              <a:t>Поддерживается</a:t>
            </a:r>
          </a:p>
          <a:p>
            <a:r>
              <a:rPr lang="ru-RU" sz="2200" dirty="0" smtClean="0"/>
              <a:t>хостингами </a:t>
            </a:r>
            <a:r>
              <a:rPr lang="ru-RU" sz="2200" dirty="0" err="1" smtClean="0"/>
              <a:t>репозиториев</a:t>
            </a:r>
            <a:r>
              <a:rPr lang="ru-RU" sz="2200" dirty="0" smtClean="0"/>
              <a:t>: </a:t>
            </a:r>
            <a:r>
              <a:rPr lang="en-US" sz="2200" i="1" dirty="0" smtClean="0"/>
              <a:t>GitHub</a:t>
            </a:r>
            <a:r>
              <a:rPr lang="en-US" sz="2200" i="1" dirty="0"/>
              <a:t>, </a:t>
            </a:r>
            <a:r>
              <a:rPr lang="en-US" sz="2200" i="1" dirty="0" err="1"/>
              <a:t>GitLab</a:t>
            </a:r>
            <a:r>
              <a:rPr lang="en-US" sz="2200" i="1" dirty="0"/>
              <a:t>, </a:t>
            </a:r>
            <a:r>
              <a:rPr lang="en-US" sz="2200" i="1" dirty="0" err="1" smtClean="0"/>
              <a:t>BitBucket</a:t>
            </a:r>
            <a:endParaRPr lang="ru-RU" sz="2200" dirty="0" smtClean="0"/>
          </a:p>
          <a:p>
            <a:r>
              <a:rPr lang="ru-RU" sz="2200" dirty="0"/>
              <a:t>п</a:t>
            </a:r>
            <a:r>
              <a:rPr lang="ru-RU" sz="2200" dirty="0" smtClean="0"/>
              <a:t>опулярными </a:t>
            </a:r>
            <a:r>
              <a:rPr lang="en-US" sz="2200" dirty="0" smtClean="0"/>
              <a:t>IDE</a:t>
            </a:r>
            <a:r>
              <a:rPr lang="ru-RU" sz="2200" dirty="0" smtClean="0"/>
              <a:t>: </a:t>
            </a:r>
            <a:r>
              <a:rPr lang="en-US" sz="2200" i="1" dirty="0" smtClean="0"/>
              <a:t>Visual Studio, </a:t>
            </a:r>
            <a:r>
              <a:rPr lang="en-US" sz="2200" i="1" dirty="0" err="1" smtClean="0"/>
              <a:t>WebStorm</a:t>
            </a:r>
            <a:r>
              <a:rPr lang="en-US" sz="2200" i="1" dirty="0" smtClean="0"/>
              <a:t>, VS Code</a:t>
            </a:r>
            <a:endParaRPr lang="ru-RU" sz="2200" i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ru-RU" dirty="0"/>
              <a:t> </a:t>
            </a:r>
            <a:r>
              <a:rPr lang="ru-RU" dirty="0" smtClean="0"/>
              <a:t>– популярная система контроля версий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85" y="2179586"/>
            <a:ext cx="2498828" cy="24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&lt;&lt;&lt;&lt;&lt;&lt;&lt; </a:t>
            </a:r>
            <a:r>
              <a:rPr lang="en-US" b="1" dirty="0" err="1">
                <a:latin typeface="Consolas" panose="020B0609020204030204" pitchFamily="49" charset="0"/>
              </a:rPr>
              <a:t>HEAD</a:t>
            </a:r>
            <a:r>
              <a:rPr lang="en-US" dirty="0" err="1">
                <a:latin typeface="Consolas" panose="020B0609020204030204" pitchFamily="49" charset="0"/>
              </a:rPr>
              <a:t>:index.html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&lt;div id="footer"&gt;contact : email.support@github.com&lt;/div&gt;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=======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&lt;div id="footer"&gt;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please contact us at support@github.com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&gt;&gt;&gt;&gt;&gt;&gt;&gt; </a:t>
            </a:r>
            <a:r>
              <a:rPr lang="en-US" b="1" dirty="0" smtClean="0">
                <a:latin typeface="Consolas" panose="020B0609020204030204" pitchFamily="49" charset="0"/>
              </a:rPr>
              <a:t>f2</a:t>
            </a:r>
            <a:r>
              <a:rPr lang="en-US" dirty="0" smtClean="0">
                <a:latin typeface="Consolas" panose="020B0609020204030204" pitchFamily="49" charset="0"/>
              </a:rPr>
              <a:t>:index.html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Конфликт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1553" y="2132856"/>
            <a:ext cx="9648860" cy="3600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1521" y="2852512"/>
            <a:ext cx="9648860" cy="115255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21217935">
            <a:off x="1814143" y="4625350"/>
            <a:ext cx="7349321" cy="95410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Создается текстовый блок,</a:t>
            </a:r>
            <a:br>
              <a:rPr lang="ru-RU" sz="2800" i="1" dirty="0" smtClean="0">
                <a:solidFill>
                  <a:schemeClr val="accent1"/>
                </a:solidFill>
              </a:rPr>
            </a:br>
            <a:r>
              <a:rPr lang="ru-RU" sz="2800" i="1" dirty="0" smtClean="0">
                <a:solidFill>
                  <a:schemeClr val="accent1"/>
                </a:solidFill>
              </a:rPr>
              <a:t>содержащий изменения из обоих </a:t>
            </a:r>
            <a:r>
              <a:rPr lang="ru-RU" sz="2800" i="1" dirty="0" err="1" smtClean="0">
                <a:solidFill>
                  <a:schemeClr val="accent1"/>
                </a:solidFill>
              </a:rPr>
              <a:t>коммитов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Необходимо заменить все «объединенные» текстовые блоки на правильное содержимое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>Стратегии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Взять один вариант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Взять второй вариант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Взять оба варианта последовательно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Написать что-то совершенно иное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5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конфликта в </a:t>
            </a:r>
            <a:r>
              <a:rPr lang="en-US" dirty="0" smtClean="0"/>
              <a:t>VS Code</a:t>
            </a:r>
            <a:endParaRPr lang="ru-RU" dirty="0"/>
          </a:p>
        </p:txBody>
      </p:sp>
      <p:pic>
        <p:nvPicPr>
          <p:cNvPr id="1026" name="Picture 2" descr="ÐÐ°Ð½ÐµÐ»Ñ ÑÐ¿ÑÐ°Ð²Ð»ÐµÐ½Ð¸Ñ ÐºÐ¾Ð½ÑÐ»Ð¸ÐºÑÐ°Ð¼Ð¸ VS-ÐºÐ¾Ð´Ð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56" y="1773238"/>
            <a:ext cx="9648858" cy="25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Changes </a:t>
            </a:r>
            <a:r>
              <a:rPr lang="ru-RU" dirty="0" smtClean="0"/>
              <a:t>в </a:t>
            </a:r>
            <a:r>
              <a:rPr lang="en-US" dirty="0" smtClean="0"/>
              <a:t>VS Code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99" y="1773238"/>
            <a:ext cx="9652081" cy="30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Надо объединять на уровне </a:t>
            </a:r>
            <a:r>
              <a:rPr lang="ru-RU" b="1" dirty="0" smtClean="0"/>
              <a:t>списка файлов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на уровне </a:t>
            </a:r>
            <a:r>
              <a:rPr lang="ru-RU" b="1" dirty="0" smtClean="0"/>
              <a:t>содержимого файлов</a:t>
            </a:r>
          </a:p>
          <a:p>
            <a:r>
              <a:rPr lang="ru-RU" dirty="0" smtClean="0"/>
              <a:t>Нужно знать две объединяемые версии, а также </a:t>
            </a:r>
            <a:r>
              <a:rPr lang="ru-RU" b="1" dirty="0" smtClean="0"/>
              <a:t>общего предка</a:t>
            </a:r>
          </a:p>
          <a:p>
            <a:r>
              <a:rPr lang="ru-RU" dirty="0" smtClean="0"/>
              <a:t>Часто происходит </a:t>
            </a:r>
            <a:r>
              <a:rPr lang="ru-RU" b="1" dirty="0" smtClean="0"/>
              <a:t>автоматическое объединение</a:t>
            </a:r>
          </a:p>
          <a:p>
            <a:r>
              <a:rPr lang="ru-RU" dirty="0" smtClean="0"/>
              <a:t>В остальных случаях необходимо </a:t>
            </a:r>
            <a:r>
              <a:rPr lang="ru-RU" b="1" dirty="0" smtClean="0"/>
              <a:t>вручную решать конфликты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объединять изменения?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Объединить изменения автоматически</a:t>
            </a:r>
            <a:r>
              <a:rPr lang="en-US" sz="2800" dirty="0" smtClean="0"/>
              <a:t> – </a:t>
            </a:r>
            <a:r>
              <a:rPr lang="en-US" sz="2800" dirty="0" smtClean="0">
                <a:latin typeface="Consolas" panose="020B0609020204030204" pitchFamily="49" charset="0"/>
              </a:rPr>
              <a:t>merge</a:t>
            </a:r>
            <a:endParaRPr lang="ru-RU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Разрешить конфликты вручную</a:t>
            </a:r>
            <a:r>
              <a:rPr lang="en-US" sz="2800" dirty="0" smtClean="0"/>
              <a:t> – </a:t>
            </a:r>
            <a:r>
              <a:rPr lang="en-US" sz="2800" dirty="0" err="1" smtClean="0">
                <a:latin typeface="Consolas" panose="020B0609020204030204" pitchFamily="49" charset="0"/>
              </a:rPr>
              <a:t>mergetool</a:t>
            </a:r>
            <a:endParaRPr lang="ru-RU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dirty="0" err="1" smtClean="0"/>
              <a:t>Закоммитить</a:t>
            </a:r>
            <a:r>
              <a:rPr lang="ru-RU" sz="2800" dirty="0" smtClean="0"/>
              <a:t> результат</a:t>
            </a:r>
            <a:r>
              <a:rPr lang="en-US" sz="2800" dirty="0" smtClean="0"/>
              <a:t> – </a:t>
            </a:r>
            <a:r>
              <a:rPr lang="en-US" sz="2800" dirty="0" smtClean="0">
                <a:latin typeface="Consolas" panose="020B0609020204030204" pitchFamily="49" charset="0"/>
              </a:rPr>
              <a:t>commit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слияния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9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поведут себя ветки?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3" idx="0"/>
            <a:endCxn id="16" idx="5"/>
          </p:cNvCxnSpPr>
          <p:nvPr/>
        </p:nvCxnSpPr>
        <p:spPr>
          <a:xfrm flipH="1" flipV="1">
            <a:off x="5877116" y="3251470"/>
            <a:ext cx="465493" cy="853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15" idx="1"/>
            <a:endCxn id="13" idx="6"/>
          </p:cNvCxnSpPr>
          <p:nvPr/>
        </p:nvCxnSpPr>
        <p:spPr>
          <a:xfrm flipH="1">
            <a:off x="6702649" y="4450510"/>
            <a:ext cx="540904" cy="14077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8" idx="2"/>
            <a:endCxn id="14" idx="3"/>
          </p:cNvCxnSpPr>
          <p:nvPr/>
        </p:nvCxnSpPr>
        <p:spPr>
          <a:xfrm flipH="1">
            <a:off x="4217661" y="4912175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547616" y="574195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545013" y="455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4905053" y="5272175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5267696" y="5886733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6342609" y="4824587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993952" y="527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982569" y="4104587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110" y="4681342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3553" y="4219677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262489" y="263691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7" name="Прямая со стрелкой 16"/>
          <p:cNvCxnSpPr>
            <a:stCxn id="8" idx="0"/>
            <a:endCxn id="16" idx="3"/>
          </p:cNvCxnSpPr>
          <p:nvPr/>
        </p:nvCxnSpPr>
        <p:spPr>
          <a:xfrm flipV="1">
            <a:off x="4905053" y="3251470"/>
            <a:ext cx="462889" cy="13007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/>
          <p:cNvCxnSpPr>
            <a:endCxn id="19" idx="2"/>
          </p:cNvCxnSpPr>
          <p:nvPr/>
        </p:nvCxnSpPr>
        <p:spPr>
          <a:xfrm flipH="1" flipV="1">
            <a:off x="7840328" y="3947522"/>
            <a:ext cx="3156" cy="2721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поведут себя ветки?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3" idx="0"/>
            <a:endCxn id="16" idx="5"/>
          </p:cNvCxnSpPr>
          <p:nvPr/>
        </p:nvCxnSpPr>
        <p:spPr>
          <a:xfrm flipH="1" flipV="1">
            <a:off x="5877116" y="3251470"/>
            <a:ext cx="465493" cy="853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15" idx="1"/>
            <a:endCxn id="13" idx="6"/>
          </p:cNvCxnSpPr>
          <p:nvPr/>
        </p:nvCxnSpPr>
        <p:spPr>
          <a:xfrm flipH="1">
            <a:off x="6702649" y="4450510"/>
            <a:ext cx="540904" cy="14077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8" idx="2"/>
            <a:endCxn id="14" idx="3"/>
          </p:cNvCxnSpPr>
          <p:nvPr/>
        </p:nvCxnSpPr>
        <p:spPr>
          <a:xfrm flipH="1">
            <a:off x="4217661" y="4912175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547616" y="574195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545013" y="455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4905053" y="5272175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5267696" y="5886733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6342609" y="4824587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993952" y="527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982569" y="4104587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110" y="4681342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3553" y="4219677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262489" y="263691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7" name="Прямая со стрелкой 16"/>
          <p:cNvCxnSpPr>
            <a:stCxn id="8" idx="0"/>
            <a:endCxn id="16" idx="3"/>
          </p:cNvCxnSpPr>
          <p:nvPr/>
        </p:nvCxnSpPr>
        <p:spPr>
          <a:xfrm flipV="1">
            <a:off x="4905053" y="3251470"/>
            <a:ext cx="462889" cy="13007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5306" y="3485857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/>
          <p:cNvCxnSpPr>
            <a:endCxn id="19" idx="2"/>
          </p:cNvCxnSpPr>
          <p:nvPr/>
        </p:nvCxnSpPr>
        <p:spPr>
          <a:xfrm flipH="1" flipV="1">
            <a:off x="7083400" y="2479538"/>
            <a:ext cx="3156" cy="2721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поведут себя ветки?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3" idx="0"/>
            <a:endCxn id="16" idx="5"/>
          </p:cNvCxnSpPr>
          <p:nvPr/>
        </p:nvCxnSpPr>
        <p:spPr>
          <a:xfrm flipH="1" flipV="1">
            <a:off x="5877116" y="3251470"/>
            <a:ext cx="465493" cy="853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15" idx="1"/>
            <a:endCxn id="16" idx="6"/>
          </p:cNvCxnSpPr>
          <p:nvPr/>
        </p:nvCxnSpPr>
        <p:spPr>
          <a:xfrm flipH="1">
            <a:off x="5982569" y="2982526"/>
            <a:ext cx="504056" cy="1438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8" idx="2"/>
            <a:endCxn id="14" idx="3"/>
          </p:cNvCxnSpPr>
          <p:nvPr/>
        </p:nvCxnSpPr>
        <p:spPr>
          <a:xfrm flipH="1">
            <a:off x="4217661" y="4912175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547616" y="574195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545013" y="455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4905053" y="5272175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5267696" y="5886733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6342609" y="4824587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993952" y="527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982569" y="4104587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110" y="4681342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625" y="275169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262489" y="263691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7" name="Прямая со стрелкой 16"/>
          <p:cNvCxnSpPr>
            <a:stCxn id="8" idx="0"/>
            <a:endCxn id="16" idx="3"/>
          </p:cNvCxnSpPr>
          <p:nvPr/>
        </p:nvCxnSpPr>
        <p:spPr>
          <a:xfrm flipV="1">
            <a:off x="4905053" y="3251470"/>
            <a:ext cx="462889" cy="13007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78378" y="2017873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217935">
            <a:off x="6974060" y="3420291"/>
            <a:ext cx="3770584" cy="95410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Сдвинется ветка,</a:t>
            </a:r>
            <a:r>
              <a:rPr lang="en-US" sz="2800" i="1" dirty="0" smtClean="0">
                <a:solidFill>
                  <a:schemeClr val="accent1"/>
                </a:solidFill>
              </a:rPr>
              <a:t/>
            </a:r>
            <a:br>
              <a:rPr lang="en-US" sz="2800" i="1" dirty="0" smtClean="0">
                <a:solidFill>
                  <a:schemeClr val="accent1"/>
                </a:solidFill>
              </a:rPr>
            </a:br>
            <a:r>
              <a:rPr lang="ru-RU" sz="2800" i="1" dirty="0" smtClean="0">
                <a:solidFill>
                  <a:schemeClr val="accent1"/>
                </a:solidFill>
              </a:rPr>
              <a:t>на которой был </a:t>
            </a:r>
            <a:r>
              <a:rPr lang="en-US" sz="2800" i="1" dirty="0" smtClean="0">
                <a:solidFill>
                  <a:schemeClr val="accent1"/>
                </a:solidFill>
              </a:rPr>
              <a:t>HEAD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1217935">
            <a:off x="1530919" y="2122837"/>
            <a:ext cx="4434355" cy="95410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Ветка, которую вливают</a:t>
            </a:r>
            <a:br>
              <a:rPr lang="ru-RU" sz="2800" i="1" dirty="0" smtClean="0">
                <a:solidFill>
                  <a:schemeClr val="accent1"/>
                </a:solidFill>
              </a:rPr>
            </a:br>
            <a:r>
              <a:rPr lang="ru-RU" sz="2800" i="1" dirty="0" smtClean="0">
                <a:solidFill>
                  <a:schemeClr val="accent1"/>
                </a:solidFill>
              </a:rPr>
              <a:t>стоит на месте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/>
          <p:cNvCxnSpPr>
            <a:stCxn id="14" idx="0"/>
            <a:endCxn id="19" idx="2"/>
          </p:cNvCxnSpPr>
          <p:nvPr/>
        </p:nvCxnSpPr>
        <p:spPr>
          <a:xfrm flipH="1" flipV="1">
            <a:off x="3620885" y="4335419"/>
            <a:ext cx="1" cy="34592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если обратно влить?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3" idx="0"/>
            <a:endCxn id="16" idx="5"/>
          </p:cNvCxnSpPr>
          <p:nvPr/>
        </p:nvCxnSpPr>
        <p:spPr>
          <a:xfrm flipH="1" flipV="1">
            <a:off x="5877116" y="3251470"/>
            <a:ext cx="465493" cy="853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15" idx="1"/>
            <a:endCxn id="16" idx="6"/>
          </p:cNvCxnSpPr>
          <p:nvPr/>
        </p:nvCxnSpPr>
        <p:spPr>
          <a:xfrm flipH="1">
            <a:off x="5982569" y="2982526"/>
            <a:ext cx="504056" cy="1438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8" idx="2"/>
            <a:endCxn id="14" idx="3"/>
          </p:cNvCxnSpPr>
          <p:nvPr/>
        </p:nvCxnSpPr>
        <p:spPr>
          <a:xfrm flipH="1">
            <a:off x="4217661" y="4912175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547616" y="574195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545013" y="455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4905053" y="5272175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5267696" y="5886733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6342609" y="4824587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993952" y="527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982569" y="4104587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110" y="4681342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625" y="275169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262489" y="263691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7" name="Прямая со стрелкой 16"/>
          <p:cNvCxnSpPr>
            <a:stCxn id="8" idx="0"/>
            <a:endCxn id="16" idx="3"/>
          </p:cNvCxnSpPr>
          <p:nvPr/>
        </p:nvCxnSpPr>
        <p:spPr>
          <a:xfrm flipV="1">
            <a:off x="4905053" y="3251470"/>
            <a:ext cx="462889" cy="13007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15863" y="3873754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GUI</a:t>
            </a:r>
            <a:r>
              <a:rPr lang="ru-RU" sz="2800" b="1" dirty="0" err="1" smtClean="0"/>
              <a:t>ов</a:t>
            </a:r>
            <a:r>
              <a:rPr lang="ru-RU" sz="2800" b="1" dirty="0" smtClean="0"/>
              <a:t> много</a:t>
            </a:r>
            <a:r>
              <a:rPr lang="ru-RU" sz="2800" dirty="0" smtClean="0"/>
              <a:t>, на любой вкус и цвет,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каждый со своими особенностями,</a:t>
            </a:r>
            <a:br>
              <a:rPr lang="ru-RU" sz="2800" dirty="0" smtClean="0"/>
            </a:br>
            <a:r>
              <a:rPr lang="ru-RU" sz="2800" dirty="0" smtClean="0"/>
              <a:t>а </a:t>
            </a:r>
            <a:r>
              <a:rPr lang="ru-RU" sz="2800" b="1" dirty="0" smtClean="0"/>
              <a:t>времени мало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Будем пользовать одним — </a:t>
            </a:r>
            <a:r>
              <a:rPr lang="en-US" sz="2800" b="1" dirty="0" err="1" smtClean="0"/>
              <a:t>Git</a:t>
            </a:r>
            <a:r>
              <a:rPr lang="en-US" sz="2800" b="1" dirty="0" smtClean="0"/>
              <a:t> Extensions</a:t>
            </a:r>
            <a:endParaRPr lang="ru-RU" sz="2800" b="1" dirty="0"/>
          </a:p>
          <a:p>
            <a:r>
              <a:rPr lang="ru-RU" sz="2800" dirty="0" smtClean="0"/>
              <a:t>Тонкая, но удобная </a:t>
            </a:r>
            <a:r>
              <a:rPr lang="ru-RU" sz="2800" dirty="0"/>
              <a:t>надстройка над </a:t>
            </a:r>
            <a:r>
              <a:rPr lang="ru-RU" sz="2800" dirty="0" smtClean="0"/>
              <a:t>консолью</a:t>
            </a:r>
          </a:p>
          <a:p>
            <a:r>
              <a:rPr lang="ru-RU" sz="2800" dirty="0" smtClean="0"/>
              <a:t>Делает минимум магии</a:t>
            </a:r>
          </a:p>
          <a:p>
            <a:r>
              <a:rPr lang="ru-RU" sz="2800" dirty="0"/>
              <a:t>Распространен в </a:t>
            </a:r>
            <a:r>
              <a:rPr lang="ru-RU" sz="2800" dirty="0" smtClean="0"/>
              <a:t>Контуре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будем изучать?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ÑÐ»Ð¾Ð¼Ð°ÑÑÐµÑ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42" y="1487785"/>
            <a:ext cx="2445271" cy="244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95" y="4365104"/>
            <a:ext cx="152231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/>
          <p:cNvCxnSpPr>
            <a:stCxn id="14" idx="0"/>
            <a:endCxn id="19" idx="2"/>
          </p:cNvCxnSpPr>
          <p:nvPr/>
        </p:nvCxnSpPr>
        <p:spPr>
          <a:xfrm flipH="1" flipV="1">
            <a:off x="4292400" y="2420156"/>
            <a:ext cx="1" cy="34592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3" idx="0"/>
            <a:endCxn id="16" idx="5"/>
          </p:cNvCxnSpPr>
          <p:nvPr/>
        </p:nvCxnSpPr>
        <p:spPr>
          <a:xfrm flipH="1" flipV="1">
            <a:off x="5877116" y="3251470"/>
            <a:ext cx="465493" cy="853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15" idx="1"/>
            <a:endCxn id="16" idx="6"/>
          </p:cNvCxnSpPr>
          <p:nvPr/>
        </p:nvCxnSpPr>
        <p:spPr>
          <a:xfrm flipH="1">
            <a:off x="5982569" y="2982526"/>
            <a:ext cx="504056" cy="1438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16" idx="2"/>
            <a:endCxn id="14" idx="3"/>
          </p:cNvCxnSpPr>
          <p:nvPr/>
        </p:nvCxnSpPr>
        <p:spPr>
          <a:xfrm flipH="1">
            <a:off x="4889176" y="2996912"/>
            <a:ext cx="37331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547616" y="574195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545013" y="455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4905053" y="5272175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5267696" y="5886733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6342609" y="4824587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993952" y="5272175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982569" y="4104587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5625" y="276607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625" y="275169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262489" y="263691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7" name="Прямая со стрелкой 16"/>
          <p:cNvCxnSpPr>
            <a:stCxn id="8" idx="0"/>
            <a:endCxn id="16" idx="3"/>
          </p:cNvCxnSpPr>
          <p:nvPr/>
        </p:nvCxnSpPr>
        <p:spPr>
          <a:xfrm flipV="1">
            <a:off x="4905053" y="3251470"/>
            <a:ext cx="462889" cy="130070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87378" y="1958491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217935">
            <a:off x="6930720" y="3482405"/>
            <a:ext cx="4135874" cy="1384995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Нет смысла создавать </a:t>
            </a:r>
            <a:r>
              <a:rPr lang="ru-RU" sz="2800" i="1" dirty="0" err="1" smtClean="0">
                <a:solidFill>
                  <a:schemeClr val="accent1"/>
                </a:solidFill>
              </a:rPr>
              <a:t>коммит</a:t>
            </a:r>
            <a:r>
              <a:rPr lang="ru-RU" sz="2800" i="1" dirty="0" smtClean="0">
                <a:solidFill>
                  <a:schemeClr val="accent1"/>
                </a:solidFill>
              </a:rPr>
              <a:t> – просто передвигается ветка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217935">
            <a:off x="6988651" y="5277790"/>
            <a:ext cx="4020011" cy="95410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Это </a:t>
            </a:r>
            <a:r>
              <a:rPr lang="en-US" sz="2800" i="1" dirty="0" smtClean="0">
                <a:solidFill>
                  <a:schemeClr val="accent1"/>
                </a:solidFill>
              </a:rPr>
              <a:t>Fast-Forward Merge</a:t>
            </a:r>
            <a:endParaRPr lang="en-US" sz="2800" i="1" dirty="0" smtClean="0">
              <a:solidFill>
                <a:schemeClr val="accent1"/>
              </a:solidFill>
            </a:endParaRPr>
          </a:p>
          <a:p>
            <a:r>
              <a:rPr lang="ru-RU" sz="2800" i="1" dirty="0" smtClean="0">
                <a:solidFill>
                  <a:schemeClr val="accent1"/>
                </a:solidFill>
              </a:rPr>
              <a:t>или «Перемотка»</a:t>
            </a:r>
            <a:endParaRPr lang="en-US" sz="28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Слияние в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24" y="1782753"/>
            <a:ext cx="5219352" cy="4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Задание 5. </a:t>
            </a:r>
            <a:r>
              <a:rPr lang="en-US" dirty="0"/>
              <a:t>Merge Conflict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Задание 6. </a:t>
            </a:r>
            <a:r>
              <a:rPr lang="en-US" dirty="0"/>
              <a:t>Hidden </a:t>
            </a:r>
            <a:r>
              <a:rPr lang="en-US" dirty="0" smtClean="0"/>
              <a:t>Conflict</a:t>
            </a:r>
            <a:br>
              <a:rPr lang="en-US" dirty="0" smtClean="0"/>
            </a:br>
            <a:r>
              <a:rPr lang="ru-RU" dirty="0"/>
              <a:t>Задание 7. </a:t>
            </a:r>
            <a:r>
              <a:rPr lang="en-US" dirty="0"/>
              <a:t>Fast-Forward 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6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C2E4C-24C8-4976-8E0F-7E92C81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A2. Immutable </a:t>
            </a:r>
            <a:r>
              <a:rPr lang="en-US" dirty="0"/>
              <a:t>History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05218-0BF4-4B01-BC61-3BD508CD9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Нельзя переписать историю — можно создать новую</a:t>
            </a:r>
          </a:p>
        </p:txBody>
      </p:sp>
    </p:spTree>
    <p:extLst>
      <p:ext uri="{BB962C8B-B14F-4D97-AF65-F5344CB8AC3E}">
        <p14:creationId xmlns:p14="http://schemas.microsoft.com/office/powerpoint/2010/main" val="22236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 Commit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2" name="Прямая со стрелкой 11"/>
          <p:cNvCxnSpPr>
            <a:stCxn id="13" idx="0"/>
            <a:endCxn id="16" idx="4"/>
          </p:cNvCxnSpPr>
          <p:nvPr/>
        </p:nvCxnSpPr>
        <p:spPr>
          <a:xfrm flipV="1">
            <a:off x="6816080" y="3870289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4" name="Прямая со стрелкой 13"/>
          <p:cNvCxnSpPr>
            <a:stCxn id="11" idx="0"/>
            <a:endCxn id="13" idx="4"/>
          </p:cNvCxnSpPr>
          <p:nvPr/>
        </p:nvCxnSpPr>
        <p:spPr>
          <a:xfrm flipV="1">
            <a:off x="6816080" y="5183970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6" idx="0"/>
            <a:endCxn id="17" idx="4"/>
          </p:cNvCxnSpPr>
          <p:nvPr/>
        </p:nvCxnSpPr>
        <p:spPr>
          <a:xfrm flipV="1">
            <a:off x="6816080" y="2556608"/>
            <a:ext cx="0" cy="59368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6456040" y="3150289"/>
            <a:ext cx="72008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56040" y="1836608"/>
            <a:ext cx="720080" cy="72000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5488" y="4593137"/>
            <a:ext cx="281448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Последний </a:t>
            </a:r>
            <a:r>
              <a:rPr lang="ru-RU" sz="2400" dirty="0" err="1" smtClean="0">
                <a:solidFill>
                  <a:schemeClr val="accent1"/>
                </a:solidFill>
              </a:rPr>
              <a:t>коммит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7587" y="3279456"/>
            <a:ext cx="1990288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Commit index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1037" y="1965775"/>
            <a:ext cx="254338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Working directory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217935">
            <a:off x="7741938" y="2899719"/>
            <a:ext cx="2984087" cy="83099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i="1" dirty="0" smtClean="0">
                <a:solidFill>
                  <a:schemeClr val="accent1"/>
                </a:solidFill>
              </a:rPr>
              <a:t>Хочется дополнить</a:t>
            </a:r>
            <a:br>
              <a:rPr lang="ru-RU" sz="2400" i="1" dirty="0" smtClean="0">
                <a:solidFill>
                  <a:schemeClr val="accent1"/>
                </a:solidFill>
              </a:rPr>
            </a:br>
            <a:r>
              <a:rPr lang="ru-RU" sz="2400" i="1" dirty="0" smtClean="0">
                <a:solidFill>
                  <a:schemeClr val="accent1"/>
                </a:solidFill>
              </a:rPr>
              <a:t>последний </a:t>
            </a:r>
            <a:r>
              <a:rPr lang="ru-RU" sz="2400" i="1" dirty="0" err="1" smtClean="0">
                <a:solidFill>
                  <a:schemeClr val="accent1"/>
                </a:solidFill>
              </a:rPr>
              <a:t>коммит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 Commit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456040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456040" y="4463970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14" name="Прямая со стрелкой 13"/>
          <p:cNvCxnSpPr>
            <a:stCxn id="11" idx="7"/>
            <a:endCxn id="22" idx="3"/>
          </p:cNvCxnSpPr>
          <p:nvPr/>
        </p:nvCxnSpPr>
        <p:spPr>
          <a:xfrm flipV="1">
            <a:off x="7070667" y="3764846"/>
            <a:ext cx="1338904" cy="211824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39" y="1772411"/>
            <a:ext cx="3852461" cy="2578419"/>
          </a:xfrm>
          <a:prstGeom prst="rect">
            <a:avLst/>
          </a:prstGeom>
        </p:spPr>
      </p:pic>
      <p:sp>
        <p:nvSpPr>
          <p:cNvPr id="22" name="Овал 21"/>
          <p:cNvSpPr/>
          <p:nvPr/>
        </p:nvSpPr>
        <p:spPr>
          <a:xfrm>
            <a:off x="8304118" y="315028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  <a:prstDash val="solid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 rot="21217935">
            <a:off x="6672652" y="1819114"/>
            <a:ext cx="3983013" cy="1200329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i="1" dirty="0" smtClean="0">
                <a:solidFill>
                  <a:schemeClr val="accent1"/>
                </a:solidFill>
              </a:rPr>
              <a:t>Изменения из </a:t>
            </a:r>
            <a:r>
              <a:rPr lang="en-US" sz="2400" i="1" dirty="0" smtClean="0">
                <a:solidFill>
                  <a:schemeClr val="accent1"/>
                </a:solidFill>
              </a:rPr>
              <a:t>Commit index</a:t>
            </a:r>
            <a:br>
              <a:rPr lang="en-US" sz="2400" i="1" dirty="0" smtClean="0">
                <a:solidFill>
                  <a:schemeClr val="accent1"/>
                </a:solidFill>
              </a:rPr>
            </a:br>
            <a:r>
              <a:rPr lang="ru-RU" sz="2400" i="1" dirty="0" smtClean="0">
                <a:solidFill>
                  <a:schemeClr val="accent1"/>
                </a:solidFill>
              </a:rPr>
              <a:t>и старого </a:t>
            </a:r>
            <a:r>
              <a:rPr lang="ru-RU" sz="2400" i="1" dirty="0" err="1" smtClean="0">
                <a:solidFill>
                  <a:schemeClr val="accent1"/>
                </a:solidFill>
              </a:rPr>
              <a:t>коммита</a:t>
            </a:r>
            <a:r>
              <a:rPr lang="ru-RU" sz="2400" i="1" dirty="0">
                <a:solidFill>
                  <a:schemeClr val="accent1"/>
                </a:solidFill>
              </a:rPr>
              <a:t/>
            </a:r>
            <a:br>
              <a:rPr lang="ru-RU" sz="2400" i="1" dirty="0">
                <a:solidFill>
                  <a:schemeClr val="accent1"/>
                </a:solidFill>
              </a:rPr>
            </a:br>
            <a:r>
              <a:rPr lang="ru-RU" sz="2400" i="1" dirty="0" smtClean="0">
                <a:solidFill>
                  <a:schemeClr val="accent1"/>
                </a:solidFill>
              </a:rPr>
              <a:t>теперь в новом </a:t>
            </a:r>
            <a:r>
              <a:rPr lang="ru-RU" sz="2400" i="1" dirty="0" err="1" smtClean="0">
                <a:solidFill>
                  <a:schemeClr val="accent1"/>
                </a:solidFill>
              </a:rPr>
              <a:t>коммите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1217935">
            <a:off x="2072583" y="5095053"/>
            <a:ext cx="3861955" cy="830997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ru-RU" sz="2400" i="1" dirty="0" smtClean="0">
                <a:solidFill>
                  <a:schemeClr val="accent1"/>
                </a:solidFill>
              </a:rPr>
              <a:t>Старый </a:t>
            </a:r>
            <a:r>
              <a:rPr lang="ru-RU" sz="2400" i="1" dirty="0" err="1" smtClean="0">
                <a:solidFill>
                  <a:schemeClr val="accent1"/>
                </a:solidFill>
              </a:rPr>
              <a:t>коммит</a:t>
            </a:r>
            <a:r>
              <a:rPr lang="ru-RU" sz="2400" i="1" dirty="0" smtClean="0">
                <a:solidFill>
                  <a:schemeClr val="accent1"/>
                </a:solidFill>
              </a:rPr>
              <a:t> остался,</a:t>
            </a:r>
            <a:br>
              <a:rPr lang="ru-RU" sz="2400" i="1" dirty="0" smtClean="0">
                <a:solidFill>
                  <a:schemeClr val="accent1"/>
                </a:solidFill>
              </a:rPr>
            </a:br>
            <a:r>
              <a:rPr lang="ru-RU" sz="2400" i="1" dirty="0" smtClean="0">
                <a:solidFill>
                  <a:schemeClr val="accent1"/>
                </a:solidFill>
              </a:rPr>
              <a:t>но никому не нужен</a:t>
            </a:r>
            <a:endParaRPr lang="ru-RU" sz="24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2" y="1773241"/>
            <a:ext cx="5649723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Слияния порождает лишние </a:t>
            </a:r>
            <a:r>
              <a:rPr lang="ru-RU" dirty="0" err="1" smtClean="0"/>
              <a:t>коммиты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а история становится нелинейной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8" idx="1"/>
            <a:endCxn id="13" idx="6"/>
          </p:cNvCxnSpPr>
          <p:nvPr/>
        </p:nvCxnSpPr>
        <p:spPr>
          <a:xfrm flipH="1">
            <a:off x="9549780" y="4494312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8" idx="2"/>
            <a:endCxn id="15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6"/>
            <a:endCxn id="12" idx="3"/>
          </p:cNvCxnSpPr>
          <p:nvPr/>
        </p:nvCxnSpPr>
        <p:spPr>
          <a:xfrm flipV="1">
            <a:off x="8114827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9189740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841083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829700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18" idx="0"/>
            <a:endCxn id="17" idx="2"/>
          </p:cNvCxnSpPr>
          <p:nvPr/>
        </p:nvCxnSpPr>
        <p:spPr>
          <a:xfrm flipH="1" flipV="1">
            <a:off x="10415392" y="4009729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10370" y="3548064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18617" y="4263479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2" y="1773241"/>
            <a:ext cx="5649723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Слияния порождает лишние </a:t>
            </a:r>
            <a:r>
              <a:rPr lang="ru-RU" dirty="0" err="1" smtClean="0"/>
              <a:t>коммиты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а история становится нелинейной</a:t>
            </a:r>
          </a:p>
          <a:p>
            <a:pPr marL="0" indent="0">
              <a:buNone/>
            </a:pPr>
            <a:r>
              <a:rPr lang="ru-RU" dirty="0" smtClean="0"/>
              <a:t>Хочется получать линейную историю!</a:t>
            </a:r>
          </a:p>
          <a:p>
            <a:pPr marL="0" indent="0">
              <a:buNone/>
            </a:pPr>
            <a:r>
              <a:rPr lang="ru-RU" dirty="0" smtClean="0"/>
              <a:t>Менять </a:t>
            </a:r>
            <a:r>
              <a:rPr lang="ru-RU" dirty="0" err="1" smtClean="0"/>
              <a:t>коммиты</a:t>
            </a:r>
            <a:r>
              <a:rPr lang="ru-RU" dirty="0" smtClean="0"/>
              <a:t> нельзя – значит надо создавать копии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8" idx="1"/>
            <a:endCxn id="13" idx="6"/>
          </p:cNvCxnSpPr>
          <p:nvPr/>
        </p:nvCxnSpPr>
        <p:spPr>
          <a:xfrm flipH="1">
            <a:off x="8110326" y="2647056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8" idx="2"/>
            <a:endCxn id="15" idx="3"/>
          </p:cNvCxnSpPr>
          <p:nvPr/>
        </p:nvCxnSpPr>
        <p:spPr>
          <a:xfrm flipH="1">
            <a:off x="7064792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394747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392144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cxnSp>
        <p:nvCxnSpPr>
          <p:cNvPr id="9" name="Прямая со стрелкой 8"/>
          <p:cNvCxnSpPr>
            <a:stCxn id="7" idx="0"/>
            <a:endCxn id="8" idx="4"/>
          </p:cNvCxnSpPr>
          <p:nvPr/>
        </p:nvCxnSpPr>
        <p:spPr>
          <a:xfrm flipH="1" flipV="1">
            <a:off x="7752184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0"/>
            <a:endCxn id="12" idx="4"/>
          </p:cNvCxnSpPr>
          <p:nvPr/>
        </p:nvCxnSpPr>
        <p:spPr>
          <a:xfrm flipV="1">
            <a:off x="7752184" y="4180616"/>
            <a:ext cx="9485" cy="40725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0"/>
            <a:endCxn id="13" idx="4"/>
          </p:cNvCxnSpPr>
          <p:nvPr/>
        </p:nvCxnSpPr>
        <p:spPr>
          <a:xfrm flipH="1" flipV="1">
            <a:off x="7750286" y="3013028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401629" y="346061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390246" y="229302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3200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1241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18" idx="0"/>
            <a:endCxn id="17" idx="2"/>
          </p:cNvCxnSpPr>
          <p:nvPr/>
        </p:nvCxnSpPr>
        <p:spPr>
          <a:xfrm flipH="1" flipV="1">
            <a:off x="8975938" y="2162473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70916" y="1700808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79163" y="241622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</a:t>
            </a:r>
            <a:r>
              <a:rPr lang="ru-RU" dirty="0" smtClean="0"/>
              <a:t>копирует </a:t>
            </a:r>
            <a:r>
              <a:rPr lang="ru-RU" dirty="0" err="1" smtClean="0"/>
              <a:t>коммиты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6" idx="1"/>
            <a:endCxn id="12" idx="6"/>
          </p:cNvCxnSpPr>
          <p:nvPr/>
        </p:nvCxnSpPr>
        <p:spPr>
          <a:xfrm flipH="1">
            <a:off x="4445947" y="4496899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7" idx="2"/>
            <a:endCxn id="13" idx="3"/>
          </p:cNvCxnSpPr>
          <p:nvPr/>
        </p:nvCxnSpPr>
        <p:spPr>
          <a:xfrm flipH="1">
            <a:off x="1960959" y="4950459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2290914" y="578023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288311" y="459045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7" idx="4"/>
          </p:cNvCxnSpPr>
          <p:nvPr/>
        </p:nvCxnSpPr>
        <p:spPr>
          <a:xfrm flipH="1" flipV="1">
            <a:off x="2648351" y="5310459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6"/>
            <a:endCxn id="11" idx="3"/>
          </p:cNvCxnSpPr>
          <p:nvPr/>
        </p:nvCxnSpPr>
        <p:spPr>
          <a:xfrm flipV="1">
            <a:off x="3010994" y="5925017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1" idx="0"/>
            <a:endCxn id="12" idx="4"/>
          </p:cNvCxnSpPr>
          <p:nvPr/>
        </p:nvCxnSpPr>
        <p:spPr>
          <a:xfrm flipH="1" flipV="1">
            <a:off x="4085907" y="4862871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737250" y="5310459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725867" y="414287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408" y="4719626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16" idx="0"/>
            <a:endCxn id="15" idx="2"/>
          </p:cNvCxnSpPr>
          <p:nvPr/>
        </p:nvCxnSpPr>
        <p:spPr>
          <a:xfrm flipH="1" flipV="1">
            <a:off x="5311559" y="4012316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6537" y="3550651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4784" y="4266066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29" idx="1"/>
            <a:endCxn id="25" idx="6"/>
          </p:cNvCxnSpPr>
          <p:nvPr/>
        </p:nvCxnSpPr>
        <p:spPr>
          <a:xfrm flipH="1">
            <a:off x="9775245" y="2647056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20" idx="2"/>
            <a:endCxn id="26" idx="3"/>
          </p:cNvCxnSpPr>
          <p:nvPr/>
        </p:nvCxnSpPr>
        <p:spPr>
          <a:xfrm flipH="1">
            <a:off x="8729711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9059666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9057063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1" name="Прямая со стрелкой 20"/>
          <p:cNvCxnSpPr>
            <a:stCxn id="19" idx="0"/>
            <a:endCxn id="20" idx="4"/>
          </p:cNvCxnSpPr>
          <p:nvPr/>
        </p:nvCxnSpPr>
        <p:spPr>
          <a:xfrm flipH="1" flipV="1">
            <a:off x="9417103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0" idx="0"/>
            <a:endCxn id="24" idx="4"/>
          </p:cNvCxnSpPr>
          <p:nvPr/>
        </p:nvCxnSpPr>
        <p:spPr>
          <a:xfrm flipV="1">
            <a:off x="9417103" y="4180616"/>
            <a:ext cx="9485" cy="40725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4" idx="0"/>
            <a:endCxn id="25" idx="4"/>
          </p:cNvCxnSpPr>
          <p:nvPr/>
        </p:nvCxnSpPr>
        <p:spPr>
          <a:xfrm flipH="1" flipV="1">
            <a:off x="9415205" y="3013028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9066548" y="346061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9055165" y="229302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6160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27" name="Прямая соединительная линия 26"/>
          <p:cNvCxnSpPr>
            <a:stCxn id="29" idx="0"/>
            <a:endCxn id="28" idx="2"/>
          </p:cNvCxnSpPr>
          <p:nvPr/>
        </p:nvCxnSpPr>
        <p:spPr>
          <a:xfrm flipH="1" flipV="1">
            <a:off x="10640857" y="2162473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35835" y="1700808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44082" y="241622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1" name="Прямая со стрелкой 30"/>
          <p:cNvCxnSpPr>
            <a:stCxn id="19" idx="6"/>
            <a:endCxn id="33" idx="3"/>
          </p:cNvCxnSpPr>
          <p:nvPr/>
        </p:nvCxnSpPr>
        <p:spPr>
          <a:xfrm flipV="1">
            <a:off x="9779746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33" idx="0"/>
            <a:endCxn id="34" idx="4"/>
          </p:cNvCxnSpPr>
          <p:nvPr/>
        </p:nvCxnSpPr>
        <p:spPr>
          <a:xfrm flipH="1" flipV="1">
            <a:off x="10854659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10506002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10494619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6160373" y="4537414"/>
            <a:ext cx="1085807" cy="8209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824447" cy="4751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Изменения в </a:t>
            </a:r>
            <a:r>
              <a:rPr lang="ru-RU" sz="2800" dirty="0" err="1" smtClean="0"/>
              <a:t>коммите</a:t>
            </a:r>
            <a:r>
              <a:rPr lang="ru-RU" sz="2800" dirty="0" smtClean="0"/>
              <a:t> 4, новой базе, могут конфликтовать с изменениями в 2 и в 3</a:t>
            </a:r>
          </a:p>
          <a:p>
            <a:pPr marL="0" indent="0">
              <a:buNone/>
            </a:pPr>
            <a:r>
              <a:rPr lang="ru-RU" sz="2800" dirty="0" smtClean="0"/>
              <a:t>Следовательно,</a:t>
            </a:r>
            <a:br>
              <a:rPr lang="ru-RU" sz="2800" dirty="0" smtClean="0"/>
            </a:br>
            <a:r>
              <a:rPr lang="ru-RU" sz="2800" dirty="0" smtClean="0"/>
              <a:t>перенос </a:t>
            </a:r>
            <a:r>
              <a:rPr lang="ru-RU" sz="2800" b="1" dirty="0" smtClean="0"/>
              <a:t>каждого </a:t>
            </a:r>
            <a:r>
              <a:rPr lang="ru-RU" sz="2800" b="1" dirty="0" err="1" smtClean="0"/>
              <a:t>коммита</a:t>
            </a:r>
            <a:r>
              <a:rPr lang="ru-RU" sz="2800" dirty="0" smtClean="0"/>
              <a:t> может породить конфликт</a:t>
            </a:r>
          </a:p>
          <a:p>
            <a:pPr marL="0" indent="0">
              <a:buNone/>
            </a:pPr>
            <a:r>
              <a:rPr lang="ru-RU" sz="2800" dirty="0" smtClean="0"/>
              <a:t>Конфликты разрешаются аналогично </a:t>
            </a:r>
            <a:r>
              <a:rPr lang="en-US" sz="2800" dirty="0" smtClean="0"/>
              <a:t>merge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Конфликты при </a:t>
            </a:r>
            <a:r>
              <a:rPr lang="en-US" dirty="0" smtClean="0"/>
              <a:t>rebase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6" idx="1"/>
            <a:endCxn id="12" idx="6"/>
          </p:cNvCxnSpPr>
          <p:nvPr/>
        </p:nvCxnSpPr>
        <p:spPr>
          <a:xfrm flipH="1">
            <a:off x="9775245" y="2647056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7" idx="2"/>
            <a:endCxn id="13" idx="3"/>
          </p:cNvCxnSpPr>
          <p:nvPr/>
        </p:nvCxnSpPr>
        <p:spPr>
          <a:xfrm flipH="1">
            <a:off x="8729711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9059666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057063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7" idx="4"/>
          </p:cNvCxnSpPr>
          <p:nvPr/>
        </p:nvCxnSpPr>
        <p:spPr>
          <a:xfrm flipH="1" flipV="1">
            <a:off x="9417103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0"/>
            <a:endCxn id="11" idx="4"/>
          </p:cNvCxnSpPr>
          <p:nvPr/>
        </p:nvCxnSpPr>
        <p:spPr>
          <a:xfrm flipV="1">
            <a:off x="9417103" y="4180616"/>
            <a:ext cx="9485" cy="40725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1" idx="0"/>
            <a:endCxn id="12" idx="4"/>
          </p:cNvCxnSpPr>
          <p:nvPr/>
        </p:nvCxnSpPr>
        <p:spPr>
          <a:xfrm flipH="1" flipV="1">
            <a:off x="9415205" y="3013028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9066548" y="346061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055165" y="229302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3’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160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16" idx="0"/>
            <a:endCxn id="15" idx="2"/>
          </p:cNvCxnSpPr>
          <p:nvPr/>
        </p:nvCxnSpPr>
        <p:spPr>
          <a:xfrm flipH="1" flipV="1">
            <a:off x="10640857" y="2162473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5835" y="1700808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44082" y="2416223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/>
          <p:cNvCxnSpPr>
            <a:stCxn id="6" idx="6"/>
            <a:endCxn id="19" idx="3"/>
          </p:cNvCxnSpPr>
          <p:nvPr/>
        </p:nvCxnSpPr>
        <p:spPr>
          <a:xfrm flipV="1">
            <a:off x="9779746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9" idx="0"/>
            <a:endCxn id="20" idx="4"/>
          </p:cNvCxnSpPr>
          <p:nvPr/>
        </p:nvCxnSpPr>
        <p:spPr>
          <a:xfrm flipH="1" flipV="1">
            <a:off x="10854659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506002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0494619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Особенностей и </a:t>
            </a:r>
            <a:r>
              <a:rPr lang="ru-RU" sz="2800" b="1" dirty="0" smtClean="0"/>
              <a:t>нюансов много</a:t>
            </a:r>
            <a:r>
              <a:rPr lang="ru-RU" sz="2800" dirty="0" smtClean="0"/>
              <a:t>, а </a:t>
            </a:r>
            <a:r>
              <a:rPr lang="ru-RU" sz="2800" b="1" dirty="0" smtClean="0"/>
              <a:t>времени мало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800" dirty="0" smtClean="0"/>
              <a:t>Если </a:t>
            </a:r>
            <a:r>
              <a:rPr lang="ru-RU" sz="2800" b="1" dirty="0" smtClean="0"/>
              <a:t>освоить правила</a:t>
            </a:r>
            <a:r>
              <a:rPr lang="ru-RU" sz="2800" dirty="0" smtClean="0"/>
              <a:t>,</a:t>
            </a:r>
            <a:br>
              <a:rPr lang="ru-RU" sz="2800" dirty="0" smtClean="0"/>
            </a:br>
            <a:r>
              <a:rPr lang="ru-RU" sz="2800" dirty="0" smtClean="0"/>
              <a:t>в нюансах легко разобраться</a:t>
            </a:r>
          </a:p>
          <a:p>
            <a:pPr marL="0" indent="0"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				Сформулируем </a:t>
            </a:r>
            <a:r>
              <a:rPr lang="en-US" sz="2800" b="1" dirty="0" smtClean="0"/>
              <a:t>11 </a:t>
            </a:r>
            <a:r>
              <a:rPr lang="ru-RU" sz="2800" b="1" dirty="0" smtClean="0"/>
              <a:t>правил </a:t>
            </a:r>
            <a:r>
              <a:rPr lang="en-US" sz="2800" b="1" dirty="0" err="1" smtClean="0"/>
              <a:t>Git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					</a:t>
            </a:r>
            <a:r>
              <a:rPr lang="ru-RU" sz="2800" dirty="0" smtClean="0"/>
              <a:t>и связанные с ними команды</a:t>
            </a:r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будем изучать?</a:t>
            </a:r>
            <a:endParaRPr lang="ru-RU" dirty="0"/>
          </a:p>
        </p:txBody>
      </p:sp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077072"/>
            <a:ext cx="2623893" cy="161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2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680431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Позволяет указать, как применять каждый </a:t>
            </a:r>
            <a:r>
              <a:rPr lang="ru-RU" sz="2800" dirty="0" err="1" smtClean="0"/>
              <a:t>коммит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Например, можно делать </a:t>
            </a:r>
            <a:r>
              <a:rPr lang="en-US" sz="2800" dirty="0" smtClean="0"/>
              <a:t>squash </a:t>
            </a:r>
            <a:r>
              <a:rPr lang="ru-RU" sz="2800" dirty="0" smtClean="0"/>
              <a:t>всех переносимых </a:t>
            </a:r>
            <a:r>
              <a:rPr lang="ru-RU" sz="2800" dirty="0" err="1" smtClean="0"/>
              <a:t>коммитов</a:t>
            </a:r>
            <a:r>
              <a:rPr lang="ru-RU" sz="2800" dirty="0" smtClean="0"/>
              <a:t> в один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</a:t>
            </a:r>
            <a:r>
              <a:rPr lang="en-US" dirty="0" smtClean="0"/>
              <a:t>rebase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stCxn id="16" idx="1"/>
            <a:endCxn id="12" idx="6"/>
          </p:cNvCxnSpPr>
          <p:nvPr/>
        </p:nvCxnSpPr>
        <p:spPr>
          <a:xfrm flipH="1">
            <a:off x="9775245" y="3439144"/>
            <a:ext cx="268837" cy="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7" idx="2"/>
            <a:endCxn id="13" idx="3"/>
          </p:cNvCxnSpPr>
          <p:nvPr/>
        </p:nvCxnSpPr>
        <p:spPr>
          <a:xfrm flipH="1">
            <a:off x="8729711" y="4947872"/>
            <a:ext cx="3273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9059666" y="5777651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057063" y="458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4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7" idx="4"/>
          </p:cNvCxnSpPr>
          <p:nvPr/>
        </p:nvCxnSpPr>
        <p:spPr>
          <a:xfrm flipH="1" flipV="1">
            <a:off x="9417103" y="5307872"/>
            <a:ext cx="2603" cy="46977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0"/>
            <a:endCxn id="12" idx="4"/>
          </p:cNvCxnSpPr>
          <p:nvPr/>
        </p:nvCxnSpPr>
        <p:spPr>
          <a:xfrm flipH="1" flipV="1">
            <a:off x="9415205" y="3805116"/>
            <a:ext cx="1898" cy="78275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9055165" y="3085116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160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2, 3</a:t>
            </a:r>
            <a:endParaRPr lang="ru-RU" sz="16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160" y="4717039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16" idx="0"/>
            <a:endCxn id="15" idx="2"/>
          </p:cNvCxnSpPr>
          <p:nvPr/>
        </p:nvCxnSpPr>
        <p:spPr>
          <a:xfrm flipH="1" flipV="1">
            <a:off x="10640857" y="2954561"/>
            <a:ext cx="1" cy="253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5835" y="2492896"/>
            <a:ext cx="1010043" cy="46166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44082" y="3208311"/>
            <a:ext cx="1193551" cy="461665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f2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/>
          <p:cNvCxnSpPr>
            <a:stCxn id="6" idx="6"/>
            <a:endCxn id="19" idx="3"/>
          </p:cNvCxnSpPr>
          <p:nvPr/>
        </p:nvCxnSpPr>
        <p:spPr>
          <a:xfrm flipV="1">
            <a:off x="9779746" y="5922430"/>
            <a:ext cx="831709" cy="2152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9" idx="0"/>
            <a:endCxn id="20" idx="4"/>
          </p:cNvCxnSpPr>
          <p:nvPr/>
        </p:nvCxnSpPr>
        <p:spPr>
          <a:xfrm flipH="1" flipV="1">
            <a:off x="10854659" y="4860284"/>
            <a:ext cx="11383" cy="4475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506002" y="5307872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2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0494619" y="4140284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3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</a:t>
            </a:r>
            <a:r>
              <a:rPr lang="ru-RU" dirty="0" smtClean="0"/>
              <a:t>в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47" y="1773238"/>
            <a:ext cx="3432306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Задание 8. </a:t>
            </a:r>
            <a:r>
              <a:rPr lang="en-US" dirty="0" smtClean="0"/>
              <a:t>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9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61616-E795-48D4-BBF3-6F4A98D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A4. Hide </a:t>
            </a:r>
            <a:r>
              <a:rPr lang="en-US" dirty="0"/>
              <a:t>The Garbage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A1E2CF-EC5F-468B-A006-323E78D25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Видно только то, на что есть ссылки</a:t>
            </a:r>
          </a:p>
        </p:txBody>
      </p:sp>
    </p:spTree>
    <p:extLst>
      <p:ext uri="{BB962C8B-B14F-4D97-AF65-F5344CB8AC3E}">
        <p14:creationId xmlns:p14="http://schemas.microsoft.com/office/powerpoint/2010/main" val="8252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на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 есть ссылка: </a:t>
            </a:r>
            <a:r>
              <a:rPr lang="en-US" sz="2800" dirty="0" smtClean="0"/>
              <a:t>HEAD, tag, branch – </a:t>
            </a:r>
            <a:r>
              <a:rPr lang="ru-RU" sz="2800" dirty="0" smtClean="0"/>
              <a:t>то он показывается, а иначе скрывается</a:t>
            </a:r>
          </a:p>
          <a:p>
            <a:r>
              <a:rPr lang="ru-RU" sz="2800" dirty="0" smtClean="0"/>
              <a:t>Если нет ссылок,</a:t>
            </a:r>
            <a:r>
              <a:rPr lang="en-US" sz="2800" dirty="0" smtClean="0"/>
              <a:t> </a:t>
            </a:r>
            <a:r>
              <a:rPr lang="ru-RU" sz="2800" dirty="0" smtClean="0"/>
              <a:t>то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 будет удален через 30 суток</a:t>
            </a:r>
          </a:p>
          <a:p>
            <a:r>
              <a:rPr lang="en-US" sz="2800" dirty="0" err="1" smtClean="0">
                <a:latin typeface="Consolas" panose="020B0609020204030204" pitchFamily="49" charset="0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gc</a:t>
            </a:r>
            <a:r>
              <a:rPr lang="en-US" sz="2800" dirty="0" smtClean="0"/>
              <a:t> </a:t>
            </a:r>
            <a:r>
              <a:rPr lang="ru-RU" sz="2800" dirty="0" smtClean="0"/>
              <a:t>вызывает ручную очистку ненужного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Видно то, на что есть 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7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677" y="1773241"/>
            <a:ext cx="9648859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Если </a:t>
            </a:r>
            <a:r>
              <a:rPr lang="ru-RU" sz="3200" b="1" dirty="0" smtClean="0"/>
              <a:t>потерялся </a:t>
            </a:r>
            <a:r>
              <a:rPr lang="ru-RU" sz="3200" b="1" dirty="0" err="1" smtClean="0"/>
              <a:t>коммит</a:t>
            </a:r>
            <a:r>
              <a:rPr lang="ru-RU" sz="3200" b="1" dirty="0" smtClean="0"/>
              <a:t> </a:t>
            </a:r>
            <a:r>
              <a:rPr lang="ru-RU" sz="3200" dirty="0"/>
              <a:t>в ходе манипуляций</a:t>
            </a:r>
            <a:r>
              <a:rPr lang="ru-RU" sz="3200" dirty="0" smtClean="0"/>
              <a:t>,</a:t>
            </a:r>
            <a:br>
              <a:rPr lang="ru-RU" sz="3200" dirty="0" smtClean="0"/>
            </a:br>
            <a:r>
              <a:rPr lang="ru-RU" sz="3200" dirty="0" smtClean="0"/>
              <a:t>то он не удален и </a:t>
            </a:r>
            <a:r>
              <a:rPr lang="ru-RU" sz="3200" b="1" dirty="0" smtClean="0"/>
              <a:t>его можно найти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Если </a:t>
            </a:r>
            <a:r>
              <a:rPr lang="ru-RU" sz="3200" b="1" dirty="0" err="1" smtClean="0"/>
              <a:t>закоммичено</a:t>
            </a:r>
            <a:r>
              <a:rPr lang="ru-RU" sz="3200" dirty="0" smtClean="0"/>
              <a:t> – </a:t>
            </a:r>
            <a:r>
              <a:rPr lang="ru-RU" sz="3200" b="1" dirty="0" smtClean="0"/>
              <a:t>не потеряете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надо сделать выводы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ÑÐµÐ¹Ñ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t="15465" r="25768" b="13396"/>
          <a:stretch/>
        </p:blipFill>
        <p:spPr bwMode="auto">
          <a:xfrm>
            <a:off x="8040216" y="3643129"/>
            <a:ext cx="2880165" cy="28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перемещения ссылок </a:t>
            </a:r>
            <a:r>
              <a:rPr lang="ru-RU" dirty="0" err="1"/>
              <a:t>логируются</a:t>
            </a:r>
            <a:r>
              <a:rPr lang="ru-RU" dirty="0"/>
              <a:t> и </a:t>
            </a:r>
            <a:r>
              <a:rPr lang="ru-RU" dirty="0" err="1" smtClean="0"/>
              <a:t>хэши</a:t>
            </a:r>
            <a:r>
              <a:rPr lang="ru-RU" dirty="0" smtClean="0"/>
              <a:t> </a:t>
            </a:r>
            <a:r>
              <a:rPr lang="ru-RU" dirty="0"/>
              <a:t>всех видимых когда либо ревизий оседают в</a:t>
            </a:r>
            <a:r>
              <a:rPr lang="en-US" dirty="0"/>
              <a:t> </a:t>
            </a:r>
            <a:r>
              <a:rPr lang="ru-RU" dirty="0"/>
              <a:t>этих </a:t>
            </a:r>
            <a:r>
              <a:rPr lang="ru-RU" dirty="0" smtClean="0"/>
              <a:t>логах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4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98" y="1773238"/>
            <a:ext cx="8824004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+mn-lt"/>
              </a:rPr>
              <a:t>Отмечать дорогие сердцу </a:t>
            </a:r>
            <a:r>
              <a:rPr lang="ru-RU" sz="2800" dirty="0" err="1" smtClean="0">
                <a:latin typeface="+mn-lt"/>
              </a:rPr>
              <a:t>коммиты</a:t>
            </a:r>
            <a:r>
              <a:rPr lang="ru-RU" sz="2800" dirty="0" smtClean="0">
                <a:latin typeface="+mn-lt"/>
              </a:rPr>
              <a:t> тегами перед сложными манипуляциями</a:t>
            </a:r>
            <a:endParaRPr lang="ru-RU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+mn-lt"/>
              </a:rPr>
              <a:t>Помнить про особенность </a:t>
            </a:r>
            <a:r>
              <a:rPr lang="en-US" sz="2800" dirty="0" err="1" smtClean="0">
                <a:latin typeface="Consolas" panose="020B0609020204030204" pitchFamily="49" charset="0"/>
              </a:rPr>
              <a:t>git</a:t>
            </a:r>
            <a:r>
              <a:rPr lang="en-US" sz="2800" dirty="0" smtClean="0">
                <a:latin typeface="Consolas" panose="020B0609020204030204" pitchFamily="49" charset="0"/>
              </a:rPr>
              <a:t> log</a:t>
            </a:r>
            <a:r>
              <a:rPr lang="ru-RU" sz="2800" dirty="0" smtClean="0">
                <a:latin typeface="Consolas" panose="020B0609020204030204" pitchFamily="49" charset="0"/>
              </a:rPr>
              <a:t>.</a:t>
            </a:r>
            <a:r>
              <a:rPr lang="en-US" sz="2800" dirty="0" smtClean="0"/>
              <a:t> </a:t>
            </a:r>
            <a:r>
              <a:rPr lang="ru-RU" sz="2800" dirty="0"/>
              <a:t>П</a:t>
            </a:r>
            <a:r>
              <a:rPr lang="ru-RU" sz="2800" dirty="0" smtClean="0"/>
              <a:t>о умолчанию показывает предков </a:t>
            </a:r>
            <a:r>
              <a:rPr lang="en-US" sz="2800" dirty="0" smtClean="0"/>
              <a:t>HEAD</a:t>
            </a:r>
            <a:r>
              <a:rPr lang="ru-RU" sz="2800" dirty="0" smtClean="0"/>
              <a:t>, а не все </a:t>
            </a:r>
            <a:r>
              <a:rPr lang="ru-RU" sz="2800" dirty="0" err="1" smtClean="0"/>
              <a:t>коммиты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 крайнем случае использовать </a:t>
            </a:r>
            <a:r>
              <a:rPr lang="en-US" sz="2800" dirty="0" err="1" smtClean="0"/>
              <a:t>reflog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ничего не терять?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Задание 9. </a:t>
            </a:r>
            <a:r>
              <a:rPr lang="en-US" dirty="0" err="1"/>
              <a:t>Reflog</a:t>
            </a:r>
            <a:r>
              <a:rPr lang="en-US" dirty="0"/>
              <a:t> (optional)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Формат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Правило и теория к нему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Практические задания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Синхронизация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А потом много практики в реальной жизни,</a:t>
            </a:r>
            <a:br>
              <a:rPr lang="ru-RU" sz="2800" dirty="0" smtClean="0"/>
            </a:br>
            <a:r>
              <a:rPr lang="ru-RU" sz="2800" dirty="0" smtClean="0"/>
              <a:t>				чтобы довести до автоматизма </a:t>
            </a:r>
            <a:r>
              <a:rPr lang="ru-RU" sz="2800" dirty="0" smtClean="0">
                <a:sym typeface="Wingdings" panose="05000000000000000000" pitchFamily="2" charset="2"/>
              </a:rPr>
              <a:t>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будем изучать?</a:t>
            </a:r>
            <a:endParaRPr lang="ru-RU" dirty="0"/>
          </a:p>
        </p:txBody>
      </p:sp>
      <p:pic>
        <p:nvPicPr>
          <p:cNvPr id="51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4566">
            <a:off x="6467009" y="2020057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B1635-CD4E-4785-B153-F186A795D2DC}"/>
              </a:ext>
            </a:extLst>
          </p:cNvPr>
          <p:cNvSpPr txBox="1"/>
          <p:nvPr/>
        </p:nvSpPr>
        <p:spPr>
          <a:xfrm>
            <a:off x="1270162" y="1773238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noFill/>
          </a:ln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Everything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Is Local</a:t>
            </a:r>
            <a:endParaRPr lang="ru-RU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BFE31-921F-4AD6-A851-56DECFF347C3}"/>
              </a:ext>
            </a:extLst>
          </p:cNvPr>
          <p:cNvSpPr txBox="1"/>
          <p:nvPr/>
        </p:nvSpPr>
        <p:spPr>
          <a:xfrm>
            <a:off x="4746000" y="1773238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Merge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Them All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CBD8A-006C-4F18-B4CF-F5235608EE90}"/>
              </a:ext>
            </a:extLst>
          </p:cNvPr>
          <p:cNvSpPr txBox="1"/>
          <p:nvPr/>
        </p:nvSpPr>
        <p:spPr>
          <a:xfrm>
            <a:off x="4746000" y="2736085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Immutable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History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8A73F-4A5B-40EF-94CC-66AF5B1F56D9}"/>
              </a:ext>
            </a:extLst>
          </p:cNvPr>
          <p:cNvSpPr txBox="1"/>
          <p:nvPr/>
        </p:nvSpPr>
        <p:spPr>
          <a:xfrm>
            <a:off x="1270162" y="2736085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Tree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Of Commits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1FF38-1086-435B-91BE-0300A341AF91}"/>
              </a:ext>
            </a:extLst>
          </p:cNvPr>
          <p:cNvSpPr txBox="1"/>
          <p:nvPr/>
        </p:nvSpPr>
        <p:spPr>
          <a:xfrm>
            <a:off x="1270162" y="3698932"/>
            <a:ext cx="2700000" cy="90000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Refer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To Branch</a:t>
            </a:r>
            <a:endParaRPr lang="ru-RU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79808-A22B-428F-B4FE-278B89E933A3}"/>
              </a:ext>
            </a:extLst>
          </p:cNvPr>
          <p:cNvSpPr txBox="1"/>
          <p:nvPr/>
        </p:nvSpPr>
        <p:spPr>
          <a:xfrm>
            <a:off x="4746000" y="4661779"/>
            <a:ext cx="2700000" cy="9000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none" lIns="0" rtlCol="0" anchor="ctr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Hide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Garbage</a:t>
            </a:r>
            <a:endParaRPr lang="ru-RU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7DA52-5081-4305-9190-08791F84DCAD}"/>
              </a:ext>
            </a:extLst>
          </p:cNvPr>
          <p:cNvSpPr txBox="1"/>
          <p:nvPr/>
        </p:nvSpPr>
        <p:spPr>
          <a:xfrm>
            <a:off x="9002373" y="951210"/>
            <a:ext cx="1136080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Remote</a:t>
            </a:r>
            <a:endParaRPr lang="ru-RU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BF52B-772C-403B-9F72-EF9AB0F3A1E1}"/>
              </a:ext>
            </a:extLst>
          </p:cNvPr>
          <p:cNvSpPr txBox="1"/>
          <p:nvPr/>
        </p:nvSpPr>
        <p:spPr>
          <a:xfrm>
            <a:off x="1997587" y="951210"/>
            <a:ext cx="124514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Structure</a:t>
            </a:r>
            <a:endParaRPr lang="ru-RU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0BDCD-D43F-4019-9CE4-1F491F25709A}"/>
              </a:ext>
            </a:extLst>
          </p:cNvPr>
          <p:cNvSpPr txBox="1"/>
          <p:nvPr/>
        </p:nvSpPr>
        <p:spPr>
          <a:xfrm>
            <a:off x="5586838" y="951209"/>
            <a:ext cx="1034899" cy="46166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Actions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5E2F7-A83B-4B2B-94A2-4D695384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R1. Fetch </a:t>
            </a:r>
            <a:r>
              <a:rPr lang="en-US" dirty="0"/>
              <a:t>Any Time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473F5-69D2-449C-9F99-52B5E989E3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Всегда можно получить коммиты любого репозитория через </a:t>
            </a:r>
            <a:r>
              <a:rPr lang="ru-RU" sz="2400" dirty="0" err="1"/>
              <a:t>fetch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1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Клонирование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5483556" y="2348880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Цилиндр 4"/>
          <p:cNvSpPr/>
          <p:nvPr/>
        </p:nvSpPr>
        <p:spPr>
          <a:xfrm>
            <a:off x="2783632" y="4077072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2"/>
          <p:cNvSpPr/>
          <p:nvPr/>
        </p:nvSpPr>
        <p:spPr>
          <a:xfrm rot="9182935">
            <a:off x="4205792" y="3602453"/>
            <a:ext cx="1027891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451584" y="178730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83832" y="405505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https://</a:t>
            </a:r>
            <a:r>
              <a:rPr lang="en-US" dirty="0" smtClean="0">
                <a:latin typeface="Consolas" panose="020B0609020204030204" pitchFamily="49" charset="0"/>
              </a:rPr>
              <a:t>repos/repo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5483556" y="2348880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Цилиндр 4"/>
          <p:cNvSpPr/>
          <p:nvPr/>
        </p:nvSpPr>
        <p:spPr>
          <a:xfrm>
            <a:off x="2783632" y="4077072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2"/>
          <p:cNvSpPr/>
          <p:nvPr/>
        </p:nvSpPr>
        <p:spPr>
          <a:xfrm rot="9182935">
            <a:off x="4205792" y="3602453"/>
            <a:ext cx="1027891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451584" y="178730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71556" y="5783243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origin = 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3832" y="405505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https://</a:t>
            </a:r>
            <a:r>
              <a:rPr lang="en-US" dirty="0" smtClean="0">
                <a:latin typeface="Consolas" panose="020B0609020204030204" pitchFamily="49" charset="0"/>
              </a:rPr>
              <a:t>repos/repo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5483556" y="2348880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Цилиндр 4"/>
          <p:cNvSpPr/>
          <p:nvPr/>
        </p:nvSpPr>
        <p:spPr>
          <a:xfrm>
            <a:off x="2783632" y="4077072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51584" y="178730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71556" y="5783243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origin = 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>
              <a:latin typeface="Consolas" panose="020B0609020204030204" pitchFamily="49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 rot="20164733">
            <a:off x="4260986" y="3607141"/>
            <a:ext cx="1027892" cy="756378"/>
            <a:chOff x="5945581" y="4407383"/>
            <a:chExt cx="1027892" cy="756378"/>
          </a:xfrm>
        </p:grpSpPr>
        <p:sp>
          <p:nvSpPr>
            <p:cNvPr id="6" name="Стрелка: вправо 2"/>
            <p:cNvSpPr/>
            <p:nvPr/>
          </p:nvSpPr>
          <p:spPr>
            <a:xfrm rot="10800000">
              <a:off x="5945581" y="4407383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трелка: вправо 2"/>
            <p:cNvSpPr/>
            <p:nvPr/>
          </p:nvSpPr>
          <p:spPr>
            <a:xfrm>
              <a:off x="5945582" y="4800930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8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smtClean="0"/>
              <a:t>remote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5483556" y="2348880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Цилиндр 4"/>
          <p:cNvSpPr/>
          <p:nvPr/>
        </p:nvSpPr>
        <p:spPr>
          <a:xfrm>
            <a:off x="2783632" y="4077072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51584" y="178730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https://</a:t>
            </a:r>
            <a:r>
              <a:rPr lang="en-US" sz="2000" dirty="0" smtClean="0">
                <a:latin typeface="Consolas" panose="020B0609020204030204" pitchFamily="49" charset="0"/>
              </a:rPr>
              <a:t>repos/repo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71556" y="5783243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origin = https://repos/repo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arnold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= https://arnold/repo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 rot="20164733">
            <a:off x="4260986" y="3607141"/>
            <a:ext cx="1027892" cy="756378"/>
            <a:chOff x="5945581" y="4407383"/>
            <a:chExt cx="1027892" cy="756378"/>
          </a:xfrm>
        </p:grpSpPr>
        <p:sp>
          <p:nvSpPr>
            <p:cNvPr id="6" name="Стрелка: вправо 2"/>
            <p:cNvSpPr/>
            <p:nvPr/>
          </p:nvSpPr>
          <p:spPr>
            <a:xfrm rot="10800000">
              <a:off x="5945581" y="4407383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Стрелка: вправо 2"/>
            <p:cNvSpPr/>
            <p:nvPr/>
          </p:nvSpPr>
          <p:spPr>
            <a:xfrm>
              <a:off x="5945582" y="4800930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Цилиндр 9"/>
          <p:cNvSpPr/>
          <p:nvPr/>
        </p:nvSpPr>
        <p:spPr>
          <a:xfrm>
            <a:off x="7680176" y="4077072"/>
            <a:ext cx="1224136" cy="1512168"/>
          </a:xfrm>
          <a:prstGeom prst="ca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 rot="10800000">
            <a:off x="5582054" y="4539429"/>
            <a:ext cx="1027892" cy="756378"/>
            <a:chOff x="5945581" y="4407383"/>
            <a:chExt cx="1027892" cy="756378"/>
          </a:xfrm>
        </p:grpSpPr>
        <p:sp>
          <p:nvSpPr>
            <p:cNvPr id="13" name="Стрелка: вправо 2"/>
            <p:cNvSpPr/>
            <p:nvPr/>
          </p:nvSpPr>
          <p:spPr>
            <a:xfrm rot="10800000">
              <a:off x="5945581" y="4407383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Стрелка: вправо 2"/>
            <p:cNvSpPr/>
            <p:nvPr/>
          </p:nvSpPr>
          <p:spPr>
            <a:xfrm>
              <a:off x="5945582" y="4800930"/>
              <a:ext cx="1027891" cy="36283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6930332" y="5783243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https</a:t>
            </a:r>
            <a:r>
              <a:rPr lang="en-US" sz="2000" dirty="0" smtClean="0">
                <a:latin typeface="Consolas" panose="020B0609020204030204" pitchFamily="49" charset="0"/>
              </a:rPr>
              <a:t>://arnold/repo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21217935">
            <a:off x="7561689" y="2175962"/>
            <a:ext cx="3478015" cy="1384995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r>
              <a:rPr lang="ru-RU" sz="2800" i="1" dirty="0" smtClean="0">
                <a:solidFill>
                  <a:schemeClr val="accent1"/>
                </a:solidFill>
              </a:rPr>
              <a:t>Список «</a:t>
            </a:r>
            <a:r>
              <a:rPr lang="ru-RU" sz="2800" i="1" dirty="0" err="1" smtClean="0">
                <a:solidFill>
                  <a:schemeClr val="accent1"/>
                </a:solidFill>
              </a:rPr>
              <a:t>кликух</a:t>
            </a:r>
            <a:r>
              <a:rPr lang="ru-RU" sz="2800" i="1" dirty="0" smtClean="0">
                <a:solidFill>
                  <a:schemeClr val="accent1"/>
                </a:solidFill>
              </a:rPr>
              <a:t>» для дружественных </a:t>
            </a:r>
            <a:r>
              <a:rPr lang="ru-RU" sz="2800" i="1" dirty="0" err="1" smtClean="0">
                <a:solidFill>
                  <a:schemeClr val="accent1"/>
                </a:solidFill>
              </a:rPr>
              <a:t>репозиториев</a:t>
            </a:r>
            <a:endParaRPr lang="ru-RU" sz="280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</a:t>
            </a:r>
            <a:r>
              <a:rPr lang="ru-RU" dirty="0"/>
              <a:t>в </a:t>
            </a:r>
            <a:r>
              <a:rPr lang="en-US" dirty="0" err="1"/>
              <a:t>Git</a:t>
            </a:r>
            <a:r>
              <a:rPr lang="en-US" dirty="0"/>
              <a:t> Extensions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1" y="2406501"/>
            <a:ext cx="5072239" cy="20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r>
              <a:rPr lang="ru-RU" dirty="0" smtClean="0"/>
              <a:t>в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773461"/>
            <a:ext cx="8782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Обмен изменениями</a:t>
            </a: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7" idx="2"/>
            <a:endCxn id="15" idx="3"/>
          </p:cNvCxnSpPr>
          <p:nvPr/>
        </p:nvCxnSpPr>
        <p:spPr>
          <a:xfrm flipH="1">
            <a:off x="2969071" y="6151608"/>
            <a:ext cx="318617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3287688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592077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Появился клон</a:t>
            </a:r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7" idx="2"/>
            <a:endCxn id="15" idx="3"/>
          </p:cNvCxnSpPr>
          <p:nvPr/>
        </p:nvCxnSpPr>
        <p:spPr>
          <a:xfrm flipH="1">
            <a:off x="2969071" y="6151608"/>
            <a:ext cx="318617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3287688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8059287" y="5469930"/>
            <a:ext cx="412678" cy="437938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5520" y="592077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stCxn id="10" idx="2"/>
            <a:endCxn id="12" idx="3"/>
          </p:cNvCxnSpPr>
          <p:nvPr/>
        </p:nvCxnSpPr>
        <p:spPr>
          <a:xfrm flipH="1">
            <a:off x="8014163" y="6151608"/>
            <a:ext cx="318617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8332780" y="5791608"/>
            <a:ext cx="72008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ru-RU" sz="2800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1</a:t>
            </a:r>
            <a:endParaRPr lang="ru-RU" sz="2800" cap="none" spc="0" dirty="0">
              <a:ln w="1270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0612" y="5920775"/>
            <a:ext cx="1193551" cy="461665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master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9977" y="5228279"/>
            <a:ext cx="214557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origin/master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18392</TotalTime>
  <Words>2395</Words>
  <Application>Microsoft Office PowerPoint</Application>
  <PresentationFormat>Широкоэкранный</PresentationFormat>
  <Paragraphs>908</Paragraphs>
  <Slides>172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172</vt:i4>
      </vt:variant>
    </vt:vector>
  </HeadingPairs>
  <TitlesOfParts>
    <vt:vector size="179" baseType="lpstr">
      <vt:lpstr>Arial</vt:lpstr>
      <vt:lpstr>Calibri</vt:lpstr>
      <vt:lpstr>Consolas</vt:lpstr>
      <vt:lpstr>Segoe UI</vt:lpstr>
      <vt:lpstr>Segoe UI Light</vt:lpstr>
      <vt:lpstr>Wingdings</vt:lpstr>
      <vt:lpstr>Тема Контур</vt:lpstr>
      <vt:lpstr>Git</vt:lpstr>
      <vt:lpstr>Мотивация</vt:lpstr>
      <vt:lpstr>Зачем разработчикам система контроля версий?</vt:lpstr>
      <vt:lpstr>Зачем система контроля версий вам?</vt:lpstr>
      <vt:lpstr>Систем контроля версии море…</vt:lpstr>
      <vt:lpstr>Git – популярная система контроля версий</vt:lpstr>
      <vt:lpstr>Как будем изучать?</vt:lpstr>
      <vt:lpstr>Как будем изучать?</vt:lpstr>
      <vt:lpstr>Как будем изучать?</vt:lpstr>
      <vt:lpstr>Установка</vt:lpstr>
      <vt:lpstr>Git Bash</vt:lpstr>
      <vt:lpstr>Visual Studio Code</vt:lpstr>
      <vt:lpstr>Git Extensions</vt:lpstr>
      <vt:lpstr>Git Extensions</vt:lpstr>
      <vt:lpstr>Презентация PowerPoint</vt:lpstr>
      <vt:lpstr>Настройки Git</vt:lpstr>
      <vt:lpstr>Аккаунт GitHub</vt:lpstr>
      <vt:lpstr>Настройка GitHub</vt:lpstr>
      <vt:lpstr>S1. Everything Is Local</vt:lpstr>
      <vt:lpstr>Репозиторий</vt:lpstr>
      <vt:lpstr>Клонирование</vt:lpstr>
      <vt:lpstr>Fork на GitHub</vt:lpstr>
      <vt:lpstr>Fork на GitHub</vt:lpstr>
      <vt:lpstr>Задание 1. Init repo (optional)</vt:lpstr>
      <vt:lpstr>S2. Tree Of Commits</vt:lpstr>
      <vt:lpstr>«Снимки» директории</vt:lpstr>
      <vt:lpstr>Сохранение состояния</vt:lpstr>
      <vt:lpstr>Еще сохранения</vt:lpstr>
      <vt:lpstr>Загрузка состояния</vt:lpstr>
      <vt:lpstr>Альтернативная ветка истории</vt:lpstr>
      <vt:lpstr>Что содержит коммит?</vt:lpstr>
      <vt:lpstr>Метаинформация коммита</vt:lpstr>
      <vt:lpstr>Полное состояние директории</vt:lpstr>
      <vt:lpstr>Изменения по сравнению с родителем</vt:lpstr>
      <vt:lpstr>Working directory &amp; Commit index</vt:lpstr>
      <vt:lpstr>Working directory &amp; Commit index</vt:lpstr>
      <vt:lpstr>Working directory &amp; Commit index</vt:lpstr>
      <vt:lpstr>Презентация PowerPoint</vt:lpstr>
      <vt:lpstr>Задание 2. Commits</vt:lpstr>
      <vt:lpstr>S3. Refer To Branch</vt:lpstr>
      <vt:lpstr>HEAD – точка приложения усилий</vt:lpstr>
      <vt:lpstr>Tag</vt:lpstr>
      <vt:lpstr>Branch</vt:lpstr>
      <vt:lpstr>Branch</vt:lpstr>
      <vt:lpstr>Branch</vt:lpstr>
      <vt:lpstr>Каждой фиче – отдельная ветка</vt:lpstr>
      <vt:lpstr>Ветки и теги в GitExtensions</vt:lpstr>
      <vt:lpstr>Задание 3. Tag (optional) Задание 4. Feature branches</vt:lpstr>
      <vt:lpstr>Презентация PowerPoint</vt:lpstr>
      <vt:lpstr>A1. Merge Them All</vt:lpstr>
      <vt:lpstr>Слияние</vt:lpstr>
      <vt:lpstr>Слияние</vt:lpstr>
      <vt:lpstr>Как объединить изменения?</vt:lpstr>
      <vt:lpstr>Как объединить изменения?</vt:lpstr>
      <vt:lpstr>Общий родитель</vt:lpstr>
      <vt:lpstr>А если был изменен один и тот же файл?</vt:lpstr>
      <vt:lpstr>Как объединить изменения?</vt:lpstr>
      <vt:lpstr>А если одна и та же строчка?</vt:lpstr>
      <vt:lpstr>Конфликт</vt:lpstr>
      <vt:lpstr>Конфликт</vt:lpstr>
      <vt:lpstr>Разрешение конфликтов</vt:lpstr>
      <vt:lpstr>Разрешение конфликта в VS Code</vt:lpstr>
      <vt:lpstr>Compare Changes в VS Code</vt:lpstr>
      <vt:lpstr>Как объединять изменения?</vt:lpstr>
      <vt:lpstr>Алгоритм слияния</vt:lpstr>
      <vt:lpstr>Как поведут себя ветки?</vt:lpstr>
      <vt:lpstr>Как поведут себя ветки?</vt:lpstr>
      <vt:lpstr>Как поведут себя ветки?</vt:lpstr>
      <vt:lpstr>А что если обратно влить?</vt:lpstr>
      <vt:lpstr>Fast-Forward Merge</vt:lpstr>
      <vt:lpstr>Слияние в Git Extensions</vt:lpstr>
      <vt:lpstr>Задание 5. Merge Conflict Задание 6. Hidden Conflict Задание 7. Fast-Forward Merge</vt:lpstr>
      <vt:lpstr>A2. Immutable History</vt:lpstr>
      <vt:lpstr>Amend Commit</vt:lpstr>
      <vt:lpstr>Amend Commit</vt:lpstr>
      <vt:lpstr>Rebase</vt:lpstr>
      <vt:lpstr>Rebase</vt:lpstr>
      <vt:lpstr>Rebase копирует коммиты</vt:lpstr>
      <vt:lpstr>Конфликты при rebase</vt:lpstr>
      <vt:lpstr>Интерактивный rebase</vt:lpstr>
      <vt:lpstr>Rebase в Git Extensions</vt:lpstr>
      <vt:lpstr>Задание 8. Rebase</vt:lpstr>
      <vt:lpstr>A4. Hide The Garbage</vt:lpstr>
      <vt:lpstr>Видно то, на что есть ссылки</vt:lpstr>
      <vt:lpstr>Какие надо сделать выводы</vt:lpstr>
      <vt:lpstr>Все перемещения ссылок логируются и хэши всех видимых когда либо ревизий оседают в этих логах</vt:lpstr>
      <vt:lpstr>Reflog в Git Extensions</vt:lpstr>
      <vt:lpstr>Как ничего не терять?</vt:lpstr>
      <vt:lpstr>Задание 9. Reflog (optional)</vt:lpstr>
      <vt:lpstr>Презентация PowerPoint</vt:lpstr>
      <vt:lpstr>R1. Fetch Any Time</vt:lpstr>
      <vt:lpstr>Клонирование</vt:lpstr>
      <vt:lpstr>origin</vt:lpstr>
      <vt:lpstr>remote</vt:lpstr>
      <vt:lpstr>Таблица remote</vt:lpstr>
      <vt:lpstr>Remote в Git Extensions</vt:lpstr>
      <vt:lpstr>Remote в Git Extensions</vt:lpstr>
      <vt:lpstr>Обмен изменениями</vt:lpstr>
      <vt:lpstr>Появился клон</vt:lpstr>
      <vt:lpstr>Прошло время</vt:lpstr>
      <vt:lpstr>А что если в правый добавить из левого?</vt:lpstr>
      <vt:lpstr>А что если в правый добавить из левого?</vt:lpstr>
      <vt:lpstr>Fetch</vt:lpstr>
      <vt:lpstr>Все же, что здесь делать?</vt:lpstr>
      <vt:lpstr>Rebase локальной ветки</vt:lpstr>
      <vt:lpstr>Теперь все хорошо</vt:lpstr>
      <vt:lpstr>Задание 10. Fetch from remote Задание 11. Interactive rebase</vt:lpstr>
      <vt:lpstr>R2. Will Push Force Be With You</vt:lpstr>
      <vt:lpstr>Малоочевидное следствие</vt:lpstr>
      <vt:lpstr>Надо отправить изменения</vt:lpstr>
      <vt:lpstr>Применим push</vt:lpstr>
      <vt:lpstr>Применим push</vt:lpstr>
      <vt:lpstr>Push</vt:lpstr>
      <vt:lpstr>Удаление удаленной удаленки ветки</vt:lpstr>
      <vt:lpstr>Ситуация без rebase</vt:lpstr>
      <vt:lpstr>Fast-Forward Merge невозможен</vt:lpstr>
      <vt:lpstr>Force Push может помочь…</vt:lpstr>
      <vt:lpstr>Force Push заставит ветку сдвинуться</vt:lpstr>
      <vt:lpstr>Force Push заставит ветку сдвинуться</vt:lpstr>
      <vt:lpstr>Никогда не делай Force Push в master</vt:lpstr>
      <vt:lpstr>Картина для централизованного репозитория</vt:lpstr>
      <vt:lpstr>Задание 12. Push Force</vt:lpstr>
      <vt:lpstr>Алгоритм для разработчика</vt:lpstr>
      <vt:lpstr>R3. Upstream Mapping</vt:lpstr>
      <vt:lpstr>Upstream repository</vt:lpstr>
      <vt:lpstr>Upstream repository</vt:lpstr>
      <vt:lpstr>Как push понимает какую ветку сдвигать?</vt:lpstr>
      <vt:lpstr>По умолчанию режим simple</vt:lpstr>
      <vt:lpstr>Как создать привязку для f1?</vt:lpstr>
      <vt:lpstr>Как создать привязку для f2?</vt:lpstr>
      <vt:lpstr>Upstream mapping в Git Extensions</vt:lpstr>
      <vt:lpstr>Pull тоже использует upstream mapping</vt:lpstr>
      <vt:lpstr>Задание 13. Upstream</vt:lpstr>
      <vt:lpstr>Что такое Pull Request</vt:lpstr>
      <vt:lpstr>Изменения в локальном репозитории</vt:lpstr>
      <vt:lpstr>Отправка изменений в свой удаленный</vt:lpstr>
      <vt:lpstr>PR – запрос на fetch + merge</vt:lpstr>
      <vt:lpstr>Если PR принят, то fetch</vt:lpstr>
      <vt:lpstr>Если PR принят, то merge</vt:lpstr>
      <vt:lpstr>Что такое Merge Request</vt:lpstr>
      <vt:lpstr>Изменения в локальном репозитории</vt:lpstr>
      <vt:lpstr>Отправка изменений в удаленный</vt:lpstr>
      <vt:lpstr>MR – запрос на merge</vt:lpstr>
      <vt:lpstr>Если MR принят, то merge</vt:lpstr>
      <vt:lpstr>Презентация PowerPoint</vt:lpstr>
      <vt:lpstr>A3. Reset The Difference</vt:lpstr>
      <vt:lpstr>Что произойдет при влитии f1 в f2?</vt:lpstr>
      <vt:lpstr>Произойдет конфликт</vt:lpstr>
      <vt:lpstr>Что произойдет при влитии f1 в f2?</vt:lpstr>
      <vt:lpstr>Бесконфликтное слияние</vt:lpstr>
      <vt:lpstr>Почему?</vt:lpstr>
      <vt:lpstr>Состояния слева и справа совпадают</vt:lpstr>
      <vt:lpstr>Хранятся файлы, разница вычисляется на лету</vt:lpstr>
      <vt:lpstr>Diff можно получить между любыми коммитами</vt:lpstr>
      <vt:lpstr>Diff можно получить между любыми коммитами</vt:lpstr>
      <vt:lpstr>Между 6 и 4?</vt:lpstr>
      <vt:lpstr>Между 4 и 6?</vt:lpstr>
      <vt:lpstr>reset --hard</vt:lpstr>
      <vt:lpstr>reset --hard</vt:lpstr>
      <vt:lpstr>reset --mixed</vt:lpstr>
      <vt:lpstr>reset --mixed</vt:lpstr>
      <vt:lpstr>reset --soft</vt:lpstr>
      <vt:lpstr>reset --soft</vt:lpstr>
      <vt:lpstr>Stash</vt:lpstr>
      <vt:lpstr>Задание 14. Stash Задание 15. Hard Reset Задание 16. Soft Reset (optional)</vt:lpstr>
      <vt:lpstr>Презентация PowerPoint</vt:lpstr>
      <vt:lpstr>H1. Helpful And Configurable</vt:lpstr>
      <vt:lpstr>Помощь</vt:lpstr>
      <vt:lpstr>Игнорирование файлов</vt:lpstr>
      <vt:lpstr>Aliases</vt:lpstr>
      <vt:lpstr>Настройка для Windows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visitor</cp:lastModifiedBy>
  <cp:revision>649</cp:revision>
  <dcterms:created xsi:type="dcterms:W3CDTF">2014-03-14T10:29:29Z</dcterms:created>
  <dcterms:modified xsi:type="dcterms:W3CDTF">2019-06-25T09:31:10Z</dcterms:modified>
  <cp:category/>
</cp:coreProperties>
</file>