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embeddedFontLst>
    <p:embeddedFont>
      <p:font typeface="Montserrat SemiBold"/>
      <p:regular r:id="rId17"/>
      <p:bold r:id="rId18"/>
      <p:italic r:id="rId19"/>
      <p:boldItalic r:id="rId20"/>
    </p:embeddedFont>
    <p:embeddedFont>
      <p:font typeface="Montserrat"/>
      <p:regular r:id="rId21"/>
      <p:bold r:id="rId22"/>
      <p:italic r:id="rId23"/>
      <p:boldItalic r:id="rId24"/>
    </p:embeddedFont>
    <p:embeddedFont>
      <p:font typeface="Helvetica Neue"/>
      <p:regular r:id="rId25"/>
      <p:bold r:id="rId26"/>
      <p:italic r:id="rId27"/>
      <p:boldItalic r:id="rId28"/>
    </p:embeddedFont>
    <p:embeddedFont>
      <p:font typeface="Montserrat ExtraBold"/>
      <p:bold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SemiBold-boldItalic.fntdata"/><Relationship Id="rId22" Type="http://schemas.openxmlformats.org/officeDocument/2006/relationships/font" Target="fonts/Montserrat-bold.fntdata"/><Relationship Id="rId21" Type="http://schemas.openxmlformats.org/officeDocument/2006/relationships/font" Target="fonts/Montserrat-regular.fntdata"/><Relationship Id="rId24" Type="http://schemas.openxmlformats.org/officeDocument/2006/relationships/font" Target="fonts/Montserrat-boldItalic.fntdata"/><Relationship Id="rId23" Type="http://schemas.openxmlformats.org/officeDocument/2006/relationships/font" Target="fonts/Montserrat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HelveticaNeue-bold.fntdata"/><Relationship Id="rId25" Type="http://schemas.openxmlformats.org/officeDocument/2006/relationships/font" Target="fonts/HelveticaNeue-regular.fntdata"/><Relationship Id="rId28" Type="http://schemas.openxmlformats.org/officeDocument/2006/relationships/font" Target="fonts/HelveticaNeue-boldItalic.fntdata"/><Relationship Id="rId27" Type="http://schemas.openxmlformats.org/officeDocument/2006/relationships/font" Target="fonts/HelveticaNeue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MontserratExtraBold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0" Type="http://schemas.openxmlformats.org/officeDocument/2006/relationships/font" Target="fonts/MontserratExtraBold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MontserratSemiBold-regular.fntdata"/><Relationship Id="rId16" Type="http://schemas.openxmlformats.org/officeDocument/2006/relationships/slide" Target="slides/slide12.xml"/><Relationship Id="rId19" Type="http://schemas.openxmlformats.org/officeDocument/2006/relationships/font" Target="fonts/MontserratSemiBold-italic.fntdata"/><Relationship Id="rId18" Type="http://schemas.openxmlformats.org/officeDocument/2006/relationships/font" Target="fonts/MontserratSemiBold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</a:rPr>
              <a:t>‹#›</a:t>
            </a:fld>
            <a:endParaRPr sz="1000">
              <a:solidFill>
                <a:schemeClr val="lt2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Relationship Id="rId4" Type="http://schemas.openxmlformats.org/officeDocument/2006/relationships/image" Target="../media/image2.png"/><Relationship Id="rId5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Shape 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8375" y="1592875"/>
            <a:ext cx="6867226" cy="146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ctrTitle"/>
          </p:nvPr>
        </p:nvSpPr>
        <p:spPr>
          <a:xfrm>
            <a:off x="1371600" y="1459725"/>
            <a:ext cx="76035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 SemiBold"/>
                <a:ea typeface="Montserrat SemiBold"/>
                <a:cs typeface="Montserrat SemiBold"/>
                <a:sym typeface="Montserrat SemiBold"/>
              </a:rPr>
              <a:t>Creating a bridge between</a:t>
            </a:r>
            <a:endParaRPr sz="30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 SemiBold"/>
                <a:ea typeface="Montserrat SemiBold"/>
                <a:cs typeface="Montserrat SemiBold"/>
                <a:sym typeface="Montserrat SemiBold"/>
              </a:rPr>
              <a:t>the producers and the consumers</a:t>
            </a:r>
            <a:endParaRPr sz="30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123" name="Shape 1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797175"/>
            <a:ext cx="1242253" cy="32105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Shape 1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242253" cy="32105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Shape 125"/>
          <p:cNvPicPr preferRelativeResize="0"/>
          <p:nvPr/>
        </p:nvPicPr>
        <p:blipFill rotWithShape="1">
          <a:blip r:embed="rId3">
            <a:alphaModFix/>
          </a:blip>
          <a:srcRect b="76429" l="66899" r="6274" t="7620"/>
          <a:stretch/>
        </p:blipFill>
        <p:spPr>
          <a:xfrm>
            <a:off x="832075" y="3040875"/>
            <a:ext cx="333248" cy="5120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Shape 126"/>
          <p:cNvPicPr preferRelativeResize="0"/>
          <p:nvPr/>
        </p:nvPicPr>
        <p:blipFill rotWithShape="1">
          <a:blip r:embed="rId3">
            <a:alphaModFix/>
          </a:blip>
          <a:srcRect b="76429" l="66899" r="6274" t="7620"/>
          <a:stretch/>
        </p:blipFill>
        <p:spPr>
          <a:xfrm>
            <a:off x="176725" y="3040875"/>
            <a:ext cx="333248" cy="5120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Shape 1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40000" y="1414875"/>
            <a:ext cx="1023425" cy="102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Shape 1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71250" y="1815887"/>
            <a:ext cx="1698549" cy="1511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Shape 133"/>
          <p:cNvPicPr preferRelativeResize="0"/>
          <p:nvPr/>
        </p:nvPicPr>
        <p:blipFill rotWithShape="1">
          <a:blip r:embed="rId4">
            <a:alphaModFix/>
          </a:blip>
          <a:srcRect b="26916" l="0" r="0" t="0"/>
          <a:stretch/>
        </p:blipFill>
        <p:spPr>
          <a:xfrm>
            <a:off x="0" y="2797175"/>
            <a:ext cx="1242253" cy="23463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Shape 1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1242253" cy="32105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Shape 135"/>
          <p:cNvPicPr preferRelativeResize="0"/>
          <p:nvPr/>
        </p:nvPicPr>
        <p:blipFill rotWithShape="1">
          <a:blip r:embed="rId4">
            <a:alphaModFix/>
          </a:blip>
          <a:srcRect b="76429" l="66899" r="6274" t="7620"/>
          <a:stretch/>
        </p:blipFill>
        <p:spPr>
          <a:xfrm>
            <a:off x="832075" y="3040875"/>
            <a:ext cx="333248" cy="5120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Shape 136"/>
          <p:cNvPicPr preferRelativeResize="0"/>
          <p:nvPr/>
        </p:nvPicPr>
        <p:blipFill rotWithShape="1">
          <a:blip r:embed="rId4">
            <a:alphaModFix/>
          </a:blip>
          <a:srcRect b="76429" l="66899" r="6274" t="7620"/>
          <a:stretch/>
        </p:blipFill>
        <p:spPr>
          <a:xfrm>
            <a:off x="176725" y="3040875"/>
            <a:ext cx="333248" cy="5120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Shape 1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01776" y="1832950"/>
            <a:ext cx="2295250" cy="147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ctrTitle"/>
          </p:nvPr>
        </p:nvSpPr>
        <p:spPr>
          <a:xfrm>
            <a:off x="1319425" y="1042300"/>
            <a:ext cx="76035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 SemiBold"/>
                <a:ea typeface="Montserrat SemiBold"/>
                <a:cs typeface="Montserrat SemiBold"/>
                <a:sym typeface="Montserrat SemiBold"/>
              </a:rPr>
              <a:t>Future plans</a:t>
            </a:r>
            <a:endParaRPr sz="30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143" name="Shape 1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797175"/>
            <a:ext cx="1242253" cy="32105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Shape 1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242253" cy="32105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Shape 145"/>
          <p:cNvPicPr preferRelativeResize="0"/>
          <p:nvPr/>
        </p:nvPicPr>
        <p:blipFill rotWithShape="1">
          <a:blip r:embed="rId3">
            <a:alphaModFix/>
          </a:blip>
          <a:srcRect b="76429" l="66899" r="6274" t="7620"/>
          <a:stretch/>
        </p:blipFill>
        <p:spPr>
          <a:xfrm>
            <a:off x="832075" y="3040875"/>
            <a:ext cx="333248" cy="5120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Shape 146"/>
          <p:cNvPicPr preferRelativeResize="0"/>
          <p:nvPr/>
        </p:nvPicPr>
        <p:blipFill rotWithShape="1">
          <a:blip r:embed="rId3">
            <a:alphaModFix/>
          </a:blip>
          <a:srcRect b="76429" l="66899" r="6274" t="7620"/>
          <a:stretch/>
        </p:blipFill>
        <p:spPr>
          <a:xfrm>
            <a:off x="176725" y="3040875"/>
            <a:ext cx="333248" cy="5120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Shape 1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40000" y="1414875"/>
            <a:ext cx="1023425" cy="102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832083" y="14597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u="sng">
                <a:latin typeface="Montserrat SemiBold"/>
                <a:ea typeface="Montserrat SemiBold"/>
                <a:cs typeface="Montserrat SemiBold"/>
                <a:sym typeface="Montserrat SemiBold"/>
              </a:rPr>
              <a:t>Economic sustainability</a:t>
            </a:r>
            <a:endParaRPr sz="3000" u="sng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 SemiBold"/>
                <a:ea typeface="Montserrat SemiBold"/>
                <a:cs typeface="Montserrat SemiBold"/>
                <a:sym typeface="Montserrat SemiBold"/>
              </a:rPr>
              <a:t>of indigenous people</a:t>
            </a:r>
            <a:endParaRPr sz="30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u="sng">
                <a:latin typeface="Montserrat SemiBold"/>
                <a:ea typeface="Montserrat SemiBold"/>
                <a:cs typeface="Montserrat SemiBold"/>
                <a:sym typeface="Montserrat SemiBold"/>
              </a:rPr>
              <a:t>Preservation</a:t>
            </a:r>
            <a:r>
              <a:rPr lang="en" sz="3000">
                <a:latin typeface="Montserrat SemiBold"/>
                <a:ea typeface="Montserrat SemiBold"/>
                <a:cs typeface="Montserrat SemiBold"/>
                <a:sym typeface="Montserrat SemiBold"/>
              </a:rPr>
              <a:t> of their culture</a:t>
            </a:r>
            <a:endParaRPr sz="30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60" name="Shape 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797175"/>
            <a:ext cx="1242253" cy="321054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Shape 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242253" cy="3210545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Shape 62"/>
          <p:cNvPicPr preferRelativeResize="0"/>
          <p:nvPr/>
        </p:nvPicPr>
        <p:blipFill rotWithShape="1">
          <a:blip r:embed="rId3">
            <a:alphaModFix/>
          </a:blip>
          <a:srcRect b="76429" l="66899" r="6274" t="7620"/>
          <a:stretch/>
        </p:blipFill>
        <p:spPr>
          <a:xfrm>
            <a:off x="832075" y="3040875"/>
            <a:ext cx="333248" cy="512071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Shape 63"/>
          <p:cNvPicPr preferRelativeResize="0"/>
          <p:nvPr/>
        </p:nvPicPr>
        <p:blipFill rotWithShape="1">
          <a:blip r:embed="rId3">
            <a:alphaModFix/>
          </a:blip>
          <a:srcRect b="76429" l="66899" r="6274" t="7620"/>
          <a:stretch/>
        </p:blipFill>
        <p:spPr>
          <a:xfrm>
            <a:off x="176725" y="3040875"/>
            <a:ext cx="333248" cy="5120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1194000" y="1213050"/>
            <a:ext cx="7950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 SemiBold"/>
                <a:ea typeface="Montserrat SemiBold"/>
                <a:cs typeface="Montserrat SemiBold"/>
                <a:sym typeface="Montserrat SemiBold"/>
              </a:rPr>
              <a:t>Benefits of the Handicraft Industry</a:t>
            </a:r>
            <a:endParaRPr sz="30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69" name="Shape 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010488" y="0"/>
            <a:ext cx="2204478" cy="5143503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Shape 70"/>
          <p:cNvSpPr txBox="1"/>
          <p:nvPr/>
        </p:nvSpPr>
        <p:spPr>
          <a:xfrm>
            <a:off x="2271450" y="1954425"/>
            <a:ext cx="5795100" cy="4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>
              <a:lnSpc>
                <a:spcPct val="132954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"/>
              <a:buChar char="●"/>
            </a:pPr>
            <a:r>
              <a:rPr lang="en" sz="12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It promotes our cultural heritage </a:t>
            </a:r>
            <a:endParaRPr sz="12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800" lvl="0" marL="457200" rtl="0">
              <a:lnSpc>
                <a:spcPct val="132954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"/>
              <a:buChar char="●"/>
            </a:pPr>
            <a:r>
              <a:rPr lang="en" sz="12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Raw material producers will be encouraged to produce more</a:t>
            </a:r>
            <a:endParaRPr sz="12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4800" lvl="0" marL="457200" rtl="0">
              <a:lnSpc>
                <a:spcPct val="132954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"/>
              <a:buChar char="●"/>
            </a:pPr>
            <a:r>
              <a:rPr lang="en" sz="12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Employment is generated </a:t>
            </a:r>
            <a:endParaRPr sz="12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797650" y="124817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ExtraBold"/>
                <a:ea typeface="Montserrat ExtraBold"/>
                <a:cs typeface="Montserrat ExtraBold"/>
                <a:sym typeface="Montserrat ExtraBold"/>
              </a:rPr>
              <a:t>99%</a:t>
            </a:r>
            <a:endParaRPr/>
          </a:p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887350" y="292047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Montserrat"/>
                <a:ea typeface="Montserrat"/>
                <a:cs typeface="Montserrat"/>
                <a:sym typeface="Montserrat"/>
              </a:rPr>
              <a:t>of the national economy is fuelled by</a:t>
            </a:r>
            <a:endParaRPr b="1"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b="1" lang="en" sz="2400">
                <a:latin typeface="Montserrat"/>
                <a:ea typeface="Montserrat"/>
                <a:cs typeface="Montserrat"/>
                <a:sym typeface="Montserrat"/>
              </a:rPr>
              <a:t>small and medium enterprises</a:t>
            </a:r>
            <a:endParaRPr b="1"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20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(Department of Trade and Industry, 2017)</a:t>
            </a:r>
            <a:endParaRPr b="1"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200"/>
              </a:spcAft>
              <a:buNone/>
            </a:pPr>
            <a:r>
              <a:t/>
            </a:r>
            <a:endParaRPr b="1"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7" name="Shape 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010488" y="0"/>
            <a:ext cx="2204478" cy="51435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1194000" y="1198100"/>
            <a:ext cx="7950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Indigenous mobile revolution</a:t>
            </a:r>
            <a:endParaRPr b="1"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3" name="Shape 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010488" y="0"/>
            <a:ext cx="2204478" cy="5143503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Shape 84"/>
          <p:cNvSpPr txBox="1"/>
          <p:nvPr/>
        </p:nvSpPr>
        <p:spPr>
          <a:xfrm>
            <a:off x="2271450" y="1954425"/>
            <a:ext cx="5795100" cy="4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"/>
              <a:buChar char="-"/>
            </a:pPr>
            <a:r>
              <a:rPr lang="en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There were almost as many mobile subscriptions as people in the world (International Telecommunication Union, 2014)</a:t>
            </a:r>
            <a:endParaRPr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797650" y="124817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ExtraBold"/>
                <a:ea typeface="Montserrat ExtraBold"/>
                <a:cs typeface="Montserrat ExtraBold"/>
                <a:sym typeface="Montserrat ExtraBold"/>
              </a:rPr>
              <a:t>129.4</a:t>
            </a:r>
            <a:r>
              <a:rPr lang="en"/>
              <a:t> </a:t>
            </a:r>
            <a:endParaRPr/>
          </a:p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887350" y="292047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Montserrat"/>
                <a:ea typeface="Montserrat"/>
                <a:cs typeface="Montserrat"/>
                <a:sym typeface="Montserrat"/>
              </a:rPr>
              <a:t>million phone lines used in the Philippines</a:t>
            </a:r>
            <a:endParaRPr b="1"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(We Are Social Singapore, 2017)</a:t>
            </a:r>
            <a:endParaRPr b="1"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1" name="Shape 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010488" y="0"/>
            <a:ext cx="2204478" cy="51435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ctrTitle"/>
          </p:nvPr>
        </p:nvSpPr>
        <p:spPr>
          <a:xfrm>
            <a:off x="1393926" y="1414875"/>
            <a:ext cx="76605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 SemiBold"/>
                <a:ea typeface="Montserrat SemiBold"/>
                <a:cs typeface="Montserrat SemiBold"/>
                <a:sym typeface="Montserrat SemiBold"/>
              </a:rPr>
              <a:t>Integration of education </a:t>
            </a:r>
            <a:endParaRPr sz="30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 SemiBold"/>
                <a:ea typeface="Montserrat SemiBold"/>
                <a:cs typeface="Montserrat SemiBold"/>
                <a:sym typeface="Montserrat SemiBold"/>
              </a:rPr>
              <a:t>into e-commerce</a:t>
            </a:r>
            <a:endParaRPr sz="30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97" name="Shape 97"/>
          <p:cNvPicPr preferRelativeResize="0"/>
          <p:nvPr/>
        </p:nvPicPr>
        <p:blipFill rotWithShape="1">
          <a:blip r:embed="rId3">
            <a:alphaModFix/>
          </a:blip>
          <a:srcRect b="26916" l="0" r="0" t="0"/>
          <a:stretch/>
        </p:blipFill>
        <p:spPr>
          <a:xfrm>
            <a:off x="0" y="2797175"/>
            <a:ext cx="1242253" cy="234633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Shape 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242253" cy="321054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Shape 99"/>
          <p:cNvPicPr preferRelativeResize="0"/>
          <p:nvPr/>
        </p:nvPicPr>
        <p:blipFill rotWithShape="1">
          <a:blip r:embed="rId3">
            <a:alphaModFix/>
          </a:blip>
          <a:srcRect b="76429" l="66899" r="6274" t="7620"/>
          <a:stretch/>
        </p:blipFill>
        <p:spPr>
          <a:xfrm>
            <a:off x="832075" y="3040875"/>
            <a:ext cx="333248" cy="5120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Shape 100"/>
          <p:cNvPicPr preferRelativeResize="0"/>
          <p:nvPr/>
        </p:nvPicPr>
        <p:blipFill rotWithShape="1">
          <a:blip r:embed="rId3">
            <a:alphaModFix/>
          </a:blip>
          <a:srcRect b="76429" l="66899" r="6274" t="7620"/>
          <a:stretch/>
        </p:blipFill>
        <p:spPr>
          <a:xfrm>
            <a:off x="176725" y="3040875"/>
            <a:ext cx="333248" cy="5120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Shape 10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40000" y="1414875"/>
            <a:ext cx="1023425" cy="102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Shape 1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00172" y="740225"/>
            <a:ext cx="3252174" cy="3588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Shape 107"/>
          <p:cNvPicPr preferRelativeResize="0"/>
          <p:nvPr/>
        </p:nvPicPr>
        <p:blipFill rotWithShape="1">
          <a:blip r:embed="rId4">
            <a:alphaModFix/>
          </a:blip>
          <a:srcRect b="0" l="0" r="0" t="10007"/>
          <a:stretch/>
        </p:blipFill>
        <p:spPr>
          <a:xfrm>
            <a:off x="6782750" y="740226"/>
            <a:ext cx="2099349" cy="35884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Shape 108"/>
          <p:cNvPicPr preferRelativeResize="0"/>
          <p:nvPr/>
        </p:nvPicPr>
        <p:blipFill rotWithShape="1">
          <a:blip r:embed="rId5">
            <a:alphaModFix/>
          </a:blip>
          <a:srcRect b="26916" l="0" r="0" t="0"/>
          <a:stretch/>
        </p:blipFill>
        <p:spPr>
          <a:xfrm>
            <a:off x="0" y="2797175"/>
            <a:ext cx="1242253" cy="23463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Shape 10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0"/>
            <a:ext cx="1242253" cy="32105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Shape 110"/>
          <p:cNvPicPr preferRelativeResize="0"/>
          <p:nvPr/>
        </p:nvPicPr>
        <p:blipFill rotWithShape="1">
          <a:blip r:embed="rId5">
            <a:alphaModFix/>
          </a:blip>
          <a:srcRect b="76429" l="66899" r="6274" t="7620"/>
          <a:stretch/>
        </p:blipFill>
        <p:spPr>
          <a:xfrm>
            <a:off x="832075" y="3040875"/>
            <a:ext cx="333248" cy="5120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Shape 111"/>
          <p:cNvPicPr preferRelativeResize="0"/>
          <p:nvPr/>
        </p:nvPicPr>
        <p:blipFill rotWithShape="1">
          <a:blip r:embed="rId5">
            <a:alphaModFix/>
          </a:blip>
          <a:srcRect b="76429" l="66899" r="6274" t="7620"/>
          <a:stretch/>
        </p:blipFill>
        <p:spPr>
          <a:xfrm>
            <a:off x="176725" y="3040875"/>
            <a:ext cx="333248" cy="5120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Shape 1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52825" y="152400"/>
            <a:ext cx="2721769" cy="4838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Shape 1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2400"/>
            <a:ext cx="2721769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