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um.org/" TargetMode="External"/><Relationship Id="rId3" Type="http://schemas.openxmlformats.org/officeDocument/2006/relationships/hyperlink" Target="https://www.atlassian.com/fr/agile/scrum" TargetMode="External"/><Relationship Id="rId7" Type="http://schemas.openxmlformats.org/officeDocument/2006/relationships/hyperlink" Target="https://www.productplan.com/glossary/agile-framework/" TargetMode="External"/><Relationship Id="rId2" Type="http://schemas.openxmlformats.org/officeDocument/2006/relationships/hyperlink" Target="https://app.pluralsight.com/guides/refine-user-stories-and-acceptance-criteria-with-ag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um-league.org/tribune/la-culture-agile/les-12-principes-generaux-du-manifeste-agile/" TargetMode="External"/><Relationship Id="rId11" Type="http://schemas.openxmlformats.org/officeDocument/2006/relationships/hyperlink" Target="https://agilemanifesto.org/" TargetMode="External"/><Relationship Id="rId5" Type="http://schemas.openxmlformats.org/officeDocument/2006/relationships/hyperlink" Target="https://crf.wallonie.be/compasinfo/images/site1/edit/Dossiers/SCRUM.pdf" TargetMode="External"/><Relationship Id="rId10" Type="http://schemas.openxmlformats.org/officeDocument/2006/relationships/hyperlink" Target="https://www.youtube.com/watch?v=_I94-tJlovg&amp;ab_channel=RackspaceTechnology" TargetMode="External"/><Relationship Id="rId4" Type="http://schemas.openxmlformats.org/officeDocument/2006/relationships/hyperlink" Target="https://www.agile-scrum.be/" TargetMode="External"/><Relationship Id="rId9" Type="http://schemas.openxmlformats.org/officeDocument/2006/relationships/hyperlink" Target="https://azure.microsoft.com/en-us/overview/what-is-devop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4877-EFEB-4670-A598-4F3253EDF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&amp; DevOps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9178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E42B-F4CA-4E5B-BD02-57B3F8D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D4A1-ED4F-4EC2-A2C3-1248BFF0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1352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https://app.pluralsight.com/guides/refine-user-stories-and-acceptance-criteria-with-agile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https://www.atlassian.com/fr/agile/scrum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https://www.agile-scrum.be/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https://crf.wallonie.be/compasinfo/images/site1/edit/Dossiers/SCRUM.pdf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https://scrum-league.org/tribune/la-culture-agile/les-12-principes-generaux-du-manifeste-agile/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https://www.productplan.com/glossary/agile-framework/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https://www.scrum.org/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https://azure.microsoft.com/en-us/overview/what-is-devops/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https://www.youtube.com/watch?v=_I94-tJlovg&amp;ab_channel=RackspaceTechnology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BE" dirty="0">
                <a:solidFill>
                  <a:schemeClr val="tx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https://agilemanifesto.org/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endParaRPr lang="fr-BE" dirty="0">
              <a:solidFill>
                <a:schemeClr val="tx1">
                  <a:lumMod val="50000"/>
                </a:schemeClr>
              </a:solidFill>
            </a:endParaRPr>
          </a:p>
          <a:p>
            <a:endParaRPr lang="en-B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CC85-2C76-44A6-9BD6-560426D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problem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6903-2272-49DD-9724-A96AEC2C7EEE}"/>
              </a:ext>
            </a:extLst>
          </p:cNvPr>
          <p:cNvSpPr txBox="1"/>
          <p:nvPr/>
        </p:nvSpPr>
        <p:spPr>
          <a:xfrm>
            <a:off x="1572768" y="2206752"/>
            <a:ext cx="1550424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Planification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AD798-B470-470D-AA6D-1ACA083C8246}"/>
              </a:ext>
            </a:extLst>
          </p:cNvPr>
          <p:cNvSpPr txBox="1"/>
          <p:nvPr/>
        </p:nvSpPr>
        <p:spPr>
          <a:xfrm>
            <a:off x="3123192" y="2908840"/>
            <a:ext cx="1359408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AD838-72AA-4654-B865-E8AF85BAF043}"/>
              </a:ext>
            </a:extLst>
          </p:cNvPr>
          <p:cNvSpPr txBox="1"/>
          <p:nvPr/>
        </p:nvSpPr>
        <p:spPr>
          <a:xfrm>
            <a:off x="4482600" y="3568470"/>
            <a:ext cx="183896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Développement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B2102-7ADC-4E75-87AE-BC6C46C5CB9B}"/>
              </a:ext>
            </a:extLst>
          </p:cNvPr>
          <p:cNvSpPr txBox="1"/>
          <p:nvPr/>
        </p:nvSpPr>
        <p:spPr>
          <a:xfrm>
            <a:off x="6385685" y="4249056"/>
            <a:ext cx="1250700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4022B-91A7-4DDB-86D4-1225D5501445}"/>
              </a:ext>
            </a:extLst>
          </p:cNvPr>
          <p:cNvSpPr txBox="1"/>
          <p:nvPr/>
        </p:nvSpPr>
        <p:spPr>
          <a:xfrm>
            <a:off x="7636385" y="5014815"/>
            <a:ext cx="1475084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  <a:endParaRPr lang="en-BE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FDE4DD4-A166-45BB-9CFF-18697FB2B92F}"/>
              </a:ext>
            </a:extLst>
          </p:cNvPr>
          <p:cNvCxnSpPr/>
          <p:nvPr/>
        </p:nvCxnSpPr>
        <p:spPr>
          <a:xfrm>
            <a:off x="3340608" y="2292096"/>
            <a:ext cx="573024" cy="463296"/>
          </a:xfrm>
          <a:prstGeom prst="curvedConnector3">
            <a:avLst>
              <a:gd name="adj1" fmla="val 60638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3C95281-616D-4B16-B39D-2B072DA1B14F}"/>
              </a:ext>
            </a:extLst>
          </p:cNvPr>
          <p:cNvCxnSpPr/>
          <p:nvPr/>
        </p:nvCxnSpPr>
        <p:spPr>
          <a:xfrm>
            <a:off x="4986528" y="2965704"/>
            <a:ext cx="573024" cy="463296"/>
          </a:xfrm>
          <a:prstGeom prst="curvedConnector3">
            <a:avLst>
              <a:gd name="adj1" fmla="val 60638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4CD1304-1E06-4246-A221-BCCC09FE46D7}"/>
              </a:ext>
            </a:extLst>
          </p:cNvPr>
          <p:cNvCxnSpPr/>
          <p:nvPr/>
        </p:nvCxnSpPr>
        <p:spPr>
          <a:xfrm>
            <a:off x="6438011" y="3753136"/>
            <a:ext cx="573024" cy="463296"/>
          </a:xfrm>
          <a:prstGeom prst="curvedConnector3">
            <a:avLst>
              <a:gd name="adj1" fmla="val 60638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06B0490-5752-43DF-9596-B28B32C24112}"/>
              </a:ext>
            </a:extLst>
          </p:cNvPr>
          <p:cNvCxnSpPr/>
          <p:nvPr/>
        </p:nvCxnSpPr>
        <p:spPr>
          <a:xfrm>
            <a:off x="7723632" y="4433722"/>
            <a:ext cx="573024" cy="463296"/>
          </a:xfrm>
          <a:prstGeom prst="curvedConnector3">
            <a:avLst>
              <a:gd name="adj1" fmla="val 60638"/>
            </a:avLst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65A868-2D17-435E-B596-2362570FEC1A}"/>
              </a:ext>
            </a:extLst>
          </p:cNvPr>
          <p:cNvCxnSpPr/>
          <p:nvPr/>
        </p:nvCxnSpPr>
        <p:spPr>
          <a:xfrm>
            <a:off x="2145792" y="5791200"/>
            <a:ext cx="6352032" cy="0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1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DF1-557F-4CEE-B464-5E32F847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5359-CCDE-4A2B-B982-DDD37B0F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Publié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février</a:t>
            </a:r>
            <a:r>
              <a:rPr lang="en-US" dirty="0"/>
              <a:t> 2001 aux </a:t>
            </a:r>
            <a:r>
              <a:rPr lang="en-US" dirty="0" err="1"/>
              <a:t>États-Unis</a:t>
            </a:r>
            <a:r>
              <a:rPr lang="en-US" dirty="0"/>
              <a:t> : The “Manifesto for Agile Software Development”  - 4 </a:t>
            </a:r>
            <a:r>
              <a:rPr lang="en-US" dirty="0" err="1"/>
              <a:t>valeurs</a:t>
            </a:r>
            <a:r>
              <a:rPr lang="en-US" dirty="0"/>
              <a:t> et 12 </a:t>
            </a:r>
            <a:r>
              <a:rPr lang="en-US" dirty="0" err="1"/>
              <a:t>principes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5A361-E647-4CC7-973C-67FDC4040551}"/>
              </a:ext>
            </a:extLst>
          </p:cNvPr>
          <p:cNvSpPr txBox="1"/>
          <p:nvPr/>
        </p:nvSpPr>
        <p:spPr>
          <a:xfrm>
            <a:off x="1377696" y="2767584"/>
            <a:ext cx="1804416" cy="92333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fr-CA" dirty="0"/>
              <a:t>Les individus et leurs interactions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B0CA8-1FB7-4878-89D1-D30A852CA297}"/>
              </a:ext>
            </a:extLst>
          </p:cNvPr>
          <p:cNvSpPr txBox="1"/>
          <p:nvPr/>
        </p:nvSpPr>
        <p:spPr>
          <a:xfrm>
            <a:off x="1377696" y="3849410"/>
            <a:ext cx="1804416" cy="6463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fr-CA" dirty="0"/>
              <a:t>Un Produit fonctionnel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ABB2F-300F-42A4-A130-713401513B74}"/>
              </a:ext>
            </a:extLst>
          </p:cNvPr>
          <p:cNvSpPr txBox="1"/>
          <p:nvPr/>
        </p:nvSpPr>
        <p:spPr>
          <a:xfrm>
            <a:off x="1377696" y="4629698"/>
            <a:ext cx="1804416" cy="6463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fr-CA" dirty="0"/>
              <a:t>Collaboration avec le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DF662-02F2-43E5-AF0C-15167D7E3DE0}"/>
              </a:ext>
            </a:extLst>
          </p:cNvPr>
          <p:cNvSpPr txBox="1"/>
          <p:nvPr/>
        </p:nvSpPr>
        <p:spPr>
          <a:xfrm>
            <a:off x="1377696" y="5458754"/>
            <a:ext cx="1804416" cy="6463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fr-CA" dirty="0"/>
              <a:t>Adaptation au changement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2CF7BBB-AF22-498D-9C39-81FF35715498}"/>
              </a:ext>
            </a:extLst>
          </p:cNvPr>
          <p:cNvSpPr/>
          <p:nvPr/>
        </p:nvSpPr>
        <p:spPr>
          <a:xfrm>
            <a:off x="841248" y="2945302"/>
            <a:ext cx="420624" cy="290685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BF9A5-303D-48E6-9186-6ED2F9ED9BEA}"/>
              </a:ext>
            </a:extLst>
          </p:cNvPr>
          <p:cNvSpPr txBox="1"/>
          <p:nvPr/>
        </p:nvSpPr>
        <p:spPr>
          <a:xfrm rot="16200000">
            <a:off x="-303538" y="3946791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VALEURS</a:t>
            </a:r>
            <a:endParaRPr lang="en-BE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0BA9392-982C-4C41-9E8D-F23C431D77BE}"/>
              </a:ext>
            </a:extLst>
          </p:cNvPr>
          <p:cNvSpPr/>
          <p:nvPr/>
        </p:nvSpPr>
        <p:spPr>
          <a:xfrm rot="16200000">
            <a:off x="6573322" y="4451608"/>
            <a:ext cx="692314" cy="290685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A" dirty="0"/>
              <a:t> </a:t>
            </a:r>
            <a:endParaRPr lang="en-B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708BDF-25B3-4839-BBD7-3769673A9373}"/>
              </a:ext>
            </a:extLst>
          </p:cNvPr>
          <p:cNvSpPr txBox="1"/>
          <p:nvPr/>
        </p:nvSpPr>
        <p:spPr>
          <a:xfrm>
            <a:off x="6205728" y="6307574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PRINCIPES </a:t>
            </a:r>
            <a:endParaRPr lang="en-BE" dirty="0"/>
          </a:p>
        </p:txBody>
      </p:sp>
      <p:pic>
        <p:nvPicPr>
          <p:cNvPr id="1028" name="Picture 4" descr="Introduction à l'Agilité - Cours complet 1 jour">
            <a:extLst>
              <a:ext uri="{FF2B5EF4-FFF2-40B4-BE49-F238E27FC236}">
                <a16:creationId xmlns:a16="http://schemas.microsoft.com/office/drawing/2014/main" id="{F14C567D-287D-4934-AA4C-67F02756B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18581" r="8097" b="12338"/>
          <a:stretch/>
        </p:blipFill>
        <p:spPr bwMode="auto">
          <a:xfrm>
            <a:off x="3870959" y="2633472"/>
            <a:ext cx="6647791" cy="305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CC5CC88-D452-405A-A68E-CB09DB9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2A610-87BF-467F-AF4A-7A56A823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Agile Frameworks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0570A-D460-4C38-B0BB-B1BA89AF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31" y="1936954"/>
            <a:ext cx="6261061" cy="4487291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sz="1600" dirty="0" err="1"/>
              <a:t>Plusieurs</a:t>
            </a:r>
            <a:r>
              <a:rPr lang="en-US" sz="1600" dirty="0"/>
              <a:t> existent – </a:t>
            </a:r>
            <a:r>
              <a:rPr lang="en-US" sz="1600" dirty="0" err="1"/>
              <a:t>ce</a:t>
            </a:r>
            <a:r>
              <a:rPr lang="en-US" sz="1600" dirty="0"/>
              <a:t> ne </a:t>
            </a:r>
            <a:r>
              <a:rPr lang="en-US" sz="1600" dirty="0" err="1"/>
              <a:t>sont</a:t>
            </a:r>
            <a:r>
              <a:rPr lang="en-US" sz="1600" dirty="0"/>
              <a:t> pas des </a:t>
            </a:r>
            <a:r>
              <a:rPr lang="en-US" sz="1600" dirty="0" err="1"/>
              <a:t>méthodologies</a:t>
            </a:r>
            <a:r>
              <a:rPr lang="en-US" sz="1600" dirty="0"/>
              <a:t> :</a:t>
            </a:r>
          </a:p>
          <a:p>
            <a:pPr lvl="1" indent="-182880"/>
            <a:r>
              <a:rPr lang="en-US" sz="1600" dirty="0"/>
              <a:t>SCRUM </a:t>
            </a:r>
          </a:p>
          <a:p>
            <a:pPr lvl="1" indent="-182880"/>
            <a:r>
              <a:rPr lang="en-US" sz="1600" dirty="0"/>
              <a:t>KANBAN</a:t>
            </a:r>
          </a:p>
          <a:p>
            <a:pPr lvl="1" indent="-182880"/>
            <a:r>
              <a:rPr lang="en-US" sz="1600" dirty="0"/>
              <a:t>XP (</a:t>
            </a:r>
            <a:r>
              <a:rPr lang="en-US" sz="1600" dirty="0" err="1"/>
              <a:t>eXtreme</a:t>
            </a:r>
            <a:r>
              <a:rPr lang="en-US" sz="1600" dirty="0"/>
              <a:t> Programming)</a:t>
            </a:r>
          </a:p>
          <a:p>
            <a:pPr lvl="1" indent="-182880"/>
            <a:r>
              <a:rPr lang="en-US" sz="1600" dirty="0"/>
              <a:t>FDD (Feature Driven Development)</a:t>
            </a:r>
          </a:p>
          <a:p>
            <a:pPr lvl="1" indent="-182880"/>
            <a:r>
              <a:rPr lang="en-US" sz="1600" dirty="0"/>
              <a:t>ASD (Adoptive Software Development)</a:t>
            </a:r>
          </a:p>
          <a:p>
            <a:pPr lvl="1" indent="-182880"/>
            <a:r>
              <a:rPr lang="en-US" sz="1600" dirty="0"/>
              <a:t>The Crystal Method</a:t>
            </a:r>
          </a:p>
          <a:p>
            <a:pPr lvl="1" indent="-182880"/>
            <a:r>
              <a:rPr lang="en-US" sz="1600" dirty="0"/>
              <a:t>LSD (Lean Software Development)</a:t>
            </a:r>
          </a:p>
          <a:p>
            <a:pPr lvl="1" indent="-182880"/>
            <a:r>
              <a:rPr lang="en-US" sz="1600" dirty="0"/>
              <a:t>DA (Disciplined Agile)</a:t>
            </a:r>
          </a:p>
          <a:p>
            <a:pPr lvl="1" indent="-182880"/>
            <a:r>
              <a:rPr lang="en-US" sz="1600" dirty="0" err="1"/>
              <a:t>SAFe</a:t>
            </a:r>
            <a:r>
              <a:rPr lang="en-US" sz="1600" dirty="0"/>
              <a:t> (Scaled Agile Framework)</a:t>
            </a:r>
          </a:p>
          <a:p>
            <a:pPr lvl="1" indent="-182880"/>
            <a:r>
              <a:rPr lang="en-US" sz="1600" dirty="0"/>
              <a:t>RAD (Rapid Application Development)</a:t>
            </a:r>
          </a:p>
          <a:p>
            <a:pPr lvl="1" indent="-18288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875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EFA3805-F179-4311-A3B0-39D1AC7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480560" cy="1325562"/>
          </a:xfrm>
        </p:spPr>
        <p:txBody>
          <a:bodyPr/>
          <a:lstStyle/>
          <a:p>
            <a:r>
              <a:rPr lang="fr-CA" dirty="0"/>
              <a:t>Rôles de SCRUM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87678-B717-4E4E-B95C-18E65E806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316992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Product </a:t>
            </a:r>
            <a:r>
              <a:rPr lang="fr-CA" dirty="0" err="1"/>
              <a:t>Owner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Amène les idées et le projet</a:t>
            </a:r>
          </a:p>
          <a:p>
            <a:r>
              <a:rPr lang="fr-CA" dirty="0"/>
              <a:t>Scrum Master </a:t>
            </a:r>
          </a:p>
          <a:p>
            <a:pPr lvl="1"/>
            <a:r>
              <a:rPr lang="fr-CA" dirty="0"/>
              <a:t>Protège le processus et son équipe</a:t>
            </a:r>
          </a:p>
          <a:p>
            <a:pPr lvl="1"/>
            <a:r>
              <a:rPr lang="fr-CA" dirty="0"/>
              <a:t>Représente le Product </a:t>
            </a:r>
            <a:r>
              <a:rPr lang="fr-CA" dirty="0" err="1"/>
              <a:t>Owner</a:t>
            </a:r>
            <a:endParaRPr lang="fr-CA" dirty="0"/>
          </a:p>
          <a:p>
            <a:r>
              <a:rPr lang="fr-CA" dirty="0"/>
              <a:t>Team</a:t>
            </a:r>
          </a:p>
          <a:p>
            <a:pPr lvl="1"/>
            <a:r>
              <a:rPr lang="fr-CA" dirty="0"/>
              <a:t>Développeur, testeurs, </a:t>
            </a:r>
            <a:r>
              <a:rPr lang="fr-CA" dirty="0" err="1"/>
              <a:t>ect</a:t>
            </a:r>
            <a:r>
              <a:rPr lang="fr-CA" dirty="0"/>
              <a:t> font souvent plusieurs tâches</a:t>
            </a:r>
          </a:p>
          <a:p>
            <a:r>
              <a:rPr lang="fr-CA" dirty="0"/>
              <a:t>Utilisateur</a:t>
            </a:r>
          </a:p>
          <a:p>
            <a:pPr lvl="1"/>
            <a:r>
              <a:rPr lang="fr-CA" dirty="0"/>
              <a:t>Donne des commentaires</a:t>
            </a:r>
          </a:p>
          <a:p>
            <a:pPr lvl="1"/>
            <a:endParaRPr lang="fr-CA" dirty="0"/>
          </a:p>
          <a:p>
            <a:pPr marL="274320" lvl="1" indent="0">
              <a:buNone/>
            </a:pPr>
            <a:endParaRPr lang="fr-CA" dirty="0"/>
          </a:p>
        </p:txBody>
      </p:sp>
      <p:pic>
        <p:nvPicPr>
          <p:cNvPr id="2050" name="Picture 2" descr="CSM vs CSPO: Which Agile Scrum Certification to Choose ...">
            <a:extLst>
              <a:ext uri="{FF2B5EF4-FFF2-40B4-BE49-F238E27FC236}">
                <a16:creationId xmlns:a16="http://schemas.microsoft.com/office/drawing/2014/main" id="{B4490333-1645-4DF8-AA29-E21912894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6553" r="5031"/>
          <a:stretch/>
        </p:blipFill>
        <p:spPr bwMode="auto">
          <a:xfrm>
            <a:off x="902208" y="4998720"/>
            <a:ext cx="4480560" cy="16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9">
            <a:extLst>
              <a:ext uri="{FF2B5EF4-FFF2-40B4-BE49-F238E27FC236}">
                <a16:creationId xmlns:a16="http://schemas.microsoft.com/office/drawing/2014/main" id="{2CCAE43D-55BD-4664-B8F4-FAE681234883}"/>
              </a:ext>
            </a:extLst>
          </p:cNvPr>
          <p:cNvSpPr txBox="1">
            <a:spLocks/>
          </p:cNvSpPr>
          <p:nvPr/>
        </p:nvSpPr>
        <p:spPr>
          <a:xfrm>
            <a:off x="6126480" y="359664"/>
            <a:ext cx="44805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Artéfacts de SCRUM</a:t>
            </a:r>
            <a:endParaRPr lang="en-BE" dirty="0"/>
          </a:p>
        </p:txBody>
      </p:sp>
      <p:pic>
        <p:nvPicPr>
          <p:cNvPr id="2052" name="Picture 4" descr="Scrum | Chef d'équipe">
            <a:extLst>
              <a:ext uri="{FF2B5EF4-FFF2-40B4-BE49-F238E27FC236}">
                <a16:creationId xmlns:a16="http://schemas.microsoft.com/office/drawing/2014/main" id="{86D3F34B-C195-446B-B8F6-A361A7816F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528" y="1828800"/>
            <a:ext cx="4481512" cy="118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46D5596-DCFC-49F0-856B-9E61523120F3}"/>
              </a:ext>
            </a:extLst>
          </p:cNvPr>
          <p:cNvSpPr txBox="1">
            <a:spLocks/>
          </p:cNvSpPr>
          <p:nvPr/>
        </p:nvSpPr>
        <p:spPr>
          <a:xfrm>
            <a:off x="6096000" y="3328416"/>
            <a:ext cx="4480560" cy="316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Product </a:t>
            </a:r>
            <a:r>
              <a:rPr lang="fr-CA" dirty="0" err="1"/>
              <a:t>Backlog</a:t>
            </a:r>
            <a:endParaRPr lang="fr-CA" dirty="0"/>
          </a:p>
          <a:p>
            <a:pPr lvl="1"/>
            <a:r>
              <a:rPr lang="fr-CA" dirty="0"/>
              <a:t>Product </a:t>
            </a:r>
            <a:r>
              <a:rPr lang="fr-CA" dirty="0" err="1"/>
              <a:t>Owner</a:t>
            </a:r>
            <a:r>
              <a:rPr lang="fr-CA" dirty="0"/>
              <a:t> génère une liste de tâches prioritaire (user stories)</a:t>
            </a:r>
          </a:p>
          <a:p>
            <a:r>
              <a:rPr lang="fr-CA" dirty="0"/>
              <a:t>Sprint </a:t>
            </a:r>
            <a:r>
              <a:rPr lang="fr-CA" dirty="0" err="1"/>
              <a:t>Backlog</a:t>
            </a:r>
            <a:endParaRPr lang="fr-CA" dirty="0"/>
          </a:p>
          <a:p>
            <a:pPr lvl="1"/>
            <a:r>
              <a:rPr lang="fr-CA" dirty="0"/>
              <a:t>Les user stories les plus prioritaires</a:t>
            </a:r>
          </a:p>
          <a:p>
            <a:pPr marL="274320" lvl="1" indent="0">
              <a:buNone/>
            </a:pPr>
            <a:endParaRPr lang="fr-CA" dirty="0"/>
          </a:p>
          <a:p>
            <a:r>
              <a:rPr lang="fr-CA" dirty="0" err="1"/>
              <a:t>Burndown</a:t>
            </a:r>
            <a:r>
              <a:rPr lang="fr-CA" dirty="0"/>
              <a:t> Charts</a:t>
            </a:r>
          </a:p>
          <a:p>
            <a:pPr lvl="1"/>
            <a:r>
              <a:rPr lang="fr-CA" dirty="0"/>
              <a:t>Devrait être à 0 à la fin de chaque sprint</a:t>
            </a:r>
          </a:p>
          <a:p>
            <a:pPr marL="274320" lvl="1" indent="0">
              <a:buFont typeface="Wingdings 2" pitchFamily="18" charset="2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248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FC36-B1F1-4467-A132-2445ED3A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Sprints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16F3-834C-4A90-9304-91BCF2BE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03800" cy="4351337"/>
          </a:xfrm>
        </p:spPr>
        <p:txBody>
          <a:bodyPr/>
          <a:lstStyle/>
          <a:p>
            <a:r>
              <a:rPr lang="fr-CA" dirty="0"/>
              <a:t>Division du processus en plusieurs tâches (Sprints)</a:t>
            </a:r>
          </a:p>
          <a:p>
            <a:pPr lvl="1"/>
            <a:r>
              <a:rPr lang="fr-CA" dirty="0"/>
              <a:t>Durée des sprints : 1 à 4 semaines</a:t>
            </a:r>
          </a:p>
          <a:p>
            <a:pPr lvl="1"/>
            <a:r>
              <a:rPr lang="fr-CA" dirty="0"/>
              <a:t>Utilisation de Trello pendant les sprints</a:t>
            </a:r>
          </a:p>
          <a:p>
            <a:pPr lvl="1"/>
            <a:r>
              <a:rPr lang="fr-CA" dirty="0"/>
              <a:t>À la fin du sprint: Produit qui fonctionne et qui peut être testé</a:t>
            </a:r>
          </a:p>
          <a:p>
            <a:r>
              <a:rPr lang="fr-CA" dirty="0"/>
              <a:t>Daily </a:t>
            </a:r>
            <a:r>
              <a:rPr lang="fr-CA" dirty="0" err="1"/>
              <a:t>scrum</a:t>
            </a:r>
            <a:endParaRPr lang="fr-CA" dirty="0"/>
          </a:p>
          <a:p>
            <a:pPr lvl="1"/>
            <a:r>
              <a:rPr lang="fr-CA" dirty="0"/>
              <a:t>Meeting journalier entre le Scrum master et l’équipe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573A4-BA75-40B8-AAFA-DFB79895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4895596"/>
            <a:ext cx="3607816" cy="1803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1BD9E-C23B-4417-8B16-DDF81EB8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6" y="4895596"/>
            <a:ext cx="3607816" cy="18039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FAE902-DECB-4E04-BFAB-676F6A5C9295}"/>
              </a:ext>
            </a:extLst>
          </p:cNvPr>
          <p:cNvSpPr txBox="1">
            <a:spLocks/>
          </p:cNvSpPr>
          <p:nvPr/>
        </p:nvSpPr>
        <p:spPr>
          <a:xfrm>
            <a:off x="6265672" y="1822704"/>
            <a:ext cx="48595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Sprint </a:t>
            </a:r>
            <a:r>
              <a:rPr lang="fr-CA" dirty="0" err="1"/>
              <a:t>Review</a:t>
            </a:r>
            <a:endParaRPr lang="fr-CA" dirty="0"/>
          </a:p>
          <a:p>
            <a:pPr lvl="1"/>
            <a:r>
              <a:rPr lang="fr-CA" dirty="0"/>
              <a:t>Le Scrum Master, l’équipe et le Product </a:t>
            </a:r>
            <a:r>
              <a:rPr lang="fr-CA" dirty="0" err="1"/>
              <a:t>Owner</a:t>
            </a:r>
            <a:r>
              <a:rPr lang="fr-CA" dirty="0"/>
              <a:t> se rassemble pour voir le résultat</a:t>
            </a:r>
          </a:p>
          <a:p>
            <a:r>
              <a:rPr lang="fr-CA" dirty="0"/>
              <a:t>Rétrospective Sprint</a:t>
            </a:r>
          </a:p>
          <a:p>
            <a:pPr lvl="1"/>
            <a:r>
              <a:rPr lang="fr-CA" dirty="0"/>
              <a:t>Le Scrum Master et l’équipe se rassemble pour évaluer leur processus de travail et préparer la planification du prochain sprint</a:t>
            </a:r>
          </a:p>
        </p:txBody>
      </p:sp>
    </p:spTree>
    <p:extLst>
      <p:ext uri="{BB962C8B-B14F-4D97-AF65-F5344CB8AC3E}">
        <p14:creationId xmlns:p14="http://schemas.microsoft.com/office/powerpoint/2010/main" val="31502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C29A-4FD2-4C0D-B37A-2AD50280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SCRUM</a:t>
            </a:r>
            <a:endParaRPr lang="en-B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2FE9E-E293-414F-95A2-82DEF45A8CCA}"/>
              </a:ext>
            </a:extLst>
          </p:cNvPr>
          <p:cNvGrpSpPr/>
          <p:nvPr/>
        </p:nvGrpSpPr>
        <p:grpSpPr>
          <a:xfrm>
            <a:off x="1261872" y="1973898"/>
            <a:ext cx="9144000" cy="4518342"/>
            <a:chOff x="1249680" y="2316480"/>
            <a:chExt cx="9144000" cy="4518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B4E740-DE9C-4379-A7B3-6B209536F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154"/>
            <a:stretch/>
          </p:blipFill>
          <p:spPr>
            <a:xfrm>
              <a:off x="1249680" y="2316480"/>
              <a:ext cx="9144000" cy="451834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43A5C7-C5E4-414C-AA89-E39E46D5F635}"/>
                </a:ext>
              </a:extLst>
            </p:cNvPr>
            <p:cNvSpPr txBox="1"/>
            <p:nvPr/>
          </p:nvSpPr>
          <p:spPr>
            <a:xfrm>
              <a:off x="1475232" y="2316480"/>
              <a:ext cx="3425952" cy="12070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10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DA58-64A0-44AE-8F5B-8D8A84F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fr-CA" sz="3200" dirty="0"/>
              <a:t>DevOps</a:t>
            </a:r>
            <a:endParaRPr lang="en-BE" sz="32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55B099A8-DED0-4AAA-B9AD-A60639A91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113" y="640080"/>
            <a:ext cx="5588101" cy="55881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03ADAC-710B-4A60-8414-92E928F0E4ED}"/>
              </a:ext>
            </a:extLst>
          </p:cNvPr>
          <p:cNvSpPr txBox="1">
            <a:spLocks/>
          </p:cNvSpPr>
          <p:nvPr/>
        </p:nvSpPr>
        <p:spPr>
          <a:xfrm>
            <a:off x="643831" y="3262517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/>
              <a:t>Les outils</a:t>
            </a:r>
            <a:endParaRPr lang="en-BE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082BE9-E948-4D01-9717-85687D74C6E6}"/>
              </a:ext>
            </a:extLst>
          </p:cNvPr>
          <p:cNvSpPr txBox="1">
            <a:spLocks/>
          </p:cNvSpPr>
          <p:nvPr/>
        </p:nvSpPr>
        <p:spPr>
          <a:xfrm>
            <a:off x="643830" y="4725875"/>
            <a:ext cx="9146346" cy="421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Source control : git</a:t>
            </a:r>
          </a:p>
          <a:p>
            <a:r>
              <a:rPr lang="fr-CA" dirty="0"/>
              <a:t>Unit </a:t>
            </a:r>
            <a:r>
              <a:rPr lang="fr-CA" dirty="0" err="1"/>
              <a:t>Testing</a:t>
            </a:r>
            <a:r>
              <a:rPr lang="fr-CA" dirty="0"/>
              <a:t> Framework : </a:t>
            </a:r>
            <a:r>
              <a:rPr lang="fr-CA" dirty="0" err="1"/>
              <a:t>NUnit</a:t>
            </a:r>
            <a:r>
              <a:rPr lang="fr-CA" dirty="0"/>
              <a:t>, JUnit, etc.</a:t>
            </a:r>
          </a:p>
          <a:p>
            <a:r>
              <a:rPr lang="fr-CA" dirty="0"/>
              <a:t>Planners : Trello, Microsoft Planner ou autres</a:t>
            </a:r>
          </a:p>
          <a:p>
            <a:r>
              <a:rPr lang="fr-CA" dirty="0"/>
              <a:t>Integrated </a:t>
            </a:r>
            <a:r>
              <a:rPr lang="fr-CA" dirty="0" err="1"/>
              <a:t>Development</a:t>
            </a:r>
            <a:r>
              <a:rPr lang="fr-CA" dirty="0"/>
              <a:t> </a:t>
            </a:r>
            <a:r>
              <a:rPr lang="fr-CA" dirty="0" err="1"/>
              <a:t>Environments</a:t>
            </a:r>
            <a:r>
              <a:rPr lang="fr-CA" dirty="0"/>
              <a:t>: Microsoft Visual Studio, Eclipse</a:t>
            </a:r>
          </a:p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8BE2-02FD-4E2F-B912-7F6BBA23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65642"/>
            <a:ext cx="10146089" cy="1752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Développement and Opération</a:t>
            </a:r>
          </a:p>
          <a:p>
            <a:pPr lvl="1"/>
            <a:r>
              <a:rPr lang="fr-CA" sz="1800" spc="10" dirty="0">
                <a:solidFill>
                  <a:schemeClr val="tx1"/>
                </a:solidFill>
              </a:rPr>
              <a:t>L’équipe de développement travaille en collaboration avec l’équipe d’opération</a:t>
            </a:r>
          </a:p>
          <a:p>
            <a:pPr lvl="1"/>
            <a:r>
              <a:rPr lang="fr-CA" sz="1800" spc="10" dirty="0">
                <a:solidFill>
                  <a:schemeClr val="tx1"/>
                </a:solidFill>
              </a:rPr>
              <a:t>Automatiser le code et le processus du </a:t>
            </a:r>
            <a:r>
              <a:rPr lang="fr-CA" sz="1800" spc="10" dirty="0" err="1">
                <a:solidFill>
                  <a:schemeClr val="tx1"/>
                </a:solidFill>
              </a:rPr>
              <a:t>testing</a:t>
            </a:r>
            <a:endParaRPr lang="fr-CA" sz="1800" spc="10" dirty="0">
              <a:solidFill>
                <a:schemeClr val="tx1"/>
              </a:solidFill>
            </a:endParaRPr>
          </a:p>
          <a:p>
            <a:pPr lvl="2"/>
            <a:r>
              <a:rPr lang="fr-CA" sz="1600" spc="10" dirty="0">
                <a:solidFill>
                  <a:schemeClr val="tx1"/>
                </a:solidFill>
              </a:rPr>
              <a:t>Permet de déployer des mises à jour plus rapidement et donc de rester concurrentiel  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643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413A8A-4C21-4D2E-A92A-11B2841B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ank you message concept 3d illustration. Thank you ...">
            <a:extLst>
              <a:ext uri="{FF2B5EF4-FFF2-40B4-BE49-F238E27FC236}">
                <a16:creationId xmlns:a16="http://schemas.microsoft.com/office/drawing/2014/main" id="{C3023197-230E-40CF-8D86-67E2BC6CF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90"/>
          <a:stretch/>
        </p:blipFill>
        <p:spPr bwMode="auto">
          <a:xfrm>
            <a:off x="916751" y="1153698"/>
            <a:ext cx="3718563" cy="454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2557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Agile &amp; DevOps</vt:lpstr>
      <vt:lpstr>The waterfall problem</vt:lpstr>
      <vt:lpstr>Agile </vt:lpstr>
      <vt:lpstr>Agile Frameworks</vt:lpstr>
      <vt:lpstr>Rôles de SCRUM</vt:lpstr>
      <vt:lpstr>Sprints</vt:lpstr>
      <vt:lpstr>SCRUM</vt:lpstr>
      <vt:lpstr>DevOps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&amp; DevOps</dc:title>
  <dc:creator>Marie Fourriere</dc:creator>
  <cp:lastModifiedBy>Marie Fourriere</cp:lastModifiedBy>
  <cp:revision>3</cp:revision>
  <dcterms:created xsi:type="dcterms:W3CDTF">2020-11-13T07:21:02Z</dcterms:created>
  <dcterms:modified xsi:type="dcterms:W3CDTF">2020-11-13T07:53:19Z</dcterms:modified>
</cp:coreProperties>
</file>