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ylibfr.com/doc/8304610/paradigme-de-programmation" TargetMode="External"/><Relationship Id="rId3" Type="http://schemas.openxmlformats.org/officeDocument/2006/relationships/hyperlink" Target="https://hackr.io/blog/programming-paradigms" TargetMode="External"/><Relationship Id="rId7" Type="http://schemas.openxmlformats.org/officeDocument/2006/relationships/hyperlink" Target="https://towardsdatascience.com/what-is-a-programming-paradigm-1259362673c2" TargetMode="External"/><Relationship Id="rId2" Type="http://schemas.openxmlformats.org/officeDocument/2006/relationships/hyperlink" Target="https://www.freecodecamp.org/news/what-exactly-is-a-programming-paradi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onos.fr/digitalguide/sites-internet/developpement-web/paradigmes-de-programmation" TargetMode="External"/><Relationship Id="rId5" Type="http://schemas.openxmlformats.org/officeDocument/2006/relationships/hyperlink" Target="https://en.wikipedia.org/wiki/Comparison_of_programming_paradigms" TargetMode="External"/><Relationship Id="rId4" Type="http://schemas.openxmlformats.org/officeDocument/2006/relationships/hyperlink" Target="https://academind.com/learn/javascript/functional-vs-oop-vs-procedur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20231-5566-439C-AC90-E6A417FAA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z="7000" dirty="0"/>
              <a:t>Les paradigmes de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5D7BD-71DB-4B1E-8779-5D904D72E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0965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82DF-56BA-45CB-BFF7-3DDE868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 dirty="0"/>
              <a:t>Le traitement en parallèle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EDFB6-0B57-414C-8787-6AA41D5A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BE" dirty="0" err="1"/>
              <a:t>consiste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la creation d’un programme pour </a:t>
            </a:r>
            <a:r>
              <a:rPr lang="en-BE" dirty="0" err="1"/>
              <a:t>qu’il</a:t>
            </a:r>
            <a:r>
              <a:rPr lang="en-BE" dirty="0"/>
              <a:t> </a:t>
            </a:r>
            <a:r>
              <a:rPr lang="en-BE" dirty="0" err="1"/>
              <a:t>puisse</a:t>
            </a:r>
            <a:r>
              <a:rPr lang="en-BE" dirty="0"/>
              <a:t> </a:t>
            </a:r>
            <a:r>
              <a:rPr lang="en-BE" dirty="0" err="1"/>
              <a:t>diviser</a:t>
            </a:r>
            <a:r>
              <a:rPr lang="en-BE" dirty="0"/>
              <a:t> le </a:t>
            </a:r>
            <a:r>
              <a:rPr lang="en-BE" dirty="0" err="1"/>
              <a:t>traitement</a:t>
            </a:r>
            <a:r>
              <a:rPr lang="en-BE" dirty="0"/>
              <a:t> des instruction entre de multiples </a:t>
            </a:r>
            <a:r>
              <a:rPr lang="en-BE" dirty="0" err="1"/>
              <a:t>processeurs</a:t>
            </a:r>
            <a:r>
              <a:rPr lang="en-BE" dirty="0"/>
              <a:t> (dans le </a:t>
            </a:r>
            <a:r>
              <a:rPr lang="en-BE" dirty="0" err="1"/>
              <a:t>cas</a:t>
            </a:r>
            <a:r>
              <a:rPr lang="en-BE" dirty="0"/>
              <a:t> de </a:t>
            </a:r>
            <a:r>
              <a:rPr lang="en-BE" dirty="0" err="1"/>
              <a:t>superordinateurs</a:t>
            </a:r>
            <a:r>
              <a:rPr lang="en-BE" dirty="0"/>
              <a:t>) </a:t>
            </a:r>
            <a:r>
              <a:rPr lang="en-BE" dirty="0" err="1"/>
              <a:t>ou</a:t>
            </a:r>
            <a:r>
              <a:rPr lang="en-BE" dirty="0"/>
              <a:t> entre les </a:t>
            </a:r>
            <a:r>
              <a:rPr lang="en-BE" dirty="0" err="1"/>
              <a:t>différents</a:t>
            </a:r>
            <a:r>
              <a:rPr lang="en-BE" dirty="0"/>
              <a:t> </a:t>
            </a:r>
            <a:r>
              <a:rPr lang="en-BE" dirty="0" err="1"/>
              <a:t>coeurs</a:t>
            </a:r>
            <a:r>
              <a:rPr lang="en-BE" dirty="0"/>
              <a:t> d’un </a:t>
            </a:r>
            <a:r>
              <a:rPr lang="en-BE" dirty="0" err="1"/>
              <a:t>processeur</a:t>
            </a:r>
            <a:r>
              <a:rPr lang="fr-BE" dirty="0"/>
              <a:t>.</a:t>
            </a:r>
          </a:p>
          <a:p>
            <a:r>
              <a:rPr lang="en-BE" dirty="0"/>
              <a:t>On </a:t>
            </a:r>
            <a:r>
              <a:rPr lang="en-BE" dirty="0" err="1"/>
              <a:t>adopte</a:t>
            </a:r>
            <a:r>
              <a:rPr lang="en-BE" dirty="0"/>
              <a:t> </a:t>
            </a:r>
            <a:r>
              <a:rPr lang="en-BE" dirty="0" err="1"/>
              <a:t>souvent</a:t>
            </a:r>
            <a:r>
              <a:rPr lang="en-BE" dirty="0"/>
              <a:t> </a:t>
            </a:r>
            <a:r>
              <a:rPr lang="en-BE" dirty="0" err="1"/>
              <a:t>cette</a:t>
            </a:r>
            <a:r>
              <a:rPr lang="en-BE" dirty="0"/>
              <a:t> </a:t>
            </a:r>
            <a:r>
              <a:rPr lang="en-BE" dirty="0" err="1"/>
              <a:t>approche</a:t>
            </a:r>
            <a:r>
              <a:rPr lang="en-BE" dirty="0"/>
              <a:t> pour des raisons de performance. Par </a:t>
            </a:r>
            <a:r>
              <a:rPr lang="en-BE" dirty="0" err="1"/>
              <a:t>exemple</a:t>
            </a:r>
            <a:r>
              <a:rPr lang="en-BE" dirty="0"/>
              <a:t>, pour la </a:t>
            </a:r>
            <a:r>
              <a:rPr lang="en-BE" dirty="0" err="1"/>
              <a:t>résolution</a:t>
            </a:r>
            <a:r>
              <a:rPr lang="en-BE" dirty="0"/>
              <a:t> de </a:t>
            </a:r>
            <a:r>
              <a:rPr lang="en-BE" dirty="0" err="1"/>
              <a:t>problèmes</a:t>
            </a:r>
            <a:r>
              <a:rPr lang="en-BE" dirty="0"/>
              <a:t>/</a:t>
            </a:r>
            <a:r>
              <a:rPr lang="en-BE" dirty="0" err="1"/>
              <a:t>calculs</a:t>
            </a:r>
            <a:r>
              <a:rPr lang="en-BE" dirty="0"/>
              <a:t> qui </a:t>
            </a:r>
            <a:r>
              <a:rPr lang="en-BE" dirty="0" err="1"/>
              <a:t>mettraient</a:t>
            </a:r>
            <a:r>
              <a:rPr lang="en-BE" dirty="0"/>
              <a:t> </a:t>
            </a:r>
            <a:r>
              <a:rPr lang="en-BE" dirty="0" err="1"/>
              <a:t>très</a:t>
            </a:r>
            <a:r>
              <a:rPr lang="en-BE" dirty="0"/>
              <a:t> </a:t>
            </a:r>
            <a:r>
              <a:rPr lang="en-BE" dirty="0" err="1"/>
              <a:t>longtemps</a:t>
            </a:r>
            <a:r>
              <a:rPr lang="en-BE" dirty="0"/>
              <a:t> à </a:t>
            </a:r>
            <a:r>
              <a:rPr lang="en-BE" dirty="0" err="1"/>
              <a:t>réaliser</a:t>
            </a:r>
            <a:r>
              <a:rPr lang="en-BE" dirty="0"/>
              <a:t> sur un </a:t>
            </a:r>
            <a:r>
              <a:rPr lang="en-BE" dirty="0" err="1"/>
              <a:t>processeur</a:t>
            </a:r>
            <a:r>
              <a:rPr lang="en-BE" dirty="0"/>
              <a:t> à un </a:t>
            </a:r>
            <a:r>
              <a:rPr lang="en-BE" dirty="0" err="1"/>
              <a:t>seul</a:t>
            </a:r>
            <a:r>
              <a:rPr lang="en-BE" dirty="0"/>
              <a:t> </a:t>
            </a:r>
            <a:r>
              <a:rPr lang="en-BE" dirty="0" err="1"/>
              <a:t>coeur</a:t>
            </a:r>
            <a:r>
              <a:rPr lang="en-BE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3165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0C346C-7DC3-40C0-BBAA-87E4D616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BE" sz="4600">
                <a:solidFill>
                  <a:schemeClr val="bg2"/>
                </a:solidFill>
              </a:rPr>
              <a:t>La programmation déclarative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9E3A7-2186-4BB9-9163-4C902CE3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BE" sz="1800"/>
              <a:t>Cette approche se concentre sur ce qui doit être fait plutôt que la manière dont cela doit être fait</a:t>
            </a:r>
          </a:p>
          <a:p>
            <a:r>
              <a:rPr lang="fr-BE" sz="1800"/>
              <a:t>La programmation déclarative:</a:t>
            </a:r>
          </a:p>
          <a:p>
            <a:pPr lvl="1"/>
            <a:r>
              <a:rPr lang="fr-BE" sz="1800"/>
              <a:t>La programmation descriptive (décrit des structures de données)</a:t>
            </a:r>
          </a:p>
          <a:p>
            <a:pPr lvl="1"/>
            <a:r>
              <a:rPr lang="fr-BE" sz="1800"/>
              <a:t>La programmation fonctionnelle</a:t>
            </a:r>
          </a:p>
          <a:p>
            <a:pPr lvl="1"/>
            <a:r>
              <a:rPr lang="fr-BE" sz="1800"/>
              <a:t>La programmation logique</a:t>
            </a:r>
          </a:p>
        </p:txBody>
      </p:sp>
    </p:spTree>
    <p:extLst>
      <p:ext uri="{BB962C8B-B14F-4D97-AF65-F5344CB8AC3E}">
        <p14:creationId xmlns:p14="http://schemas.microsoft.com/office/powerpoint/2010/main" val="141674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26D544-CEAE-4FC5-989D-400B7A4B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 dirty="0"/>
              <a:t>La programmation fonctionnelle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95A25-DFCF-4E12-920F-3D501E56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fr-BE" dirty="0"/>
              <a:t>Beaucoup d’attention grâce à JS</a:t>
            </a:r>
          </a:p>
          <a:p>
            <a:r>
              <a:rPr lang="fr-BE" dirty="0"/>
              <a:t>Fonctionnement plus mathématique.</a:t>
            </a:r>
          </a:p>
          <a:p>
            <a:r>
              <a:rPr lang="en-BE" dirty="0"/>
              <a:t>Un programme </a:t>
            </a:r>
            <a:r>
              <a:rPr lang="en-BE" dirty="0" err="1"/>
              <a:t>réalisé</a:t>
            </a:r>
            <a:r>
              <a:rPr lang="en-BE" dirty="0"/>
              <a:t> </a:t>
            </a:r>
            <a:r>
              <a:rPr lang="en-BE" dirty="0" err="1"/>
              <a:t>selon</a:t>
            </a:r>
            <a:r>
              <a:rPr lang="en-BE" dirty="0"/>
              <a:t> le </a:t>
            </a:r>
            <a:r>
              <a:rPr lang="en-BE" dirty="0" err="1"/>
              <a:t>paradigme</a:t>
            </a:r>
            <a:r>
              <a:rPr lang="en-BE" dirty="0"/>
              <a:t> de la </a:t>
            </a:r>
            <a:r>
              <a:rPr lang="en-BE" dirty="0" err="1"/>
              <a:t>programmation</a:t>
            </a:r>
            <a:r>
              <a:rPr lang="en-BE" dirty="0"/>
              <a:t> </a:t>
            </a:r>
            <a:r>
              <a:rPr lang="en-BE" dirty="0" err="1"/>
              <a:t>fonctionnelle</a:t>
            </a:r>
            <a:r>
              <a:rPr lang="en-BE" dirty="0"/>
              <a:t> </a:t>
            </a:r>
            <a:r>
              <a:rPr lang="en-BE" dirty="0" err="1"/>
              <a:t>est</a:t>
            </a:r>
            <a:r>
              <a:rPr lang="en-BE" dirty="0"/>
              <a:t> </a:t>
            </a:r>
            <a:r>
              <a:rPr lang="en-BE" dirty="0" err="1"/>
              <a:t>composé</a:t>
            </a:r>
            <a:r>
              <a:rPr lang="en-BE" dirty="0"/>
              <a:t> de </a:t>
            </a:r>
            <a:r>
              <a:rPr lang="en-BE" dirty="0" err="1"/>
              <a:t>fonctions</a:t>
            </a:r>
            <a:r>
              <a:rPr lang="en-BE" dirty="0"/>
              <a:t> </a:t>
            </a:r>
            <a:r>
              <a:rPr lang="en-BE" dirty="0" err="1"/>
              <a:t>courtes</a:t>
            </a:r>
            <a:r>
              <a:rPr lang="en-BE" dirty="0"/>
              <a:t>. Tout le code se </a:t>
            </a:r>
            <a:r>
              <a:rPr lang="en-BE" dirty="0" err="1"/>
              <a:t>trouve</a:t>
            </a:r>
            <a:r>
              <a:rPr lang="en-BE" dirty="0"/>
              <a:t> dans des </a:t>
            </a:r>
            <a:r>
              <a:rPr lang="en-BE" dirty="0" err="1"/>
              <a:t>fonctions</a:t>
            </a:r>
            <a:r>
              <a:rPr lang="en-BE" dirty="0"/>
              <a:t> et les variables ne </a:t>
            </a:r>
            <a:r>
              <a:rPr lang="en-BE" dirty="0" err="1"/>
              <a:t>sont</a:t>
            </a:r>
            <a:r>
              <a:rPr lang="en-BE" dirty="0"/>
              <a:t> </a:t>
            </a:r>
            <a:r>
              <a:rPr lang="en-BE" dirty="0" err="1"/>
              <a:t>accessibles</a:t>
            </a:r>
            <a:r>
              <a:rPr lang="en-BE" dirty="0"/>
              <a:t> </a:t>
            </a:r>
            <a:r>
              <a:rPr lang="en-BE" dirty="0" err="1"/>
              <a:t>qu’au</a:t>
            </a:r>
            <a:r>
              <a:rPr lang="en-BE" dirty="0"/>
              <a:t> sein de la </a:t>
            </a:r>
            <a:r>
              <a:rPr lang="en-BE" dirty="0" err="1"/>
              <a:t>fonction</a:t>
            </a:r>
            <a:r>
              <a:rPr lang="en-BE" dirty="0"/>
              <a:t> à </a:t>
            </a:r>
            <a:r>
              <a:rPr lang="en-BE" dirty="0" err="1"/>
              <a:t>laquelle</a:t>
            </a:r>
            <a:r>
              <a:rPr lang="en-BE" dirty="0"/>
              <a:t> </a:t>
            </a:r>
            <a:r>
              <a:rPr lang="en-BE" dirty="0" err="1"/>
              <a:t>elles</a:t>
            </a:r>
            <a:r>
              <a:rPr lang="en-BE" dirty="0"/>
              <a:t> </a:t>
            </a:r>
            <a:r>
              <a:rPr lang="en-BE" dirty="0" err="1"/>
              <a:t>appartiennent</a:t>
            </a:r>
            <a:r>
              <a:rPr lang="en-BE" dirty="0"/>
              <a:t>.</a:t>
            </a:r>
            <a:endParaRPr lang="fr-BE" dirty="0"/>
          </a:p>
          <a:p>
            <a:r>
              <a:rPr lang="en-BE" dirty="0"/>
              <a:t>les </a:t>
            </a:r>
            <a:r>
              <a:rPr lang="en-BE" dirty="0" err="1"/>
              <a:t>fonctions</a:t>
            </a:r>
            <a:r>
              <a:rPr lang="en-BE" dirty="0"/>
              <a:t> ne </a:t>
            </a:r>
            <a:r>
              <a:rPr lang="en-BE" dirty="0" err="1"/>
              <a:t>modifient</a:t>
            </a:r>
            <a:r>
              <a:rPr lang="en-BE" dirty="0"/>
              <a:t> </a:t>
            </a:r>
            <a:r>
              <a:rPr lang="en-BE" dirty="0" err="1"/>
              <a:t>aucunes</a:t>
            </a:r>
            <a:r>
              <a:rPr lang="en-BE" dirty="0"/>
              <a:t> </a:t>
            </a:r>
            <a:r>
              <a:rPr lang="en-BE" dirty="0" err="1"/>
              <a:t>valeurs</a:t>
            </a:r>
            <a:r>
              <a:rPr lang="en-BE" dirty="0"/>
              <a:t> hors de la </a:t>
            </a:r>
            <a:r>
              <a:rPr lang="en-BE" dirty="0" err="1"/>
              <a:t>portée</a:t>
            </a:r>
            <a:r>
              <a:rPr lang="en-BE" dirty="0"/>
              <a:t> (scope) de la </a:t>
            </a:r>
            <a:r>
              <a:rPr lang="en-BE" dirty="0" err="1"/>
              <a:t>fonction</a:t>
            </a:r>
            <a:r>
              <a:rPr lang="en-BE" dirty="0"/>
              <a:t> et les </a:t>
            </a:r>
            <a:r>
              <a:rPr lang="en-BE" dirty="0" err="1"/>
              <a:t>fonctions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elles-mêmes</a:t>
            </a:r>
            <a:r>
              <a:rPr lang="en-BE" dirty="0"/>
              <a:t> ne </a:t>
            </a:r>
            <a:r>
              <a:rPr lang="en-BE" dirty="0" err="1"/>
              <a:t>sont</a:t>
            </a:r>
            <a:r>
              <a:rPr lang="en-BE" dirty="0"/>
              <a:t> pas </a:t>
            </a:r>
            <a:r>
              <a:rPr lang="en-BE" dirty="0" err="1"/>
              <a:t>influencées</a:t>
            </a:r>
            <a:r>
              <a:rPr lang="en-BE" dirty="0"/>
              <a:t> par des </a:t>
            </a:r>
            <a:r>
              <a:rPr lang="en-BE" dirty="0" err="1"/>
              <a:t>valeurs</a:t>
            </a:r>
            <a:r>
              <a:rPr lang="en-BE" dirty="0"/>
              <a:t> qui </a:t>
            </a:r>
            <a:r>
              <a:rPr lang="en-BE" dirty="0" err="1"/>
              <a:t>sont</a:t>
            </a:r>
            <a:r>
              <a:rPr lang="en-BE" dirty="0"/>
              <a:t> hors de </a:t>
            </a:r>
            <a:r>
              <a:rPr lang="en-BE" dirty="0" err="1"/>
              <a:t>leur</a:t>
            </a:r>
            <a:r>
              <a:rPr lang="en-BE" dirty="0"/>
              <a:t> </a:t>
            </a:r>
            <a:r>
              <a:rPr lang="en-BE" dirty="0" err="1"/>
              <a:t>portée</a:t>
            </a:r>
            <a:r>
              <a:rPr lang="en-BE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528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DDA4F8-B84F-4E01-9110-045CCF8F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 dirty="0"/>
              <a:t>La programmation logique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9D228-CDC3-4081-8618-CA22F492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BE" dirty="0"/>
              <a:t>La </a:t>
            </a:r>
            <a:r>
              <a:rPr lang="en-BE" dirty="0" err="1"/>
              <a:t>programmation</a:t>
            </a:r>
            <a:r>
              <a:rPr lang="en-BE" dirty="0"/>
              <a:t> </a:t>
            </a:r>
            <a:r>
              <a:rPr lang="en-BE" dirty="0" err="1"/>
              <a:t>logique</a:t>
            </a:r>
            <a:r>
              <a:rPr lang="en-BE" dirty="0"/>
              <a:t> ne se base pas sur des instructions </a:t>
            </a:r>
            <a:r>
              <a:rPr lang="en-BE" dirty="0" err="1"/>
              <a:t>mais</a:t>
            </a:r>
            <a:r>
              <a:rPr lang="en-BE" dirty="0"/>
              <a:t> </a:t>
            </a:r>
            <a:r>
              <a:rPr lang="en-BE" dirty="0" err="1"/>
              <a:t>plutôt</a:t>
            </a:r>
            <a:r>
              <a:rPr lang="en-BE" dirty="0"/>
              <a:t> sur des faits (facts) et des </a:t>
            </a:r>
            <a:r>
              <a:rPr lang="en-BE" dirty="0" err="1"/>
              <a:t>règles</a:t>
            </a:r>
            <a:r>
              <a:rPr lang="en-BE" dirty="0"/>
              <a:t> (clauses). </a:t>
            </a:r>
            <a:r>
              <a:rPr lang="en-BE" dirty="0" err="1"/>
              <a:t>L’ordinateur</a:t>
            </a:r>
            <a:r>
              <a:rPr lang="en-BE" dirty="0"/>
              <a:t> utilise </a:t>
            </a:r>
            <a:r>
              <a:rPr lang="en-BE" dirty="0" err="1"/>
              <a:t>ce</a:t>
            </a:r>
            <a:r>
              <a:rPr lang="en-BE" dirty="0"/>
              <a:t> </a:t>
            </a:r>
            <a:r>
              <a:rPr lang="en-BE" dirty="0" err="1"/>
              <a:t>qu’il</a:t>
            </a:r>
            <a:r>
              <a:rPr lang="en-BE" dirty="0"/>
              <a:t> </a:t>
            </a:r>
            <a:r>
              <a:rPr lang="en-BE" dirty="0" err="1"/>
              <a:t>sait</a:t>
            </a:r>
            <a:r>
              <a:rPr lang="en-BE" dirty="0"/>
              <a:t> pour faire des </a:t>
            </a:r>
            <a:r>
              <a:rPr lang="en-BE" dirty="0" err="1"/>
              <a:t>déductions</a:t>
            </a:r>
            <a:r>
              <a:rPr lang="en-BE" dirty="0"/>
              <a:t>.</a:t>
            </a:r>
            <a:endParaRPr lang="fr-BE" dirty="0"/>
          </a:p>
          <a:p>
            <a:r>
              <a:rPr lang="en-BE" dirty="0" err="1"/>
              <a:t>Exemple</a:t>
            </a:r>
            <a:r>
              <a:rPr lang="en-BE" dirty="0"/>
              <a:t>:</a:t>
            </a:r>
            <a:endParaRPr lang="fr-BE" dirty="0"/>
          </a:p>
          <a:p>
            <a:pPr lvl="1"/>
            <a:r>
              <a:rPr lang="en-BE" dirty="0"/>
              <a:t>Faits:</a:t>
            </a:r>
            <a:endParaRPr lang="fr-BE" dirty="0"/>
          </a:p>
          <a:p>
            <a:pPr lvl="2"/>
            <a:r>
              <a:rPr lang="en-BE" dirty="0" err="1"/>
              <a:t>Socrate</a:t>
            </a:r>
            <a:r>
              <a:rPr lang="en-BE" dirty="0"/>
              <a:t> </a:t>
            </a:r>
            <a:r>
              <a:rPr lang="en-BE" dirty="0" err="1"/>
              <a:t>est</a:t>
            </a:r>
            <a:r>
              <a:rPr lang="en-BE" dirty="0"/>
              <a:t> un homme</a:t>
            </a:r>
            <a:r>
              <a:rPr lang="fr-BE" dirty="0"/>
              <a:t>,</a:t>
            </a:r>
          </a:p>
          <a:p>
            <a:pPr lvl="2"/>
            <a:r>
              <a:rPr lang="en-BE" dirty="0" err="1"/>
              <a:t>Tous</a:t>
            </a:r>
            <a:r>
              <a:rPr lang="en-BE" dirty="0"/>
              <a:t> les hommes </a:t>
            </a:r>
            <a:r>
              <a:rPr lang="en-BE" dirty="0" err="1"/>
              <a:t>sont</a:t>
            </a:r>
            <a:r>
              <a:rPr lang="en-BE" dirty="0"/>
              <a:t> </a:t>
            </a:r>
            <a:r>
              <a:rPr lang="en-BE" dirty="0" err="1"/>
              <a:t>mortels</a:t>
            </a:r>
            <a:r>
              <a:rPr lang="fr-BE" dirty="0"/>
              <a:t>,</a:t>
            </a:r>
          </a:p>
          <a:p>
            <a:pPr lvl="1"/>
            <a:r>
              <a:rPr lang="en-BE" dirty="0" err="1"/>
              <a:t>Déduction</a:t>
            </a:r>
            <a:r>
              <a:rPr lang="en-BE" dirty="0"/>
              <a:t>:</a:t>
            </a:r>
            <a:endParaRPr lang="fr-BE" dirty="0"/>
          </a:p>
          <a:p>
            <a:pPr lvl="2"/>
            <a:r>
              <a:rPr lang="en-BE" dirty="0" err="1"/>
              <a:t>Socrate</a:t>
            </a:r>
            <a:r>
              <a:rPr lang="en-BE" dirty="0"/>
              <a:t> </a:t>
            </a:r>
            <a:r>
              <a:rPr lang="en-BE" dirty="0" err="1"/>
              <a:t>est</a:t>
            </a:r>
            <a:r>
              <a:rPr lang="en-BE" dirty="0"/>
              <a:t> </a:t>
            </a:r>
            <a:r>
              <a:rPr lang="en-BE" dirty="0" err="1"/>
              <a:t>mortel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708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315E9FF2-71C3-4420-A4D5-5355DEB26A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6" y="224027"/>
            <a:ext cx="7744664" cy="640994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15B21A-4C84-411F-92C3-B8F351FF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cap="all"/>
              <a:t>Les paradigmes et leurs langages associés</a:t>
            </a:r>
          </a:p>
        </p:txBody>
      </p:sp>
    </p:spTree>
    <p:extLst>
      <p:ext uri="{BB962C8B-B14F-4D97-AF65-F5344CB8AC3E}">
        <p14:creationId xmlns:p14="http://schemas.microsoft.com/office/powerpoint/2010/main" val="162054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8A730-5B0B-4871-B594-DACB93EF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BE" sz="540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5AECC-1E76-4716-A216-28E5EE1C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BE" sz="1800"/>
              <a:t>Les multiples paradigmes de programmation sont regroupés (en majorité) dans deux grandes familles : les langages impératifs et les langages déclaratifs.</a:t>
            </a:r>
          </a:p>
          <a:p>
            <a:r>
              <a:rPr lang="en-BE" sz="1800"/>
              <a:t>Les différences principales ces deux grandes familles, c’est que la </a:t>
            </a:r>
            <a:r>
              <a:rPr lang="en-BE" sz="1800" b="1"/>
              <a:t>programmation « impérative » précise comment une chose doit être faite </a:t>
            </a:r>
            <a:r>
              <a:rPr lang="en-BE" sz="1800"/>
              <a:t>et la </a:t>
            </a:r>
            <a:r>
              <a:rPr lang="en-BE" sz="1800" b="1"/>
              <a:t>programmation « déclarative » dit seulement ce qu’il faut faire</a:t>
            </a:r>
            <a:r>
              <a:rPr lang="en-BE" sz="1800"/>
              <a:t>.</a:t>
            </a:r>
            <a:endParaRPr lang="fr-BE" sz="1800"/>
          </a:p>
          <a:p>
            <a:pPr marL="0" indent="0">
              <a:buNone/>
            </a:pPr>
            <a:endParaRPr lang="fr-BE" sz="1800"/>
          </a:p>
        </p:txBody>
      </p:sp>
    </p:spTree>
    <p:extLst>
      <p:ext uri="{BB962C8B-B14F-4D97-AF65-F5344CB8AC3E}">
        <p14:creationId xmlns:p14="http://schemas.microsoft.com/office/powerpoint/2010/main" val="105795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155D6B-9F15-46ED-A195-B1E8474A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BE" sz="5400">
                <a:solidFill>
                  <a:schemeClr val="bg2"/>
                </a:solidFill>
              </a:rPr>
              <a:t>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F362A-942E-4A28-9889-087B0A79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BE" sz="1800">
                <a:hlinkClick r:id="rId2"/>
              </a:rPr>
              <a:t>https://www.freecodecamp.org/news/what-exactly-is-a-programming-paradigm</a:t>
            </a:r>
            <a:endParaRPr lang="fr-BE" sz="1800"/>
          </a:p>
          <a:p>
            <a:r>
              <a:rPr lang="fr-BE" sz="1800">
                <a:hlinkClick r:id="rId3"/>
              </a:rPr>
              <a:t>https://hackr.io/blog/programming-paradigms</a:t>
            </a:r>
            <a:endParaRPr lang="fr-BE" sz="1800"/>
          </a:p>
          <a:p>
            <a:r>
              <a:rPr lang="fr-BE" sz="1800">
                <a:hlinkClick r:id="rId4"/>
              </a:rPr>
              <a:t>https://academind.com/learn/javascript/functional-vs-oop-vs-procedural/</a:t>
            </a:r>
            <a:endParaRPr lang="fr-BE" sz="1800"/>
          </a:p>
          <a:p>
            <a:r>
              <a:rPr lang="en-BE" sz="1800">
                <a:hlinkClick r:id="rId5"/>
              </a:rPr>
              <a:t>https://en.wikipedia.org/wiki/Comparison_of_programming_paradigms</a:t>
            </a:r>
            <a:r>
              <a:rPr lang="fr-BE" sz="1800"/>
              <a:t> </a:t>
            </a:r>
          </a:p>
          <a:p>
            <a:r>
              <a:rPr lang="fr-BE" sz="1800" u="sng">
                <a:hlinkClick r:id="rId6"/>
              </a:rPr>
              <a:t>https://www.ionos.fr/digitalguide/sites-internet/developpement-web/paradigmes-de-programmation</a:t>
            </a:r>
            <a:endParaRPr lang="fr-BE" sz="1800" u="sng"/>
          </a:p>
          <a:p>
            <a:r>
              <a:rPr lang="en-BE" sz="1800">
                <a:hlinkClick r:id="rId7"/>
              </a:rPr>
              <a:t>https://towardsdatascience.com/what-is-a-programming-paradigm-1259362673c2</a:t>
            </a:r>
            <a:endParaRPr lang="fr-BE" sz="1800" u="sng"/>
          </a:p>
          <a:p>
            <a:r>
              <a:rPr lang="fr-BE" sz="1800" u="sng">
                <a:hlinkClick r:id="rId8"/>
              </a:rPr>
              <a:t>https://studylibfr.com/doc/8304610/paradigme-de-programmation</a:t>
            </a:r>
            <a:endParaRPr lang="fr-BE" sz="1800"/>
          </a:p>
        </p:txBody>
      </p:sp>
    </p:spTree>
    <p:extLst>
      <p:ext uri="{BB962C8B-B14F-4D97-AF65-F5344CB8AC3E}">
        <p14:creationId xmlns:p14="http://schemas.microsoft.com/office/powerpoint/2010/main" val="1957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2CFC32-CB72-49B0-840A-D3A68C24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fr-BE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06893-3D5F-4DA8-9C82-CB6B0DEE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fr-BE" dirty="0"/>
              <a:t>Un paradigme de programmation, c’est quoi ?</a:t>
            </a:r>
          </a:p>
          <a:p>
            <a:r>
              <a:rPr lang="fr-BE" dirty="0"/>
              <a:t>Les différents paradigmes</a:t>
            </a:r>
          </a:p>
          <a:p>
            <a:pPr lvl="1"/>
            <a:r>
              <a:rPr lang="fr-BE" dirty="0"/>
              <a:t>La programmation impérative</a:t>
            </a:r>
          </a:p>
          <a:p>
            <a:pPr lvl="2"/>
            <a:r>
              <a:rPr lang="fr-BE" dirty="0"/>
              <a:t>La programmation procédurale</a:t>
            </a:r>
          </a:p>
          <a:p>
            <a:pPr lvl="2"/>
            <a:r>
              <a:rPr lang="fr-BE" dirty="0"/>
              <a:t>La programmation orientée-objet</a:t>
            </a:r>
          </a:p>
          <a:p>
            <a:pPr lvl="2"/>
            <a:r>
              <a:rPr lang="fr-BE" dirty="0"/>
              <a:t>Le traitement en parallèle</a:t>
            </a:r>
          </a:p>
          <a:p>
            <a:pPr lvl="1"/>
            <a:r>
              <a:rPr lang="fr-BE" dirty="0"/>
              <a:t> La programmation déclarative</a:t>
            </a:r>
          </a:p>
          <a:p>
            <a:pPr lvl="2"/>
            <a:r>
              <a:rPr lang="fr-BE" dirty="0"/>
              <a:t>La programmation descriptive</a:t>
            </a:r>
          </a:p>
          <a:p>
            <a:pPr lvl="2"/>
            <a:r>
              <a:rPr lang="fr-BE" dirty="0"/>
              <a:t>La programmation fonctionnelle</a:t>
            </a:r>
          </a:p>
          <a:p>
            <a:pPr lvl="2"/>
            <a:r>
              <a:rPr lang="fr-BE" dirty="0"/>
              <a:t>La programmation logique</a:t>
            </a:r>
          </a:p>
          <a:p>
            <a:r>
              <a:rPr lang="fr-BE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2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9D62A7-2FE2-4A9E-B6C0-CF79DD9B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BE" sz="4200" dirty="0">
                <a:solidFill>
                  <a:schemeClr val="bg2"/>
                </a:solidFill>
              </a:rPr>
              <a:t>Un paradigme de programmation, c’est quoi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E9386-245A-4570-A054-001E7B38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fr-BE" sz="1800"/>
              <a:t>Les paradigmes programmation désignent les principes fondamentaux du développement de logiciels.</a:t>
            </a:r>
            <a:br>
              <a:rPr lang="fr-BE" sz="1800"/>
            </a:br>
            <a:r>
              <a:rPr lang="fr-BE" sz="1800"/>
              <a:t>-&gt; différentes manières d’approcher un problème par la programmation.</a:t>
            </a:r>
          </a:p>
          <a:p>
            <a:r>
              <a:rPr lang="fr-BE" sz="1800"/>
              <a:t>Apparus au fur et à mesure de l’évolution de l’informatique.</a:t>
            </a:r>
          </a:p>
          <a:p>
            <a:r>
              <a:rPr lang="fr-BE" sz="1800"/>
              <a:t>Définissent les langages de programmation dans la manière dont ils fonctionnent.</a:t>
            </a:r>
          </a:p>
        </p:txBody>
      </p:sp>
    </p:spTree>
    <p:extLst>
      <p:ext uri="{BB962C8B-B14F-4D97-AF65-F5344CB8AC3E}">
        <p14:creationId xmlns:p14="http://schemas.microsoft.com/office/powerpoint/2010/main" val="37637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2B9BD-5E62-4B09-9182-65F28A7E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différents paradigmes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1EE942E9-08A1-4262-B38A-1BFEECDAAC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71599" y="1532238"/>
            <a:ext cx="9601201" cy="46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C6610-6A4B-400A-9E5B-04846D2E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fr-BE" sz="4600" dirty="0">
                <a:solidFill>
                  <a:schemeClr val="bg2"/>
                </a:solidFill>
              </a:rPr>
              <a:t>La programmation impérative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15292-79D1-437A-824F-4DF02129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BE" sz="1800"/>
              <a:t>En programmation impérative, le code consiste en une série de déclarations (statements) dont le résultat est stocké après leur exécution.</a:t>
            </a:r>
            <a:br>
              <a:rPr lang="en-BE" sz="1800"/>
            </a:br>
            <a:r>
              <a:rPr lang="en-BE" sz="1800"/>
              <a:t>On fournit une liste d’instructions à l’ordinateur pour lui dire quelles sont les choses à faire, étape par étape.</a:t>
            </a:r>
            <a:endParaRPr lang="fr-BE" sz="1800"/>
          </a:p>
          <a:p>
            <a:r>
              <a:rPr lang="fr-BE" sz="1800"/>
              <a:t>Ordre de ces étapes: crucial. </a:t>
            </a:r>
            <a:br>
              <a:rPr lang="fr-BE" sz="1800"/>
            </a:br>
            <a:r>
              <a:rPr lang="fr-BE" sz="1800"/>
              <a:t>U</a:t>
            </a:r>
            <a:r>
              <a:rPr lang="en-BE" sz="1800"/>
              <a:t>ne étape en particulier pourraît entraîner des conséquences différentes en fonction de la valeur de la variable lorsqu’on exécute cette étape. </a:t>
            </a:r>
            <a:endParaRPr lang="fr-BE" sz="1800"/>
          </a:p>
          <a:p>
            <a:r>
              <a:rPr lang="fr-BE" sz="1800"/>
              <a:t>Programmation impérative:</a:t>
            </a:r>
          </a:p>
          <a:p>
            <a:pPr lvl="1"/>
            <a:r>
              <a:rPr lang="fr-BE" sz="1800"/>
              <a:t>Programmation procédurale</a:t>
            </a:r>
          </a:p>
          <a:p>
            <a:pPr lvl="1"/>
            <a:r>
              <a:rPr lang="fr-BE" sz="1800"/>
              <a:t>Programmation orientée objet</a:t>
            </a:r>
          </a:p>
          <a:p>
            <a:pPr lvl="1"/>
            <a:r>
              <a:rPr lang="fr-BE" sz="1800"/>
              <a:t>Le traitement en parallèle</a:t>
            </a:r>
          </a:p>
          <a:p>
            <a:pPr marL="0" indent="0">
              <a:buNone/>
            </a:pPr>
            <a:endParaRPr lang="fr-BE" sz="1800"/>
          </a:p>
        </p:txBody>
      </p:sp>
    </p:spTree>
    <p:extLst>
      <p:ext uri="{BB962C8B-B14F-4D97-AF65-F5344CB8AC3E}">
        <p14:creationId xmlns:p14="http://schemas.microsoft.com/office/powerpoint/2010/main" val="107322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35B6B2-E393-4940-A2ED-DF031A9F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/>
              <a:t>Programmation procédurale</a:t>
            </a:r>
            <a:endParaRPr lang="fr-BE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B5825-A76F-4DBD-B0E6-A5B27A2C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BE" dirty="0"/>
              <a:t>La </a:t>
            </a:r>
            <a:r>
              <a:rPr lang="en-BE" dirty="0" err="1"/>
              <a:t>programmation</a:t>
            </a:r>
            <a:r>
              <a:rPr lang="en-BE" dirty="0"/>
              <a:t> </a:t>
            </a:r>
            <a:r>
              <a:rPr lang="en-BE" dirty="0" err="1"/>
              <a:t>procédurale</a:t>
            </a:r>
            <a:r>
              <a:rPr lang="en-BE" dirty="0"/>
              <a:t> </a:t>
            </a:r>
            <a:r>
              <a:rPr lang="en-BE" dirty="0" err="1"/>
              <a:t>consiste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l’écriture</a:t>
            </a:r>
            <a:r>
              <a:rPr lang="en-BE" dirty="0"/>
              <a:t> de « </a:t>
            </a:r>
            <a:r>
              <a:rPr lang="en-BE" dirty="0" err="1"/>
              <a:t>procédures</a:t>
            </a:r>
            <a:r>
              <a:rPr lang="en-BE" dirty="0"/>
              <a:t> ». </a:t>
            </a:r>
            <a:r>
              <a:rPr lang="en-BE" dirty="0" err="1"/>
              <a:t>C’e</a:t>
            </a:r>
            <a:r>
              <a:rPr lang="fr-BE" dirty="0"/>
              <a:t>s</a:t>
            </a:r>
            <a:r>
              <a:rPr lang="en-BE" dirty="0"/>
              <a:t>t à dire </a:t>
            </a:r>
            <a:r>
              <a:rPr lang="en-BE" dirty="0" err="1"/>
              <a:t>qu’on</a:t>
            </a:r>
            <a:r>
              <a:rPr lang="en-BE" dirty="0"/>
              <a:t> </a:t>
            </a:r>
            <a:r>
              <a:rPr lang="en-BE" dirty="0" err="1"/>
              <a:t>précise</a:t>
            </a:r>
            <a:r>
              <a:rPr lang="en-BE" dirty="0"/>
              <a:t> au programme </a:t>
            </a:r>
            <a:r>
              <a:rPr lang="en-BE" dirty="0" err="1"/>
              <a:t>quelles</a:t>
            </a:r>
            <a:r>
              <a:rPr lang="en-BE" dirty="0"/>
              <a:t> </a:t>
            </a:r>
            <a:r>
              <a:rPr lang="en-BE" dirty="0" err="1"/>
              <a:t>sont</a:t>
            </a:r>
            <a:r>
              <a:rPr lang="en-BE" dirty="0"/>
              <a:t> les étapes </a:t>
            </a:r>
            <a:r>
              <a:rPr lang="en-BE" dirty="0" err="1"/>
              <a:t>qu’il</a:t>
            </a:r>
            <a:r>
              <a:rPr lang="en-BE" dirty="0"/>
              <a:t> doit </a:t>
            </a:r>
            <a:r>
              <a:rPr lang="en-BE" dirty="0" err="1"/>
              <a:t>exécuter</a:t>
            </a:r>
            <a:r>
              <a:rPr lang="en-BE" dirty="0"/>
              <a:t> dans </a:t>
            </a:r>
            <a:r>
              <a:rPr lang="en-BE" dirty="0" err="1"/>
              <a:t>l’ordre</a:t>
            </a:r>
            <a:r>
              <a:rPr lang="en-BE" dirty="0"/>
              <a:t>.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65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2A9A13-D040-4E75-90EE-AC0BA645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 dirty="0"/>
              <a:t>La programmation orientée objet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CDD65-F43C-47E2-A0B8-2113D441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fr-BE" sz="1700"/>
              <a:t>Dans ce paradigme, tous les éléments(objets) qui nous « entourent » sont représentés par des </a:t>
            </a:r>
            <a:r>
              <a:rPr lang="fr-BE" sz="1700" b="1"/>
              <a:t>classes.</a:t>
            </a:r>
            <a:endParaRPr lang="fr-BE" sz="1700"/>
          </a:p>
          <a:p>
            <a:r>
              <a:rPr lang="fr-BE" sz="1700"/>
              <a:t>Les objets sont ce qu’on appelle des « instances » de ces classes, et il possèdent tous des </a:t>
            </a:r>
            <a:r>
              <a:rPr lang="fr-BE" sz="1700" b="1"/>
              <a:t>états</a:t>
            </a:r>
            <a:r>
              <a:rPr lang="fr-BE" sz="1700"/>
              <a:t> et des </a:t>
            </a:r>
            <a:r>
              <a:rPr lang="fr-BE" sz="1700" b="1"/>
              <a:t>comportements</a:t>
            </a:r>
            <a:r>
              <a:rPr lang="fr-BE" sz="1700"/>
              <a:t> (state et </a:t>
            </a:r>
            <a:r>
              <a:rPr lang="fr-BE" sz="1700" err="1"/>
              <a:t>behavior</a:t>
            </a:r>
            <a:r>
              <a:rPr lang="fr-BE" sz="1700"/>
              <a:t> en anglais). L’état d’un objet est composé de champs (</a:t>
            </a:r>
            <a:r>
              <a:rPr lang="fr-BE" sz="1700" err="1"/>
              <a:t>fields</a:t>
            </a:r>
            <a:r>
              <a:rPr lang="fr-BE" sz="1700"/>
              <a:t>) et d’</a:t>
            </a:r>
            <a:r>
              <a:rPr lang="fr-BE" sz="1700" err="1"/>
              <a:t>attibuts</a:t>
            </a:r>
            <a:r>
              <a:rPr lang="fr-BE" sz="1700"/>
              <a:t>, tandis que le comportement de l’objet, une manipulation de ‘état de l’objet, est composé de méthodes.</a:t>
            </a:r>
          </a:p>
          <a:p>
            <a:r>
              <a:rPr lang="fr-BE" sz="1700"/>
              <a:t>En bref: </a:t>
            </a:r>
          </a:p>
          <a:p>
            <a:pPr marL="0" indent="0">
              <a:buNone/>
            </a:pPr>
            <a:r>
              <a:rPr lang="fr-BE" sz="1700"/>
              <a:t>	</a:t>
            </a:r>
            <a:r>
              <a:rPr lang="en-BE" sz="1700" u="sng"/>
              <a:t>OBJET</a:t>
            </a:r>
            <a:r>
              <a:rPr lang="en-BE" sz="1700"/>
              <a:t> :</a:t>
            </a:r>
            <a:endParaRPr lang="fr-BE" sz="1700"/>
          </a:p>
          <a:p>
            <a:pPr marL="0" indent="0">
              <a:buNone/>
            </a:pPr>
            <a:r>
              <a:rPr lang="en-BE" sz="1700"/>
              <a:t>	1) </a:t>
            </a:r>
            <a:r>
              <a:rPr lang="en-BE" sz="1700" b="1" err="1"/>
              <a:t>États</a:t>
            </a:r>
            <a:r>
              <a:rPr lang="en-BE" sz="1700"/>
              <a:t> (states) : </a:t>
            </a:r>
            <a:r>
              <a:rPr lang="en-BE" sz="1700" b="1"/>
              <a:t>champs</a:t>
            </a:r>
            <a:r>
              <a:rPr lang="en-BE" sz="1700"/>
              <a:t> (fields) </a:t>
            </a:r>
            <a:r>
              <a:rPr lang="fr-BE" sz="1700"/>
              <a:t>+</a:t>
            </a:r>
            <a:r>
              <a:rPr lang="en-BE" sz="1700"/>
              <a:t> </a:t>
            </a:r>
            <a:r>
              <a:rPr lang="en-BE" sz="1700" b="1" err="1"/>
              <a:t>attributs</a:t>
            </a:r>
            <a:r>
              <a:rPr lang="en-BE" sz="1700"/>
              <a:t> (attributes)</a:t>
            </a:r>
            <a:endParaRPr lang="fr-BE" sz="1700"/>
          </a:p>
          <a:p>
            <a:pPr marL="0" indent="0">
              <a:buNone/>
            </a:pPr>
            <a:r>
              <a:rPr lang="fr-BE" sz="1700"/>
              <a:t>	2) </a:t>
            </a:r>
            <a:r>
              <a:rPr lang="fr-BE" sz="1700" b="1"/>
              <a:t>Comportements</a:t>
            </a:r>
            <a:r>
              <a:rPr lang="fr-BE" sz="1700"/>
              <a:t> (</a:t>
            </a:r>
            <a:r>
              <a:rPr lang="fr-BE" sz="1700" err="1"/>
              <a:t>behaviors</a:t>
            </a:r>
            <a:r>
              <a:rPr lang="fr-BE" sz="1700"/>
              <a:t>) : </a:t>
            </a:r>
            <a:r>
              <a:rPr lang="fr-BE" sz="1700" b="1"/>
              <a:t>méthodes</a:t>
            </a:r>
            <a:r>
              <a:rPr lang="fr-BE" sz="1700"/>
              <a:t> (</a:t>
            </a:r>
            <a:r>
              <a:rPr lang="fr-BE" sz="1700" err="1"/>
              <a:t>methods</a:t>
            </a:r>
            <a:r>
              <a:rPr lang="fr-BE" sz="1700"/>
              <a:t>)</a:t>
            </a:r>
          </a:p>
          <a:p>
            <a:pPr marL="0" indent="0">
              <a:buNone/>
            </a:pPr>
            <a:endParaRPr lang="fr-BE" sz="1700"/>
          </a:p>
        </p:txBody>
      </p:sp>
    </p:spTree>
    <p:extLst>
      <p:ext uri="{BB962C8B-B14F-4D97-AF65-F5344CB8AC3E}">
        <p14:creationId xmlns:p14="http://schemas.microsoft.com/office/powerpoint/2010/main" val="1943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2A9A13-D040-4E75-90EE-AC0BA645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BE" dirty="0"/>
              <a:t>La programmation orientée objet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CDD65-F43C-47E2-A0B8-2113D441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fr-BE" dirty="0"/>
              <a:t>Concept: privé/public</a:t>
            </a:r>
          </a:p>
          <a:p>
            <a:pPr marL="0" indent="0">
              <a:buNone/>
            </a:pPr>
            <a:r>
              <a:rPr lang="fr-BE" dirty="0"/>
              <a:t>Variable publique : variable dont la valeur est accessible et modifiable dans toutes les classes </a:t>
            </a:r>
          </a:p>
          <a:p>
            <a:pPr marL="0" indent="0">
              <a:buNone/>
            </a:pPr>
            <a:r>
              <a:rPr lang="fr-BE" dirty="0"/>
              <a:t>Variable privée : variable dont la valeur ne sera pas modifiable directement en dehors de sa classe.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767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C447B-5131-4652-84D0-21214CEC6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353" y="196661"/>
            <a:ext cx="10085294" cy="65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3638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Grand écran</PresentationFormat>
  <Paragraphs>72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Cadrage</vt:lpstr>
      <vt:lpstr>Les paradigmes de programmation</vt:lpstr>
      <vt:lpstr>Sommaire</vt:lpstr>
      <vt:lpstr>Un paradigme de programmation, c’est quoi ?</vt:lpstr>
      <vt:lpstr>Les différents paradigmes</vt:lpstr>
      <vt:lpstr>La programmation impérative</vt:lpstr>
      <vt:lpstr>Programmation procédurale</vt:lpstr>
      <vt:lpstr>La programmation orientée objet</vt:lpstr>
      <vt:lpstr>La programmation orientée objet</vt:lpstr>
      <vt:lpstr>Présentation PowerPoint</vt:lpstr>
      <vt:lpstr>Le traitement en parallèle</vt:lpstr>
      <vt:lpstr>La programmation déclarative</vt:lpstr>
      <vt:lpstr>La programmation fonctionnelle</vt:lpstr>
      <vt:lpstr>La programmation logique</vt:lpstr>
      <vt:lpstr>Les paradigmes et leurs langages associés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paradigmes de programmation</dc:title>
  <dc:creator>Aurore Van Hoorebeke</dc:creator>
  <cp:lastModifiedBy>Aurore Van Hoorebeke</cp:lastModifiedBy>
  <cp:revision>1</cp:revision>
  <dcterms:created xsi:type="dcterms:W3CDTF">2020-12-07T12:00:02Z</dcterms:created>
  <dcterms:modified xsi:type="dcterms:W3CDTF">2020-12-07T12:00:15Z</dcterms:modified>
</cp:coreProperties>
</file>