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0" r:id="rId9"/>
    <p:sldId id="264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9" d="100"/>
          <a:sy n="109" d="100"/>
        </p:scale>
        <p:origin x="110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93D34-A3F1-429F-80E7-9E68211C2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64A2B2-0B03-4FBB-ADBB-8259F1061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3C1796-F9DC-4716-9479-02EBD23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5A03C-9997-4BC4-96CF-61DF0D6C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F6A0E-3209-4B7A-AA81-EFD2AA6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77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7FB9-94E4-4F28-99EE-2408D832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13120-D2FE-497B-8C4E-26CC0DA6C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43AA9E-AF46-4367-9C0A-2552DA37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90DFF-51ED-487E-8E67-D7168A48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02872-C708-41B2-A15C-05C810A1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59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851369-0AD0-4262-A193-B4E0C7363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27875-2FE2-4B9E-8E84-DDE247FE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AE4B0-D13D-4DBA-8811-0427915C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8F789-04D4-48AC-A270-9A8ADB5D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295B5-0039-472E-AB2E-B0A101D1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482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0D7CE-052A-4473-A803-3146039E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237643-A1FD-4607-8AF4-C297C614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F1BEA-DBEE-4616-95B8-0003D629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48BF1-DC39-4EDD-8A84-32A9C0FD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5C274-3112-4C5B-871F-339402E0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00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51DAD-5505-4C81-8D8C-DE27D0CD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DD4EF-33EB-45A3-A710-2974EC5D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ADF31-A6D0-4693-BF37-8FC5DE54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75603-EE20-4EA6-B235-241847A0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93637-246B-4005-B41A-8ABF0B84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55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D2583-E025-4146-B577-09C2AD69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B6C2B-495B-4AFF-815D-744707E4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6ECECE-9A79-4D00-9101-358A37E3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A312BE-122C-4737-9462-02959089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971560-17E4-4F39-94CC-958D423D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72DA3B-4450-46E6-8382-FECD047F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416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DED7D-EAD3-4B86-971F-2605FA30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A94EC-FA64-4D11-95A2-87DB9808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7C7398-05FC-49AB-9430-EECF0D08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843691-E3CD-48BC-80FE-645834B4C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0C1229-CC9E-4A8F-ADB6-A4B43B8C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D42540-531C-4B06-944F-40CA88F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87C8C4-ED0D-407B-A3BB-EB3AFDD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61270-835E-4E7C-B85D-BBA129E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69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F559-32AB-468F-8AD5-79968FB3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590326-4085-48BE-9F59-2B5C76BD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786E43-2ECF-4CAA-85E7-8A9FA887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97F62-3C16-41FC-AA3A-1DA7E1E4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23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247849-5049-4B54-85E3-64FEE21E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CE9BD7-906E-4B3C-B70A-A9351F1D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A7E794-809D-4F61-94BD-30871F41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013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8875D-EB9E-44B4-A762-F82C380A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16D66-405D-49D4-B336-A33BAA3A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F5FE76-9647-4667-AA59-04908A73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C7AA95-7841-48C0-BD96-17606712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B76DBF-B6D0-4690-84A1-9725DE1C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D1D8A-2F77-4034-9390-BFCE997D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86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8CB83-5034-4014-830C-A7A0A5DE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0D204B-264D-4C2B-916C-3D9F6857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1578B7-73BA-4C34-8E69-4EC7E1D0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1B9645-B842-4145-9A52-03BB1805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3A6F0-6B63-4D6A-8739-35AFCA1A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9CEC13-164C-487B-A13A-A724C5CC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79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2FC0C-C91B-4FC5-9B85-F9C7BC74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12A334-1633-41B4-843C-4329E108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1CC72-903E-45E3-920E-B7A1A4DEA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8CC3-C56F-416F-962E-604DF301FA4B}" type="datetimeFigureOut">
              <a:rPr lang="en-BE" smtClean="0"/>
              <a:t>25/11/2020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49EEE-867C-4F2C-890D-65888E9AB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5B8EC-E162-4E15-B0DB-AE8C1376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5745-4BE3-43E1-8750-C36BBE40AA2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489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www.youtube.com/watch?v=pn6choKg5xg" TargetMode="External"/><Relationship Id="rId7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www.youtube.com/watch?v=rEKe_SHtqaI" TargetMode="External"/><Relationship Id="rId4" Type="http://schemas.openxmlformats.org/officeDocument/2006/relationships/hyperlink" Target="https://www.youtube.com/watch?v=jA8inmHhx8c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rtenamut.be/fr/blog-sante-et-bien-etre/articles/protheses-bioniques" TargetMode="External"/><Relationship Id="rId3" Type="http://schemas.openxmlformats.org/officeDocument/2006/relationships/hyperlink" Target="https://www.futura-sciences.com/tech/definitions/technologie-transhumanisme-16985/" TargetMode="External"/><Relationship Id="rId7" Type="http://schemas.openxmlformats.org/officeDocument/2006/relationships/hyperlink" Target="https://www.doctissimo.fr/sante/grands-dossiers-sante/google-sante" TargetMode="External"/><Relationship Id="rId2" Type="http://schemas.openxmlformats.org/officeDocument/2006/relationships/hyperlink" Target="https://information.tv5monde.com/info/transhumanisme-et-intelligence-artificielle-pourquoi-autant-d-alarmes-2522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e-publique.fr/parole-dexpert/38509-nouvelles-technologies-sante" TargetMode="External"/><Relationship Id="rId5" Type="http://schemas.openxmlformats.org/officeDocument/2006/relationships/hyperlink" Target="https://www.ladn.eu/tech-a-suivre/diana-filippova-technopouvoir-technologies-de-gouvernement/" TargetMode="External"/><Relationship Id="rId10" Type="http://schemas.openxmlformats.org/officeDocument/2006/relationships/hyperlink" Target="https://www.maxisciences.com/oeil/un-oeil-bionique-rend-la-vue-a-une-patiente-suisse-aveugle-depuis-15-ans_art33930.html" TargetMode="External"/><Relationship Id="rId4" Type="http://schemas.openxmlformats.org/officeDocument/2006/relationships/hyperlink" Target="https://www.futura-sciences.com/tech/actualites/robotique-voici-jia-jia-premiere-androide-chinoise-62488/" TargetMode="External"/><Relationship Id="rId9" Type="http://schemas.openxmlformats.org/officeDocument/2006/relationships/hyperlink" Target="https://www.youtube.com/watch?v=q8DnF0tF7D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Dp5e7-X5M" TargetMode="External"/><Relationship Id="rId2" Type="http://schemas.openxmlformats.org/officeDocument/2006/relationships/hyperlink" Target="https://www.youtube.com/watch?v=WclCmybPQ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B0sH-u9jBc" TargetMode="External"/><Relationship Id="rId5" Type="http://schemas.openxmlformats.org/officeDocument/2006/relationships/hyperlink" Target="https://www.youtube.com/watch?v=KzO4eotnf8g" TargetMode="External"/><Relationship Id="rId4" Type="http://schemas.openxmlformats.org/officeDocument/2006/relationships/hyperlink" Target="https://www.youtube.com/watch?v=cbk-82zhYL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6E223E0B-E10C-4F94-8261-32C34AFAD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8" b="32112"/>
          <a:stretch/>
        </p:blipFill>
        <p:spPr>
          <a:xfrm>
            <a:off x="552396" y="-1"/>
            <a:ext cx="11087207" cy="3429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3067E0-CB41-4572-9906-174836392DE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2B665-C3B8-4D44-A76E-8DBB6C1D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 algn="l"/>
            <a:r>
              <a:rPr lang="fr-FR" i="1" dirty="0">
                <a:solidFill>
                  <a:srgbClr val="37D5E4"/>
                </a:solidFill>
              </a:rPr>
              <a:t>S</a:t>
            </a:r>
            <a:r>
              <a:rPr lang="fr-FR" b="0" i="1" u="none" strike="noStrike" dirty="0">
                <a:solidFill>
                  <a:srgbClr val="37D5E4"/>
                </a:solidFill>
                <a:effectLst/>
              </a:rPr>
              <a:t>uite de l'évolution de l'être humain</a:t>
            </a:r>
            <a:endParaRPr lang="en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0B472A-511B-4C97-973F-F9C5692F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7885"/>
            <a:ext cx="9144000" cy="1655762"/>
          </a:xfrm>
        </p:spPr>
        <p:txBody>
          <a:bodyPr/>
          <a:lstStyle/>
          <a:p>
            <a:pPr algn="l"/>
            <a:r>
              <a:rPr lang="fr-FR" b="0" i="0" u="none" strike="noStrike" dirty="0">
                <a:solidFill>
                  <a:srgbClr val="F4FAFA"/>
                </a:solidFill>
                <a:effectLst/>
              </a:rPr>
              <a:t>La technologie,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4378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E18A67-EF95-445B-806B-47B96299928A}"/>
              </a:ext>
            </a:extLst>
          </p:cNvPr>
          <p:cNvSpPr/>
          <p:nvPr/>
        </p:nvSpPr>
        <p:spPr>
          <a:xfrm>
            <a:off x="0" y="5936734"/>
            <a:ext cx="12192000" cy="9212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0B02EA-D02C-4326-8E90-55305AC0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72" y="913252"/>
            <a:ext cx="10515600" cy="1325563"/>
          </a:xfrm>
        </p:spPr>
        <p:txBody>
          <a:bodyPr/>
          <a:lstStyle/>
          <a:p>
            <a:r>
              <a:rPr lang="fr-FR" b="1" i="0" u="none" strike="noStrike" dirty="0">
                <a:solidFill>
                  <a:srgbClr val="37D5E4"/>
                </a:solidFill>
                <a:effectLst/>
              </a:rPr>
              <a:t>Secteur d'avenir ...</a:t>
            </a:r>
            <a:br>
              <a:rPr lang="fr-FR" b="1" i="0" u="none" strike="noStrike" dirty="0">
                <a:solidFill>
                  <a:srgbClr val="444442"/>
                </a:solidFill>
                <a:effectLst/>
              </a:rPr>
            </a:b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1C98F-F346-4185-9DF2-E34A1258E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22" y="2373302"/>
            <a:ext cx="6748731" cy="3637745"/>
          </a:xfrm>
        </p:spPr>
        <p:txBody>
          <a:bodyPr/>
          <a:lstStyle/>
          <a:p>
            <a:r>
              <a:rPr lang="fr-FR" sz="20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Les nanotechnologies</a:t>
            </a:r>
            <a:endParaRPr lang="fr-FR" sz="2000" dirty="0">
              <a:solidFill>
                <a:srgbClr val="444442"/>
              </a:solidFill>
              <a:effectLst/>
              <a:latin typeface="YACgEe79vK0 0"/>
            </a:endParaRPr>
          </a:p>
          <a:p>
            <a:r>
              <a:rPr lang="fr-FR" sz="20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La biologie</a:t>
            </a:r>
            <a:endParaRPr lang="fr-FR" sz="2000" dirty="0">
              <a:solidFill>
                <a:srgbClr val="444442"/>
              </a:solidFill>
              <a:effectLst/>
              <a:latin typeface="YACgEe79vK0 0"/>
            </a:endParaRPr>
          </a:p>
          <a:p>
            <a:r>
              <a:rPr lang="fr-FR" sz="20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L'informatique</a:t>
            </a:r>
            <a:endParaRPr lang="fr-FR" sz="2000" dirty="0">
              <a:solidFill>
                <a:srgbClr val="444442"/>
              </a:solidFill>
              <a:effectLst/>
              <a:latin typeface="YACgEe79vK0 0"/>
            </a:endParaRPr>
          </a:p>
          <a:p>
            <a:r>
              <a:rPr lang="fr-FR" sz="20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Les sciences cognitives (Intelligence Artificielle)</a:t>
            </a:r>
            <a:endParaRPr lang="fr-FR" sz="2000" dirty="0">
              <a:solidFill>
                <a:srgbClr val="444442"/>
              </a:solidFill>
              <a:effectLst/>
              <a:latin typeface="YACgEe79vK0 0"/>
            </a:endParaRPr>
          </a:p>
          <a:p>
            <a:endParaRPr lang="en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3390B7-7839-4DFD-9C5F-1F4794C7FEF6}"/>
              </a:ext>
            </a:extLst>
          </p:cNvPr>
          <p:cNvSpPr txBox="1"/>
          <p:nvPr/>
        </p:nvSpPr>
        <p:spPr>
          <a:xfrm>
            <a:off x="676422" y="1760204"/>
            <a:ext cx="6094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i="0" u="none" strike="noStrike" dirty="0">
                <a:solidFill>
                  <a:srgbClr val="444442"/>
                </a:solidFill>
                <a:effectLst/>
              </a:rPr>
              <a:t>NBIC</a:t>
            </a:r>
            <a:endParaRPr lang="en-BE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3C92EF-CCA4-4C3C-8ECA-B2EDCE73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3" y="3944068"/>
            <a:ext cx="4964479" cy="1886502"/>
          </a:xfrm>
          <a:prstGeom prst="rect">
            <a:avLst/>
          </a:prstGeom>
        </p:spPr>
      </p:pic>
      <p:pic>
        <p:nvPicPr>
          <p:cNvPr id="9" name="Image 8" descr="Une image contenant engin&#10;&#10;Description générée automatiquement">
            <a:extLst>
              <a:ext uri="{FF2B5EF4-FFF2-40B4-BE49-F238E27FC236}">
                <a16:creationId xmlns:a16="http://schemas.microsoft.com/office/drawing/2014/main" id="{BC440203-5D09-4F22-8960-9970E8ED9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r="5269"/>
          <a:stretch/>
        </p:blipFill>
        <p:spPr>
          <a:xfrm rot="16200000">
            <a:off x="6508407" y="1078522"/>
            <a:ext cx="6858003" cy="47009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51AD53-0FE2-4D7F-9A5D-CF913A8BD23C}"/>
              </a:ext>
            </a:extLst>
          </p:cNvPr>
          <p:cNvSpPr txBox="1"/>
          <p:nvPr/>
        </p:nvSpPr>
        <p:spPr>
          <a:xfrm>
            <a:off x="379242" y="6212700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II </a:t>
            </a:r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 | BECODE 2020 - 2021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0DEB9-1AD0-4A47-AEB9-EF0CA5A7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28"/>
            <a:ext cx="10515600" cy="1325563"/>
          </a:xfrm>
        </p:spPr>
        <p:txBody>
          <a:bodyPr/>
          <a:lstStyle/>
          <a:p>
            <a:r>
              <a:rPr lang="fr-FR" b="1" i="0" u="none" strike="noStrike" dirty="0">
                <a:solidFill>
                  <a:srgbClr val="37D5E4"/>
                </a:solidFill>
                <a:effectLst/>
              </a:rPr>
              <a:t>Transhumanisme</a:t>
            </a:r>
            <a:endParaRPr lang="en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3C2760-71ED-4026-AB43-C0FC15A724FF}"/>
              </a:ext>
            </a:extLst>
          </p:cNvPr>
          <p:cNvSpPr txBox="1"/>
          <p:nvPr/>
        </p:nvSpPr>
        <p:spPr>
          <a:xfrm>
            <a:off x="5648178" y="1556887"/>
            <a:ext cx="569038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C’est un mouvement culturel et intellectuel international, ni religieux ni politique opposé au mouvement Bio-conservateur. Il s’appuie sur les avancées des technologie NBIC () pour affirmer que celles-ci entraineront la rupture radicale avec le système darwinien. "La biotechnologie donnera à l'homme toute les cartes en main pour "s'arracher à la Nature" comme disait les philosophes des lumières, et décider de son avenir." </a:t>
            </a:r>
            <a:endParaRPr lang="fr-FR" sz="1400" dirty="0">
              <a:solidFill>
                <a:srgbClr val="444442"/>
              </a:solidFill>
              <a:effectLst/>
              <a:latin typeface="YACgEe79vK0 0"/>
            </a:endParaRPr>
          </a:p>
          <a:p>
            <a:pPr algn="just"/>
            <a:endParaRPr lang="fr-FR" sz="1400" b="0" i="0" u="none" strike="noStrike" dirty="0">
              <a:solidFill>
                <a:srgbClr val="444442"/>
              </a:solidFill>
              <a:effectLst/>
              <a:latin typeface="YACgEe79vK0 0"/>
            </a:endParaRPr>
          </a:p>
          <a:p>
            <a:pPr algn="just"/>
            <a:r>
              <a:rPr lang="fr-FR" sz="14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Selon les tenants du techno-pouvoir, le XXIe siècle devrait connaitre grâce au technologie NBIC deux périodes distinctes:</a:t>
            </a:r>
            <a:endParaRPr lang="fr-FR" sz="1400" dirty="0">
              <a:solidFill>
                <a:srgbClr val="444442"/>
              </a:solidFill>
              <a:effectLst/>
              <a:latin typeface="YACgEe79vK0 0"/>
            </a:endParaRPr>
          </a:p>
          <a:p>
            <a:pPr algn="just"/>
            <a:r>
              <a:rPr lang="fr-FR" sz="14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-la "</a:t>
            </a:r>
            <a:r>
              <a:rPr lang="fr-FR" sz="1400" b="0" i="0" u="none" strike="noStrike" dirty="0" err="1">
                <a:solidFill>
                  <a:srgbClr val="444442"/>
                </a:solidFill>
                <a:effectLst/>
                <a:latin typeface="YACgEe79vK0 0"/>
              </a:rPr>
              <a:t>trans-humanité</a:t>
            </a:r>
            <a:r>
              <a:rPr lang="fr-FR" sz="14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" ("humain amélioré"), à déjà commencé</a:t>
            </a:r>
            <a:endParaRPr lang="fr-FR" sz="1400" dirty="0">
              <a:solidFill>
                <a:srgbClr val="444442"/>
              </a:solidFill>
              <a:effectLst/>
              <a:latin typeface="YACgEe79vK0 0"/>
            </a:endParaRPr>
          </a:p>
          <a:p>
            <a:pPr algn="just"/>
            <a:r>
              <a:rPr lang="fr-FR" sz="14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-la deuxième moitié du XXIe siècle, la "post-humanité", l'humain "cyborg", augmenté par l'intelligence artificielle puissante </a:t>
            </a:r>
            <a:r>
              <a:rPr lang="fr-FR" sz="1400" dirty="0">
                <a:solidFill>
                  <a:srgbClr val="444442"/>
                </a:solidFill>
                <a:latin typeface="YACgEe79vK0 0"/>
              </a:rPr>
              <a:t>et </a:t>
            </a:r>
            <a:r>
              <a:rPr lang="fr-FR" sz="14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notamment des dispositifs électroniques implantés dans le cerveau. </a:t>
            </a:r>
            <a:endParaRPr lang="fr-FR" sz="1400" dirty="0">
              <a:solidFill>
                <a:srgbClr val="444442"/>
              </a:solidFill>
              <a:effectLst/>
              <a:latin typeface="YACgEe79vK0 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A9A947-003B-4173-B80F-1408520E905B}"/>
              </a:ext>
            </a:extLst>
          </p:cNvPr>
          <p:cNvSpPr txBox="1"/>
          <p:nvPr/>
        </p:nvSpPr>
        <p:spPr>
          <a:xfrm>
            <a:off x="5648178" y="772182"/>
            <a:ext cx="62003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dirty="0">
                <a:solidFill>
                  <a:srgbClr val="444442"/>
                </a:solidFill>
                <a:effectLst/>
              </a:rPr>
              <a:t>Qu'est-ce que c'est? </a:t>
            </a:r>
            <a:endParaRPr lang="en-BE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B43F9-743E-4946-8576-42CC47557A5E}"/>
              </a:ext>
            </a:extLst>
          </p:cNvPr>
          <p:cNvSpPr/>
          <p:nvPr/>
        </p:nvSpPr>
        <p:spPr>
          <a:xfrm>
            <a:off x="0" y="6085818"/>
            <a:ext cx="12192000" cy="7721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AACAEB-D85B-4BCC-9210-B85FAAA40D40}"/>
              </a:ext>
            </a:extLst>
          </p:cNvPr>
          <p:cNvSpPr txBox="1"/>
          <p:nvPr/>
        </p:nvSpPr>
        <p:spPr>
          <a:xfrm>
            <a:off x="351107" y="5716486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II 3 | BECODE 2020 - 2021</a:t>
            </a:r>
            <a:endParaRPr lang="en-B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Espace réservé du contenu 4" descr="Une image contenant personne, posant&#10;&#10;Description générée automatiquement">
            <a:extLst>
              <a:ext uri="{FF2B5EF4-FFF2-40B4-BE49-F238E27FC236}">
                <a16:creationId xmlns:a16="http://schemas.microsoft.com/office/drawing/2014/main" id="{BD505C79-8408-479F-9150-72F3E4961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1715830"/>
            <a:ext cx="3767134" cy="2523980"/>
          </a:xfrm>
        </p:spPr>
      </p:pic>
    </p:spTree>
    <p:extLst>
      <p:ext uri="{BB962C8B-B14F-4D97-AF65-F5344CB8AC3E}">
        <p14:creationId xmlns:p14="http://schemas.microsoft.com/office/powerpoint/2010/main" val="7098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55C49-283C-4D15-8485-4588967C4859}"/>
              </a:ext>
            </a:extLst>
          </p:cNvPr>
          <p:cNvSpPr/>
          <p:nvPr/>
        </p:nvSpPr>
        <p:spPr>
          <a:xfrm>
            <a:off x="0" y="-23812"/>
            <a:ext cx="7589520" cy="59674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565C1A-740E-43C8-9745-BB063475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94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b="1" i="0" u="none" strike="noStrike" dirty="0">
                <a:solidFill>
                  <a:srgbClr val="37D5E4"/>
                </a:solidFill>
                <a:effectLst/>
              </a:rPr>
              <a:t>Une machine en marche…</a:t>
            </a:r>
            <a:endParaRPr lang="en-BE" sz="4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130BBA-7DE0-4F65-8E8B-982EEF43AB75}"/>
              </a:ext>
            </a:extLst>
          </p:cNvPr>
          <p:cNvSpPr txBox="1"/>
          <p:nvPr/>
        </p:nvSpPr>
        <p:spPr>
          <a:xfrm>
            <a:off x="838200" y="1388825"/>
            <a:ext cx="609482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E" sz="18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GAFA (Google, Apple, Facebook et Amazon)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C6EE1D-B274-4496-83F5-E71CC2A04646}"/>
              </a:ext>
            </a:extLst>
          </p:cNvPr>
          <p:cNvSpPr txBox="1"/>
          <p:nvPr/>
        </p:nvSpPr>
        <p:spPr>
          <a:xfrm>
            <a:off x="825302" y="2014084"/>
            <a:ext cx="6098344" cy="276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cofondateurs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 Google, Larry Page et Sergey Brin,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investissent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massivement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(des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centaines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 millions de dollars,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autant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sinon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plus que le </a:t>
            </a:r>
            <a:r>
              <a:rPr lang="en-BE" sz="1200" i="1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Human Brain Project 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financé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par la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communauté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européenne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2013 !) dans la recherche dans les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domaines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NBIC.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Google a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créé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BE" sz="1200" i="1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BE" sz="1200" i="1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Xlab</a:t>
            </a:r>
            <a:r>
              <a:rPr lang="en-BE" sz="1200" i="1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recruté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Ray Kurzweil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comme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directeur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l’ingénierie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c’est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-à-dire à un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niveau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élevé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dans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l’entreprise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BE" sz="1200" i="1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Calico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une autre filiale,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fondée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2013 et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dédiée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aux biotechnologies,</a:t>
            </a: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et leur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objectif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</a:t>
            </a: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plancher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 sur le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ralentissement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vieillissement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et des maladies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associées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Qui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dirigée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par Arthur Levinson, le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président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du Conseil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d’administration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d’Apple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ancien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 la biotech </a:t>
            </a:r>
            <a:r>
              <a:rPr lang="en-BE" sz="1200" i="1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Genentech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BE" sz="1200" dirty="0">
              <a:solidFill>
                <a:schemeClr val="bg1"/>
              </a:solidFill>
              <a:effectLst/>
              <a:latin typeface="YACgEe79vK0 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Mark Zuckerberg, a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annoncé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2017,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lors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conférence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annuelle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développeurs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 Facebook, des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projets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de recherche à long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terme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visant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la communication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directe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entre le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cerveau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l’ordinateur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, et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éventuellement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 la communication entre </a:t>
            </a:r>
            <a:r>
              <a:rPr lang="en-BE" sz="1200" dirty="0" err="1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cerveaux</a:t>
            </a:r>
            <a:r>
              <a:rPr lang="en-BE" sz="1200" dirty="0">
                <a:solidFill>
                  <a:schemeClr val="bg1"/>
                </a:solidFill>
                <a:effectLst/>
                <a:latin typeface="YACgEe79vK0 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8AFBAC-9451-48DA-BA10-997B8023F1BC}"/>
              </a:ext>
            </a:extLst>
          </p:cNvPr>
          <p:cNvSpPr txBox="1"/>
          <p:nvPr/>
        </p:nvSpPr>
        <p:spPr>
          <a:xfrm>
            <a:off x="379242" y="6212700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II 4 | BECODE 2020 - 2021</a:t>
            </a:r>
            <a:endParaRPr lang="en-B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3F29588-5F30-474E-B669-BEDD56F68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1" r="40367"/>
          <a:stretch/>
        </p:blipFill>
        <p:spPr>
          <a:xfrm>
            <a:off x="7589519" y="-23812"/>
            <a:ext cx="4602481" cy="6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5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DBAC24-5694-4716-892B-413D9BD04EDC}"/>
              </a:ext>
            </a:extLst>
          </p:cNvPr>
          <p:cNvSpPr/>
          <p:nvPr/>
        </p:nvSpPr>
        <p:spPr>
          <a:xfrm>
            <a:off x="0" y="6071747"/>
            <a:ext cx="12192000" cy="7721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FE53553-C0E5-4289-8A5F-DD31D429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28"/>
            <a:ext cx="10515600" cy="1325563"/>
          </a:xfrm>
        </p:spPr>
        <p:txBody>
          <a:bodyPr/>
          <a:lstStyle/>
          <a:p>
            <a:r>
              <a:rPr lang="fr-FR" b="1" i="0" u="none" strike="noStrike" dirty="0">
                <a:solidFill>
                  <a:srgbClr val="37D5E4"/>
                </a:solidFill>
                <a:effectLst/>
              </a:rPr>
              <a:t>Transhumanisme</a:t>
            </a:r>
            <a:endParaRPr lang="en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FF2D1C-A860-429A-BDB0-3E92D076C28F}"/>
              </a:ext>
            </a:extLst>
          </p:cNvPr>
          <p:cNvSpPr txBox="1"/>
          <p:nvPr/>
        </p:nvSpPr>
        <p:spPr>
          <a:xfrm>
            <a:off x="5648178" y="1352905"/>
            <a:ext cx="569038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1400" dirty="0"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endre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la 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une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personne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non 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voyante</a:t>
            </a:r>
            <a:endParaRPr lang="fr-BE" sz="1400" dirty="0">
              <a:effectLst/>
              <a:latin typeface="YACgEe79vK0 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BE" sz="1400" dirty="0"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aire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marcher un homme 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paralysé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avec des</a:t>
            </a:r>
            <a:r>
              <a:rPr lang="fr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prothèses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animées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via un</a:t>
            </a:r>
            <a:r>
              <a:rPr lang="fr-BE" sz="1400" dirty="0"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processeur</a:t>
            </a:r>
            <a:r>
              <a:rPr lang="fr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BE" sz="1400" dirty="0"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fr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timuler les muscles cardiaques via un Pacemaker</a:t>
            </a:r>
            <a:endParaRPr lang="fr-BE" sz="1400" dirty="0">
              <a:latin typeface="YACgEe79vK0 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BE" sz="1400" dirty="0"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aire une greffe d’organe</a:t>
            </a:r>
          </a:p>
          <a:p>
            <a:pPr marL="285750" indent="-285750">
              <a:buFontTx/>
              <a:buChar char="-"/>
            </a:pPr>
            <a:r>
              <a:rPr lang="fr-BE" sz="1400" dirty="0"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timuler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le </a:t>
            </a:r>
            <a:r>
              <a:rPr lang="fr-BE" sz="1400" strike="noStrike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cerveau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 pour 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lutter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400" dirty="0" err="1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contre</a:t>
            </a:r>
            <a:r>
              <a:rPr lang="en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la</a:t>
            </a:r>
            <a:r>
              <a:rPr lang="fr-BE" sz="14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 maladie de Parkinson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444442"/>
                </a:solidFill>
                <a:latin typeface="YACgEe79vK0 0"/>
              </a:rPr>
              <a:t>S</a:t>
            </a:r>
            <a:r>
              <a:rPr lang="fr-FR" sz="1400" i="0" u="none" strike="noStrike" dirty="0">
                <a:solidFill>
                  <a:srgbClr val="444442"/>
                </a:solidFill>
                <a:effectLst/>
                <a:latin typeface="YACgEe79vK0 0"/>
              </a:rPr>
              <a:t>équençage de nos chromosomes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1242C"/>
                </a:solidFill>
                <a:latin typeface="YACgEe79vK0 0"/>
              </a:rPr>
              <a:t>R</a:t>
            </a:r>
            <a:r>
              <a:rPr lang="fr-FR" sz="1400" i="0" dirty="0">
                <a:solidFill>
                  <a:srgbClr val="21242C"/>
                </a:solidFill>
                <a:effectLst/>
                <a:latin typeface="YACgEe79vK0 0"/>
              </a:rPr>
              <a:t>etiré un organe, pour le traiter par irradiation avant de le réimplanter (Italien qui ont éliminer le cancer du foie)</a:t>
            </a:r>
          </a:p>
          <a:p>
            <a:pPr marL="285750" indent="-285750" algn="just">
              <a:buFontTx/>
              <a:buChar char="-"/>
            </a:pPr>
            <a:r>
              <a:rPr lang="fr-FR" sz="1400" i="0" dirty="0">
                <a:solidFill>
                  <a:srgbClr val="444442"/>
                </a:solidFill>
                <a:latin typeface="YACgEe79vK0 0"/>
              </a:rPr>
              <a:t>En 2001, un r</a:t>
            </a:r>
            <a:r>
              <a:rPr lang="fr-FR" sz="1400" i="0" dirty="0">
                <a:solidFill>
                  <a:srgbClr val="222222"/>
                </a:solidFill>
                <a:effectLst/>
                <a:latin typeface="YACgEe79vK0 0"/>
              </a:rPr>
              <a:t>obot-chirurgien guidé par le professeur Jacques </a:t>
            </a:r>
            <a:r>
              <a:rPr lang="fr-FR" sz="1400" i="0" dirty="0" err="1">
                <a:solidFill>
                  <a:srgbClr val="222222"/>
                </a:solidFill>
                <a:effectLst/>
                <a:latin typeface="YACgEe79vK0 0"/>
              </a:rPr>
              <a:t>Marescaux</a:t>
            </a:r>
            <a:r>
              <a:rPr lang="fr-FR" sz="1400" dirty="0">
                <a:solidFill>
                  <a:srgbClr val="222222"/>
                </a:solidFill>
                <a:latin typeface="YACgEe79vK0 0"/>
              </a:rPr>
              <a:t>, </a:t>
            </a:r>
            <a:r>
              <a:rPr lang="fr-FR" sz="1400" i="0" dirty="0">
                <a:solidFill>
                  <a:srgbClr val="222222"/>
                </a:solidFill>
                <a:effectLst/>
                <a:latin typeface="YACgEe79vK0 0"/>
              </a:rPr>
              <a:t>pionnier de la chirurgie robotique, a opéré depuis New York une patiente du CHU de Strasbourg, pour une ablation de la vésicule biliaire. =&gt; « l’opération Lindbergh»</a:t>
            </a:r>
          </a:p>
          <a:p>
            <a:pPr marL="285750" indent="-285750" algn="just">
              <a:buFontTx/>
              <a:buChar char="-"/>
            </a:pPr>
            <a:r>
              <a:rPr lang="fr-FR" sz="1400" dirty="0">
                <a:solidFill>
                  <a:srgbClr val="444442"/>
                </a:solidFill>
                <a:latin typeface="YACgEe79vK0 0"/>
              </a:rPr>
              <a:t>U</a:t>
            </a:r>
            <a:r>
              <a:rPr lang="fr-FR" sz="1400" dirty="0">
                <a:solidFill>
                  <a:srgbClr val="444442"/>
                </a:solidFill>
                <a:effectLst/>
                <a:latin typeface="YACgEe79vK0 0"/>
              </a:rPr>
              <a:t>ne imprimante 3D modifiée qui couvre les plaies de grands-brulés avec des cellules de peau saine. </a:t>
            </a:r>
            <a:endParaRPr lang="fr-BE" sz="1600" dirty="0">
              <a:latin typeface="YACgEe79vK0 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BE" dirty="0">
              <a:latin typeface="YACgEe79vK0 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fr-BE" sz="1600" dirty="0">
                <a:effectLst/>
                <a:latin typeface="YACgEe79vK0 0"/>
                <a:ea typeface="Calibri" panose="020F0502020204030204" pitchFamily="34" charset="0"/>
                <a:cs typeface="Arial" panose="020B0604020202020204" pitchFamily="34" charset="0"/>
              </a:rPr>
              <a:t>Amélioré la condition de l’homme à l’heure actuelle mais l’amélioré voir la transcender c’est un des objectif principale du transhumanisme.</a:t>
            </a:r>
            <a:endParaRPr lang="en-BE" sz="1600" dirty="0">
              <a:effectLst/>
              <a:latin typeface="YACgEe79vK0 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FR" sz="1400" dirty="0">
              <a:solidFill>
                <a:srgbClr val="444442"/>
              </a:solidFill>
              <a:effectLst/>
              <a:latin typeface="YACgEe79vK0 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A91FC4-CBAB-42D2-9552-2B082D0C8CD1}"/>
              </a:ext>
            </a:extLst>
          </p:cNvPr>
          <p:cNvSpPr txBox="1"/>
          <p:nvPr/>
        </p:nvSpPr>
        <p:spPr>
          <a:xfrm>
            <a:off x="5648178" y="772182"/>
            <a:ext cx="62003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dirty="0">
                <a:solidFill>
                  <a:srgbClr val="444442"/>
                </a:solidFill>
                <a:effectLst/>
              </a:rPr>
              <a:t>Pour actuellement …</a:t>
            </a:r>
            <a:endParaRPr lang="en-BE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CCBDA1-6B18-4254-A0E5-63FDC06F53F6}"/>
              </a:ext>
            </a:extLst>
          </p:cNvPr>
          <p:cNvSpPr txBox="1"/>
          <p:nvPr/>
        </p:nvSpPr>
        <p:spPr>
          <a:xfrm>
            <a:off x="379242" y="6212700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II </a:t>
            </a:r>
            <a:r>
              <a:rPr lang="en-GB" b="1" dirty="0">
                <a:solidFill>
                  <a:schemeClr val="bg1"/>
                </a:solidFill>
              </a:rPr>
              <a:t>5</a:t>
            </a:r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 | BECODE 2020 - 2021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BF658AB-4579-430F-81B4-C86D7E6E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" b="998"/>
          <a:stretch/>
        </p:blipFill>
        <p:spPr>
          <a:xfrm>
            <a:off x="9014294" y="-14165"/>
            <a:ext cx="3228831" cy="2373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E18A67-EF95-445B-806B-47B96299928A}"/>
              </a:ext>
            </a:extLst>
          </p:cNvPr>
          <p:cNvSpPr/>
          <p:nvPr/>
        </p:nvSpPr>
        <p:spPr>
          <a:xfrm>
            <a:off x="0" y="5936734"/>
            <a:ext cx="12192000" cy="9212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0B02EA-D02C-4326-8E90-55305AC0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" y="913252"/>
            <a:ext cx="10616297" cy="1325563"/>
          </a:xfrm>
        </p:spPr>
        <p:txBody>
          <a:bodyPr/>
          <a:lstStyle/>
          <a:p>
            <a:r>
              <a:rPr lang="fr-FR" b="1" i="0" u="none" strike="noStrike" dirty="0">
                <a:solidFill>
                  <a:srgbClr val="37D5E4"/>
                </a:solidFill>
                <a:effectLst/>
              </a:rPr>
              <a:t>Technologie Bionique</a:t>
            </a:r>
            <a:br>
              <a:rPr lang="fr-FR" b="1" i="0" u="none" strike="noStrike" dirty="0">
                <a:solidFill>
                  <a:srgbClr val="444442"/>
                </a:solidFill>
                <a:effectLst/>
              </a:rPr>
            </a:b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1C98F-F346-4185-9DF2-E34A1258E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23" y="2514781"/>
            <a:ext cx="5717344" cy="3496266"/>
          </a:xfrm>
        </p:spPr>
        <p:txBody>
          <a:bodyPr>
            <a:normAutofit fontScale="92500" lnSpcReduction="10000"/>
          </a:bodyPr>
          <a:lstStyle/>
          <a:p>
            <a:r>
              <a:rPr lang="fr-FR" sz="2000" b="0" i="0" u="none" strike="noStrike" dirty="0">
                <a:solidFill>
                  <a:srgbClr val="444442"/>
                </a:solidFill>
                <a:effectLst/>
                <a:latin typeface="YACgEe79vK0 0"/>
              </a:rPr>
              <a:t>Oscar Pistorius</a:t>
            </a:r>
          </a:p>
          <a:p>
            <a:r>
              <a:rPr lang="fr-FR" sz="2000" dirty="0">
                <a:solidFill>
                  <a:srgbClr val="444442"/>
                </a:solidFill>
                <a:latin typeface="YACgEe79vK0 0"/>
              </a:rPr>
              <a:t>Victoria </a:t>
            </a:r>
            <a:r>
              <a:rPr lang="fr-FR" sz="2000" dirty="0" err="1">
                <a:solidFill>
                  <a:srgbClr val="444442"/>
                </a:solidFill>
                <a:latin typeface="YACgEe79vK0 0"/>
              </a:rPr>
              <a:t>Modesta</a:t>
            </a:r>
            <a:endParaRPr lang="fr-FR" sz="2000" dirty="0">
              <a:solidFill>
                <a:srgbClr val="444442"/>
              </a:solidFill>
              <a:effectLst/>
              <a:latin typeface="YACgEe79vK0 0"/>
            </a:endParaRPr>
          </a:p>
          <a:p>
            <a:r>
              <a:rPr lang="fr-FR" sz="2000" dirty="0" err="1">
                <a:solidFill>
                  <a:srgbClr val="444442"/>
                </a:solidFill>
                <a:latin typeface="YACgEe79vK0 0"/>
              </a:rPr>
              <a:t>Huge</a:t>
            </a:r>
            <a:r>
              <a:rPr lang="fr-FR" sz="2000" dirty="0">
                <a:solidFill>
                  <a:srgbClr val="444442"/>
                </a:solidFill>
                <a:latin typeface="YACgEe79vK0 0"/>
              </a:rPr>
              <a:t> Herr</a:t>
            </a:r>
            <a:endParaRPr lang="fr-FR" sz="2000" dirty="0">
              <a:solidFill>
                <a:srgbClr val="444442"/>
              </a:solidFill>
              <a:effectLst/>
              <a:latin typeface="YACgEe79vK0 0"/>
            </a:endParaRPr>
          </a:p>
          <a:p>
            <a:r>
              <a:rPr lang="fr-FR" sz="2000" dirty="0">
                <a:solidFill>
                  <a:srgbClr val="444442"/>
                </a:solidFill>
                <a:effectLst/>
                <a:latin typeface="YACgEe79vK0 0"/>
              </a:rPr>
              <a:t>Stephen Hawking</a:t>
            </a:r>
          </a:p>
          <a:p>
            <a:endParaRPr lang="fr-FR" sz="2000" dirty="0">
              <a:solidFill>
                <a:srgbClr val="444442"/>
              </a:solidFill>
              <a:latin typeface="YACgEe79vK0 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444442"/>
                </a:solidFill>
              </a:rPr>
              <a:t>Ces personnalités ont transformé ce que l’on appelle encore un handicap, en une force!</a:t>
            </a:r>
          </a:p>
          <a:p>
            <a:pPr marL="0" indent="0">
              <a:buNone/>
            </a:pPr>
            <a:endParaRPr lang="fr-FR" sz="2000" b="1" dirty="0">
              <a:solidFill>
                <a:srgbClr val="444442"/>
              </a:solidFill>
            </a:endParaRPr>
          </a:p>
          <a:p>
            <a:pPr marL="0" indent="0">
              <a:buNone/>
            </a:pPr>
            <a:r>
              <a:rPr lang="en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https://www.youtube.com/watch?v=pn6choKg5xg</a:t>
            </a: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https://www.youtube.com/watch?v=jA8inmHhx8c</a:t>
            </a: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;</a:t>
            </a:r>
          </a:p>
          <a:p>
            <a:pPr marL="0" indent="0">
              <a:buNone/>
            </a:pP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https://www.youtube.com/watch?v=rEKe_SHtqaI</a:t>
            </a: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;;;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B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000" b="1" dirty="0">
              <a:solidFill>
                <a:srgbClr val="44444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3390B7-7839-4DFD-9C5F-1F4794C7FEF6}"/>
              </a:ext>
            </a:extLst>
          </p:cNvPr>
          <p:cNvSpPr txBox="1"/>
          <p:nvPr/>
        </p:nvSpPr>
        <p:spPr>
          <a:xfrm>
            <a:off x="676422" y="1760204"/>
            <a:ext cx="6094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444442"/>
                </a:solidFill>
              </a:rPr>
              <a:t>Valeur ajoutée</a:t>
            </a:r>
            <a:endParaRPr lang="en-BE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51AD53-0FE2-4D7F-9A5D-CF913A8BD23C}"/>
              </a:ext>
            </a:extLst>
          </p:cNvPr>
          <p:cNvSpPr txBox="1"/>
          <p:nvPr/>
        </p:nvSpPr>
        <p:spPr>
          <a:xfrm>
            <a:off x="379242" y="6212700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II </a:t>
            </a:r>
            <a:r>
              <a:rPr lang="en-GB" b="1" dirty="0">
                <a:solidFill>
                  <a:schemeClr val="bg1"/>
                </a:solidFill>
              </a:rPr>
              <a:t>6</a:t>
            </a:r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 | BECODE 2020 - 2021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personne, pantalon&#10;&#10;Description générée automatiquement">
            <a:extLst>
              <a:ext uri="{FF2B5EF4-FFF2-40B4-BE49-F238E27FC236}">
                <a16:creationId xmlns:a16="http://schemas.microsoft.com/office/drawing/2014/main" id="{A125BE6E-AC7B-49B3-9324-5E4AFA76B8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"/>
          <a:stretch/>
        </p:blipFill>
        <p:spPr>
          <a:xfrm>
            <a:off x="6614874" y="-14164"/>
            <a:ext cx="2401349" cy="3752129"/>
          </a:xfrm>
          <a:prstGeom prst="rect">
            <a:avLst/>
          </a:prstGeom>
        </p:spPr>
      </p:pic>
      <p:pic>
        <p:nvPicPr>
          <p:cNvPr id="11" name="Image 10" descr="Une image contenant homme, personne&#10;&#10;Description générée automatiquement">
            <a:extLst>
              <a:ext uri="{FF2B5EF4-FFF2-40B4-BE49-F238E27FC236}">
                <a16:creationId xmlns:a16="http://schemas.microsoft.com/office/drawing/2014/main" id="{C174B2F4-3D3D-4F6B-A68E-CF28FAC0F4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22335" r="8539" b="5"/>
          <a:stretch/>
        </p:blipFill>
        <p:spPr>
          <a:xfrm>
            <a:off x="9007196" y="2331077"/>
            <a:ext cx="3228830" cy="45269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F8D40A-E6FE-4E3A-9560-CF6C6ED15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74" y="3737965"/>
            <a:ext cx="2436348" cy="31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22A3A83-5CAF-4185-BE45-E7B0F515B485}"/>
              </a:ext>
            </a:extLst>
          </p:cNvPr>
          <p:cNvSpPr/>
          <p:nvPr/>
        </p:nvSpPr>
        <p:spPr>
          <a:xfrm>
            <a:off x="0" y="-16406"/>
            <a:ext cx="12192000" cy="36995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4B34328-4DE9-4D47-A4FA-C4D748C5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69" y="1690688"/>
            <a:ext cx="3082274" cy="4358529"/>
          </a:xfrm>
          <a:prstGeom prst="rect">
            <a:avLst/>
          </a:prstGeom>
        </p:spPr>
      </p:pic>
      <p:pic>
        <p:nvPicPr>
          <p:cNvPr id="20" name="Espace réservé du contenu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B54450-3112-49BA-958D-EE590384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3" y="738806"/>
            <a:ext cx="1868545" cy="2765447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BB2B66F-14EC-4C9C-8DDC-456A5695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725" y="-16405"/>
            <a:ext cx="3082275" cy="1733780"/>
          </a:xfrm>
          <a:prstGeom prst="rect">
            <a:avLst/>
          </a:prstGeom>
        </p:spPr>
      </p:pic>
      <p:pic>
        <p:nvPicPr>
          <p:cNvPr id="24" name="Image 23" descr="Une image contenant texte, homme, complet&#10;&#10;Description générée automatiquement">
            <a:extLst>
              <a:ext uri="{FF2B5EF4-FFF2-40B4-BE49-F238E27FC236}">
                <a16:creationId xmlns:a16="http://schemas.microsoft.com/office/drawing/2014/main" id="{25D60DDA-ACC5-4AA0-9DCD-E741811DD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64" y="-16406"/>
            <a:ext cx="2829700" cy="3789339"/>
          </a:xfrm>
          <a:prstGeom prst="rect">
            <a:avLst/>
          </a:prstGeom>
        </p:spPr>
      </p:pic>
      <p:pic>
        <p:nvPicPr>
          <p:cNvPr id="26" name="Image 25" descr="Une image contenant texte, personne, noir, fermer&#10;&#10;Description générée automatiquement">
            <a:extLst>
              <a:ext uri="{FF2B5EF4-FFF2-40B4-BE49-F238E27FC236}">
                <a16:creationId xmlns:a16="http://schemas.microsoft.com/office/drawing/2014/main" id="{921EC8E0-499C-498B-AAB2-7598FED77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40" y="-16405"/>
            <a:ext cx="2543388" cy="3766330"/>
          </a:xfrm>
          <a:prstGeom prst="rect">
            <a:avLst/>
          </a:prstGeom>
        </p:spPr>
      </p:pic>
      <p:pic>
        <p:nvPicPr>
          <p:cNvPr id="28" name="Image 27" descr="Une image contenant texte, personne, debout&#10;&#10;Description générée automatiquement">
            <a:extLst>
              <a:ext uri="{FF2B5EF4-FFF2-40B4-BE49-F238E27FC236}">
                <a16:creationId xmlns:a16="http://schemas.microsoft.com/office/drawing/2014/main" id="{5A8B6235-B688-4C33-A7FA-B4F7ED990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8" y="-16406"/>
            <a:ext cx="2892001" cy="3856001"/>
          </a:xfrm>
          <a:prstGeom prst="rect">
            <a:avLst/>
          </a:prstGeom>
        </p:spPr>
      </p:pic>
      <p:pic>
        <p:nvPicPr>
          <p:cNvPr id="30" name="Image 29" descr="Une image contenant personne, portant, habits, posant&#10;&#10;Description générée automatiquement">
            <a:extLst>
              <a:ext uri="{FF2B5EF4-FFF2-40B4-BE49-F238E27FC236}">
                <a16:creationId xmlns:a16="http://schemas.microsoft.com/office/drawing/2014/main" id="{734370C5-7E71-46D7-9209-C7CCD8103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8" y="3672719"/>
            <a:ext cx="4025586" cy="226401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CC7D217-5651-473F-86D4-FF45FEA5FF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3"/>
          <a:stretch/>
        </p:blipFill>
        <p:spPr>
          <a:xfrm>
            <a:off x="1876645" y="3683100"/>
            <a:ext cx="3230643" cy="22950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E18A67-EF95-445B-806B-47B96299928A}"/>
              </a:ext>
            </a:extLst>
          </p:cNvPr>
          <p:cNvSpPr/>
          <p:nvPr/>
        </p:nvSpPr>
        <p:spPr>
          <a:xfrm>
            <a:off x="0" y="5936734"/>
            <a:ext cx="12192000" cy="9212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51AD53-0FE2-4D7F-9A5D-CF913A8BD23C}"/>
              </a:ext>
            </a:extLst>
          </p:cNvPr>
          <p:cNvSpPr txBox="1"/>
          <p:nvPr/>
        </p:nvSpPr>
        <p:spPr>
          <a:xfrm>
            <a:off x="379242" y="6212700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II </a:t>
            </a:r>
            <a:r>
              <a:rPr lang="en-GB" b="1" dirty="0">
                <a:solidFill>
                  <a:schemeClr val="bg1"/>
                </a:solidFill>
              </a:rPr>
              <a:t>7</a:t>
            </a:r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| BECODE 2020 - 2021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5F6C556-28FC-451B-86C0-91ABA7C00F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5"/>
          <a:stretch/>
        </p:blipFill>
        <p:spPr>
          <a:xfrm>
            <a:off x="-10743" y="3683100"/>
            <a:ext cx="1885342" cy="22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4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3FE53553-C0E5-4289-8A5F-DD31D429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882"/>
            <a:ext cx="10515600" cy="663210"/>
          </a:xfrm>
        </p:spPr>
        <p:txBody>
          <a:bodyPr>
            <a:normAutofit fontScale="90000"/>
          </a:bodyPr>
          <a:lstStyle/>
          <a:p>
            <a:r>
              <a:rPr lang="fr-FR" b="1" i="0" u="none" strike="noStrike" dirty="0">
                <a:solidFill>
                  <a:srgbClr val="37D5E4"/>
                </a:solidFill>
                <a:effectLst/>
              </a:rPr>
              <a:t>Documentations</a:t>
            </a:r>
            <a:endParaRPr lang="en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FF2D1C-A860-429A-BDB0-3E92D076C28F}"/>
              </a:ext>
            </a:extLst>
          </p:cNvPr>
          <p:cNvSpPr txBox="1"/>
          <p:nvPr/>
        </p:nvSpPr>
        <p:spPr>
          <a:xfrm>
            <a:off x="838200" y="1230923"/>
            <a:ext cx="10515600" cy="405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Livres :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-La mort de la mort, « comment la </a:t>
            </a: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technomédecine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 bouleverser l’humanité » de Dr. Laurent Alexandre, </a:t>
            </a: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edition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JCLattès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-Techno pouvoir, « Dépolitiser pour mieux régner » de Diana </a:t>
            </a: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Filippova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edition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lace des libraires.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autres : 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https://information.tv5monde.com/info/transhumanisme-et-intelligence-artificielle-pourquoi-autant-d-alarmes-252241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https://www.futura-sciences.com/tech/definitions/technologie-transhumanisme-16985/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800" u="sng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https://www.futura-sciences.com/tech/actualites/robotique-voici-jia-jia-premiere-androide-chinoise-62488/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800" u="sng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https://www.ladn.eu/tech-a-suivre/diana-filippova-technopouvoir-technologies-de-gouvernement/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800" u="sng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https://www.vie-publique.fr/parole-dexpert/38509-nouvelles-technologies-sante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800" u="sng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https://www.doctissimo.fr/sante/grands-dossiers-sante/google-sante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800" u="sng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https://www.partenamut.be/fr/blog-sante-et-bien-etre/articles/protheses-bioniques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3d printer skin,</a:t>
            </a:r>
            <a:r>
              <a:rPr lang="fr-BE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BE" sz="800" u="sng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https://www.youtube.com/watch?v=q8DnF0tF7D0</a:t>
            </a:r>
            <a:endParaRPr lang="fr-BE" sz="800" u="sng" cap="all" spc="75" dirty="0">
              <a:solidFill>
                <a:srgbClr val="1C1C1C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BE" sz="800" cap="all" spc="75" dirty="0">
                <a:solidFill>
                  <a:srgbClr val="1C1C1C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Œil Bionique</a:t>
            </a:r>
            <a:r>
              <a:rPr lang="fr-BE" sz="8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https://www.maxisciences.com/oeil/un-oeil-bionique-rend-la-vue-a-une-patiente-suisse-aveugle-depuis-15-ans_art33930.html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sz="1400" dirty="0">
              <a:solidFill>
                <a:srgbClr val="444442"/>
              </a:solidFill>
              <a:latin typeface="YACgEe79vK0 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E1E5D5-5F5D-4069-9391-4F2B36766CA4}"/>
              </a:ext>
            </a:extLst>
          </p:cNvPr>
          <p:cNvSpPr txBox="1"/>
          <p:nvPr/>
        </p:nvSpPr>
        <p:spPr>
          <a:xfrm>
            <a:off x="379242" y="6212700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II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GB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| BECODE 2020 - 2021</a:t>
            </a:r>
            <a:endParaRPr lang="en-B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4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3FE53553-C0E5-4289-8A5F-DD31D429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848"/>
            <a:ext cx="10515600" cy="663210"/>
          </a:xfrm>
        </p:spPr>
        <p:txBody>
          <a:bodyPr>
            <a:normAutofit fontScale="90000"/>
          </a:bodyPr>
          <a:lstStyle/>
          <a:p>
            <a:r>
              <a:rPr lang="fr-FR" b="1" i="0" u="none" strike="noStrike" dirty="0">
                <a:solidFill>
                  <a:srgbClr val="37D5E4"/>
                </a:solidFill>
                <a:effectLst/>
              </a:rPr>
              <a:t>Documentations</a:t>
            </a:r>
            <a:endParaRPr lang="en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FF2D1C-A860-429A-BDB0-3E92D076C28F}"/>
              </a:ext>
            </a:extLst>
          </p:cNvPr>
          <p:cNvSpPr txBox="1"/>
          <p:nvPr/>
        </p:nvSpPr>
        <p:spPr>
          <a:xfrm>
            <a:off x="838200" y="1364568"/>
            <a:ext cx="10515600" cy="341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Documentaires :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Derrière nos </a:t>
            </a: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ecrans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fumées,</a:t>
            </a:r>
            <a:r>
              <a:rPr lang="fr-BE" sz="1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https://www.youtube.com/watch?v=WclCmybPQmA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 un million : </a:t>
            </a:r>
            <a:r>
              <a:rPr lang="fr-BE" sz="8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https://www.youtube.com/watch?v=boDp5e7-X5M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Transhumanisme : fusion risquée entre l’homme et la machine ? </a:t>
            </a:r>
            <a:r>
              <a:rPr lang="pt-PT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Arte/ bits :</a:t>
            </a:r>
            <a:r>
              <a:rPr lang="fr-BE" sz="1000" cap="all" spc="75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800" u="sng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https://www.youtube.com/watch?v=cbk-82zhYLc</a:t>
            </a:r>
            <a:endParaRPr lang="en-BE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Helena : l’intelligence artificielle de mes rêves/ </a:t>
            </a:r>
            <a:r>
              <a:rPr lang="fr-FR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arte</a:t>
            </a:r>
            <a:r>
              <a:rPr lang="fr-FR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</a:t>
            </a:r>
            <a:r>
              <a:rPr lang="en-BE" sz="1000" u="sng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https://www.youtube.com/watch?v=KzO4eotnf8g</a:t>
            </a:r>
            <a:r>
              <a:rPr lang="fr-BE" sz="1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(1/7)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séries : 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 err="1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realHumain</a:t>
            </a:r>
            <a:r>
              <a:rPr lang="fr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Imaginez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 monde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parallèle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à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notre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époque, dans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lequel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 robots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humanoïdes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les "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Hubots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 foyers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presque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aident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aux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tâches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ménagères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travaillent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tiennent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compagnie aux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personnes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seules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 Les "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vrais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humains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eux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ne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plus trop comment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réagir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face à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leur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présence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intrusive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toujours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bienveillante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Certains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s'attachent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-un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peu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trop- à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leur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Hubot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d'autres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méprisent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les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violentent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Tour à tour, </a:t>
            </a:r>
            <a:r>
              <a:rPr lang="fr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série nous montre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personnages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aux points de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radicalement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différents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fr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nous fait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découvrir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certains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robots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bien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moins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obéissants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qu'il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n'y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BE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parait</a:t>
            </a:r>
            <a:r>
              <a:rPr lang="en-BE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 </a:t>
            </a:r>
            <a:r>
              <a:rPr lang="en-BE" sz="1000" u="sng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https://www.allocine.fr/video/player_gen_cmedia=19486987&amp;cserie=10946.html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 THAN US</a:t>
            </a: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BE" sz="1000" u="sng" cap="all" spc="75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https://www.youtube.com/watch?v=GB0sH-u9jBc</a:t>
            </a: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B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cap="all" spc="75" dirty="0">
                <a:solidFill>
                  <a:srgbClr val="1C1C1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400" dirty="0">
              <a:solidFill>
                <a:srgbClr val="444442"/>
              </a:solidFill>
              <a:latin typeface="YACgEe79vK0 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E1E5D5-5F5D-4069-9391-4F2B36766CA4}"/>
              </a:ext>
            </a:extLst>
          </p:cNvPr>
          <p:cNvSpPr txBox="1"/>
          <p:nvPr/>
        </p:nvSpPr>
        <p:spPr>
          <a:xfrm>
            <a:off x="379242" y="6212700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II 9 | BECODE 2020 - 2021</a:t>
            </a:r>
            <a:endParaRPr lang="en-B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60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Grand écran</PresentationFormat>
  <Paragraphs>82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YACgEe79vK0 0</vt:lpstr>
      <vt:lpstr>Thème Office</vt:lpstr>
      <vt:lpstr>Suite de l'évolution de l'être humain</vt:lpstr>
      <vt:lpstr>Secteur d'avenir ... </vt:lpstr>
      <vt:lpstr>Transhumanisme</vt:lpstr>
      <vt:lpstr>Une machine en marche…</vt:lpstr>
      <vt:lpstr>Transhumanisme</vt:lpstr>
      <vt:lpstr>Technologie Bionique </vt:lpstr>
      <vt:lpstr>Présentation PowerPoint</vt:lpstr>
      <vt:lpstr>Documentations</vt:lpstr>
      <vt:lpstr>Documentations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Suite de l'évolution de l'être humain</dc:title>
  <dc:creator>henry Madeline</dc:creator>
  <cp:lastModifiedBy>henry Madeline</cp:lastModifiedBy>
  <cp:revision>20</cp:revision>
  <dcterms:created xsi:type="dcterms:W3CDTF">2020-11-25T19:02:08Z</dcterms:created>
  <dcterms:modified xsi:type="dcterms:W3CDTF">2020-11-25T22:15:26Z</dcterms:modified>
</cp:coreProperties>
</file>