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8" r:id="rId3"/>
    <p:sldId id="257" r:id="rId4"/>
    <p:sldId id="260" r:id="rId5"/>
    <p:sldId id="261" r:id="rId6"/>
    <p:sldId id="262" r:id="rId7"/>
    <p:sldId id="275" r:id="rId8"/>
    <p:sldId id="263" r:id="rId9"/>
    <p:sldId id="259" r:id="rId10"/>
    <p:sldId id="264" r:id="rId11"/>
    <p:sldId id="265" r:id="rId12"/>
    <p:sldId id="267" r:id="rId13"/>
    <p:sldId id="268" r:id="rId14"/>
    <p:sldId id="269" r:id="rId15"/>
    <p:sldId id="270" r:id="rId16"/>
    <p:sldId id="271" r:id="rId17"/>
    <p:sldId id="273" r:id="rId18"/>
    <p:sldId id="277" r:id="rId19"/>
    <p:sldId id="274" r:id="rId20"/>
    <p:sldId id="272"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F3"/>
    <a:srgbClr val="FFFFFF"/>
    <a:srgbClr val="3498DB"/>
    <a:srgbClr val="2C3E50"/>
    <a:srgbClr val="3449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81034"/>
  </p:normalViewPr>
  <p:slideViewPr>
    <p:cSldViewPr snapToGrid="0" snapToObjects="1">
      <p:cViewPr varScale="1">
        <p:scale>
          <a:sx n="79" d="100"/>
          <a:sy n="79" d="100"/>
        </p:scale>
        <p:origin x="30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E77D9-4D01-DE4C-A2D1-CC19B31B2549}" type="datetimeFigureOut">
              <a:rPr lang="en-US" smtClean="0"/>
              <a:t>5/15/16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5888C8-E676-F249-A780-5FCDA3D79AF8}" type="slidenum">
              <a:rPr lang="en-US" smtClean="0"/>
              <a:t>‹#›</a:t>
            </a:fld>
            <a:endParaRPr lang="en-US"/>
          </a:p>
        </p:txBody>
      </p:sp>
    </p:spTree>
    <p:extLst>
      <p:ext uri="{BB962C8B-B14F-4D97-AF65-F5344CB8AC3E}">
        <p14:creationId xmlns:p14="http://schemas.microsoft.com/office/powerpoint/2010/main" val="1094918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network scheduler is an arbiter program in the packet switching communication network which manages the sequence of network packets both in receive and transmit queues. It is the network scheduler who decides which network packet to forward to, next, from the buffer. </a:t>
            </a:r>
            <a:endParaRPr lang="en-US" dirty="0" smtClean="0"/>
          </a:p>
          <a:p>
            <a:endParaRPr lang="en-US" dirty="0"/>
          </a:p>
        </p:txBody>
      </p:sp>
      <p:sp>
        <p:nvSpPr>
          <p:cNvPr id="4" name="Slide Number Placeholder 3"/>
          <p:cNvSpPr>
            <a:spLocks noGrp="1"/>
          </p:cNvSpPr>
          <p:nvPr>
            <p:ph type="sldNum" sz="quarter" idx="10"/>
          </p:nvPr>
        </p:nvSpPr>
        <p:spPr/>
        <p:txBody>
          <a:bodyPr/>
          <a:lstStyle/>
          <a:p>
            <a:fld id="{275888C8-E676-F249-A780-5FCDA3D79AF8}" type="slidenum">
              <a:rPr lang="en-US" smtClean="0"/>
              <a:t>20</a:t>
            </a:fld>
            <a:endParaRPr lang="en-US"/>
          </a:p>
        </p:txBody>
      </p:sp>
    </p:spTree>
    <p:extLst>
      <p:ext uri="{BB962C8B-B14F-4D97-AF65-F5344CB8AC3E}">
        <p14:creationId xmlns:p14="http://schemas.microsoft.com/office/powerpoint/2010/main" val="503337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E2EA0E-5530-1242-8C6E-266478B7EC53}" type="datetimeFigureOut">
              <a:rPr lang="en-US" smtClean="0"/>
              <a:t>5/15/16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C705F-20A2-754A-859C-AF7299407A65}" type="slidenum">
              <a:rPr lang="en-US" smtClean="0"/>
              <a:t>‹#›</a:t>
            </a:fld>
            <a:endParaRPr lang="en-US"/>
          </a:p>
        </p:txBody>
      </p:sp>
    </p:spTree>
    <p:extLst>
      <p:ext uri="{BB962C8B-B14F-4D97-AF65-F5344CB8AC3E}">
        <p14:creationId xmlns:p14="http://schemas.microsoft.com/office/powerpoint/2010/main" val="2061486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E2EA0E-5530-1242-8C6E-266478B7EC53}" type="datetimeFigureOut">
              <a:rPr lang="en-US" smtClean="0"/>
              <a:t>5/15/16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C705F-20A2-754A-859C-AF7299407A65}" type="slidenum">
              <a:rPr lang="en-US" smtClean="0"/>
              <a:t>‹#›</a:t>
            </a:fld>
            <a:endParaRPr lang="en-US"/>
          </a:p>
        </p:txBody>
      </p:sp>
    </p:spTree>
    <p:extLst>
      <p:ext uri="{BB962C8B-B14F-4D97-AF65-F5344CB8AC3E}">
        <p14:creationId xmlns:p14="http://schemas.microsoft.com/office/powerpoint/2010/main" val="2033058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E2EA0E-5530-1242-8C6E-266478B7EC53}" type="datetimeFigureOut">
              <a:rPr lang="en-US" smtClean="0"/>
              <a:t>5/15/16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C705F-20A2-754A-859C-AF7299407A65}" type="slidenum">
              <a:rPr lang="en-US" smtClean="0"/>
              <a:t>‹#›</a:t>
            </a:fld>
            <a:endParaRPr lang="en-US"/>
          </a:p>
        </p:txBody>
      </p:sp>
    </p:spTree>
    <p:extLst>
      <p:ext uri="{BB962C8B-B14F-4D97-AF65-F5344CB8AC3E}">
        <p14:creationId xmlns:p14="http://schemas.microsoft.com/office/powerpoint/2010/main" val="99472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E2EA0E-5530-1242-8C6E-266478B7EC53}" type="datetimeFigureOut">
              <a:rPr lang="en-US" smtClean="0"/>
              <a:t>5/15/16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C705F-20A2-754A-859C-AF7299407A65}" type="slidenum">
              <a:rPr lang="en-US" smtClean="0"/>
              <a:t>‹#›</a:t>
            </a:fld>
            <a:endParaRPr lang="en-US"/>
          </a:p>
        </p:txBody>
      </p:sp>
    </p:spTree>
    <p:extLst>
      <p:ext uri="{BB962C8B-B14F-4D97-AF65-F5344CB8AC3E}">
        <p14:creationId xmlns:p14="http://schemas.microsoft.com/office/powerpoint/2010/main" val="745818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E2EA0E-5530-1242-8C6E-266478B7EC53}" type="datetimeFigureOut">
              <a:rPr lang="en-US" smtClean="0"/>
              <a:t>5/15/16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C705F-20A2-754A-859C-AF7299407A65}" type="slidenum">
              <a:rPr lang="en-US" smtClean="0"/>
              <a:t>‹#›</a:t>
            </a:fld>
            <a:endParaRPr lang="en-US"/>
          </a:p>
        </p:txBody>
      </p:sp>
    </p:spTree>
    <p:extLst>
      <p:ext uri="{BB962C8B-B14F-4D97-AF65-F5344CB8AC3E}">
        <p14:creationId xmlns:p14="http://schemas.microsoft.com/office/powerpoint/2010/main" val="105498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E2EA0E-5530-1242-8C6E-266478B7EC53}" type="datetimeFigureOut">
              <a:rPr lang="en-US" smtClean="0"/>
              <a:t>5/15/16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C705F-20A2-754A-859C-AF7299407A65}" type="slidenum">
              <a:rPr lang="en-US" smtClean="0"/>
              <a:t>‹#›</a:t>
            </a:fld>
            <a:endParaRPr lang="en-US"/>
          </a:p>
        </p:txBody>
      </p:sp>
    </p:spTree>
    <p:extLst>
      <p:ext uri="{BB962C8B-B14F-4D97-AF65-F5344CB8AC3E}">
        <p14:creationId xmlns:p14="http://schemas.microsoft.com/office/powerpoint/2010/main" val="1442675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E2EA0E-5530-1242-8C6E-266478B7EC53}" type="datetimeFigureOut">
              <a:rPr lang="en-US" smtClean="0"/>
              <a:t>5/15/16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9C705F-20A2-754A-859C-AF7299407A65}" type="slidenum">
              <a:rPr lang="en-US" smtClean="0"/>
              <a:t>‹#›</a:t>
            </a:fld>
            <a:endParaRPr lang="en-US"/>
          </a:p>
        </p:txBody>
      </p:sp>
    </p:spTree>
    <p:extLst>
      <p:ext uri="{BB962C8B-B14F-4D97-AF65-F5344CB8AC3E}">
        <p14:creationId xmlns:p14="http://schemas.microsoft.com/office/powerpoint/2010/main" val="1960770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E2EA0E-5530-1242-8C6E-266478B7EC53}" type="datetimeFigureOut">
              <a:rPr lang="en-US" smtClean="0"/>
              <a:t>5/15/16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9C705F-20A2-754A-859C-AF7299407A65}" type="slidenum">
              <a:rPr lang="en-US" smtClean="0"/>
              <a:t>‹#›</a:t>
            </a:fld>
            <a:endParaRPr lang="en-US"/>
          </a:p>
        </p:txBody>
      </p:sp>
    </p:spTree>
    <p:extLst>
      <p:ext uri="{BB962C8B-B14F-4D97-AF65-F5344CB8AC3E}">
        <p14:creationId xmlns:p14="http://schemas.microsoft.com/office/powerpoint/2010/main" val="1537314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2EA0E-5530-1242-8C6E-266478B7EC53}" type="datetimeFigureOut">
              <a:rPr lang="en-US" smtClean="0"/>
              <a:t>5/15/16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9C705F-20A2-754A-859C-AF7299407A65}" type="slidenum">
              <a:rPr lang="en-US" smtClean="0"/>
              <a:t>‹#›</a:t>
            </a:fld>
            <a:endParaRPr lang="en-US"/>
          </a:p>
        </p:txBody>
      </p:sp>
    </p:spTree>
    <p:extLst>
      <p:ext uri="{BB962C8B-B14F-4D97-AF65-F5344CB8AC3E}">
        <p14:creationId xmlns:p14="http://schemas.microsoft.com/office/powerpoint/2010/main" val="126712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E2EA0E-5530-1242-8C6E-266478B7EC53}" type="datetimeFigureOut">
              <a:rPr lang="en-US" smtClean="0"/>
              <a:t>5/15/16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C705F-20A2-754A-859C-AF7299407A65}" type="slidenum">
              <a:rPr lang="en-US" smtClean="0"/>
              <a:t>‹#›</a:t>
            </a:fld>
            <a:endParaRPr lang="en-US"/>
          </a:p>
        </p:txBody>
      </p:sp>
    </p:spTree>
    <p:extLst>
      <p:ext uri="{BB962C8B-B14F-4D97-AF65-F5344CB8AC3E}">
        <p14:creationId xmlns:p14="http://schemas.microsoft.com/office/powerpoint/2010/main" val="32447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E2EA0E-5530-1242-8C6E-266478B7EC53}" type="datetimeFigureOut">
              <a:rPr lang="en-US" smtClean="0"/>
              <a:t>5/15/16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C705F-20A2-754A-859C-AF7299407A65}" type="slidenum">
              <a:rPr lang="en-US" smtClean="0"/>
              <a:t>‹#›</a:t>
            </a:fld>
            <a:endParaRPr lang="en-US"/>
          </a:p>
        </p:txBody>
      </p:sp>
    </p:spTree>
    <p:extLst>
      <p:ext uri="{BB962C8B-B14F-4D97-AF65-F5344CB8AC3E}">
        <p14:creationId xmlns:p14="http://schemas.microsoft.com/office/powerpoint/2010/main" val="20370808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2EA0E-5530-1242-8C6E-266478B7EC53}" type="datetimeFigureOut">
              <a:rPr lang="en-US" smtClean="0"/>
              <a:t>5/15/16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C705F-20A2-754A-859C-AF7299407A65}" type="slidenum">
              <a:rPr lang="en-US" smtClean="0"/>
              <a:t>‹#›</a:t>
            </a:fld>
            <a:endParaRPr lang="en-US"/>
          </a:p>
        </p:txBody>
      </p:sp>
    </p:spTree>
    <p:extLst>
      <p:ext uri="{BB962C8B-B14F-4D97-AF65-F5344CB8AC3E}">
        <p14:creationId xmlns:p14="http://schemas.microsoft.com/office/powerpoint/2010/main" val="876646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rot="18900000">
            <a:off x="9512815" y="269905"/>
            <a:ext cx="4764506" cy="5604356"/>
          </a:xfrm>
          <a:custGeom>
            <a:avLst/>
            <a:gdLst>
              <a:gd name="connsiteX0" fmla="*/ 3924657 w 4764506"/>
              <a:gd name="connsiteY0" fmla="*/ 0 h 5604356"/>
              <a:gd name="connsiteX1" fmla="*/ 4764506 w 4764506"/>
              <a:gd name="connsiteY1" fmla="*/ 839849 h 5604356"/>
              <a:gd name="connsiteX2" fmla="*/ 0 w 4764506"/>
              <a:gd name="connsiteY2" fmla="*/ 5604356 h 5604356"/>
              <a:gd name="connsiteX3" fmla="*/ 0 w 4764506"/>
              <a:gd name="connsiteY3" fmla="*/ 0 h 5604356"/>
            </a:gdLst>
            <a:ahLst/>
            <a:cxnLst>
              <a:cxn ang="0">
                <a:pos x="connsiteX0" y="connsiteY0"/>
              </a:cxn>
              <a:cxn ang="0">
                <a:pos x="connsiteX1" y="connsiteY1"/>
              </a:cxn>
              <a:cxn ang="0">
                <a:pos x="connsiteX2" y="connsiteY2"/>
              </a:cxn>
              <a:cxn ang="0">
                <a:pos x="connsiteX3" y="connsiteY3"/>
              </a:cxn>
            </a:cxnLst>
            <a:rect l="l" t="t" r="r" b="b"/>
            <a:pathLst>
              <a:path w="4764506" h="5604356">
                <a:moveTo>
                  <a:pt x="3924657" y="0"/>
                </a:moveTo>
                <a:lnTo>
                  <a:pt x="4764506" y="839849"/>
                </a:lnTo>
                <a:lnTo>
                  <a:pt x="0" y="5604356"/>
                </a:lnTo>
                <a:lnTo>
                  <a:pt x="0" y="0"/>
                </a:lnTo>
                <a:close/>
              </a:path>
            </a:pathLst>
          </a:custGeom>
          <a:solidFill>
            <a:srgbClr val="2C3E50"/>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rot="18900000">
            <a:off x="6304472" y="-2053292"/>
            <a:ext cx="4106584" cy="4106584"/>
          </a:xfrm>
          <a:custGeom>
            <a:avLst/>
            <a:gdLst>
              <a:gd name="connsiteX0" fmla="*/ 0 w 4106584"/>
              <a:gd name="connsiteY0" fmla="*/ 0 h 4106584"/>
              <a:gd name="connsiteX1" fmla="*/ 4106584 w 4106584"/>
              <a:gd name="connsiteY1" fmla="*/ 4106584 h 4106584"/>
              <a:gd name="connsiteX2" fmla="*/ 0 w 4106584"/>
              <a:gd name="connsiteY2" fmla="*/ 4106584 h 4106584"/>
            </a:gdLst>
            <a:ahLst/>
            <a:cxnLst>
              <a:cxn ang="0">
                <a:pos x="connsiteX0" y="connsiteY0"/>
              </a:cxn>
              <a:cxn ang="0">
                <a:pos x="connsiteX1" y="connsiteY1"/>
              </a:cxn>
              <a:cxn ang="0">
                <a:pos x="connsiteX2" y="connsiteY2"/>
              </a:cxn>
            </a:cxnLst>
            <a:rect l="l" t="t" r="r" b="b"/>
            <a:pathLst>
              <a:path w="4106584" h="4106584">
                <a:moveTo>
                  <a:pt x="0" y="0"/>
                </a:moveTo>
                <a:lnTo>
                  <a:pt x="4106584" y="4106584"/>
                </a:lnTo>
                <a:lnTo>
                  <a:pt x="0" y="4106584"/>
                </a:lnTo>
                <a:close/>
              </a:path>
            </a:pathLst>
          </a:custGeom>
          <a:solidFill>
            <a:srgbClr val="3498DB"/>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rot="18900000">
            <a:off x="536614" y="5581005"/>
            <a:ext cx="2553990" cy="2553991"/>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rgbClr val="3498DB"/>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rot="18900000">
            <a:off x="-1135325" y="3708715"/>
            <a:ext cx="2559410" cy="2967775"/>
          </a:xfrm>
          <a:custGeom>
            <a:avLst/>
            <a:gdLst>
              <a:gd name="connsiteX0" fmla="*/ 2559410 w 2559410"/>
              <a:gd name="connsiteY0" fmla="*/ 0 h 2967775"/>
              <a:gd name="connsiteX1" fmla="*/ 2559410 w 2559410"/>
              <a:gd name="connsiteY1" fmla="*/ 2967775 h 2967775"/>
              <a:gd name="connsiteX2" fmla="*/ 408364 w 2559410"/>
              <a:gd name="connsiteY2" fmla="*/ 2967774 h 2967775"/>
              <a:gd name="connsiteX3" fmla="*/ 0 w 2559410"/>
              <a:gd name="connsiteY3" fmla="*/ 2559411 h 2967775"/>
            </a:gdLst>
            <a:ahLst/>
            <a:cxnLst>
              <a:cxn ang="0">
                <a:pos x="connsiteX0" y="connsiteY0"/>
              </a:cxn>
              <a:cxn ang="0">
                <a:pos x="connsiteX1" y="connsiteY1"/>
              </a:cxn>
              <a:cxn ang="0">
                <a:pos x="connsiteX2" y="connsiteY2"/>
              </a:cxn>
              <a:cxn ang="0">
                <a:pos x="connsiteX3" y="connsiteY3"/>
              </a:cxn>
            </a:cxnLst>
            <a:rect l="l" t="t" r="r" b="b"/>
            <a:pathLst>
              <a:path w="2559410" h="2967775">
                <a:moveTo>
                  <a:pt x="2559410" y="0"/>
                </a:moveTo>
                <a:lnTo>
                  <a:pt x="2559410" y="2967775"/>
                </a:lnTo>
                <a:lnTo>
                  <a:pt x="408364" y="2967774"/>
                </a:lnTo>
                <a:lnTo>
                  <a:pt x="0" y="2559411"/>
                </a:lnTo>
                <a:close/>
              </a:path>
            </a:pathLst>
          </a:custGeom>
          <a:solidFill>
            <a:srgbClr val="34495E"/>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rot="18900000">
            <a:off x="7782545" y="4989712"/>
            <a:ext cx="3778408" cy="3635585"/>
          </a:xfrm>
          <a:custGeom>
            <a:avLst/>
            <a:gdLst>
              <a:gd name="connsiteX0" fmla="*/ 3778408 w 3778408"/>
              <a:gd name="connsiteY0" fmla="*/ 0 h 3635585"/>
              <a:gd name="connsiteX1" fmla="*/ 3778408 w 3778408"/>
              <a:gd name="connsiteY1" fmla="*/ 3492762 h 3635585"/>
              <a:gd name="connsiteX2" fmla="*/ 3635585 w 3778408"/>
              <a:gd name="connsiteY2" fmla="*/ 3635585 h 3635585"/>
              <a:gd name="connsiteX3" fmla="*/ 0 w 3778408"/>
              <a:gd name="connsiteY3" fmla="*/ 0 h 3635585"/>
            </a:gdLst>
            <a:ahLst/>
            <a:cxnLst>
              <a:cxn ang="0">
                <a:pos x="connsiteX0" y="connsiteY0"/>
              </a:cxn>
              <a:cxn ang="0">
                <a:pos x="connsiteX1" y="connsiteY1"/>
              </a:cxn>
              <a:cxn ang="0">
                <a:pos x="connsiteX2" y="connsiteY2"/>
              </a:cxn>
              <a:cxn ang="0">
                <a:pos x="connsiteX3" y="connsiteY3"/>
              </a:cxn>
            </a:cxnLst>
            <a:rect l="l" t="t" r="r" b="b"/>
            <a:pathLst>
              <a:path w="3778408" h="3635585">
                <a:moveTo>
                  <a:pt x="3778408" y="0"/>
                </a:moveTo>
                <a:lnTo>
                  <a:pt x="3778408" y="3492762"/>
                </a:lnTo>
                <a:lnTo>
                  <a:pt x="3635585" y="3635585"/>
                </a:lnTo>
                <a:lnTo>
                  <a:pt x="0" y="0"/>
                </a:lnTo>
                <a:close/>
              </a:path>
            </a:pathLst>
          </a:custGeom>
          <a:solidFill>
            <a:srgbClr val="34495E"/>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rot="18900000">
            <a:off x="808246" y="-1956237"/>
            <a:ext cx="6376737" cy="9851811"/>
          </a:xfrm>
          <a:custGeom>
            <a:avLst/>
            <a:gdLst>
              <a:gd name="connsiteX0" fmla="*/ 2462209 w 6376737"/>
              <a:gd name="connsiteY0" fmla="*/ 0 h 9851811"/>
              <a:gd name="connsiteX1" fmla="*/ 6376737 w 6376737"/>
              <a:gd name="connsiteY1" fmla="*/ 3914528 h 9851811"/>
              <a:gd name="connsiteX2" fmla="*/ 6376737 w 6376737"/>
              <a:gd name="connsiteY2" fmla="*/ 9851811 h 9851811"/>
              <a:gd name="connsiteX3" fmla="*/ 2615344 w 6376737"/>
              <a:gd name="connsiteY3" fmla="*/ 9851811 h 9851811"/>
              <a:gd name="connsiteX4" fmla="*/ 1 w 6376737"/>
              <a:gd name="connsiteY4" fmla="*/ 7236468 h 9851811"/>
              <a:gd name="connsiteX5" fmla="*/ 0 w 6376737"/>
              <a:gd name="connsiteY5" fmla="*/ 2462209 h 985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76737" h="9851811">
                <a:moveTo>
                  <a:pt x="2462209" y="0"/>
                </a:moveTo>
                <a:lnTo>
                  <a:pt x="6376737" y="3914528"/>
                </a:lnTo>
                <a:lnTo>
                  <a:pt x="6376737" y="9851811"/>
                </a:lnTo>
                <a:lnTo>
                  <a:pt x="2615344" y="9851811"/>
                </a:lnTo>
                <a:lnTo>
                  <a:pt x="1" y="7236468"/>
                </a:lnTo>
                <a:lnTo>
                  <a:pt x="0" y="2462209"/>
                </a:lnTo>
                <a:close/>
              </a:path>
            </a:pathLst>
          </a:custGeom>
          <a:solidFill>
            <a:schemeClr val="bg1"/>
          </a:solidFill>
          <a:ln>
            <a:noFill/>
          </a:ln>
          <a:effectLst>
            <a:outerShdw blurRad="292100" dir="5400000" algn="t" rotWithShape="0">
              <a:prstClr val="black">
                <a:alpha val="45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860209" y="2981507"/>
            <a:ext cx="6026953" cy="1298817"/>
          </a:xfrm>
          <a:prstGeom prst="rect">
            <a:avLst/>
          </a:prstGeom>
        </p:spPr>
        <p:txBody>
          <a:bodyPr wrap="square">
            <a:spAutoFit/>
          </a:bodyPr>
          <a:lstStyle/>
          <a:p>
            <a:pPr algn="ctr">
              <a:lnSpc>
                <a:spcPct val="140000"/>
              </a:lnSpc>
            </a:pPr>
            <a:r>
              <a:rPr lang="en-US" sz="2800" dirty="0" smtClean="0">
                <a:latin typeface="Roboto Light" charset="0"/>
                <a:ea typeface="Roboto Light" charset="0"/>
                <a:cs typeface="Roboto Light" charset="0"/>
              </a:rPr>
              <a:t>An Analysis of the Dynamic Average Burst CPU </a:t>
            </a:r>
            <a:r>
              <a:rPr lang="en-US" sz="2800" dirty="0">
                <a:latin typeface="Roboto Light" charset="0"/>
                <a:ea typeface="Roboto Light" charset="0"/>
                <a:cs typeface="Roboto Light" charset="0"/>
              </a:rPr>
              <a:t>S</a:t>
            </a:r>
            <a:r>
              <a:rPr lang="en-US" sz="2800" dirty="0" smtClean="0">
                <a:latin typeface="Roboto Light" charset="0"/>
                <a:ea typeface="Roboto Light" charset="0"/>
                <a:cs typeface="Roboto Light" charset="0"/>
              </a:rPr>
              <a:t>cheduling Algorithm</a:t>
            </a:r>
            <a:endParaRPr lang="en-US" sz="2800" dirty="0">
              <a:latin typeface="Roboto Light" charset="0"/>
              <a:ea typeface="Roboto Light" charset="0"/>
              <a:cs typeface="Roboto Light" charset="0"/>
            </a:endParaRPr>
          </a:p>
        </p:txBody>
      </p:sp>
      <p:sp>
        <p:nvSpPr>
          <p:cNvPr id="11" name="Rectangle 10"/>
          <p:cNvSpPr/>
          <p:nvPr/>
        </p:nvSpPr>
        <p:spPr>
          <a:xfrm>
            <a:off x="1860209" y="4209981"/>
            <a:ext cx="6026953" cy="461665"/>
          </a:xfrm>
          <a:prstGeom prst="rect">
            <a:avLst/>
          </a:prstGeom>
        </p:spPr>
        <p:txBody>
          <a:bodyPr wrap="square">
            <a:spAutoFit/>
          </a:bodyPr>
          <a:lstStyle/>
          <a:p>
            <a:pPr algn="ctr"/>
            <a:r>
              <a:rPr lang="en-US" sz="2400" dirty="0" smtClean="0">
                <a:latin typeface="Roboto Thin" charset="0"/>
                <a:ea typeface="Roboto Thin" charset="0"/>
                <a:cs typeface="Roboto Thin" charset="0"/>
              </a:rPr>
              <a:t>Constantino, Cu, Yumang</a:t>
            </a:r>
            <a:endParaRPr lang="en-US" sz="2400" dirty="0">
              <a:latin typeface="Roboto Thin" charset="0"/>
              <a:ea typeface="Roboto Thin" charset="0"/>
              <a:cs typeface="Roboto Thin" charset="0"/>
            </a:endParaRPr>
          </a:p>
        </p:txBody>
      </p:sp>
      <p:grpSp>
        <p:nvGrpSpPr>
          <p:cNvPr id="12" name="Group 11"/>
          <p:cNvGrpSpPr/>
          <p:nvPr/>
        </p:nvGrpSpPr>
        <p:grpSpPr>
          <a:xfrm>
            <a:off x="835004" y="673505"/>
            <a:ext cx="3395222" cy="507752"/>
            <a:chOff x="835004" y="673505"/>
            <a:chExt cx="3395222" cy="507752"/>
          </a:xfrm>
        </p:grpSpPr>
        <p:grpSp>
          <p:nvGrpSpPr>
            <p:cNvPr id="13" name="Group 12"/>
            <p:cNvGrpSpPr/>
            <p:nvPr/>
          </p:nvGrpSpPr>
          <p:grpSpPr>
            <a:xfrm>
              <a:off x="835004" y="673505"/>
              <a:ext cx="677117" cy="507752"/>
              <a:chOff x="1585912" y="914795"/>
              <a:chExt cx="5143500" cy="3856974"/>
            </a:xfrm>
          </p:grpSpPr>
          <p:sp>
            <p:nvSpPr>
              <p:cNvPr id="16" name="Freeform 15"/>
              <p:cNvSpPr/>
              <p:nvPr/>
            </p:nvSpPr>
            <p:spPr>
              <a:xfrm>
                <a:off x="2243137" y="2687065"/>
                <a:ext cx="3829050" cy="2084704"/>
              </a:xfrm>
              <a:custGeom>
                <a:avLst/>
                <a:gdLst>
                  <a:gd name="connsiteX0" fmla="*/ 1884609 w 3769219"/>
                  <a:gd name="connsiteY0" fmla="*/ 0 h 2052130"/>
                  <a:gd name="connsiteX1" fmla="*/ 3769219 w 3769219"/>
                  <a:gd name="connsiteY1" fmla="*/ 1026065 h 2052130"/>
                  <a:gd name="connsiteX2" fmla="*/ 1884609 w 3769219"/>
                  <a:gd name="connsiteY2" fmla="*/ 2052130 h 2052130"/>
                  <a:gd name="connsiteX3" fmla="*/ 0 w 3769219"/>
                  <a:gd name="connsiteY3" fmla="*/ 1026065 h 2052130"/>
                </a:gdLst>
                <a:ahLst/>
                <a:cxnLst>
                  <a:cxn ang="0">
                    <a:pos x="connsiteX0" y="connsiteY0"/>
                  </a:cxn>
                  <a:cxn ang="0">
                    <a:pos x="connsiteX1" y="connsiteY1"/>
                  </a:cxn>
                  <a:cxn ang="0">
                    <a:pos x="connsiteX2" y="connsiteY2"/>
                  </a:cxn>
                  <a:cxn ang="0">
                    <a:pos x="connsiteX3" y="connsiteY3"/>
                  </a:cxn>
                </a:cxnLst>
                <a:rect l="l" t="t" r="r" b="b"/>
                <a:pathLst>
                  <a:path w="3769219" h="2052130">
                    <a:moveTo>
                      <a:pt x="1884609" y="0"/>
                    </a:moveTo>
                    <a:lnTo>
                      <a:pt x="3769219" y="1026065"/>
                    </a:lnTo>
                    <a:lnTo>
                      <a:pt x="1884609" y="2052130"/>
                    </a:lnTo>
                    <a:lnTo>
                      <a:pt x="0" y="1026065"/>
                    </a:lnTo>
                    <a:close/>
                  </a:path>
                </a:pathLst>
              </a:custGeom>
              <a:solidFill>
                <a:schemeClr val="tx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iamond 16"/>
              <p:cNvSpPr/>
              <p:nvPr/>
            </p:nvSpPr>
            <p:spPr>
              <a:xfrm>
                <a:off x="1585912" y="914795"/>
                <a:ext cx="5143500" cy="2800346"/>
              </a:xfrm>
              <a:prstGeom prst="diamond">
                <a:avLst/>
              </a:prstGeom>
              <a:solidFill>
                <a:schemeClr val="accent5"/>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1681385" y="767545"/>
              <a:ext cx="2548841" cy="369332"/>
            </a:xfrm>
            <a:prstGeom prst="rect">
              <a:avLst/>
            </a:prstGeom>
            <a:noFill/>
          </p:spPr>
          <p:txBody>
            <a:bodyPr wrap="square" rtlCol="0">
              <a:spAutoFit/>
            </a:bodyPr>
            <a:lstStyle/>
            <a:p>
              <a:r>
                <a:rPr lang="en-US" dirty="0" smtClean="0">
                  <a:solidFill>
                    <a:schemeClr val="bg2">
                      <a:lumMod val="75000"/>
                    </a:schemeClr>
                  </a:solidFill>
                  <a:latin typeface="Roboto Light" charset="0"/>
                  <a:ea typeface="Roboto Light" charset="0"/>
                  <a:cs typeface="Roboto Light" charset="0"/>
                </a:rPr>
                <a:t>CS 161</a:t>
              </a:r>
              <a:endParaRPr lang="en-US" dirty="0">
                <a:solidFill>
                  <a:schemeClr val="bg2">
                    <a:lumMod val="75000"/>
                  </a:schemeClr>
                </a:solidFill>
                <a:latin typeface="Roboto Light" charset="0"/>
                <a:ea typeface="Roboto Light" charset="0"/>
                <a:cs typeface="Roboto Light" charset="0"/>
              </a:endParaRPr>
            </a:p>
          </p:txBody>
        </p:sp>
      </p:grpSp>
    </p:spTree>
    <p:extLst>
      <p:ext uri="{BB962C8B-B14F-4D97-AF65-F5344CB8AC3E}">
        <p14:creationId xmlns:p14="http://schemas.microsoft.com/office/powerpoint/2010/main" val="2057289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268014"/>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latin typeface="Roboto Light" charset="0"/>
                <a:ea typeface="Roboto Light" charset="0"/>
                <a:cs typeface="Roboto Light" charset="0"/>
              </a:rPr>
              <a:t>CS 161 | Cu, Constantino, Yumang</a:t>
            </a:r>
            <a:endParaRPr lang="en-US" sz="1200" dirty="0">
              <a:latin typeface="Roboto Light" charset="0"/>
              <a:ea typeface="Roboto Light" charset="0"/>
              <a:cs typeface="Roboto Light" charset="0"/>
            </a:endParaRPr>
          </a:p>
        </p:txBody>
      </p:sp>
      <p:sp>
        <p:nvSpPr>
          <p:cNvPr id="5" name="TextBox 4"/>
          <p:cNvSpPr txBox="1"/>
          <p:nvPr/>
        </p:nvSpPr>
        <p:spPr>
          <a:xfrm>
            <a:off x="3220106" y="2979676"/>
            <a:ext cx="5751787" cy="1323439"/>
          </a:xfrm>
          <a:prstGeom prst="rect">
            <a:avLst/>
          </a:prstGeom>
          <a:noFill/>
        </p:spPr>
        <p:txBody>
          <a:bodyPr wrap="square" rtlCol="0">
            <a:spAutoFit/>
          </a:bodyPr>
          <a:lstStyle/>
          <a:p>
            <a:pPr algn="ctr"/>
            <a:r>
              <a:rPr lang="en-US" sz="4000" dirty="0" smtClean="0">
                <a:latin typeface="Roboto Light" charset="0"/>
                <a:ea typeface="Roboto Light" charset="0"/>
                <a:cs typeface="Roboto Light" charset="0"/>
              </a:rPr>
              <a:t>Performance vs Classic algorithms</a:t>
            </a:r>
            <a:endParaRPr lang="en-US" sz="4000" dirty="0">
              <a:latin typeface="Roboto Light" charset="0"/>
              <a:ea typeface="Roboto Light" charset="0"/>
              <a:cs typeface="Roboto Light" charset="0"/>
            </a:endParaRPr>
          </a:p>
        </p:txBody>
      </p:sp>
    </p:spTree>
    <p:extLst>
      <p:ext uri="{BB962C8B-B14F-4D97-AF65-F5344CB8AC3E}">
        <p14:creationId xmlns:p14="http://schemas.microsoft.com/office/powerpoint/2010/main" val="1209951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4" name="Rectangle 3"/>
          <p:cNvSpPr/>
          <p:nvPr/>
        </p:nvSpPr>
        <p:spPr>
          <a:xfrm>
            <a:off x="0" y="-1"/>
            <a:ext cx="12192000" cy="1403131"/>
          </a:xfrm>
          <a:prstGeom prst="rect">
            <a:avLst/>
          </a:prstGeom>
          <a:solidFill>
            <a:srgbClr val="34495E"/>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268014"/>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latin typeface="Roboto Light" charset="0"/>
                <a:ea typeface="Roboto Light" charset="0"/>
                <a:cs typeface="Roboto Light" charset="0"/>
              </a:rPr>
              <a:t>CS 161 | Cu, Constantino, Yumang</a:t>
            </a:r>
            <a:endParaRPr lang="en-US" sz="1200" dirty="0">
              <a:latin typeface="Roboto Light" charset="0"/>
              <a:ea typeface="Roboto Light" charset="0"/>
              <a:cs typeface="Roboto Light" charset="0"/>
            </a:endParaRPr>
          </a:p>
        </p:txBody>
      </p:sp>
      <p:sp>
        <p:nvSpPr>
          <p:cNvPr id="6" name="TextBox 5"/>
          <p:cNvSpPr txBox="1"/>
          <p:nvPr/>
        </p:nvSpPr>
        <p:spPr>
          <a:xfrm>
            <a:off x="331074" y="551790"/>
            <a:ext cx="4556235" cy="584775"/>
          </a:xfrm>
          <a:prstGeom prst="rect">
            <a:avLst/>
          </a:prstGeom>
          <a:noFill/>
        </p:spPr>
        <p:txBody>
          <a:bodyPr wrap="square" rtlCol="0">
            <a:spAutoFit/>
          </a:bodyPr>
          <a:lstStyle/>
          <a:p>
            <a:r>
              <a:rPr lang="en-US" sz="3200" dirty="0" smtClean="0">
                <a:solidFill>
                  <a:srgbClr val="FFFFFF"/>
                </a:solidFill>
                <a:latin typeface="Roboto" charset="0"/>
                <a:ea typeface="Roboto" charset="0"/>
                <a:cs typeface="Roboto" charset="0"/>
              </a:rPr>
              <a:t>Results</a:t>
            </a:r>
            <a:endParaRPr lang="en-US" dirty="0">
              <a:solidFill>
                <a:srgbClr val="FFFFFF"/>
              </a:solidFill>
              <a:latin typeface="Roboto" charset="0"/>
              <a:ea typeface="Roboto" charset="0"/>
              <a:cs typeface="Roboto" charset="0"/>
            </a:endParaRPr>
          </a:p>
        </p:txBody>
      </p:sp>
      <p:sp>
        <p:nvSpPr>
          <p:cNvPr id="3"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image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768" y="2330803"/>
            <a:ext cx="3274399" cy="33050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a:spLocks noChangeArrowheads="1"/>
          </p:cNvSpPr>
          <p:nvPr/>
        </p:nvSpPr>
        <p:spPr bwMode="auto">
          <a:xfrm>
            <a:off x="0" y="1828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 </a:t>
            </a:r>
          </a:p>
        </p:txBody>
      </p:sp>
      <p:pic>
        <p:nvPicPr>
          <p:cNvPr id="1026" name="image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3307" y="2251338"/>
            <a:ext cx="3284044" cy="337526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6"/>
          <p:cNvSpPr>
            <a:spLocks noChangeArrowheads="1"/>
          </p:cNvSpPr>
          <p:nvPr/>
        </p:nvSpPr>
        <p:spPr bwMode="auto">
          <a:xfrm>
            <a:off x="0" y="32385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43" descr="../Desktop/Screen%20Shot%202016-05-12%20at%209.32.15%20A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9935" y="2251338"/>
            <a:ext cx="3288724" cy="3375269"/>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405092" y="5902282"/>
            <a:ext cx="1655379" cy="458648"/>
          </a:xfrm>
          <a:prstGeom prst="rect">
            <a:avLst/>
          </a:prstGeom>
          <a:solidFill>
            <a:srgbClr val="FFFFFF"/>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Roboto" charset="0"/>
                <a:ea typeface="Roboto" charset="0"/>
                <a:cs typeface="Roboto" charset="0"/>
              </a:rPr>
              <a:t>Case 1</a:t>
            </a:r>
            <a:endParaRPr lang="en-US" sz="1600" dirty="0">
              <a:solidFill>
                <a:schemeClr val="tx1"/>
              </a:solidFill>
              <a:latin typeface="Roboto" charset="0"/>
              <a:ea typeface="Roboto" charset="0"/>
              <a:cs typeface="Roboto" charset="0"/>
            </a:endParaRPr>
          </a:p>
        </p:txBody>
      </p:sp>
      <p:sp>
        <p:nvSpPr>
          <p:cNvPr id="23" name="Rectangle 22"/>
          <p:cNvSpPr/>
          <p:nvPr/>
        </p:nvSpPr>
        <p:spPr>
          <a:xfrm>
            <a:off x="5315608" y="5819820"/>
            <a:ext cx="1655379" cy="458648"/>
          </a:xfrm>
          <a:prstGeom prst="rect">
            <a:avLst/>
          </a:prstGeom>
          <a:solidFill>
            <a:srgbClr val="FFFFFF"/>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Roboto" charset="0"/>
                <a:ea typeface="Roboto" charset="0"/>
                <a:cs typeface="Roboto" charset="0"/>
              </a:rPr>
              <a:t>Case 2</a:t>
            </a:r>
            <a:endParaRPr lang="en-US" sz="1600" dirty="0">
              <a:solidFill>
                <a:schemeClr val="tx1"/>
              </a:solidFill>
              <a:latin typeface="Roboto" charset="0"/>
              <a:ea typeface="Roboto" charset="0"/>
              <a:cs typeface="Roboto" charset="0"/>
            </a:endParaRPr>
          </a:p>
        </p:txBody>
      </p:sp>
      <p:sp>
        <p:nvSpPr>
          <p:cNvPr id="24" name="Rectangle 23"/>
          <p:cNvSpPr/>
          <p:nvPr/>
        </p:nvSpPr>
        <p:spPr>
          <a:xfrm>
            <a:off x="9226124" y="5885338"/>
            <a:ext cx="1655379" cy="458648"/>
          </a:xfrm>
          <a:prstGeom prst="rect">
            <a:avLst/>
          </a:prstGeom>
          <a:solidFill>
            <a:srgbClr val="FFFFFF"/>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Roboto" charset="0"/>
                <a:ea typeface="Roboto" charset="0"/>
                <a:cs typeface="Roboto" charset="0"/>
              </a:rPr>
              <a:t>Case 3</a:t>
            </a:r>
            <a:endParaRPr lang="en-US" sz="1600" dirty="0">
              <a:solidFill>
                <a:schemeClr val="tx1"/>
              </a:solidFill>
              <a:latin typeface="Roboto" charset="0"/>
              <a:ea typeface="Roboto" charset="0"/>
              <a:cs typeface="Roboto" charset="0"/>
            </a:endParaRPr>
          </a:p>
        </p:txBody>
      </p:sp>
    </p:spTree>
    <p:extLst>
      <p:ext uri="{BB962C8B-B14F-4D97-AF65-F5344CB8AC3E}">
        <p14:creationId xmlns:p14="http://schemas.microsoft.com/office/powerpoint/2010/main" val="582440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4" name="Rectangle 3"/>
          <p:cNvSpPr/>
          <p:nvPr/>
        </p:nvSpPr>
        <p:spPr>
          <a:xfrm>
            <a:off x="0" y="-1"/>
            <a:ext cx="12192000" cy="1403131"/>
          </a:xfrm>
          <a:prstGeom prst="rect">
            <a:avLst/>
          </a:prstGeom>
          <a:solidFill>
            <a:srgbClr val="34495E"/>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268014"/>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latin typeface="Roboto Light" charset="0"/>
                <a:ea typeface="Roboto Light" charset="0"/>
                <a:cs typeface="Roboto Light" charset="0"/>
              </a:rPr>
              <a:t>CS 161 | Cu, Constantino, Yumang</a:t>
            </a:r>
            <a:endParaRPr lang="en-US" sz="1200" dirty="0">
              <a:latin typeface="Roboto Light" charset="0"/>
              <a:ea typeface="Roboto Light" charset="0"/>
              <a:cs typeface="Roboto Light" charset="0"/>
            </a:endParaRPr>
          </a:p>
        </p:txBody>
      </p:sp>
      <p:sp>
        <p:nvSpPr>
          <p:cNvPr id="6" name="TextBox 5"/>
          <p:cNvSpPr txBox="1"/>
          <p:nvPr/>
        </p:nvSpPr>
        <p:spPr>
          <a:xfrm>
            <a:off x="331074" y="551790"/>
            <a:ext cx="4556235" cy="584775"/>
          </a:xfrm>
          <a:prstGeom prst="rect">
            <a:avLst/>
          </a:prstGeom>
          <a:noFill/>
        </p:spPr>
        <p:txBody>
          <a:bodyPr wrap="square" rtlCol="0">
            <a:spAutoFit/>
          </a:bodyPr>
          <a:lstStyle/>
          <a:p>
            <a:r>
              <a:rPr lang="en-US" sz="3200" dirty="0" smtClean="0">
                <a:solidFill>
                  <a:srgbClr val="FFFFFF"/>
                </a:solidFill>
                <a:latin typeface="Roboto" charset="0"/>
                <a:ea typeface="Roboto" charset="0"/>
                <a:cs typeface="Roboto" charset="0"/>
              </a:rPr>
              <a:t>Results</a:t>
            </a:r>
            <a:endParaRPr lang="en-US" dirty="0">
              <a:solidFill>
                <a:srgbClr val="FFFFFF"/>
              </a:solidFill>
              <a:latin typeface="Roboto" charset="0"/>
              <a:ea typeface="Roboto" charset="0"/>
              <a:cs typeface="Roboto" charset="0"/>
            </a:endParaRPr>
          </a:p>
        </p:txBody>
      </p:sp>
      <p:sp>
        <p:nvSpPr>
          <p:cNvPr id="3"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5"/>
          <p:cNvSpPr>
            <a:spLocks noChangeArrowheads="1"/>
          </p:cNvSpPr>
          <p:nvPr/>
        </p:nvSpPr>
        <p:spPr bwMode="auto">
          <a:xfrm>
            <a:off x="0" y="1828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 </a:t>
            </a:r>
          </a:p>
        </p:txBody>
      </p:sp>
      <p:sp>
        <p:nvSpPr>
          <p:cNvPr id="12" name="Rectangle 6"/>
          <p:cNvSpPr>
            <a:spLocks noChangeArrowheads="1"/>
          </p:cNvSpPr>
          <p:nvPr/>
        </p:nvSpPr>
        <p:spPr bwMode="auto">
          <a:xfrm>
            <a:off x="0" y="32385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21"/>
          <p:cNvSpPr/>
          <p:nvPr/>
        </p:nvSpPr>
        <p:spPr>
          <a:xfrm>
            <a:off x="1469330" y="5956054"/>
            <a:ext cx="1655379" cy="458648"/>
          </a:xfrm>
          <a:prstGeom prst="rect">
            <a:avLst/>
          </a:prstGeom>
          <a:solidFill>
            <a:srgbClr val="FFFFFF"/>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Roboto" charset="0"/>
                <a:ea typeface="Roboto" charset="0"/>
                <a:cs typeface="Roboto" charset="0"/>
              </a:rPr>
              <a:t>Case 4</a:t>
            </a:r>
            <a:endParaRPr lang="en-US" sz="1600" dirty="0">
              <a:solidFill>
                <a:schemeClr val="tx1"/>
              </a:solidFill>
              <a:latin typeface="Roboto" charset="0"/>
              <a:ea typeface="Roboto" charset="0"/>
              <a:cs typeface="Roboto" charset="0"/>
            </a:endParaRPr>
          </a:p>
        </p:txBody>
      </p:sp>
      <p:sp>
        <p:nvSpPr>
          <p:cNvPr id="23" name="Rectangle 22"/>
          <p:cNvSpPr/>
          <p:nvPr/>
        </p:nvSpPr>
        <p:spPr>
          <a:xfrm>
            <a:off x="5324078" y="5956054"/>
            <a:ext cx="1655379" cy="458648"/>
          </a:xfrm>
          <a:prstGeom prst="rect">
            <a:avLst/>
          </a:prstGeom>
          <a:solidFill>
            <a:srgbClr val="FFFFFF"/>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Roboto" charset="0"/>
                <a:ea typeface="Roboto" charset="0"/>
                <a:cs typeface="Roboto" charset="0"/>
              </a:rPr>
              <a:t>Case 5</a:t>
            </a:r>
            <a:endParaRPr lang="en-US" sz="1600" dirty="0">
              <a:solidFill>
                <a:schemeClr val="tx1"/>
              </a:solidFill>
              <a:latin typeface="Roboto" charset="0"/>
              <a:ea typeface="Roboto" charset="0"/>
              <a:cs typeface="Roboto" charset="0"/>
            </a:endParaRPr>
          </a:p>
        </p:txBody>
      </p:sp>
      <p:sp>
        <p:nvSpPr>
          <p:cNvPr id="24" name="Rectangle 23"/>
          <p:cNvSpPr/>
          <p:nvPr/>
        </p:nvSpPr>
        <p:spPr>
          <a:xfrm>
            <a:off x="9189218" y="5956054"/>
            <a:ext cx="1655379" cy="458648"/>
          </a:xfrm>
          <a:prstGeom prst="rect">
            <a:avLst/>
          </a:prstGeom>
          <a:solidFill>
            <a:srgbClr val="FFFFFF"/>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Roboto" charset="0"/>
                <a:ea typeface="Roboto" charset="0"/>
                <a:cs typeface="Roboto" charset="0"/>
              </a:rPr>
              <a:t>Case 6</a:t>
            </a:r>
            <a:endParaRPr lang="en-US" sz="1600" dirty="0">
              <a:solidFill>
                <a:schemeClr val="tx1"/>
              </a:solidFill>
              <a:latin typeface="Roboto" charset="0"/>
              <a:ea typeface="Roboto" charset="0"/>
              <a:cs typeface="Roboto" charset="0"/>
            </a:endParaRPr>
          </a:p>
        </p:txBody>
      </p:sp>
      <p:sp>
        <p:nvSpPr>
          <p:cNvPr id="2"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5" name="image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207" y="2306935"/>
            <a:ext cx="3313018" cy="340678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p:cNvSpPr>
            <a:spLocks noChangeArrowheads="1"/>
          </p:cNvSpPr>
          <p:nvPr/>
        </p:nvSpPr>
        <p:spPr bwMode="auto">
          <a:xfrm>
            <a:off x="0" y="1841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 </a:t>
            </a:r>
          </a:p>
        </p:txBody>
      </p:sp>
      <p:pic>
        <p:nvPicPr>
          <p:cNvPr id="3074" name="image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8095" y="2254470"/>
            <a:ext cx="3375810" cy="340678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p:cNvSpPr>
            <a:spLocks noChangeArrowheads="1"/>
          </p:cNvSpPr>
          <p:nvPr/>
        </p:nvSpPr>
        <p:spPr bwMode="auto">
          <a:xfrm>
            <a:off x="0" y="3238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3" name="image2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9145" y="2254470"/>
            <a:ext cx="3375526" cy="3406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613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403131"/>
          </a:xfrm>
          <a:prstGeom prst="rect">
            <a:avLst/>
          </a:prstGeom>
          <a:solidFill>
            <a:srgbClr val="34495E"/>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268014"/>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latin typeface="Roboto Light" charset="0"/>
                <a:ea typeface="Roboto Light" charset="0"/>
                <a:cs typeface="Roboto Light" charset="0"/>
              </a:rPr>
              <a:t>CS 161 | Cu, Constantino, Yumang</a:t>
            </a:r>
            <a:endParaRPr lang="en-US" sz="1200" dirty="0">
              <a:latin typeface="Roboto Light" charset="0"/>
              <a:ea typeface="Roboto Light" charset="0"/>
              <a:cs typeface="Roboto Light" charset="0"/>
            </a:endParaRPr>
          </a:p>
        </p:txBody>
      </p:sp>
      <p:sp>
        <p:nvSpPr>
          <p:cNvPr id="6" name="TextBox 5"/>
          <p:cNvSpPr txBox="1"/>
          <p:nvPr/>
        </p:nvSpPr>
        <p:spPr>
          <a:xfrm>
            <a:off x="331074" y="551790"/>
            <a:ext cx="4556235" cy="584775"/>
          </a:xfrm>
          <a:prstGeom prst="rect">
            <a:avLst/>
          </a:prstGeom>
          <a:noFill/>
        </p:spPr>
        <p:txBody>
          <a:bodyPr wrap="square" rtlCol="0">
            <a:spAutoFit/>
          </a:bodyPr>
          <a:lstStyle/>
          <a:p>
            <a:r>
              <a:rPr lang="en-US" sz="3200" dirty="0" smtClean="0">
                <a:solidFill>
                  <a:srgbClr val="FFFFFF"/>
                </a:solidFill>
                <a:latin typeface="Roboto" charset="0"/>
                <a:ea typeface="Roboto" charset="0"/>
                <a:cs typeface="Roboto" charset="0"/>
              </a:rPr>
              <a:t>Results</a:t>
            </a:r>
            <a:endParaRPr lang="en-US" dirty="0">
              <a:solidFill>
                <a:srgbClr val="FFFFFF"/>
              </a:solidFill>
              <a:latin typeface="Roboto" charset="0"/>
              <a:ea typeface="Roboto" charset="0"/>
              <a:cs typeface="Roboto" charset="0"/>
            </a:endParaRPr>
          </a:p>
        </p:txBody>
      </p:sp>
      <p:sp>
        <p:nvSpPr>
          <p:cNvPr id="3"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5"/>
          <p:cNvSpPr>
            <a:spLocks noChangeArrowheads="1"/>
          </p:cNvSpPr>
          <p:nvPr/>
        </p:nvSpPr>
        <p:spPr bwMode="auto">
          <a:xfrm>
            <a:off x="0" y="1828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 </a:t>
            </a:r>
          </a:p>
        </p:txBody>
      </p:sp>
      <p:sp>
        <p:nvSpPr>
          <p:cNvPr id="12" name="Rectangle 6"/>
          <p:cNvSpPr>
            <a:spLocks noChangeArrowheads="1"/>
          </p:cNvSpPr>
          <p:nvPr/>
        </p:nvSpPr>
        <p:spPr bwMode="auto">
          <a:xfrm>
            <a:off x="0" y="32385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5"/>
          <p:cNvSpPr>
            <a:spLocks noChangeArrowheads="1"/>
          </p:cNvSpPr>
          <p:nvPr/>
        </p:nvSpPr>
        <p:spPr bwMode="auto">
          <a:xfrm>
            <a:off x="0" y="1841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 </a:t>
            </a:r>
          </a:p>
        </p:txBody>
      </p:sp>
      <p:sp>
        <p:nvSpPr>
          <p:cNvPr id="9" name="Rectangle 6"/>
          <p:cNvSpPr>
            <a:spLocks noChangeArrowheads="1"/>
          </p:cNvSpPr>
          <p:nvPr/>
        </p:nvSpPr>
        <p:spPr bwMode="auto">
          <a:xfrm>
            <a:off x="0" y="3238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7" name="image11.png"/>
          <p:cNvPicPr/>
          <p:nvPr/>
        </p:nvPicPr>
        <p:blipFill>
          <a:blip r:embed="rId2"/>
          <a:srcRect/>
          <a:stretch>
            <a:fillRect/>
          </a:stretch>
        </p:blipFill>
        <p:spPr>
          <a:xfrm>
            <a:off x="2485696" y="1816101"/>
            <a:ext cx="7220607" cy="4256690"/>
          </a:xfrm>
          <a:prstGeom prst="rect">
            <a:avLst/>
          </a:prstGeom>
          <a:ln/>
        </p:spPr>
      </p:pic>
    </p:spTree>
    <p:extLst>
      <p:ext uri="{BB962C8B-B14F-4D97-AF65-F5344CB8AC3E}">
        <p14:creationId xmlns:p14="http://schemas.microsoft.com/office/powerpoint/2010/main" val="1571454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403131"/>
          </a:xfrm>
          <a:prstGeom prst="rect">
            <a:avLst/>
          </a:prstGeom>
          <a:solidFill>
            <a:srgbClr val="34495E"/>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268014"/>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latin typeface="Roboto Light" charset="0"/>
                <a:ea typeface="Roboto Light" charset="0"/>
                <a:cs typeface="Roboto Light" charset="0"/>
              </a:rPr>
              <a:t>CS 161 | Cu, Constantino, Yumang</a:t>
            </a:r>
            <a:endParaRPr lang="en-US" sz="1200" dirty="0">
              <a:latin typeface="Roboto Light" charset="0"/>
              <a:ea typeface="Roboto Light" charset="0"/>
              <a:cs typeface="Roboto Light" charset="0"/>
            </a:endParaRPr>
          </a:p>
        </p:txBody>
      </p:sp>
      <p:sp>
        <p:nvSpPr>
          <p:cNvPr id="6" name="TextBox 5"/>
          <p:cNvSpPr txBox="1"/>
          <p:nvPr/>
        </p:nvSpPr>
        <p:spPr>
          <a:xfrm>
            <a:off x="331074" y="551790"/>
            <a:ext cx="4556235" cy="584775"/>
          </a:xfrm>
          <a:prstGeom prst="rect">
            <a:avLst/>
          </a:prstGeom>
          <a:noFill/>
        </p:spPr>
        <p:txBody>
          <a:bodyPr wrap="square" rtlCol="0">
            <a:spAutoFit/>
          </a:bodyPr>
          <a:lstStyle/>
          <a:p>
            <a:r>
              <a:rPr lang="en-US" sz="3200" dirty="0" smtClean="0">
                <a:solidFill>
                  <a:srgbClr val="FFFFFF"/>
                </a:solidFill>
                <a:latin typeface="Roboto" charset="0"/>
                <a:ea typeface="Roboto" charset="0"/>
                <a:cs typeface="Roboto" charset="0"/>
              </a:rPr>
              <a:t>Results</a:t>
            </a:r>
            <a:endParaRPr lang="en-US" dirty="0">
              <a:solidFill>
                <a:srgbClr val="FFFFFF"/>
              </a:solidFill>
              <a:latin typeface="Roboto" charset="0"/>
              <a:ea typeface="Roboto" charset="0"/>
              <a:cs typeface="Roboto" charset="0"/>
            </a:endParaRPr>
          </a:p>
        </p:txBody>
      </p:sp>
      <p:sp>
        <p:nvSpPr>
          <p:cNvPr id="3"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5"/>
          <p:cNvSpPr>
            <a:spLocks noChangeArrowheads="1"/>
          </p:cNvSpPr>
          <p:nvPr/>
        </p:nvSpPr>
        <p:spPr bwMode="auto">
          <a:xfrm>
            <a:off x="0" y="1828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 </a:t>
            </a:r>
          </a:p>
        </p:txBody>
      </p:sp>
      <p:sp>
        <p:nvSpPr>
          <p:cNvPr id="12" name="Rectangle 6"/>
          <p:cNvSpPr>
            <a:spLocks noChangeArrowheads="1"/>
          </p:cNvSpPr>
          <p:nvPr/>
        </p:nvSpPr>
        <p:spPr bwMode="auto">
          <a:xfrm>
            <a:off x="0" y="32385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5"/>
          <p:cNvSpPr>
            <a:spLocks noChangeArrowheads="1"/>
          </p:cNvSpPr>
          <p:nvPr/>
        </p:nvSpPr>
        <p:spPr bwMode="auto">
          <a:xfrm>
            <a:off x="0" y="1841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 </a:t>
            </a:r>
          </a:p>
        </p:txBody>
      </p:sp>
      <p:sp>
        <p:nvSpPr>
          <p:cNvPr id="9" name="Rectangle 6"/>
          <p:cNvSpPr>
            <a:spLocks noChangeArrowheads="1"/>
          </p:cNvSpPr>
          <p:nvPr/>
        </p:nvSpPr>
        <p:spPr bwMode="auto">
          <a:xfrm>
            <a:off x="0" y="3238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3" name="image21.png"/>
          <p:cNvPicPr/>
          <p:nvPr/>
        </p:nvPicPr>
        <p:blipFill>
          <a:blip r:embed="rId2"/>
          <a:srcRect/>
          <a:stretch>
            <a:fillRect/>
          </a:stretch>
        </p:blipFill>
        <p:spPr>
          <a:xfrm>
            <a:off x="2485696" y="1835368"/>
            <a:ext cx="7220607" cy="4218591"/>
          </a:xfrm>
          <a:prstGeom prst="rect">
            <a:avLst/>
          </a:prstGeom>
          <a:ln/>
        </p:spPr>
      </p:pic>
    </p:spTree>
    <p:extLst>
      <p:ext uri="{BB962C8B-B14F-4D97-AF65-F5344CB8AC3E}">
        <p14:creationId xmlns:p14="http://schemas.microsoft.com/office/powerpoint/2010/main" val="1625037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268014"/>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latin typeface="Roboto Light" charset="0"/>
                <a:ea typeface="Roboto Light" charset="0"/>
                <a:cs typeface="Roboto Light" charset="0"/>
              </a:rPr>
              <a:t>CS 161 | Cu, Constantino, Yumang</a:t>
            </a:r>
            <a:endParaRPr lang="en-US" sz="1200" dirty="0">
              <a:latin typeface="Roboto Light" charset="0"/>
              <a:ea typeface="Roboto Light" charset="0"/>
              <a:cs typeface="Roboto Light" charset="0"/>
            </a:endParaRPr>
          </a:p>
        </p:txBody>
      </p:sp>
      <p:sp>
        <p:nvSpPr>
          <p:cNvPr id="5" name="TextBox 4"/>
          <p:cNvSpPr txBox="1"/>
          <p:nvPr/>
        </p:nvSpPr>
        <p:spPr>
          <a:xfrm>
            <a:off x="3220106" y="2979676"/>
            <a:ext cx="5751787" cy="1323439"/>
          </a:xfrm>
          <a:prstGeom prst="rect">
            <a:avLst/>
          </a:prstGeom>
          <a:noFill/>
        </p:spPr>
        <p:txBody>
          <a:bodyPr wrap="square" rtlCol="0">
            <a:spAutoFit/>
          </a:bodyPr>
          <a:lstStyle/>
          <a:p>
            <a:pPr algn="ctr"/>
            <a:r>
              <a:rPr lang="en-US" sz="4000" dirty="0" smtClean="0">
                <a:latin typeface="Roboto Light" charset="0"/>
                <a:ea typeface="Roboto Light" charset="0"/>
                <a:cs typeface="Roboto Light" charset="0"/>
              </a:rPr>
              <a:t>Advantages and Disadvantages</a:t>
            </a:r>
            <a:endParaRPr lang="en-US" sz="4000" dirty="0">
              <a:latin typeface="Roboto Light" charset="0"/>
              <a:ea typeface="Roboto Light" charset="0"/>
              <a:cs typeface="Roboto Light" charset="0"/>
            </a:endParaRPr>
          </a:p>
        </p:txBody>
      </p:sp>
    </p:spTree>
    <p:extLst>
      <p:ext uri="{BB962C8B-B14F-4D97-AF65-F5344CB8AC3E}">
        <p14:creationId xmlns:p14="http://schemas.microsoft.com/office/powerpoint/2010/main" val="1228582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4" name="Rectangle 3"/>
          <p:cNvSpPr/>
          <p:nvPr/>
        </p:nvSpPr>
        <p:spPr>
          <a:xfrm>
            <a:off x="0" y="-1"/>
            <a:ext cx="12192000" cy="1403131"/>
          </a:xfrm>
          <a:prstGeom prst="rect">
            <a:avLst/>
          </a:prstGeom>
          <a:solidFill>
            <a:srgbClr val="34495E"/>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268014"/>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latin typeface="Roboto Light" charset="0"/>
                <a:ea typeface="Roboto Light" charset="0"/>
                <a:cs typeface="Roboto Light" charset="0"/>
              </a:rPr>
              <a:t>CS 161 | Cu, Constantino, Yumang</a:t>
            </a:r>
            <a:endParaRPr lang="en-US" sz="1200" dirty="0">
              <a:latin typeface="Roboto Light" charset="0"/>
              <a:ea typeface="Roboto Light" charset="0"/>
              <a:cs typeface="Roboto Light" charset="0"/>
            </a:endParaRPr>
          </a:p>
        </p:txBody>
      </p:sp>
      <p:sp>
        <p:nvSpPr>
          <p:cNvPr id="6" name="TextBox 5"/>
          <p:cNvSpPr txBox="1"/>
          <p:nvPr/>
        </p:nvSpPr>
        <p:spPr>
          <a:xfrm>
            <a:off x="331074" y="551790"/>
            <a:ext cx="4556235" cy="584775"/>
          </a:xfrm>
          <a:prstGeom prst="rect">
            <a:avLst/>
          </a:prstGeom>
          <a:noFill/>
        </p:spPr>
        <p:txBody>
          <a:bodyPr wrap="square" rtlCol="0">
            <a:spAutoFit/>
          </a:bodyPr>
          <a:lstStyle/>
          <a:p>
            <a:r>
              <a:rPr lang="en-US" sz="3200" dirty="0" smtClean="0">
                <a:solidFill>
                  <a:srgbClr val="FFFFFF"/>
                </a:solidFill>
                <a:latin typeface="Roboto" charset="0"/>
                <a:ea typeface="Roboto" charset="0"/>
                <a:cs typeface="Roboto" charset="0"/>
              </a:rPr>
              <a:t>Results</a:t>
            </a:r>
            <a:endParaRPr lang="en-US" dirty="0">
              <a:solidFill>
                <a:srgbClr val="FFFFFF"/>
              </a:solidFill>
              <a:latin typeface="Roboto" charset="0"/>
              <a:ea typeface="Roboto" charset="0"/>
              <a:cs typeface="Roboto" charset="0"/>
            </a:endParaRPr>
          </a:p>
        </p:txBody>
      </p:sp>
      <p:sp>
        <p:nvSpPr>
          <p:cNvPr id="3"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19"/>
          <p:cNvSpPr/>
          <p:nvPr/>
        </p:nvSpPr>
        <p:spPr>
          <a:xfrm>
            <a:off x="2854341" y="2209558"/>
            <a:ext cx="2189843" cy="1163360"/>
          </a:xfrm>
          <a:prstGeom prst="rect">
            <a:avLst/>
          </a:prstGeom>
          <a:solidFill>
            <a:srgbClr val="FFFFFF"/>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Roboto" charset="0"/>
                <a:ea typeface="Roboto" charset="0"/>
                <a:cs typeface="Roboto" charset="0"/>
              </a:rPr>
              <a:t>Context switches</a:t>
            </a:r>
            <a:endParaRPr lang="en-US" sz="1600" dirty="0">
              <a:solidFill>
                <a:schemeClr val="tx1"/>
              </a:solidFill>
              <a:latin typeface="Roboto" charset="0"/>
              <a:ea typeface="Roboto" charset="0"/>
              <a:cs typeface="Roboto" charset="0"/>
            </a:endParaRPr>
          </a:p>
        </p:txBody>
      </p:sp>
      <p:sp>
        <p:nvSpPr>
          <p:cNvPr id="21" name="Rectangle 20"/>
          <p:cNvSpPr/>
          <p:nvPr/>
        </p:nvSpPr>
        <p:spPr>
          <a:xfrm>
            <a:off x="2854343" y="3754701"/>
            <a:ext cx="2189843" cy="1163360"/>
          </a:xfrm>
          <a:prstGeom prst="rect">
            <a:avLst/>
          </a:prstGeom>
          <a:solidFill>
            <a:srgbClr val="FFFFFF"/>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Roboto" charset="0"/>
                <a:ea typeface="Roboto" charset="0"/>
                <a:cs typeface="Roboto" charset="0"/>
              </a:rPr>
              <a:t>Average Waiting Time</a:t>
            </a:r>
            <a:endParaRPr lang="en-US" sz="1600" dirty="0">
              <a:solidFill>
                <a:schemeClr val="tx1"/>
              </a:solidFill>
              <a:latin typeface="Roboto" charset="0"/>
              <a:ea typeface="Roboto" charset="0"/>
              <a:cs typeface="Roboto" charset="0"/>
            </a:endParaRPr>
          </a:p>
        </p:txBody>
      </p:sp>
      <p:sp>
        <p:nvSpPr>
          <p:cNvPr id="22" name="Rectangle 21"/>
          <p:cNvSpPr/>
          <p:nvPr/>
        </p:nvSpPr>
        <p:spPr>
          <a:xfrm>
            <a:off x="2854342" y="5252545"/>
            <a:ext cx="2189843" cy="1163360"/>
          </a:xfrm>
          <a:prstGeom prst="rect">
            <a:avLst/>
          </a:prstGeom>
          <a:solidFill>
            <a:srgbClr val="FFFFFF"/>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Roboto" charset="0"/>
                <a:ea typeface="Roboto" charset="0"/>
                <a:cs typeface="Roboto" charset="0"/>
              </a:rPr>
              <a:t>Average Turnaround Time </a:t>
            </a:r>
            <a:endParaRPr lang="en-US" sz="1600" dirty="0">
              <a:solidFill>
                <a:schemeClr val="tx1"/>
              </a:solidFill>
              <a:latin typeface="Roboto" charset="0"/>
              <a:ea typeface="Roboto" charset="0"/>
              <a:cs typeface="Roboto" charset="0"/>
            </a:endParaRPr>
          </a:p>
        </p:txBody>
      </p:sp>
      <p:sp>
        <p:nvSpPr>
          <p:cNvPr id="10" name="Oval 9"/>
          <p:cNvSpPr/>
          <p:nvPr/>
        </p:nvSpPr>
        <p:spPr>
          <a:xfrm>
            <a:off x="3700952" y="3080131"/>
            <a:ext cx="496620" cy="511065"/>
          </a:xfrm>
          <a:prstGeom prst="ellipse">
            <a:avLst/>
          </a:pr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700952" y="4567152"/>
            <a:ext cx="496620" cy="511065"/>
          </a:xfrm>
          <a:prstGeom prst="ellipse">
            <a:avLst/>
          </a:pr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700952" y="6176263"/>
            <a:ext cx="496620" cy="511065"/>
          </a:xfrm>
          <a:prstGeom prst="ellipse">
            <a:avLst/>
          </a:pr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3846786" y="3191216"/>
            <a:ext cx="204951" cy="288893"/>
          </a:xfrm>
          <a:prstGeom prst="downArrow">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a:off x="3846785" y="4694003"/>
            <a:ext cx="204951" cy="288893"/>
          </a:xfrm>
          <a:prstGeom prst="downArrow">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3846784" y="6310019"/>
            <a:ext cx="204951" cy="288893"/>
          </a:xfrm>
          <a:prstGeom prst="downArrow">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459416" y="1529252"/>
            <a:ext cx="3090041" cy="458648"/>
          </a:xfrm>
          <a:prstGeom prst="rect">
            <a:avLst/>
          </a:prstGeom>
          <a:solidFill>
            <a:srgbClr val="3498DB"/>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Roboto" charset="0"/>
                <a:ea typeface="Roboto" charset="0"/>
                <a:cs typeface="Roboto" charset="0"/>
              </a:rPr>
              <a:t>Advantages</a:t>
            </a:r>
            <a:endParaRPr lang="en-US" dirty="0">
              <a:latin typeface="Roboto" charset="0"/>
              <a:ea typeface="Roboto" charset="0"/>
              <a:cs typeface="Roboto" charset="0"/>
            </a:endParaRPr>
          </a:p>
        </p:txBody>
      </p:sp>
      <p:sp>
        <p:nvSpPr>
          <p:cNvPr id="28" name="Rectangle 27"/>
          <p:cNvSpPr/>
          <p:nvPr/>
        </p:nvSpPr>
        <p:spPr>
          <a:xfrm>
            <a:off x="6695071" y="1545018"/>
            <a:ext cx="3090041" cy="458648"/>
          </a:xfrm>
          <a:prstGeom prst="rect">
            <a:avLst/>
          </a:prstGeom>
          <a:solidFill>
            <a:srgbClr val="3498DB"/>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Roboto" charset="0"/>
                <a:ea typeface="Roboto" charset="0"/>
                <a:cs typeface="Roboto" charset="0"/>
              </a:rPr>
              <a:t>Disadvantages</a:t>
            </a:r>
            <a:endParaRPr lang="en-US" dirty="0">
              <a:latin typeface="Roboto" charset="0"/>
              <a:ea typeface="Roboto" charset="0"/>
              <a:cs typeface="Roboto" charset="0"/>
            </a:endParaRPr>
          </a:p>
        </p:txBody>
      </p:sp>
      <p:sp>
        <p:nvSpPr>
          <p:cNvPr id="30" name="Rectangle 29"/>
          <p:cNvSpPr/>
          <p:nvPr/>
        </p:nvSpPr>
        <p:spPr>
          <a:xfrm>
            <a:off x="7168825" y="2225324"/>
            <a:ext cx="2189843" cy="1163360"/>
          </a:xfrm>
          <a:prstGeom prst="rect">
            <a:avLst/>
          </a:prstGeom>
          <a:solidFill>
            <a:srgbClr val="FFFFFF"/>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Roboto" charset="0"/>
                <a:ea typeface="Roboto" charset="0"/>
                <a:cs typeface="Roboto" charset="0"/>
              </a:rPr>
              <a:t>Priority not addressed</a:t>
            </a:r>
            <a:endParaRPr lang="en-US" sz="1600" dirty="0">
              <a:solidFill>
                <a:schemeClr val="tx1"/>
              </a:solidFill>
              <a:latin typeface="Roboto" charset="0"/>
              <a:ea typeface="Roboto" charset="0"/>
              <a:cs typeface="Roboto" charset="0"/>
            </a:endParaRPr>
          </a:p>
        </p:txBody>
      </p:sp>
      <p:sp>
        <p:nvSpPr>
          <p:cNvPr id="31" name="Oval 30"/>
          <p:cNvSpPr/>
          <p:nvPr/>
        </p:nvSpPr>
        <p:spPr>
          <a:xfrm>
            <a:off x="8015436" y="3095897"/>
            <a:ext cx="496620" cy="511065"/>
          </a:xfrm>
          <a:prstGeom prst="ellipse">
            <a:avLst/>
          </a:pr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sp>
        <p:nvSpPr>
          <p:cNvPr id="33" name="Rectangle 32"/>
          <p:cNvSpPr/>
          <p:nvPr/>
        </p:nvSpPr>
        <p:spPr>
          <a:xfrm>
            <a:off x="7168825" y="3730959"/>
            <a:ext cx="2189843" cy="1163360"/>
          </a:xfrm>
          <a:prstGeom prst="rect">
            <a:avLst/>
          </a:prstGeom>
          <a:solidFill>
            <a:srgbClr val="FFFFFF"/>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Roboto" charset="0"/>
                <a:ea typeface="Roboto" charset="0"/>
                <a:cs typeface="Roboto" charset="0"/>
              </a:rPr>
              <a:t>Possibility of starvation</a:t>
            </a:r>
            <a:endParaRPr lang="en-US" sz="1600" dirty="0">
              <a:solidFill>
                <a:schemeClr val="tx1"/>
              </a:solidFill>
              <a:latin typeface="Roboto" charset="0"/>
              <a:ea typeface="Roboto" charset="0"/>
              <a:cs typeface="Roboto" charset="0"/>
            </a:endParaRPr>
          </a:p>
        </p:txBody>
      </p:sp>
      <p:sp>
        <p:nvSpPr>
          <p:cNvPr id="34" name="Oval 33"/>
          <p:cNvSpPr/>
          <p:nvPr/>
        </p:nvSpPr>
        <p:spPr>
          <a:xfrm>
            <a:off x="8015436" y="4601532"/>
            <a:ext cx="496620" cy="511065"/>
          </a:xfrm>
          <a:prstGeom prst="ellipse">
            <a:avLst/>
          </a:pr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Tree>
    <p:extLst>
      <p:ext uri="{BB962C8B-B14F-4D97-AF65-F5344CB8AC3E}">
        <p14:creationId xmlns:p14="http://schemas.microsoft.com/office/powerpoint/2010/main" val="1027314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268014"/>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latin typeface="Roboto Light" charset="0"/>
                <a:ea typeface="Roboto Light" charset="0"/>
                <a:cs typeface="Roboto Light" charset="0"/>
              </a:rPr>
              <a:t>CS 161 | Cu, Constantino, Yumang</a:t>
            </a:r>
            <a:endParaRPr lang="en-US" sz="1200" dirty="0">
              <a:latin typeface="Roboto Light" charset="0"/>
              <a:ea typeface="Roboto Light" charset="0"/>
              <a:cs typeface="Roboto Light" charset="0"/>
            </a:endParaRPr>
          </a:p>
        </p:txBody>
      </p:sp>
      <p:sp>
        <p:nvSpPr>
          <p:cNvPr id="5" name="TextBox 4"/>
          <p:cNvSpPr txBox="1"/>
          <p:nvPr/>
        </p:nvSpPr>
        <p:spPr>
          <a:xfrm>
            <a:off x="3220106" y="2979676"/>
            <a:ext cx="5751787" cy="1323439"/>
          </a:xfrm>
          <a:prstGeom prst="rect">
            <a:avLst/>
          </a:prstGeom>
          <a:noFill/>
        </p:spPr>
        <p:txBody>
          <a:bodyPr wrap="square" rtlCol="0">
            <a:spAutoFit/>
          </a:bodyPr>
          <a:lstStyle/>
          <a:p>
            <a:pPr algn="ctr"/>
            <a:r>
              <a:rPr lang="en-US" sz="4000" dirty="0" smtClean="0">
                <a:latin typeface="Roboto Light" charset="0"/>
                <a:ea typeface="Roboto Light" charset="0"/>
                <a:cs typeface="Roboto Light" charset="0"/>
              </a:rPr>
              <a:t>Application in </a:t>
            </a:r>
            <a:r>
              <a:rPr lang="en-US" sz="4000" dirty="0" err="1" smtClean="0">
                <a:latin typeface="Roboto Light" charset="0"/>
                <a:ea typeface="Roboto Light" charset="0"/>
                <a:cs typeface="Roboto Light" charset="0"/>
              </a:rPr>
              <a:t>Uni</a:t>
            </a:r>
            <a:r>
              <a:rPr lang="en-US" sz="4000" dirty="0" smtClean="0">
                <a:latin typeface="Roboto Light" charset="0"/>
                <a:ea typeface="Roboto Light" charset="0"/>
                <a:cs typeface="Roboto Light" charset="0"/>
              </a:rPr>
              <a:t>- and Multiprocessor threads</a:t>
            </a:r>
            <a:endParaRPr lang="en-US" sz="4000" dirty="0">
              <a:latin typeface="Roboto Light" charset="0"/>
              <a:ea typeface="Roboto Light" charset="0"/>
              <a:cs typeface="Roboto Light" charset="0"/>
            </a:endParaRPr>
          </a:p>
        </p:txBody>
      </p:sp>
    </p:spTree>
    <p:extLst>
      <p:ext uri="{BB962C8B-B14F-4D97-AF65-F5344CB8AC3E}">
        <p14:creationId xmlns:p14="http://schemas.microsoft.com/office/powerpoint/2010/main" val="2022198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4" name="Rectangle 3"/>
          <p:cNvSpPr/>
          <p:nvPr/>
        </p:nvSpPr>
        <p:spPr>
          <a:xfrm>
            <a:off x="0" y="-1"/>
            <a:ext cx="12192000" cy="1403131"/>
          </a:xfrm>
          <a:prstGeom prst="rect">
            <a:avLst/>
          </a:prstGeom>
          <a:solidFill>
            <a:srgbClr val="34495E"/>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268014"/>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latin typeface="Roboto Light" charset="0"/>
                <a:ea typeface="Roboto Light" charset="0"/>
                <a:cs typeface="Roboto Light" charset="0"/>
              </a:rPr>
              <a:t>CS 161 | Cu, Constantino, Yumang</a:t>
            </a:r>
            <a:endParaRPr lang="en-US" sz="1200" dirty="0">
              <a:latin typeface="Roboto Light" charset="0"/>
              <a:ea typeface="Roboto Light" charset="0"/>
              <a:cs typeface="Roboto Light" charset="0"/>
            </a:endParaRPr>
          </a:p>
        </p:txBody>
      </p:sp>
      <p:sp>
        <p:nvSpPr>
          <p:cNvPr id="6" name="TextBox 5"/>
          <p:cNvSpPr txBox="1"/>
          <p:nvPr/>
        </p:nvSpPr>
        <p:spPr>
          <a:xfrm>
            <a:off x="331074" y="551790"/>
            <a:ext cx="8029155" cy="461665"/>
          </a:xfrm>
          <a:prstGeom prst="rect">
            <a:avLst/>
          </a:prstGeom>
          <a:noFill/>
        </p:spPr>
        <p:txBody>
          <a:bodyPr wrap="square" rtlCol="0">
            <a:spAutoFit/>
          </a:bodyPr>
          <a:lstStyle/>
          <a:p>
            <a:r>
              <a:rPr lang="en-US" sz="2400" dirty="0" smtClean="0">
                <a:solidFill>
                  <a:srgbClr val="FFFFFF"/>
                </a:solidFill>
                <a:latin typeface="Roboto" charset="0"/>
                <a:ea typeface="Roboto" charset="0"/>
                <a:cs typeface="Roboto" charset="0"/>
              </a:rPr>
              <a:t>Application in </a:t>
            </a:r>
            <a:r>
              <a:rPr lang="en-US" sz="2400" dirty="0" err="1" smtClean="0">
                <a:solidFill>
                  <a:srgbClr val="FFFFFF"/>
                </a:solidFill>
                <a:latin typeface="Roboto" charset="0"/>
                <a:ea typeface="Roboto" charset="0"/>
                <a:cs typeface="Roboto" charset="0"/>
              </a:rPr>
              <a:t>Uni</a:t>
            </a:r>
            <a:r>
              <a:rPr lang="en-US" sz="2400" dirty="0" smtClean="0">
                <a:solidFill>
                  <a:srgbClr val="FFFFFF"/>
                </a:solidFill>
                <a:latin typeface="Roboto" charset="0"/>
                <a:ea typeface="Roboto" charset="0"/>
                <a:cs typeface="Roboto" charset="0"/>
              </a:rPr>
              <a:t>- and Multiprocessor Threads</a:t>
            </a:r>
            <a:endParaRPr lang="en-US" sz="1400" dirty="0">
              <a:solidFill>
                <a:srgbClr val="FFFFFF"/>
              </a:solidFill>
              <a:latin typeface="Roboto" charset="0"/>
              <a:ea typeface="Roboto" charset="0"/>
              <a:cs typeface="Roboto" charset="0"/>
            </a:endParaRPr>
          </a:p>
        </p:txBody>
      </p:sp>
      <p:sp>
        <p:nvSpPr>
          <p:cNvPr id="3"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19"/>
          <p:cNvSpPr/>
          <p:nvPr/>
        </p:nvSpPr>
        <p:spPr>
          <a:xfrm>
            <a:off x="331074" y="2209558"/>
            <a:ext cx="11360183" cy="1163360"/>
          </a:xfrm>
          <a:prstGeom prst="rect">
            <a:avLst/>
          </a:prstGeom>
          <a:solidFill>
            <a:srgbClr val="FFFFFF"/>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Roboto" charset="0"/>
                <a:ea typeface="Roboto" charset="0"/>
                <a:cs typeface="Roboto" charset="0"/>
              </a:rPr>
              <a:t>The application is round robin and if a process is still not done, it goes to the next round</a:t>
            </a:r>
            <a:endParaRPr lang="en-US" sz="2000" dirty="0">
              <a:solidFill>
                <a:schemeClr val="tx1"/>
              </a:solidFill>
              <a:latin typeface="Roboto" charset="0"/>
              <a:ea typeface="Roboto" charset="0"/>
              <a:cs typeface="Roboto" charset="0"/>
            </a:endParaRPr>
          </a:p>
        </p:txBody>
      </p:sp>
      <p:sp>
        <p:nvSpPr>
          <p:cNvPr id="27" name="Rectangle 26"/>
          <p:cNvSpPr/>
          <p:nvPr/>
        </p:nvSpPr>
        <p:spPr>
          <a:xfrm>
            <a:off x="331074" y="1577020"/>
            <a:ext cx="3090041" cy="458648"/>
          </a:xfrm>
          <a:prstGeom prst="rect">
            <a:avLst/>
          </a:prstGeom>
          <a:solidFill>
            <a:srgbClr val="3498DB"/>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Roboto" charset="0"/>
                <a:ea typeface="Roboto" charset="0"/>
                <a:cs typeface="Roboto" charset="0"/>
              </a:rPr>
              <a:t>Uniprocessor</a:t>
            </a:r>
            <a:endParaRPr lang="en-US" dirty="0">
              <a:latin typeface="Roboto" charset="0"/>
              <a:ea typeface="Roboto" charset="0"/>
              <a:cs typeface="Roboto" charset="0"/>
            </a:endParaRPr>
          </a:p>
        </p:txBody>
      </p:sp>
      <p:sp>
        <p:nvSpPr>
          <p:cNvPr id="29" name="Rectangle 28"/>
          <p:cNvSpPr/>
          <p:nvPr/>
        </p:nvSpPr>
        <p:spPr>
          <a:xfrm>
            <a:off x="331073" y="3791213"/>
            <a:ext cx="3090041" cy="458648"/>
          </a:xfrm>
          <a:prstGeom prst="rect">
            <a:avLst/>
          </a:prstGeom>
          <a:solidFill>
            <a:srgbClr val="3498DB"/>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Roboto" charset="0"/>
                <a:ea typeface="Roboto" charset="0"/>
                <a:cs typeface="Roboto" charset="0"/>
              </a:rPr>
              <a:t>Multiprocessor</a:t>
            </a:r>
            <a:endParaRPr lang="en-US" dirty="0">
              <a:latin typeface="Roboto" charset="0"/>
              <a:ea typeface="Roboto" charset="0"/>
              <a:cs typeface="Roboto" charset="0"/>
            </a:endParaRPr>
          </a:p>
        </p:txBody>
      </p:sp>
      <p:sp>
        <p:nvSpPr>
          <p:cNvPr id="32" name="Rectangle 31"/>
          <p:cNvSpPr/>
          <p:nvPr/>
        </p:nvSpPr>
        <p:spPr>
          <a:xfrm>
            <a:off x="331073" y="4668156"/>
            <a:ext cx="11360183" cy="1337250"/>
          </a:xfrm>
          <a:prstGeom prst="rect">
            <a:avLst/>
          </a:prstGeom>
          <a:solidFill>
            <a:srgbClr val="FFFFFF"/>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charset="0"/>
              <a:buChar char="•"/>
            </a:pPr>
            <a:r>
              <a:rPr lang="en-US" dirty="0">
                <a:solidFill>
                  <a:schemeClr val="tx1"/>
                </a:solidFill>
                <a:latin typeface="Roboto" charset="0"/>
                <a:ea typeface="Roboto" charset="0"/>
                <a:cs typeface="Roboto" charset="0"/>
              </a:rPr>
              <a:t>Complicated to apply because of multiple job </a:t>
            </a:r>
            <a:r>
              <a:rPr lang="en-US" dirty="0" smtClean="0">
                <a:solidFill>
                  <a:schemeClr val="tx1"/>
                </a:solidFill>
                <a:latin typeface="Roboto" charset="0"/>
                <a:ea typeface="Roboto" charset="0"/>
                <a:cs typeface="Roboto" charset="0"/>
              </a:rPr>
              <a:t>schedulers</a:t>
            </a:r>
            <a:endParaRPr lang="en-US" dirty="0">
              <a:solidFill>
                <a:schemeClr val="tx1"/>
              </a:solidFill>
              <a:latin typeface="Roboto" charset="0"/>
              <a:ea typeface="Roboto" charset="0"/>
              <a:cs typeface="Roboto" charset="0"/>
            </a:endParaRPr>
          </a:p>
          <a:p>
            <a:pPr marL="285750" indent="-285750">
              <a:buFont typeface="Arial" charset="0"/>
              <a:buChar char="•"/>
            </a:pPr>
            <a:r>
              <a:rPr lang="en-US" dirty="0" smtClean="0">
                <a:solidFill>
                  <a:schemeClr val="tx1"/>
                </a:solidFill>
                <a:latin typeface="Roboto" charset="0"/>
                <a:ea typeface="Roboto" charset="0"/>
                <a:cs typeface="Roboto" charset="0"/>
              </a:rPr>
              <a:t>Different </a:t>
            </a:r>
            <a:r>
              <a:rPr lang="en-US" dirty="0">
                <a:solidFill>
                  <a:schemeClr val="tx1"/>
                </a:solidFill>
                <a:latin typeface="Roboto" charset="0"/>
                <a:ea typeface="Roboto" charset="0"/>
                <a:cs typeface="Roboto" charset="0"/>
              </a:rPr>
              <a:t>quantum times are to be calculated for each </a:t>
            </a:r>
            <a:r>
              <a:rPr lang="en-US" dirty="0" smtClean="0">
                <a:solidFill>
                  <a:schemeClr val="tx1"/>
                </a:solidFill>
                <a:latin typeface="Roboto" charset="0"/>
                <a:ea typeface="Roboto" charset="0"/>
                <a:cs typeface="Roboto" charset="0"/>
              </a:rPr>
              <a:t>CPU</a:t>
            </a:r>
            <a:endParaRPr lang="en-US" dirty="0">
              <a:solidFill>
                <a:schemeClr val="tx1"/>
              </a:solidFill>
              <a:latin typeface="Roboto" charset="0"/>
              <a:ea typeface="Roboto" charset="0"/>
              <a:cs typeface="Roboto" charset="0"/>
            </a:endParaRPr>
          </a:p>
          <a:p>
            <a:pPr marL="285750" indent="-285750">
              <a:buFont typeface="Arial" charset="0"/>
              <a:buChar char="•"/>
            </a:pPr>
            <a:r>
              <a:rPr lang="en-US" dirty="0" smtClean="0">
                <a:solidFill>
                  <a:schemeClr val="tx1"/>
                </a:solidFill>
                <a:latin typeface="Roboto" charset="0"/>
                <a:ea typeface="Roboto" charset="0"/>
                <a:cs typeface="Roboto" charset="0"/>
              </a:rPr>
              <a:t>In heterogeneous </a:t>
            </a:r>
            <a:r>
              <a:rPr lang="en-US" dirty="0">
                <a:solidFill>
                  <a:schemeClr val="tx1"/>
                </a:solidFill>
                <a:latin typeface="Roboto" charset="0"/>
                <a:ea typeface="Roboto" charset="0"/>
                <a:cs typeface="Roboto" charset="0"/>
              </a:rPr>
              <a:t>system, the CPU's have communicate to each </a:t>
            </a:r>
            <a:r>
              <a:rPr lang="en-US" dirty="0" smtClean="0">
                <a:solidFill>
                  <a:schemeClr val="tx1"/>
                </a:solidFill>
                <a:latin typeface="Roboto" charset="0"/>
                <a:ea typeface="Roboto" charset="0"/>
                <a:cs typeface="Roboto" charset="0"/>
              </a:rPr>
              <a:t>other</a:t>
            </a:r>
            <a:endParaRPr lang="en-US" dirty="0">
              <a:solidFill>
                <a:schemeClr val="tx1"/>
              </a:solidFill>
              <a:latin typeface="Roboto" charset="0"/>
              <a:ea typeface="Roboto" charset="0"/>
              <a:cs typeface="Roboto" charset="0"/>
            </a:endParaRPr>
          </a:p>
          <a:p>
            <a:pPr marL="285750" indent="-285750">
              <a:buFont typeface="Arial" charset="0"/>
              <a:buChar char="•"/>
            </a:pPr>
            <a:r>
              <a:rPr lang="en-US" dirty="0" smtClean="0">
                <a:solidFill>
                  <a:schemeClr val="tx1"/>
                </a:solidFill>
                <a:latin typeface="Roboto" charset="0"/>
                <a:ea typeface="Roboto" charset="0"/>
                <a:cs typeface="Roboto" charset="0"/>
              </a:rPr>
              <a:t>In </a:t>
            </a:r>
            <a:r>
              <a:rPr lang="en-US" dirty="0">
                <a:solidFill>
                  <a:schemeClr val="tx1"/>
                </a:solidFill>
                <a:latin typeface="Roboto" charset="0"/>
                <a:ea typeface="Roboto" charset="0"/>
                <a:cs typeface="Roboto" charset="0"/>
              </a:rPr>
              <a:t>homogenous system, the CPU's can perform load </a:t>
            </a:r>
            <a:r>
              <a:rPr lang="en-US" dirty="0" smtClean="0">
                <a:solidFill>
                  <a:schemeClr val="tx1"/>
                </a:solidFill>
                <a:latin typeface="Roboto" charset="0"/>
                <a:ea typeface="Roboto" charset="0"/>
                <a:cs typeface="Roboto" charset="0"/>
              </a:rPr>
              <a:t>sharing</a:t>
            </a:r>
            <a:endParaRPr lang="en-US" dirty="0">
              <a:solidFill>
                <a:schemeClr val="tx1"/>
              </a:solidFill>
              <a:latin typeface="Roboto" charset="0"/>
              <a:ea typeface="Roboto" charset="0"/>
              <a:cs typeface="Roboto" charset="0"/>
            </a:endParaRPr>
          </a:p>
        </p:txBody>
      </p:sp>
    </p:spTree>
    <p:extLst>
      <p:ext uri="{BB962C8B-B14F-4D97-AF65-F5344CB8AC3E}">
        <p14:creationId xmlns:p14="http://schemas.microsoft.com/office/powerpoint/2010/main" val="820502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268014"/>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latin typeface="Roboto Light" charset="0"/>
                <a:ea typeface="Roboto Light" charset="0"/>
                <a:cs typeface="Roboto Light" charset="0"/>
              </a:rPr>
              <a:t>CS 161 | Cu, Constantino, Yumang</a:t>
            </a:r>
            <a:endParaRPr lang="en-US" sz="1200" dirty="0">
              <a:latin typeface="Roboto Light" charset="0"/>
              <a:ea typeface="Roboto Light" charset="0"/>
              <a:cs typeface="Roboto Light" charset="0"/>
            </a:endParaRPr>
          </a:p>
        </p:txBody>
      </p:sp>
      <p:sp>
        <p:nvSpPr>
          <p:cNvPr id="5" name="TextBox 4"/>
          <p:cNvSpPr txBox="1"/>
          <p:nvPr/>
        </p:nvSpPr>
        <p:spPr>
          <a:xfrm>
            <a:off x="3220106" y="2979676"/>
            <a:ext cx="5751787" cy="707886"/>
          </a:xfrm>
          <a:prstGeom prst="rect">
            <a:avLst/>
          </a:prstGeom>
          <a:noFill/>
        </p:spPr>
        <p:txBody>
          <a:bodyPr wrap="square" rtlCol="0">
            <a:spAutoFit/>
          </a:bodyPr>
          <a:lstStyle/>
          <a:p>
            <a:pPr algn="ctr"/>
            <a:r>
              <a:rPr lang="en-US" sz="4000" dirty="0" smtClean="0">
                <a:latin typeface="Roboto Light" charset="0"/>
                <a:ea typeface="Roboto Light" charset="0"/>
                <a:cs typeface="Roboto Light" charset="0"/>
              </a:rPr>
              <a:t>MIS application</a:t>
            </a:r>
            <a:endParaRPr lang="en-US" sz="4000" dirty="0">
              <a:latin typeface="Roboto Light" charset="0"/>
              <a:ea typeface="Roboto Light" charset="0"/>
              <a:cs typeface="Roboto Light" charset="0"/>
            </a:endParaRPr>
          </a:p>
        </p:txBody>
      </p:sp>
    </p:spTree>
    <p:extLst>
      <p:ext uri="{BB962C8B-B14F-4D97-AF65-F5344CB8AC3E}">
        <p14:creationId xmlns:p14="http://schemas.microsoft.com/office/powerpoint/2010/main" val="1653509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268014"/>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latin typeface="Roboto Light" charset="0"/>
                <a:ea typeface="Roboto Light" charset="0"/>
                <a:cs typeface="Roboto Light" charset="0"/>
              </a:rPr>
              <a:t>CS 161 | Cu, Constantino, Yumang</a:t>
            </a:r>
            <a:endParaRPr lang="en-US" sz="1200" dirty="0">
              <a:latin typeface="Roboto Light" charset="0"/>
              <a:ea typeface="Roboto Light" charset="0"/>
              <a:cs typeface="Roboto Light" charset="0"/>
            </a:endParaRPr>
          </a:p>
        </p:txBody>
      </p:sp>
      <p:sp>
        <p:nvSpPr>
          <p:cNvPr id="5" name="TextBox 4"/>
          <p:cNvSpPr txBox="1"/>
          <p:nvPr/>
        </p:nvSpPr>
        <p:spPr>
          <a:xfrm>
            <a:off x="3959772" y="3184632"/>
            <a:ext cx="4272455" cy="707886"/>
          </a:xfrm>
          <a:prstGeom prst="rect">
            <a:avLst/>
          </a:prstGeom>
          <a:noFill/>
        </p:spPr>
        <p:txBody>
          <a:bodyPr wrap="square" rtlCol="0">
            <a:spAutoFit/>
          </a:bodyPr>
          <a:lstStyle/>
          <a:p>
            <a:pPr algn="ctr"/>
            <a:r>
              <a:rPr lang="en-US" sz="4000" dirty="0" smtClean="0">
                <a:latin typeface="Roboto Light" charset="0"/>
                <a:ea typeface="Roboto Light" charset="0"/>
                <a:cs typeface="Roboto Light" charset="0"/>
              </a:rPr>
              <a:t>How does it work?</a:t>
            </a:r>
            <a:endParaRPr lang="en-US" sz="4000" dirty="0">
              <a:latin typeface="Roboto Light" charset="0"/>
              <a:ea typeface="Roboto Light" charset="0"/>
              <a:cs typeface="Roboto Light" charset="0"/>
            </a:endParaRPr>
          </a:p>
        </p:txBody>
      </p:sp>
    </p:spTree>
    <p:extLst>
      <p:ext uri="{BB962C8B-B14F-4D97-AF65-F5344CB8AC3E}">
        <p14:creationId xmlns:p14="http://schemas.microsoft.com/office/powerpoint/2010/main" val="1036182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4" name="Rectangle 3"/>
          <p:cNvSpPr/>
          <p:nvPr/>
        </p:nvSpPr>
        <p:spPr>
          <a:xfrm>
            <a:off x="0" y="-1"/>
            <a:ext cx="12192000" cy="1403131"/>
          </a:xfrm>
          <a:prstGeom prst="rect">
            <a:avLst/>
          </a:prstGeom>
          <a:solidFill>
            <a:srgbClr val="34495E"/>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268014"/>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latin typeface="Roboto Light" charset="0"/>
                <a:ea typeface="Roboto Light" charset="0"/>
                <a:cs typeface="Roboto Light" charset="0"/>
              </a:rPr>
              <a:t>CS 161 | Cu, Constantino, Yumang</a:t>
            </a:r>
            <a:endParaRPr lang="en-US" sz="1200" dirty="0">
              <a:latin typeface="Roboto Light" charset="0"/>
              <a:ea typeface="Roboto Light" charset="0"/>
              <a:cs typeface="Roboto Light" charset="0"/>
            </a:endParaRPr>
          </a:p>
        </p:txBody>
      </p:sp>
      <p:sp>
        <p:nvSpPr>
          <p:cNvPr id="6" name="TextBox 5"/>
          <p:cNvSpPr txBox="1"/>
          <p:nvPr/>
        </p:nvSpPr>
        <p:spPr>
          <a:xfrm>
            <a:off x="331074" y="551790"/>
            <a:ext cx="4556235" cy="461665"/>
          </a:xfrm>
          <a:prstGeom prst="rect">
            <a:avLst/>
          </a:prstGeom>
          <a:noFill/>
        </p:spPr>
        <p:txBody>
          <a:bodyPr wrap="square" rtlCol="0">
            <a:spAutoFit/>
          </a:bodyPr>
          <a:lstStyle/>
          <a:p>
            <a:r>
              <a:rPr lang="en-US" sz="2400" dirty="0" smtClean="0">
                <a:solidFill>
                  <a:srgbClr val="FFFFFF"/>
                </a:solidFill>
                <a:latin typeface="Roboto" charset="0"/>
                <a:ea typeface="Roboto" charset="0"/>
                <a:cs typeface="Roboto" charset="0"/>
              </a:rPr>
              <a:t>Network Packet Scheduling</a:t>
            </a:r>
            <a:endParaRPr lang="en-US" sz="2400" dirty="0">
              <a:solidFill>
                <a:srgbClr val="FFFFFF"/>
              </a:solidFill>
              <a:latin typeface="Roboto" charset="0"/>
              <a:ea typeface="Roboto" charset="0"/>
              <a:cs typeface="Roboto" charset="0"/>
            </a:endParaRPr>
          </a:p>
        </p:txBody>
      </p:sp>
      <p:sp>
        <p:nvSpPr>
          <p:cNvPr id="3"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28"/>
          <p:cNvSpPr/>
          <p:nvPr/>
        </p:nvSpPr>
        <p:spPr>
          <a:xfrm>
            <a:off x="554930" y="1877785"/>
            <a:ext cx="4621228" cy="1828801"/>
          </a:xfrm>
          <a:prstGeom prst="rect">
            <a:avLst/>
          </a:prstGeom>
          <a:solidFill>
            <a:srgbClr val="FFFFFF"/>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1600" dirty="0">
                <a:solidFill>
                  <a:schemeClr val="tx1"/>
                </a:solidFill>
                <a:latin typeface="Roboto" charset="0"/>
                <a:ea typeface="Roboto" charset="0"/>
                <a:cs typeface="Roboto" charset="0"/>
              </a:rPr>
              <a:t>The network scheduler is an arbiter program in the packet switching communication network which manages the sequence of network packets both in receive and transmit queues. It is the network scheduler who decides which network packet to forward to, next, from the buffer. </a:t>
            </a:r>
            <a:endParaRPr lang="en-US" sz="1600" dirty="0">
              <a:latin typeface="Roboto" charset="0"/>
              <a:ea typeface="Roboto" charset="0"/>
              <a:cs typeface="Roboto" charset="0"/>
            </a:endParaRPr>
          </a:p>
          <a:p>
            <a:endParaRPr lang="en-US" sz="1600" dirty="0" smtClean="0"/>
          </a:p>
          <a:p>
            <a:pPr algn="ctr"/>
            <a:endParaRPr lang="en-US" sz="1600" dirty="0">
              <a:solidFill>
                <a:schemeClr val="tx1"/>
              </a:solidFill>
              <a:latin typeface="Roboto" charset="0"/>
              <a:ea typeface="Roboto" charset="0"/>
              <a:cs typeface="Roboto" charset="0"/>
            </a:endParaRPr>
          </a:p>
        </p:txBody>
      </p:sp>
      <p:cxnSp>
        <p:nvCxnSpPr>
          <p:cNvPr id="13" name="Elbow Connector 12"/>
          <p:cNvCxnSpPr/>
          <p:nvPr/>
        </p:nvCxnSpPr>
        <p:spPr>
          <a:xfrm rot="16200000" flipH="1">
            <a:off x="3440597" y="3548449"/>
            <a:ext cx="1681843" cy="2947427"/>
          </a:xfrm>
          <a:prstGeom prst="bentConnector2">
            <a:avLst/>
          </a:prstGeom>
          <a:ln w="82550">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6309020" y="5207866"/>
            <a:ext cx="2189843" cy="1163360"/>
          </a:xfrm>
          <a:prstGeom prst="rect">
            <a:avLst/>
          </a:prstGeom>
          <a:solidFill>
            <a:srgbClr val="FFFFFF"/>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Roboto" charset="0"/>
                <a:ea typeface="Roboto" charset="0"/>
                <a:cs typeface="Roboto" charset="0"/>
              </a:rPr>
              <a:t>Latency</a:t>
            </a:r>
            <a:endParaRPr lang="en-US" sz="1600" dirty="0">
              <a:solidFill>
                <a:schemeClr val="tx1"/>
              </a:solidFill>
              <a:latin typeface="Roboto" charset="0"/>
              <a:ea typeface="Roboto" charset="0"/>
              <a:cs typeface="Roboto" charset="0"/>
            </a:endParaRPr>
          </a:p>
        </p:txBody>
      </p:sp>
      <p:sp>
        <p:nvSpPr>
          <p:cNvPr id="40" name="Oval 39"/>
          <p:cNvSpPr/>
          <p:nvPr/>
        </p:nvSpPr>
        <p:spPr>
          <a:xfrm>
            <a:off x="7155631" y="6078439"/>
            <a:ext cx="496620" cy="511065"/>
          </a:xfrm>
          <a:prstGeom prst="ellipse">
            <a:avLst/>
          </a:pr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a:off x="7301465" y="6189524"/>
            <a:ext cx="204951" cy="288893"/>
          </a:xfrm>
          <a:prstGeom prst="downArrow">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069241" y="5207866"/>
            <a:ext cx="2189843" cy="1163360"/>
          </a:xfrm>
          <a:prstGeom prst="rect">
            <a:avLst/>
          </a:prstGeom>
          <a:solidFill>
            <a:srgbClr val="FFFFFF"/>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Roboto" charset="0"/>
                <a:ea typeface="Roboto" charset="0"/>
                <a:cs typeface="Roboto" charset="0"/>
              </a:rPr>
              <a:t>Delay</a:t>
            </a:r>
            <a:endParaRPr lang="en-US" sz="1600" dirty="0">
              <a:solidFill>
                <a:schemeClr val="tx1"/>
              </a:solidFill>
              <a:latin typeface="Roboto" charset="0"/>
              <a:ea typeface="Roboto" charset="0"/>
              <a:cs typeface="Roboto" charset="0"/>
            </a:endParaRPr>
          </a:p>
        </p:txBody>
      </p:sp>
      <p:sp>
        <p:nvSpPr>
          <p:cNvPr id="43" name="Oval 42"/>
          <p:cNvSpPr/>
          <p:nvPr/>
        </p:nvSpPr>
        <p:spPr>
          <a:xfrm>
            <a:off x="9915852" y="6078439"/>
            <a:ext cx="496620" cy="511065"/>
          </a:xfrm>
          <a:prstGeom prst="ellipse">
            <a:avLst/>
          </a:pr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a:off x="10061686" y="6189524"/>
            <a:ext cx="204951" cy="288893"/>
          </a:xfrm>
          <a:prstGeom prst="downArrow">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652251" y="3500081"/>
            <a:ext cx="2189843" cy="1163360"/>
          </a:xfrm>
          <a:prstGeom prst="rect">
            <a:avLst/>
          </a:prstGeom>
          <a:solidFill>
            <a:srgbClr val="FFFFFF"/>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Roboto" charset="0"/>
                <a:ea typeface="Roboto" charset="0"/>
                <a:cs typeface="Roboto" charset="0"/>
              </a:rPr>
              <a:t>Network Throughput</a:t>
            </a:r>
            <a:endParaRPr lang="en-US" sz="1600" dirty="0">
              <a:solidFill>
                <a:schemeClr val="tx1"/>
              </a:solidFill>
              <a:latin typeface="Roboto" charset="0"/>
              <a:ea typeface="Roboto" charset="0"/>
              <a:cs typeface="Roboto" charset="0"/>
            </a:endParaRPr>
          </a:p>
        </p:txBody>
      </p:sp>
      <p:sp>
        <p:nvSpPr>
          <p:cNvPr id="46" name="Oval 45"/>
          <p:cNvSpPr/>
          <p:nvPr/>
        </p:nvSpPr>
        <p:spPr>
          <a:xfrm>
            <a:off x="8498862" y="4370654"/>
            <a:ext cx="496620" cy="511065"/>
          </a:xfrm>
          <a:prstGeom prst="ellipse">
            <a:avLst/>
          </a:pr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flipV="1">
            <a:off x="8621488" y="4490365"/>
            <a:ext cx="228594" cy="270000"/>
          </a:xfrm>
          <a:prstGeom prst="downArrow">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4996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268014"/>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latin typeface="Roboto Light" charset="0"/>
                <a:ea typeface="Roboto Light" charset="0"/>
                <a:cs typeface="Roboto Light" charset="0"/>
              </a:rPr>
              <a:t>CS 161 | Cu, Constantino, Yumang</a:t>
            </a:r>
            <a:endParaRPr lang="en-US" sz="1200" dirty="0">
              <a:latin typeface="Roboto Light" charset="0"/>
              <a:ea typeface="Roboto Light" charset="0"/>
              <a:cs typeface="Roboto Light" charset="0"/>
            </a:endParaRPr>
          </a:p>
        </p:txBody>
      </p:sp>
      <p:sp>
        <p:nvSpPr>
          <p:cNvPr id="5" name="TextBox 4"/>
          <p:cNvSpPr txBox="1"/>
          <p:nvPr/>
        </p:nvSpPr>
        <p:spPr>
          <a:xfrm>
            <a:off x="3203777" y="3175620"/>
            <a:ext cx="5751787" cy="707886"/>
          </a:xfrm>
          <a:prstGeom prst="rect">
            <a:avLst/>
          </a:prstGeom>
          <a:noFill/>
        </p:spPr>
        <p:txBody>
          <a:bodyPr wrap="square" rtlCol="0">
            <a:spAutoFit/>
          </a:bodyPr>
          <a:lstStyle/>
          <a:p>
            <a:pPr algn="ctr"/>
            <a:r>
              <a:rPr lang="en-US" sz="4000" smtClean="0">
                <a:latin typeface="Roboto Light" charset="0"/>
                <a:ea typeface="Roboto Light" charset="0"/>
                <a:cs typeface="Roboto Light" charset="0"/>
              </a:rPr>
              <a:t>End</a:t>
            </a:r>
            <a:endParaRPr lang="en-US" sz="4000" dirty="0">
              <a:latin typeface="Roboto Light" charset="0"/>
              <a:ea typeface="Roboto Light" charset="0"/>
              <a:cs typeface="Roboto Light" charset="0"/>
            </a:endParaRPr>
          </a:p>
        </p:txBody>
      </p:sp>
    </p:spTree>
    <p:extLst>
      <p:ext uri="{BB962C8B-B14F-4D97-AF65-F5344CB8AC3E}">
        <p14:creationId xmlns:p14="http://schemas.microsoft.com/office/powerpoint/2010/main" val="1195382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403131"/>
          </a:xfrm>
          <a:prstGeom prst="rect">
            <a:avLst/>
          </a:prstGeom>
          <a:solidFill>
            <a:srgbClr val="34495E"/>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268014"/>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latin typeface="Roboto Light" charset="0"/>
                <a:ea typeface="Roboto Light" charset="0"/>
                <a:cs typeface="Roboto Light" charset="0"/>
              </a:rPr>
              <a:t>CS 161 | Cu, Constantino, Yumang</a:t>
            </a:r>
            <a:endParaRPr lang="en-US" sz="1200" dirty="0">
              <a:latin typeface="Roboto Light" charset="0"/>
              <a:ea typeface="Roboto Light" charset="0"/>
              <a:cs typeface="Roboto Light" charset="0"/>
            </a:endParaRPr>
          </a:p>
        </p:txBody>
      </p:sp>
      <p:sp>
        <p:nvSpPr>
          <p:cNvPr id="6" name="TextBox 5"/>
          <p:cNvSpPr txBox="1"/>
          <p:nvPr/>
        </p:nvSpPr>
        <p:spPr>
          <a:xfrm>
            <a:off x="331075" y="551790"/>
            <a:ext cx="3011214" cy="584775"/>
          </a:xfrm>
          <a:prstGeom prst="rect">
            <a:avLst/>
          </a:prstGeom>
          <a:noFill/>
        </p:spPr>
        <p:txBody>
          <a:bodyPr wrap="square" rtlCol="0">
            <a:spAutoFit/>
          </a:bodyPr>
          <a:lstStyle/>
          <a:p>
            <a:r>
              <a:rPr lang="en-US" sz="3200" dirty="0" smtClean="0">
                <a:solidFill>
                  <a:srgbClr val="FFFFFF"/>
                </a:solidFill>
                <a:latin typeface="Roboto" charset="0"/>
                <a:ea typeface="Roboto" charset="0"/>
                <a:cs typeface="Roboto" charset="0"/>
              </a:rPr>
              <a:t>Round 1</a:t>
            </a:r>
            <a:endParaRPr lang="en-US" dirty="0">
              <a:solidFill>
                <a:srgbClr val="FFFFFF"/>
              </a:solidFill>
              <a:latin typeface="Roboto" charset="0"/>
              <a:ea typeface="Roboto" charset="0"/>
              <a:cs typeface="Roboto"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144793571"/>
              </p:ext>
            </p:extLst>
          </p:nvPr>
        </p:nvGraphicFramePr>
        <p:xfrm>
          <a:off x="-1" y="1403130"/>
          <a:ext cx="12191992" cy="5454869"/>
        </p:xfrm>
        <a:graphic>
          <a:graphicData uri="http://schemas.openxmlformats.org/drawingml/2006/table">
            <a:tbl>
              <a:tblPr firstRow="1" bandRow="1">
                <a:tableStyleId>{F5AB1C69-6EDB-4FF4-983F-18BD219EF322}</a:tableStyleId>
              </a:tblPr>
              <a:tblGrid>
                <a:gridCol w="717176"/>
                <a:gridCol w="717176"/>
                <a:gridCol w="717176"/>
                <a:gridCol w="717176"/>
                <a:gridCol w="717176"/>
                <a:gridCol w="717176"/>
                <a:gridCol w="717176"/>
                <a:gridCol w="717176"/>
                <a:gridCol w="717176"/>
                <a:gridCol w="717176"/>
                <a:gridCol w="717176"/>
                <a:gridCol w="717176"/>
                <a:gridCol w="717176"/>
                <a:gridCol w="717176"/>
                <a:gridCol w="717176"/>
                <a:gridCol w="717176"/>
                <a:gridCol w="717176"/>
              </a:tblGrid>
              <a:tr h="898744">
                <a:tc>
                  <a:txBody>
                    <a:bodyPr/>
                    <a:lstStyle/>
                    <a:p>
                      <a:r>
                        <a:rPr lang="en-US" sz="1400" dirty="0" smtClean="0">
                          <a:latin typeface="Roboto" charset="0"/>
                          <a:ea typeface="Roboto" charset="0"/>
                          <a:cs typeface="Roboto" charset="0"/>
                        </a:rPr>
                        <a:t>Ready</a:t>
                      </a:r>
                      <a:endParaRPr lang="en-US" sz="1400" dirty="0">
                        <a:latin typeface="Roboto" charset="0"/>
                        <a:ea typeface="Roboto" charset="0"/>
                        <a:cs typeface="Roboto" charset="0"/>
                      </a:endParaRPr>
                    </a:p>
                  </a:txBody>
                  <a:tcPr/>
                </a:tc>
                <a:tc>
                  <a:txBody>
                    <a:bodyPr/>
                    <a:lstStyle/>
                    <a:p>
                      <a:r>
                        <a:rPr lang="en-US" sz="1400" dirty="0" smtClean="0">
                          <a:latin typeface="Roboto" charset="0"/>
                          <a:ea typeface="Roboto" charset="0"/>
                          <a:cs typeface="Roboto" charset="0"/>
                        </a:rPr>
                        <a:t>0</a:t>
                      </a:r>
                      <a:endParaRPr lang="en-US" sz="1400" dirty="0">
                        <a:latin typeface="Roboto" charset="0"/>
                        <a:ea typeface="Roboto" charset="0"/>
                        <a:cs typeface="Roboto" charset="0"/>
                      </a:endParaRPr>
                    </a:p>
                  </a:txBody>
                  <a:tcPr/>
                </a:tc>
                <a:tc>
                  <a:txBody>
                    <a:bodyPr/>
                    <a:lstStyle/>
                    <a:p>
                      <a:r>
                        <a:rPr lang="en-US" sz="1400" dirty="0" smtClean="0">
                          <a:latin typeface="Roboto" charset="0"/>
                          <a:ea typeface="Roboto" charset="0"/>
                          <a:cs typeface="Roboto" charset="0"/>
                        </a:rPr>
                        <a:t>1</a:t>
                      </a:r>
                      <a:endParaRPr lang="en-US" sz="1400" dirty="0">
                        <a:latin typeface="Roboto" charset="0"/>
                        <a:ea typeface="Roboto" charset="0"/>
                        <a:cs typeface="Roboto" charset="0"/>
                      </a:endParaRPr>
                    </a:p>
                  </a:txBody>
                  <a:tcPr/>
                </a:tc>
                <a:tc>
                  <a:txBody>
                    <a:bodyPr/>
                    <a:lstStyle/>
                    <a:p>
                      <a:r>
                        <a:rPr lang="en-US" sz="1400" dirty="0" smtClean="0">
                          <a:latin typeface="Roboto" charset="0"/>
                          <a:ea typeface="Roboto" charset="0"/>
                          <a:cs typeface="Roboto" charset="0"/>
                        </a:rPr>
                        <a:t>2</a:t>
                      </a:r>
                      <a:endParaRPr lang="en-US" sz="1400" dirty="0">
                        <a:latin typeface="Roboto" charset="0"/>
                        <a:ea typeface="Roboto" charset="0"/>
                        <a:cs typeface="Roboto" charset="0"/>
                      </a:endParaRPr>
                    </a:p>
                  </a:txBody>
                  <a:tcPr/>
                </a:tc>
                <a:tc>
                  <a:txBody>
                    <a:bodyPr/>
                    <a:lstStyle/>
                    <a:p>
                      <a:r>
                        <a:rPr lang="en-US" sz="1400" dirty="0" smtClean="0">
                          <a:latin typeface="Roboto" charset="0"/>
                          <a:ea typeface="Roboto" charset="0"/>
                          <a:cs typeface="Roboto" charset="0"/>
                        </a:rPr>
                        <a:t>3</a:t>
                      </a:r>
                      <a:endParaRPr lang="en-US" sz="1400" dirty="0">
                        <a:latin typeface="Roboto" charset="0"/>
                        <a:ea typeface="Roboto" charset="0"/>
                        <a:cs typeface="Roboto" charset="0"/>
                      </a:endParaRPr>
                    </a:p>
                  </a:txBody>
                  <a:tcPr/>
                </a:tc>
                <a:tc>
                  <a:txBody>
                    <a:bodyPr/>
                    <a:lstStyle/>
                    <a:p>
                      <a:r>
                        <a:rPr lang="en-US" sz="1400" dirty="0" smtClean="0">
                          <a:latin typeface="Roboto" charset="0"/>
                          <a:ea typeface="Roboto" charset="0"/>
                          <a:cs typeface="Roboto" charset="0"/>
                        </a:rPr>
                        <a:t>4</a:t>
                      </a:r>
                      <a:endParaRPr lang="en-US" sz="1400" dirty="0">
                        <a:latin typeface="Roboto" charset="0"/>
                        <a:ea typeface="Roboto" charset="0"/>
                        <a:cs typeface="Roboto" charset="0"/>
                      </a:endParaRPr>
                    </a:p>
                  </a:txBody>
                  <a:tcPr/>
                </a:tc>
                <a:tc>
                  <a:txBody>
                    <a:bodyPr/>
                    <a:lstStyle/>
                    <a:p>
                      <a:r>
                        <a:rPr lang="en-US" sz="1400" dirty="0" smtClean="0">
                          <a:latin typeface="Roboto" charset="0"/>
                          <a:ea typeface="Roboto" charset="0"/>
                          <a:cs typeface="Roboto" charset="0"/>
                        </a:rPr>
                        <a:t>5</a:t>
                      </a:r>
                      <a:endParaRPr lang="en-US" sz="1400" dirty="0">
                        <a:latin typeface="Roboto" charset="0"/>
                        <a:ea typeface="Roboto" charset="0"/>
                        <a:cs typeface="Roboto" charset="0"/>
                      </a:endParaRPr>
                    </a:p>
                  </a:txBody>
                  <a:tcPr/>
                </a:tc>
                <a:tc>
                  <a:txBody>
                    <a:bodyPr/>
                    <a:lstStyle/>
                    <a:p>
                      <a:r>
                        <a:rPr lang="en-US" sz="1400" dirty="0" smtClean="0">
                          <a:latin typeface="Roboto" charset="0"/>
                          <a:ea typeface="Roboto" charset="0"/>
                          <a:cs typeface="Roboto" charset="0"/>
                        </a:rPr>
                        <a:t>6</a:t>
                      </a:r>
                      <a:endParaRPr lang="en-US" sz="1400" dirty="0">
                        <a:latin typeface="Roboto" charset="0"/>
                        <a:ea typeface="Roboto" charset="0"/>
                        <a:cs typeface="Roboto" charset="0"/>
                      </a:endParaRPr>
                    </a:p>
                  </a:txBody>
                  <a:tcPr/>
                </a:tc>
                <a:tc>
                  <a:txBody>
                    <a:bodyPr/>
                    <a:lstStyle/>
                    <a:p>
                      <a:r>
                        <a:rPr lang="en-US" sz="1400" dirty="0" smtClean="0">
                          <a:latin typeface="Roboto" charset="0"/>
                          <a:ea typeface="Roboto" charset="0"/>
                          <a:cs typeface="Roboto" charset="0"/>
                        </a:rPr>
                        <a:t>7</a:t>
                      </a:r>
                      <a:endParaRPr lang="en-US" sz="1400" dirty="0">
                        <a:latin typeface="Roboto" charset="0"/>
                        <a:ea typeface="Roboto" charset="0"/>
                        <a:cs typeface="Roboto" charset="0"/>
                      </a:endParaRPr>
                    </a:p>
                  </a:txBody>
                  <a:tcPr/>
                </a:tc>
                <a:tc>
                  <a:txBody>
                    <a:bodyPr/>
                    <a:lstStyle/>
                    <a:p>
                      <a:r>
                        <a:rPr lang="en-US" sz="1400" dirty="0" smtClean="0">
                          <a:latin typeface="Roboto" charset="0"/>
                          <a:ea typeface="Roboto" charset="0"/>
                          <a:cs typeface="Roboto" charset="0"/>
                        </a:rPr>
                        <a:t>8</a:t>
                      </a:r>
                      <a:endParaRPr lang="en-US" sz="1400" dirty="0">
                        <a:latin typeface="Roboto" charset="0"/>
                        <a:ea typeface="Roboto" charset="0"/>
                        <a:cs typeface="Roboto" charset="0"/>
                      </a:endParaRPr>
                    </a:p>
                  </a:txBody>
                  <a:tcPr/>
                </a:tc>
                <a:tc>
                  <a:txBody>
                    <a:bodyPr/>
                    <a:lstStyle/>
                    <a:p>
                      <a:r>
                        <a:rPr lang="en-US" sz="1400" dirty="0" smtClean="0">
                          <a:latin typeface="Roboto" charset="0"/>
                          <a:ea typeface="Roboto" charset="0"/>
                          <a:cs typeface="Roboto" charset="0"/>
                        </a:rPr>
                        <a:t>9</a:t>
                      </a:r>
                      <a:endParaRPr lang="en-US" sz="1400" dirty="0">
                        <a:latin typeface="Roboto" charset="0"/>
                        <a:ea typeface="Roboto" charset="0"/>
                        <a:cs typeface="Roboto" charset="0"/>
                      </a:endParaRPr>
                    </a:p>
                  </a:txBody>
                  <a:tcPr/>
                </a:tc>
                <a:tc>
                  <a:txBody>
                    <a:bodyPr/>
                    <a:lstStyle/>
                    <a:p>
                      <a:r>
                        <a:rPr lang="en-US" sz="1400" dirty="0" smtClean="0">
                          <a:latin typeface="Roboto" charset="0"/>
                          <a:ea typeface="Roboto" charset="0"/>
                          <a:cs typeface="Roboto" charset="0"/>
                        </a:rPr>
                        <a:t>10</a:t>
                      </a:r>
                      <a:endParaRPr lang="en-US" sz="1400" dirty="0">
                        <a:latin typeface="Roboto" charset="0"/>
                        <a:ea typeface="Roboto" charset="0"/>
                        <a:cs typeface="Roboto" charset="0"/>
                      </a:endParaRPr>
                    </a:p>
                  </a:txBody>
                  <a:tcPr/>
                </a:tc>
                <a:tc>
                  <a:txBody>
                    <a:bodyPr/>
                    <a:lstStyle/>
                    <a:p>
                      <a:r>
                        <a:rPr lang="en-US" sz="1400" dirty="0" smtClean="0">
                          <a:latin typeface="Roboto" charset="0"/>
                          <a:ea typeface="Roboto" charset="0"/>
                          <a:cs typeface="Roboto" charset="0"/>
                        </a:rPr>
                        <a:t>11</a:t>
                      </a:r>
                      <a:endParaRPr lang="en-US" sz="1400" dirty="0">
                        <a:latin typeface="Roboto" charset="0"/>
                        <a:ea typeface="Roboto" charset="0"/>
                        <a:cs typeface="Roboto" charset="0"/>
                      </a:endParaRPr>
                    </a:p>
                  </a:txBody>
                  <a:tcPr/>
                </a:tc>
                <a:tc>
                  <a:txBody>
                    <a:bodyPr/>
                    <a:lstStyle/>
                    <a:p>
                      <a:r>
                        <a:rPr lang="en-US" sz="1400" dirty="0" smtClean="0">
                          <a:latin typeface="Roboto" charset="0"/>
                          <a:ea typeface="Roboto" charset="0"/>
                          <a:cs typeface="Roboto" charset="0"/>
                        </a:rPr>
                        <a:t>12</a:t>
                      </a:r>
                      <a:endParaRPr lang="en-US" sz="1400" dirty="0">
                        <a:latin typeface="Roboto" charset="0"/>
                        <a:ea typeface="Roboto" charset="0"/>
                        <a:cs typeface="Roboto" charset="0"/>
                      </a:endParaRPr>
                    </a:p>
                  </a:txBody>
                  <a:tcPr/>
                </a:tc>
                <a:tc>
                  <a:txBody>
                    <a:bodyPr/>
                    <a:lstStyle/>
                    <a:p>
                      <a:r>
                        <a:rPr lang="en-US" sz="1400" dirty="0" smtClean="0">
                          <a:latin typeface="Roboto" charset="0"/>
                          <a:ea typeface="Roboto" charset="0"/>
                          <a:cs typeface="Roboto" charset="0"/>
                        </a:rPr>
                        <a:t>13</a:t>
                      </a:r>
                      <a:endParaRPr lang="en-US" sz="1400" dirty="0">
                        <a:latin typeface="Roboto" charset="0"/>
                        <a:ea typeface="Roboto" charset="0"/>
                        <a:cs typeface="Roboto" charset="0"/>
                      </a:endParaRPr>
                    </a:p>
                  </a:txBody>
                  <a:tcPr/>
                </a:tc>
                <a:tc>
                  <a:txBody>
                    <a:bodyPr/>
                    <a:lstStyle/>
                    <a:p>
                      <a:r>
                        <a:rPr lang="en-US" sz="1400" dirty="0" smtClean="0">
                          <a:latin typeface="Roboto" charset="0"/>
                          <a:ea typeface="Roboto" charset="0"/>
                          <a:cs typeface="Roboto" charset="0"/>
                        </a:rPr>
                        <a:t>14</a:t>
                      </a:r>
                      <a:endParaRPr lang="en-US" sz="1400" dirty="0">
                        <a:latin typeface="Roboto" charset="0"/>
                        <a:ea typeface="Roboto" charset="0"/>
                        <a:cs typeface="Roboto" charset="0"/>
                      </a:endParaRPr>
                    </a:p>
                  </a:txBody>
                  <a:tcPr/>
                </a:tc>
                <a:tc>
                  <a:txBody>
                    <a:bodyPr/>
                    <a:lstStyle/>
                    <a:p>
                      <a:r>
                        <a:rPr lang="en-US" sz="1400" dirty="0" smtClean="0">
                          <a:latin typeface="Roboto" charset="0"/>
                          <a:ea typeface="Roboto" charset="0"/>
                          <a:cs typeface="Roboto" charset="0"/>
                        </a:rPr>
                        <a:t>15</a:t>
                      </a:r>
                      <a:endParaRPr lang="en-US" sz="1400" dirty="0">
                        <a:latin typeface="Roboto" charset="0"/>
                        <a:ea typeface="Roboto" charset="0"/>
                        <a:cs typeface="Roboto" charset="0"/>
                      </a:endParaRPr>
                    </a:p>
                  </a:txBody>
                  <a:tcPr/>
                </a:tc>
              </a:tr>
              <a:tr h="911225">
                <a:tc>
                  <a:txBody>
                    <a:bodyPr/>
                    <a:lstStyle/>
                    <a:p>
                      <a:r>
                        <a:rPr lang="en-US" sz="1400" dirty="0" smtClean="0">
                          <a:latin typeface="Roboto" charset="0"/>
                          <a:ea typeface="Roboto" charset="0"/>
                          <a:cs typeface="Roboto" charset="0"/>
                        </a:rPr>
                        <a:t>p2</a:t>
                      </a:r>
                      <a:endParaRPr lang="en-US" sz="1400" dirty="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solidFill>
                      <a:srgbClr val="3498DB"/>
                    </a:solidFill>
                  </a:tcPr>
                </a:tc>
                <a:tc>
                  <a:txBody>
                    <a:bodyPr/>
                    <a:lstStyle/>
                    <a:p>
                      <a:endParaRPr lang="en-US" sz="1400" dirty="0">
                        <a:latin typeface="Roboto" charset="0"/>
                        <a:ea typeface="Roboto" charset="0"/>
                        <a:cs typeface="Roboto" charset="0"/>
                      </a:endParaRPr>
                    </a:p>
                  </a:txBody>
                  <a:tcPr>
                    <a:solidFill>
                      <a:srgbClr val="3498DB"/>
                    </a:solidFill>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r>
              <a:tr h="911225">
                <a:tc>
                  <a:txBody>
                    <a:bodyPr/>
                    <a:lstStyle/>
                    <a:p>
                      <a:r>
                        <a:rPr lang="en-US" sz="1400" dirty="0" smtClean="0">
                          <a:latin typeface="Roboto" charset="0"/>
                          <a:ea typeface="Roboto" charset="0"/>
                          <a:cs typeface="Roboto" charset="0"/>
                        </a:rPr>
                        <a:t>p1</a:t>
                      </a:r>
                      <a:endParaRPr lang="en-US" sz="1400" dirty="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solidFill>
                      <a:srgbClr val="3498DB"/>
                    </a:solidFill>
                  </a:tcPr>
                </a:tc>
                <a:tc>
                  <a:txBody>
                    <a:bodyPr/>
                    <a:lstStyle/>
                    <a:p>
                      <a:endParaRPr lang="en-US" sz="1400" dirty="0">
                        <a:latin typeface="Roboto" charset="0"/>
                        <a:ea typeface="Roboto" charset="0"/>
                        <a:cs typeface="Roboto" charset="0"/>
                      </a:endParaRPr>
                    </a:p>
                  </a:txBody>
                  <a:tcPr>
                    <a:solidFill>
                      <a:srgbClr val="3498DB"/>
                    </a:solidFill>
                  </a:tcPr>
                </a:tc>
                <a:tc>
                  <a:txBody>
                    <a:bodyPr/>
                    <a:lstStyle/>
                    <a:p>
                      <a:endParaRPr lang="en-US" sz="1400" dirty="0">
                        <a:latin typeface="Roboto" charset="0"/>
                        <a:ea typeface="Roboto" charset="0"/>
                        <a:cs typeface="Roboto" charset="0"/>
                      </a:endParaRPr>
                    </a:p>
                  </a:txBody>
                  <a:tcPr>
                    <a:solidFill>
                      <a:srgbClr val="3498DB"/>
                    </a:solidFill>
                  </a:tcPr>
                </a:tc>
                <a:tc>
                  <a:txBody>
                    <a:bodyPr/>
                    <a:lstStyle/>
                    <a:p>
                      <a:endParaRPr lang="en-US" sz="1400" dirty="0">
                        <a:latin typeface="Roboto" charset="0"/>
                        <a:ea typeface="Roboto" charset="0"/>
                        <a:cs typeface="Roboto" charset="0"/>
                      </a:endParaRPr>
                    </a:p>
                  </a:txBody>
                  <a:tcPr>
                    <a:solidFill>
                      <a:srgbClr val="3498DB"/>
                    </a:solidFill>
                  </a:tcPr>
                </a:tc>
                <a:tc>
                  <a:txBody>
                    <a:bodyPr/>
                    <a:lstStyle/>
                    <a:p>
                      <a:endParaRPr lang="en-US" sz="1400" dirty="0">
                        <a:latin typeface="Roboto" charset="0"/>
                        <a:ea typeface="Roboto" charset="0"/>
                        <a:cs typeface="Roboto" charset="0"/>
                      </a:endParaRPr>
                    </a:p>
                  </a:txBody>
                  <a:tcPr>
                    <a:solidFill>
                      <a:srgbClr val="3498DB"/>
                    </a:solidFill>
                  </a:tcPr>
                </a:tc>
                <a:tc>
                  <a:txBody>
                    <a:bodyPr/>
                    <a:lstStyle/>
                    <a:p>
                      <a:endParaRPr lang="en-US" sz="1400" dirty="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r>
              <a:tr h="911225">
                <a:tc>
                  <a:txBody>
                    <a:bodyPr/>
                    <a:lstStyle/>
                    <a:p>
                      <a:r>
                        <a:rPr lang="en-US" sz="1400" dirty="0" smtClean="0">
                          <a:latin typeface="Roboto" charset="0"/>
                          <a:ea typeface="Roboto" charset="0"/>
                          <a:cs typeface="Roboto" charset="0"/>
                        </a:rPr>
                        <a:t>p5</a:t>
                      </a:r>
                      <a:endParaRPr lang="en-US" sz="1400" dirty="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solidFill>
                      <a:srgbClr val="3498DB"/>
                    </a:solidFill>
                  </a:tcPr>
                </a:tc>
                <a:tc>
                  <a:txBody>
                    <a:bodyPr/>
                    <a:lstStyle/>
                    <a:p>
                      <a:endParaRPr lang="en-US" sz="1400" dirty="0">
                        <a:latin typeface="Roboto" charset="0"/>
                        <a:ea typeface="Roboto" charset="0"/>
                        <a:cs typeface="Roboto" charset="0"/>
                      </a:endParaRPr>
                    </a:p>
                  </a:txBody>
                  <a:tcPr>
                    <a:solidFill>
                      <a:srgbClr val="3498DB"/>
                    </a:solidFill>
                  </a:tcPr>
                </a:tc>
                <a:tc>
                  <a:txBody>
                    <a:bodyPr/>
                    <a:lstStyle/>
                    <a:p>
                      <a:endParaRPr lang="en-US" sz="1400">
                        <a:latin typeface="Roboto" charset="0"/>
                        <a:ea typeface="Roboto" charset="0"/>
                        <a:cs typeface="Roboto" charset="0"/>
                      </a:endParaRPr>
                    </a:p>
                  </a:txBody>
                  <a:tcPr>
                    <a:solidFill>
                      <a:srgbClr val="3498DB"/>
                    </a:solidFill>
                  </a:tcPr>
                </a:tc>
                <a:tc>
                  <a:txBody>
                    <a:bodyPr/>
                    <a:lstStyle/>
                    <a:p>
                      <a:endParaRPr lang="en-US" sz="1400" dirty="0">
                        <a:latin typeface="Roboto" charset="0"/>
                        <a:ea typeface="Roboto" charset="0"/>
                        <a:cs typeface="Roboto" charset="0"/>
                      </a:endParaRPr>
                    </a:p>
                  </a:txBody>
                  <a:tcPr>
                    <a:solidFill>
                      <a:srgbClr val="3498DB"/>
                    </a:solidFill>
                  </a:tcPr>
                </a:tc>
                <a:tc>
                  <a:txBody>
                    <a:bodyPr/>
                    <a:lstStyle/>
                    <a:p>
                      <a:endParaRPr lang="en-US" sz="1400">
                        <a:latin typeface="Roboto" charset="0"/>
                        <a:ea typeface="Roboto" charset="0"/>
                        <a:cs typeface="Roboto" charset="0"/>
                      </a:endParaRPr>
                    </a:p>
                  </a:txBody>
                  <a:tcPr>
                    <a:solidFill>
                      <a:srgbClr val="3498DB"/>
                    </a:solidFill>
                  </a:tcPr>
                </a:tc>
                <a:tc>
                  <a:txBody>
                    <a:bodyPr/>
                    <a:lstStyle/>
                    <a:p>
                      <a:endParaRPr lang="en-US" sz="1400" dirty="0">
                        <a:latin typeface="Roboto" charset="0"/>
                        <a:ea typeface="Roboto" charset="0"/>
                        <a:cs typeface="Roboto" charset="0"/>
                      </a:endParaRPr>
                    </a:p>
                  </a:txBody>
                  <a:tcPr>
                    <a:solidFill>
                      <a:srgbClr val="3498DB"/>
                    </a:solidFill>
                  </a:tcPr>
                </a:tc>
                <a:tc>
                  <a:txBody>
                    <a:bodyPr/>
                    <a:lstStyle/>
                    <a:p>
                      <a:endParaRPr lang="en-US" sz="1400" dirty="0">
                        <a:latin typeface="Roboto" charset="0"/>
                        <a:ea typeface="Roboto" charset="0"/>
                        <a:cs typeface="Roboto" charset="0"/>
                      </a:endParaRPr>
                    </a:p>
                  </a:txBody>
                  <a:tcPr>
                    <a:solidFill>
                      <a:srgbClr val="3498DB"/>
                    </a:solidFill>
                  </a:tcPr>
                </a:tc>
                <a:tc>
                  <a:txBody>
                    <a:bodyPr/>
                    <a:lstStyle/>
                    <a:p>
                      <a:endParaRPr lang="en-US" sz="1400" dirty="0">
                        <a:latin typeface="Roboto" charset="0"/>
                        <a:ea typeface="Roboto" charset="0"/>
                        <a:cs typeface="Roboto" charset="0"/>
                      </a:endParaRPr>
                    </a:p>
                  </a:txBody>
                  <a:tcPr>
                    <a:solidFill>
                      <a:srgbClr val="3498DB"/>
                    </a:solidFill>
                  </a:tcPr>
                </a:tc>
                <a:tc>
                  <a:txBody>
                    <a:bodyPr/>
                    <a:lstStyle/>
                    <a:p>
                      <a:endParaRPr lang="en-US" sz="1400" dirty="0">
                        <a:latin typeface="Roboto" charset="0"/>
                        <a:ea typeface="Roboto" charset="0"/>
                        <a:cs typeface="Roboto" charset="0"/>
                      </a:endParaRPr>
                    </a:p>
                  </a:txBody>
                  <a:tcPr>
                    <a:solidFill>
                      <a:srgbClr val="3498DB"/>
                    </a:solidFill>
                  </a:tcPr>
                </a:tc>
              </a:tr>
              <a:tr h="911225">
                <a:tc>
                  <a:txBody>
                    <a:bodyPr/>
                    <a:lstStyle/>
                    <a:p>
                      <a:r>
                        <a:rPr lang="en-US" sz="1400" dirty="0" smtClean="0">
                          <a:latin typeface="Roboto" charset="0"/>
                          <a:ea typeface="Roboto" charset="0"/>
                          <a:cs typeface="Roboto" charset="0"/>
                        </a:rPr>
                        <a:t>p4</a:t>
                      </a:r>
                      <a:endParaRPr lang="en-US" sz="1400" dirty="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r>
              <a:tr h="911225">
                <a:tc>
                  <a:txBody>
                    <a:bodyPr/>
                    <a:lstStyle/>
                    <a:p>
                      <a:r>
                        <a:rPr lang="en-US" sz="1400" dirty="0" smtClean="0">
                          <a:latin typeface="Roboto" charset="0"/>
                          <a:ea typeface="Roboto" charset="0"/>
                          <a:cs typeface="Roboto" charset="0"/>
                        </a:rPr>
                        <a:t>p3</a:t>
                      </a:r>
                      <a:endParaRPr lang="en-US" sz="1400" dirty="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r>
            </a:tbl>
          </a:graphicData>
        </a:graphic>
      </p:graphicFrame>
      <p:sp>
        <p:nvSpPr>
          <p:cNvPr id="8" name="Rectangle 7"/>
          <p:cNvSpPr/>
          <p:nvPr/>
        </p:nvSpPr>
        <p:spPr>
          <a:xfrm>
            <a:off x="10200290" y="614853"/>
            <a:ext cx="1655379" cy="458648"/>
          </a:xfrm>
          <a:prstGeom prst="rect">
            <a:avLst/>
          </a:prstGeom>
          <a:solidFill>
            <a:srgbClr val="3498DB"/>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Roboto" charset="0"/>
                <a:ea typeface="Roboto" charset="0"/>
                <a:cs typeface="Roboto" charset="0"/>
              </a:rPr>
              <a:t>Average : 9</a:t>
            </a:r>
            <a:endParaRPr lang="en-US" dirty="0">
              <a:latin typeface="Roboto" charset="0"/>
              <a:ea typeface="Roboto" charset="0"/>
              <a:cs typeface="Roboto" charset="0"/>
            </a:endParaRPr>
          </a:p>
        </p:txBody>
      </p:sp>
    </p:spTree>
    <p:extLst>
      <p:ext uri="{BB962C8B-B14F-4D97-AF65-F5344CB8AC3E}">
        <p14:creationId xmlns:p14="http://schemas.microsoft.com/office/powerpoint/2010/main" val="1484661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403131"/>
          </a:xfrm>
          <a:prstGeom prst="rect">
            <a:avLst/>
          </a:prstGeom>
          <a:solidFill>
            <a:srgbClr val="34495E"/>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268014"/>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latin typeface="Roboto Light" charset="0"/>
                <a:ea typeface="Roboto Light" charset="0"/>
                <a:cs typeface="Roboto Light" charset="0"/>
              </a:rPr>
              <a:t>CS 161 | Cu, Constantino, Yumang</a:t>
            </a:r>
            <a:endParaRPr lang="en-US" sz="1200" dirty="0">
              <a:latin typeface="Roboto Light" charset="0"/>
              <a:ea typeface="Roboto Light" charset="0"/>
              <a:cs typeface="Roboto Light" charset="0"/>
            </a:endParaRPr>
          </a:p>
        </p:txBody>
      </p:sp>
      <p:sp>
        <p:nvSpPr>
          <p:cNvPr id="6" name="TextBox 5"/>
          <p:cNvSpPr txBox="1"/>
          <p:nvPr/>
        </p:nvSpPr>
        <p:spPr>
          <a:xfrm>
            <a:off x="331075" y="551790"/>
            <a:ext cx="3011214" cy="584775"/>
          </a:xfrm>
          <a:prstGeom prst="rect">
            <a:avLst/>
          </a:prstGeom>
          <a:noFill/>
        </p:spPr>
        <p:txBody>
          <a:bodyPr wrap="square" rtlCol="0">
            <a:spAutoFit/>
          </a:bodyPr>
          <a:lstStyle/>
          <a:p>
            <a:r>
              <a:rPr lang="en-US" sz="3200" dirty="0" smtClean="0">
                <a:solidFill>
                  <a:srgbClr val="FFFFFF"/>
                </a:solidFill>
                <a:latin typeface="Roboto" charset="0"/>
                <a:ea typeface="Roboto" charset="0"/>
                <a:cs typeface="Roboto" charset="0"/>
              </a:rPr>
              <a:t>Round 1</a:t>
            </a:r>
            <a:endParaRPr lang="en-US" dirty="0">
              <a:solidFill>
                <a:srgbClr val="FFFFFF"/>
              </a:solidFill>
              <a:latin typeface="Roboto" charset="0"/>
              <a:ea typeface="Roboto" charset="0"/>
              <a:cs typeface="Roboto"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6668824"/>
              </p:ext>
            </p:extLst>
          </p:nvPr>
        </p:nvGraphicFramePr>
        <p:xfrm>
          <a:off x="-1" y="1403130"/>
          <a:ext cx="12191994" cy="5454869"/>
        </p:xfrm>
        <a:graphic>
          <a:graphicData uri="http://schemas.openxmlformats.org/drawingml/2006/table">
            <a:tbl>
              <a:tblPr firstRow="1" bandRow="1">
                <a:tableStyleId>{F5AB1C69-6EDB-4FF4-983F-18BD219EF322}</a:tableStyleId>
              </a:tblPr>
              <a:tblGrid>
                <a:gridCol w="677333"/>
                <a:gridCol w="677333"/>
                <a:gridCol w="677333"/>
                <a:gridCol w="677333"/>
                <a:gridCol w="677333"/>
                <a:gridCol w="677333"/>
                <a:gridCol w="677333"/>
                <a:gridCol w="677333"/>
                <a:gridCol w="677333"/>
                <a:gridCol w="677333"/>
                <a:gridCol w="677333"/>
                <a:gridCol w="677333"/>
                <a:gridCol w="677333"/>
                <a:gridCol w="677333"/>
                <a:gridCol w="677333"/>
                <a:gridCol w="677333"/>
                <a:gridCol w="677333"/>
                <a:gridCol w="677333"/>
              </a:tblGrid>
              <a:tr h="898744">
                <a:tc>
                  <a:txBody>
                    <a:bodyPr/>
                    <a:lstStyle/>
                    <a:p>
                      <a:r>
                        <a:rPr lang="en-US" sz="1400" dirty="0" smtClean="0"/>
                        <a:t>16</a:t>
                      </a:r>
                      <a:endParaRPr lang="en-US" sz="1400" dirty="0"/>
                    </a:p>
                  </a:txBody>
                  <a:tcPr/>
                </a:tc>
                <a:tc>
                  <a:txBody>
                    <a:bodyPr/>
                    <a:lstStyle/>
                    <a:p>
                      <a:r>
                        <a:rPr lang="en-US" sz="1400" dirty="0" smtClean="0"/>
                        <a:t>17</a:t>
                      </a:r>
                      <a:endParaRPr lang="en-US" sz="1400" dirty="0"/>
                    </a:p>
                  </a:txBody>
                  <a:tcPr/>
                </a:tc>
                <a:tc>
                  <a:txBody>
                    <a:bodyPr/>
                    <a:lstStyle/>
                    <a:p>
                      <a:r>
                        <a:rPr lang="en-US" sz="1400" dirty="0" smtClean="0"/>
                        <a:t>18</a:t>
                      </a:r>
                      <a:endParaRPr lang="en-US" sz="1400" dirty="0"/>
                    </a:p>
                  </a:txBody>
                  <a:tcPr/>
                </a:tc>
                <a:tc>
                  <a:txBody>
                    <a:bodyPr/>
                    <a:lstStyle/>
                    <a:p>
                      <a:r>
                        <a:rPr lang="en-US" sz="1400" dirty="0" smtClean="0"/>
                        <a:t>19</a:t>
                      </a:r>
                      <a:endParaRPr lang="en-US" sz="1400" dirty="0"/>
                    </a:p>
                  </a:txBody>
                  <a:tcPr/>
                </a:tc>
                <a:tc>
                  <a:txBody>
                    <a:bodyPr/>
                    <a:lstStyle/>
                    <a:p>
                      <a:r>
                        <a:rPr lang="en-US" sz="1400" dirty="0" smtClean="0"/>
                        <a:t>20</a:t>
                      </a:r>
                      <a:endParaRPr lang="en-US" sz="1400" dirty="0"/>
                    </a:p>
                  </a:txBody>
                  <a:tcPr/>
                </a:tc>
                <a:tc>
                  <a:txBody>
                    <a:bodyPr/>
                    <a:lstStyle/>
                    <a:p>
                      <a:r>
                        <a:rPr lang="en-US" sz="1400" dirty="0" smtClean="0"/>
                        <a:t>21</a:t>
                      </a:r>
                      <a:endParaRPr lang="en-US" sz="1400" dirty="0"/>
                    </a:p>
                  </a:txBody>
                  <a:tcPr/>
                </a:tc>
                <a:tc>
                  <a:txBody>
                    <a:bodyPr/>
                    <a:lstStyle/>
                    <a:p>
                      <a:r>
                        <a:rPr lang="en-US" sz="1400" dirty="0" smtClean="0"/>
                        <a:t>22</a:t>
                      </a:r>
                      <a:endParaRPr lang="en-US" sz="1400" dirty="0"/>
                    </a:p>
                  </a:txBody>
                  <a:tcPr/>
                </a:tc>
                <a:tc>
                  <a:txBody>
                    <a:bodyPr/>
                    <a:lstStyle/>
                    <a:p>
                      <a:r>
                        <a:rPr lang="en-US" sz="1400" dirty="0" smtClean="0"/>
                        <a:t>23</a:t>
                      </a:r>
                      <a:endParaRPr lang="en-US" sz="1400" dirty="0"/>
                    </a:p>
                  </a:txBody>
                  <a:tcPr/>
                </a:tc>
                <a:tc>
                  <a:txBody>
                    <a:bodyPr/>
                    <a:lstStyle/>
                    <a:p>
                      <a:r>
                        <a:rPr lang="en-US" sz="1400" dirty="0" smtClean="0"/>
                        <a:t>24</a:t>
                      </a:r>
                      <a:endParaRPr lang="en-US" sz="1400" dirty="0"/>
                    </a:p>
                  </a:txBody>
                  <a:tcPr/>
                </a:tc>
                <a:tc>
                  <a:txBody>
                    <a:bodyPr/>
                    <a:lstStyle/>
                    <a:p>
                      <a:r>
                        <a:rPr lang="en-US" sz="1400" dirty="0" smtClean="0"/>
                        <a:t>25</a:t>
                      </a:r>
                      <a:endParaRPr lang="en-US" sz="1400" dirty="0"/>
                    </a:p>
                  </a:txBody>
                  <a:tcPr/>
                </a:tc>
                <a:tc>
                  <a:txBody>
                    <a:bodyPr/>
                    <a:lstStyle/>
                    <a:p>
                      <a:r>
                        <a:rPr lang="en-US" sz="1400" dirty="0" smtClean="0"/>
                        <a:t>26</a:t>
                      </a:r>
                      <a:endParaRPr lang="en-US" sz="1400" dirty="0"/>
                    </a:p>
                  </a:txBody>
                  <a:tcPr/>
                </a:tc>
                <a:tc>
                  <a:txBody>
                    <a:bodyPr/>
                    <a:lstStyle/>
                    <a:p>
                      <a:r>
                        <a:rPr lang="en-US" sz="1400" dirty="0" smtClean="0"/>
                        <a:t>27</a:t>
                      </a:r>
                      <a:endParaRPr lang="en-US" sz="1400" dirty="0"/>
                    </a:p>
                  </a:txBody>
                  <a:tcPr/>
                </a:tc>
                <a:tc>
                  <a:txBody>
                    <a:bodyPr/>
                    <a:lstStyle/>
                    <a:p>
                      <a:r>
                        <a:rPr lang="en-US" sz="1400" dirty="0" smtClean="0"/>
                        <a:t>28</a:t>
                      </a:r>
                      <a:endParaRPr lang="en-US" sz="1400" dirty="0"/>
                    </a:p>
                  </a:txBody>
                  <a:tcPr/>
                </a:tc>
                <a:tc>
                  <a:txBody>
                    <a:bodyPr/>
                    <a:lstStyle/>
                    <a:p>
                      <a:r>
                        <a:rPr lang="en-US" sz="1400" dirty="0" smtClean="0"/>
                        <a:t>29</a:t>
                      </a:r>
                      <a:endParaRPr lang="en-US" sz="1400" dirty="0"/>
                    </a:p>
                  </a:txBody>
                  <a:tcPr/>
                </a:tc>
                <a:tc>
                  <a:txBody>
                    <a:bodyPr/>
                    <a:lstStyle/>
                    <a:p>
                      <a:r>
                        <a:rPr lang="en-US" sz="1400" dirty="0" smtClean="0"/>
                        <a:t>30</a:t>
                      </a:r>
                      <a:endParaRPr lang="en-US" sz="1400" dirty="0"/>
                    </a:p>
                  </a:txBody>
                  <a:tcPr/>
                </a:tc>
                <a:tc>
                  <a:txBody>
                    <a:bodyPr/>
                    <a:lstStyle/>
                    <a:p>
                      <a:r>
                        <a:rPr lang="en-US" sz="1400" dirty="0" smtClean="0"/>
                        <a:t>31</a:t>
                      </a:r>
                      <a:endParaRPr lang="en-US" sz="1400" dirty="0"/>
                    </a:p>
                  </a:txBody>
                  <a:tcPr/>
                </a:tc>
                <a:tc>
                  <a:txBody>
                    <a:bodyPr/>
                    <a:lstStyle/>
                    <a:p>
                      <a:r>
                        <a:rPr lang="en-US" sz="1400" dirty="0" smtClean="0"/>
                        <a:t>32</a:t>
                      </a:r>
                      <a:endParaRPr lang="en-US" sz="1400" dirty="0"/>
                    </a:p>
                  </a:txBody>
                  <a:tcPr/>
                </a:tc>
                <a:tc>
                  <a:txBody>
                    <a:bodyPr/>
                    <a:lstStyle/>
                    <a:p>
                      <a:r>
                        <a:rPr lang="en-US" sz="1400" dirty="0" smtClean="0"/>
                        <a:t>33</a:t>
                      </a:r>
                      <a:endParaRPr lang="en-US" sz="1400" dirty="0"/>
                    </a:p>
                  </a:txBody>
                  <a:tcPr/>
                </a:tc>
              </a:tr>
              <a:tr h="91122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91122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91122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911225">
                <a:tc>
                  <a:txBody>
                    <a:bodyPr/>
                    <a:lstStyle/>
                    <a:p>
                      <a:endParaRPr lang="en-US" dirty="0"/>
                    </a:p>
                  </a:txBody>
                  <a:tcPr>
                    <a:solidFill>
                      <a:srgbClr val="3498DB"/>
                    </a:solidFill>
                  </a:tcPr>
                </a:tc>
                <a:tc>
                  <a:txBody>
                    <a:bodyPr/>
                    <a:lstStyle/>
                    <a:p>
                      <a:endParaRPr lang="en-US" dirty="0"/>
                    </a:p>
                  </a:txBody>
                  <a:tcPr>
                    <a:solidFill>
                      <a:srgbClr val="3498DB"/>
                    </a:solidFill>
                  </a:tcPr>
                </a:tc>
                <a:tc>
                  <a:txBody>
                    <a:bodyPr/>
                    <a:lstStyle/>
                    <a:p>
                      <a:endParaRPr lang="en-US"/>
                    </a:p>
                  </a:txBody>
                  <a:tcPr>
                    <a:solidFill>
                      <a:srgbClr val="3498DB"/>
                    </a:solidFill>
                  </a:tcPr>
                </a:tc>
                <a:tc>
                  <a:txBody>
                    <a:bodyPr/>
                    <a:lstStyle/>
                    <a:p>
                      <a:endParaRPr lang="en-US"/>
                    </a:p>
                  </a:txBody>
                  <a:tcPr>
                    <a:solidFill>
                      <a:srgbClr val="3498DB"/>
                    </a:solidFill>
                  </a:tcPr>
                </a:tc>
                <a:tc>
                  <a:txBody>
                    <a:bodyPr/>
                    <a:lstStyle/>
                    <a:p>
                      <a:endParaRPr lang="en-US" dirty="0"/>
                    </a:p>
                  </a:txBody>
                  <a:tcPr>
                    <a:solidFill>
                      <a:srgbClr val="3498DB"/>
                    </a:solidFill>
                  </a:tcPr>
                </a:tc>
                <a:tc>
                  <a:txBody>
                    <a:bodyPr/>
                    <a:lstStyle/>
                    <a:p>
                      <a:endParaRPr lang="en-US" dirty="0"/>
                    </a:p>
                  </a:txBody>
                  <a:tcPr>
                    <a:solidFill>
                      <a:srgbClr val="3498DB"/>
                    </a:solidFill>
                  </a:tcPr>
                </a:tc>
                <a:tc>
                  <a:txBody>
                    <a:bodyPr/>
                    <a:lstStyle/>
                    <a:p>
                      <a:endParaRPr lang="en-US"/>
                    </a:p>
                  </a:txBody>
                  <a:tcPr>
                    <a:solidFill>
                      <a:srgbClr val="3498DB"/>
                    </a:solidFill>
                  </a:tcPr>
                </a:tc>
                <a:tc>
                  <a:txBody>
                    <a:bodyPr/>
                    <a:lstStyle/>
                    <a:p>
                      <a:endParaRPr lang="en-US" dirty="0"/>
                    </a:p>
                  </a:txBody>
                  <a:tcPr>
                    <a:solidFill>
                      <a:srgbClr val="3498DB"/>
                    </a:solidFill>
                  </a:tcPr>
                </a:tc>
                <a:tc>
                  <a:txBody>
                    <a:bodyPr/>
                    <a:lstStyle/>
                    <a:p>
                      <a:endParaRPr lang="en-US" dirty="0"/>
                    </a:p>
                  </a:txBody>
                  <a:tcPr>
                    <a:solidFill>
                      <a:srgbClr val="3498DB"/>
                    </a:solidFill>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91122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rgbClr val="3498DB"/>
                    </a:solidFill>
                  </a:tcPr>
                </a:tc>
                <a:tc>
                  <a:txBody>
                    <a:bodyPr/>
                    <a:lstStyle/>
                    <a:p>
                      <a:endParaRPr lang="en-US" dirty="0"/>
                    </a:p>
                  </a:txBody>
                  <a:tcPr>
                    <a:solidFill>
                      <a:srgbClr val="3498DB"/>
                    </a:solidFill>
                  </a:tcPr>
                </a:tc>
                <a:tc>
                  <a:txBody>
                    <a:bodyPr/>
                    <a:lstStyle/>
                    <a:p>
                      <a:endParaRPr lang="en-US" dirty="0"/>
                    </a:p>
                  </a:txBody>
                  <a:tcPr>
                    <a:solidFill>
                      <a:srgbClr val="3498DB"/>
                    </a:solidFill>
                  </a:tcPr>
                </a:tc>
                <a:tc>
                  <a:txBody>
                    <a:bodyPr/>
                    <a:lstStyle/>
                    <a:p>
                      <a:endParaRPr lang="en-US" dirty="0"/>
                    </a:p>
                  </a:txBody>
                  <a:tcPr>
                    <a:solidFill>
                      <a:srgbClr val="3498DB"/>
                    </a:solidFill>
                  </a:tcPr>
                </a:tc>
                <a:tc>
                  <a:txBody>
                    <a:bodyPr/>
                    <a:lstStyle/>
                    <a:p>
                      <a:endParaRPr lang="en-US" dirty="0"/>
                    </a:p>
                  </a:txBody>
                  <a:tcPr>
                    <a:solidFill>
                      <a:srgbClr val="3498DB"/>
                    </a:solidFill>
                  </a:tcPr>
                </a:tc>
                <a:tc>
                  <a:txBody>
                    <a:bodyPr/>
                    <a:lstStyle/>
                    <a:p>
                      <a:endParaRPr lang="en-US" dirty="0"/>
                    </a:p>
                  </a:txBody>
                  <a:tcPr>
                    <a:solidFill>
                      <a:srgbClr val="3498DB"/>
                    </a:solidFill>
                  </a:tcPr>
                </a:tc>
                <a:tc>
                  <a:txBody>
                    <a:bodyPr/>
                    <a:lstStyle/>
                    <a:p>
                      <a:endParaRPr lang="en-US" dirty="0"/>
                    </a:p>
                  </a:txBody>
                  <a:tcPr>
                    <a:solidFill>
                      <a:srgbClr val="3498DB"/>
                    </a:solidFill>
                  </a:tcPr>
                </a:tc>
                <a:tc>
                  <a:txBody>
                    <a:bodyPr/>
                    <a:lstStyle/>
                    <a:p>
                      <a:endParaRPr lang="en-US" dirty="0"/>
                    </a:p>
                  </a:txBody>
                  <a:tcPr>
                    <a:solidFill>
                      <a:srgbClr val="3498DB"/>
                    </a:solidFill>
                  </a:tcPr>
                </a:tc>
                <a:tc>
                  <a:txBody>
                    <a:bodyPr/>
                    <a:lstStyle/>
                    <a:p>
                      <a:endParaRPr lang="en-US" dirty="0"/>
                    </a:p>
                  </a:txBody>
                  <a:tcPr>
                    <a:solidFill>
                      <a:srgbClr val="3498DB"/>
                    </a:solidFill>
                  </a:tcPr>
                </a:tc>
              </a:tr>
            </a:tbl>
          </a:graphicData>
        </a:graphic>
      </p:graphicFrame>
      <p:sp>
        <p:nvSpPr>
          <p:cNvPr id="8" name="Rectangle 7"/>
          <p:cNvSpPr/>
          <p:nvPr/>
        </p:nvSpPr>
        <p:spPr>
          <a:xfrm>
            <a:off x="10200290" y="614853"/>
            <a:ext cx="1655379" cy="458648"/>
          </a:xfrm>
          <a:prstGeom prst="rect">
            <a:avLst/>
          </a:prstGeom>
          <a:solidFill>
            <a:srgbClr val="3498DB"/>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Roboto" charset="0"/>
                <a:ea typeface="Roboto" charset="0"/>
                <a:cs typeface="Roboto" charset="0"/>
              </a:rPr>
              <a:t>Average : 9</a:t>
            </a:r>
            <a:endParaRPr lang="en-US" dirty="0">
              <a:latin typeface="Roboto" charset="0"/>
              <a:ea typeface="Roboto" charset="0"/>
              <a:cs typeface="Roboto" charset="0"/>
            </a:endParaRPr>
          </a:p>
        </p:txBody>
      </p:sp>
    </p:spTree>
    <p:extLst>
      <p:ext uri="{BB962C8B-B14F-4D97-AF65-F5344CB8AC3E}">
        <p14:creationId xmlns:p14="http://schemas.microsoft.com/office/powerpoint/2010/main" val="49152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403131"/>
          </a:xfrm>
          <a:prstGeom prst="rect">
            <a:avLst/>
          </a:prstGeom>
          <a:solidFill>
            <a:srgbClr val="34495E"/>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268014"/>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latin typeface="Roboto Light" charset="0"/>
                <a:ea typeface="Roboto Light" charset="0"/>
                <a:cs typeface="Roboto Light" charset="0"/>
              </a:rPr>
              <a:t>CS 161 | Cu, Constantino, Yumang</a:t>
            </a:r>
            <a:endParaRPr lang="en-US" sz="1200" dirty="0">
              <a:latin typeface="Roboto Light" charset="0"/>
              <a:ea typeface="Roboto Light" charset="0"/>
              <a:cs typeface="Roboto Light" charset="0"/>
            </a:endParaRPr>
          </a:p>
        </p:txBody>
      </p:sp>
      <p:sp>
        <p:nvSpPr>
          <p:cNvPr id="6" name="TextBox 5"/>
          <p:cNvSpPr txBox="1"/>
          <p:nvPr/>
        </p:nvSpPr>
        <p:spPr>
          <a:xfrm>
            <a:off x="331075" y="551790"/>
            <a:ext cx="3011214" cy="584775"/>
          </a:xfrm>
          <a:prstGeom prst="rect">
            <a:avLst/>
          </a:prstGeom>
          <a:noFill/>
        </p:spPr>
        <p:txBody>
          <a:bodyPr wrap="square" rtlCol="0">
            <a:spAutoFit/>
          </a:bodyPr>
          <a:lstStyle/>
          <a:p>
            <a:r>
              <a:rPr lang="en-US" sz="3200" dirty="0" smtClean="0">
                <a:solidFill>
                  <a:srgbClr val="FFFFFF"/>
                </a:solidFill>
                <a:latin typeface="Roboto" charset="0"/>
                <a:ea typeface="Roboto" charset="0"/>
                <a:cs typeface="Roboto" charset="0"/>
              </a:rPr>
              <a:t>Round 2 &amp; 3</a:t>
            </a:r>
            <a:endParaRPr lang="en-US" dirty="0">
              <a:solidFill>
                <a:srgbClr val="FFFFFF"/>
              </a:solidFill>
              <a:latin typeface="Roboto" charset="0"/>
              <a:ea typeface="Roboto" charset="0"/>
              <a:cs typeface="Roboto"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781402758"/>
              </p:ext>
            </p:extLst>
          </p:nvPr>
        </p:nvGraphicFramePr>
        <p:xfrm>
          <a:off x="-1" y="1403130"/>
          <a:ext cx="12192000" cy="5454869"/>
        </p:xfrm>
        <a:graphic>
          <a:graphicData uri="http://schemas.openxmlformats.org/drawingml/2006/table">
            <a:tbl>
              <a:tblPr firstRow="1" bandRow="1">
                <a:tableStyleId>{F5AB1C69-6EDB-4FF4-983F-18BD219EF322}</a:tableStyleId>
              </a:tblPr>
              <a:tblGrid>
                <a:gridCol w="812800"/>
                <a:gridCol w="812800"/>
                <a:gridCol w="812800"/>
                <a:gridCol w="812800"/>
                <a:gridCol w="812800"/>
                <a:gridCol w="812800"/>
                <a:gridCol w="812800"/>
                <a:gridCol w="812800"/>
                <a:gridCol w="812800"/>
                <a:gridCol w="812800"/>
                <a:gridCol w="812800"/>
                <a:gridCol w="812800"/>
                <a:gridCol w="812800"/>
                <a:gridCol w="812800"/>
                <a:gridCol w="812800"/>
              </a:tblGrid>
              <a:tr h="898744">
                <a:tc>
                  <a:txBody>
                    <a:bodyPr/>
                    <a:lstStyle/>
                    <a:p>
                      <a:r>
                        <a:rPr lang="en-US" sz="1400" dirty="0" smtClean="0"/>
                        <a:t>Ready</a:t>
                      </a:r>
                      <a:endParaRPr lang="en-US" sz="1400" dirty="0">
                        <a:latin typeface="Roboto" charset="0"/>
                        <a:ea typeface="Roboto" charset="0"/>
                        <a:cs typeface="Roboto" charset="0"/>
                      </a:endParaRPr>
                    </a:p>
                  </a:txBody>
                  <a:tcPr/>
                </a:tc>
                <a:tc>
                  <a:txBody>
                    <a:bodyPr/>
                    <a:lstStyle/>
                    <a:p>
                      <a:r>
                        <a:rPr lang="en-US" sz="1400" dirty="0" smtClean="0"/>
                        <a:t>37</a:t>
                      </a:r>
                      <a:endParaRPr lang="en-US" sz="1400" dirty="0"/>
                    </a:p>
                  </a:txBody>
                  <a:tcPr/>
                </a:tc>
                <a:tc>
                  <a:txBody>
                    <a:bodyPr/>
                    <a:lstStyle/>
                    <a:p>
                      <a:r>
                        <a:rPr lang="en-US" sz="1400" dirty="0" smtClean="0"/>
                        <a:t>35</a:t>
                      </a:r>
                      <a:endParaRPr lang="en-US" sz="1400" dirty="0"/>
                    </a:p>
                  </a:txBody>
                  <a:tcPr/>
                </a:tc>
                <a:tc>
                  <a:txBody>
                    <a:bodyPr/>
                    <a:lstStyle/>
                    <a:p>
                      <a:r>
                        <a:rPr lang="en-US" sz="1400" dirty="0" smtClean="0"/>
                        <a:t>36</a:t>
                      </a:r>
                      <a:endParaRPr lang="en-US" sz="1400" dirty="0"/>
                    </a:p>
                  </a:txBody>
                  <a:tcPr/>
                </a:tc>
                <a:tc>
                  <a:txBody>
                    <a:bodyPr/>
                    <a:lstStyle/>
                    <a:p>
                      <a:r>
                        <a:rPr lang="en-US" sz="1400" dirty="0" smtClean="0"/>
                        <a:t>37</a:t>
                      </a:r>
                      <a:endParaRPr lang="en-US" sz="1400" dirty="0"/>
                    </a:p>
                  </a:txBody>
                  <a:tcPr/>
                </a:tc>
                <a:tc>
                  <a:txBody>
                    <a:bodyPr/>
                    <a:lstStyle/>
                    <a:p>
                      <a:r>
                        <a:rPr lang="en-US" sz="1400" dirty="0" smtClean="0"/>
                        <a:t>38</a:t>
                      </a:r>
                      <a:endParaRPr lang="en-US" sz="1400" dirty="0"/>
                    </a:p>
                  </a:txBody>
                  <a:tcPr/>
                </a:tc>
                <a:tc>
                  <a:txBody>
                    <a:bodyPr/>
                    <a:lstStyle/>
                    <a:p>
                      <a:r>
                        <a:rPr lang="en-US" sz="1400" dirty="0" smtClean="0"/>
                        <a:t>39</a:t>
                      </a:r>
                      <a:endParaRPr lang="en-US" sz="1400" dirty="0"/>
                    </a:p>
                  </a:txBody>
                  <a:tcPr/>
                </a:tc>
                <a:tc>
                  <a:txBody>
                    <a:bodyPr/>
                    <a:lstStyle/>
                    <a:p>
                      <a:r>
                        <a:rPr lang="en-US" sz="1400" dirty="0" smtClean="0"/>
                        <a:t>40</a:t>
                      </a:r>
                      <a:endParaRPr lang="en-US" sz="1400" dirty="0"/>
                    </a:p>
                  </a:txBody>
                  <a:tcPr/>
                </a:tc>
                <a:tc>
                  <a:txBody>
                    <a:bodyPr/>
                    <a:lstStyle/>
                    <a:p>
                      <a:r>
                        <a:rPr lang="en-US" sz="1400" dirty="0" smtClean="0"/>
                        <a:t>41</a:t>
                      </a:r>
                      <a:endParaRPr lang="en-US" sz="1400" dirty="0"/>
                    </a:p>
                  </a:txBody>
                  <a:tcPr/>
                </a:tc>
                <a:tc>
                  <a:txBody>
                    <a:bodyPr/>
                    <a:lstStyle/>
                    <a:p>
                      <a:r>
                        <a:rPr lang="en-US" sz="1400" dirty="0" smtClean="0"/>
                        <a:t>42</a:t>
                      </a:r>
                      <a:endParaRPr lang="en-US" sz="1400" dirty="0"/>
                    </a:p>
                  </a:txBody>
                  <a:tcPr/>
                </a:tc>
                <a:tc>
                  <a:txBody>
                    <a:bodyPr/>
                    <a:lstStyle/>
                    <a:p>
                      <a:r>
                        <a:rPr lang="en-US" sz="1400" dirty="0" smtClean="0"/>
                        <a:t>Ready</a:t>
                      </a:r>
                      <a:endParaRPr lang="en-US" sz="1400" dirty="0"/>
                    </a:p>
                  </a:txBody>
                  <a:tcPr/>
                </a:tc>
                <a:tc>
                  <a:txBody>
                    <a:bodyPr/>
                    <a:lstStyle/>
                    <a:p>
                      <a:r>
                        <a:rPr lang="en-US" sz="1400" dirty="0" smtClean="0"/>
                        <a:t>43</a:t>
                      </a:r>
                      <a:endParaRPr lang="en-US" sz="1400" dirty="0"/>
                    </a:p>
                  </a:txBody>
                  <a:tcPr/>
                </a:tc>
                <a:tc>
                  <a:txBody>
                    <a:bodyPr/>
                    <a:lstStyle/>
                    <a:p>
                      <a:r>
                        <a:rPr lang="en-US" sz="1400" dirty="0" smtClean="0"/>
                        <a:t>44</a:t>
                      </a:r>
                      <a:endParaRPr lang="en-US" sz="1400" dirty="0"/>
                    </a:p>
                  </a:txBody>
                  <a:tcPr/>
                </a:tc>
                <a:tc>
                  <a:txBody>
                    <a:bodyPr/>
                    <a:lstStyle/>
                    <a:p>
                      <a:r>
                        <a:rPr lang="en-US" sz="1400" dirty="0" smtClean="0"/>
                        <a:t>45</a:t>
                      </a:r>
                      <a:endParaRPr lang="en-US" sz="1400" dirty="0"/>
                    </a:p>
                  </a:txBody>
                  <a:tcPr/>
                </a:tc>
                <a:tc>
                  <a:txBody>
                    <a:bodyPr/>
                    <a:lstStyle/>
                    <a:p>
                      <a:r>
                        <a:rPr lang="en-US" sz="1400" dirty="0" smtClean="0"/>
                        <a:t>46</a:t>
                      </a:r>
                      <a:endParaRPr lang="en-US" sz="1400" dirty="0"/>
                    </a:p>
                  </a:txBody>
                  <a:tcPr/>
                </a:tc>
              </a:tr>
              <a:tr h="911225">
                <a:tc>
                  <a:txBody>
                    <a:bodyPr/>
                    <a:lstStyle/>
                    <a:p>
                      <a:r>
                        <a:rPr lang="en-US" sz="1400" dirty="0" smtClean="0"/>
                        <a:t>p5</a:t>
                      </a:r>
                      <a:endParaRPr lang="en-US" sz="1400" dirty="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solidFill>
                      <a:srgbClr val="3498DB"/>
                    </a:solidFill>
                  </a:tcPr>
                </a:tc>
                <a:tc>
                  <a:txBody>
                    <a:bodyPr/>
                    <a:lstStyle/>
                    <a:p>
                      <a:endParaRPr lang="en-US" sz="1400" dirty="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r>
                        <a:rPr lang="en-US" sz="1400" dirty="0" smtClean="0">
                          <a:latin typeface="Roboto" charset="0"/>
                          <a:ea typeface="Roboto" charset="0"/>
                          <a:cs typeface="Roboto" charset="0"/>
                        </a:rPr>
                        <a:t>p3</a:t>
                      </a:r>
                      <a:endParaRPr lang="en-US" sz="1400" dirty="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solidFill>
                      <a:srgbClr val="3498DB"/>
                    </a:solidFill>
                  </a:tcPr>
                </a:tc>
                <a:tc>
                  <a:txBody>
                    <a:bodyPr/>
                    <a:lstStyle/>
                    <a:p>
                      <a:endParaRPr lang="en-US" sz="1400" dirty="0">
                        <a:latin typeface="Roboto" charset="0"/>
                        <a:ea typeface="Roboto" charset="0"/>
                        <a:cs typeface="Roboto" charset="0"/>
                      </a:endParaRPr>
                    </a:p>
                  </a:txBody>
                  <a:tcPr>
                    <a:solidFill>
                      <a:srgbClr val="3498DB"/>
                    </a:solidFill>
                  </a:tcPr>
                </a:tc>
                <a:tc>
                  <a:txBody>
                    <a:bodyPr/>
                    <a:lstStyle/>
                    <a:p>
                      <a:endParaRPr lang="en-US" sz="1400" dirty="0">
                        <a:latin typeface="Roboto" charset="0"/>
                        <a:ea typeface="Roboto" charset="0"/>
                        <a:cs typeface="Roboto" charset="0"/>
                      </a:endParaRPr>
                    </a:p>
                  </a:txBody>
                  <a:tcPr>
                    <a:solidFill>
                      <a:srgbClr val="3498DB"/>
                    </a:solidFill>
                  </a:tcPr>
                </a:tc>
                <a:tc>
                  <a:txBody>
                    <a:bodyPr/>
                    <a:lstStyle/>
                    <a:p>
                      <a:endParaRPr lang="en-US" sz="1400" dirty="0">
                        <a:latin typeface="Roboto" charset="0"/>
                        <a:ea typeface="Roboto" charset="0"/>
                        <a:cs typeface="Roboto" charset="0"/>
                      </a:endParaRPr>
                    </a:p>
                  </a:txBody>
                  <a:tcPr>
                    <a:solidFill>
                      <a:srgbClr val="3498DB"/>
                    </a:solidFill>
                  </a:tcPr>
                </a:tc>
              </a:tr>
              <a:tr h="911225">
                <a:tc>
                  <a:txBody>
                    <a:bodyPr/>
                    <a:lstStyle/>
                    <a:p>
                      <a:r>
                        <a:rPr lang="en-US" sz="1400" dirty="0" smtClean="0"/>
                        <a:t>p4</a:t>
                      </a:r>
                      <a:endParaRPr lang="en-US" sz="1400" dirty="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solidFill>
                      <a:srgbClr val="3498DB"/>
                    </a:solidFill>
                  </a:tcPr>
                </a:tc>
                <a:tc>
                  <a:txBody>
                    <a:bodyPr/>
                    <a:lstStyle/>
                    <a:p>
                      <a:endParaRPr lang="en-US" sz="1400" dirty="0">
                        <a:latin typeface="Roboto" charset="0"/>
                        <a:ea typeface="Roboto" charset="0"/>
                        <a:cs typeface="Roboto" charset="0"/>
                      </a:endParaRPr>
                    </a:p>
                  </a:txBody>
                  <a:tcPr>
                    <a:solidFill>
                      <a:srgbClr val="3498DB"/>
                    </a:solidFill>
                  </a:tcPr>
                </a:tc>
                <a:tc>
                  <a:txBody>
                    <a:bodyPr/>
                    <a:lstStyle/>
                    <a:p>
                      <a:endParaRPr lang="en-US" sz="1400" dirty="0">
                        <a:latin typeface="Roboto" charset="0"/>
                        <a:ea typeface="Roboto" charset="0"/>
                        <a:cs typeface="Roboto" charset="0"/>
                      </a:endParaRPr>
                    </a:p>
                  </a:txBody>
                  <a:tcPr>
                    <a:solidFill>
                      <a:srgbClr val="3498DB"/>
                    </a:solidFill>
                  </a:tcPr>
                </a:tc>
                <a:tc>
                  <a:txBody>
                    <a:bodyPr/>
                    <a:lstStyle/>
                    <a:p>
                      <a:endParaRPr lang="en-US" sz="1400" dirty="0">
                        <a:latin typeface="Roboto" charset="0"/>
                        <a:ea typeface="Roboto" charset="0"/>
                        <a:cs typeface="Roboto" charset="0"/>
                      </a:endParaRPr>
                    </a:p>
                  </a:txBody>
                  <a:tcPr>
                    <a:solidFill>
                      <a:srgbClr val="3498DB"/>
                    </a:solidFill>
                  </a:tcPr>
                </a:tc>
                <a:tc>
                  <a:txBody>
                    <a:bodyPr/>
                    <a:lstStyle/>
                    <a:p>
                      <a:endParaRPr lang="en-US" sz="1400" dirty="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r>
              <a:tr h="911225">
                <a:tc>
                  <a:txBody>
                    <a:bodyPr/>
                    <a:lstStyle/>
                    <a:p>
                      <a:r>
                        <a:rPr lang="en-US" sz="1400" dirty="0" smtClean="0"/>
                        <a:t>p3</a:t>
                      </a:r>
                      <a:endParaRPr lang="en-US" sz="1400" dirty="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solidFill>
                      <a:srgbClr val="3498DB"/>
                    </a:solidFill>
                  </a:tcPr>
                </a:tc>
                <a:tc>
                  <a:txBody>
                    <a:bodyPr/>
                    <a:lstStyle/>
                    <a:p>
                      <a:endParaRPr lang="en-US" sz="1400" dirty="0">
                        <a:latin typeface="Roboto" charset="0"/>
                        <a:ea typeface="Roboto" charset="0"/>
                        <a:cs typeface="Roboto" charset="0"/>
                      </a:endParaRPr>
                    </a:p>
                  </a:txBody>
                  <a:tcPr>
                    <a:solidFill>
                      <a:srgbClr val="3498DB"/>
                    </a:solidFill>
                  </a:tcPr>
                </a:tc>
                <a:tc>
                  <a:txBody>
                    <a:bodyPr/>
                    <a:lstStyle/>
                    <a:p>
                      <a:endParaRPr lang="en-US" sz="1400" dirty="0">
                        <a:latin typeface="Roboto" charset="0"/>
                        <a:ea typeface="Roboto" charset="0"/>
                        <a:cs typeface="Roboto" charset="0"/>
                      </a:endParaRPr>
                    </a:p>
                  </a:txBody>
                  <a:tcPr>
                    <a:solidFill>
                      <a:srgbClr val="3498DB"/>
                    </a:solidFill>
                  </a:tcPr>
                </a:tc>
                <a:tc>
                  <a:txBody>
                    <a:bodyPr/>
                    <a:lstStyle/>
                    <a:p>
                      <a:endParaRPr lang="en-US" sz="1400" dirty="0">
                        <a:latin typeface="Roboto" charset="0"/>
                        <a:ea typeface="Roboto" charset="0"/>
                        <a:cs typeface="Roboto" charset="0"/>
                      </a:endParaRPr>
                    </a:p>
                  </a:txBody>
                  <a:tcPr>
                    <a:solidFill>
                      <a:srgbClr val="3498DB"/>
                    </a:solidFill>
                  </a:tcPr>
                </a:tc>
                <a:tc>
                  <a:txBody>
                    <a:bodyPr/>
                    <a:lstStyle/>
                    <a:p>
                      <a:endParaRPr lang="en-US" sz="140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r>
              <a:tr h="911225">
                <a:tc>
                  <a:txBody>
                    <a:bodyPr/>
                    <a:lstStyle/>
                    <a:p>
                      <a:endParaRPr lang="en-US" sz="1400" dirty="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r>
              <a:tr h="911225">
                <a:tc>
                  <a:txBody>
                    <a:bodyPr/>
                    <a:lstStyle/>
                    <a:p>
                      <a:endParaRPr lang="en-US" sz="1400" dirty="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c>
                  <a:txBody>
                    <a:bodyPr/>
                    <a:lstStyle/>
                    <a:p>
                      <a:endParaRPr lang="en-US" sz="1400" dirty="0">
                        <a:latin typeface="Roboto" charset="0"/>
                        <a:ea typeface="Roboto" charset="0"/>
                        <a:cs typeface="Roboto" charset="0"/>
                      </a:endParaRPr>
                    </a:p>
                  </a:txBody>
                  <a:tcPr/>
                </a:tc>
              </a:tr>
            </a:tbl>
          </a:graphicData>
        </a:graphic>
      </p:graphicFrame>
      <p:sp>
        <p:nvSpPr>
          <p:cNvPr id="8" name="Rectangle 7"/>
          <p:cNvSpPr/>
          <p:nvPr/>
        </p:nvSpPr>
        <p:spPr>
          <a:xfrm>
            <a:off x="10200290" y="614853"/>
            <a:ext cx="1655379" cy="458648"/>
          </a:xfrm>
          <a:prstGeom prst="rect">
            <a:avLst/>
          </a:prstGeom>
          <a:solidFill>
            <a:srgbClr val="3498DB"/>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Roboto" charset="0"/>
                <a:ea typeface="Roboto" charset="0"/>
                <a:cs typeface="Roboto" charset="0"/>
              </a:rPr>
              <a:t>Average : 4</a:t>
            </a:r>
            <a:endParaRPr lang="en-US" dirty="0">
              <a:latin typeface="Roboto" charset="0"/>
              <a:ea typeface="Roboto" charset="0"/>
              <a:cs typeface="Roboto" charset="0"/>
            </a:endParaRPr>
          </a:p>
        </p:txBody>
      </p:sp>
    </p:spTree>
    <p:extLst>
      <p:ext uri="{BB962C8B-B14F-4D97-AF65-F5344CB8AC3E}">
        <p14:creationId xmlns:p14="http://schemas.microsoft.com/office/powerpoint/2010/main" val="1936861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268014"/>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latin typeface="Roboto Light" charset="0"/>
                <a:ea typeface="Roboto Light" charset="0"/>
                <a:cs typeface="Roboto Light" charset="0"/>
              </a:rPr>
              <a:t>CS 161 | Cu, Constantino, Yumang</a:t>
            </a:r>
            <a:endParaRPr lang="en-US" sz="1200" dirty="0">
              <a:latin typeface="Roboto Light" charset="0"/>
              <a:ea typeface="Roboto Light" charset="0"/>
              <a:cs typeface="Roboto Light" charset="0"/>
            </a:endParaRPr>
          </a:p>
        </p:txBody>
      </p:sp>
      <p:sp>
        <p:nvSpPr>
          <p:cNvPr id="5" name="TextBox 4"/>
          <p:cNvSpPr txBox="1"/>
          <p:nvPr/>
        </p:nvSpPr>
        <p:spPr>
          <a:xfrm>
            <a:off x="3220106" y="3137335"/>
            <a:ext cx="5751787" cy="707886"/>
          </a:xfrm>
          <a:prstGeom prst="rect">
            <a:avLst/>
          </a:prstGeom>
          <a:noFill/>
        </p:spPr>
        <p:txBody>
          <a:bodyPr wrap="square" rtlCol="0">
            <a:spAutoFit/>
          </a:bodyPr>
          <a:lstStyle/>
          <a:p>
            <a:pPr algn="ctr"/>
            <a:r>
              <a:rPr lang="en-US" sz="4000" dirty="0" smtClean="0">
                <a:latin typeface="Roboto Light" charset="0"/>
                <a:ea typeface="Roboto Light" charset="0"/>
                <a:cs typeface="Roboto Light" charset="0"/>
              </a:rPr>
              <a:t>Difficulties </a:t>
            </a:r>
            <a:r>
              <a:rPr lang="en-US" sz="4000" smtClean="0">
                <a:latin typeface="Roboto Light" charset="0"/>
                <a:ea typeface="Roboto Light" charset="0"/>
                <a:cs typeface="Roboto Light" charset="0"/>
              </a:rPr>
              <a:t>and Issues</a:t>
            </a:r>
            <a:endParaRPr lang="en-US" sz="4000" dirty="0">
              <a:latin typeface="Roboto Light" charset="0"/>
              <a:ea typeface="Roboto Light" charset="0"/>
              <a:cs typeface="Roboto Light" charset="0"/>
            </a:endParaRPr>
          </a:p>
        </p:txBody>
      </p:sp>
    </p:spTree>
    <p:extLst>
      <p:ext uri="{BB962C8B-B14F-4D97-AF65-F5344CB8AC3E}">
        <p14:creationId xmlns:p14="http://schemas.microsoft.com/office/powerpoint/2010/main" val="1970768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4" name="Rectangle 3"/>
          <p:cNvSpPr/>
          <p:nvPr/>
        </p:nvSpPr>
        <p:spPr>
          <a:xfrm>
            <a:off x="0" y="-1"/>
            <a:ext cx="12192000" cy="1403131"/>
          </a:xfrm>
          <a:prstGeom prst="rect">
            <a:avLst/>
          </a:prstGeom>
          <a:solidFill>
            <a:srgbClr val="34495E"/>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268014"/>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latin typeface="Roboto Light" charset="0"/>
                <a:ea typeface="Roboto Light" charset="0"/>
                <a:cs typeface="Roboto Light" charset="0"/>
              </a:rPr>
              <a:t>CS 161 | Cu, Constantino, Yumang</a:t>
            </a:r>
            <a:endParaRPr lang="en-US" sz="1200" dirty="0">
              <a:latin typeface="Roboto Light" charset="0"/>
              <a:ea typeface="Roboto Light" charset="0"/>
              <a:cs typeface="Roboto Light" charset="0"/>
            </a:endParaRPr>
          </a:p>
        </p:txBody>
      </p:sp>
      <p:sp>
        <p:nvSpPr>
          <p:cNvPr id="6" name="TextBox 5"/>
          <p:cNvSpPr txBox="1"/>
          <p:nvPr/>
        </p:nvSpPr>
        <p:spPr>
          <a:xfrm>
            <a:off x="331074" y="551790"/>
            <a:ext cx="4556235" cy="584775"/>
          </a:xfrm>
          <a:prstGeom prst="rect">
            <a:avLst/>
          </a:prstGeom>
          <a:noFill/>
        </p:spPr>
        <p:txBody>
          <a:bodyPr wrap="square" rtlCol="0">
            <a:spAutoFit/>
          </a:bodyPr>
          <a:lstStyle/>
          <a:p>
            <a:r>
              <a:rPr lang="en-US" sz="3200" dirty="0" smtClean="0">
                <a:solidFill>
                  <a:srgbClr val="FFFFFF"/>
                </a:solidFill>
                <a:latin typeface="Roboto" charset="0"/>
                <a:ea typeface="Roboto" charset="0"/>
                <a:cs typeface="Roboto" charset="0"/>
              </a:rPr>
              <a:t>Difficulties and issues</a:t>
            </a:r>
            <a:endParaRPr lang="en-US" dirty="0">
              <a:solidFill>
                <a:srgbClr val="FFFFFF"/>
              </a:solidFill>
              <a:latin typeface="Roboto" charset="0"/>
              <a:ea typeface="Roboto" charset="0"/>
              <a:cs typeface="Roboto" charset="0"/>
            </a:endParaRPr>
          </a:p>
        </p:txBody>
      </p:sp>
      <p:sp>
        <p:nvSpPr>
          <p:cNvPr id="9" name="Rectangle 8"/>
          <p:cNvSpPr/>
          <p:nvPr/>
        </p:nvSpPr>
        <p:spPr>
          <a:xfrm>
            <a:off x="4114800" y="2464126"/>
            <a:ext cx="3607489" cy="979312"/>
          </a:xfrm>
          <a:prstGeom prst="rect">
            <a:avLst/>
          </a:prstGeom>
          <a:solidFill>
            <a:srgbClr val="FFFFFF"/>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Roboto" charset="0"/>
                <a:ea typeface="Roboto" charset="0"/>
                <a:cs typeface="Roboto" charset="0"/>
              </a:rPr>
              <a:t>No Priority</a:t>
            </a:r>
            <a:endParaRPr lang="en-US" sz="2400" dirty="0">
              <a:solidFill>
                <a:schemeClr val="tx1"/>
              </a:solidFill>
              <a:latin typeface="Roboto" charset="0"/>
              <a:ea typeface="Roboto" charset="0"/>
              <a:cs typeface="Roboto" charset="0"/>
            </a:endParaRPr>
          </a:p>
        </p:txBody>
      </p:sp>
      <p:sp>
        <p:nvSpPr>
          <p:cNvPr id="10" name="Rectangle 9"/>
          <p:cNvSpPr/>
          <p:nvPr/>
        </p:nvSpPr>
        <p:spPr>
          <a:xfrm>
            <a:off x="6875455" y="4124930"/>
            <a:ext cx="3623818" cy="1080343"/>
          </a:xfrm>
          <a:prstGeom prst="rect">
            <a:avLst/>
          </a:prstGeom>
          <a:solidFill>
            <a:srgbClr val="FFFFFF"/>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Roboto" charset="0"/>
                <a:ea typeface="Roboto" charset="0"/>
                <a:cs typeface="Roboto" charset="0"/>
              </a:rPr>
              <a:t>Same CPU bursts</a:t>
            </a:r>
            <a:endParaRPr lang="en-US" sz="2400" dirty="0">
              <a:solidFill>
                <a:schemeClr val="tx1"/>
              </a:solidFill>
              <a:latin typeface="Roboto" charset="0"/>
              <a:ea typeface="Roboto" charset="0"/>
              <a:cs typeface="Roboto" charset="0"/>
            </a:endParaRPr>
          </a:p>
        </p:txBody>
      </p:sp>
      <p:sp>
        <p:nvSpPr>
          <p:cNvPr id="11" name="Rectangle 10"/>
          <p:cNvSpPr/>
          <p:nvPr/>
        </p:nvSpPr>
        <p:spPr>
          <a:xfrm>
            <a:off x="1764611" y="4124930"/>
            <a:ext cx="3378889" cy="1080343"/>
          </a:xfrm>
          <a:prstGeom prst="rect">
            <a:avLst/>
          </a:prstGeom>
          <a:solidFill>
            <a:srgbClr val="FFFFFF"/>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Roboto" charset="0"/>
                <a:ea typeface="Roboto" charset="0"/>
                <a:cs typeface="Roboto" charset="0"/>
              </a:rPr>
              <a:t>No Response Time</a:t>
            </a:r>
            <a:endParaRPr lang="en-US" sz="2400" dirty="0">
              <a:solidFill>
                <a:schemeClr val="tx1"/>
              </a:solidFill>
              <a:latin typeface="Roboto" charset="0"/>
              <a:ea typeface="Roboto" charset="0"/>
              <a:cs typeface="Roboto" charset="0"/>
            </a:endParaRPr>
          </a:p>
        </p:txBody>
      </p:sp>
      <p:sp>
        <p:nvSpPr>
          <p:cNvPr id="12" name="Oval 11"/>
          <p:cNvSpPr/>
          <p:nvPr/>
        </p:nvSpPr>
        <p:spPr>
          <a:xfrm>
            <a:off x="1338943" y="4365983"/>
            <a:ext cx="674342" cy="643346"/>
          </a:xfrm>
          <a:prstGeom prst="ellipse">
            <a:avLst/>
          </a:pr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sp>
        <p:nvSpPr>
          <p:cNvPr id="13" name="Oval 12"/>
          <p:cNvSpPr/>
          <p:nvPr/>
        </p:nvSpPr>
        <p:spPr>
          <a:xfrm>
            <a:off x="3777629" y="2632109"/>
            <a:ext cx="674342" cy="643346"/>
          </a:xfrm>
          <a:prstGeom prst="ellipse">
            <a:avLst/>
          </a:pr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sp>
        <p:nvSpPr>
          <p:cNvPr id="14" name="Oval 13"/>
          <p:cNvSpPr/>
          <p:nvPr/>
        </p:nvSpPr>
        <p:spPr>
          <a:xfrm>
            <a:off x="6538284" y="4365983"/>
            <a:ext cx="674342" cy="643346"/>
          </a:xfrm>
          <a:prstGeom prst="ellipse">
            <a:avLst/>
          </a:pr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t>
            </a:r>
            <a:endParaRPr lang="en-US" sz="2400" dirty="0"/>
          </a:p>
        </p:txBody>
      </p:sp>
    </p:spTree>
    <p:extLst>
      <p:ext uri="{BB962C8B-B14F-4D97-AF65-F5344CB8AC3E}">
        <p14:creationId xmlns:p14="http://schemas.microsoft.com/office/powerpoint/2010/main" val="28282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268014"/>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latin typeface="Roboto Light" charset="0"/>
                <a:ea typeface="Roboto Light" charset="0"/>
                <a:cs typeface="Roboto Light" charset="0"/>
              </a:rPr>
              <a:t>CS 161 | Cu, Constantino, Yumang</a:t>
            </a:r>
            <a:endParaRPr lang="en-US" sz="1200" dirty="0">
              <a:latin typeface="Roboto Light" charset="0"/>
              <a:ea typeface="Roboto Light" charset="0"/>
              <a:cs typeface="Roboto Light" charset="0"/>
            </a:endParaRPr>
          </a:p>
        </p:txBody>
      </p:sp>
      <p:sp>
        <p:nvSpPr>
          <p:cNvPr id="5" name="TextBox 4"/>
          <p:cNvSpPr txBox="1"/>
          <p:nvPr/>
        </p:nvSpPr>
        <p:spPr>
          <a:xfrm>
            <a:off x="3220106" y="2979676"/>
            <a:ext cx="5751787" cy="1323439"/>
          </a:xfrm>
          <a:prstGeom prst="rect">
            <a:avLst/>
          </a:prstGeom>
          <a:noFill/>
        </p:spPr>
        <p:txBody>
          <a:bodyPr wrap="square" rtlCol="0">
            <a:spAutoFit/>
          </a:bodyPr>
          <a:lstStyle/>
          <a:p>
            <a:pPr algn="ctr"/>
            <a:r>
              <a:rPr lang="en-US" sz="4000" dirty="0" smtClean="0">
                <a:latin typeface="Roboto Light" charset="0"/>
                <a:ea typeface="Roboto Light" charset="0"/>
                <a:cs typeface="Roboto Light" charset="0"/>
              </a:rPr>
              <a:t>Approaches used to test the algorithm</a:t>
            </a:r>
            <a:endParaRPr lang="en-US" sz="4000" dirty="0">
              <a:latin typeface="Roboto Light" charset="0"/>
              <a:ea typeface="Roboto Light" charset="0"/>
              <a:cs typeface="Roboto Light" charset="0"/>
            </a:endParaRPr>
          </a:p>
        </p:txBody>
      </p:sp>
    </p:spTree>
    <p:extLst>
      <p:ext uri="{BB962C8B-B14F-4D97-AF65-F5344CB8AC3E}">
        <p14:creationId xmlns:p14="http://schemas.microsoft.com/office/powerpoint/2010/main" val="599321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4" name="Rectangle 3"/>
          <p:cNvSpPr/>
          <p:nvPr/>
        </p:nvSpPr>
        <p:spPr>
          <a:xfrm>
            <a:off x="0" y="-1"/>
            <a:ext cx="12192000" cy="1403131"/>
          </a:xfrm>
          <a:prstGeom prst="rect">
            <a:avLst/>
          </a:prstGeom>
          <a:solidFill>
            <a:srgbClr val="34495E"/>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268014"/>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latin typeface="Roboto Light" charset="0"/>
                <a:ea typeface="Roboto Light" charset="0"/>
                <a:cs typeface="Roboto Light" charset="0"/>
              </a:rPr>
              <a:t>CS 161 | Cu, Constantino, Yumang</a:t>
            </a:r>
            <a:endParaRPr lang="en-US" sz="1200" dirty="0">
              <a:latin typeface="Roboto Light" charset="0"/>
              <a:ea typeface="Roboto Light" charset="0"/>
              <a:cs typeface="Roboto Light" charset="0"/>
            </a:endParaRPr>
          </a:p>
        </p:txBody>
      </p:sp>
      <p:sp>
        <p:nvSpPr>
          <p:cNvPr id="6" name="TextBox 5"/>
          <p:cNvSpPr txBox="1"/>
          <p:nvPr/>
        </p:nvSpPr>
        <p:spPr>
          <a:xfrm>
            <a:off x="331074" y="551790"/>
            <a:ext cx="4556235" cy="584775"/>
          </a:xfrm>
          <a:prstGeom prst="rect">
            <a:avLst/>
          </a:prstGeom>
          <a:noFill/>
        </p:spPr>
        <p:txBody>
          <a:bodyPr wrap="square" rtlCol="0">
            <a:spAutoFit/>
          </a:bodyPr>
          <a:lstStyle/>
          <a:p>
            <a:r>
              <a:rPr lang="en-US" sz="3200" dirty="0" smtClean="0">
                <a:solidFill>
                  <a:srgbClr val="FFFFFF"/>
                </a:solidFill>
                <a:latin typeface="Roboto" charset="0"/>
                <a:ea typeface="Roboto" charset="0"/>
                <a:cs typeface="Roboto" charset="0"/>
              </a:rPr>
              <a:t>Deterministic model</a:t>
            </a:r>
            <a:endParaRPr lang="en-US" dirty="0">
              <a:solidFill>
                <a:srgbClr val="FFFFFF"/>
              </a:solidFill>
              <a:latin typeface="Roboto" charset="0"/>
              <a:ea typeface="Roboto" charset="0"/>
              <a:cs typeface="Roboto" charset="0"/>
            </a:endParaRPr>
          </a:p>
        </p:txBody>
      </p:sp>
      <p:sp>
        <p:nvSpPr>
          <p:cNvPr id="8" name="Rectangle 7"/>
          <p:cNvSpPr/>
          <p:nvPr/>
        </p:nvSpPr>
        <p:spPr>
          <a:xfrm>
            <a:off x="6842235" y="1891697"/>
            <a:ext cx="3668110" cy="4501058"/>
          </a:xfrm>
          <a:prstGeom prst="rect">
            <a:avLst/>
          </a:prstGeom>
          <a:solidFill>
            <a:srgbClr val="FFFFFF"/>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tx1"/>
                </a:solidFill>
                <a:latin typeface="Roboto Light" charset="0"/>
                <a:ea typeface="Roboto Light" charset="0"/>
                <a:cs typeface="Roboto Light" charset="0"/>
              </a:rPr>
              <a:t>Case 1.</a:t>
            </a:r>
            <a:r>
              <a:rPr lang="en-US" sz="1600" dirty="0" smtClean="0">
                <a:solidFill>
                  <a:schemeClr val="tx1"/>
                </a:solidFill>
                <a:latin typeface="Roboto Light" charset="0"/>
                <a:ea typeface="Roboto Light" charset="0"/>
                <a:cs typeface="Roboto Light" charset="0"/>
              </a:rPr>
              <a:t> Zero arrival time with ascending order of processes</a:t>
            </a:r>
          </a:p>
          <a:p>
            <a:r>
              <a:rPr lang="en-US" sz="1600" dirty="0" smtClean="0">
                <a:solidFill>
                  <a:schemeClr val="tx1"/>
                </a:solidFill>
                <a:latin typeface="Roboto Light" charset="0"/>
                <a:ea typeface="Roboto Light" charset="0"/>
                <a:cs typeface="Roboto Light" charset="0"/>
              </a:rPr>
              <a:t> </a:t>
            </a:r>
          </a:p>
          <a:p>
            <a:r>
              <a:rPr lang="en-US" sz="1600" b="1" dirty="0" smtClean="0">
                <a:solidFill>
                  <a:schemeClr val="tx1"/>
                </a:solidFill>
                <a:latin typeface="Roboto Light" charset="0"/>
                <a:ea typeface="Roboto Light" charset="0"/>
                <a:cs typeface="Roboto Light" charset="0"/>
              </a:rPr>
              <a:t>Case 2</a:t>
            </a:r>
            <a:r>
              <a:rPr lang="en-US" sz="1600" dirty="0" smtClean="0">
                <a:solidFill>
                  <a:schemeClr val="tx1"/>
                </a:solidFill>
                <a:latin typeface="Roboto Light" charset="0"/>
                <a:ea typeface="Roboto Light" charset="0"/>
                <a:cs typeface="Roboto Light" charset="0"/>
              </a:rPr>
              <a:t>. Zero arrival time with descending order of processes</a:t>
            </a:r>
          </a:p>
          <a:p>
            <a:r>
              <a:rPr lang="en-US" sz="1600" dirty="0" smtClean="0">
                <a:solidFill>
                  <a:schemeClr val="tx1"/>
                </a:solidFill>
                <a:latin typeface="Roboto Light" charset="0"/>
                <a:ea typeface="Roboto Light" charset="0"/>
                <a:cs typeface="Roboto Light" charset="0"/>
              </a:rPr>
              <a:t> </a:t>
            </a:r>
          </a:p>
          <a:p>
            <a:r>
              <a:rPr lang="en-US" sz="1600" b="1" dirty="0" smtClean="0">
                <a:solidFill>
                  <a:schemeClr val="tx1"/>
                </a:solidFill>
                <a:latin typeface="Roboto Light" charset="0"/>
                <a:ea typeface="Roboto Light" charset="0"/>
                <a:cs typeface="Roboto Light" charset="0"/>
              </a:rPr>
              <a:t>Case 3. </a:t>
            </a:r>
            <a:r>
              <a:rPr lang="en-US" sz="1600" dirty="0" smtClean="0">
                <a:solidFill>
                  <a:schemeClr val="tx1"/>
                </a:solidFill>
                <a:latin typeface="Roboto Light" charset="0"/>
                <a:ea typeface="Roboto Light" charset="0"/>
                <a:cs typeface="Roboto Light" charset="0"/>
              </a:rPr>
              <a:t>Zero arrival time with Random order of processes </a:t>
            </a:r>
          </a:p>
          <a:p>
            <a:endParaRPr lang="en-US" sz="1600" dirty="0">
              <a:solidFill>
                <a:schemeClr val="tx1"/>
              </a:solidFill>
              <a:latin typeface="Roboto Light" charset="0"/>
              <a:ea typeface="Roboto Light" charset="0"/>
              <a:cs typeface="Roboto Light" charset="0"/>
            </a:endParaRPr>
          </a:p>
          <a:p>
            <a:r>
              <a:rPr lang="en-US" sz="1600" b="1" dirty="0" smtClean="0">
                <a:solidFill>
                  <a:schemeClr val="tx1"/>
                </a:solidFill>
                <a:latin typeface="Roboto Light" charset="0"/>
                <a:ea typeface="Roboto Light" charset="0"/>
                <a:cs typeface="Roboto Light" charset="0"/>
              </a:rPr>
              <a:t>Case </a:t>
            </a:r>
            <a:r>
              <a:rPr lang="en-US" sz="1600" b="1" dirty="0">
                <a:solidFill>
                  <a:schemeClr val="tx1"/>
                </a:solidFill>
                <a:latin typeface="Roboto Light" charset="0"/>
                <a:ea typeface="Roboto Light" charset="0"/>
                <a:cs typeface="Roboto Light" charset="0"/>
              </a:rPr>
              <a:t>4. </a:t>
            </a:r>
            <a:r>
              <a:rPr lang="en-US" sz="1600" dirty="0">
                <a:solidFill>
                  <a:schemeClr val="tx1"/>
                </a:solidFill>
                <a:latin typeface="Roboto Light" charset="0"/>
                <a:ea typeface="Roboto Light" charset="0"/>
                <a:cs typeface="Roboto Light" charset="0"/>
              </a:rPr>
              <a:t>Without zero arrival time with ascending order of </a:t>
            </a:r>
            <a:r>
              <a:rPr lang="en-US" sz="1600" dirty="0" smtClean="0">
                <a:solidFill>
                  <a:schemeClr val="tx1"/>
                </a:solidFill>
                <a:latin typeface="Roboto Light" charset="0"/>
                <a:ea typeface="Roboto Light" charset="0"/>
                <a:cs typeface="Roboto Light" charset="0"/>
              </a:rPr>
              <a:t>processes.</a:t>
            </a:r>
          </a:p>
          <a:p>
            <a:endParaRPr lang="en-US" sz="1600" dirty="0" smtClean="0">
              <a:solidFill>
                <a:schemeClr val="tx1"/>
              </a:solidFill>
              <a:latin typeface="Roboto Light" charset="0"/>
              <a:ea typeface="Roboto Light" charset="0"/>
              <a:cs typeface="Roboto Light" charset="0"/>
            </a:endParaRPr>
          </a:p>
          <a:p>
            <a:r>
              <a:rPr lang="en-US" sz="1600" b="1" dirty="0">
                <a:solidFill>
                  <a:schemeClr val="tx1"/>
                </a:solidFill>
                <a:latin typeface="Roboto Light" charset="0"/>
                <a:ea typeface="Roboto Light" charset="0"/>
                <a:cs typeface="Roboto Light" charset="0"/>
              </a:rPr>
              <a:t>Case 5. </a:t>
            </a:r>
            <a:r>
              <a:rPr lang="en-US" sz="1600" dirty="0">
                <a:solidFill>
                  <a:schemeClr val="tx1"/>
                </a:solidFill>
                <a:latin typeface="Roboto Light" charset="0"/>
                <a:ea typeface="Roboto Light" charset="0"/>
                <a:cs typeface="Roboto Light" charset="0"/>
              </a:rPr>
              <a:t>Without zero arrival time with descending order of </a:t>
            </a:r>
            <a:r>
              <a:rPr lang="en-US" sz="1600" dirty="0" smtClean="0">
                <a:solidFill>
                  <a:schemeClr val="tx1"/>
                </a:solidFill>
                <a:latin typeface="Roboto Light" charset="0"/>
                <a:ea typeface="Roboto Light" charset="0"/>
                <a:cs typeface="Roboto Light" charset="0"/>
              </a:rPr>
              <a:t>processes.</a:t>
            </a:r>
          </a:p>
          <a:p>
            <a:r>
              <a:rPr lang="en-US" sz="1600" dirty="0">
                <a:solidFill>
                  <a:schemeClr val="tx1"/>
                </a:solidFill>
                <a:latin typeface="Roboto Light" charset="0"/>
                <a:ea typeface="Roboto Light" charset="0"/>
                <a:cs typeface="Roboto Light" charset="0"/>
              </a:rPr>
              <a:t/>
            </a:r>
            <a:br>
              <a:rPr lang="en-US" sz="1600" dirty="0">
                <a:solidFill>
                  <a:schemeClr val="tx1"/>
                </a:solidFill>
                <a:latin typeface="Roboto Light" charset="0"/>
                <a:ea typeface="Roboto Light" charset="0"/>
                <a:cs typeface="Roboto Light" charset="0"/>
              </a:rPr>
            </a:br>
            <a:r>
              <a:rPr lang="en-US" sz="1600" b="1" dirty="0">
                <a:solidFill>
                  <a:schemeClr val="tx1"/>
                </a:solidFill>
                <a:latin typeface="Roboto Light" charset="0"/>
                <a:ea typeface="Roboto Light" charset="0"/>
                <a:cs typeface="Roboto Light" charset="0"/>
              </a:rPr>
              <a:t>Case 6. </a:t>
            </a:r>
            <a:r>
              <a:rPr lang="en-US" sz="1600" dirty="0">
                <a:solidFill>
                  <a:schemeClr val="tx1"/>
                </a:solidFill>
                <a:latin typeface="Roboto Light" charset="0"/>
                <a:ea typeface="Roboto Light" charset="0"/>
                <a:cs typeface="Roboto Light" charset="0"/>
              </a:rPr>
              <a:t>Without zero arrival time with random order of processes </a:t>
            </a:r>
          </a:p>
        </p:txBody>
      </p:sp>
      <p:sp>
        <p:nvSpPr>
          <p:cNvPr id="9" name="Rectangle 8"/>
          <p:cNvSpPr/>
          <p:nvPr/>
        </p:nvSpPr>
        <p:spPr>
          <a:xfrm>
            <a:off x="1797268" y="2814142"/>
            <a:ext cx="3090041" cy="458648"/>
          </a:xfrm>
          <a:prstGeom prst="rect">
            <a:avLst/>
          </a:prstGeom>
          <a:solidFill>
            <a:srgbClr val="3498DB"/>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Roboto" charset="0"/>
                <a:ea typeface="Roboto" charset="0"/>
                <a:cs typeface="Roboto" charset="0"/>
              </a:rPr>
              <a:t>Number of context switch</a:t>
            </a:r>
            <a:endParaRPr lang="en-US" dirty="0">
              <a:latin typeface="Roboto" charset="0"/>
              <a:ea typeface="Roboto" charset="0"/>
              <a:cs typeface="Roboto" charset="0"/>
            </a:endParaRPr>
          </a:p>
        </p:txBody>
      </p:sp>
      <p:sp>
        <p:nvSpPr>
          <p:cNvPr id="10" name="Rectangle 9"/>
          <p:cNvSpPr/>
          <p:nvPr/>
        </p:nvSpPr>
        <p:spPr>
          <a:xfrm>
            <a:off x="1797268" y="3683578"/>
            <a:ext cx="3090041" cy="458648"/>
          </a:xfrm>
          <a:prstGeom prst="rect">
            <a:avLst/>
          </a:prstGeom>
          <a:solidFill>
            <a:srgbClr val="3498DB"/>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Roboto" charset="0"/>
                <a:ea typeface="Roboto" charset="0"/>
                <a:cs typeface="Roboto" charset="0"/>
              </a:rPr>
              <a:t>Average waiting time</a:t>
            </a:r>
            <a:endParaRPr lang="en-US" dirty="0">
              <a:latin typeface="Roboto" charset="0"/>
              <a:ea typeface="Roboto" charset="0"/>
              <a:cs typeface="Roboto" charset="0"/>
            </a:endParaRPr>
          </a:p>
        </p:txBody>
      </p:sp>
      <p:sp>
        <p:nvSpPr>
          <p:cNvPr id="11" name="Rectangle 10"/>
          <p:cNvSpPr/>
          <p:nvPr/>
        </p:nvSpPr>
        <p:spPr>
          <a:xfrm>
            <a:off x="1797268" y="4553014"/>
            <a:ext cx="3090041" cy="458648"/>
          </a:xfrm>
          <a:prstGeom prst="rect">
            <a:avLst/>
          </a:prstGeom>
          <a:solidFill>
            <a:srgbClr val="3498DB"/>
          </a:solidFill>
          <a:ln>
            <a:noFill/>
          </a:ln>
          <a:effectLst>
            <a:outerShdw blurRad="50800" dist="127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Roboto" charset="0"/>
                <a:ea typeface="Roboto" charset="0"/>
                <a:cs typeface="Roboto" charset="0"/>
              </a:rPr>
              <a:t>Average turnaround time</a:t>
            </a:r>
            <a:endParaRPr lang="en-US" dirty="0">
              <a:latin typeface="Roboto" charset="0"/>
              <a:ea typeface="Roboto" charset="0"/>
              <a:cs typeface="Roboto" charset="0"/>
            </a:endParaRPr>
          </a:p>
        </p:txBody>
      </p:sp>
      <p:sp>
        <p:nvSpPr>
          <p:cNvPr id="2" name="Right Arrow 1"/>
          <p:cNvSpPr/>
          <p:nvPr/>
        </p:nvSpPr>
        <p:spPr>
          <a:xfrm>
            <a:off x="5486400" y="3683578"/>
            <a:ext cx="977462" cy="458648"/>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5545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581</Words>
  <Application>Microsoft Macintosh PowerPoint</Application>
  <PresentationFormat>Widescreen</PresentationFormat>
  <Paragraphs>159</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Calibri</vt:lpstr>
      <vt:lpstr>Calibri Light</vt:lpstr>
      <vt:lpstr>Roboto</vt:lpstr>
      <vt:lpstr>Roboto Light</vt:lpstr>
      <vt:lpstr>Roboto Thin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11</cp:revision>
  <dcterms:created xsi:type="dcterms:W3CDTF">2016-05-15T03:50:44Z</dcterms:created>
  <dcterms:modified xsi:type="dcterms:W3CDTF">2016-05-15T05:15:21Z</dcterms:modified>
</cp:coreProperties>
</file>