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6" r:id="rId4"/>
    <p:sldId id="270" r:id="rId5"/>
    <p:sldId id="272" r:id="rId6"/>
    <p:sldId id="271" r:id="rId7"/>
    <p:sldId id="269" r:id="rId8"/>
    <p:sldId id="27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318972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195990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8456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61568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2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1331906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3103778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98183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149782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19F533-7224-4D83-8FF2-8C8E816B9398}" type="datetimeFigureOut">
              <a:rPr lang="es-CO" smtClean="0"/>
              <a:t>8/10/2023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55408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419F533-7224-4D83-8FF2-8C8E816B9398}"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116840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19F533-7224-4D83-8FF2-8C8E816B9398}" type="datetimeFigureOut">
              <a:rPr lang="es-CO" smtClean="0"/>
              <a:t>8/10/2023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240304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19F533-7224-4D83-8FF2-8C8E816B9398}" type="datetimeFigureOut">
              <a:rPr lang="es-CO" smtClean="0"/>
              <a:t>8/10/2023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139235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9F533-7224-4D83-8FF2-8C8E816B9398}" type="datetimeFigureOut">
              <a:rPr lang="es-CO" smtClean="0"/>
              <a:t>8/10/2023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57124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19F533-7224-4D83-8FF2-8C8E816B9398}"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328029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19F533-7224-4D83-8FF2-8C8E816B9398}" type="datetimeFigureOut">
              <a:rPr lang="es-CO" smtClean="0"/>
              <a:t>8/10/2023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C526515-E044-4977-BBA5-584394A86C58}" type="slidenum">
              <a:rPr lang="es-CO" smtClean="0"/>
              <a:t>‹Nº›</a:t>
            </a:fld>
            <a:endParaRPr lang="es-CO"/>
          </a:p>
        </p:txBody>
      </p:sp>
    </p:spTree>
    <p:extLst>
      <p:ext uri="{BB962C8B-B14F-4D97-AF65-F5344CB8AC3E}">
        <p14:creationId xmlns:p14="http://schemas.microsoft.com/office/powerpoint/2010/main" val="358218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19F533-7224-4D83-8FF2-8C8E816B9398}" type="datetimeFigureOut">
              <a:rPr lang="es-CO" smtClean="0"/>
              <a:t>8/10/2023</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526515-E044-4977-BBA5-584394A86C58}" type="slidenum">
              <a:rPr lang="es-CO" smtClean="0"/>
              <a:t>‹Nº›</a:t>
            </a:fld>
            <a:endParaRPr lang="es-CO"/>
          </a:p>
        </p:txBody>
      </p:sp>
    </p:spTree>
    <p:extLst>
      <p:ext uri="{BB962C8B-B14F-4D97-AF65-F5344CB8AC3E}">
        <p14:creationId xmlns:p14="http://schemas.microsoft.com/office/powerpoint/2010/main" val="2660404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AAE0D-521A-B398-E28A-5DFE3F1A8245}"/>
              </a:ext>
            </a:extLst>
          </p:cNvPr>
          <p:cNvSpPr>
            <a:spLocks noGrp="1"/>
          </p:cNvSpPr>
          <p:nvPr>
            <p:ph type="ctrTitle"/>
          </p:nvPr>
        </p:nvSpPr>
        <p:spPr>
          <a:xfrm>
            <a:off x="1009650" y="571500"/>
            <a:ext cx="8477249" cy="3353563"/>
          </a:xfrm>
        </p:spPr>
        <p:txBody>
          <a:bodyPr/>
          <a:lstStyle/>
          <a:p>
            <a:r>
              <a:rPr lang="es-MX" dirty="0"/>
              <a:t>Políticas públicas a implementar para mejorar la elegibilidad del banco mundial</a:t>
            </a:r>
            <a:endParaRPr lang="es-CO" dirty="0"/>
          </a:p>
        </p:txBody>
      </p:sp>
      <p:sp>
        <p:nvSpPr>
          <p:cNvPr id="3" name="Subtítulo 2">
            <a:extLst>
              <a:ext uri="{FF2B5EF4-FFF2-40B4-BE49-F238E27FC236}">
                <a16:creationId xmlns:a16="http://schemas.microsoft.com/office/drawing/2014/main" id="{F45BF0C6-B29D-7F8E-9C73-2A78CF61F4F6}"/>
              </a:ext>
            </a:extLst>
          </p:cNvPr>
          <p:cNvSpPr>
            <a:spLocks noGrp="1"/>
          </p:cNvSpPr>
          <p:nvPr>
            <p:ph type="subTitle" idx="1"/>
          </p:nvPr>
        </p:nvSpPr>
        <p:spPr>
          <a:xfrm>
            <a:off x="678392" y="4155608"/>
            <a:ext cx="7766936" cy="1096899"/>
          </a:xfrm>
        </p:spPr>
        <p:txBody>
          <a:bodyPr/>
          <a:lstStyle/>
          <a:p>
            <a:r>
              <a:rPr lang="es-MX" dirty="0"/>
              <a:t>Por: Alberto José Mendoza Peñaloza</a:t>
            </a:r>
          </a:p>
          <a:p>
            <a:r>
              <a:rPr lang="es-MX" dirty="0"/>
              <a:t>Cod: 201716599</a:t>
            </a:r>
            <a:endParaRPr lang="es-CO" dirty="0"/>
          </a:p>
        </p:txBody>
      </p:sp>
    </p:spTree>
    <p:extLst>
      <p:ext uri="{BB962C8B-B14F-4D97-AF65-F5344CB8AC3E}">
        <p14:creationId xmlns:p14="http://schemas.microsoft.com/office/powerpoint/2010/main" val="47344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F6F4DCE-C175-0F1C-3C01-E99A90B7D8AE}"/>
              </a:ext>
            </a:extLst>
          </p:cNvPr>
          <p:cNvSpPr txBox="1"/>
          <p:nvPr/>
        </p:nvSpPr>
        <p:spPr>
          <a:xfrm>
            <a:off x="151302" y="1355725"/>
            <a:ext cx="8267700" cy="1938992"/>
          </a:xfrm>
          <a:prstGeom prst="rect">
            <a:avLst/>
          </a:prstGeom>
          <a:noFill/>
        </p:spPr>
        <p:txBody>
          <a:bodyPr wrap="square" rtlCol="0">
            <a:spAutoFit/>
          </a:bodyPr>
          <a:lstStyle/>
          <a:p>
            <a:r>
              <a:rPr lang="es-MX" sz="2400" b="1" dirty="0">
                <a:solidFill>
                  <a:schemeClr val="accent1">
                    <a:lumMod val="50000"/>
                  </a:schemeClr>
                </a:solidFill>
              </a:rPr>
              <a:t>Estimamos los criterios de elegibilidad para préstamos del banco mundial haciendo un modelo analítico con más de 10 indicadores de bienestar de los principales  países del mundo, a partir de esto se propondrán políticas públicas para aumentar el PIB de los países.</a:t>
            </a:r>
            <a:endParaRPr lang="es-CO" sz="2400" b="1" dirty="0">
              <a:solidFill>
                <a:schemeClr val="accent1">
                  <a:lumMod val="50000"/>
                </a:schemeClr>
              </a:solidFill>
            </a:endParaRPr>
          </a:p>
        </p:txBody>
      </p:sp>
      <p:pic>
        <p:nvPicPr>
          <p:cNvPr id="2" name="Picture 4" descr="Logo-del-Banco-Mundial.-ONU - FONTAGRO Digital">
            <a:extLst>
              <a:ext uri="{FF2B5EF4-FFF2-40B4-BE49-F238E27FC236}">
                <a16:creationId xmlns:a16="http://schemas.microsoft.com/office/drawing/2014/main" id="{23115418-F040-BC90-95D2-95BF87091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3429000"/>
            <a:ext cx="6095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2">
            <a:extLst>
              <a:ext uri="{FF2B5EF4-FFF2-40B4-BE49-F238E27FC236}">
                <a16:creationId xmlns:a16="http://schemas.microsoft.com/office/drawing/2014/main" id="{81046475-ABE8-BAF9-80A5-EA45E3D62A7A}"/>
              </a:ext>
            </a:extLst>
          </p:cNvPr>
          <p:cNvSpPr>
            <a:spLocks noGrp="1"/>
          </p:cNvSpPr>
          <p:nvPr>
            <p:ph type="title"/>
          </p:nvPr>
        </p:nvSpPr>
        <p:spPr>
          <a:xfrm>
            <a:off x="246552" y="219075"/>
            <a:ext cx="5267325" cy="1320800"/>
          </a:xfrm>
        </p:spPr>
        <p:txBody>
          <a:bodyPr/>
          <a:lstStyle/>
          <a:p>
            <a:r>
              <a:rPr lang="es-MX" dirty="0"/>
              <a:t>Iniciativa:</a:t>
            </a:r>
            <a:endParaRPr lang="es-CO" dirty="0"/>
          </a:p>
        </p:txBody>
      </p:sp>
    </p:spTree>
    <p:extLst>
      <p:ext uri="{BB962C8B-B14F-4D97-AF65-F5344CB8AC3E}">
        <p14:creationId xmlns:p14="http://schemas.microsoft.com/office/powerpoint/2010/main" val="407130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laves para el éxito de empresas en el sector de salud y bienestar en  Colombia - La Nota Económica">
            <a:extLst>
              <a:ext uri="{FF2B5EF4-FFF2-40B4-BE49-F238E27FC236}">
                <a16:creationId xmlns:a16="http://schemas.microsoft.com/office/drawing/2014/main" id="{F5827807-913B-FA1A-9BB7-0D745F10F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27" y="0"/>
            <a:ext cx="677337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FF5908-4571-8A5F-A9FD-141B2DB9A971}"/>
              </a:ext>
            </a:extLst>
          </p:cNvPr>
          <p:cNvSpPr txBox="1"/>
          <p:nvPr/>
        </p:nvSpPr>
        <p:spPr>
          <a:xfrm>
            <a:off x="99291" y="2481947"/>
            <a:ext cx="4996583" cy="2031325"/>
          </a:xfrm>
          <a:prstGeom prst="rect">
            <a:avLst/>
          </a:prstGeom>
          <a:noFill/>
        </p:spPr>
        <p:txBody>
          <a:bodyPr wrap="square">
            <a:spAutoFit/>
          </a:bodyPr>
          <a:lstStyle/>
          <a:p>
            <a:r>
              <a:rPr lang="es-MX" sz="1800" b="1" dirty="0">
                <a:solidFill>
                  <a:schemeClr val="accent1">
                    <a:lumMod val="50000"/>
                  </a:schemeClr>
                </a:solidFill>
              </a:rPr>
              <a:t>La sanidad debería ser la prioridad del gobierno y se debería destinar un porcentaje muy considerable del capital del país a sanidad e investigación de enfermedades, para aumentar la esperanza de vida lo máximo posible. Dado que esta es el mayor criterio de elegibilidad encontrado.</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 sanidad:</a:t>
            </a:r>
            <a:endParaRPr lang="es-CO" dirty="0"/>
          </a:p>
        </p:txBody>
      </p:sp>
    </p:spTree>
    <p:extLst>
      <p:ext uri="{BB962C8B-B14F-4D97-AF65-F5344CB8AC3E}">
        <p14:creationId xmlns:p14="http://schemas.microsoft.com/office/powerpoint/2010/main" val="267107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FF5908-4571-8A5F-A9FD-141B2DB9A971}"/>
              </a:ext>
            </a:extLst>
          </p:cNvPr>
          <p:cNvSpPr txBox="1"/>
          <p:nvPr/>
        </p:nvSpPr>
        <p:spPr>
          <a:xfrm>
            <a:off x="99291" y="2481947"/>
            <a:ext cx="4996583" cy="2308324"/>
          </a:xfrm>
          <a:prstGeom prst="rect">
            <a:avLst/>
          </a:prstGeom>
          <a:noFill/>
        </p:spPr>
        <p:txBody>
          <a:bodyPr wrap="square">
            <a:spAutoFit/>
          </a:bodyPr>
          <a:lstStyle/>
          <a:p>
            <a:r>
              <a:rPr lang="es-MX" sz="1800" b="1" dirty="0">
                <a:solidFill>
                  <a:schemeClr val="accent1">
                    <a:lumMod val="50000"/>
                  </a:schemeClr>
                </a:solidFill>
              </a:rPr>
              <a:t>Se encontró que las emisiones de co2 permiten una industrialización de los países que aumenta los ingresos y por lo tanto la elegibilidad del banco mundial. Por lo que se propone encontrar un equilibrio entre la permisividad de las emisiones de co2 pero al mismo tiempo que haya un desarrollo sostenible para las futuras generaciones.</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las políticas ambientales:</a:t>
            </a:r>
            <a:endParaRPr lang="es-CO" dirty="0"/>
          </a:p>
        </p:txBody>
      </p:sp>
      <p:pic>
        <p:nvPicPr>
          <p:cNvPr id="6148" name="Picture 4" descr="Conseguiremos descarbonizar la industria para 2050?">
            <a:extLst>
              <a:ext uri="{FF2B5EF4-FFF2-40B4-BE49-F238E27FC236}">
                <a16:creationId xmlns:a16="http://schemas.microsoft.com/office/drawing/2014/main" id="{712673C6-D33F-F0B6-EA79-FBB95831F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6" y="0"/>
            <a:ext cx="625792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1750EF6-5805-D3C7-A107-BBC8D71A0DA9}"/>
              </a:ext>
            </a:extLst>
          </p:cNvPr>
          <p:cNvSpPr txBox="1"/>
          <p:nvPr/>
        </p:nvSpPr>
        <p:spPr>
          <a:xfrm>
            <a:off x="5934076" y="5182284"/>
            <a:ext cx="6124574" cy="169277"/>
          </a:xfrm>
          <a:prstGeom prst="rect">
            <a:avLst/>
          </a:prstGeom>
          <a:noFill/>
        </p:spPr>
        <p:txBody>
          <a:bodyPr wrap="square">
            <a:spAutoFit/>
          </a:bodyPr>
          <a:lstStyle/>
          <a:p>
            <a:r>
              <a:rPr lang="es-CO" sz="500" dirty="0"/>
              <a:t>https://theconversation.com/conseguiremos-descarbonizar-la-industria-para-2050-127731</a:t>
            </a:r>
          </a:p>
        </p:txBody>
      </p:sp>
    </p:spTree>
    <p:extLst>
      <p:ext uri="{BB962C8B-B14F-4D97-AF65-F5344CB8AC3E}">
        <p14:creationId xmlns:p14="http://schemas.microsoft.com/office/powerpoint/2010/main" val="374511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FF5908-4571-8A5F-A9FD-141B2DB9A971}"/>
              </a:ext>
            </a:extLst>
          </p:cNvPr>
          <p:cNvSpPr txBox="1"/>
          <p:nvPr/>
        </p:nvSpPr>
        <p:spPr>
          <a:xfrm>
            <a:off x="99291" y="2481947"/>
            <a:ext cx="4996583" cy="2031325"/>
          </a:xfrm>
          <a:prstGeom prst="rect">
            <a:avLst/>
          </a:prstGeom>
          <a:noFill/>
        </p:spPr>
        <p:txBody>
          <a:bodyPr wrap="square">
            <a:spAutoFit/>
          </a:bodyPr>
          <a:lstStyle/>
          <a:p>
            <a:r>
              <a:rPr lang="es-MX" sz="1800" b="1" dirty="0">
                <a:solidFill>
                  <a:schemeClr val="accent1">
                    <a:lumMod val="50000"/>
                  </a:schemeClr>
                </a:solidFill>
              </a:rPr>
              <a:t>Acerca de la corru</a:t>
            </a:r>
            <a:r>
              <a:rPr lang="es-MX" b="1" dirty="0">
                <a:solidFill>
                  <a:schemeClr val="accent1">
                    <a:lumMod val="50000"/>
                  </a:schemeClr>
                </a:solidFill>
              </a:rPr>
              <a:t>pción se propone una política de endurecimiento de las penas a corrupción de manera que los políticos se piensen dos veces cometer fraudes y malversaciones de fondo. Esto dado que el score político es uno de los factores que influyen en el crecimiento del </a:t>
            </a:r>
            <a:r>
              <a:rPr lang="es-MX" b="1" dirty="0" err="1">
                <a:solidFill>
                  <a:schemeClr val="accent1">
                    <a:lumMod val="50000"/>
                  </a:schemeClr>
                </a:solidFill>
              </a:rPr>
              <a:t>pib</a:t>
            </a:r>
            <a:r>
              <a:rPr lang="es-MX" b="1" dirty="0">
                <a:solidFill>
                  <a:schemeClr val="accent1">
                    <a:lumMod val="50000"/>
                  </a:schemeClr>
                </a:solidFill>
              </a:rPr>
              <a:t>.</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 corrupción:</a:t>
            </a:r>
            <a:endParaRPr lang="es-CO" dirty="0"/>
          </a:p>
        </p:txBody>
      </p:sp>
      <p:sp>
        <p:nvSpPr>
          <p:cNvPr id="3" name="CuadroTexto 2">
            <a:extLst>
              <a:ext uri="{FF2B5EF4-FFF2-40B4-BE49-F238E27FC236}">
                <a16:creationId xmlns:a16="http://schemas.microsoft.com/office/drawing/2014/main" id="{F1750EF6-5805-D3C7-A107-BBC8D71A0DA9}"/>
              </a:ext>
            </a:extLst>
          </p:cNvPr>
          <p:cNvSpPr txBox="1"/>
          <p:nvPr/>
        </p:nvSpPr>
        <p:spPr>
          <a:xfrm>
            <a:off x="5934076" y="5182284"/>
            <a:ext cx="6124574" cy="169277"/>
          </a:xfrm>
          <a:prstGeom prst="rect">
            <a:avLst/>
          </a:prstGeom>
          <a:noFill/>
        </p:spPr>
        <p:txBody>
          <a:bodyPr wrap="square">
            <a:spAutoFit/>
          </a:bodyPr>
          <a:lstStyle/>
          <a:p>
            <a:r>
              <a:rPr lang="es-CO" sz="500" dirty="0"/>
              <a:t>https://theconversation.com/conseguiremos-descarbonizar-la-industria-para-2050-127731</a:t>
            </a:r>
          </a:p>
        </p:txBody>
      </p:sp>
      <p:pic>
        <p:nvPicPr>
          <p:cNvPr id="8196" name="Picture 4" descr="Qué es el dinero? | Alterconsumismo | Planeta Futuro | EL PAÍS">
            <a:extLst>
              <a:ext uri="{FF2B5EF4-FFF2-40B4-BE49-F238E27FC236}">
                <a16:creationId xmlns:a16="http://schemas.microsoft.com/office/drawing/2014/main" id="{51474EFE-3437-5AB1-3044-0DFBF43C8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769B7CC-E460-B297-57B8-B98ACD425C84}"/>
              </a:ext>
            </a:extLst>
          </p:cNvPr>
          <p:cNvSpPr txBox="1"/>
          <p:nvPr/>
        </p:nvSpPr>
        <p:spPr>
          <a:xfrm>
            <a:off x="6859099" y="6210985"/>
            <a:ext cx="6162674" cy="169277"/>
          </a:xfrm>
          <a:prstGeom prst="rect">
            <a:avLst/>
          </a:prstGeom>
          <a:noFill/>
        </p:spPr>
        <p:txBody>
          <a:bodyPr wrap="square">
            <a:spAutoFit/>
          </a:bodyPr>
          <a:lstStyle/>
          <a:p>
            <a:r>
              <a:rPr lang="es-CO" sz="500" dirty="0"/>
              <a:t>https://elpais.com/elpais/2019/01/09/alterconsumismo/1547066436_609188.html</a:t>
            </a:r>
          </a:p>
        </p:txBody>
      </p:sp>
    </p:spTree>
    <p:extLst>
      <p:ext uri="{BB962C8B-B14F-4D97-AF65-F5344CB8AC3E}">
        <p14:creationId xmlns:p14="http://schemas.microsoft.com/office/powerpoint/2010/main" val="369012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FF5908-4571-8A5F-A9FD-141B2DB9A971}"/>
              </a:ext>
            </a:extLst>
          </p:cNvPr>
          <p:cNvSpPr txBox="1"/>
          <p:nvPr/>
        </p:nvSpPr>
        <p:spPr>
          <a:xfrm>
            <a:off x="99291" y="2481947"/>
            <a:ext cx="4996583" cy="2031325"/>
          </a:xfrm>
          <a:prstGeom prst="rect">
            <a:avLst/>
          </a:prstGeom>
          <a:noFill/>
        </p:spPr>
        <p:txBody>
          <a:bodyPr wrap="square">
            <a:spAutoFit/>
          </a:bodyPr>
          <a:lstStyle/>
          <a:p>
            <a:r>
              <a:rPr lang="es-MX" sz="1800" b="1" dirty="0">
                <a:solidFill>
                  <a:schemeClr val="accent1">
                    <a:lumMod val="50000"/>
                  </a:schemeClr>
                </a:solidFill>
              </a:rPr>
              <a:t>Se propone una política de libre emprendimiento y rebajas de impuestos para emprendedores, de esta forma los ciudadanos estarán más motivados a emprender y bajarán los índices de desempleo. Esto hará más elegible a los países para préstamos.</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las políticas de trabajo:</a:t>
            </a:r>
            <a:endParaRPr lang="es-CO" dirty="0"/>
          </a:p>
        </p:txBody>
      </p:sp>
      <p:sp>
        <p:nvSpPr>
          <p:cNvPr id="3" name="CuadroTexto 2">
            <a:extLst>
              <a:ext uri="{FF2B5EF4-FFF2-40B4-BE49-F238E27FC236}">
                <a16:creationId xmlns:a16="http://schemas.microsoft.com/office/drawing/2014/main" id="{F1750EF6-5805-D3C7-A107-BBC8D71A0DA9}"/>
              </a:ext>
            </a:extLst>
          </p:cNvPr>
          <p:cNvSpPr txBox="1"/>
          <p:nvPr/>
        </p:nvSpPr>
        <p:spPr>
          <a:xfrm>
            <a:off x="5934076" y="5182284"/>
            <a:ext cx="6124574" cy="169277"/>
          </a:xfrm>
          <a:prstGeom prst="rect">
            <a:avLst/>
          </a:prstGeom>
          <a:noFill/>
        </p:spPr>
        <p:txBody>
          <a:bodyPr wrap="square">
            <a:spAutoFit/>
          </a:bodyPr>
          <a:lstStyle/>
          <a:p>
            <a:r>
              <a:rPr lang="es-CO" sz="500" dirty="0"/>
              <a:t>https://theconversation.com/conseguiremos-descarbonizar-la-industria-para-2050-127731</a:t>
            </a:r>
          </a:p>
        </p:txBody>
      </p:sp>
      <p:pic>
        <p:nvPicPr>
          <p:cNvPr id="7172" name="Picture 4" descr="Cómo pedir empleo cuando no están solicitando gente - MediaLab">
            <a:extLst>
              <a:ext uri="{FF2B5EF4-FFF2-40B4-BE49-F238E27FC236}">
                <a16:creationId xmlns:a16="http://schemas.microsoft.com/office/drawing/2014/main" id="{FFF81DB1-D96B-0B4E-9D23-96F641991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2" y="0"/>
            <a:ext cx="626268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68890D9-5145-C7C5-F529-A441449FC8E0}"/>
              </a:ext>
            </a:extLst>
          </p:cNvPr>
          <p:cNvSpPr txBox="1"/>
          <p:nvPr/>
        </p:nvSpPr>
        <p:spPr>
          <a:xfrm>
            <a:off x="7110413" y="5182283"/>
            <a:ext cx="6162674" cy="169277"/>
          </a:xfrm>
          <a:prstGeom prst="rect">
            <a:avLst/>
          </a:prstGeom>
          <a:noFill/>
        </p:spPr>
        <p:txBody>
          <a:bodyPr wrap="square">
            <a:spAutoFit/>
          </a:bodyPr>
          <a:lstStyle/>
          <a:p>
            <a:r>
              <a:rPr lang="es-CO" sz="500" dirty="0"/>
              <a:t>https://medialab.news/como-pedir-empleo-cuando-no-estan-solicitando-gente/</a:t>
            </a:r>
          </a:p>
        </p:txBody>
      </p:sp>
    </p:spTree>
    <p:extLst>
      <p:ext uri="{BB962C8B-B14F-4D97-AF65-F5344CB8AC3E}">
        <p14:creationId xmlns:p14="http://schemas.microsoft.com/office/powerpoint/2010/main" val="386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FF5908-4571-8A5F-A9FD-141B2DB9A971}"/>
              </a:ext>
            </a:extLst>
          </p:cNvPr>
          <p:cNvSpPr txBox="1"/>
          <p:nvPr/>
        </p:nvSpPr>
        <p:spPr>
          <a:xfrm>
            <a:off x="151302" y="2481947"/>
            <a:ext cx="4996583" cy="1477328"/>
          </a:xfrm>
          <a:prstGeom prst="rect">
            <a:avLst/>
          </a:prstGeom>
          <a:noFill/>
        </p:spPr>
        <p:txBody>
          <a:bodyPr wrap="square">
            <a:spAutoFit/>
          </a:bodyPr>
          <a:lstStyle/>
          <a:p>
            <a:r>
              <a:rPr lang="es-MX" sz="1800" b="1" dirty="0">
                <a:solidFill>
                  <a:schemeClr val="accent1">
                    <a:lumMod val="50000"/>
                  </a:schemeClr>
                </a:solidFill>
              </a:rPr>
              <a:t>Se </a:t>
            </a:r>
            <a:r>
              <a:rPr lang="es-MX" b="1" dirty="0">
                <a:solidFill>
                  <a:schemeClr val="accent1">
                    <a:lumMod val="50000"/>
                  </a:schemeClr>
                </a:solidFill>
              </a:rPr>
              <a:t>propone un proyecto </a:t>
            </a:r>
            <a:r>
              <a:rPr lang="es-MX" sz="1800" b="1" dirty="0">
                <a:solidFill>
                  <a:schemeClr val="accent1">
                    <a:lumMod val="50000"/>
                  </a:schemeClr>
                </a:solidFill>
              </a:rPr>
              <a:t>que lleve internet a todas los centros </a:t>
            </a:r>
            <a:r>
              <a:rPr lang="es-MX" b="1" dirty="0">
                <a:solidFill>
                  <a:schemeClr val="accent1">
                    <a:lumMod val="50000"/>
                  </a:schemeClr>
                </a:solidFill>
              </a:rPr>
              <a:t>poblacionales de la zona </a:t>
            </a:r>
            <a:r>
              <a:rPr lang="es-MX" sz="1800" b="1" dirty="0">
                <a:solidFill>
                  <a:schemeClr val="accent1">
                    <a:lumMod val="50000"/>
                  </a:schemeClr>
                </a:solidFill>
              </a:rPr>
              <a:t>rural del país, con el propósito de mejorar la interconectividad y la transición a la tecnología.</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 accesibilidad a internet:</a:t>
            </a:r>
            <a:endParaRPr lang="es-CO" dirty="0"/>
          </a:p>
        </p:txBody>
      </p:sp>
      <p:pic>
        <p:nvPicPr>
          <p:cNvPr id="5122" name="Picture 2" descr="Creación de sitios web: ¿Qué hacer en internet?">
            <a:extLst>
              <a:ext uri="{FF2B5EF4-FFF2-40B4-BE49-F238E27FC236}">
                <a16:creationId xmlns:a16="http://schemas.microsoft.com/office/drawing/2014/main" id="{BB5BFCA5-7E85-07E1-F11F-E81465705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0"/>
            <a:ext cx="66960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1617156-B0DD-5D66-CDC9-CCB5522BF412}"/>
              </a:ext>
            </a:extLst>
          </p:cNvPr>
          <p:cNvSpPr txBox="1"/>
          <p:nvPr/>
        </p:nvSpPr>
        <p:spPr>
          <a:xfrm>
            <a:off x="6067426" y="6688723"/>
            <a:ext cx="6124574" cy="169277"/>
          </a:xfrm>
          <a:prstGeom prst="rect">
            <a:avLst/>
          </a:prstGeom>
          <a:noFill/>
        </p:spPr>
        <p:txBody>
          <a:bodyPr wrap="square">
            <a:spAutoFit/>
          </a:bodyPr>
          <a:lstStyle/>
          <a:p>
            <a:r>
              <a:rPr lang="es-CO" sz="500" dirty="0"/>
              <a:t>https://edu.gcfglobal.org/es/creacion-de-sitios-web/que-hacer-en-internet/1/</a:t>
            </a:r>
          </a:p>
        </p:txBody>
      </p:sp>
    </p:spTree>
    <p:extLst>
      <p:ext uri="{BB962C8B-B14F-4D97-AF65-F5344CB8AC3E}">
        <p14:creationId xmlns:p14="http://schemas.microsoft.com/office/powerpoint/2010/main" val="167662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FF5908-4571-8A5F-A9FD-141B2DB9A971}"/>
              </a:ext>
            </a:extLst>
          </p:cNvPr>
          <p:cNvSpPr txBox="1"/>
          <p:nvPr/>
        </p:nvSpPr>
        <p:spPr>
          <a:xfrm>
            <a:off x="151302" y="2481947"/>
            <a:ext cx="4996583" cy="1754326"/>
          </a:xfrm>
          <a:prstGeom prst="rect">
            <a:avLst/>
          </a:prstGeom>
          <a:noFill/>
        </p:spPr>
        <p:txBody>
          <a:bodyPr wrap="square">
            <a:spAutoFit/>
          </a:bodyPr>
          <a:lstStyle/>
          <a:p>
            <a:r>
              <a:rPr lang="es-MX" sz="1800" b="1" dirty="0">
                <a:solidFill>
                  <a:schemeClr val="accent1">
                    <a:lumMod val="50000"/>
                  </a:schemeClr>
                </a:solidFill>
              </a:rPr>
              <a:t>Se encuentra que el porcentaje de ciudadanos en fuerzas armadas disminuye ligeramente la elegibilidad del banco mundial. Por esto se propone disminuir en un porcentaje del 10% los enlistados en estos grupos.</a:t>
            </a:r>
            <a:endParaRPr lang="es-CO" sz="1800" b="1" dirty="0">
              <a:solidFill>
                <a:schemeClr val="accent1">
                  <a:lumMod val="50000"/>
                </a:schemeClr>
              </a:solidFill>
            </a:endParaRPr>
          </a:p>
        </p:txBody>
      </p:sp>
      <p:sp>
        <p:nvSpPr>
          <p:cNvPr id="10" name="Título 2">
            <a:extLst>
              <a:ext uri="{FF2B5EF4-FFF2-40B4-BE49-F238E27FC236}">
                <a16:creationId xmlns:a16="http://schemas.microsoft.com/office/drawing/2014/main" id="{1E0719F3-497E-6840-9FB0-6FF9FEAF3B86}"/>
              </a:ext>
            </a:extLst>
          </p:cNvPr>
          <p:cNvSpPr>
            <a:spLocks noGrp="1"/>
          </p:cNvSpPr>
          <p:nvPr>
            <p:ph type="title"/>
          </p:nvPr>
        </p:nvSpPr>
        <p:spPr>
          <a:xfrm>
            <a:off x="151302" y="695325"/>
            <a:ext cx="5267325" cy="1320800"/>
          </a:xfrm>
        </p:spPr>
        <p:txBody>
          <a:bodyPr/>
          <a:lstStyle/>
          <a:p>
            <a:r>
              <a:rPr lang="es-MX" dirty="0"/>
              <a:t>Acerca de las fuerzas armadas:</a:t>
            </a:r>
            <a:endParaRPr lang="es-CO" dirty="0"/>
          </a:p>
        </p:txBody>
      </p:sp>
      <p:sp>
        <p:nvSpPr>
          <p:cNvPr id="3" name="CuadroTexto 2">
            <a:extLst>
              <a:ext uri="{FF2B5EF4-FFF2-40B4-BE49-F238E27FC236}">
                <a16:creationId xmlns:a16="http://schemas.microsoft.com/office/drawing/2014/main" id="{81617156-B0DD-5D66-CDC9-CCB5522BF412}"/>
              </a:ext>
            </a:extLst>
          </p:cNvPr>
          <p:cNvSpPr txBox="1"/>
          <p:nvPr/>
        </p:nvSpPr>
        <p:spPr>
          <a:xfrm>
            <a:off x="6067426" y="6688723"/>
            <a:ext cx="6124574" cy="169277"/>
          </a:xfrm>
          <a:prstGeom prst="rect">
            <a:avLst/>
          </a:prstGeom>
          <a:noFill/>
        </p:spPr>
        <p:txBody>
          <a:bodyPr wrap="square">
            <a:spAutoFit/>
          </a:bodyPr>
          <a:lstStyle/>
          <a:p>
            <a:r>
              <a:rPr lang="es-CO" sz="500" dirty="0"/>
              <a:t>https://edu.gcfglobal.org/es/creacion-de-sitios-web/que-hacer-en-internet/1/</a:t>
            </a:r>
          </a:p>
        </p:txBody>
      </p:sp>
      <p:pic>
        <p:nvPicPr>
          <p:cNvPr id="9218" name="Picture 2" descr="Será que el pulso de las fuerzas armadas latirá a ritmo de la democracia?">
            <a:extLst>
              <a:ext uri="{FF2B5EF4-FFF2-40B4-BE49-F238E27FC236}">
                <a16:creationId xmlns:a16="http://schemas.microsoft.com/office/drawing/2014/main" id="{4348CBD5-C821-3550-3227-8C5261AC4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525"/>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6BBCCA2-E0BA-C85F-E2F2-734A2A39D4F5}"/>
              </a:ext>
            </a:extLst>
          </p:cNvPr>
          <p:cNvSpPr txBox="1"/>
          <p:nvPr/>
        </p:nvSpPr>
        <p:spPr>
          <a:xfrm>
            <a:off x="6744799" y="5625197"/>
            <a:ext cx="6124574" cy="169277"/>
          </a:xfrm>
          <a:prstGeom prst="rect">
            <a:avLst/>
          </a:prstGeom>
          <a:noFill/>
        </p:spPr>
        <p:txBody>
          <a:bodyPr wrap="square">
            <a:spAutoFit/>
          </a:bodyPr>
          <a:lstStyle/>
          <a:p>
            <a:r>
              <a:rPr lang="es-CO" sz="500" dirty="0"/>
              <a:t>https://razonpublica.com/sera-pulso-las-fuerzas-armadas-latira-al-ritmo-la-democracia/</a:t>
            </a:r>
          </a:p>
        </p:txBody>
      </p:sp>
    </p:spTree>
    <p:extLst>
      <p:ext uri="{BB962C8B-B14F-4D97-AF65-F5344CB8AC3E}">
        <p14:creationId xmlns:p14="http://schemas.microsoft.com/office/powerpoint/2010/main" val="265415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9A99971-30F7-8BFF-6901-E5A972658F54}"/>
              </a:ext>
            </a:extLst>
          </p:cNvPr>
          <p:cNvSpPr txBox="1"/>
          <p:nvPr/>
        </p:nvSpPr>
        <p:spPr>
          <a:xfrm>
            <a:off x="2238375" y="391490"/>
            <a:ext cx="5695950" cy="707886"/>
          </a:xfrm>
          <a:prstGeom prst="rect">
            <a:avLst/>
          </a:prstGeom>
          <a:noFill/>
        </p:spPr>
        <p:txBody>
          <a:bodyPr wrap="square" rtlCol="0">
            <a:spAutoFit/>
          </a:bodyPr>
          <a:lstStyle/>
          <a:p>
            <a:r>
              <a:rPr lang="es-MX" sz="4000" b="1" dirty="0">
                <a:solidFill>
                  <a:schemeClr val="bg1"/>
                </a:solidFill>
                <a:latin typeface="Bauhaus 93" panose="04030905020B02020C02" pitchFamily="82" charset="0"/>
              </a:rPr>
              <a:t>Gracias por ver</a:t>
            </a:r>
            <a:endParaRPr lang="es-CO" sz="4000" b="1" dirty="0">
              <a:solidFill>
                <a:schemeClr val="bg1"/>
              </a:solidFill>
              <a:latin typeface="Bauhaus 93" panose="04030905020B02020C02" pitchFamily="82" charset="0"/>
            </a:endParaRPr>
          </a:p>
        </p:txBody>
      </p:sp>
      <p:pic>
        <p:nvPicPr>
          <p:cNvPr id="3080" name="Picture 8">
            <a:extLst>
              <a:ext uri="{FF2B5EF4-FFF2-40B4-BE49-F238E27FC236}">
                <a16:creationId xmlns:a16="http://schemas.microsoft.com/office/drawing/2014/main" id="{EE1E5A75-9CB9-FED6-B443-2DA24022A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391490"/>
            <a:ext cx="6705600" cy="4738624"/>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3">
            <a:extLst>
              <a:ext uri="{FF2B5EF4-FFF2-40B4-BE49-F238E27FC236}">
                <a16:creationId xmlns:a16="http://schemas.microsoft.com/office/drawing/2014/main" id="{B3C86A1E-9E8E-76E9-D67E-D27020AF2718}"/>
              </a:ext>
            </a:extLst>
          </p:cNvPr>
          <p:cNvSpPr txBox="1">
            <a:spLocks/>
          </p:cNvSpPr>
          <p:nvPr/>
        </p:nvSpPr>
        <p:spPr>
          <a:xfrm>
            <a:off x="4198144" y="54705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Gracias</a:t>
            </a:r>
            <a:endParaRPr lang="es-CO" dirty="0"/>
          </a:p>
        </p:txBody>
      </p:sp>
      <p:sp>
        <p:nvSpPr>
          <p:cNvPr id="10" name="CuadroTexto 9">
            <a:extLst>
              <a:ext uri="{FF2B5EF4-FFF2-40B4-BE49-F238E27FC236}">
                <a16:creationId xmlns:a16="http://schemas.microsoft.com/office/drawing/2014/main" id="{FC6FD0CE-22B0-7E63-0BBE-BA26EE9C6E37}"/>
              </a:ext>
            </a:extLst>
          </p:cNvPr>
          <p:cNvSpPr txBox="1"/>
          <p:nvPr/>
        </p:nvSpPr>
        <p:spPr>
          <a:xfrm>
            <a:off x="4150519" y="5079741"/>
            <a:ext cx="6281736" cy="169277"/>
          </a:xfrm>
          <a:prstGeom prst="rect">
            <a:avLst/>
          </a:prstGeom>
          <a:noFill/>
        </p:spPr>
        <p:txBody>
          <a:bodyPr wrap="square">
            <a:spAutoFit/>
          </a:bodyPr>
          <a:lstStyle/>
          <a:p>
            <a:r>
              <a:rPr lang="es-CO" sz="500" dirty="0"/>
              <a:t>https://blogs.iadb.org/ciudades-sostenibles/es/ninos/</a:t>
            </a:r>
          </a:p>
        </p:txBody>
      </p:sp>
    </p:spTree>
    <p:extLst>
      <p:ext uri="{BB962C8B-B14F-4D97-AF65-F5344CB8AC3E}">
        <p14:creationId xmlns:p14="http://schemas.microsoft.com/office/powerpoint/2010/main" val="31703390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468</Words>
  <Application>Microsoft Office PowerPoint</Application>
  <PresentationFormat>Panorámica</PresentationFormat>
  <Paragraphs>28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Bauhaus 93</vt:lpstr>
      <vt:lpstr>Trebuchet MS</vt:lpstr>
      <vt:lpstr>Wingdings 3</vt:lpstr>
      <vt:lpstr>Faceta</vt:lpstr>
      <vt:lpstr>Políticas públicas a implementar para mejorar la elegibilidad del banco mundial</vt:lpstr>
      <vt:lpstr>Iniciativa:</vt:lpstr>
      <vt:lpstr>Acerca de la sanidad:</vt:lpstr>
      <vt:lpstr>Acerca de las políticas ambientales:</vt:lpstr>
      <vt:lpstr>Acerca de la corrupción:</vt:lpstr>
      <vt:lpstr>Acerca de las políticas de trabajo:</vt:lpstr>
      <vt:lpstr>Acerca de la accesibilidad a internet:</vt:lpstr>
      <vt:lpstr>Acerca de las fuerzas armadas: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Recomendaciones a inversionistas</dc:title>
  <dc:creator>Alberto Mendoza</dc:creator>
  <cp:lastModifiedBy>Alberto Mendoza</cp:lastModifiedBy>
  <cp:revision>29</cp:revision>
  <dcterms:created xsi:type="dcterms:W3CDTF">2023-09-04T04:03:25Z</dcterms:created>
  <dcterms:modified xsi:type="dcterms:W3CDTF">2023-10-09T04:35:41Z</dcterms:modified>
</cp:coreProperties>
</file>