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74" r:id="rId7"/>
    <p:sldId id="273" r:id="rId8"/>
    <p:sldId id="275" r:id="rId9"/>
    <p:sldId id="271" r:id="rId10"/>
    <p:sldId id="276" r:id="rId11"/>
    <p:sldId id="277" r:id="rId12"/>
    <p:sldId id="278" r:id="rId13"/>
    <p:sldId id="279" r:id="rId14"/>
    <p:sldId id="283" r:id="rId15"/>
    <p:sldId id="284" r:id="rId16"/>
    <p:sldId id="285" r:id="rId17"/>
    <p:sldId id="286" r:id="rId18"/>
    <p:sldId id="287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E401718-FF1B-4AD1-8E13-8ED8FD3334CF}">
          <p14:sldIdLst>
            <p14:sldId id="256"/>
            <p14:sldId id="257"/>
            <p14:sldId id="274"/>
            <p14:sldId id="273"/>
            <p14:sldId id="275"/>
            <p14:sldId id="271"/>
            <p14:sldId id="276"/>
            <p14:sldId id="277"/>
            <p14:sldId id="278"/>
            <p14:sldId id="279"/>
            <p14:sldId id="283"/>
            <p14:sldId id="284"/>
            <p14:sldId id="285"/>
            <p14:sldId id="286"/>
            <p14:sldId id="287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8D8D7-1746-4FB5-955F-6F1EE970E468}" v="9" dt="2022-06-07T23:56:46.855"/>
    <p1510:client id="{A14BB5B5-35E2-D037-1F00-058A2D419127}" v="90" dt="2022-06-07T23:32:51.322"/>
    <p1510:client id="{B70B6212-407A-491D-8104-0CC899284553}" v="284" dt="2022-06-07T13:26:0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 autoAdjust="0"/>
  </p:normalViewPr>
  <p:slideViewPr>
    <p:cSldViewPr snapToGrid="0" showGuides="1">
      <p:cViewPr varScale="1">
        <p:scale>
          <a:sx n="112" d="100"/>
          <a:sy n="112" d="100"/>
        </p:scale>
        <p:origin x="4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2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9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6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2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8F94-B3F9-4142-91A6-B1243AB030E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6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2228671"/>
            <a:ext cx="757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Mercoflux</a:t>
            </a:r>
            <a:endParaRPr lang="pt-BR" sz="7200" b="1" dirty="0">
              <a:solidFill>
                <a:schemeClr val="accent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D0B8FD-1645-4B4B-AF93-EF096BA8F876}"/>
              </a:ext>
            </a:extLst>
          </p:cNvPr>
          <p:cNvSpPr txBox="1"/>
          <p:nvPr/>
        </p:nvSpPr>
        <p:spPr>
          <a:xfrm>
            <a:off x="2310244" y="3429000"/>
            <a:ext cx="7571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Seu mercado em movimento</a:t>
            </a:r>
          </a:p>
        </p:txBody>
      </p:sp>
      <p:sp>
        <p:nvSpPr>
          <p:cNvPr id="30" name="Fluxograma: Atraso 29">
            <a:extLst>
              <a:ext uri="{FF2B5EF4-FFF2-40B4-BE49-F238E27FC236}">
                <a16:creationId xmlns:a16="http://schemas.microsoft.com/office/drawing/2014/main" id="{377FE58B-1ED9-4153-8F79-3B4A7547928E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0F6B2C4-C15A-4550-A51E-F913F1415193}"/>
              </a:ext>
            </a:extLst>
          </p:cNvPr>
          <p:cNvSpPr txBox="1"/>
          <p:nvPr/>
        </p:nvSpPr>
        <p:spPr>
          <a:xfrm>
            <a:off x="2310244" y="5172651"/>
            <a:ext cx="757151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accent3"/>
                </a:solidFill>
                <a:latin typeface="Source Sans Pro"/>
                <a:ea typeface="Source Sans Pro"/>
              </a:rPr>
              <a:t>Sprint 3</a:t>
            </a:r>
            <a:endParaRPr lang="pt-BR" sz="3600" dirty="0">
              <a:solidFill>
                <a:schemeClr val="accent3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980222D-842F-697B-DDC0-42E6EF909F9E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1" name="Fluxograma: Atraso 10">
              <a:extLst>
                <a:ext uri="{FF2B5EF4-FFF2-40B4-BE49-F238E27FC236}">
                  <a16:creationId xmlns:a16="http://schemas.microsoft.com/office/drawing/2014/main" id="{0564CB90-3C2A-7C8E-A52E-1C26D601FE3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CC2A718-1619-ED0E-85E9-3CD0DC702D39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Fluxograma: Atraso 12">
            <a:extLst>
              <a:ext uri="{FF2B5EF4-FFF2-40B4-BE49-F238E27FC236}">
                <a16:creationId xmlns:a16="http://schemas.microsoft.com/office/drawing/2014/main" id="{B84B0D7C-C93C-6166-D60F-C7E6DD8C587C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48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3238869" y="2274837"/>
            <a:ext cx="571425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/>
                <a:ea typeface="Source Sans Pro"/>
              </a:rPr>
              <a:t>Processo de atendimento e suporte</a:t>
            </a:r>
            <a:endParaRPr lang="en-US" dirty="0">
              <a:solidFill>
                <a:schemeClr val="accent4"/>
              </a:solidFill>
              <a:cs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95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1023589" y="653486"/>
            <a:ext cx="10314152" cy="5424028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B4DE70-FE41-9107-DB34-58879DC4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89" y="1073654"/>
            <a:ext cx="8782755" cy="4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1023589" y="653486"/>
            <a:ext cx="10314152" cy="5424028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B4BE72-E454-FF0E-45EF-006FA7AB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21" y="1608032"/>
            <a:ext cx="8952090" cy="35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1023589" y="653486"/>
            <a:ext cx="10314152" cy="5424028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47F55E-4361-CBDF-F731-CE0F1652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89" y="1703106"/>
            <a:ext cx="7752643" cy="33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1023589" y="653486"/>
            <a:ext cx="10314152" cy="5424028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E7C89-B823-23CA-62D6-66F8806C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33" y="893609"/>
            <a:ext cx="5607755" cy="50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1023589" y="653486"/>
            <a:ext cx="10314152" cy="5424028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C722233-B3AD-8B55-22A2-775E952A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3" y="2078181"/>
            <a:ext cx="9714087" cy="26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6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/>
                <a:ea typeface="Source Sans Pro"/>
              </a:rPr>
              <a:t>Aprendizados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15F8913-6ECA-D704-A834-2159F66EEA1C}"/>
              </a:ext>
            </a:extLst>
          </p:cNvPr>
          <p:cNvGrpSpPr/>
          <p:nvPr/>
        </p:nvGrpSpPr>
        <p:grpSpPr>
          <a:xfrm>
            <a:off x="1947870" y="1582305"/>
            <a:ext cx="8310636" cy="3693391"/>
            <a:chOff x="1585496" y="1888866"/>
            <a:chExt cx="8310636" cy="36933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2FB5A68-14BD-E8A6-4FCE-E603C103942F}"/>
                </a:ext>
              </a:extLst>
            </p:cNvPr>
            <p:cNvGrpSpPr/>
            <p:nvPr/>
          </p:nvGrpSpPr>
          <p:grpSpPr>
            <a:xfrm>
              <a:off x="1585496" y="1888866"/>
              <a:ext cx="8310636" cy="911413"/>
              <a:chOff x="967856" y="1922074"/>
              <a:chExt cx="8310636" cy="911413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84AE317-EACD-4312-8D1C-3817E2AE8D3C}"/>
                  </a:ext>
                </a:extLst>
              </p:cNvPr>
              <p:cNvSpPr txBox="1"/>
              <p:nvPr/>
            </p:nvSpPr>
            <p:spPr>
              <a:xfrm>
                <a:off x="2120814" y="2146947"/>
                <a:ext cx="715767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chemeClr val="accent4"/>
                    </a:solidFill>
                    <a:latin typeface="Source Sans Pro"/>
                    <a:ea typeface="Source Sans Pro"/>
                  </a:rPr>
                  <a:t>Trabalho em equipe</a:t>
                </a:r>
                <a:endParaRPr lang="en-US" dirty="0">
                  <a:solidFill>
                    <a:schemeClr val="accent4"/>
                  </a:solidFill>
                  <a:cs typeface="Calibri" panose="020F0502020204030204"/>
                </a:endParaRPr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CAF8C81-8FDB-B482-FF05-260A2A865802}"/>
                  </a:ext>
                </a:extLst>
              </p:cNvPr>
              <p:cNvSpPr/>
              <p:nvPr/>
            </p:nvSpPr>
            <p:spPr>
              <a:xfrm>
                <a:off x="967856" y="1922074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2375EC0-388C-682E-1EB3-6B5183DAD9B5}"/>
                  </a:ext>
                </a:extLst>
              </p:cNvPr>
              <p:cNvSpPr txBox="1"/>
              <p:nvPr/>
            </p:nvSpPr>
            <p:spPr>
              <a:xfrm>
                <a:off x="1209402" y="2054615"/>
                <a:ext cx="428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  <a:endParaRPr lang="pt-BR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D9D4075-D130-FFB4-F660-0ADB553BACFE}"/>
                </a:ext>
              </a:extLst>
            </p:cNvPr>
            <p:cNvGrpSpPr/>
            <p:nvPr/>
          </p:nvGrpSpPr>
          <p:grpSpPr>
            <a:xfrm>
              <a:off x="1585496" y="4670844"/>
              <a:ext cx="8296259" cy="911413"/>
              <a:chOff x="967856" y="3337975"/>
              <a:chExt cx="8296259" cy="911413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FF6ACC3-A3D6-22F2-0A7F-1D6BA18B68D0}"/>
                  </a:ext>
                </a:extLst>
              </p:cNvPr>
              <p:cNvSpPr txBox="1"/>
              <p:nvPr/>
            </p:nvSpPr>
            <p:spPr>
              <a:xfrm>
                <a:off x="2120814" y="3562849"/>
                <a:ext cx="714330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chemeClr val="accent4"/>
                    </a:solidFill>
                    <a:latin typeface="Source Sans Pro"/>
                    <a:ea typeface="Source Sans Pro"/>
                  </a:rPr>
                  <a:t>Comunicação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E18C965-8D73-01A9-EB7B-0B2D34E373E2}"/>
                  </a:ext>
                </a:extLst>
              </p:cNvPr>
              <p:cNvSpPr/>
              <p:nvPr/>
            </p:nvSpPr>
            <p:spPr>
              <a:xfrm>
                <a:off x="967856" y="3337975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D298F7FD-2776-0D71-7109-6436D65C3062}"/>
                  </a:ext>
                </a:extLst>
              </p:cNvPr>
              <p:cNvSpPr txBox="1"/>
              <p:nvPr/>
            </p:nvSpPr>
            <p:spPr>
              <a:xfrm>
                <a:off x="1209402" y="3470516"/>
                <a:ext cx="428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3</a:t>
                </a:r>
                <a:endParaRPr lang="pt-BR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672AA70D-7415-BA41-3F59-60090D2E40ED}"/>
                </a:ext>
              </a:extLst>
            </p:cNvPr>
            <p:cNvGrpSpPr/>
            <p:nvPr/>
          </p:nvGrpSpPr>
          <p:grpSpPr>
            <a:xfrm>
              <a:off x="1585496" y="3279855"/>
              <a:ext cx="8296259" cy="911413"/>
              <a:chOff x="967856" y="3337975"/>
              <a:chExt cx="8296259" cy="911413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0457D7B-8B8A-993B-3E01-00FBA8C47E64}"/>
                  </a:ext>
                </a:extLst>
              </p:cNvPr>
              <p:cNvSpPr txBox="1"/>
              <p:nvPr/>
            </p:nvSpPr>
            <p:spPr>
              <a:xfrm>
                <a:off x="2120814" y="3562849"/>
                <a:ext cx="714330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chemeClr val="accent4"/>
                    </a:solidFill>
                    <a:latin typeface="Source Sans Pro"/>
                    <a:ea typeface="Source Sans Pro"/>
                  </a:rPr>
                  <a:t>Competências técnicas</a:t>
                </a: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1CE5D4D7-F05C-CB86-D81D-BD18D9192DF2}"/>
                  </a:ext>
                </a:extLst>
              </p:cNvPr>
              <p:cNvSpPr/>
              <p:nvPr/>
            </p:nvSpPr>
            <p:spPr>
              <a:xfrm>
                <a:off x="967856" y="3337975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0ADCC23-CEAD-62E7-1E38-3D96B6DFB061}"/>
                  </a:ext>
                </a:extLst>
              </p:cNvPr>
              <p:cNvSpPr txBox="1"/>
              <p:nvPr/>
            </p:nvSpPr>
            <p:spPr>
              <a:xfrm>
                <a:off x="1209402" y="3470516"/>
                <a:ext cx="428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  <a:endParaRPr lang="pt-BR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011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3238869" y="3013500"/>
            <a:ext cx="571425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/>
                <a:ea typeface="Source Sans Pro"/>
              </a:rPr>
              <a:t>Agradecimentos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9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Equipe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D0B8FD-1645-4B4B-AF93-EF096BA8F876}"/>
              </a:ext>
            </a:extLst>
          </p:cNvPr>
          <p:cNvSpPr txBox="1"/>
          <p:nvPr/>
        </p:nvSpPr>
        <p:spPr>
          <a:xfrm>
            <a:off x="1063622" y="1375508"/>
            <a:ext cx="8442328" cy="441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Agda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Sayuri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Sato Taniguchi - 02221020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Felipe Corrêa de Lima - 02221010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Guilherme Henrique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Angelo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Dias - 02221050 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Marco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Antonio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Souza Magalhães - 02221044 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Pedro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Alberani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dos Santos - 02221066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Victor Hugo Marques - 02221038</a:t>
            </a:r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Gráfico 2" descr="Grupo de homens com preenchimento sólido">
            <a:extLst>
              <a:ext uri="{FF2B5EF4-FFF2-40B4-BE49-F238E27FC236}">
                <a16:creationId xmlns:a16="http://schemas.microsoft.com/office/drawing/2014/main" id="{1FAA7555-954F-4C06-85EF-16BCC6D5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5759" y="1166380"/>
            <a:ext cx="1716175" cy="1716175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652BE72-53BB-5575-68C7-41333C1EAD57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6" name="Fluxograma: Atraso 15">
              <a:extLst>
                <a:ext uri="{FF2B5EF4-FFF2-40B4-BE49-F238E27FC236}">
                  <a16:creationId xmlns:a16="http://schemas.microsoft.com/office/drawing/2014/main" id="{6EBA7B49-1131-BDB2-D40D-2AADE4EE459D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21B5F13-3A88-68A1-F8B7-843618F5DF84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80656FB9-EF31-C2F9-24CC-CC6A29CCD091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0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Desafios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57317AC-FABE-1ACA-1C6B-7C71C0745F29}"/>
              </a:ext>
            </a:extLst>
          </p:cNvPr>
          <p:cNvGrpSpPr/>
          <p:nvPr/>
        </p:nvGrpSpPr>
        <p:grpSpPr>
          <a:xfrm>
            <a:off x="967856" y="2234508"/>
            <a:ext cx="8296261" cy="2388985"/>
            <a:chOff x="707966" y="2322480"/>
            <a:chExt cx="8296261" cy="2388985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84AE317-EACD-4312-8D1C-3817E2AE8D3C}"/>
                </a:ext>
              </a:extLst>
            </p:cNvPr>
            <p:cNvSpPr txBox="1"/>
            <p:nvPr/>
          </p:nvSpPr>
          <p:spPr>
            <a:xfrm>
              <a:off x="1860925" y="2547353"/>
              <a:ext cx="71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Como o </a:t>
              </a:r>
              <a:r>
                <a:rPr lang="pt-BR" sz="2400" b="1" dirty="0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layout influencia</a:t>
              </a:r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nas compras dos clientes?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CAF8C81-8FDB-B482-FF05-260A2A865802}"/>
                </a:ext>
              </a:extLst>
            </p:cNvPr>
            <p:cNvSpPr/>
            <p:nvPr/>
          </p:nvSpPr>
          <p:spPr>
            <a:xfrm>
              <a:off x="707966" y="2322480"/>
              <a:ext cx="911413" cy="911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2375EC0-388C-682E-1EB3-6B5183DAD9B5}"/>
                </a:ext>
              </a:extLst>
            </p:cNvPr>
            <p:cNvSpPr txBox="1"/>
            <p:nvPr/>
          </p:nvSpPr>
          <p:spPr>
            <a:xfrm>
              <a:off x="949512" y="2455022"/>
              <a:ext cx="428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endParaRPr lang="pt-BR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FF6ACC3-A3D6-22F2-0A7F-1D6BA18B68D0}"/>
                </a:ext>
              </a:extLst>
            </p:cNvPr>
            <p:cNvSpPr txBox="1"/>
            <p:nvPr/>
          </p:nvSpPr>
          <p:spPr>
            <a:xfrm>
              <a:off x="1860926" y="3840259"/>
              <a:ext cx="7143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Como descobrir o </a:t>
              </a:r>
              <a:r>
                <a:rPr lang="pt-BR" sz="2400" b="1" dirty="0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melhor posicionamento</a:t>
              </a:r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de displays para a obtenção de </a:t>
              </a:r>
              <a:r>
                <a:rPr lang="pt-BR" sz="2400" b="1" dirty="0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lucro</a:t>
              </a:r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?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E18C965-8D73-01A9-EB7B-0B2D34E373E2}"/>
                </a:ext>
              </a:extLst>
            </p:cNvPr>
            <p:cNvSpPr/>
            <p:nvPr/>
          </p:nvSpPr>
          <p:spPr>
            <a:xfrm>
              <a:off x="707966" y="3800052"/>
              <a:ext cx="911413" cy="911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98F7FD-2776-0D71-7109-6436D65C3062}"/>
                </a:ext>
              </a:extLst>
            </p:cNvPr>
            <p:cNvSpPr txBox="1"/>
            <p:nvPr/>
          </p:nvSpPr>
          <p:spPr>
            <a:xfrm>
              <a:off x="949512" y="3932594"/>
              <a:ext cx="428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endParaRPr lang="pt-BR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16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Contexto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1F4F664-E8B6-A31E-BCCF-5072625A1F3F}"/>
              </a:ext>
            </a:extLst>
          </p:cNvPr>
          <p:cNvGrpSpPr/>
          <p:nvPr/>
        </p:nvGrpSpPr>
        <p:grpSpPr>
          <a:xfrm>
            <a:off x="846423" y="1853758"/>
            <a:ext cx="10499155" cy="3355597"/>
            <a:chOff x="693798" y="1853758"/>
            <a:chExt cx="10499155" cy="3355597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A3922D01-97D4-5C39-ACE9-6AD6D786FB71}"/>
                </a:ext>
              </a:extLst>
            </p:cNvPr>
            <p:cNvGrpSpPr/>
            <p:nvPr/>
          </p:nvGrpSpPr>
          <p:grpSpPr>
            <a:xfrm>
              <a:off x="4454241" y="1853758"/>
              <a:ext cx="2978270" cy="2986265"/>
              <a:chOff x="3557785" y="1893855"/>
              <a:chExt cx="2978270" cy="2986265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03D4232-61A5-200E-834D-23E03717A250}"/>
                  </a:ext>
                </a:extLst>
              </p:cNvPr>
              <p:cNvSpPr txBox="1"/>
              <p:nvPr/>
            </p:nvSpPr>
            <p:spPr>
              <a:xfrm>
                <a:off x="3557785" y="3968753"/>
                <a:ext cx="2978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200" b="1" dirty="0">
                    <a:solidFill>
                      <a:schemeClr val="accent6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R$554 bilhões</a:t>
                </a:r>
              </a:p>
            </p:txBody>
          </p:sp>
          <p:pic>
            <p:nvPicPr>
              <p:cNvPr id="19" name="Gráfico 18" descr="Dinheiro com preenchimento sólido">
                <a:extLst>
                  <a:ext uri="{FF2B5EF4-FFF2-40B4-BE49-F238E27FC236}">
                    <a16:creationId xmlns:a16="http://schemas.microsoft.com/office/drawing/2014/main" id="{72D6A285-25E9-A899-1D78-B476ECF6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67551" y="2102258"/>
                <a:ext cx="1558738" cy="1558738"/>
              </a:xfrm>
              <a:prstGeom prst="rect">
                <a:avLst/>
              </a:prstGeom>
            </p:spPr>
          </p:pic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C0D71BF-87EF-E724-40CC-8C5CCC56F12C}"/>
                  </a:ext>
                </a:extLst>
              </p:cNvPr>
              <p:cNvSpPr/>
              <p:nvPr/>
            </p:nvSpPr>
            <p:spPr>
              <a:xfrm>
                <a:off x="4059148" y="1893855"/>
                <a:ext cx="1975545" cy="197554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8F6CAA7-6756-E55B-63E2-8C1094DEF6B4}"/>
                  </a:ext>
                </a:extLst>
              </p:cNvPr>
              <p:cNvSpPr txBox="1"/>
              <p:nvPr/>
            </p:nvSpPr>
            <p:spPr>
              <a:xfrm>
                <a:off x="3557785" y="4418455"/>
                <a:ext cx="2978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faturados em 2020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1E6F702-1A58-BD75-0F6C-1A4F35FA2671}"/>
                </a:ext>
              </a:extLst>
            </p:cNvPr>
            <p:cNvGrpSpPr/>
            <p:nvPr/>
          </p:nvGrpSpPr>
          <p:grpSpPr>
            <a:xfrm>
              <a:off x="693798" y="1853758"/>
              <a:ext cx="2978270" cy="3355597"/>
              <a:chOff x="371111" y="1893855"/>
              <a:chExt cx="2978270" cy="3355597"/>
            </a:xfrm>
          </p:grpSpPr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ABCB191-AEB1-4240-6A5A-43AC70703715}"/>
                  </a:ext>
                </a:extLst>
              </p:cNvPr>
              <p:cNvSpPr txBox="1"/>
              <p:nvPr/>
            </p:nvSpPr>
            <p:spPr>
              <a:xfrm>
                <a:off x="371111" y="3968753"/>
                <a:ext cx="2978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200" b="1" dirty="0">
                    <a:solidFill>
                      <a:schemeClr val="accent6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91.351</a:t>
                </a:r>
              </a:p>
            </p:txBody>
          </p:sp>
          <p:pic>
            <p:nvPicPr>
              <p:cNvPr id="23" name="Gráfico 22" descr="Loja com preenchimento sólido">
                <a:extLst>
                  <a:ext uri="{FF2B5EF4-FFF2-40B4-BE49-F238E27FC236}">
                    <a16:creationId xmlns:a16="http://schemas.microsoft.com/office/drawing/2014/main" id="{9555A6E4-382A-557D-6FA5-02F39F72F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0877" y="2102258"/>
                <a:ext cx="1558738" cy="1558738"/>
              </a:xfrm>
              <a:prstGeom prst="rect">
                <a:avLst/>
              </a:prstGeom>
            </p:spPr>
          </p:pic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4DACF72-DA52-849D-F86E-7E2CC2774450}"/>
                  </a:ext>
                </a:extLst>
              </p:cNvPr>
              <p:cNvSpPr/>
              <p:nvPr/>
            </p:nvSpPr>
            <p:spPr>
              <a:xfrm>
                <a:off x="872474" y="1893855"/>
                <a:ext cx="1975545" cy="197554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B6598DB-B19A-6E50-43D8-D277ED05F3F8}"/>
                  </a:ext>
                </a:extLst>
              </p:cNvPr>
              <p:cNvSpPr txBox="1"/>
              <p:nvPr/>
            </p:nvSpPr>
            <p:spPr>
              <a:xfrm>
                <a:off x="371111" y="4418455"/>
                <a:ext cx="29782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supermercados no Brasil</a:t>
                </a:r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D9EAE2AD-99F8-7C42-554D-C8E642D718D4}"/>
                </a:ext>
              </a:extLst>
            </p:cNvPr>
            <p:cNvGrpSpPr/>
            <p:nvPr/>
          </p:nvGrpSpPr>
          <p:grpSpPr>
            <a:xfrm>
              <a:off x="8214683" y="1853758"/>
              <a:ext cx="2978270" cy="2986265"/>
              <a:chOff x="3557785" y="1893855"/>
              <a:chExt cx="2978270" cy="2986265"/>
            </a:xfrm>
          </p:grpSpPr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C1E618-490F-FF58-AE0F-A3BE592D940B}"/>
                  </a:ext>
                </a:extLst>
              </p:cNvPr>
              <p:cNvSpPr txBox="1"/>
              <p:nvPr/>
            </p:nvSpPr>
            <p:spPr>
              <a:xfrm>
                <a:off x="3557785" y="3968753"/>
                <a:ext cx="2978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200" b="1" dirty="0">
                    <a:solidFill>
                      <a:schemeClr val="accent6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7,5%</a:t>
                </a:r>
              </a:p>
            </p:txBody>
          </p:sp>
          <p:pic>
            <p:nvPicPr>
              <p:cNvPr id="33" name="Gráfico 32" descr="Gráfico de pizza com preenchimento sólido">
                <a:extLst>
                  <a:ext uri="{FF2B5EF4-FFF2-40B4-BE49-F238E27FC236}">
                    <a16:creationId xmlns:a16="http://schemas.microsoft.com/office/drawing/2014/main" id="{3000A6C3-CCBF-9BBB-3F81-D14EF0168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67551" y="2102258"/>
                <a:ext cx="1558738" cy="1558738"/>
              </a:xfrm>
              <a:prstGeom prst="rect">
                <a:avLst/>
              </a:prstGeom>
            </p:spPr>
          </p:pic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9CE4DD04-EF34-9A98-F3EE-881683A8985B}"/>
                  </a:ext>
                </a:extLst>
              </p:cNvPr>
              <p:cNvSpPr/>
              <p:nvPr/>
            </p:nvSpPr>
            <p:spPr>
              <a:xfrm>
                <a:off x="4059148" y="1893855"/>
                <a:ext cx="1975545" cy="197554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64955D3-E6DF-45EA-6D2B-675054817007}"/>
                  </a:ext>
                </a:extLst>
              </p:cNvPr>
              <p:cNvSpPr txBox="1"/>
              <p:nvPr/>
            </p:nvSpPr>
            <p:spPr>
              <a:xfrm>
                <a:off x="3557785" y="4418455"/>
                <a:ext cx="2978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do PIB brasileiro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82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Proposta de solução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5E90FB-96D2-61E5-1801-703EB91591E2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0515A1-EBCA-50C2-A37D-437B91A9175C}"/>
              </a:ext>
            </a:extLst>
          </p:cNvPr>
          <p:cNvSpPr txBox="1"/>
          <p:nvPr/>
        </p:nvSpPr>
        <p:spPr>
          <a:xfrm>
            <a:off x="3383347" y="2644170"/>
            <a:ext cx="542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Analisar o </a:t>
            </a:r>
            <a:r>
              <a:rPr lang="pt-BR" sz="3200" b="1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fluxo de clientes </a:t>
            </a:r>
            <a:r>
              <a:rPr lang="pt-BR" sz="32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nos corredores através de </a:t>
            </a:r>
            <a:r>
              <a:rPr lang="pt-BR" sz="3200" b="1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sensores de aproximação</a:t>
            </a:r>
          </a:p>
        </p:txBody>
      </p:sp>
    </p:spTree>
    <p:extLst>
      <p:ext uri="{BB962C8B-B14F-4D97-AF65-F5344CB8AC3E}">
        <p14:creationId xmlns:p14="http://schemas.microsoft.com/office/powerpoint/2010/main" val="42202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FBCF05-D28B-4AF2-ACB8-39411278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28" y="1033905"/>
            <a:ext cx="10575345" cy="4790190"/>
          </a:xfrm>
          <a:prstGeom prst="rect">
            <a:avLst/>
          </a:prstGeom>
          <a:ln w="76200">
            <a:solidFill>
              <a:schemeClr val="accent4"/>
            </a:solidFill>
          </a:ln>
          <a:effectLst/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5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FBCF05-D28B-4AF2-ACB8-39411278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5395" y="717409"/>
            <a:ext cx="9641210" cy="5423181"/>
          </a:xfrm>
          <a:prstGeom prst="rect">
            <a:avLst/>
          </a:prstGeom>
          <a:ln w="76200">
            <a:solidFill>
              <a:schemeClr val="accent4"/>
            </a:solidFill>
          </a:ln>
          <a:effectLst/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3013501"/>
            <a:ext cx="75715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Site institucional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6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3238869" y="2644169"/>
            <a:ext cx="571425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/>
                <a:ea typeface="Source Sans Pro"/>
              </a:rPr>
              <a:t>Manual de instalação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4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rcofluxPalet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A2E7"/>
      </a:accent1>
      <a:accent2>
        <a:srgbClr val="2C81BF"/>
      </a:accent2>
      <a:accent3>
        <a:srgbClr val="135B90"/>
      </a:accent3>
      <a:accent4>
        <a:srgbClr val="134B90"/>
      </a:accent4>
      <a:accent5>
        <a:srgbClr val="ED182D"/>
      </a:accent5>
      <a:accent6>
        <a:srgbClr val="C71426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4" ma:contentTypeDescription="Create a new document." ma:contentTypeScope="" ma:versionID="a365634abf0cc2ae1b5eb60a39b8431c">
  <xsd:schema xmlns:xsd="http://www.w3.org/2001/XMLSchema" xmlns:xs="http://www.w3.org/2001/XMLSchema" xmlns:p="http://schemas.microsoft.com/office/2006/metadata/properties" xmlns:ns3="7a087c55-5f08-466c-910b-e029fd4269fe" targetNamespace="http://schemas.microsoft.com/office/2006/metadata/properties" ma:root="true" ma:fieldsID="8eba49790afda55de09d557c5804850e" ns3:_="">
    <xsd:import namespace="7a087c55-5f08-466c-910b-e029fd4269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D11083-8E15-43F2-9C99-9CF34D28905E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a087c55-5f08-466c-910b-e029fd4269fe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4683730-3D52-4FF3-881B-4069FD1DDE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DF375-B3BB-40FE-A3D9-7EDA33B22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121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Sans 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AGDA SAYURI SATO TANIGUCHI .</dc:creator>
  <cp:lastModifiedBy>AGDA SAYURI SATO TANIGUCHI .</cp:lastModifiedBy>
  <cp:revision>37</cp:revision>
  <dcterms:created xsi:type="dcterms:W3CDTF">2022-03-14T20:37:18Z</dcterms:created>
  <dcterms:modified xsi:type="dcterms:W3CDTF">2022-06-07T23:59:43Z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