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Cost optimization for installation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234824-73D3-6F52-9C00-A1445140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122569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Using Heatmap data to determine regions best suited for new installer.</a:t>
            </a:r>
            <a:endParaRPr lang="en-US" dirty="0"/>
          </a:p>
        </p:txBody>
      </p:sp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1DCF7561-E760-9E8C-6D8C-1FDDE0946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9" r="1" b="13301"/>
          <a:stretch/>
        </p:blipFill>
        <p:spPr>
          <a:xfrm>
            <a:off x="806232" y="2339661"/>
            <a:ext cx="6046430" cy="332860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A7AD-0778-8D8A-7C52-134199BFAB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8A6135-482D-D366-79C2-8E9EE67C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0" y="2162925"/>
            <a:ext cx="5263896" cy="36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4E28-B04D-92AB-0507-5489711A9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0B0A4-478E-982A-ED28-25004B6808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8D7FD56-8C96-C793-AF20-9ACBF41E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122569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F801-1214-85F0-28B4-CEC859B1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049780"/>
            <a:ext cx="5684520" cy="2758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2E01B-21FC-82A0-8723-0D87ADAA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1750"/>
            <a:ext cx="5981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AE2F18-18C1-0316-7690-E792323D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50" y="502135"/>
            <a:ext cx="8420100" cy="1780860"/>
          </a:xfrm>
        </p:spPr>
        <p:txBody>
          <a:bodyPr/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7C7C2B-F1DF-ED34-52A7-D2CAB5CA56E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4842" y="2518611"/>
            <a:ext cx="5032485" cy="39672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Overall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Every crew uses 4 people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Each crew members gets their own hotel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Install length of 2 days + 1 travel day (3 hotels)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from City 1 – 3</a:t>
            </a:r>
            <a:r>
              <a:rPr lang="en-US" sz="900" baseline="30000" dirty="0"/>
              <a:t>rd</a:t>
            </a:r>
            <a:r>
              <a:rPr lang="en-US" sz="900" dirty="0"/>
              <a:t> Party 1 at $21/</a:t>
            </a:r>
            <a:r>
              <a:rPr lang="en-US" sz="900" dirty="0" err="1"/>
              <a:t>hr</a:t>
            </a:r>
            <a:r>
              <a:rPr lang="en-US" sz="900" dirty="0"/>
              <a:t>  | Travel from City 2 – 3</a:t>
            </a:r>
            <a:r>
              <a:rPr lang="en-US" sz="900" baseline="30000" dirty="0"/>
              <a:t>rd</a:t>
            </a:r>
            <a:r>
              <a:rPr lang="en-US" sz="900" dirty="0"/>
              <a:t> Party 2 at $17/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for our company based off of living location assumed in assumptions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Used 2023 data for # of installs per region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Hourly Rate Savings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3</a:t>
            </a:r>
            <a:r>
              <a:rPr lang="en-US" sz="900" baseline="30000" dirty="0"/>
              <a:t>rd</a:t>
            </a:r>
            <a:r>
              <a:rPr lang="en-US" sz="900" dirty="0"/>
              <a:t> Party 1 $42/</a:t>
            </a:r>
            <a:r>
              <a:rPr lang="en-US" sz="900" dirty="0" err="1"/>
              <a:t>hr</a:t>
            </a:r>
            <a:r>
              <a:rPr lang="en-US" sz="900" dirty="0"/>
              <a:t>    |   3</a:t>
            </a:r>
            <a:r>
              <a:rPr lang="en-US" sz="900" baseline="30000" dirty="0"/>
              <a:t>rd</a:t>
            </a:r>
            <a:r>
              <a:rPr lang="en-US" sz="900" dirty="0"/>
              <a:t> Party 2  $38/</a:t>
            </a:r>
            <a:r>
              <a:rPr lang="en-US" sz="900" dirty="0" err="1"/>
              <a:t>hr</a:t>
            </a:r>
            <a:r>
              <a:rPr lang="en-US" sz="900" dirty="0"/>
              <a:t>    |   Our Company $30/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Maine Union Rate $38.95 total package ($29.27 hourly | $9.68 fringe)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Employee Benefits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Benefit calculations based off of 2,080 hours per year @ hourly rate * 30%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Assumed at 40 hours/week (both office and installer)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I have NOT factored in unemployment taxes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Depreciation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Van purchase price depreciated over 5 years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4A43-060A-C2BA-522A-14EBFF7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7FAB14F6-EDE6-B50F-4A7F-978EDA3F299A}"/>
              </a:ext>
            </a:extLst>
          </p:cNvPr>
          <p:cNvSpPr txBox="1">
            <a:spLocks/>
          </p:cNvSpPr>
          <p:nvPr/>
        </p:nvSpPr>
        <p:spPr>
          <a:xfrm>
            <a:off x="6877327" y="2518610"/>
            <a:ext cx="5032485" cy="39672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 err="1"/>
              <a:t>Misc</a:t>
            </a:r>
            <a:r>
              <a:rPr lang="en-US" sz="900" dirty="0"/>
              <a:t>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Our Installer $60 per day per diem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$100 per install for consumables for Our Installer (anchors, </a:t>
            </a:r>
            <a:r>
              <a:rPr lang="en-US" sz="900" dirty="0" err="1"/>
              <a:t>etc</a:t>
            </a:r>
            <a:r>
              <a:rPr lang="en-US" sz="9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Cell phone stipend $80 per month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No new  </a:t>
            </a:r>
            <a:r>
              <a:rPr lang="en-US" sz="900" dirty="0" err="1"/>
              <a:t>Fastfield</a:t>
            </a:r>
            <a:r>
              <a:rPr lang="en-US" sz="900" dirty="0"/>
              <a:t> licenses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Additional Head Count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2 new office staff needed - $60,000 per year each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Operating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$200 factored in per year to account for future computer costs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Yearly insurance/registration cost for new vehicles NOT factored 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Difference in Overhead allocation between how we calculate 3rd parties vs our Installers is NOT factored in.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Not factoring in any office/storage warehouse leasing that would be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Capital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Purchase price of latest van used - $75,000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Initial tool invest for installer - $1,500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New laptops and printers - $800 for computer, $200 for printer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E4153D-6347-876D-9672-CF455F9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Implications of Company vs. Third-Party Services </a:t>
            </a:r>
            <a:br>
              <a:rPr lang="en-US" dirty="0"/>
            </a:br>
            <a:r>
              <a:rPr lang="en-US" sz="1800" dirty="0"/>
              <a:t>Cost Per Install – 3</a:t>
            </a:r>
            <a:r>
              <a:rPr lang="en-US" sz="1800" baseline="30000" dirty="0"/>
              <a:t>rd</a:t>
            </a:r>
            <a:r>
              <a:rPr lang="en-US" sz="1800" dirty="0"/>
              <a:t> Party 1 $6,832, 3</a:t>
            </a:r>
            <a:r>
              <a:rPr lang="en-US" sz="1800" baseline="30000" dirty="0"/>
              <a:t>rd</a:t>
            </a:r>
            <a:r>
              <a:rPr lang="en-US" sz="1800" dirty="0"/>
              <a:t> party 2 $7,626, Our company $7,990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0801-881D-5830-930D-D024BC45C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7437A-BF9E-C01E-9271-E98D747F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67874"/>
            <a:ext cx="5368292" cy="3524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9CDDD-8FBB-4ABD-6AAA-86132E21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64" y="2067874"/>
            <a:ext cx="6086531" cy="35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926310-8811-E73B-5A55-3ADFBFF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br>
              <a:rPr lang="en-US" dirty="0"/>
            </a:br>
            <a:r>
              <a:rPr lang="en-US" sz="1600" dirty="0"/>
              <a:t>Focus on Where we are going, not where we have been</a:t>
            </a:r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698291C-B83B-B244-CA69-37D8675E6E1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Background: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bonds were passed in AREA 1 several years ago.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bonds impacted our margins from 2021 to 2023, leading to constrained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Our Company’s historical approach has been reactive.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Transition to a proactive strategy to anticipate and respond to future bond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Align Sales and Installations teams more closely with bond timing and quoting activity to avoid unexpected resource shortfalls and improve capacity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Collaborate more effectively with Sales to stay informed on future bonds and assess their impact on our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missed the opportunity to reposition crews AREA 1, which affected our ability to manage the increased volume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critical that we establish a system for early identification of bond approvals to prepare for future demand and adapt operational strategies for sustained success.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DD18-0920-6FF8-47DE-255006CF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1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Brandon Albers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{8F5DCF7E-A858-4616-869E-AD83040A57FF}tf67328976_win32</Template>
  <TotalTime>41</TotalTime>
  <Words>537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Cost optimization for installation operations</vt:lpstr>
      <vt:lpstr>Approach for Analysis Using Heatmap data to determine regions best suited for new installer.</vt:lpstr>
      <vt:lpstr>Approach for Analysis Assumptions Made</vt:lpstr>
      <vt:lpstr>Approach for Analysis Assumptions Made</vt:lpstr>
      <vt:lpstr>Cost Implications of Company vs. Third-Party Services  Cost Per Install – 3rd Party 1 $6,832, 3rd party 2 $7,626, Our company $7,990 </vt:lpstr>
      <vt:lpstr>What’s Next? Focus on Where we are going, not where we have been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M Albers</dc:creator>
  <cp:lastModifiedBy>Brandon M Albers</cp:lastModifiedBy>
  <cp:revision>5</cp:revision>
  <dcterms:created xsi:type="dcterms:W3CDTF">2024-11-17T05:24:09Z</dcterms:created>
  <dcterms:modified xsi:type="dcterms:W3CDTF">2024-11-18T22:55:27Z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