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54045"/>
    <a:srgbClr val="000000"/>
    <a:srgbClr val="F8F7F7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19E7B4-10D6-40B0-B812-98EB4C2EA13A}" v="2" dt="2024-06-24T08:06:39.362"/>
    <p1510:client id="{F4CAF5E6-EC4C-6FDB-358F-BB248CAFDF49}" v="6" dt="2024-06-25T13:04:24.5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BECA-375D-3FBE-EC5B-7358CDD47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6B402-1B3E-5D24-B98C-23ED8F45A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33560-3FBD-4821-456A-3244418A9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6DE8-996D-4754-92E3-C890FC878B61}" type="datetimeFigureOut">
              <a:rPr lang="nb-NO" smtClean="0"/>
              <a:t>05.07.2024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9AA7B-BEAD-96D7-95BF-F19390D9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64F19-ABFD-F600-E38A-85B716486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E141-404C-477B-BCB4-9E92637171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653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ECF60-781E-394D-9908-400BAC99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85639-29DF-3392-5667-ADD723B7B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4C3B2-9894-51AF-FBAB-04C559A4B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6DE8-996D-4754-92E3-C890FC878B61}" type="datetimeFigureOut">
              <a:rPr lang="nb-NO" smtClean="0"/>
              <a:t>05.07.2024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CBC13-832A-B4C7-CEB2-03FDBBF2C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5677B-8849-59A0-3BCA-E42AEF38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E141-404C-477B-BCB4-9E92637171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712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410F13-AA3A-F5B3-81A1-D632466F4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2C1AF-8B94-78F4-77EF-CB4907D2E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3DAF0-8BEE-C5B4-71F2-6345A530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6DE8-996D-4754-92E3-C890FC878B61}" type="datetimeFigureOut">
              <a:rPr lang="nb-NO" smtClean="0"/>
              <a:t>05.07.2024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F6C08-C9ED-3483-C9DB-16885D19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1985C-BDC1-1DDD-D24A-979EF794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E141-404C-477B-BCB4-9E92637171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5010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AAA6-25F7-BF1A-70C0-2371BB22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02614-4BD4-00CE-663C-4B6D9CA20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E142-A058-A774-CB3B-07B552E7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6DE8-996D-4754-92E3-C890FC878B61}" type="datetimeFigureOut">
              <a:rPr lang="nb-NO" smtClean="0"/>
              <a:t>05.07.2024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EB256-B978-280E-C3C0-70EA38F3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42628-A290-3E0B-A5CF-3A38C5E6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E141-404C-477B-BCB4-9E92637171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732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3548-E52E-4C87-1923-2799A42A2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396E1-2F08-4F20-B307-3E774C9D1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1F5E3-4DA0-98BA-AE31-FA1DA65C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6DE8-996D-4754-92E3-C890FC878B61}" type="datetimeFigureOut">
              <a:rPr lang="nb-NO" smtClean="0"/>
              <a:t>05.07.2024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4CDC7-9064-5CE0-1749-C992CA4B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9B9A3-D389-AF78-0520-3863F515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E141-404C-477B-BCB4-9E92637171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6552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A9F0-D6C1-CEAC-7060-02DD9641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680FC-3C6B-4968-4E6E-C8CA11EF2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D7278-1FE7-3A63-9B5E-60AA475E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DFDB2-61A7-8D4E-565A-D56CE9DA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6DE8-996D-4754-92E3-C890FC878B61}" type="datetimeFigureOut">
              <a:rPr lang="nb-NO" smtClean="0"/>
              <a:t>05.07.2024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32230-67B9-7FA1-DBAC-DEF912DF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E0420-D9B0-309F-AAAB-C11551D2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E141-404C-477B-BCB4-9E92637171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851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1C88D-3B1D-7F55-3950-46F46BAC5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8DF3B-A36E-605B-C1B2-D5575BC16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1B669-4BC9-F89B-B84A-94DE36A3D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71B803-AE6F-9831-7E40-D1F2529AF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48EBC-0E32-A2FF-382C-18577DE70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98142-5C63-799F-F807-2C634F51D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6DE8-996D-4754-92E3-C890FC878B61}" type="datetimeFigureOut">
              <a:rPr lang="nb-NO" smtClean="0"/>
              <a:t>05.07.2024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699CFA-99A7-502B-7402-4825F65E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D3BEF-9F35-25AE-EDEC-AE02B8A1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E141-404C-477B-BCB4-9E92637171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100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15FF-D700-2EC9-D737-C09A52CB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369818-EA26-A05D-31BF-34B6B97F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6DE8-996D-4754-92E3-C890FC878B61}" type="datetimeFigureOut">
              <a:rPr lang="nb-NO" smtClean="0"/>
              <a:t>05.07.2024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5F9DF-0271-BF57-D176-6A2D84AA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EB030-D8C5-BFAE-4C49-BF4FF06E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E141-404C-477B-BCB4-9E92637171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534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C8AA5-9E21-E47E-FFDA-2BDB80E67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6DE8-996D-4754-92E3-C890FC878B61}" type="datetimeFigureOut">
              <a:rPr lang="nb-NO" smtClean="0"/>
              <a:t>05.07.2024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74CAFB-DF32-DA4E-74A2-C50BB06B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D7BA5-9A70-BFA8-AF76-1E14BAA9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E141-404C-477B-BCB4-9E92637171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169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5A35-E2BC-F7A7-B53E-2DA1AC0CF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98E22-76E6-79D0-478F-14923C7E4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F2EB7-DBB5-3A32-0CBF-805A8D32F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0AC26-5158-FDA2-A260-37E6D1F2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6DE8-996D-4754-92E3-C890FC878B61}" type="datetimeFigureOut">
              <a:rPr lang="nb-NO" smtClean="0"/>
              <a:t>05.07.2024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26201-50B2-2669-36D5-01AE894A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36B1A-1306-B794-FFAD-28D44F89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E141-404C-477B-BCB4-9E92637171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879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097DF-9EAA-99CC-27A2-D0C164EA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FEDD5D-A1CD-A558-567C-E2EFCDE57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913EC-4D20-FB77-81D9-B9161755A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64182-EA7F-4A00-8DC8-D6C9AF18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6DE8-996D-4754-92E3-C890FC878B61}" type="datetimeFigureOut">
              <a:rPr lang="nb-NO" smtClean="0"/>
              <a:t>05.07.2024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32163-CB69-D842-DD2B-FD4A6447D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EFA91-04C9-F16B-A68B-6E3F55A6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E141-404C-477B-BCB4-9E92637171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691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72929-2618-2D8C-3863-561AC6BC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04F6F-0796-E245-C183-0D00B2F56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D395C-DAFB-5357-AF6B-517535D9D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E6DE8-996D-4754-92E3-C890FC878B61}" type="datetimeFigureOut">
              <a:rPr lang="nb-NO" smtClean="0"/>
              <a:t>05.07.2024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17E03-5607-3139-247C-0DFF35E6F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2EB6B-3876-0F37-3DE7-B474309E7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5E141-404C-477B-BCB4-9E92637171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9297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24E8C2-19C2-E96E-950E-FC469E5188C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900" y="160737"/>
            <a:ext cx="3240865" cy="653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37C6755A-EC6A-0E94-722A-502F43F22856}"/>
              </a:ext>
            </a:extLst>
          </p:cNvPr>
          <p:cNvGrpSpPr/>
          <p:nvPr/>
        </p:nvGrpSpPr>
        <p:grpSpPr>
          <a:xfrm>
            <a:off x="721661" y="147920"/>
            <a:ext cx="3240865" cy="6533147"/>
            <a:chOff x="976776" y="147920"/>
            <a:chExt cx="3240865" cy="653314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2903E3C-D52D-0528-1BF0-C3770726D2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776" y="147920"/>
              <a:ext cx="3240865" cy="6533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07C1EE-3585-C412-AEBC-75651F37B38F}"/>
                </a:ext>
              </a:extLst>
            </p:cNvPr>
            <p:cNvSpPr/>
            <p:nvPr/>
          </p:nvSpPr>
          <p:spPr>
            <a:xfrm>
              <a:off x="1163208" y="687884"/>
              <a:ext cx="2872800" cy="3620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pic>
          <p:nvPicPr>
            <p:cNvPr id="9" name="Picture 8" descr="A white text on a black background&#10;&#10;Description automatically generated">
              <a:extLst>
                <a:ext uri="{FF2B5EF4-FFF2-40B4-BE49-F238E27FC236}">
                  <a16:creationId xmlns:a16="http://schemas.microsoft.com/office/drawing/2014/main" id="{47274290-6784-B2C0-82FD-DEDDFE7AC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796" y="735702"/>
              <a:ext cx="1294130" cy="262194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70A656-8103-05E4-AA58-1D1CBB69DA2D}"/>
              </a:ext>
            </a:extLst>
          </p:cNvPr>
          <p:cNvGrpSpPr/>
          <p:nvPr/>
        </p:nvGrpSpPr>
        <p:grpSpPr>
          <a:xfrm>
            <a:off x="1045120" y="413743"/>
            <a:ext cx="2548229" cy="276999"/>
            <a:chOff x="1300235" y="413743"/>
            <a:chExt cx="2548229" cy="2769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B2E22F-FF08-CE24-F0CC-2521CD6B3809}"/>
                </a:ext>
              </a:extLst>
            </p:cNvPr>
            <p:cNvSpPr txBox="1"/>
            <p:nvPr/>
          </p:nvSpPr>
          <p:spPr>
            <a:xfrm>
              <a:off x="1300235" y="413743"/>
              <a:ext cx="61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150">
                  <a:latin typeface="Aptos" panose="020B0004020202020204" pitchFamily="34" charset="0"/>
                  <a:cs typeface="Raavi" panose="020B0502040204020203" pitchFamily="34" charset="0"/>
                </a:rPr>
                <a:t>13:59</a:t>
              </a: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D1545F6-5C97-029D-0133-2777628A4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44428" y="454418"/>
              <a:ext cx="204036" cy="181365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7E6D5C4-8DF8-B462-52CF-EE090FCB2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36633" y="490319"/>
              <a:ext cx="136044" cy="108835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308FF00E-3CCF-0FA4-BC14-6A19548A7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41626" y="499842"/>
              <a:ext cx="136045" cy="108836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E0F462F-5AB9-6F7E-BA9E-6BC804D22081}"/>
              </a:ext>
            </a:extLst>
          </p:cNvPr>
          <p:cNvSpPr txBox="1"/>
          <p:nvPr/>
        </p:nvSpPr>
        <p:spPr>
          <a:xfrm rot="16200000">
            <a:off x="-29928" y="3159769"/>
            <a:ext cx="870751" cy="369332"/>
          </a:xfrm>
          <a:prstGeom prst="rect">
            <a:avLst/>
          </a:prstGeom>
          <a:solidFill>
            <a:srgbClr val="E54045"/>
          </a:solidFill>
        </p:spPr>
        <p:txBody>
          <a:bodyPr wrap="none" rtlCol="0">
            <a:spAutoFit/>
          </a:bodyPr>
          <a:lstStyle/>
          <a:p>
            <a:r>
              <a:rPr lang="nb-NO">
                <a:solidFill>
                  <a:schemeClr val="bg1"/>
                </a:solidFill>
              </a:rPr>
              <a:t>Ny side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F3CAE4-65C5-5555-1D54-B8F7F4465364}"/>
              </a:ext>
            </a:extLst>
          </p:cNvPr>
          <p:cNvSpPr txBox="1"/>
          <p:nvPr/>
        </p:nvSpPr>
        <p:spPr>
          <a:xfrm>
            <a:off x="5112382" y="3095585"/>
            <a:ext cx="20358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Sikkerhetssjekk</a:t>
            </a:r>
            <a:br>
              <a:rPr lang="nb-NO" sz="95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</a:br>
            <a:r>
              <a:rPr lang="nb-NO" sz="60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Vi kontrollerer alle hjul for skader. Oppdager vi utbedringsbehov varsles du i god tid før sesong.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DDA728-B95B-1064-137A-045CE02FE347}"/>
              </a:ext>
            </a:extLst>
          </p:cNvPr>
          <p:cNvSpPr txBox="1"/>
          <p:nvPr/>
        </p:nvSpPr>
        <p:spPr>
          <a:xfrm>
            <a:off x="5112381" y="3593623"/>
            <a:ext cx="20358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Punkteringsforsikring</a:t>
            </a:r>
            <a:br>
              <a:rPr lang="nb-NO" sz="95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</a:br>
            <a:r>
              <a:rPr lang="nb-NO" sz="60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Punktert et eller flere dekk? Ingen problem! Er skaden reparerbar fikser vi den kostnadsfritt for deg.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A5F0DB-0459-7442-0209-EF73769CBCED}"/>
              </a:ext>
            </a:extLst>
          </p:cNvPr>
          <p:cNvSpPr txBox="1"/>
          <p:nvPr/>
        </p:nvSpPr>
        <p:spPr>
          <a:xfrm>
            <a:off x="5112381" y="4153814"/>
            <a:ext cx="2035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Varsling og Online booking</a:t>
            </a:r>
            <a:br>
              <a:rPr lang="nb-NO" sz="95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</a:br>
            <a:r>
              <a:rPr lang="nb-NO" sz="600" b="0" i="0">
                <a:solidFill>
                  <a:srgbClr val="000000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Når det nærmer seg tid for hjulskift sender vi deg automatisk varsling. Time bestiller du superenkelt rett fra mobilen på Min side</a:t>
            </a:r>
            <a:endParaRPr lang="nb-NO" sz="600">
              <a:latin typeface="Roboto Light" panose="02000000000000000000" pitchFamily="2" charset="0"/>
              <a:ea typeface="Roboto Light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6D0ABC-8F09-4668-805C-D3F43F3BD116}"/>
              </a:ext>
            </a:extLst>
          </p:cNvPr>
          <p:cNvSpPr txBox="1"/>
          <p:nvPr/>
        </p:nvSpPr>
        <p:spPr>
          <a:xfrm>
            <a:off x="5112381" y="1638864"/>
            <a:ext cx="20358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Lagring</a:t>
            </a:r>
            <a:br>
              <a:rPr lang="nb-NO" sz="95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</a:br>
            <a:r>
              <a:rPr lang="nb-NO" sz="60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Korrekt lagring og sikkerhetssjekk så du kan kjøre trygt og vite at alt er i orden.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D1D965C2-BEF1-9CF8-B0FF-58FCB7587FD2}"/>
              </a:ext>
            </a:extLst>
          </p:cNvPr>
          <p:cNvSpPr txBox="1"/>
          <p:nvPr/>
        </p:nvSpPr>
        <p:spPr>
          <a:xfrm>
            <a:off x="5112381" y="2131104"/>
            <a:ext cx="2035810" cy="4231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nb-NO" sz="100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Hjulskift</a:t>
            </a:r>
            <a:br>
              <a:rPr lang="nb-NO" sz="95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</a:br>
            <a:r>
              <a:rPr lang="nb-NO" sz="60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Dekkskift mens venter. Vi tar oss av lufttrykk, korrekt montering og kalibrering med bilens systemer.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8CCE09C0-D4F6-E5DD-F38B-73D440DB3D8C}"/>
              </a:ext>
            </a:extLst>
          </p:cNvPr>
          <p:cNvSpPr txBox="1"/>
          <p:nvPr/>
        </p:nvSpPr>
        <p:spPr>
          <a:xfrm>
            <a:off x="5112381" y="2618682"/>
            <a:ext cx="2035810" cy="4231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nb-NO" sz="100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Maskinvask</a:t>
            </a:r>
            <a:br>
              <a:rPr lang="nb-NO" sz="95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</a:br>
            <a:r>
              <a:rPr lang="nb-NO" sz="60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Skånsom maskinvask før hjulene lagres for sesongen gir økt levetid for dekk og felger.</a:t>
            </a:r>
          </a:p>
        </p:txBody>
      </p:sp>
      <p:pic>
        <p:nvPicPr>
          <p:cNvPr id="4" name="Picture 3" descr="A close-up of a phone&#10;&#10;Description automatically generated">
            <a:extLst>
              <a:ext uri="{FF2B5EF4-FFF2-40B4-BE49-F238E27FC236}">
                <a16:creationId xmlns:a16="http://schemas.microsoft.com/office/drawing/2014/main" id="{7726D615-A927-7FC4-3FA8-238CE711179A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800" y="424418"/>
            <a:ext cx="2870200" cy="621140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10D8D49-BF6E-665C-4E80-E8199B2B61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28249" y="787400"/>
            <a:ext cx="162719" cy="185964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EF0AD0E-E164-1F33-E892-19D8FEF9E943}"/>
              </a:ext>
            </a:extLst>
          </p:cNvPr>
          <p:cNvSpPr/>
          <p:nvPr/>
        </p:nvSpPr>
        <p:spPr>
          <a:xfrm>
            <a:off x="914443" y="1775671"/>
            <a:ext cx="2857422" cy="1221816"/>
          </a:xfrm>
          <a:prstGeom prst="rect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0B247042-8BA5-BF38-E691-1B77070F7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015" y="1977848"/>
            <a:ext cx="479541" cy="479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0E1A075-2021-9C98-D76F-AE6C1C7B7F3B}"/>
              </a:ext>
            </a:extLst>
          </p:cNvPr>
          <p:cNvSpPr txBox="1"/>
          <p:nvPr/>
        </p:nvSpPr>
        <p:spPr>
          <a:xfrm>
            <a:off x="922493" y="4575843"/>
            <a:ext cx="2849372" cy="19435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b-NO" sz="100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Vi har registrert gratis prøveperiode på</a:t>
            </a:r>
          </a:p>
          <a:p>
            <a:r>
              <a:rPr lang="nb-NO" sz="1000" err="1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dekkhotell</a:t>
            </a:r>
            <a:r>
              <a:rPr lang="nb-NO" sz="100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 på vegne av din forhandler:</a:t>
            </a:r>
          </a:p>
          <a:p>
            <a:endParaRPr lang="nb-NO" sz="1000">
              <a:latin typeface="Roboto Light" panose="02000000000000000000" pitchFamily="2" charset="0"/>
              <a:ea typeface="Roboto Light" panose="02000000000000000000" pitchFamily="2" charset="0"/>
              <a:cs typeface="Segoe UI" panose="020B0502040204020203" pitchFamily="34" charset="0"/>
            </a:endParaRPr>
          </a:p>
          <a:p>
            <a:r>
              <a:rPr lang="nb-NO" sz="1000" b="1"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TESTFORHANDLER AS</a:t>
            </a:r>
          </a:p>
          <a:p>
            <a:endParaRPr lang="nb-NO" sz="1000">
              <a:latin typeface="Roboto Light" panose="02000000000000000000" pitchFamily="2" charset="0"/>
              <a:ea typeface="Roboto Light" panose="02000000000000000000" pitchFamily="2" charset="0"/>
              <a:cs typeface="Segoe UI" panose="020B0502040204020203" pitchFamily="34" charset="0"/>
            </a:endParaRPr>
          </a:p>
          <a:p>
            <a:r>
              <a:rPr lang="nb-NO" sz="1000"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Oppsummering</a:t>
            </a:r>
          </a:p>
          <a:p>
            <a:endParaRPr lang="nb-NO" sz="1000">
              <a:latin typeface="Roboto" panose="02000000000000000000" pitchFamily="2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nb-NO" sz="100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Gratis </a:t>
            </a:r>
            <a:r>
              <a:rPr lang="nb-NO" sz="1000" err="1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dekkhotell</a:t>
            </a:r>
            <a:r>
              <a:rPr lang="nb-NO" sz="100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 frem til 30.04.2024.</a:t>
            </a:r>
          </a:p>
          <a:p>
            <a:endParaRPr lang="nb-NO" sz="1000">
              <a:latin typeface="Roboto Light" panose="02000000000000000000" pitchFamily="2" charset="0"/>
              <a:ea typeface="Roboto Light" panose="02000000000000000000" pitchFamily="2" charset="0"/>
              <a:cs typeface="Segoe UI" panose="020B0502040204020203" pitchFamily="34" charset="0"/>
            </a:endParaRPr>
          </a:p>
          <a:p>
            <a:r>
              <a:rPr lang="nb-NO" sz="1000"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Etter gratisperioden står du fritt til å velge:</a:t>
            </a:r>
          </a:p>
          <a:p>
            <a:endParaRPr lang="nb-NO" sz="1000">
              <a:latin typeface="Roboto Light" panose="02000000000000000000" pitchFamily="2" charset="0"/>
              <a:ea typeface="Roboto Light" panose="02000000000000000000" pitchFamily="2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00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Fortsette </a:t>
            </a:r>
            <a:r>
              <a:rPr lang="nb-NO" sz="1000" err="1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dekkhotell</a:t>
            </a:r>
            <a:r>
              <a:rPr lang="nb-NO" sz="100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 til kr. 2 195,- </a:t>
            </a:r>
            <a:r>
              <a:rPr lang="nb-NO" sz="1000" err="1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pr.halvår</a:t>
            </a:r>
            <a:endParaRPr lang="nb-NO" sz="1000">
              <a:latin typeface="Roboto Light" panose="02000000000000000000" pitchFamily="2" charset="0"/>
              <a:ea typeface="Roboto Light" panose="02000000000000000000" pitchFamily="2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00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Avslutte </a:t>
            </a:r>
            <a:r>
              <a:rPr lang="nb-NO" sz="1000" err="1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dekkhotell</a:t>
            </a:r>
            <a:r>
              <a:rPr lang="nb-NO" sz="100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 uten hjulskift </a:t>
            </a:r>
            <a:br>
              <a:rPr lang="nb-NO" sz="100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</a:br>
            <a:r>
              <a:rPr lang="nb-NO" sz="100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(uten kostnad)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00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Avslutte </a:t>
            </a:r>
            <a:r>
              <a:rPr lang="nb-NO" sz="1000" err="1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dekkhotell</a:t>
            </a:r>
            <a:r>
              <a:rPr lang="nb-NO" sz="100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 med hjulskift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00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(tillegg for hjulskift)</a:t>
            </a:r>
            <a:endParaRPr lang="nb-NO" sz="1000">
              <a:latin typeface="Roboto" panose="02000000000000000000" pitchFamily="2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32" name="Picture 31" descr="A white van with black background&#10;&#10;Description automatically generated">
            <a:extLst>
              <a:ext uri="{FF2B5EF4-FFF2-40B4-BE49-F238E27FC236}">
                <a16:creationId xmlns:a16="http://schemas.microsoft.com/office/drawing/2014/main" id="{850BF14A-8BDE-6086-6CF2-E657B044DD4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8932" y="1969333"/>
            <a:ext cx="1415732" cy="57809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96321F3-00CD-99E2-D9B7-B1199456305E}"/>
              </a:ext>
            </a:extLst>
          </p:cNvPr>
          <p:cNvSpPr txBox="1"/>
          <p:nvPr/>
        </p:nvSpPr>
        <p:spPr>
          <a:xfrm>
            <a:off x="914443" y="1158745"/>
            <a:ext cx="2858400" cy="615553"/>
          </a:xfrm>
          <a:prstGeom prst="rect">
            <a:avLst/>
          </a:prstGeom>
          <a:noFill/>
          <a:ln w="3175"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nb-NO" sz="1400" dirty="0">
                <a:latin typeface="Roboto"/>
                <a:ea typeface="Roboto"/>
                <a:cs typeface="Segoe UI"/>
              </a:rPr>
              <a:t>Hei, Kjetil André Flor!</a:t>
            </a:r>
          </a:p>
          <a:p>
            <a:pPr algn="ctr"/>
            <a:endParaRPr lang="nb-NO" sz="1000">
              <a:latin typeface="Roboto" panose="02000000000000000000" pitchFamily="2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pPr algn="ctr"/>
            <a:r>
              <a:rPr lang="nb-NO" sz="1000" dirty="0">
                <a:latin typeface="Roboto Light"/>
                <a:ea typeface="Roboto Light"/>
                <a:cs typeface="Segoe UI"/>
              </a:rPr>
              <a:t>Gratulerer med ny bil!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65B4EA-60EB-397F-CC25-595208075C4A}"/>
              </a:ext>
            </a:extLst>
          </p:cNvPr>
          <p:cNvSpPr txBox="1"/>
          <p:nvPr/>
        </p:nvSpPr>
        <p:spPr>
          <a:xfrm>
            <a:off x="914443" y="2605527"/>
            <a:ext cx="285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800"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VOLKSWAGEN</a:t>
            </a:r>
          </a:p>
          <a:p>
            <a:pPr algn="ctr"/>
            <a:r>
              <a:rPr lang="nb-NO" sz="800"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ID.BUZZ PRO 77 KW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B1CCA8-0057-924B-5823-8B9B593A25F6}"/>
              </a:ext>
            </a:extLst>
          </p:cNvPr>
          <p:cNvSpPr txBox="1"/>
          <p:nvPr/>
        </p:nvSpPr>
        <p:spPr>
          <a:xfrm>
            <a:off x="917656" y="2951077"/>
            <a:ext cx="28584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sz="8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EH52212</a:t>
            </a:r>
            <a:endParaRPr lang="nb-NO" sz="800" i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nb-NO" sz="80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(WV1ZZZEB9RH010476)</a:t>
            </a:r>
            <a:endParaRPr lang="nb-NO" sz="80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8ACF826-4EDF-E23E-2DB6-CE36E98FD8D2}"/>
              </a:ext>
            </a:extLst>
          </p:cNvPr>
          <p:cNvSpPr/>
          <p:nvPr/>
        </p:nvSpPr>
        <p:spPr>
          <a:xfrm>
            <a:off x="1369965" y="4122098"/>
            <a:ext cx="1897110" cy="271385"/>
          </a:xfrm>
          <a:prstGeom prst="roundRect">
            <a:avLst>
              <a:gd name="adj" fmla="val 10740"/>
            </a:avLst>
          </a:prstGeom>
          <a:solidFill>
            <a:srgbClr val="E540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Bekreft gratis periode</a:t>
            </a:r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94031D76-15A3-9C87-0629-F14E04B2FE66}"/>
              </a:ext>
            </a:extLst>
          </p:cNvPr>
          <p:cNvGrpSpPr/>
          <p:nvPr/>
        </p:nvGrpSpPr>
        <p:grpSpPr>
          <a:xfrm>
            <a:off x="1344972" y="3418643"/>
            <a:ext cx="146823" cy="147111"/>
            <a:chOff x="526256" y="4180064"/>
            <a:chExt cx="146823" cy="147111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AF3629A0-1CE7-2BD6-7720-48FB134EAA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256" y="4180064"/>
              <a:ext cx="146823" cy="147111"/>
            </a:xfrm>
            <a:prstGeom prst="roundRect">
              <a:avLst>
                <a:gd name="adj" fmla="val 12010"/>
              </a:avLst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C29A64C6-7E49-2EA4-399A-6D20B1D2B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51249" y="4199631"/>
              <a:ext cx="96014" cy="109731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8B3BAC9-0270-3AA6-AB5C-68D003F200DC}"/>
              </a:ext>
            </a:extLst>
          </p:cNvPr>
          <p:cNvSpPr txBox="1"/>
          <p:nvPr/>
        </p:nvSpPr>
        <p:spPr>
          <a:xfrm>
            <a:off x="1462321" y="3377697"/>
            <a:ext cx="16989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80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Jeg godtar </a:t>
            </a:r>
            <a:r>
              <a:rPr lang="nb-NO" sz="800" u="sng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personvernvilkårene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293D2ABC-6890-9F3F-B2DD-7E5DEBA5C66D}"/>
              </a:ext>
            </a:extLst>
          </p:cNvPr>
          <p:cNvSpPr txBox="1"/>
          <p:nvPr/>
        </p:nvSpPr>
        <p:spPr>
          <a:xfrm rot="16200000">
            <a:off x="8431652" y="3165662"/>
            <a:ext cx="1410964" cy="369332"/>
          </a:xfrm>
          <a:prstGeom prst="rect">
            <a:avLst/>
          </a:prstGeom>
          <a:solidFill>
            <a:srgbClr val="E54045"/>
          </a:solidFill>
        </p:spPr>
        <p:txBody>
          <a:bodyPr wrap="none" rtlCol="0">
            <a:spAutoFit/>
          </a:bodyPr>
          <a:lstStyle/>
          <a:p>
            <a:r>
              <a:rPr lang="nb-NO">
                <a:solidFill>
                  <a:schemeClr val="bg1"/>
                </a:solidFill>
              </a:rPr>
              <a:t>Gammel side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6857C7-D8E5-DB14-E859-F811C8CD4A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412332" y="700701"/>
            <a:ext cx="2872800" cy="3620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0" name="Picture 9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38085944-02A9-79D3-2111-C20A77654B8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0" y="748519"/>
            <a:ext cx="1294130" cy="26219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31B26DE-127B-DCCC-1718-D69FAAF7470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549359" y="426560"/>
            <a:ext cx="2548229" cy="276999"/>
            <a:chOff x="1300235" y="413743"/>
            <a:chExt cx="2548229" cy="27699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C15392-F3DC-9C1A-769F-93B6752F9B2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00235" y="413743"/>
              <a:ext cx="61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150">
                  <a:latin typeface="Aptos" panose="020B0004020202020204" pitchFamily="34" charset="0"/>
                  <a:cs typeface="Raavi" panose="020B0502040204020203" pitchFamily="34" charset="0"/>
                </a:rPr>
                <a:t>13:59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378980E-7840-EA61-FBC7-FEDCFB08484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44428" y="454418"/>
              <a:ext cx="204036" cy="18136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92FE6DC-E200-025D-D67B-C1BE09EF675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36633" y="490319"/>
              <a:ext cx="136044" cy="108835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BF004D7-9760-14E2-9A8B-42AEC000E58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41626" y="499842"/>
              <a:ext cx="136045" cy="108836"/>
            </a:xfrm>
            <a:prstGeom prst="rect">
              <a:avLst/>
            </a:prstGeom>
          </p:spPr>
        </p:pic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FC55DEEA-BD61-9EE9-144B-900CBD7F7DB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32488" y="800217"/>
            <a:ext cx="162719" cy="185964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883A8A2C-18D5-E99E-A225-63047F68AD0E}"/>
              </a:ext>
            </a:extLst>
          </p:cNvPr>
          <p:cNvGrpSpPr/>
          <p:nvPr/>
        </p:nvGrpSpPr>
        <p:grpSpPr>
          <a:xfrm>
            <a:off x="5697301" y="6049555"/>
            <a:ext cx="298062" cy="510962"/>
            <a:chOff x="7105528" y="3998437"/>
            <a:chExt cx="298062" cy="510962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7DFF7827-C3CD-2B25-146A-829428909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105528" y="3998437"/>
              <a:ext cx="298062" cy="340642"/>
            </a:xfrm>
            <a:prstGeom prst="rect">
              <a:avLst/>
            </a:prstGeom>
          </p:spPr>
        </p:pic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BA88A52A-2D05-CBB7-01FF-B1D2437E3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105529" y="4168758"/>
              <a:ext cx="298061" cy="340641"/>
            </a:xfrm>
            <a:prstGeom prst="rect">
              <a:avLst/>
            </a:prstGeom>
          </p:spPr>
        </p:pic>
      </p:grpSp>
      <p:sp>
        <p:nvSpPr>
          <p:cNvPr id="1025" name="TextBox 1024">
            <a:extLst>
              <a:ext uri="{FF2B5EF4-FFF2-40B4-BE49-F238E27FC236}">
                <a16:creationId xmlns:a16="http://schemas.microsoft.com/office/drawing/2014/main" id="{7A650F56-2D6F-E322-D0DE-070A0F2E953A}"/>
              </a:ext>
            </a:extLst>
          </p:cNvPr>
          <p:cNvSpPr txBox="1"/>
          <p:nvPr/>
        </p:nvSpPr>
        <p:spPr>
          <a:xfrm>
            <a:off x="4412332" y="1094153"/>
            <a:ext cx="28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 sz="1000">
              <a:latin typeface="Roboto" panose="02000000000000000000" pitchFamily="2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nb-NO" sz="1000"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Dette er inkludert i </a:t>
            </a:r>
            <a:r>
              <a:rPr lang="nb-NO" sz="1000" err="1"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dekkhotell</a:t>
            </a:r>
            <a:endParaRPr lang="nb-NO" sz="1000">
              <a:latin typeface="Roboto" panose="02000000000000000000" pitchFamily="2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9" name="Picture 18" descr="A red band aid on a black background&#10;&#10;Description automatically generated">
            <a:extLst>
              <a:ext uri="{FF2B5EF4-FFF2-40B4-BE49-F238E27FC236}">
                <a16:creationId xmlns:a16="http://schemas.microsoft.com/office/drawing/2014/main" id="{6F8A8071-195F-A632-561A-E3DD5E2CC83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15" y="3621371"/>
            <a:ext cx="360000" cy="360000"/>
          </a:xfrm>
          <a:prstGeom prst="rect">
            <a:avLst/>
          </a:prstGeom>
        </p:spPr>
      </p:pic>
      <p:pic>
        <p:nvPicPr>
          <p:cNvPr id="23" name="Picture 22" descr="A red bell and phone&#10;&#10;Description automatically generated">
            <a:extLst>
              <a:ext uri="{FF2B5EF4-FFF2-40B4-BE49-F238E27FC236}">
                <a16:creationId xmlns:a16="http://schemas.microsoft.com/office/drawing/2014/main" id="{FC4F31B7-0E35-AA89-19CD-4249F9BB57D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343" y="4113610"/>
            <a:ext cx="360000" cy="360000"/>
          </a:xfrm>
          <a:prstGeom prst="rect">
            <a:avLst/>
          </a:prstGeom>
        </p:spPr>
      </p:pic>
      <p:pic>
        <p:nvPicPr>
          <p:cNvPr id="26" name="Picture 25" descr="A cartoon face with white circles and red teeth&#10;&#10;Description automatically generated">
            <a:extLst>
              <a:ext uri="{FF2B5EF4-FFF2-40B4-BE49-F238E27FC236}">
                <a16:creationId xmlns:a16="http://schemas.microsoft.com/office/drawing/2014/main" id="{E957A8C0-8CAE-3B61-35EC-E01F45CC50F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343" y="2647391"/>
            <a:ext cx="360000" cy="360000"/>
          </a:xfrm>
          <a:prstGeom prst="rect">
            <a:avLst/>
          </a:prstGeom>
        </p:spPr>
      </p:pic>
      <p:pic>
        <p:nvPicPr>
          <p:cNvPr id="30" name="Picture 29" descr="A handshake with black and red&#10;&#10;Description automatically generated">
            <a:extLst>
              <a:ext uri="{FF2B5EF4-FFF2-40B4-BE49-F238E27FC236}">
                <a16:creationId xmlns:a16="http://schemas.microsoft.com/office/drawing/2014/main" id="{21D8C321-0AE2-611F-51D5-54355736520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343" y="4610111"/>
            <a:ext cx="360000" cy="360000"/>
          </a:xfrm>
          <a:prstGeom prst="rect">
            <a:avLst/>
          </a:prstGeom>
        </p:spPr>
      </p:pic>
      <p:pic>
        <p:nvPicPr>
          <p:cNvPr id="37" name="Picture 36" descr="A red car with black wheels&#10;&#10;Description automatically generated">
            <a:extLst>
              <a:ext uri="{FF2B5EF4-FFF2-40B4-BE49-F238E27FC236}">
                <a16:creationId xmlns:a16="http://schemas.microsoft.com/office/drawing/2014/main" id="{BAFABB90-E5EE-6162-97DF-6CF5C746566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340" y="2162700"/>
            <a:ext cx="360000" cy="360000"/>
          </a:xfrm>
          <a:prstGeom prst="rect">
            <a:avLst/>
          </a:prstGeom>
        </p:spPr>
      </p:pic>
      <p:pic>
        <p:nvPicPr>
          <p:cNvPr id="60" name="Picture 59" descr="A stethoscope and tire&#10;&#10;Description automatically generated">
            <a:extLst>
              <a:ext uri="{FF2B5EF4-FFF2-40B4-BE49-F238E27FC236}">
                <a16:creationId xmlns:a16="http://schemas.microsoft.com/office/drawing/2014/main" id="{795DA69F-DF8C-8A33-80B1-2CF9119CEAA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287" y="3129132"/>
            <a:ext cx="360000" cy="360000"/>
          </a:xfrm>
          <a:prstGeom prst="rect">
            <a:avLst/>
          </a:prstGeom>
        </p:spPr>
      </p:pic>
      <p:pic>
        <p:nvPicPr>
          <p:cNvPr id="62" name="Picture 61" descr="A bed with a moon and stars&#10;&#10;Description automatically generated">
            <a:extLst>
              <a:ext uri="{FF2B5EF4-FFF2-40B4-BE49-F238E27FC236}">
                <a16:creationId xmlns:a16="http://schemas.microsoft.com/office/drawing/2014/main" id="{B62BC64C-3A04-CE94-75DD-8FA5B903EC5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287" y="1670461"/>
            <a:ext cx="360000" cy="3600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1A11019-B0D9-C1E7-B576-AF796FB74951}"/>
              </a:ext>
            </a:extLst>
          </p:cNvPr>
          <p:cNvSpPr txBox="1"/>
          <p:nvPr/>
        </p:nvSpPr>
        <p:spPr>
          <a:xfrm>
            <a:off x="5112381" y="4667000"/>
            <a:ext cx="20358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Forsikring</a:t>
            </a:r>
            <a:br>
              <a:rPr lang="nb-NO" sz="95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</a:br>
            <a:r>
              <a:rPr lang="nb-NO" sz="60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Vi tar godt vare på verdiene dine, hjulene er forsikret og ligger trygt frem til neste sesong</a:t>
            </a:r>
          </a:p>
        </p:txBody>
      </p:sp>
      <p:sp>
        <p:nvSpPr>
          <p:cNvPr id="1024" name="Rectangle: Rounded Corners 1023">
            <a:extLst>
              <a:ext uri="{FF2B5EF4-FFF2-40B4-BE49-F238E27FC236}">
                <a16:creationId xmlns:a16="http://schemas.microsoft.com/office/drawing/2014/main" id="{4767CB14-4256-AA49-8AA6-5018341E11CD}"/>
              </a:ext>
            </a:extLst>
          </p:cNvPr>
          <p:cNvSpPr/>
          <p:nvPr/>
        </p:nvSpPr>
        <p:spPr>
          <a:xfrm>
            <a:off x="1369965" y="3753971"/>
            <a:ext cx="1897110" cy="271385"/>
          </a:xfrm>
          <a:prstGeom prst="roundRect">
            <a:avLst>
              <a:gd name="adj" fmla="val 1074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0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Velg avdeling</a:t>
            </a:r>
          </a:p>
        </p:txBody>
      </p:sp>
      <p:pic>
        <p:nvPicPr>
          <p:cNvPr id="1030" name="Graphic 1029">
            <a:extLst>
              <a:ext uri="{FF2B5EF4-FFF2-40B4-BE49-F238E27FC236}">
                <a16:creationId xmlns:a16="http://schemas.microsoft.com/office/drawing/2014/main" id="{A8A54E27-B378-6035-770A-9953E366BC4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019635" y="3813617"/>
            <a:ext cx="156963" cy="179386"/>
          </a:xfrm>
          <a:prstGeom prst="rect">
            <a:avLst/>
          </a:prstGeom>
        </p:spPr>
      </p:pic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9D1540A7-625A-32C9-D8AC-CBC66717DDCA}"/>
              </a:ext>
            </a:extLst>
          </p:cNvPr>
          <p:cNvCxnSpPr>
            <a:cxnSpLocks/>
          </p:cNvCxnSpPr>
          <p:nvPr/>
        </p:nvCxnSpPr>
        <p:spPr>
          <a:xfrm>
            <a:off x="898391" y="4396376"/>
            <a:ext cx="28734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C905E24-3FB0-0FB6-124B-09964BC0CC61}"/>
              </a:ext>
            </a:extLst>
          </p:cNvPr>
          <p:cNvSpPr/>
          <p:nvPr/>
        </p:nvSpPr>
        <p:spPr>
          <a:xfrm>
            <a:off x="-309571" y="6681067"/>
            <a:ext cx="8869345" cy="18240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15343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A59460ECC2DB44991AC20A2C5745A0" ma:contentTypeVersion="11" ma:contentTypeDescription="Create a new document." ma:contentTypeScope="" ma:versionID="a6e2f005ff6d9b220dd6d308810533dd">
  <xsd:schema xmlns:xsd="http://www.w3.org/2001/XMLSchema" xmlns:xs="http://www.w3.org/2001/XMLSchema" xmlns:p="http://schemas.microsoft.com/office/2006/metadata/properties" xmlns:ns2="db0f8803-7858-46e8-818d-54fe22c11bcc" xmlns:ns3="c8f9071d-9785-4849-8daf-f13d0b32d7ad" targetNamespace="http://schemas.microsoft.com/office/2006/metadata/properties" ma:root="true" ma:fieldsID="cb06da5a24567c32766f0cd9b34b5888" ns2:_="" ns3:_="">
    <xsd:import namespace="db0f8803-7858-46e8-818d-54fe22c11bcc"/>
    <xsd:import namespace="c8f9071d-9785-4849-8daf-f13d0b32d7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0f8803-7858-46e8-818d-54fe22c11b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fdc0b6c-cfef-4536-a742-fed7cb986aa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9071d-9785-4849-8daf-f13d0b32d7ad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30ba1c7c-5dd0-4664-9d01-f92a7f669e38}" ma:internalName="TaxCatchAll" ma:showField="CatchAllData" ma:web="c8f9071d-9785-4849-8daf-f13d0b32d7a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8f9071d-9785-4849-8daf-f13d0b32d7ad" xsi:nil="true"/>
    <lcf76f155ced4ddcb4097134ff3c332f xmlns="db0f8803-7858-46e8-818d-54fe22c11bcc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F5CD7B-D677-454B-BCF5-618DFDA44EEE}"/>
</file>

<file path=customXml/itemProps2.xml><?xml version="1.0" encoding="utf-8"?>
<ds:datastoreItem xmlns:ds="http://schemas.openxmlformats.org/officeDocument/2006/customXml" ds:itemID="{084F204A-5A17-4606-AA07-29938186D76D}">
  <ds:schemaRefs>
    <ds:schemaRef ds:uri="43ace541-1720-489a-b169-517378ca8db6"/>
    <ds:schemaRef ds:uri="babcb3aa-035f-4416-8bc3-1d2fcb0336b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E91C4C4-DC29-4279-B9D4-9E5E214F49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Office Theme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Kjetil André Flor</dc:creator>
  <cp:revision>7</cp:revision>
  <dcterms:created xsi:type="dcterms:W3CDTF">2023-11-29T12:32:23Z</dcterms:created>
  <dcterms:modified xsi:type="dcterms:W3CDTF">2024-07-05T17:51:35Z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0x0101006BA59460ECC2DB44991AC20A2C5745A0</vt:lpwstr>
  </property>
  <property fmtid="{D5CDD505-2E9C-101B-9397-08002B2CF9AE}" pid="3" name="MediaServiceImageTags">
    <vt:lpwstr/>
  </property>
</Properties>
</file>