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2"/>
    <p:sldId id="257" r:id="rId3"/>
    <p:sldId id="260" r:id="rId4"/>
    <p:sldId id="259" r:id="rId5"/>
    <p:sldId id="261" r:id="rId6"/>
    <p:sldId id="262" r:id="rId7"/>
    <p:sldId id="263" r:id="rId8"/>
    <p:sldId id="264" r:id="rId9"/>
    <p:sldId id="267" r:id="rId10"/>
    <p:sldId id="265" r:id="rId11"/>
    <p:sldId id="268"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6"/>
    <p:restoredTop sz="72003"/>
  </p:normalViewPr>
  <p:slideViewPr>
    <p:cSldViewPr snapToGrid="0" snapToObjects="1">
      <p:cViewPr varScale="1">
        <p:scale>
          <a:sx n="90" d="100"/>
          <a:sy n="90" d="100"/>
        </p:scale>
        <p:origin x="1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891F7-7FA6-E946-B998-A3F75C71B1C0}" type="datetimeFigureOut">
              <a:rPr kumimoji="1" lang="zh-CN" altLang="en-US" smtClean="0"/>
              <a:t>2018/10/24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B525-8AFF-4C4F-AF3F-0C7434A4C802}" type="slidenum">
              <a:rPr kumimoji="1" lang="zh-CN" altLang="en-US" smtClean="0"/>
              <a:t>‹#›</a:t>
            </a:fld>
            <a:endParaRPr kumimoji="1" lang="zh-CN" altLang="en-US"/>
          </a:p>
        </p:txBody>
      </p:sp>
    </p:spTree>
    <p:extLst>
      <p:ext uri="{BB962C8B-B14F-4D97-AF65-F5344CB8AC3E}">
        <p14:creationId xmlns:p14="http://schemas.microsoft.com/office/powerpoint/2010/main" val="4067460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第六章和第七章中讨论了可以作为各种自然语言任务核心特征的信息来源，这一章将讨论从核心特征列表到可以作为分类器输入的特征向量的详细信息。</a:t>
            </a:r>
            <a:r>
              <a:rPr kumimoji="1" lang="en-US" altLang="zh-CN" dirty="0"/>
              <a:t>x</a:t>
            </a:r>
            <a:endParaRPr kumimoji="1" lang="zh-CN" altLang="en-US" dirty="0"/>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1</a:t>
            </a:fld>
            <a:endParaRPr kumimoji="1" lang="zh-CN" altLang="en-US"/>
          </a:p>
        </p:txBody>
      </p:sp>
    </p:spTree>
    <p:extLst>
      <p:ext uri="{BB962C8B-B14F-4D97-AF65-F5344CB8AC3E}">
        <p14:creationId xmlns:p14="http://schemas.microsoft.com/office/powerpoint/2010/main" val="1326660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向量共享：如果你认为出现在不同位置时具有不同的含义，赋予不同的向量可能会好些，但是如果你觉得单词在两个位置的含义很接近，不同特征类型使用共享的词表也许也会带来额外的收益</a:t>
            </a:r>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11</a:t>
            </a:fld>
            <a:endParaRPr kumimoji="1" lang="zh-CN" altLang="en-US"/>
          </a:p>
        </p:txBody>
      </p:sp>
    </p:spTree>
    <p:extLst>
      <p:ext uri="{BB962C8B-B14F-4D97-AF65-F5344CB8AC3E}">
        <p14:creationId xmlns:p14="http://schemas.microsoft.com/office/powerpoint/2010/main" val="2776295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12</a:t>
            </a:fld>
            <a:endParaRPr kumimoji="1" lang="zh-CN" altLang="en-US"/>
          </a:p>
        </p:txBody>
      </p:sp>
    </p:spTree>
    <p:extLst>
      <p:ext uri="{BB962C8B-B14F-4D97-AF65-F5344CB8AC3E}">
        <p14:creationId xmlns:p14="http://schemas.microsoft.com/office/powerpoint/2010/main" val="1907681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网络的输出是一个</a:t>
            </a:r>
            <a:r>
              <a:rPr kumimoji="1" lang="en-US" altLang="zh-CN" dirty="0"/>
              <a:t>k</a:t>
            </a:r>
            <a:r>
              <a:rPr kumimoji="1" lang="zh-CN" altLang="en-US" dirty="0"/>
              <a:t>维向量，每一维代表输出类别的强度。</a:t>
            </a:r>
            <a:endParaRPr kumimoji="1" lang="en-US" altLang="zh-CN" dirty="0"/>
          </a:p>
          <a:p>
            <a:endParaRPr kumimoji="1" lang="en-US" altLang="zh-CN" dirty="0"/>
          </a:p>
          <a:p>
            <a:r>
              <a:rPr kumimoji="1" lang="zh-CN" altLang="en-US" dirty="0"/>
              <a:t>一个</a:t>
            </a:r>
            <a:r>
              <a:rPr kumimoji="1" lang="en-US" altLang="zh-CN" dirty="0"/>
              <a:t>d</a:t>
            </a:r>
            <a:r>
              <a:rPr kumimoji="1" lang="zh-CN" altLang="en-US" dirty="0"/>
              <a:t>*</a:t>
            </a:r>
            <a:r>
              <a:rPr kumimoji="1" lang="en-US" altLang="zh-CN" dirty="0"/>
              <a:t>k</a:t>
            </a:r>
            <a:r>
              <a:rPr kumimoji="1" lang="zh-CN" altLang="en-US" dirty="0"/>
              <a:t>维的矩阵被关联到输出层，矩阵的咧可以被当作输出类别的</a:t>
            </a:r>
            <a:r>
              <a:rPr kumimoji="1" lang="en-US" altLang="zh-CN" dirty="0"/>
              <a:t>d</a:t>
            </a:r>
            <a:r>
              <a:rPr kumimoji="1" lang="zh-CN" altLang="en-US" dirty="0"/>
              <a:t>维嵌入，</a:t>
            </a:r>
            <a:r>
              <a:rPr kumimoji="1" lang="en-US" altLang="zh-CN" dirty="0"/>
              <a:t>k</a:t>
            </a:r>
            <a:r>
              <a:rPr kumimoji="1" lang="zh-CN" altLang="en-US" dirty="0"/>
              <a:t>个类别的向量表示之间的相似性也指示了模型学到的输出类别间的相似性</a:t>
            </a:r>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13</a:t>
            </a:fld>
            <a:endParaRPr kumimoji="1" lang="zh-CN" altLang="en-US"/>
          </a:p>
        </p:txBody>
      </p:sp>
    </p:spTree>
    <p:extLst>
      <p:ext uri="{BB962C8B-B14F-4D97-AF65-F5344CB8AC3E}">
        <p14:creationId xmlns:p14="http://schemas.microsoft.com/office/powerpoint/2010/main" val="205414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大写、包含连字符、含有数字</a:t>
            </a:r>
            <a:endParaRPr kumimoji="1" lang="en-US" altLang="zh-CN" dirty="0"/>
          </a:p>
          <a:p>
            <a:r>
              <a:rPr kumimoji="1" lang="zh-CN" altLang="en-US" dirty="0"/>
              <a:t>位置</a:t>
            </a:r>
            <a:r>
              <a:rPr kumimoji="1" lang="en-US" altLang="zh-CN" dirty="0" err="1"/>
              <a:t>i</a:t>
            </a:r>
            <a:r>
              <a:rPr kumimoji="1" lang="zh-CN" altLang="en-US" dirty="0"/>
              <a:t>关联到一个包含相关词信息的向量</a:t>
            </a:r>
            <a:r>
              <a:rPr kumimoji="1" lang="en-US" altLang="zh-CN" dirty="0"/>
              <a:t>vi</a:t>
            </a:r>
          </a:p>
          <a:p>
            <a:r>
              <a:rPr kumimoji="1" lang="zh-CN" altLang="en-US" dirty="0"/>
              <a:t>输入向量</a:t>
            </a:r>
            <a:r>
              <a:rPr kumimoji="1" lang="en-US" altLang="zh-CN" dirty="0"/>
              <a:t>x</a:t>
            </a:r>
            <a:r>
              <a:rPr kumimoji="1" lang="zh-CN" altLang="en-US" dirty="0"/>
              <a:t>通过向量拼接得到</a:t>
            </a:r>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14</a:t>
            </a:fld>
            <a:endParaRPr kumimoji="1" lang="zh-CN" altLang="en-US"/>
          </a:p>
        </p:txBody>
      </p:sp>
    </p:spTree>
    <p:extLst>
      <p:ext uri="{BB962C8B-B14F-4D97-AF65-F5344CB8AC3E}">
        <p14:creationId xmlns:p14="http://schemas.microsoft.com/office/powerpoint/2010/main" val="364279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离散的，分类数据：单词、字母、词性标签</a:t>
            </a:r>
            <a:endParaRPr kumimoji="1" lang="en-US" altLang="zh-CN" dirty="0"/>
          </a:p>
          <a:p>
            <a:r>
              <a:rPr kumimoji="1" lang="zh-CN" altLang="en-US" dirty="0"/>
              <a:t>词袋表示：单词表大小为</a:t>
            </a:r>
            <a:r>
              <a:rPr kumimoji="1" lang="en-US" altLang="zh-CN" dirty="0"/>
              <a:t>4</a:t>
            </a:r>
            <a:r>
              <a:rPr kumimoji="1" lang="zh-CN" altLang="en-US" dirty="0"/>
              <a:t>万，若核心特征是单词，则</a:t>
            </a:r>
            <a:r>
              <a:rPr kumimoji="1" lang="en-US" altLang="zh-CN" dirty="0"/>
              <a:t>x</a:t>
            </a:r>
            <a:r>
              <a:rPr kumimoji="1" lang="zh-CN" altLang="en-US" dirty="0"/>
              <a:t>是一个</a:t>
            </a:r>
            <a:r>
              <a:rPr kumimoji="1" lang="en-US" altLang="zh-CN" dirty="0"/>
              <a:t>4</a:t>
            </a:r>
            <a:r>
              <a:rPr kumimoji="1" lang="zh-CN" altLang="en-US" dirty="0"/>
              <a:t>万维的向量，只有一个元素为</a:t>
            </a:r>
            <a:r>
              <a:rPr kumimoji="1" lang="en-US" altLang="zh-CN" dirty="0"/>
              <a:t>1</a:t>
            </a:r>
            <a:r>
              <a:rPr kumimoji="1" lang="zh-CN" altLang="en-US" dirty="0"/>
              <a:t>，每一维对应一个单词；若核心特征是包含位置信息的窗口大小为</a:t>
            </a:r>
            <a:r>
              <a:rPr kumimoji="1" lang="en-US" altLang="zh-CN" dirty="0"/>
              <a:t>5</a:t>
            </a:r>
            <a:r>
              <a:rPr kumimoji="1" lang="zh-CN" altLang="en-US" dirty="0"/>
              <a:t>的单词，则</a:t>
            </a:r>
            <a:r>
              <a:rPr kumimoji="1" lang="en-US" altLang="zh-CN" dirty="0"/>
              <a:t>x</a:t>
            </a:r>
            <a:r>
              <a:rPr kumimoji="1" lang="zh-CN" altLang="en-US" dirty="0"/>
              <a:t>是一个</a:t>
            </a:r>
            <a:r>
              <a:rPr kumimoji="1" lang="en-US" altLang="zh-CN" dirty="0"/>
              <a:t>20</a:t>
            </a:r>
            <a:r>
              <a:rPr kumimoji="1" lang="zh-CN" altLang="en-US" dirty="0"/>
              <a:t>万维的向量，只有</a:t>
            </a:r>
            <a:r>
              <a:rPr kumimoji="1" lang="en-US" altLang="zh-CN" dirty="0"/>
              <a:t>5</a:t>
            </a:r>
            <a:r>
              <a:rPr kumimoji="1" lang="zh-CN" altLang="en-US" dirty="0"/>
              <a:t>个非</a:t>
            </a:r>
            <a:r>
              <a:rPr kumimoji="1" lang="en-US" altLang="zh-CN" dirty="0"/>
              <a:t>0</a:t>
            </a:r>
            <a:r>
              <a:rPr kumimoji="1" lang="zh-CN" altLang="en-US" dirty="0"/>
              <a:t>元素。</a:t>
            </a:r>
            <a:endParaRPr kumimoji="1" lang="en-US" altLang="zh-CN" dirty="0"/>
          </a:p>
          <a:p>
            <a:r>
              <a:rPr kumimoji="1" lang="en-US" altLang="zh-CN" dirty="0"/>
              <a:t>Dog</a:t>
            </a:r>
            <a:r>
              <a:rPr kumimoji="1" lang="zh-CN" altLang="en-US" dirty="0"/>
              <a:t>和</a:t>
            </a:r>
            <a:r>
              <a:rPr kumimoji="1" lang="en-US" altLang="zh-CN" dirty="0"/>
              <a:t>thinking</a:t>
            </a:r>
            <a:r>
              <a:rPr kumimoji="1" lang="zh-CN" altLang="en-US" dirty="0"/>
              <a:t>与</a:t>
            </a:r>
            <a:r>
              <a:rPr kumimoji="1" lang="en-US" altLang="zh-CN" dirty="0"/>
              <a:t>dog</a:t>
            </a:r>
            <a:r>
              <a:rPr kumimoji="1" lang="zh-CN" altLang="en-US" dirty="0"/>
              <a:t>和</a:t>
            </a:r>
            <a:r>
              <a:rPr kumimoji="1" lang="en-US" altLang="zh-CN" dirty="0"/>
              <a:t>cat</a:t>
            </a:r>
            <a:r>
              <a:rPr kumimoji="1" lang="zh-CN" altLang="en-US" dirty="0"/>
              <a:t>都一样的不相似。</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2</a:t>
            </a:fld>
            <a:endParaRPr kumimoji="1" lang="zh-CN" altLang="en-US"/>
          </a:p>
        </p:txBody>
      </p:sp>
    </p:spTree>
    <p:extLst>
      <p:ext uri="{BB962C8B-B14F-4D97-AF65-F5344CB8AC3E}">
        <p14:creationId xmlns:p14="http://schemas.microsoft.com/office/powerpoint/2010/main" val="100283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维数大小远远小于特征数，</a:t>
            </a:r>
            <a:r>
              <a:rPr kumimoji="1" lang="en-US" altLang="zh-CN" dirty="0"/>
              <a:t>4</a:t>
            </a:r>
            <a:r>
              <a:rPr kumimoji="1" lang="zh-CN" altLang="en-US" dirty="0"/>
              <a:t>万维的</a:t>
            </a:r>
            <a:r>
              <a:rPr kumimoji="1" lang="en-US" altLang="zh-CN" dirty="0"/>
              <a:t>one-hot</a:t>
            </a:r>
            <a:r>
              <a:rPr kumimoji="1" lang="zh-CN" altLang="en-US" dirty="0"/>
              <a:t>向量可以用</a:t>
            </a:r>
            <a:r>
              <a:rPr kumimoji="1" lang="en-US" altLang="zh-CN" dirty="0"/>
              <a:t>100</a:t>
            </a:r>
            <a:r>
              <a:rPr kumimoji="1" lang="zh-CN" altLang="en-US" dirty="0"/>
              <a:t>或</a:t>
            </a:r>
            <a:r>
              <a:rPr kumimoji="1" lang="en-US" altLang="zh-CN" dirty="0"/>
              <a:t>200</a:t>
            </a:r>
            <a:r>
              <a:rPr kumimoji="1" lang="zh-CN" altLang="en-US" dirty="0"/>
              <a:t>维的向量表示。</a:t>
            </a:r>
            <a:endParaRPr kumimoji="1" lang="en-US" altLang="zh-CN" dirty="0"/>
          </a:p>
          <a:p>
            <a:r>
              <a:rPr kumimoji="1" lang="zh-CN" altLang="en-US" dirty="0"/>
              <a:t>相似的特征之间信息共享。</a:t>
            </a:r>
            <a:endParaRPr kumimoji="1" lang="en-US" altLang="zh-CN" dirty="0"/>
          </a:p>
          <a:p>
            <a:r>
              <a:rPr kumimoji="1" lang="zh-CN" altLang="en-US" dirty="0"/>
              <a:t>低维稠密向量在计算方面比高维稀疏向量表现好</a:t>
            </a:r>
            <a:endParaRPr kumimoji="1" lang="en-US" altLang="zh-CN" dirty="0"/>
          </a:p>
          <a:p>
            <a:r>
              <a:rPr kumimoji="1" lang="zh-CN" altLang="en-US" dirty="0"/>
              <a:t>低维稠密向量有更强的泛化能力</a:t>
            </a:r>
            <a:r>
              <a:rPr kumimoji="1" lang="en-US" altLang="zh-CN" dirty="0"/>
              <a:t>:</a:t>
            </a:r>
            <a:r>
              <a:rPr kumimoji="1" lang="zh-CN" altLang="en-US" dirty="0"/>
              <a:t>在</a:t>
            </a:r>
            <a:r>
              <a:rPr kumimoji="1" lang="en-US" altLang="zh-CN" dirty="0"/>
              <a:t>one-hot</a:t>
            </a:r>
            <a:r>
              <a:rPr kumimoji="1" lang="zh-CN" altLang="en-US" dirty="0"/>
              <a:t>向量中，单词</a:t>
            </a:r>
            <a:r>
              <a:rPr kumimoji="1" lang="en-US" altLang="zh-CN" dirty="0"/>
              <a:t>dog</a:t>
            </a:r>
            <a:r>
              <a:rPr kumimoji="1" lang="zh-CN" altLang="en-US" dirty="0"/>
              <a:t>的出现次数不会告诉我们任何有关单词</a:t>
            </a:r>
            <a:r>
              <a:rPr kumimoji="1" lang="en-US" altLang="zh-CN" dirty="0"/>
              <a:t>cat</a:t>
            </a:r>
            <a:r>
              <a:rPr kumimoji="1" lang="zh-CN" altLang="en-US" dirty="0"/>
              <a:t>的出现次数的信息，而</a:t>
            </a:r>
            <a:r>
              <a:rPr kumimoji="1" lang="en-US" altLang="zh-CN" dirty="0"/>
              <a:t>dense</a:t>
            </a:r>
            <a:r>
              <a:rPr kumimoji="1" lang="zh-CN" altLang="en-US" dirty="0"/>
              <a:t> </a:t>
            </a:r>
            <a:r>
              <a:rPr kumimoji="1" lang="en-US" altLang="zh-CN" dirty="0"/>
              <a:t>encoding</a:t>
            </a:r>
            <a:r>
              <a:rPr kumimoji="1" lang="zh-CN" altLang="en-US" dirty="0"/>
              <a:t>，单词</a:t>
            </a:r>
            <a:r>
              <a:rPr kumimoji="1" lang="en-US" altLang="zh-CN" dirty="0"/>
              <a:t>dog</a:t>
            </a:r>
            <a:r>
              <a:rPr kumimoji="1" lang="zh-CN" altLang="en-US" dirty="0"/>
              <a:t>的向量表示与单词</a:t>
            </a:r>
            <a:r>
              <a:rPr kumimoji="1" lang="en-US" altLang="zh-CN" dirty="0"/>
              <a:t>cat</a:t>
            </a:r>
            <a:r>
              <a:rPr kumimoji="1" lang="zh-CN" altLang="en-US" dirty="0"/>
              <a:t>的向量表示相似，因此模型可以共享这两个单词的统计强度。</a:t>
            </a:r>
            <a:endParaRPr kumimoji="1" lang="en-US" altLang="zh-CN" dirty="0"/>
          </a:p>
          <a:p>
            <a:r>
              <a:rPr kumimoji="1" lang="zh-CN" altLang="en-US" dirty="0"/>
              <a:t>因此，如果特征空间比较小，并且不同的特征之间没有什么关系，可以选择用</a:t>
            </a:r>
            <a:r>
              <a:rPr kumimoji="1" lang="en-US" altLang="zh-CN" dirty="0"/>
              <a:t>one-hot</a:t>
            </a:r>
            <a:r>
              <a:rPr kumimoji="1" lang="zh-CN" altLang="en-US" dirty="0"/>
              <a:t>向量表示，但如果想知道不同特征之间的关系，并且通过共享参数来获得一些统计信息，要用</a:t>
            </a:r>
            <a:r>
              <a:rPr kumimoji="1" lang="en-US" altLang="zh-CN" dirty="0"/>
              <a:t>dense,</a:t>
            </a:r>
            <a:r>
              <a:rPr kumimoji="1" lang="zh-CN" altLang="en-US" dirty="0"/>
              <a:t> </a:t>
            </a:r>
            <a:r>
              <a:rPr kumimoji="1" lang="en-US" altLang="zh-CN" dirty="0"/>
              <a:t>trainable</a:t>
            </a:r>
            <a:r>
              <a:rPr kumimoji="1" lang="zh-CN" altLang="en-US" dirty="0"/>
              <a:t> </a:t>
            </a:r>
            <a:r>
              <a:rPr kumimoji="1" lang="en-US" altLang="zh-CN" dirty="0"/>
              <a:t>embedding</a:t>
            </a:r>
            <a:r>
              <a:rPr kumimoji="1" lang="zh-CN" altLang="en-US" dirty="0"/>
              <a:t> </a:t>
            </a:r>
            <a:r>
              <a:rPr kumimoji="1" lang="en-US" altLang="zh-CN" dirty="0"/>
              <a:t>vectors.</a:t>
            </a:r>
            <a:endParaRPr kumimoji="1" lang="zh-CN" altLang="en-US" dirty="0"/>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3</a:t>
            </a:fld>
            <a:endParaRPr kumimoji="1" lang="zh-CN" altLang="en-US"/>
          </a:p>
        </p:txBody>
      </p:sp>
    </p:spTree>
    <p:extLst>
      <p:ext uri="{BB962C8B-B14F-4D97-AF65-F5344CB8AC3E}">
        <p14:creationId xmlns:p14="http://schemas.microsoft.com/office/powerpoint/2010/main" val="164950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每个特征是一个向量，不同的向量之间需要以某种方式组合起来，常见的组合方式有：串联、求和、求平均等其他组合方式</a:t>
            </a:r>
            <a:endParaRPr kumimoji="1" lang="en-US" altLang="zh-CN" dirty="0"/>
          </a:p>
          <a:p>
            <a:r>
              <a:rPr kumimoji="1" lang="zh-CN" altLang="en-US" dirty="0"/>
              <a:t>对窗口编码</a:t>
            </a:r>
            <a:endParaRPr kumimoji="1" lang="en-US" altLang="zh-CN" dirty="0"/>
          </a:p>
          <a:p>
            <a:r>
              <a:rPr kumimoji="1" lang="zh-CN" altLang="en-US" dirty="0"/>
              <a:t>考虑远离上下文单词的单词少于更接近上下文的单词</a:t>
            </a:r>
            <a:endParaRPr kumimoji="1" lang="en-US" altLang="zh-CN" dirty="0"/>
          </a:p>
          <a:p>
            <a:r>
              <a:rPr kumimoji="1" lang="zh-CN" altLang="en-US" dirty="0"/>
              <a:t>假设我们关心特征是在焦点词之前还是之后发生，但只要它在窗口内就不关心距离。</a:t>
            </a:r>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5</a:t>
            </a:fld>
            <a:endParaRPr kumimoji="1" lang="zh-CN" altLang="en-US"/>
          </a:p>
        </p:txBody>
      </p:sp>
    </p:spTree>
    <p:extLst>
      <p:ext uri="{BB962C8B-B14F-4D97-AF65-F5344CB8AC3E}">
        <p14:creationId xmlns:p14="http://schemas.microsoft.com/office/powerpoint/2010/main" val="39715522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前向网络需要固定维度的输入，这对有固定特征数的函数很方便</a:t>
            </a:r>
            <a:endParaRPr kumimoji="1" lang="en-US" altLang="zh-CN" dirty="0"/>
          </a:p>
          <a:p>
            <a:r>
              <a:rPr kumimoji="1" lang="zh-CN" altLang="en-US" dirty="0"/>
              <a:t>权重代表该特征的重要程度，例如在文档分类任务中，特征是单词，权重是单词的</a:t>
            </a:r>
            <a:r>
              <a:rPr kumimoji="1" lang="en-US" altLang="zh-CN" dirty="0" err="1"/>
              <a:t>tf-idf</a:t>
            </a:r>
            <a:r>
              <a:rPr kumimoji="1" lang="zh-CN" altLang="en-US" dirty="0"/>
              <a:t>值</a:t>
            </a:r>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6</a:t>
            </a:fld>
            <a:endParaRPr kumimoji="1" lang="zh-CN" altLang="en-US"/>
          </a:p>
        </p:txBody>
      </p:sp>
    </p:spTree>
    <p:extLst>
      <p:ext uri="{BB962C8B-B14F-4D97-AF65-F5344CB8AC3E}">
        <p14:creationId xmlns:p14="http://schemas.microsoft.com/office/powerpoint/2010/main" val="57886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a:p>
            <a:r>
              <a:rPr kumimoji="1" lang="zh-CN" altLang="en-US" dirty="0"/>
              <a:t>训练神经网络时用</a:t>
            </a:r>
            <a:r>
              <a:rPr kumimoji="1" lang="en-US" altLang="zh-CN" dirty="0"/>
              <a:t>one-hot</a:t>
            </a:r>
            <a:r>
              <a:rPr kumimoji="1" lang="zh-CN" altLang="en-US" dirty="0"/>
              <a:t>向量作为输入相当于用网络的第一层来学习每个特征的</a:t>
            </a:r>
            <a:r>
              <a:rPr kumimoji="1" lang="en-US" altLang="zh-CN" dirty="0"/>
              <a:t>embedding</a:t>
            </a:r>
            <a:r>
              <a:rPr kumimoji="1" lang="zh-CN" altLang="en-US" dirty="0"/>
              <a:t>向量。</a:t>
            </a:r>
            <a:endParaRPr kumimoji="1" lang="en-US" altLang="zh-CN" dirty="0"/>
          </a:p>
          <a:p>
            <a:r>
              <a:rPr kumimoji="1" lang="en-US" altLang="zh-CN" dirty="0"/>
              <a:t>fi</a:t>
            </a:r>
            <a:r>
              <a:rPr kumimoji="1" lang="zh-CN" altLang="en-US" dirty="0"/>
              <a:t>：</a:t>
            </a:r>
            <a:r>
              <a:rPr kumimoji="1" lang="en-US" altLang="zh-CN" dirty="0"/>
              <a:t>V</a:t>
            </a:r>
            <a:r>
              <a:rPr kumimoji="1" lang="zh-CN" altLang="en-US" dirty="0"/>
              <a:t>维，第</a:t>
            </a:r>
            <a:r>
              <a:rPr kumimoji="1" lang="en-US" altLang="zh-CN" dirty="0" err="1"/>
              <a:t>i</a:t>
            </a:r>
            <a:r>
              <a:rPr kumimoji="1" lang="zh-CN" altLang="en-US" dirty="0"/>
              <a:t>个元素是</a:t>
            </a:r>
            <a:r>
              <a:rPr kumimoji="1" lang="en-US" altLang="zh-CN" dirty="0"/>
              <a:t>1</a:t>
            </a:r>
            <a:r>
              <a:rPr kumimoji="1" lang="zh-CN" altLang="en-US" dirty="0"/>
              <a:t>其他为</a:t>
            </a:r>
            <a:r>
              <a:rPr kumimoji="1" lang="en-US" altLang="zh-CN" dirty="0"/>
              <a: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E</a:t>
            </a:r>
            <a:r>
              <a:rPr kumimoji="1" lang="zh-CN" altLang="en-US" dirty="0"/>
              <a:t>是</a:t>
            </a:r>
            <a:r>
              <a:rPr kumimoji="1" lang="en-US" altLang="zh-CN" dirty="0"/>
              <a:t>embedding</a:t>
            </a:r>
            <a:r>
              <a:rPr kumimoji="1" lang="zh-CN" altLang="en-US" dirty="0"/>
              <a:t> </a:t>
            </a:r>
            <a:r>
              <a:rPr kumimoji="1" lang="en-US" altLang="zh-CN" dirty="0"/>
              <a:t>matrix</a:t>
            </a:r>
            <a:r>
              <a:rPr kumimoji="1" lang="zh-CN" altLang="en-US" dirty="0"/>
              <a:t>，每一行对应一个特征向量</a:t>
            </a:r>
            <a:endParaRPr kumimoji="1" lang="en-US" altLang="zh-CN" dirty="0"/>
          </a:p>
          <a:p>
            <a:r>
              <a:rPr kumimoji="1" lang="zh-CN" altLang="en-US" dirty="0"/>
              <a:t>通过</a:t>
            </a:r>
            <a:r>
              <a:rPr kumimoji="1" lang="en-US" altLang="zh-CN" dirty="0"/>
              <a:t>embedding</a:t>
            </a:r>
            <a:r>
              <a:rPr kumimoji="1" lang="zh-CN" altLang="en-US" dirty="0"/>
              <a:t>层产生的</a:t>
            </a:r>
            <a:r>
              <a:rPr kumimoji="1" lang="en-US" altLang="zh-CN" dirty="0"/>
              <a:t>CBOW</a:t>
            </a:r>
            <a:r>
              <a:rPr kumimoji="1" lang="zh-CN" altLang="en-US" dirty="0"/>
              <a:t>表示与网络的第一层产生的表示相似，</a:t>
            </a:r>
            <a:r>
              <a:rPr kumimoji="1" lang="en-US" altLang="zh-CN" dirty="0"/>
              <a:t>W</a:t>
            </a:r>
            <a:r>
              <a:rPr kumimoji="1" lang="zh-CN" altLang="en-US" dirty="0"/>
              <a:t>相当于</a:t>
            </a:r>
            <a:r>
              <a:rPr kumimoji="1" lang="en-US" altLang="zh-CN" dirty="0"/>
              <a:t>embedding</a:t>
            </a:r>
            <a:r>
              <a:rPr kumimoji="1" lang="zh-CN" altLang="en-US" dirty="0"/>
              <a:t> </a:t>
            </a:r>
            <a:r>
              <a:rPr kumimoji="1" lang="en-US" altLang="zh-CN" dirty="0"/>
              <a:t>matrix</a:t>
            </a:r>
            <a:r>
              <a:rPr kumimoji="1" lang="zh-CN" altLang="en-US" dirty="0"/>
              <a:t> </a:t>
            </a:r>
            <a:r>
              <a:rPr kumimoji="1" lang="en-US" altLang="zh-CN" dirty="0"/>
              <a:t>E,</a:t>
            </a:r>
            <a:r>
              <a:rPr kumimoji="1" lang="zh-CN" altLang="en-US" dirty="0"/>
              <a:t>一个不同点是</a:t>
            </a:r>
            <a:r>
              <a:rPr kumimoji="1" lang="en-US" altLang="zh-CN" dirty="0"/>
              <a:t>CBOW</a:t>
            </a:r>
            <a:r>
              <a:rPr kumimoji="1" lang="zh-CN" altLang="en-US" dirty="0"/>
              <a:t>中没有偏置向量</a:t>
            </a:r>
            <a:r>
              <a:rPr kumimoji="1" lang="en-US" altLang="zh-CN" dirty="0"/>
              <a:t>b</a:t>
            </a:r>
            <a:r>
              <a:rPr kumimoji="1" lang="zh-CN" altLang="en-US" dirty="0"/>
              <a:t>且没有非线性激活函数，另一个不同点是</a:t>
            </a:r>
            <a:r>
              <a:rPr kumimoji="1" lang="en-US" altLang="zh-CN" dirty="0"/>
              <a:t>one-hot</a:t>
            </a:r>
            <a:r>
              <a:rPr kumimoji="1" lang="zh-CN" altLang="en-US" dirty="0"/>
              <a:t>中每个核心特征都需要计算一个向量，而</a:t>
            </a:r>
            <a:r>
              <a:rPr kumimoji="1" lang="en-US" altLang="zh-CN" dirty="0"/>
              <a:t>embedding</a:t>
            </a:r>
            <a:r>
              <a:rPr kumimoji="1" lang="zh-CN" altLang="en-US" dirty="0"/>
              <a:t>层会比较灵活，例如特征“下一个单词是</a:t>
            </a:r>
            <a:r>
              <a:rPr kumimoji="1" lang="en-US" altLang="zh-CN" dirty="0"/>
              <a:t>dog</a:t>
            </a:r>
            <a:r>
              <a:rPr kumimoji="1" lang="zh-CN" altLang="en-US" dirty="0"/>
              <a:t>”和“前一个单词是</a:t>
            </a:r>
            <a:r>
              <a:rPr kumimoji="1" lang="en-US" altLang="zh-CN" dirty="0"/>
              <a:t>dog</a:t>
            </a:r>
            <a:r>
              <a:rPr kumimoji="1" lang="zh-CN" altLang="en-US" dirty="0"/>
              <a:t>”，</a:t>
            </a:r>
            <a:r>
              <a:rPr kumimoji="1" lang="en-US" altLang="zh-CN" dirty="0"/>
              <a:t>one-hot</a:t>
            </a:r>
            <a:r>
              <a:rPr kumimoji="1" lang="zh-CN" altLang="en-US" dirty="0"/>
              <a:t>需要计算两次，而</a:t>
            </a:r>
            <a:r>
              <a:rPr kumimoji="1" lang="en-US" altLang="zh-CN" dirty="0"/>
              <a:t>embedding</a:t>
            </a:r>
            <a:r>
              <a:rPr kumimoji="1" lang="zh-CN" altLang="en-US" dirty="0"/>
              <a:t>可以共享</a:t>
            </a:r>
            <a:r>
              <a:rPr kumimoji="1" lang="en-US" altLang="zh-CN" dirty="0"/>
              <a:t>dog</a:t>
            </a:r>
            <a:r>
              <a:rPr kumimoji="1" lang="zh-CN" altLang="en-US" dirty="0"/>
              <a:t>向量</a:t>
            </a:r>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7</a:t>
            </a:fld>
            <a:endParaRPr kumimoji="1" lang="zh-CN" altLang="en-US"/>
          </a:p>
        </p:txBody>
      </p:sp>
    </p:spTree>
    <p:extLst>
      <p:ext uri="{BB962C8B-B14F-4D97-AF65-F5344CB8AC3E}">
        <p14:creationId xmlns:p14="http://schemas.microsoft.com/office/powerpoint/2010/main" val="3243445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一个句子中两个词的线性距离可能作为一个提供信息的特征</a:t>
            </a:r>
            <a:endParaRPr kumimoji="1" lang="en-US" altLang="zh-CN" dirty="0"/>
          </a:p>
          <a:p>
            <a:r>
              <a:rPr kumimoji="1" lang="zh-CN" altLang="en-US" dirty="0"/>
              <a:t>事件抽取任务、共指消解任务</a:t>
            </a:r>
            <a:endParaRPr kumimoji="1" lang="en-US" altLang="zh-CN" dirty="0"/>
          </a:p>
          <a:p>
            <a:r>
              <a:rPr kumimoji="1" lang="zh-CN" altLang="en-US" dirty="0"/>
              <a:t>看上去为距离特征分配一个单独的数值特征很自然，但是实际上没有这么做，采用与其他特征类型相似的方式编码，将距离分配到若干组，关联到一个</a:t>
            </a:r>
            <a:r>
              <a:rPr kumimoji="1" lang="en-US" altLang="zh-CN" dirty="0"/>
              <a:t>d</a:t>
            </a:r>
            <a:r>
              <a:rPr kumimoji="1" lang="zh-CN" altLang="en-US" dirty="0"/>
              <a:t>维向量，这些距离嵌入向量作为网络参数进行训练</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8</a:t>
            </a:fld>
            <a:endParaRPr kumimoji="1" lang="zh-CN" altLang="en-US"/>
          </a:p>
        </p:txBody>
      </p:sp>
    </p:spTree>
    <p:extLst>
      <p:ext uri="{BB962C8B-B14F-4D97-AF65-F5344CB8AC3E}">
        <p14:creationId xmlns:p14="http://schemas.microsoft.com/office/powerpoint/2010/main" val="991966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补齐、未登录词和词丢弃</a:t>
            </a:r>
            <a:endParaRPr kumimoji="1" lang="en-US" altLang="zh-CN" dirty="0"/>
          </a:p>
          <a:p>
            <a:endParaRPr kumimoji="1" lang="en-US" altLang="zh-CN" dirty="0"/>
          </a:p>
          <a:p>
            <a:r>
              <a:rPr kumimoji="1" lang="zh-CN" altLang="en-US" dirty="0"/>
              <a:t>补齐：句法树中抽取特征时，可能需要找到一个词的最左（最右）依存结点，但是左侧没有任何依存结点。在词袋模型（相加）中，可以直接忽略，在拼接方法时，用零向量填充，但是都是次优解。</a:t>
            </a:r>
            <a:endParaRPr kumimoji="1" lang="en-US" altLang="zh-CN" dirty="0"/>
          </a:p>
          <a:p>
            <a:r>
              <a:rPr kumimoji="1" lang="en-US" altLang="zh-CN" dirty="0"/>
              <a:t>	</a:t>
            </a:r>
            <a:r>
              <a:rPr kumimoji="1" lang="zh-CN" altLang="en-US" dirty="0"/>
              <a:t>推荐做法：添加一个特殊符号嵌入词表中，不同情况下使用不同的补齐向量（左侧、右侧）</a:t>
            </a:r>
            <a:endParaRPr kumimoji="1" lang="en-US" altLang="zh-CN" dirty="0"/>
          </a:p>
          <a:p>
            <a:endParaRPr kumimoji="1" lang="en-US" altLang="zh-CN" dirty="0"/>
          </a:p>
          <a:p>
            <a:r>
              <a:rPr kumimoji="1" lang="zh-CN" altLang="en-US" dirty="0"/>
              <a:t>未登录词：保留一个特殊符号</a:t>
            </a:r>
            <a:r>
              <a:rPr kumimoji="1" lang="en-US" altLang="zh-CN" dirty="0"/>
              <a:t>UNK</a:t>
            </a:r>
            <a:r>
              <a:rPr kumimoji="1" lang="zh-CN" altLang="en-US" dirty="0"/>
              <a:t>表示未知记号，不建议共享补齐和未登录向量</a:t>
            </a:r>
            <a:endParaRPr kumimoji="1" lang="en-US" altLang="zh-CN" dirty="0"/>
          </a:p>
          <a:p>
            <a:endParaRPr kumimoji="1" lang="en-US" altLang="zh-CN" dirty="0"/>
          </a:p>
          <a:p>
            <a:r>
              <a:rPr kumimoji="1" lang="zh-CN" altLang="en-US" dirty="0"/>
              <a:t>词签名：将词的形式会推倒词签名 “</a:t>
            </a:r>
            <a:r>
              <a:rPr kumimoji="1" lang="en-US" altLang="zh-CN" dirty="0"/>
              <a:t>——</a:t>
            </a:r>
            <a:r>
              <a:rPr kumimoji="1" lang="en-US" altLang="zh-CN" dirty="0" err="1"/>
              <a:t>ing</a:t>
            </a:r>
            <a:r>
              <a:rPr kumimoji="1" lang="zh-CN" altLang="en-US" dirty="0"/>
              <a:t>” “</a:t>
            </a:r>
            <a:r>
              <a:rPr kumimoji="1" lang="en-US" altLang="zh-CN" dirty="0"/>
              <a:t>——</a:t>
            </a:r>
            <a:r>
              <a:rPr kumimoji="1" lang="en-US" altLang="zh-CN" dirty="0" err="1"/>
              <a:t>ed</a:t>
            </a:r>
            <a:r>
              <a:rPr kumimoji="1" lang="zh-CN" altLang="en-US" dirty="0"/>
              <a:t>”“</a:t>
            </a:r>
            <a:r>
              <a:rPr kumimoji="1" lang="en-US" altLang="zh-CN" dirty="0"/>
              <a:t>NUM</a:t>
            </a:r>
            <a:r>
              <a:rPr kumimoji="1" lang="zh-CN" altLang="en-US" dirty="0"/>
              <a:t>”</a:t>
            </a:r>
            <a:endParaRPr kumimoji="1" lang="en-US" altLang="zh-CN" dirty="0"/>
          </a:p>
          <a:p>
            <a:endParaRPr kumimoji="1" lang="en-US" altLang="zh-CN" dirty="0"/>
          </a:p>
          <a:p>
            <a:r>
              <a:rPr kumimoji="1" lang="zh-CN" altLang="en-US" dirty="0"/>
              <a:t>词丢弃：模型需要在训练时学习处理维登录词，一种用未登录符号替换训练机</a:t>
            </a:r>
            <a:r>
              <a:rPr kumimoji="1" lang="zh-CN" altLang="en-US"/>
              <a:t>中所有或部分</a:t>
            </a:r>
            <a:r>
              <a:rPr kumimoji="1" lang="zh-CN" altLang="en-US" dirty="0"/>
              <a:t>低频特征，另一种用未登录符号随机替换单词</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9</a:t>
            </a:fld>
            <a:endParaRPr kumimoji="1" lang="zh-CN" altLang="en-US"/>
          </a:p>
        </p:txBody>
      </p:sp>
    </p:spTree>
    <p:extLst>
      <p:ext uri="{BB962C8B-B14F-4D97-AF65-F5344CB8AC3E}">
        <p14:creationId xmlns:p14="http://schemas.microsoft.com/office/powerpoint/2010/main" val="3712292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特征组合：非线性神经网络，人们只需要定义核心特征，由神经网络结构定义的非线性分类器去寻找具有指示性的特征组合，而传统线性模型中的核方法，核方法是凸的，保证优化问题由具体姐，但是和方法的复杂度随训练数据规模线性增加，速度变慢，不适合在大规模数据上进行训练</a:t>
            </a:r>
          </a:p>
        </p:txBody>
      </p:sp>
      <p:sp>
        <p:nvSpPr>
          <p:cNvPr id="4" name="灯片编号占位符 3"/>
          <p:cNvSpPr>
            <a:spLocks noGrp="1"/>
          </p:cNvSpPr>
          <p:nvPr>
            <p:ph type="sldNum" sz="quarter" idx="5"/>
          </p:nvPr>
        </p:nvSpPr>
        <p:spPr/>
        <p:txBody>
          <a:bodyPr/>
          <a:lstStyle/>
          <a:p>
            <a:fld id="{5A4EB525-8AFF-4C4F-AF3F-0C7434A4C802}" type="slidenum">
              <a:rPr kumimoji="1" lang="zh-CN" altLang="en-US" smtClean="0"/>
              <a:t>10</a:t>
            </a:fld>
            <a:endParaRPr kumimoji="1" lang="zh-CN" altLang="en-US"/>
          </a:p>
        </p:txBody>
      </p:sp>
    </p:spTree>
    <p:extLst>
      <p:ext uri="{BB962C8B-B14F-4D97-AF65-F5344CB8AC3E}">
        <p14:creationId xmlns:p14="http://schemas.microsoft.com/office/powerpoint/2010/main" val="2426651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dirty="0"/>
              <a:t>10/24/18</a:t>
            </a:fld>
            <a:endParaRPr lang="en-US" dirty="0"/>
          </a:p>
        </p:txBody>
      </p:sp>
      <p:sp>
        <p:nvSpPr>
          <p:cNvPr id="5" name="Footer Placeholder 4"/>
          <p:cNvSpPr>
            <a:spLocks noGrp="1"/>
          </p:cNvSpPr>
          <p:nvPr>
            <p:ph type="ftr" sz="quarter" idx="11"/>
          </p:nvPr>
        </p:nvSpPr>
        <p:spPr>
          <a:xfrm>
            <a:off x="2416500" y="329307"/>
            <a:ext cx="4973915"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a:prstGeom prst="rect">
            <a:avLst/>
          </a:prstGeo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dirty="0"/>
              <a:t>10/24/18</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dirty="0"/>
              <a:t>10/24/18</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lstStyle>
            <a:lvl1pPr>
              <a:defRPr sz="2800">
                <a:latin typeface="PingFang SC" panose="020B0400000000000000" pitchFamily="34" charset="-122"/>
                <a:ea typeface="PingFang SC" panose="020B0400000000000000" pitchFamily="34" charset="-122"/>
              </a:defRPr>
            </a:lvl1pPr>
            <a:lvl2pPr>
              <a:defRPr sz="2400">
                <a:latin typeface="PingFang SC" panose="020B0400000000000000" pitchFamily="34" charset="-122"/>
                <a:ea typeface="PingFang SC" panose="020B0400000000000000" pitchFamily="34" charset="-122"/>
              </a:defRPr>
            </a:lvl2pPr>
          </a:lstStyle>
          <a:p>
            <a:pPr lvl="0"/>
            <a:r>
              <a:rPr lang="zh-CN" altLang="en-US" dirty="0"/>
              <a:t>编辑母版文本样式</a:t>
            </a:r>
            <a:endParaRPr lang="en-US" altLang="zh-CN" dirty="0"/>
          </a:p>
          <a:p>
            <a:pPr lvl="1"/>
            <a:r>
              <a:rPr lang="en-US" altLang="zh-CN" dirty="0"/>
              <a:t>first</a:t>
            </a:r>
            <a:r>
              <a:rPr lang="zh-CN" altLang="en-US" dirty="0"/>
              <a:t>
第二级</a:t>
            </a:r>
            <a:endParaRPr lang="en-US" altLang="zh-CN" dirty="0"/>
          </a:p>
          <a:p>
            <a:pPr lvl="1"/>
            <a:r>
              <a:rPr lang="zh-CN" altLang="en-US" dirty="0"/>
              <a:t>第三级</a:t>
            </a:r>
            <a:endParaRPr lang="en-US" dirty="0"/>
          </a:p>
        </p:txBody>
      </p:sp>
      <p:cxnSp>
        <p:nvCxnSpPr>
          <p:cNvPr id="33" name="Straight Connector 32"/>
          <p:cNvCxnSpPr/>
          <p:nvPr/>
        </p:nvCxnSpPr>
        <p:spPr>
          <a:xfrm>
            <a:off x="1447330" y="880826"/>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标题 6">
            <a:extLst>
              <a:ext uri="{FF2B5EF4-FFF2-40B4-BE49-F238E27FC236}">
                <a16:creationId xmlns:a16="http://schemas.microsoft.com/office/drawing/2014/main" id="{CD082F08-D9BF-3146-BBF2-C844F038128C}"/>
              </a:ext>
            </a:extLst>
          </p:cNvPr>
          <p:cNvSpPr>
            <a:spLocks noGrp="1"/>
          </p:cNvSpPr>
          <p:nvPr>
            <p:ph type="title"/>
          </p:nvPr>
        </p:nvSpPr>
        <p:spPr/>
        <p:txBody>
          <a:bodyPr/>
          <a:lstStyle>
            <a:lvl1pPr>
              <a:defRPr cap="none" baseline="0"/>
            </a:lvl1pPr>
          </a:lstStyle>
          <a:p>
            <a:r>
              <a:rPr kumimoji="1" lang="zh-CN" altLang="en-US" dirty="0"/>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dirty="0"/>
              <a:t>10/24/18</a:t>
            </a:fld>
            <a:endParaRPr lang="en-US" dirty="0"/>
          </a:p>
        </p:txBody>
      </p:sp>
      <p:sp>
        <p:nvSpPr>
          <p:cNvPr id="5" name="Footer Placeholder 4"/>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6" name="Slide Number Placeholder 5"/>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dirty="0"/>
              <a:t>10/24/18</a:t>
            </a:fld>
            <a:endParaRPr lang="en-US" dirty="0"/>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p:nvPr>
        </p:nvSpPr>
        <p:spPr>
          <a:xfrm>
            <a:off x="1447191" y="2824269"/>
            <a:ext cx="4645152" cy="2644457"/>
          </a:xfrm>
        </p:spPr>
        <p:txBody>
          <a:body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en-US" dirty="0"/>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dirty="0"/>
              <a:t>10/24/18</a:t>
            </a:fld>
            <a:endParaRPr lang="en-US" dirty="0"/>
          </a:p>
        </p:txBody>
      </p:sp>
      <p:sp>
        <p:nvSpPr>
          <p:cNvPr id="8" name="Footer Placeholder 7"/>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9" name="Slide Number Placeholder 8"/>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dirty="0"/>
              <a:t>10/24/18</a:t>
            </a:fld>
            <a:endParaRPr lang="en-US" dirty="0"/>
          </a:p>
        </p:txBody>
      </p:sp>
      <p:sp>
        <p:nvSpPr>
          <p:cNvPr id="4" name="Footer Placeholder 3"/>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5" name="Slide Number Placeholder 4"/>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dirty="0"/>
              <a:t>10/24/18</a:t>
            </a:fld>
            <a:endParaRPr lang="en-US" dirty="0"/>
          </a:p>
        </p:txBody>
      </p:sp>
      <p:sp>
        <p:nvSpPr>
          <p:cNvPr id="3" name="Footer Placeholder 2"/>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4" name="Slide Number Placeholder 3"/>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7554138" y="330370"/>
            <a:ext cx="3500715" cy="309201"/>
          </a:xfrm>
          <a:prstGeom prst="rect">
            <a:avLst/>
          </a:prstGeom>
        </p:spPr>
        <p:txBody>
          <a:bodyPr/>
          <a:lstStyle/>
          <a:p>
            <a:fld id="{48A87A34-81AB-432B-8DAE-1953F412C126}" type="datetimeFigureOut">
              <a:rPr lang="en-US" dirty="0"/>
              <a:t>10/24/18</a:t>
            </a:fld>
            <a:endParaRPr lang="en-US" dirty="0"/>
          </a:p>
        </p:txBody>
      </p:sp>
      <p:sp>
        <p:nvSpPr>
          <p:cNvPr id="6" name="Footer Placeholder 5"/>
          <p:cNvSpPr>
            <a:spLocks noGrp="1"/>
          </p:cNvSpPr>
          <p:nvPr>
            <p:ph type="ftr" sz="quarter" idx="11"/>
          </p:nvPr>
        </p:nvSpPr>
        <p:spPr>
          <a:xfrm>
            <a:off x="1451579" y="329307"/>
            <a:ext cx="5938836" cy="309201"/>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a:xfrm>
            <a:off x="1447382" y="5469856"/>
            <a:ext cx="5527351" cy="320123"/>
          </a:xfrm>
          <a:prstGeom prst="rect">
            <a:avLst/>
          </a:prstGeom>
        </p:spPr>
        <p:txBody>
          <a:bodyPr/>
          <a:lstStyle>
            <a:lvl1pPr algn="l">
              <a:defRPr/>
            </a:lvl1pPr>
          </a:lstStyle>
          <a:p>
            <a:fld id="{48A87A34-81AB-432B-8DAE-1953F412C126}" type="datetimeFigureOut">
              <a:rPr lang="en-US" dirty="0"/>
              <a:pPr/>
              <a:t>10/24/18</a:t>
            </a:fld>
            <a:endParaRPr lang="en-US" dirty="0"/>
          </a:p>
        </p:txBody>
      </p:sp>
      <p:sp>
        <p:nvSpPr>
          <p:cNvPr id="6" name="Footer Placeholder 5"/>
          <p:cNvSpPr>
            <a:spLocks noGrp="1"/>
          </p:cNvSpPr>
          <p:nvPr>
            <p:ph type="ftr" sz="quarter" idx="11"/>
          </p:nvPr>
        </p:nvSpPr>
        <p:spPr>
          <a:xfrm>
            <a:off x="1447382" y="318640"/>
            <a:ext cx="5541004" cy="320931"/>
          </a:xfrm>
          <a:prstGeom prst="rect">
            <a:avLst/>
          </a:prstGeom>
        </p:spPr>
        <p:txBody>
          <a:bodyPr/>
          <a:lstStyle/>
          <a:p>
            <a:endParaRPr lang="en-US" dirty="0"/>
          </a:p>
        </p:txBody>
      </p:sp>
      <p:sp>
        <p:nvSpPr>
          <p:cNvPr id="7" name="Slide Number Placeholder 6"/>
          <p:cNvSpPr>
            <a:spLocks noGrp="1"/>
          </p:cNvSpPr>
          <p:nvPr>
            <p:ph type="sldNum" sz="quarter" idx="12"/>
          </p:nvPr>
        </p:nvSpPr>
        <p:spPr>
          <a:xfrm>
            <a:off x="480060" y="798973"/>
            <a:ext cx="811019" cy="503578"/>
          </a:xfrm>
          <a:prstGeom prst="rect">
            <a:avLst/>
          </a:prstGeom>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05342"/>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8" y="225482"/>
            <a:ext cx="9603275" cy="649756"/>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451577" y="1060966"/>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E1815-F87E-D348-9E70-862F200CE749}"/>
              </a:ext>
            </a:extLst>
          </p:cNvPr>
          <p:cNvSpPr>
            <a:spLocks noGrp="1"/>
          </p:cNvSpPr>
          <p:nvPr>
            <p:ph type="ctrTitle"/>
          </p:nvPr>
        </p:nvSpPr>
        <p:spPr/>
        <p:txBody>
          <a:bodyPr>
            <a:normAutofit/>
          </a:bodyPr>
          <a:lstStyle/>
          <a:p>
            <a:r>
              <a:rPr kumimoji="1" lang="en-US" altLang="zh-CN" sz="4800" cap="none" dirty="0">
                <a:ea typeface="+mn-ea"/>
              </a:rPr>
              <a:t>CH8</a:t>
            </a:r>
            <a:br>
              <a:rPr kumimoji="1" lang="en-US" altLang="zh-CN" sz="4800" cap="none" dirty="0">
                <a:ea typeface="+mn-ea"/>
              </a:rPr>
            </a:br>
            <a:r>
              <a:rPr kumimoji="1" lang="en-US" altLang="zh-CN" sz="4800" cap="none" dirty="0">
                <a:ea typeface="+mn-ea"/>
              </a:rPr>
              <a:t>From</a:t>
            </a:r>
            <a:r>
              <a:rPr kumimoji="1" lang="zh-CN" altLang="en-US" sz="4800" cap="none" dirty="0">
                <a:ea typeface="+mn-ea"/>
              </a:rPr>
              <a:t> </a:t>
            </a:r>
            <a:r>
              <a:rPr kumimoji="1" lang="en-US" altLang="zh-CN" sz="4800" cap="none" dirty="0">
                <a:ea typeface="+mn-ea"/>
              </a:rPr>
              <a:t>Textual</a:t>
            </a:r>
            <a:r>
              <a:rPr kumimoji="1" lang="zh-CN" altLang="en-US" sz="4800" cap="none" dirty="0">
                <a:ea typeface="+mn-ea"/>
              </a:rPr>
              <a:t> </a:t>
            </a:r>
            <a:r>
              <a:rPr kumimoji="1" lang="en-US" altLang="zh-CN" sz="4800" cap="none" dirty="0">
                <a:ea typeface="+mn-ea"/>
              </a:rPr>
              <a:t>Features</a:t>
            </a:r>
            <a:r>
              <a:rPr kumimoji="1" lang="zh-CN" altLang="en-US" sz="4800" cap="none" dirty="0">
                <a:ea typeface="+mn-ea"/>
              </a:rPr>
              <a:t> </a:t>
            </a:r>
            <a:r>
              <a:rPr kumimoji="1" lang="en-US" altLang="zh-CN" sz="4800" cap="none" dirty="0">
                <a:ea typeface="+mn-ea"/>
              </a:rPr>
              <a:t>to</a:t>
            </a:r>
            <a:r>
              <a:rPr kumimoji="1" lang="zh-CN" altLang="en-US" sz="4800" cap="none" dirty="0">
                <a:ea typeface="+mn-ea"/>
              </a:rPr>
              <a:t> </a:t>
            </a:r>
            <a:r>
              <a:rPr kumimoji="1" lang="en-US" altLang="zh-CN" sz="4800" cap="none" dirty="0">
                <a:ea typeface="+mn-ea"/>
              </a:rPr>
              <a:t>Inputs</a:t>
            </a:r>
            <a:endParaRPr kumimoji="1" lang="zh-CN" altLang="en-US" sz="4800" cap="none" dirty="0">
              <a:ea typeface="+mn-ea"/>
            </a:endParaRPr>
          </a:p>
        </p:txBody>
      </p:sp>
      <p:sp>
        <p:nvSpPr>
          <p:cNvPr id="3" name="副标题 2">
            <a:extLst>
              <a:ext uri="{FF2B5EF4-FFF2-40B4-BE49-F238E27FC236}">
                <a16:creationId xmlns:a16="http://schemas.microsoft.com/office/drawing/2014/main" id="{C00F1BA1-D2ED-FB48-8550-E857ADDCD496}"/>
              </a:ext>
            </a:extLst>
          </p:cNvPr>
          <p:cNvSpPr>
            <a:spLocks noGrp="1"/>
          </p:cNvSpPr>
          <p:nvPr>
            <p:ph type="subTitle" idx="1"/>
          </p:nvPr>
        </p:nvSpPr>
        <p:spPr/>
        <p:txBody>
          <a:bodyPr/>
          <a:lstStyle/>
          <a:p>
            <a:r>
              <a:rPr kumimoji="1" lang="zh-CN" altLang="en-US" dirty="0"/>
              <a:t>王素</a:t>
            </a:r>
            <a:endParaRPr kumimoji="1" lang="en-US" altLang="zh-CN" dirty="0"/>
          </a:p>
          <a:p>
            <a:r>
              <a:rPr kumimoji="1" lang="zh-CN" altLang="en-US" dirty="0"/>
              <a:t>吴志达</a:t>
            </a:r>
          </a:p>
        </p:txBody>
      </p:sp>
    </p:spTree>
    <p:extLst>
      <p:ext uri="{BB962C8B-B14F-4D97-AF65-F5344CB8AC3E}">
        <p14:creationId xmlns:p14="http://schemas.microsoft.com/office/powerpoint/2010/main" val="2750598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B7DDC4-E63E-9C49-9F64-702AE42556D0}"/>
              </a:ext>
            </a:extLst>
          </p:cNvPr>
          <p:cNvSpPr>
            <a:spLocks noGrp="1"/>
          </p:cNvSpPr>
          <p:nvPr>
            <p:ph idx="1"/>
          </p:nvPr>
        </p:nvSpPr>
        <p:spPr/>
        <p:txBody>
          <a:bodyPr/>
          <a:lstStyle/>
          <a:p>
            <a:pPr marL="0" indent="0">
              <a:buNone/>
            </a:pPr>
            <a:r>
              <a:rPr lang="en-US" altLang="zh-CN" dirty="0"/>
              <a:t>FEATURE COMBINATIONS</a:t>
            </a:r>
          </a:p>
          <a:p>
            <a:endParaRPr lang="en-US" altLang="zh-CN" dirty="0"/>
          </a:p>
          <a:p>
            <a:pPr lvl="1"/>
            <a:r>
              <a:rPr lang="en-US" altLang="zh-CN" dirty="0"/>
              <a:t>neural-network vs</a:t>
            </a:r>
            <a:r>
              <a:rPr lang="zh-CN" altLang="en-US" dirty="0"/>
              <a:t> </a:t>
            </a:r>
            <a:r>
              <a:rPr lang="en-US" altLang="zh-CN" dirty="0"/>
              <a:t>linear-model-based NLP </a:t>
            </a:r>
            <a:r>
              <a:rPr lang="zh-CN" altLang="en-US" dirty="0"/>
              <a:t>（</a:t>
            </a:r>
            <a:r>
              <a:rPr lang="en-US" altLang="zh-CN" dirty="0"/>
              <a:t> kernels methods </a:t>
            </a:r>
            <a:r>
              <a:rPr lang="zh-CN" altLang="en-US" dirty="0"/>
              <a:t>）</a:t>
            </a:r>
            <a:endParaRPr lang="en-US" altLang="zh-CN" dirty="0"/>
          </a:p>
          <a:p>
            <a:endParaRPr kumimoji="1" lang="zh-CN" altLang="en-US" dirty="0"/>
          </a:p>
        </p:txBody>
      </p:sp>
      <p:sp>
        <p:nvSpPr>
          <p:cNvPr id="3" name="标题 2">
            <a:extLst>
              <a:ext uri="{FF2B5EF4-FFF2-40B4-BE49-F238E27FC236}">
                <a16:creationId xmlns:a16="http://schemas.microsoft.com/office/drawing/2014/main" id="{397BACE2-EFA0-D244-9A7D-27C3737CA02B}"/>
              </a:ext>
            </a:extLst>
          </p:cNvPr>
          <p:cNvSpPr>
            <a:spLocks noGrp="1"/>
          </p:cNvSpPr>
          <p:nvPr>
            <p:ph type="title"/>
          </p:nvPr>
        </p:nvSpPr>
        <p:spPr/>
        <p:txBody>
          <a:bodyPr>
            <a:normAutofit/>
          </a:bodyPr>
          <a:lstStyle/>
          <a:p>
            <a:r>
              <a:rPr kumimoji="1" lang="en-US" altLang="zh-CN" dirty="0"/>
              <a:t>8.4</a:t>
            </a:r>
            <a:r>
              <a:rPr kumimoji="1" lang="zh-CN" altLang="en-US" dirty="0"/>
              <a:t> </a:t>
            </a:r>
            <a:r>
              <a:rPr lang="en-US" altLang="zh-CN" dirty="0"/>
              <a:t>ODDS AND ENDS</a:t>
            </a:r>
            <a:endParaRPr kumimoji="1" lang="zh-CN" altLang="en-US" dirty="0"/>
          </a:p>
        </p:txBody>
      </p:sp>
    </p:spTree>
    <p:extLst>
      <p:ext uri="{BB962C8B-B14F-4D97-AF65-F5344CB8AC3E}">
        <p14:creationId xmlns:p14="http://schemas.microsoft.com/office/powerpoint/2010/main" val="228803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2481BC-5CE8-954B-BE25-22596F4267D4}"/>
              </a:ext>
            </a:extLst>
          </p:cNvPr>
          <p:cNvSpPr>
            <a:spLocks noGrp="1"/>
          </p:cNvSpPr>
          <p:nvPr>
            <p:ph idx="1"/>
          </p:nvPr>
        </p:nvSpPr>
        <p:spPr/>
        <p:txBody>
          <a:bodyPr>
            <a:normAutofit/>
          </a:bodyPr>
          <a:lstStyle/>
          <a:p>
            <a:pPr marL="0" indent="0">
              <a:buNone/>
            </a:pPr>
            <a:r>
              <a:rPr lang="en-US" altLang="zh-CN" b="1" dirty="0"/>
              <a:t>VECTOR SHARING</a:t>
            </a:r>
          </a:p>
          <a:p>
            <a:endParaRPr lang="en-US" altLang="zh-CN" dirty="0"/>
          </a:p>
          <a:p>
            <a:pPr marL="0" indent="0">
              <a:buNone/>
            </a:pPr>
            <a:r>
              <a:rPr lang="en-US" altLang="zh-CN" dirty="0"/>
              <a:t>Should the vector for “</a:t>
            </a:r>
            <a:r>
              <a:rPr lang="en-US" altLang="zh-CN" dirty="0" err="1"/>
              <a:t>dog:previous-word</a:t>
            </a:r>
            <a:r>
              <a:rPr lang="en-US" altLang="zh-CN" dirty="0"/>
              <a:t>” be the same as the vector of “</a:t>
            </a:r>
            <a:r>
              <a:rPr lang="en-US" altLang="zh-CN" dirty="0" err="1"/>
              <a:t>dog:next-word</a:t>
            </a:r>
            <a:r>
              <a:rPr lang="en-US" altLang="zh-CN" dirty="0"/>
              <a:t>” </a:t>
            </a:r>
            <a:r>
              <a:rPr lang="zh-CN" altLang="en-US" dirty="0"/>
              <a:t>？</a:t>
            </a:r>
            <a:endParaRPr lang="en-US" altLang="zh-CN" dirty="0"/>
          </a:p>
          <a:p>
            <a:pPr lvl="1"/>
            <a:r>
              <a:rPr lang="en-US" altLang="zh-CN" dirty="0"/>
              <a:t>An empirical question</a:t>
            </a:r>
          </a:p>
          <a:p>
            <a:endParaRPr lang="en-US" altLang="zh-CN" dirty="0"/>
          </a:p>
          <a:p>
            <a:endParaRPr kumimoji="1" lang="zh-CN" altLang="en-US" dirty="0"/>
          </a:p>
        </p:txBody>
      </p:sp>
      <p:sp>
        <p:nvSpPr>
          <p:cNvPr id="3" name="标题 2">
            <a:extLst>
              <a:ext uri="{FF2B5EF4-FFF2-40B4-BE49-F238E27FC236}">
                <a16:creationId xmlns:a16="http://schemas.microsoft.com/office/drawing/2014/main" id="{C983FE13-0FA5-0447-B888-0AD5A105EA52}"/>
              </a:ext>
            </a:extLst>
          </p:cNvPr>
          <p:cNvSpPr>
            <a:spLocks noGrp="1"/>
          </p:cNvSpPr>
          <p:nvPr>
            <p:ph type="title"/>
          </p:nvPr>
        </p:nvSpPr>
        <p:spPr/>
        <p:txBody>
          <a:bodyPr>
            <a:normAutofit/>
          </a:bodyPr>
          <a:lstStyle/>
          <a:p>
            <a:r>
              <a:rPr kumimoji="1" lang="en-US" altLang="zh-CN" dirty="0"/>
              <a:t>8.4 </a:t>
            </a:r>
            <a:r>
              <a:rPr lang="en-US" altLang="zh-CN" dirty="0"/>
              <a:t>ODDS AND ENDS</a:t>
            </a:r>
            <a:endParaRPr kumimoji="1" lang="zh-CN" altLang="en-US" dirty="0"/>
          </a:p>
        </p:txBody>
      </p:sp>
    </p:spTree>
    <p:extLst>
      <p:ext uri="{BB962C8B-B14F-4D97-AF65-F5344CB8AC3E}">
        <p14:creationId xmlns:p14="http://schemas.microsoft.com/office/powerpoint/2010/main" val="58619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2481BC-5CE8-954B-BE25-22596F4267D4}"/>
              </a:ext>
            </a:extLst>
          </p:cNvPr>
          <p:cNvSpPr>
            <a:spLocks noGrp="1"/>
          </p:cNvSpPr>
          <p:nvPr>
            <p:ph idx="1"/>
          </p:nvPr>
        </p:nvSpPr>
        <p:spPr>
          <a:xfrm>
            <a:off x="1451577" y="1060966"/>
            <a:ext cx="9603275" cy="4311134"/>
          </a:xfrm>
        </p:spPr>
        <p:txBody>
          <a:bodyPr>
            <a:normAutofit/>
          </a:bodyPr>
          <a:lstStyle/>
          <a:p>
            <a:pPr marL="0" indent="0">
              <a:buNone/>
            </a:pPr>
            <a:r>
              <a:rPr lang="en-US" altLang="zh-CN" dirty="0"/>
              <a:t>DIMENSIONALITY </a:t>
            </a:r>
          </a:p>
          <a:p>
            <a:endParaRPr lang="en-US" altLang="zh-CN" dirty="0"/>
          </a:p>
          <a:p>
            <a:r>
              <a:rPr lang="en-US" altLang="zh-CN" dirty="0"/>
              <a:t>In current research </a:t>
            </a:r>
          </a:p>
          <a:p>
            <a:pPr lvl="1"/>
            <a:r>
              <a:rPr lang="en-US" altLang="zh-CN" dirty="0"/>
              <a:t>between about 50 to a few hundreds</a:t>
            </a:r>
          </a:p>
          <a:p>
            <a:pPr lvl="1"/>
            <a:endParaRPr lang="en-US" altLang="zh-CN" dirty="0"/>
          </a:p>
          <a:p>
            <a:r>
              <a:rPr lang="en-US" altLang="zh-CN" dirty="0"/>
              <a:t>choose a good trade-off between speed and task accuracy </a:t>
            </a:r>
          </a:p>
          <a:p>
            <a:pPr lvl="1"/>
            <a:endParaRPr lang="en-US" altLang="zh-CN" dirty="0"/>
          </a:p>
          <a:p>
            <a:pPr lvl="1"/>
            <a:endParaRPr lang="en-US" altLang="zh-CN" dirty="0"/>
          </a:p>
          <a:p>
            <a:pPr lvl="1"/>
            <a:endParaRPr lang="en-US" altLang="zh-CN" dirty="0"/>
          </a:p>
          <a:p>
            <a:endParaRPr lang="en-US" altLang="zh-CN" dirty="0"/>
          </a:p>
          <a:p>
            <a:endParaRPr lang="en-US" altLang="zh-CN" dirty="0"/>
          </a:p>
          <a:p>
            <a:endParaRPr kumimoji="1" lang="zh-CN" altLang="en-US" dirty="0"/>
          </a:p>
        </p:txBody>
      </p:sp>
      <p:sp>
        <p:nvSpPr>
          <p:cNvPr id="3" name="标题 2">
            <a:extLst>
              <a:ext uri="{FF2B5EF4-FFF2-40B4-BE49-F238E27FC236}">
                <a16:creationId xmlns:a16="http://schemas.microsoft.com/office/drawing/2014/main" id="{C983FE13-0FA5-0447-B888-0AD5A105EA52}"/>
              </a:ext>
            </a:extLst>
          </p:cNvPr>
          <p:cNvSpPr>
            <a:spLocks noGrp="1"/>
          </p:cNvSpPr>
          <p:nvPr>
            <p:ph type="title"/>
          </p:nvPr>
        </p:nvSpPr>
        <p:spPr/>
        <p:txBody>
          <a:bodyPr>
            <a:normAutofit/>
          </a:bodyPr>
          <a:lstStyle/>
          <a:p>
            <a:r>
              <a:rPr kumimoji="1" lang="en-US" altLang="zh-CN" dirty="0"/>
              <a:t>8.4 </a:t>
            </a:r>
            <a:r>
              <a:rPr lang="en-US" altLang="zh-CN" dirty="0"/>
              <a:t>ODDS AND ENDS</a:t>
            </a:r>
            <a:endParaRPr kumimoji="1" lang="zh-CN" altLang="en-US" dirty="0"/>
          </a:p>
        </p:txBody>
      </p:sp>
    </p:spTree>
    <p:extLst>
      <p:ext uri="{BB962C8B-B14F-4D97-AF65-F5344CB8AC3E}">
        <p14:creationId xmlns:p14="http://schemas.microsoft.com/office/powerpoint/2010/main" val="28073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2481BC-5CE8-954B-BE25-22596F4267D4}"/>
              </a:ext>
            </a:extLst>
          </p:cNvPr>
          <p:cNvSpPr>
            <a:spLocks noGrp="1"/>
          </p:cNvSpPr>
          <p:nvPr>
            <p:ph idx="1"/>
          </p:nvPr>
        </p:nvSpPr>
        <p:spPr>
          <a:xfrm>
            <a:off x="1451577" y="1060966"/>
            <a:ext cx="9603275" cy="4311134"/>
          </a:xfrm>
        </p:spPr>
        <p:txBody>
          <a:bodyPr>
            <a:normAutofit/>
          </a:bodyPr>
          <a:lstStyle/>
          <a:p>
            <a:pPr marL="0" indent="0">
              <a:buNone/>
            </a:pPr>
            <a:r>
              <a:rPr lang="en-US" altLang="zh-CN" dirty="0"/>
              <a:t>NETWORK’S OUTPUT </a:t>
            </a:r>
          </a:p>
          <a:p>
            <a:endParaRPr lang="en-US" altLang="zh-CN" dirty="0"/>
          </a:p>
          <a:p>
            <a:r>
              <a:rPr lang="en-US" altLang="zh-CN" dirty="0"/>
              <a:t>k-class classification</a:t>
            </a:r>
            <a:r>
              <a:rPr lang="zh-CN" altLang="en-US" dirty="0"/>
              <a:t> ：</a:t>
            </a:r>
            <a:r>
              <a:rPr lang="en-US" altLang="zh-CN" dirty="0"/>
              <a:t>a d </a:t>
            </a:r>
            <a:r>
              <a:rPr lang="zh-CN" altLang="en-US" dirty="0"/>
              <a:t>*</a:t>
            </a:r>
            <a:r>
              <a:rPr lang="en-US" altLang="zh-CN" dirty="0"/>
              <a:t> k matrix associated with the output layer </a:t>
            </a:r>
          </a:p>
          <a:p>
            <a:endParaRPr lang="en-US" altLang="zh-CN" dirty="0"/>
          </a:p>
          <a:p>
            <a:r>
              <a:rPr lang="en-US" altLang="zh-CN" dirty="0"/>
              <a:t>The columns of matrix </a:t>
            </a:r>
            <a:r>
              <a:rPr lang="zh-CN" altLang="en-US" dirty="0"/>
              <a:t>：</a:t>
            </a:r>
            <a:r>
              <a:rPr lang="en-US" altLang="zh-CN" dirty="0"/>
              <a:t>d dimensional embeddings of the output classes </a:t>
            </a:r>
          </a:p>
          <a:p>
            <a:endParaRPr lang="en-US" altLang="zh-CN" dirty="0"/>
          </a:p>
          <a:p>
            <a:pPr lvl="1"/>
            <a:endParaRPr lang="en-US" altLang="zh-CN" dirty="0"/>
          </a:p>
          <a:p>
            <a:pPr lvl="1"/>
            <a:endParaRPr lang="en-US" altLang="zh-CN" dirty="0"/>
          </a:p>
          <a:p>
            <a:endParaRPr lang="en-US" altLang="zh-CN" dirty="0"/>
          </a:p>
          <a:p>
            <a:endParaRPr lang="en-US" altLang="zh-CN" dirty="0"/>
          </a:p>
          <a:p>
            <a:endParaRPr kumimoji="1" lang="zh-CN" altLang="en-US" dirty="0"/>
          </a:p>
        </p:txBody>
      </p:sp>
      <p:sp>
        <p:nvSpPr>
          <p:cNvPr id="3" name="标题 2">
            <a:extLst>
              <a:ext uri="{FF2B5EF4-FFF2-40B4-BE49-F238E27FC236}">
                <a16:creationId xmlns:a16="http://schemas.microsoft.com/office/drawing/2014/main" id="{C983FE13-0FA5-0447-B888-0AD5A105EA52}"/>
              </a:ext>
            </a:extLst>
          </p:cNvPr>
          <p:cNvSpPr>
            <a:spLocks noGrp="1"/>
          </p:cNvSpPr>
          <p:nvPr>
            <p:ph type="title"/>
          </p:nvPr>
        </p:nvSpPr>
        <p:spPr/>
        <p:txBody>
          <a:bodyPr>
            <a:normAutofit/>
          </a:bodyPr>
          <a:lstStyle/>
          <a:p>
            <a:r>
              <a:rPr kumimoji="1" lang="en-US" altLang="zh-CN" dirty="0"/>
              <a:t>8.4 </a:t>
            </a:r>
            <a:r>
              <a:rPr lang="en-US" altLang="zh-CN" dirty="0"/>
              <a:t>ODDS AND ENDS</a:t>
            </a:r>
            <a:endParaRPr kumimoji="1" lang="zh-CN" altLang="en-US" dirty="0"/>
          </a:p>
        </p:txBody>
      </p:sp>
    </p:spTree>
    <p:extLst>
      <p:ext uri="{BB962C8B-B14F-4D97-AF65-F5344CB8AC3E}">
        <p14:creationId xmlns:p14="http://schemas.microsoft.com/office/powerpoint/2010/main" val="535774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D2481BC-5CE8-954B-BE25-22596F4267D4}"/>
              </a:ext>
            </a:extLst>
          </p:cNvPr>
          <p:cNvSpPr>
            <a:spLocks noGrp="1"/>
          </p:cNvSpPr>
          <p:nvPr>
            <p:ph idx="1"/>
          </p:nvPr>
        </p:nvSpPr>
        <p:spPr>
          <a:xfrm>
            <a:off x="1451577" y="1060966"/>
            <a:ext cx="9603275" cy="5125522"/>
          </a:xfrm>
        </p:spPr>
        <p:txBody>
          <a:bodyPr>
            <a:normAutofit/>
          </a:bodyPr>
          <a:lstStyle/>
          <a:p>
            <a:r>
              <a:rPr lang="en-US" altLang="zh-CN" dirty="0"/>
              <a:t>three </a:t>
            </a:r>
            <a:r>
              <a:rPr lang="en-US" altLang="zh-CN" dirty="0" err="1"/>
              <a:t>boolean</a:t>
            </a:r>
            <a:r>
              <a:rPr lang="en-US" altLang="zh-CN" dirty="0"/>
              <a:t> questions: </a:t>
            </a:r>
          </a:p>
          <a:p>
            <a:pPr lvl="1"/>
            <a:r>
              <a:rPr lang="en-US" altLang="zh-CN" dirty="0"/>
              <a:t>word-is-capitalized,</a:t>
            </a:r>
          </a:p>
          <a:p>
            <a:pPr lvl="1"/>
            <a:r>
              <a:rPr lang="en-US" altLang="zh-CN" dirty="0"/>
              <a:t>word-contains-hyphen</a:t>
            </a:r>
          </a:p>
          <a:p>
            <a:pPr lvl="1"/>
            <a:r>
              <a:rPr lang="en-US" altLang="zh-CN" dirty="0"/>
              <a:t>word-contains-digit </a:t>
            </a:r>
          </a:p>
          <a:p>
            <a:endParaRPr lang="en-US" altLang="zh-CN" dirty="0"/>
          </a:p>
          <a:p>
            <a:endParaRPr lang="en-US" altLang="zh-CN" dirty="0"/>
          </a:p>
          <a:p>
            <a:r>
              <a:rPr lang="en-US" altLang="zh-CN" dirty="0"/>
              <a:t>input vector x </a:t>
            </a:r>
          </a:p>
          <a:p>
            <a:endParaRPr lang="en-US" altLang="zh-CN" dirty="0"/>
          </a:p>
          <a:p>
            <a:pPr lvl="1"/>
            <a:endParaRPr lang="en-US" altLang="zh-CN" dirty="0"/>
          </a:p>
          <a:p>
            <a:pPr lvl="1"/>
            <a:endParaRPr lang="en-US" altLang="zh-CN" dirty="0"/>
          </a:p>
          <a:p>
            <a:endParaRPr lang="en-US" altLang="zh-CN" dirty="0"/>
          </a:p>
          <a:p>
            <a:endParaRPr lang="en-US" altLang="zh-CN" dirty="0"/>
          </a:p>
          <a:p>
            <a:endParaRPr kumimoji="1" lang="zh-CN" altLang="en-US" dirty="0"/>
          </a:p>
        </p:txBody>
      </p:sp>
      <p:sp>
        <p:nvSpPr>
          <p:cNvPr id="3" name="标题 2">
            <a:extLst>
              <a:ext uri="{FF2B5EF4-FFF2-40B4-BE49-F238E27FC236}">
                <a16:creationId xmlns:a16="http://schemas.microsoft.com/office/drawing/2014/main" id="{C983FE13-0FA5-0447-B888-0AD5A105EA52}"/>
              </a:ext>
            </a:extLst>
          </p:cNvPr>
          <p:cNvSpPr>
            <a:spLocks noGrp="1"/>
          </p:cNvSpPr>
          <p:nvPr>
            <p:ph type="title"/>
          </p:nvPr>
        </p:nvSpPr>
        <p:spPr/>
        <p:txBody>
          <a:bodyPr>
            <a:normAutofit/>
          </a:bodyPr>
          <a:lstStyle/>
          <a:p>
            <a:r>
              <a:rPr kumimoji="1" lang="en-US" altLang="zh-CN" dirty="0"/>
              <a:t>8.5 </a:t>
            </a:r>
            <a:r>
              <a:rPr lang="en-US" altLang="zh-CN" dirty="0"/>
              <a:t>EXAMPLE: PART-OF-SPEECH </a:t>
            </a:r>
            <a:r>
              <a:rPr lang="en-US" altLang="zh-CN"/>
              <a:t>TAGGING </a:t>
            </a:r>
            <a:endParaRPr kumimoji="1" lang="zh-CN" altLang="en-US" dirty="0"/>
          </a:p>
        </p:txBody>
      </p:sp>
      <p:pic>
        <p:nvPicPr>
          <p:cNvPr id="4" name="图片 3">
            <a:extLst>
              <a:ext uri="{FF2B5EF4-FFF2-40B4-BE49-F238E27FC236}">
                <a16:creationId xmlns:a16="http://schemas.microsoft.com/office/drawing/2014/main" id="{7AE98997-FC10-5E40-9221-97A40FF9F2FE}"/>
              </a:ext>
            </a:extLst>
          </p:cNvPr>
          <p:cNvPicPr>
            <a:picLocks noChangeAspect="1"/>
          </p:cNvPicPr>
          <p:nvPr/>
        </p:nvPicPr>
        <p:blipFill>
          <a:blip r:embed="rId3"/>
          <a:stretch>
            <a:fillRect/>
          </a:stretch>
        </p:blipFill>
        <p:spPr>
          <a:xfrm>
            <a:off x="1841499" y="3216533"/>
            <a:ext cx="8509000" cy="1079500"/>
          </a:xfrm>
          <a:prstGeom prst="rect">
            <a:avLst/>
          </a:prstGeom>
        </p:spPr>
      </p:pic>
      <p:pic>
        <p:nvPicPr>
          <p:cNvPr id="6" name="图片 5">
            <a:extLst>
              <a:ext uri="{FF2B5EF4-FFF2-40B4-BE49-F238E27FC236}">
                <a16:creationId xmlns:a16="http://schemas.microsoft.com/office/drawing/2014/main" id="{58C2BFC6-2467-4D4A-B096-CB533FF319B3}"/>
              </a:ext>
            </a:extLst>
          </p:cNvPr>
          <p:cNvPicPr>
            <a:picLocks noChangeAspect="1"/>
          </p:cNvPicPr>
          <p:nvPr/>
        </p:nvPicPr>
        <p:blipFill>
          <a:blip r:embed="rId4"/>
          <a:stretch>
            <a:fillRect/>
          </a:stretch>
        </p:blipFill>
        <p:spPr>
          <a:xfrm>
            <a:off x="1841499" y="5148521"/>
            <a:ext cx="6794500" cy="939800"/>
          </a:xfrm>
          <a:prstGeom prst="rect">
            <a:avLst/>
          </a:prstGeom>
        </p:spPr>
      </p:pic>
    </p:spTree>
    <p:extLst>
      <p:ext uri="{BB962C8B-B14F-4D97-AF65-F5344CB8AC3E}">
        <p14:creationId xmlns:p14="http://schemas.microsoft.com/office/powerpoint/2010/main" val="213472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D37EC6-1CF0-934F-A5BF-5FB7EB014BF6}"/>
              </a:ext>
            </a:extLst>
          </p:cNvPr>
          <p:cNvSpPr>
            <a:spLocks noGrp="1"/>
          </p:cNvSpPr>
          <p:nvPr>
            <p:ph type="title"/>
          </p:nvPr>
        </p:nvSpPr>
        <p:spPr>
          <a:xfrm>
            <a:off x="1451578" y="225482"/>
            <a:ext cx="9603275" cy="649756"/>
          </a:xfrm>
        </p:spPr>
        <p:txBody>
          <a:bodyPr/>
          <a:lstStyle/>
          <a:p>
            <a:r>
              <a:rPr kumimoji="1" lang="en-US" altLang="zh-CN" dirty="0"/>
              <a:t>8.1</a:t>
            </a:r>
            <a:r>
              <a:rPr kumimoji="1" lang="zh-CN" altLang="en-US" dirty="0"/>
              <a:t> </a:t>
            </a:r>
            <a:r>
              <a:rPr kumimoji="1" lang="en-US" altLang="zh-CN" dirty="0"/>
              <a:t>Encoding</a:t>
            </a:r>
            <a:r>
              <a:rPr kumimoji="1" lang="zh-CN" altLang="en-US" dirty="0"/>
              <a:t> </a:t>
            </a:r>
            <a:r>
              <a:rPr kumimoji="1" lang="en-US" altLang="zh-CN" dirty="0"/>
              <a:t>Categorical</a:t>
            </a:r>
            <a:r>
              <a:rPr kumimoji="1" lang="zh-CN" altLang="en-US" dirty="0"/>
              <a:t> </a:t>
            </a:r>
            <a:r>
              <a:rPr kumimoji="1" lang="en-US" altLang="zh-CN" dirty="0"/>
              <a:t>Features</a:t>
            </a:r>
            <a:endParaRPr kumimoji="1" lang="zh-CN" altLang="en-US" dirty="0"/>
          </a:p>
        </p:txBody>
      </p:sp>
      <p:sp>
        <p:nvSpPr>
          <p:cNvPr id="3" name="内容占位符 2">
            <a:extLst>
              <a:ext uri="{FF2B5EF4-FFF2-40B4-BE49-F238E27FC236}">
                <a16:creationId xmlns:a16="http://schemas.microsoft.com/office/drawing/2014/main" id="{680F45C8-DCD8-7F4E-888E-D68929F8D211}"/>
              </a:ext>
            </a:extLst>
          </p:cNvPr>
          <p:cNvSpPr>
            <a:spLocks noGrp="1"/>
          </p:cNvSpPr>
          <p:nvPr>
            <p:ph idx="1"/>
          </p:nvPr>
        </p:nvSpPr>
        <p:spPr>
          <a:xfrm>
            <a:off x="1451578" y="1060966"/>
            <a:ext cx="9603276" cy="4360120"/>
          </a:xfrm>
        </p:spPr>
        <p:txBody>
          <a:bodyPr/>
          <a:lstStyle/>
          <a:p>
            <a:r>
              <a:rPr kumimoji="1" lang="en-US" altLang="zh-CN" dirty="0"/>
              <a:t>One-hot</a:t>
            </a:r>
            <a:r>
              <a:rPr kumimoji="1" lang="zh-CN" altLang="en-US" dirty="0"/>
              <a:t> </a:t>
            </a:r>
            <a:r>
              <a:rPr kumimoji="1" lang="en-US" altLang="zh-CN" dirty="0"/>
              <a:t>encodings</a:t>
            </a:r>
          </a:p>
          <a:p>
            <a:pPr lvl="1"/>
            <a:r>
              <a:rPr kumimoji="1" lang="en-US" altLang="zh-CN" dirty="0"/>
              <a:t>Each</a:t>
            </a:r>
            <a:r>
              <a:rPr kumimoji="1" lang="zh-CN" altLang="en-US" dirty="0"/>
              <a:t> </a:t>
            </a:r>
            <a:r>
              <a:rPr kumimoji="1" lang="en-US" altLang="zh-CN" dirty="0"/>
              <a:t>feature</a:t>
            </a:r>
            <a:r>
              <a:rPr kumimoji="1" lang="zh-CN" altLang="en-US" dirty="0"/>
              <a:t> </a:t>
            </a:r>
            <a:r>
              <a:rPr kumimoji="1" lang="en-US" altLang="zh-CN" dirty="0"/>
              <a:t>is</a:t>
            </a:r>
            <a:r>
              <a:rPr kumimoji="1" lang="zh-CN" altLang="en-US" dirty="0"/>
              <a:t> </a:t>
            </a:r>
            <a:r>
              <a:rPr kumimoji="1" lang="en-US" altLang="zh-CN" dirty="0"/>
              <a:t>its</a:t>
            </a:r>
            <a:r>
              <a:rPr kumimoji="1" lang="zh-CN" altLang="en-US" dirty="0"/>
              <a:t> </a:t>
            </a:r>
            <a:r>
              <a:rPr kumimoji="1" lang="en-US" altLang="zh-CN" dirty="0"/>
              <a:t>own</a:t>
            </a:r>
            <a:r>
              <a:rPr kumimoji="1" lang="zh-CN" altLang="en-US" dirty="0"/>
              <a:t> </a:t>
            </a:r>
            <a:r>
              <a:rPr kumimoji="1" lang="en-US" altLang="zh-CN" dirty="0"/>
              <a:t>dimension.</a:t>
            </a:r>
          </a:p>
          <a:p>
            <a:pPr lvl="1"/>
            <a:r>
              <a:rPr kumimoji="1" lang="en-US" altLang="zh-CN" dirty="0"/>
              <a:t>Dimensionality</a:t>
            </a:r>
            <a:r>
              <a:rPr kumimoji="1" lang="zh-CN" altLang="en-US" dirty="0"/>
              <a:t> </a:t>
            </a:r>
            <a:r>
              <a:rPr kumimoji="1" lang="en-US" altLang="zh-CN" dirty="0"/>
              <a:t>of</a:t>
            </a:r>
            <a:r>
              <a:rPr kumimoji="1" lang="zh-CN" altLang="en-US" dirty="0"/>
              <a:t> </a:t>
            </a:r>
            <a:r>
              <a:rPr kumimoji="1" lang="en-US" altLang="zh-CN" dirty="0"/>
              <a:t>one-hot</a:t>
            </a:r>
            <a:r>
              <a:rPr kumimoji="1" lang="zh-CN" altLang="en-US" dirty="0"/>
              <a:t> </a:t>
            </a:r>
            <a:r>
              <a:rPr kumimoji="1" lang="en-US" altLang="zh-CN" dirty="0"/>
              <a:t>vector</a:t>
            </a:r>
            <a:r>
              <a:rPr kumimoji="1" lang="zh-CN" altLang="en-US" dirty="0"/>
              <a:t> </a:t>
            </a:r>
            <a:r>
              <a:rPr kumimoji="1" lang="en-US" altLang="zh-CN" dirty="0"/>
              <a:t>is</a:t>
            </a:r>
            <a:r>
              <a:rPr kumimoji="1" lang="zh-CN" altLang="en-US" dirty="0"/>
              <a:t> </a:t>
            </a:r>
            <a:r>
              <a:rPr kumimoji="1" lang="en-US" altLang="zh-CN" dirty="0"/>
              <a:t>same</a:t>
            </a:r>
            <a:r>
              <a:rPr kumimoji="1" lang="zh-CN" altLang="en-US" dirty="0"/>
              <a:t> </a:t>
            </a:r>
            <a:r>
              <a:rPr kumimoji="1" lang="en-US" altLang="zh-CN" dirty="0"/>
              <a:t>as</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distinct</a:t>
            </a:r>
            <a:r>
              <a:rPr kumimoji="1" lang="zh-CN" altLang="en-US" dirty="0"/>
              <a:t> </a:t>
            </a:r>
            <a:r>
              <a:rPr kumimoji="1" lang="en-US" altLang="zh-CN" dirty="0"/>
              <a:t>features</a:t>
            </a:r>
            <a:r>
              <a:rPr kumimoji="1" lang="zh-CN" altLang="en-US" dirty="0"/>
              <a:t> </a:t>
            </a:r>
            <a:r>
              <a:rPr kumimoji="1" lang="en-US" altLang="zh-CN" dirty="0"/>
              <a:t>(high-dimensional).</a:t>
            </a:r>
          </a:p>
          <a:p>
            <a:pPr lvl="1"/>
            <a:r>
              <a:rPr kumimoji="1" lang="en-US" altLang="zh-CN" dirty="0"/>
              <a:t>A</a:t>
            </a:r>
            <a:r>
              <a:rPr kumimoji="1" lang="zh-CN" altLang="en-US" dirty="0"/>
              <a:t> </a:t>
            </a:r>
            <a:r>
              <a:rPr kumimoji="1" lang="en-US" altLang="zh-CN" dirty="0"/>
              <a:t>single</a:t>
            </a:r>
            <a:r>
              <a:rPr kumimoji="1" lang="zh-CN" altLang="en-US" dirty="0"/>
              <a:t> </a:t>
            </a:r>
            <a:r>
              <a:rPr kumimoji="1" lang="en-US" altLang="zh-CN" dirty="0"/>
              <a:t>dimension</a:t>
            </a:r>
            <a:r>
              <a:rPr kumimoji="1" lang="zh-CN" altLang="en-US" dirty="0"/>
              <a:t> </a:t>
            </a:r>
            <a:r>
              <a:rPr kumimoji="1" lang="en-US" altLang="zh-CN" dirty="0"/>
              <a:t>has</a:t>
            </a:r>
            <a:r>
              <a:rPr kumimoji="1" lang="zh-CN" altLang="en-US" dirty="0"/>
              <a:t> </a:t>
            </a:r>
            <a:r>
              <a:rPr kumimoji="1" lang="en-US" altLang="zh-CN" dirty="0"/>
              <a:t>a</a:t>
            </a:r>
            <a:r>
              <a:rPr kumimoji="1" lang="zh-CN" altLang="en-US" dirty="0"/>
              <a:t> </a:t>
            </a:r>
            <a:r>
              <a:rPr kumimoji="1" lang="en-US" altLang="zh-CN" dirty="0"/>
              <a:t>value</a:t>
            </a:r>
            <a:r>
              <a:rPr kumimoji="1" lang="zh-CN" altLang="en-US" dirty="0"/>
              <a:t> </a:t>
            </a:r>
            <a:r>
              <a:rPr kumimoji="1" lang="en-US" altLang="zh-CN" dirty="0"/>
              <a:t>of</a:t>
            </a:r>
            <a:r>
              <a:rPr kumimoji="1" lang="zh-CN" altLang="en-US" dirty="0"/>
              <a:t> </a:t>
            </a:r>
            <a:r>
              <a:rPr kumimoji="1" lang="en-US" altLang="zh-CN" dirty="0"/>
              <a:t>1</a:t>
            </a:r>
            <a:r>
              <a:rPr kumimoji="1" lang="zh-CN" altLang="en-US" dirty="0"/>
              <a:t> </a:t>
            </a:r>
            <a:r>
              <a:rPr kumimoji="1" lang="en-US" altLang="zh-CN" dirty="0"/>
              <a:t>and</a:t>
            </a:r>
            <a:r>
              <a:rPr kumimoji="1" lang="zh-CN" altLang="en-US" dirty="0"/>
              <a:t> </a:t>
            </a:r>
            <a:r>
              <a:rPr kumimoji="1" lang="en-US" altLang="zh-CN" dirty="0"/>
              <a:t>all</a:t>
            </a:r>
            <a:r>
              <a:rPr kumimoji="1" lang="zh-CN" altLang="en-US" dirty="0"/>
              <a:t> </a:t>
            </a:r>
            <a:r>
              <a:rPr kumimoji="1" lang="en-US" altLang="zh-CN" dirty="0"/>
              <a:t>others</a:t>
            </a:r>
            <a:r>
              <a:rPr kumimoji="1" lang="zh-CN" altLang="en-US" dirty="0"/>
              <a:t> </a:t>
            </a:r>
            <a:r>
              <a:rPr kumimoji="1" lang="en-US" altLang="zh-CN" dirty="0"/>
              <a:t>have</a:t>
            </a:r>
            <a:r>
              <a:rPr kumimoji="1" lang="zh-CN" altLang="en-US" dirty="0"/>
              <a:t> </a:t>
            </a:r>
            <a:r>
              <a:rPr kumimoji="1" lang="en-US" altLang="zh-CN" dirty="0"/>
              <a:t>a</a:t>
            </a:r>
            <a:r>
              <a:rPr kumimoji="1" lang="zh-CN" altLang="en-US" dirty="0"/>
              <a:t> </a:t>
            </a:r>
            <a:r>
              <a:rPr kumimoji="1" lang="en-US" altLang="zh-CN" dirty="0"/>
              <a:t>value</a:t>
            </a:r>
            <a:r>
              <a:rPr kumimoji="1" lang="zh-CN" altLang="en-US" dirty="0"/>
              <a:t> </a:t>
            </a:r>
            <a:r>
              <a:rPr kumimoji="1" lang="en-US" altLang="zh-CN" dirty="0"/>
              <a:t>of</a:t>
            </a:r>
            <a:r>
              <a:rPr kumimoji="1" lang="zh-CN" altLang="en-US" dirty="0"/>
              <a:t> </a:t>
            </a:r>
            <a:r>
              <a:rPr kumimoji="1" lang="en-US" altLang="zh-CN" dirty="0"/>
              <a:t>0</a:t>
            </a:r>
            <a:r>
              <a:rPr kumimoji="1" lang="zh-CN" altLang="en-US" dirty="0"/>
              <a:t> </a:t>
            </a:r>
            <a:r>
              <a:rPr kumimoji="1" lang="en-US" altLang="zh-CN" dirty="0"/>
              <a:t>(sparse).</a:t>
            </a:r>
          </a:p>
          <a:p>
            <a:pPr lvl="1"/>
            <a:r>
              <a:rPr kumimoji="1" lang="en-US" altLang="zh-CN" dirty="0"/>
              <a:t>Features</a:t>
            </a:r>
            <a:r>
              <a:rPr kumimoji="1" lang="zh-CN" altLang="en-US" dirty="0"/>
              <a:t> </a:t>
            </a:r>
            <a:r>
              <a:rPr kumimoji="1" lang="en-US" altLang="zh-CN" dirty="0"/>
              <a:t>are</a:t>
            </a:r>
            <a:r>
              <a:rPr kumimoji="1" lang="zh-CN" altLang="en-US" dirty="0"/>
              <a:t> </a:t>
            </a:r>
            <a:r>
              <a:rPr kumimoji="1" lang="en-US" altLang="zh-CN" dirty="0"/>
              <a:t>completely</a:t>
            </a:r>
            <a:r>
              <a:rPr kumimoji="1" lang="zh-CN" altLang="en-US" dirty="0"/>
              <a:t> </a:t>
            </a:r>
            <a:r>
              <a:rPr kumimoji="1" lang="en-US" altLang="zh-CN" dirty="0"/>
              <a:t>independent</a:t>
            </a:r>
            <a:r>
              <a:rPr kumimoji="1" lang="zh-CN" altLang="en-US" dirty="0"/>
              <a:t> </a:t>
            </a:r>
            <a:r>
              <a:rPr kumimoji="1" lang="en-US" altLang="zh-CN" dirty="0"/>
              <a:t>from</a:t>
            </a:r>
            <a:r>
              <a:rPr kumimoji="1" lang="zh-CN" altLang="en-US" dirty="0"/>
              <a:t> </a:t>
            </a:r>
            <a:r>
              <a:rPr kumimoji="1" lang="en-US" altLang="zh-CN" dirty="0"/>
              <a:t>one</a:t>
            </a:r>
            <a:r>
              <a:rPr kumimoji="1" lang="zh-CN" altLang="en-US" dirty="0"/>
              <a:t> </a:t>
            </a:r>
            <a:r>
              <a:rPr kumimoji="1" lang="en-US" altLang="zh-CN" dirty="0"/>
              <a:t>another.</a:t>
            </a:r>
          </a:p>
          <a:p>
            <a:pPr lvl="1"/>
            <a:endParaRPr kumimoji="1" lang="en-US" altLang="zh-CN" dirty="0"/>
          </a:p>
        </p:txBody>
      </p:sp>
    </p:spTree>
    <p:extLst>
      <p:ext uri="{BB962C8B-B14F-4D97-AF65-F5344CB8AC3E}">
        <p14:creationId xmlns:p14="http://schemas.microsoft.com/office/powerpoint/2010/main" val="254027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CD06EBC-A5A6-994E-B3E6-DFED232409B7}"/>
              </a:ext>
            </a:extLst>
          </p:cNvPr>
          <p:cNvSpPr>
            <a:spLocks noGrp="1"/>
          </p:cNvSpPr>
          <p:nvPr>
            <p:ph idx="1"/>
          </p:nvPr>
        </p:nvSpPr>
        <p:spPr/>
        <p:txBody>
          <a:bodyPr>
            <a:normAutofit lnSpcReduction="10000"/>
          </a:bodyPr>
          <a:lstStyle/>
          <a:p>
            <a:r>
              <a:rPr kumimoji="1" lang="en-US" altLang="zh-CN" dirty="0"/>
              <a:t>Dense</a:t>
            </a:r>
            <a:r>
              <a:rPr kumimoji="1" lang="zh-CN" altLang="en-US" dirty="0"/>
              <a:t> </a:t>
            </a:r>
            <a:r>
              <a:rPr kumimoji="1" lang="en-US" altLang="zh-CN" dirty="0"/>
              <a:t>encodings</a:t>
            </a:r>
            <a:r>
              <a:rPr kumimoji="1" lang="zh-CN" altLang="en-US" dirty="0"/>
              <a:t> </a:t>
            </a:r>
            <a:r>
              <a:rPr kumimoji="1" lang="en-US" altLang="zh-CN" dirty="0"/>
              <a:t>(feature</a:t>
            </a:r>
            <a:r>
              <a:rPr kumimoji="1" lang="zh-CN" altLang="en-US" dirty="0"/>
              <a:t> </a:t>
            </a:r>
            <a:r>
              <a:rPr kumimoji="1" lang="en-US" altLang="zh-CN" dirty="0"/>
              <a:t>embeddings)</a:t>
            </a:r>
          </a:p>
          <a:p>
            <a:pPr lvl="1"/>
            <a:r>
              <a:rPr kumimoji="1" lang="en-US" altLang="zh-CN" dirty="0"/>
              <a:t>Each</a:t>
            </a:r>
            <a:r>
              <a:rPr kumimoji="1" lang="zh-CN" altLang="en-US" dirty="0"/>
              <a:t> </a:t>
            </a:r>
            <a:r>
              <a:rPr kumimoji="1" lang="en-US" altLang="zh-CN" dirty="0"/>
              <a:t>feature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d-dimensional</a:t>
            </a:r>
            <a:r>
              <a:rPr kumimoji="1" lang="zh-CN" altLang="en-US" dirty="0"/>
              <a:t> </a:t>
            </a:r>
            <a:r>
              <a:rPr kumimoji="1" lang="en-US" altLang="zh-CN" dirty="0"/>
              <a:t>vector</a:t>
            </a:r>
            <a:r>
              <a:rPr kumimoji="1" lang="zh-CN" altLang="en-US" dirty="0"/>
              <a:t> </a:t>
            </a:r>
            <a:r>
              <a:rPr kumimoji="1" lang="en-US" altLang="zh-CN" dirty="0"/>
              <a:t>(dense).</a:t>
            </a:r>
          </a:p>
          <a:p>
            <a:pPr lvl="1"/>
            <a:r>
              <a:rPr kumimoji="1" lang="en-US" altLang="zh-CN" dirty="0"/>
              <a:t>Dimensionality</a:t>
            </a:r>
            <a:r>
              <a:rPr kumimoji="1" lang="zh-CN" altLang="en-US" dirty="0"/>
              <a:t> </a:t>
            </a:r>
            <a:r>
              <a:rPr kumimoji="1" lang="en-US" altLang="zh-CN" dirty="0"/>
              <a:t>of</a:t>
            </a:r>
            <a:r>
              <a:rPr kumimoji="1" lang="zh-CN" altLang="en-US" dirty="0"/>
              <a:t> </a:t>
            </a:r>
            <a:r>
              <a:rPr kumimoji="1" lang="en-US" altLang="zh-CN" dirty="0"/>
              <a:t>vector</a:t>
            </a:r>
            <a:r>
              <a:rPr kumimoji="1" lang="zh-CN" altLang="en-US" dirty="0"/>
              <a:t> </a:t>
            </a:r>
            <a:r>
              <a:rPr kumimoji="1" lang="en-US" altLang="zh-CN" dirty="0"/>
              <a:t>is</a:t>
            </a:r>
            <a:r>
              <a:rPr kumimoji="1" lang="zh-CN" altLang="en-US" dirty="0"/>
              <a:t> </a:t>
            </a:r>
            <a:r>
              <a:rPr kumimoji="1" lang="en-US" altLang="zh-CN" dirty="0"/>
              <a:t>d</a:t>
            </a:r>
            <a:r>
              <a:rPr kumimoji="1" lang="zh-CN" altLang="en-US" dirty="0"/>
              <a:t> </a:t>
            </a:r>
            <a:r>
              <a:rPr kumimoji="1" lang="en-US" altLang="zh-CN" dirty="0"/>
              <a:t>(low-dimensional).</a:t>
            </a:r>
          </a:p>
          <a:p>
            <a:pPr lvl="1"/>
            <a:r>
              <a:rPr kumimoji="1" lang="en-US" altLang="zh-CN" dirty="0"/>
              <a:t>The</a:t>
            </a:r>
            <a:r>
              <a:rPr kumimoji="1" lang="zh-CN" altLang="en-US" dirty="0"/>
              <a:t> </a:t>
            </a:r>
            <a:r>
              <a:rPr kumimoji="1" lang="en-US" altLang="zh-CN" dirty="0"/>
              <a:t>embeddings</a:t>
            </a:r>
            <a:r>
              <a:rPr kumimoji="1" lang="zh-CN" altLang="en-US" dirty="0"/>
              <a:t> </a:t>
            </a:r>
            <a:r>
              <a:rPr kumimoji="1" lang="en-US" altLang="zh-CN" dirty="0"/>
              <a:t>are</a:t>
            </a:r>
            <a:r>
              <a:rPr kumimoji="1" lang="zh-CN" altLang="en-US" dirty="0"/>
              <a:t> </a:t>
            </a:r>
            <a:r>
              <a:rPr kumimoji="1" lang="en-US" altLang="zh-CN" dirty="0"/>
              <a:t>trained</a:t>
            </a:r>
            <a:r>
              <a:rPr kumimoji="1" lang="zh-CN" altLang="en-US" dirty="0"/>
              <a:t> </a:t>
            </a:r>
            <a:r>
              <a:rPr kumimoji="1" lang="en-US" altLang="zh-CN" dirty="0"/>
              <a:t>like</a:t>
            </a:r>
            <a:r>
              <a:rPr kumimoji="1" lang="zh-CN" altLang="en-US" dirty="0"/>
              <a:t> </a:t>
            </a:r>
            <a:r>
              <a:rPr kumimoji="1" lang="en-US" altLang="zh-CN" dirty="0"/>
              <a:t>the</a:t>
            </a:r>
            <a:r>
              <a:rPr kumimoji="1" lang="zh-CN" altLang="en-US" dirty="0"/>
              <a:t> </a:t>
            </a:r>
            <a:r>
              <a:rPr kumimoji="1" lang="en-US" altLang="zh-CN" dirty="0"/>
              <a:t>other</a:t>
            </a:r>
            <a:r>
              <a:rPr kumimoji="1" lang="zh-CN" altLang="en-US" dirty="0"/>
              <a:t> </a:t>
            </a:r>
            <a:r>
              <a:rPr kumimoji="1" lang="en-US" altLang="zh-CN" dirty="0"/>
              <a:t>parameters</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function</a:t>
            </a:r>
            <a:r>
              <a:rPr kumimoji="1" lang="zh-CN" altLang="en-US" dirty="0"/>
              <a:t> </a:t>
            </a:r>
            <a:r>
              <a:rPr kumimoji="1" lang="en-US" altLang="zh-CN" dirty="0"/>
              <a:t>f.</a:t>
            </a:r>
          </a:p>
          <a:p>
            <a:pPr lvl="1"/>
            <a:r>
              <a:rPr kumimoji="1" lang="en-US" altLang="zh-CN" dirty="0"/>
              <a:t>Model</a:t>
            </a:r>
            <a:r>
              <a:rPr kumimoji="1" lang="zh-CN" altLang="en-US" dirty="0"/>
              <a:t> </a:t>
            </a:r>
            <a:r>
              <a:rPr kumimoji="1" lang="en-US" altLang="zh-CN" dirty="0"/>
              <a:t>training</a:t>
            </a:r>
            <a:r>
              <a:rPr kumimoji="1" lang="zh-CN" altLang="en-US" dirty="0"/>
              <a:t> </a:t>
            </a:r>
            <a:r>
              <a:rPr kumimoji="1" lang="en-US" altLang="zh-CN" dirty="0"/>
              <a:t>will</a:t>
            </a:r>
            <a:r>
              <a:rPr kumimoji="1" lang="zh-CN" altLang="en-US" dirty="0"/>
              <a:t> </a:t>
            </a:r>
            <a:r>
              <a:rPr kumimoji="1" lang="en-US" altLang="zh-CN" dirty="0"/>
              <a:t>cause</a:t>
            </a:r>
            <a:r>
              <a:rPr kumimoji="1" lang="zh-CN" altLang="en-US" dirty="0"/>
              <a:t> </a:t>
            </a:r>
            <a:r>
              <a:rPr kumimoji="1" lang="en-US" altLang="zh-CN" dirty="0"/>
              <a:t>similar</a:t>
            </a:r>
            <a:r>
              <a:rPr kumimoji="1" lang="zh-CN" altLang="en-US" dirty="0"/>
              <a:t> </a:t>
            </a:r>
            <a:r>
              <a:rPr kumimoji="1" lang="en-US" altLang="zh-CN" dirty="0"/>
              <a:t>features</a:t>
            </a:r>
            <a:r>
              <a:rPr kumimoji="1" lang="zh-CN" altLang="en-US" dirty="0"/>
              <a:t> </a:t>
            </a:r>
            <a:r>
              <a:rPr kumimoji="1" lang="en-US" altLang="zh-CN" dirty="0"/>
              <a:t>to</a:t>
            </a:r>
            <a:r>
              <a:rPr kumimoji="1" lang="zh-CN" altLang="en-US" dirty="0"/>
              <a:t> </a:t>
            </a:r>
            <a:r>
              <a:rPr kumimoji="1" lang="en-US" altLang="zh-CN" dirty="0"/>
              <a:t>have</a:t>
            </a:r>
            <a:r>
              <a:rPr kumimoji="1" lang="zh-CN" altLang="en-US" dirty="0"/>
              <a:t> </a:t>
            </a:r>
            <a:r>
              <a:rPr kumimoji="1" lang="en-US" altLang="zh-CN" dirty="0"/>
              <a:t>similar</a:t>
            </a:r>
            <a:r>
              <a:rPr kumimoji="1" lang="zh-CN" altLang="en-US" dirty="0"/>
              <a:t> </a:t>
            </a:r>
            <a:r>
              <a:rPr kumimoji="1" lang="en-US" altLang="zh-CN" dirty="0"/>
              <a:t>vectors.</a:t>
            </a:r>
          </a:p>
          <a:p>
            <a:pPr marL="0" indent="0">
              <a:buNone/>
            </a:pPr>
            <a:endParaRPr kumimoji="1" lang="zh-CN" altLang="en-US" dirty="0"/>
          </a:p>
        </p:txBody>
      </p:sp>
      <p:sp>
        <p:nvSpPr>
          <p:cNvPr id="3" name="标题 2">
            <a:extLst>
              <a:ext uri="{FF2B5EF4-FFF2-40B4-BE49-F238E27FC236}">
                <a16:creationId xmlns:a16="http://schemas.microsoft.com/office/drawing/2014/main" id="{CD8CCBEC-6A39-1E4B-99C7-C021F1091568}"/>
              </a:ext>
            </a:extLst>
          </p:cNvPr>
          <p:cNvSpPr>
            <a:spLocks noGrp="1"/>
          </p:cNvSpPr>
          <p:nvPr>
            <p:ph type="title"/>
          </p:nvPr>
        </p:nvSpPr>
        <p:spPr/>
        <p:txBody>
          <a:bodyPr/>
          <a:lstStyle/>
          <a:p>
            <a:r>
              <a:rPr kumimoji="1" lang="en-US" altLang="zh-CN" dirty="0"/>
              <a:t>8.1</a:t>
            </a:r>
            <a:r>
              <a:rPr kumimoji="1" lang="zh-CN" altLang="en-US" dirty="0"/>
              <a:t> </a:t>
            </a:r>
            <a:r>
              <a:rPr kumimoji="1" lang="en-US" altLang="zh-CN" dirty="0"/>
              <a:t>Encoding</a:t>
            </a:r>
            <a:r>
              <a:rPr kumimoji="1" lang="zh-CN" altLang="en-US" dirty="0"/>
              <a:t> </a:t>
            </a:r>
            <a:r>
              <a:rPr kumimoji="1" lang="en-US" altLang="zh-CN" dirty="0"/>
              <a:t>Categorical</a:t>
            </a:r>
            <a:r>
              <a:rPr kumimoji="1" lang="zh-CN" altLang="en-US" dirty="0"/>
              <a:t> </a:t>
            </a:r>
            <a:r>
              <a:rPr kumimoji="1" lang="en-US" altLang="zh-CN" dirty="0"/>
              <a:t>Features</a:t>
            </a:r>
            <a:endParaRPr kumimoji="1" lang="zh-CN" altLang="en-US" dirty="0"/>
          </a:p>
        </p:txBody>
      </p:sp>
      <p:sp>
        <p:nvSpPr>
          <p:cNvPr id="4" name="文本框 3">
            <a:extLst>
              <a:ext uri="{FF2B5EF4-FFF2-40B4-BE49-F238E27FC236}">
                <a16:creationId xmlns:a16="http://schemas.microsoft.com/office/drawing/2014/main" id="{831E3656-976F-514D-B06A-8B643D22BEC3}"/>
              </a:ext>
            </a:extLst>
          </p:cNvPr>
          <p:cNvSpPr txBox="1"/>
          <p:nvPr/>
        </p:nvSpPr>
        <p:spPr>
          <a:xfrm>
            <a:off x="9981474" y="1535100"/>
            <a:ext cx="1414463" cy="584775"/>
          </a:xfrm>
          <a:prstGeom prst="rect">
            <a:avLst/>
          </a:prstGeom>
          <a:noFill/>
        </p:spPr>
        <p:txBody>
          <a:bodyPr wrap="square" rtlCol="0">
            <a:spAutoFit/>
          </a:bodyPr>
          <a:lstStyle/>
          <a:p>
            <a:r>
              <a:rPr kumimoji="1" lang="en-US" altLang="zh-CN" sz="3200" dirty="0">
                <a:solidFill>
                  <a:srgbClr val="FF0000"/>
                </a:solidFill>
              </a:rPr>
              <a:t>Why?</a:t>
            </a:r>
            <a:endParaRPr kumimoji="1" lang="zh-CN" altLang="en-US" sz="3200" dirty="0">
              <a:solidFill>
                <a:srgbClr val="FF0000"/>
              </a:solidFill>
            </a:endParaRPr>
          </a:p>
        </p:txBody>
      </p:sp>
      <p:sp>
        <p:nvSpPr>
          <p:cNvPr id="5" name="文本框 4">
            <a:extLst>
              <a:ext uri="{FF2B5EF4-FFF2-40B4-BE49-F238E27FC236}">
                <a16:creationId xmlns:a16="http://schemas.microsoft.com/office/drawing/2014/main" id="{3D2C68DA-9D89-DE4F-BE71-508BC33504CA}"/>
              </a:ext>
            </a:extLst>
          </p:cNvPr>
          <p:cNvSpPr txBox="1"/>
          <p:nvPr/>
        </p:nvSpPr>
        <p:spPr>
          <a:xfrm>
            <a:off x="4046099" y="4511579"/>
            <a:ext cx="4013684" cy="830997"/>
          </a:xfrm>
          <a:prstGeom prst="rect">
            <a:avLst/>
          </a:prstGeom>
          <a:noFill/>
        </p:spPr>
        <p:txBody>
          <a:bodyPr wrap="square" rtlCol="0">
            <a:spAutoFit/>
          </a:bodyPr>
          <a:lstStyle/>
          <a:p>
            <a:r>
              <a:rPr kumimoji="1" lang="en-US" altLang="zh-CN" sz="2400" dirty="0"/>
              <a:t>Computational</a:t>
            </a:r>
          </a:p>
          <a:p>
            <a:r>
              <a:rPr kumimoji="1" lang="en-US" altLang="zh-CN" sz="2400" dirty="0"/>
              <a:t>Generalization</a:t>
            </a:r>
            <a:r>
              <a:rPr kumimoji="1" lang="zh-CN" altLang="en-US" sz="2400" dirty="0"/>
              <a:t> </a:t>
            </a:r>
            <a:r>
              <a:rPr kumimoji="1" lang="en-US" altLang="zh-CN" sz="2400" dirty="0"/>
              <a:t>power</a:t>
            </a:r>
            <a:endParaRPr kumimoji="1" lang="zh-CN" altLang="en-US" sz="2400" dirty="0"/>
          </a:p>
        </p:txBody>
      </p:sp>
    </p:spTree>
    <p:extLst>
      <p:ext uri="{BB962C8B-B14F-4D97-AF65-F5344CB8AC3E}">
        <p14:creationId xmlns:p14="http://schemas.microsoft.com/office/powerpoint/2010/main" val="307518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80">
                                          <p:stCondLst>
                                            <p:cond delay="0"/>
                                          </p:stCondLst>
                                        </p:cTn>
                                        <p:tgtEl>
                                          <p:spTgt spid="5"/>
                                        </p:tgtEl>
                                      </p:cBhvr>
                                    </p:animEffect>
                                    <p:anim calcmode="lin" valueType="num">
                                      <p:cBhvr>
                                        <p:cTn id="26"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1" dur="26">
                                          <p:stCondLst>
                                            <p:cond delay="650"/>
                                          </p:stCondLst>
                                        </p:cTn>
                                        <p:tgtEl>
                                          <p:spTgt spid="5"/>
                                        </p:tgtEl>
                                      </p:cBhvr>
                                      <p:to x="100000" y="60000"/>
                                    </p:animScale>
                                    <p:animScale>
                                      <p:cBhvr>
                                        <p:cTn id="32" dur="166" decel="50000">
                                          <p:stCondLst>
                                            <p:cond delay="676"/>
                                          </p:stCondLst>
                                        </p:cTn>
                                        <p:tgtEl>
                                          <p:spTgt spid="5"/>
                                        </p:tgtEl>
                                      </p:cBhvr>
                                      <p:to x="100000" y="100000"/>
                                    </p:animScale>
                                    <p:animScale>
                                      <p:cBhvr>
                                        <p:cTn id="33" dur="26">
                                          <p:stCondLst>
                                            <p:cond delay="1312"/>
                                          </p:stCondLst>
                                        </p:cTn>
                                        <p:tgtEl>
                                          <p:spTgt spid="5"/>
                                        </p:tgtEl>
                                      </p:cBhvr>
                                      <p:to x="100000" y="80000"/>
                                    </p:animScale>
                                    <p:animScale>
                                      <p:cBhvr>
                                        <p:cTn id="34" dur="166" decel="50000">
                                          <p:stCondLst>
                                            <p:cond delay="1338"/>
                                          </p:stCondLst>
                                        </p:cTn>
                                        <p:tgtEl>
                                          <p:spTgt spid="5"/>
                                        </p:tgtEl>
                                      </p:cBhvr>
                                      <p:to x="100000" y="100000"/>
                                    </p:animScale>
                                    <p:animScale>
                                      <p:cBhvr>
                                        <p:cTn id="35" dur="26">
                                          <p:stCondLst>
                                            <p:cond delay="1642"/>
                                          </p:stCondLst>
                                        </p:cTn>
                                        <p:tgtEl>
                                          <p:spTgt spid="5"/>
                                        </p:tgtEl>
                                      </p:cBhvr>
                                      <p:to x="100000" y="90000"/>
                                    </p:animScale>
                                    <p:animScale>
                                      <p:cBhvr>
                                        <p:cTn id="36" dur="166" decel="50000">
                                          <p:stCondLst>
                                            <p:cond delay="1668"/>
                                          </p:stCondLst>
                                        </p:cTn>
                                        <p:tgtEl>
                                          <p:spTgt spid="5"/>
                                        </p:tgtEl>
                                      </p:cBhvr>
                                      <p:to x="100000" y="100000"/>
                                    </p:animScale>
                                    <p:animScale>
                                      <p:cBhvr>
                                        <p:cTn id="37" dur="26">
                                          <p:stCondLst>
                                            <p:cond delay="1808"/>
                                          </p:stCondLst>
                                        </p:cTn>
                                        <p:tgtEl>
                                          <p:spTgt spid="5"/>
                                        </p:tgtEl>
                                      </p:cBhvr>
                                      <p:to x="100000" y="95000"/>
                                    </p:animScale>
                                    <p:animScale>
                                      <p:cBhvr>
                                        <p:cTn id="38"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4F2409C-135F-CC46-AB50-9993ED1F8475}"/>
              </a:ext>
            </a:extLst>
          </p:cNvPr>
          <p:cNvSpPr>
            <a:spLocks noGrp="1"/>
          </p:cNvSpPr>
          <p:nvPr>
            <p:ph idx="1"/>
          </p:nvPr>
        </p:nvSpPr>
        <p:spPr/>
        <p:txBody>
          <a:bodyPr/>
          <a:lstStyle/>
          <a:p>
            <a:r>
              <a:rPr kumimoji="1" lang="en-US" altLang="zh-CN" dirty="0"/>
              <a:t>The</a:t>
            </a:r>
            <a:r>
              <a:rPr kumimoji="1" lang="zh-CN" altLang="en-US" dirty="0"/>
              <a:t> </a:t>
            </a:r>
            <a:r>
              <a:rPr kumimoji="1" lang="en-US" altLang="zh-CN" dirty="0"/>
              <a:t>general</a:t>
            </a:r>
            <a:r>
              <a:rPr kumimoji="1" lang="zh-CN" altLang="en-US" dirty="0"/>
              <a:t> </a:t>
            </a:r>
            <a:r>
              <a:rPr kumimoji="1" lang="en-US" altLang="zh-CN" dirty="0"/>
              <a:t>structure</a:t>
            </a:r>
            <a:r>
              <a:rPr kumimoji="1" lang="zh-CN" altLang="en-US" dirty="0"/>
              <a:t> </a:t>
            </a:r>
            <a:r>
              <a:rPr kumimoji="1" lang="en-US" altLang="zh-CN" dirty="0"/>
              <a:t>for</a:t>
            </a:r>
            <a:r>
              <a:rPr kumimoji="1" lang="zh-CN" altLang="en-US" dirty="0"/>
              <a:t> </a:t>
            </a:r>
            <a:r>
              <a:rPr kumimoji="1" lang="en-US" altLang="zh-CN" dirty="0"/>
              <a:t>an</a:t>
            </a:r>
            <a:r>
              <a:rPr kumimoji="1" lang="zh-CN" altLang="en-US" dirty="0"/>
              <a:t> </a:t>
            </a:r>
            <a:r>
              <a:rPr kumimoji="1" lang="en-US" altLang="zh-CN" dirty="0"/>
              <a:t>NLP</a:t>
            </a:r>
            <a:r>
              <a:rPr kumimoji="1" lang="zh-CN" altLang="en-US" dirty="0"/>
              <a:t> </a:t>
            </a:r>
            <a:r>
              <a:rPr kumimoji="1" lang="en-US" altLang="zh-CN" dirty="0"/>
              <a:t>classification</a:t>
            </a:r>
            <a:r>
              <a:rPr kumimoji="1" lang="zh-CN" altLang="en-US" dirty="0"/>
              <a:t> </a:t>
            </a:r>
            <a:r>
              <a:rPr kumimoji="1" lang="en-US" altLang="zh-CN" dirty="0"/>
              <a:t>system</a:t>
            </a:r>
          </a:p>
          <a:p>
            <a:pPr marL="914400" lvl="1" indent="-457200">
              <a:buFont typeface="+mj-lt"/>
              <a:buAutoNum type="arabicPeriod"/>
            </a:pPr>
            <a:r>
              <a:rPr kumimoji="1" lang="en-US" altLang="zh-CN" dirty="0"/>
              <a:t>Extract</a:t>
            </a:r>
            <a:r>
              <a:rPr kumimoji="1" lang="zh-CN" altLang="en-US" dirty="0"/>
              <a:t> </a:t>
            </a:r>
            <a:r>
              <a:rPr kumimoji="1" lang="en-US" altLang="zh-CN" dirty="0"/>
              <a:t>core</a:t>
            </a:r>
            <a:r>
              <a:rPr kumimoji="1" lang="zh-CN" altLang="en-US" dirty="0"/>
              <a:t> </a:t>
            </a:r>
            <a:r>
              <a:rPr kumimoji="1" lang="en-US" altLang="zh-CN" dirty="0"/>
              <a:t>features</a:t>
            </a:r>
            <a:r>
              <a:rPr kumimoji="1" lang="zh-CN" altLang="en-US" dirty="0"/>
              <a:t> </a:t>
            </a:r>
            <a:r>
              <a:rPr kumimoji="1" lang="en-US" altLang="zh-CN" dirty="0"/>
              <a:t>f</a:t>
            </a:r>
            <a:r>
              <a:rPr kumimoji="1" lang="en-US" altLang="zh-CN" baseline="-25000" dirty="0"/>
              <a:t>1</a:t>
            </a:r>
            <a:r>
              <a:rPr kumimoji="1" lang="en-US" altLang="zh-CN" dirty="0"/>
              <a:t>,</a:t>
            </a:r>
            <a:r>
              <a:rPr kumimoji="1" lang="zh-CN" altLang="en-US" dirty="0"/>
              <a:t> </a:t>
            </a:r>
            <a:r>
              <a:rPr kumimoji="1" lang="en-US" altLang="zh-CN" dirty="0"/>
              <a:t>…,</a:t>
            </a:r>
            <a:r>
              <a:rPr kumimoji="1" lang="zh-CN" altLang="en-US" dirty="0"/>
              <a:t> </a:t>
            </a:r>
            <a:r>
              <a:rPr kumimoji="1" lang="en-US" altLang="zh-CN" dirty="0" err="1"/>
              <a:t>f</a:t>
            </a:r>
            <a:r>
              <a:rPr kumimoji="1" lang="en-US" altLang="zh-CN" baseline="-25000" dirty="0" err="1"/>
              <a:t>k</a:t>
            </a:r>
            <a:r>
              <a:rPr kumimoji="1" lang="en-US" altLang="zh-CN" dirty="0"/>
              <a:t>;</a:t>
            </a:r>
            <a:endParaRPr kumimoji="1" lang="en-US" altLang="zh-CN" baseline="-25000" dirty="0"/>
          </a:p>
          <a:p>
            <a:pPr marL="914400" lvl="1" indent="-457200">
              <a:buFont typeface="+mj-lt"/>
              <a:buAutoNum type="arabicPeriod"/>
            </a:pPr>
            <a:r>
              <a:rPr kumimoji="1" lang="en-US" altLang="zh-CN" dirty="0"/>
              <a:t>Retrieve</a:t>
            </a:r>
            <a:r>
              <a:rPr kumimoji="1" lang="zh-CN" altLang="en-US" dirty="0"/>
              <a:t> </a:t>
            </a:r>
            <a:r>
              <a:rPr kumimoji="1" lang="en-US" altLang="zh-CN" dirty="0"/>
              <a:t>the</a:t>
            </a:r>
            <a:r>
              <a:rPr kumimoji="1" lang="zh-CN" altLang="en-US" dirty="0"/>
              <a:t> </a:t>
            </a:r>
            <a:r>
              <a:rPr kumimoji="1" lang="en-US" altLang="zh-CN" dirty="0"/>
              <a:t>corresponding</a:t>
            </a:r>
            <a:r>
              <a:rPr kumimoji="1" lang="zh-CN" altLang="en-US" dirty="0"/>
              <a:t> </a:t>
            </a:r>
            <a:r>
              <a:rPr kumimoji="1" lang="en-US" altLang="zh-CN" dirty="0"/>
              <a:t>vector</a:t>
            </a:r>
            <a:r>
              <a:rPr kumimoji="1" lang="zh-CN" altLang="en-US" dirty="0"/>
              <a:t> </a:t>
            </a:r>
            <a:r>
              <a:rPr kumimoji="1" lang="en-US" altLang="zh-CN" dirty="0"/>
              <a:t>v(f</a:t>
            </a:r>
            <a:r>
              <a:rPr kumimoji="1" lang="en-US" altLang="zh-CN" baseline="-25000" dirty="0"/>
              <a:t>i</a:t>
            </a:r>
            <a:r>
              <a:rPr kumimoji="1" lang="en-US" altLang="zh-CN" dirty="0"/>
              <a:t>);</a:t>
            </a:r>
          </a:p>
          <a:p>
            <a:pPr marL="914400" lvl="1" indent="-457200">
              <a:buFont typeface="+mj-lt"/>
              <a:buAutoNum type="arabicPeriod"/>
            </a:pPr>
            <a:r>
              <a:rPr kumimoji="1" lang="en-US" altLang="zh-CN" dirty="0"/>
              <a:t>Combine</a:t>
            </a:r>
            <a:r>
              <a:rPr kumimoji="1" lang="zh-CN" altLang="en-US" dirty="0"/>
              <a:t> </a:t>
            </a:r>
            <a:r>
              <a:rPr kumimoji="1" lang="en-US" altLang="zh-CN" dirty="0"/>
              <a:t>the</a:t>
            </a:r>
            <a:r>
              <a:rPr kumimoji="1" lang="zh-CN" altLang="en-US" dirty="0"/>
              <a:t> </a:t>
            </a:r>
            <a:r>
              <a:rPr kumimoji="1" lang="en-US" altLang="zh-CN" dirty="0"/>
              <a:t>vectors</a:t>
            </a:r>
            <a:r>
              <a:rPr kumimoji="1" lang="zh-CN" altLang="en-US" dirty="0"/>
              <a:t> </a:t>
            </a:r>
            <a:r>
              <a:rPr kumimoji="1" lang="en-US" altLang="zh-CN" dirty="0"/>
              <a:t>into</a:t>
            </a:r>
            <a:r>
              <a:rPr kumimoji="1" lang="zh-CN" altLang="en-US" dirty="0"/>
              <a:t> </a:t>
            </a:r>
            <a:r>
              <a:rPr kumimoji="1" lang="en-US" altLang="zh-CN" dirty="0"/>
              <a:t>an</a:t>
            </a:r>
            <a:r>
              <a:rPr kumimoji="1" lang="zh-CN" altLang="en-US" dirty="0"/>
              <a:t> </a:t>
            </a:r>
            <a:r>
              <a:rPr kumimoji="1" lang="en-US" altLang="zh-CN" dirty="0"/>
              <a:t>input</a:t>
            </a:r>
            <a:r>
              <a:rPr kumimoji="1" lang="zh-CN" altLang="en-US" dirty="0"/>
              <a:t> </a:t>
            </a:r>
            <a:r>
              <a:rPr kumimoji="1" lang="en-US" altLang="zh-CN" dirty="0"/>
              <a:t>vector</a:t>
            </a:r>
            <a:r>
              <a:rPr kumimoji="1" lang="zh-CN" altLang="en-US" dirty="0"/>
              <a:t> </a:t>
            </a:r>
            <a:r>
              <a:rPr kumimoji="1" lang="en-US" altLang="zh-CN" dirty="0"/>
              <a:t>x;</a:t>
            </a:r>
          </a:p>
          <a:p>
            <a:pPr marL="914400" lvl="1" indent="-457200">
              <a:buFont typeface="+mj-lt"/>
              <a:buAutoNum type="arabicPeriod"/>
            </a:pPr>
            <a:r>
              <a:rPr kumimoji="1" lang="en-US" altLang="zh-CN" dirty="0"/>
              <a:t>Feed</a:t>
            </a:r>
            <a:r>
              <a:rPr kumimoji="1" lang="zh-CN" altLang="en-US" dirty="0"/>
              <a:t> </a:t>
            </a:r>
            <a:r>
              <a:rPr kumimoji="1" lang="en-US" altLang="zh-CN" dirty="0"/>
              <a:t>x</a:t>
            </a:r>
            <a:r>
              <a:rPr kumimoji="1" lang="zh-CN" altLang="en-US" dirty="0"/>
              <a:t> </a:t>
            </a:r>
            <a:r>
              <a:rPr kumimoji="1" lang="en-US" altLang="zh-CN" dirty="0"/>
              <a:t>into</a:t>
            </a:r>
            <a:r>
              <a:rPr kumimoji="1" lang="zh-CN" altLang="en-US" dirty="0"/>
              <a:t> </a:t>
            </a:r>
            <a:r>
              <a:rPr kumimoji="1" lang="en-US" altLang="zh-CN" dirty="0"/>
              <a:t>a</a:t>
            </a:r>
            <a:r>
              <a:rPr kumimoji="1" lang="zh-CN" altLang="en-US" dirty="0"/>
              <a:t> </a:t>
            </a:r>
            <a:r>
              <a:rPr kumimoji="1" lang="en-US" altLang="zh-CN" dirty="0"/>
              <a:t>nonlinear</a:t>
            </a:r>
            <a:r>
              <a:rPr kumimoji="1" lang="zh-CN" altLang="en-US" dirty="0"/>
              <a:t> </a:t>
            </a:r>
            <a:r>
              <a:rPr kumimoji="1" lang="en-US" altLang="zh-CN" dirty="0"/>
              <a:t>classifier.</a:t>
            </a:r>
            <a:endParaRPr kumimoji="1" lang="zh-CN" altLang="en-US" dirty="0"/>
          </a:p>
        </p:txBody>
      </p:sp>
      <p:sp>
        <p:nvSpPr>
          <p:cNvPr id="3" name="标题 2">
            <a:extLst>
              <a:ext uri="{FF2B5EF4-FFF2-40B4-BE49-F238E27FC236}">
                <a16:creationId xmlns:a16="http://schemas.microsoft.com/office/drawing/2014/main" id="{4958EAF9-E887-124A-AE65-C0AFA942C54A}"/>
              </a:ext>
            </a:extLst>
          </p:cNvPr>
          <p:cNvSpPr>
            <a:spLocks noGrp="1"/>
          </p:cNvSpPr>
          <p:nvPr>
            <p:ph type="title"/>
          </p:nvPr>
        </p:nvSpPr>
        <p:spPr/>
        <p:txBody>
          <a:bodyPr/>
          <a:lstStyle/>
          <a:p>
            <a:r>
              <a:rPr kumimoji="1" lang="en-US" altLang="zh-CN" dirty="0"/>
              <a:t>8.1</a:t>
            </a:r>
            <a:r>
              <a:rPr kumimoji="1" lang="zh-CN" altLang="en-US" dirty="0"/>
              <a:t> </a:t>
            </a:r>
            <a:r>
              <a:rPr kumimoji="1" lang="en-US" altLang="zh-CN" dirty="0"/>
              <a:t>Encoding</a:t>
            </a:r>
            <a:r>
              <a:rPr kumimoji="1" lang="zh-CN" altLang="en-US" dirty="0"/>
              <a:t> </a:t>
            </a:r>
            <a:r>
              <a:rPr kumimoji="1" lang="en-US" altLang="zh-CN" dirty="0"/>
              <a:t>Categorical</a:t>
            </a:r>
            <a:r>
              <a:rPr kumimoji="1" lang="zh-CN" altLang="en-US" dirty="0"/>
              <a:t> </a:t>
            </a:r>
            <a:r>
              <a:rPr kumimoji="1" lang="en-US" altLang="zh-CN" dirty="0"/>
              <a:t>Features</a:t>
            </a:r>
            <a:endParaRPr kumimoji="1" lang="zh-CN" altLang="en-US" dirty="0"/>
          </a:p>
        </p:txBody>
      </p:sp>
    </p:spTree>
    <p:extLst>
      <p:ext uri="{BB962C8B-B14F-4D97-AF65-F5344CB8AC3E}">
        <p14:creationId xmlns:p14="http://schemas.microsoft.com/office/powerpoint/2010/main" val="385460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EBB8382B-6985-A74D-9633-8895C779D336}"/>
                  </a:ext>
                </a:extLst>
              </p:cNvPr>
              <p:cNvSpPr>
                <a:spLocks noGrp="1"/>
              </p:cNvSpPr>
              <p:nvPr>
                <p:ph idx="1"/>
              </p:nvPr>
            </p:nvSpPr>
            <p:spPr>
              <a:xfrm>
                <a:off x="1451577" y="1060966"/>
                <a:ext cx="9603275" cy="5388820"/>
              </a:xfrm>
            </p:spPr>
            <p:txBody>
              <a:bodyPr/>
              <a:lstStyle/>
              <a:p>
                <a:r>
                  <a:rPr kumimoji="1" lang="en-US" altLang="zh-CN" dirty="0"/>
                  <a:t>Window-based</a:t>
                </a:r>
                <a:r>
                  <a:rPr kumimoji="1" lang="zh-CN" altLang="en-US" dirty="0"/>
                  <a:t> </a:t>
                </a:r>
                <a:r>
                  <a:rPr kumimoji="1" lang="en-US" altLang="zh-CN" dirty="0"/>
                  <a:t>features</a:t>
                </a:r>
              </a:p>
              <a:p>
                <a:pPr lvl="1"/>
                <a:r>
                  <a:rPr kumimoji="1" lang="en-US" altLang="zh-CN" dirty="0"/>
                  <a:t>Positions:</a:t>
                </a:r>
                <a:r>
                  <a:rPr kumimoji="1" lang="zh-CN" altLang="en-US" dirty="0"/>
                  <a:t>  </a:t>
                </a:r>
                <a:r>
                  <a:rPr kumimoji="1" lang="en-US" altLang="zh-CN" dirty="0"/>
                  <a:t>i-2,</a:t>
                </a:r>
                <a:r>
                  <a:rPr kumimoji="1" lang="zh-CN" altLang="en-US" dirty="0"/>
                  <a:t> </a:t>
                </a:r>
                <a:r>
                  <a:rPr kumimoji="1" lang="en-US" altLang="zh-CN" dirty="0"/>
                  <a:t>i-1,</a:t>
                </a:r>
                <a:r>
                  <a:rPr kumimoji="1" lang="zh-CN" altLang="en-US" dirty="0"/>
                  <a:t> </a:t>
                </a:r>
                <a:r>
                  <a:rPr kumimoji="1" lang="en-US" altLang="zh-CN" dirty="0"/>
                  <a:t>i+1,</a:t>
                </a:r>
                <a:r>
                  <a:rPr kumimoji="1" lang="zh-CN" altLang="en-US" dirty="0"/>
                  <a:t> </a:t>
                </a:r>
                <a:r>
                  <a:rPr kumimoji="1" lang="en-US" altLang="zh-CN" dirty="0"/>
                  <a:t>i+2</a:t>
                </a:r>
              </a:p>
              <a:p>
                <a:pPr lvl="1"/>
                <a:r>
                  <a:rPr kumimoji="1" lang="en-US" altLang="zh-CN" dirty="0"/>
                  <a:t>Words:</a:t>
                </a:r>
                <a:r>
                  <a:rPr kumimoji="1" lang="zh-CN" altLang="en-US" dirty="0"/>
                  <a:t> </a:t>
                </a:r>
                <a:r>
                  <a:rPr kumimoji="1" lang="en-US" altLang="zh-CN" dirty="0"/>
                  <a:t>a,</a:t>
                </a:r>
                <a:r>
                  <a:rPr kumimoji="1" lang="zh-CN" altLang="en-US" dirty="0"/>
                  <a:t> </a:t>
                </a:r>
                <a:r>
                  <a:rPr kumimoji="1" lang="en-US" altLang="zh-CN" dirty="0"/>
                  <a:t>b,</a:t>
                </a:r>
                <a:r>
                  <a:rPr kumimoji="1" lang="zh-CN" altLang="en-US" dirty="0"/>
                  <a:t> </a:t>
                </a:r>
                <a:r>
                  <a:rPr kumimoji="1" lang="en-US" altLang="zh-CN" dirty="0"/>
                  <a:t>c,</a:t>
                </a:r>
                <a:r>
                  <a:rPr kumimoji="1" lang="zh-CN" altLang="en-US" dirty="0"/>
                  <a:t> </a:t>
                </a:r>
                <a:r>
                  <a:rPr kumimoji="1" lang="en-US" altLang="zh-CN" dirty="0"/>
                  <a:t>d</a:t>
                </a:r>
              </a:p>
              <a:p>
                <a:pPr lvl="1"/>
                <a:r>
                  <a:rPr kumimoji="1" lang="en-US" altLang="zh-CN" dirty="0"/>
                  <a:t>Vectors:</a:t>
                </a:r>
                <a:r>
                  <a:rPr kumimoji="1" lang="zh-CN" altLang="en-US" dirty="0"/>
                  <a:t> </a:t>
                </a:r>
                <a:r>
                  <a:rPr kumimoji="1" lang="en-US" altLang="zh-CN" b="1" i="1" dirty="0"/>
                  <a:t>a,</a:t>
                </a:r>
                <a:r>
                  <a:rPr kumimoji="1" lang="zh-CN" altLang="en-US" b="1" i="1" dirty="0"/>
                  <a:t> </a:t>
                </a:r>
                <a:r>
                  <a:rPr kumimoji="1" lang="en-US" altLang="zh-CN" b="1" i="1" dirty="0"/>
                  <a:t>b,</a:t>
                </a:r>
                <a:r>
                  <a:rPr kumimoji="1" lang="zh-CN" altLang="en-US" b="1" i="1" dirty="0"/>
                  <a:t> </a:t>
                </a:r>
                <a:r>
                  <a:rPr kumimoji="1" lang="en-US" altLang="zh-CN" b="1" i="1" dirty="0"/>
                  <a:t>c,</a:t>
                </a:r>
                <a:r>
                  <a:rPr kumimoji="1" lang="zh-CN" altLang="en-US" b="1" i="1" dirty="0"/>
                  <a:t> </a:t>
                </a:r>
                <a:r>
                  <a:rPr kumimoji="1" lang="en-US" altLang="zh-CN" b="1" i="1" dirty="0"/>
                  <a:t>d</a:t>
                </a:r>
              </a:p>
              <a:p>
                <a:pPr lvl="1"/>
                <a:r>
                  <a:rPr kumimoji="1" lang="en-US" altLang="zh-CN" dirty="0"/>
                  <a:t>Not</a:t>
                </a:r>
                <a:r>
                  <a:rPr kumimoji="1" lang="zh-CN" altLang="en-US" dirty="0"/>
                  <a:t> </a:t>
                </a:r>
                <a:r>
                  <a:rPr kumimoji="1" lang="en-US" altLang="zh-CN" dirty="0"/>
                  <a:t>care</a:t>
                </a:r>
                <a:r>
                  <a:rPr kumimoji="1" lang="zh-CN" altLang="en-US" dirty="0"/>
                  <a:t> </a:t>
                </a:r>
                <a:r>
                  <a:rPr kumimoji="1" lang="en-US" altLang="zh-CN" dirty="0"/>
                  <a:t>about</a:t>
                </a:r>
                <a:r>
                  <a:rPr kumimoji="1" lang="zh-CN" altLang="en-US" dirty="0"/>
                  <a:t> </a:t>
                </a:r>
                <a:r>
                  <a:rPr kumimoji="1" lang="en-US" altLang="zh-CN" dirty="0"/>
                  <a:t>the</a:t>
                </a:r>
                <a:r>
                  <a:rPr kumimoji="1" lang="zh-CN" altLang="en-US" dirty="0"/>
                  <a:t> </a:t>
                </a:r>
                <a:r>
                  <a:rPr kumimoji="1" lang="en-US" altLang="zh-CN" dirty="0"/>
                  <a:t>relative</a:t>
                </a:r>
                <a:r>
                  <a:rPr kumimoji="1" lang="zh-CN" altLang="en-US" dirty="0"/>
                  <a:t> </a:t>
                </a:r>
                <a:r>
                  <a:rPr kumimoji="1" lang="en-US" altLang="zh-CN" dirty="0"/>
                  <a:t>positions:</a:t>
                </a:r>
                <a:r>
                  <a:rPr kumimoji="1" lang="zh-CN" altLang="en-US" dirty="0"/>
                  <a:t> </a:t>
                </a:r>
                <a:r>
                  <a:rPr kumimoji="1" lang="en-US" altLang="zh-CN" b="1" i="1" dirty="0"/>
                  <a:t>a</a:t>
                </a:r>
                <a:r>
                  <a:rPr kumimoji="1" lang="zh-CN" altLang="en-US" b="1" i="1" dirty="0"/>
                  <a:t> </a:t>
                </a:r>
                <a:r>
                  <a:rPr kumimoji="1" lang="en-US" altLang="zh-CN" dirty="0"/>
                  <a:t>+</a:t>
                </a:r>
                <a:r>
                  <a:rPr kumimoji="1" lang="zh-CN" altLang="en-US" dirty="0"/>
                  <a:t> </a:t>
                </a:r>
                <a:r>
                  <a:rPr kumimoji="1" lang="en-US" altLang="zh-CN" b="1" i="1" dirty="0"/>
                  <a:t>b</a:t>
                </a:r>
                <a:r>
                  <a:rPr kumimoji="1" lang="zh-CN" altLang="en-US" b="1" i="1" dirty="0"/>
                  <a:t> </a:t>
                </a:r>
                <a:r>
                  <a:rPr kumimoji="1" lang="en-US" altLang="zh-CN" dirty="0"/>
                  <a:t>+</a:t>
                </a:r>
                <a:r>
                  <a:rPr kumimoji="1" lang="zh-CN" altLang="en-US" dirty="0"/>
                  <a:t> </a:t>
                </a:r>
                <a:r>
                  <a:rPr kumimoji="1" lang="en-US" altLang="zh-CN" b="1" i="1" dirty="0"/>
                  <a:t>c</a:t>
                </a:r>
                <a:r>
                  <a:rPr kumimoji="1" lang="zh-CN" altLang="en-US" b="1" i="1" dirty="0"/>
                  <a:t> </a:t>
                </a:r>
                <a:r>
                  <a:rPr kumimoji="1" lang="en-US" altLang="zh-CN" dirty="0"/>
                  <a:t>+</a:t>
                </a:r>
                <a:r>
                  <a:rPr kumimoji="1" lang="zh-CN" altLang="en-US" dirty="0"/>
                  <a:t> </a:t>
                </a:r>
                <a:r>
                  <a:rPr kumimoji="1" lang="en-US" altLang="zh-CN" b="1" i="1" dirty="0"/>
                  <a:t>d</a:t>
                </a:r>
              </a:p>
              <a:p>
                <a:pPr lvl="1"/>
                <a:r>
                  <a:rPr kumimoji="1" lang="en-US" altLang="zh-CN" dirty="0"/>
                  <a:t>Care</a:t>
                </a:r>
                <a:r>
                  <a:rPr kumimoji="1" lang="zh-CN" altLang="en-US" dirty="0"/>
                  <a:t> </a:t>
                </a:r>
                <a:r>
                  <a:rPr kumimoji="1" lang="en-US" altLang="zh-CN" dirty="0"/>
                  <a:t>about</a:t>
                </a:r>
                <a:r>
                  <a:rPr kumimoji="1" lang="zh-CN" altLang="en-US" dirty="0"/>
                  <a:t> </a:t>
                </a:r>
                <a:r>
                  <a:rPr kumimoji="1" lang="en-US" altLang="zh-CN" dirty="0"/>
                  <a:t>the</a:t>
                </a:r>
                <a:r>
                  <a:rPr kumimoji="1" lang="zh-CN" altLang="en-US" dirty="0"/>
                  <a:t> </a:t>
                </a:r>
                <a:r>
                  <a:rPr kumimoji="1" lang="en-US" altLang="zh-CN" dirty="0"/>
                  <a:t>relative</a:t>
                </a:r>
                <a:r>
                  <a:rPr kumimoji="1" lang="zh-CN" altLang="en-US" dirty="0"/>
                  <a:t> </a:t>
                </a:r>
                <a:r>
                  <a:rPr kumimoji="1" lang="en-US" altLang="zh-CN" dirty="0"/>
                  <a:t>positions:</a:t>
                </a:r>
                <a:r>
                  <a:rPr kumimoji="1" lang="zh-CN" altLang="en-US" dirty="0"/>
                  <a:t> </a:t>
                </a:r>
                <a:r>
                  <a:rPr kumimoji="1" lang="en-US" altLang="zh-CN" dirty="0"/>
                  <a:t>[</a:t>
                </a:r>
                <a:r>
                  <a:rPr kumimoji="1" lang="zh-CN" altLang="en-US" dirty="0"/>
                  <a:t> </a:t>
                </a:r>
                <a:r>
                  <a:rPr kumimoji="1" lang="en-US" altLang="zh-CN" b="1" i="1" dirty="0"/>
                  <a:t>a</a:t>
                </a:r>
                <a:r>
                  <a:rPr kumimoji="1" lang="zh-CN" altLang="en-US" b="1" i="1" dirty="0"/>
                  <a:t> </a:t>
                </a:r>
                <a:r>
                  <a:rPr kumimoji="1" lang="en-US" altLang="zh-CN" dirty="0"/>
                  <a:t>;</a:t>
                </a:r>
                <a:r>
                  <a:rPr kumimoji="1" lang="zh-CN" altLang="en-US" dirty="0"/>
                  <a:t> </a:t>
                </a:r>
                <a:r>
                  <a:rPr kumimoji="1" lang="en-US" altLang="zh-CN" b="1" i="1" dirty="0"/>
                  <a:t>b</a:t>
                </a:r>
                <a:r>
                  <a:rPr kumimoji="1" lang="zh-CN" altLang="en-US" b="1" i="1" dirty="0"/>
                  <a:t> </a:t>
                </a:r>
                <a:r>
                  <a:rPr kumimoji="1" lang="en-US" altLang="zh-CN" dirty="0"/>
                  <a:t>;</a:t>
                </a:r>
                <a:r>
                  <a:rPr kumimoji="1" lang="zh-CN" altLang="en-US" dirty="0"/>
                  <a:t> </a:t>
                </a:r>
                <a:r>
                  <a:rPr kumimoji="1" lang="en-US" altLang="zh-CN" b="1" i="1" dirty="0"/>
                  <a:t>c</a:t>
                </a:r>
                <a:r>
                  <a:rPr kumimoji="1" lang="zh-CN" altLang="en-US" b="1" i="1" dirty="0"/>
                  <a:t> </a:t>
                </a:r>
                <a:r>
                  <a:rPr kumimoji="1" lang="en-US" altLang="zh-CN" dirty="0"/>
                  <a:t>;</a:t>
                </a:r>
                <a:r>
                  <a:rPr kumimoji="1" lang="zh-CN" altLang="en-US" dirty="0"/>
                  <a:t> </a:t>
                </a:r>
                <a:r>
                  <a:rPr kumimoji="1" lang="en-US" altLang="zh-CN" b="1" i="1" dirty="0"/>
                  <a:t>d</a:t>
                </a:r>
                <a:r>
                  <a:rPr kumimoji="1" lang="zh-CN" altLang="en-US" b="1" i="1" dirty="0"/>
                  <a:t> </a:t>
                </a:r>
                <a:r>
                  <a:rPr kumimoji="1" lang="en-US" altLang="zh-CN" dirty="0"/>
                  <a:t>]</a:t>
                </a:r>
              </a:p>
              <a:p>
                <a:pPr lvl="1"/>
                <a14:m>
                  <m:oMath xmlns:m="http://schemas.openxmlformats.org/officeDocument/2006/math">
                    <m:f>
                      <m:fPr>
                        <m:ctrlPr>
                          <a:rPr kumimoji="1" lang="en-US" altLang="zh-CN" b="1" i="1" smtClean="0">
                            <a:latin typeface="Cambria Math" panose="02040503050406030204" pitchFamily="18" charset="0"/>
                          </a:rPr>
                        </m:ctrlPr>
                      </m:fPr>
                      <m:num>
                        <m:r>
                          <a:rPr kumimoji="1" lang="en-US" altLang="zh-CN" b="1" i="1" smtClean="0">
                            <a:latin typeface="Cambria Math" panose="02040503050406030204" pitchFamily="18" charset="0"/>
                          </a:rPr>
                          <m:t>𝟏</m:t>
                        </m:r>
                      </m:num>
                      <m:den>
                        <m:r>
                          <a:rPr kumimoji="1" lang="en-US" altLang="zh-CN" b="1" i="1" smtClean="0">
                            <a:latin typeface="Cambria Math" panose="02040503050406030204" pitchFamily="18" charset="0"/>
                          </a:rPr>
                          <m:t>𝟐</m:t>
                        </m:r>
                      </m:den>
                    </m:f>
                  </m:oMath>
                </a14:m>
                <a:r>
                  <a:rPr kumimoji="1" lang="en-US" altLang="zh-CN" b="1" i="1" dirty="0"/>
                  <a:t>a</a:t>
                </a:r>
                <a:r>
                  <a:rPr kumimoji="1" lang="zh-CN" altLang="en-US" b="1" i="1" dirty="0"/>
                  <a:t> </a:t>
                </a:r>
                <a:r>
                  <a:rPr kumimoji="1" lang="en-US" altLang="zh-CN" dirty="0"/>
                  <a:t>+</a:t>
                </a:r>
                <a:r>
                  <a:rPr kumimoji="1" lang="zh-CN" altLang="en-US" dirty="0"/>
                  <a:t> </a:t>
                </a:r>
                <a:r>
                  <a:rPr kumimoji="1" lang="en-US" altLang="zh-CN" b="1" i="1" dirty="0"/>
                  <a:t>b</a:t>
                </a:r>
                <a:r>
                  <a:rPr kumimoji="1" lang="zh-CN" altLang="en-US" b="1" i="1" dirty="0"/>
                  <a:t> </a:t>
                </a:r>
                <a:r>
                  <a:rPr kumimoji="1" lang="en-US" altLang="zh-CN" dirty="0"/>
                  <a:t>+</a:t>
                </a:r>
                <a:r>
                  <a:rPr kumimoji="1" lang="zh-CN" altLang="en-US" dirty="0"/>
                  <a:t> </a:t>
                </a:r>
                <a:r>
                  <a:rPr kumimoji="1" lang="en-US" altLang="zh-CN" b="1" i="1" dirty="0"/>
                  <a:t>c</a:t>
                </a:r>
                <a:r>
                  <a:rPr kumimoji="1" lang="zh-CN" altLang="en-US" b="1" i="1" dirty="0"/>
                  <a:t> </a:t>
                </a:r>
                <a:r>
                  <a:rPr kumimoji="1" lang="en-US" altLang="zh-CN" dirty="0"/>
                  <a:t>+</a:t>
                </a:r>
                <a:r>
                  <a:rPr kumimoji="1" lang="zh-CN" altLang="en-US" dirty="0"/>
                  <a:t> </a:t>
                </a:r>
                <a14:m>
                  <m:oMath xmlns:m="http://schemas.openxmlformats.org/officeDocument/2006/math">
                    <m:f>
                      <m:fPr>
                        <m:ctrlPr>
                          <a:rPr kumimoji="1" lang="en-US" altLang="zh-CN" b="1" i="1">
                            <a:latin typeface="Cambria Math" panose="02040503050406030204" pitchFamily="18" charset="0"/>
                          </a:rPr>
                        </m:ctrlPr>
                      </m:fPr>
                      <m:num>
                        <m:r>
                          <a:rPr kumimoji="1" lang="en-US" altLang="zh-CN" b="1" i="1">
                            <a:latin typeface="Cambria Math" panose="02040503050406030204" pitchFamily="18" charset="0"/>
                          </a:rPr>
                          <m:t>𝟏</m:t>
                        </m:r>
                      </m:num>
                      <m:den>
                        <m:r>
                          <a:rPr kumimoji="1" lang="en-US" altLang="zh-CN" b="1" i="1">
                            <a:latin typeface="Cambria Math" panose="02040503050406030204" pitchFamily="18" charset="0"/>
                          </a:rPr>
                          <m:t>𝟐</m:t>
                        </m:r>
                      </m:den>
                    </m:f>
                    <m:r>
                      <a:rPr kumimoji="1" lang="en-US" altLang="zh-CN" b="1" i="1">
                        <a:latin typeface="Cambria Math" panose="02040503050406030204" pitchFamily="18" charset="0"/>
                      </a:rPr>
                      <m:t> </m:t>
                    </m:r>
                  </m:oMath>
                </a14:m>
                <a:r>
                  <a:rPr kumimoji="1" lang="en-US" altLang="zh-CN" b="1" i="1" dirty="0"/>
                  <a:t>d</a:t>
                </a:r>
              </a:p>
              <a:p>
                <a:pPr lvl="1"/>
                <a:r>
                  <a:rPr kumimoji="1" lang="en-US" altLang="zh-CN" dirty="0"/>
                  <a:t>[</a:t>
                </a:r>
                <a:r>
                  <a:rPr kumimoji="1" lang="zh-CN" altLang="en-US" dirty="0"/>
                  <a:t> </a:t>
                </a:r>
                <a:r>
                  <a:rPr kumimoji="1" lang="en-US" altLang="zh-CN" dirty="0"/>
                  <a:t>(</a:t>
                </a:r>
                <a:r>
                  <a:rPr kumimoji="1" lang="en-US" altLang="zh-CN" b="1" i="1" dirty="0"/>
                  <a:t>a</a:t>
                </a:r>
                <a:r>
                  <a:rPr kumimoji="1" lang="zh-CN" altLang="en-US" b="1" i="1" dirty="0"/>
                  <a:t> </a:t>
                </a:r>
                <a:r>
                  <a:rPr kumimoji="1" lang="en-US" altLang="zh-CN" dirty="0"/>
                  <a:t>+</a:t>
                </a:r>
                <a:r>
                  <a:rPr kumimoji="1" lang="zh-CN" altLang="en-US" b="1" i="1" dirty="0"/>
                  <a:t> </a:t>
                </a:r>
                <a:r>
                  <a:rPr kumimoji="1" lang="en-US" altLang="zh-CN" b="1" i="1" dirty="0"/>
                  <a:t>b</a:t>
                </a:r>
                <a:r>
                  <a:rPr kumimoji="1" lang="en-US" altLang="zh-CN" dirty="0"/>
                  <a:t>)</a:t>
                </a:r>
                <a:r>
                  <a:rPr kumimoji="1" lang="zh-CN" altLang="en-US" dirty="0"/>
                  <a:t> </a:t>
                </a:r>
                <a:r>
                  <a:rPr kumimoji="1" lang="en-US" altLang="zh-CN" dirty="0"/>
                  <a:t>;</a:t>
                </a:r>
                <a:r>
                  <a:rPr kumimoji="1" lang="zh-CN" altLang="en-US" dirty="0"/>
                  <a:t> </a:t>
                </a:r>
                <a:r>
                  <a:rPr kumimoji="1" lang="en-US" altLang="zh-CN" dirty="0"/>
                  <a:t>(</a:t>
                </a:r>
                <a:r>
                  <a:rPr kumimoji="1" lang="en-US" altLang="zh-CN" b="1" i="1" dirty="0"/>
                  <a:t>c</a:t>
                </a:r>
                <a:r>
                  <a:rPr kumimoji="1" lang="zh-CN" altLang="en-US" b="1" i="1" dirty="0"/>
                  <a:t> </a:t>
                </a:r>
                <a:r>
                  <a:rPr kumimoji="1" lang="en-US" altLang="zh-CN" dirty="0"/>
                  <a:t>+ </a:t>
                </a:r>
                <a:r>
                  <a:rPr kumimoji="1" lang="en-US" altLang="zh-CN" b="1" i="1" dirty="0"/>
                  <a:t>d</a:t>
                </a:r>
                <a:r>
                  <a:rPr kumimoji="1" lang="zh-CN" altLang="en-US" b="1" i="1" dirty="0"/>
                  <a:t> </a:t>
                </a:r>
                <a:r>
                  <a:rPr kumimoji="1" lang="en-US" altLang="zh-CN" dirty="0"/>
                  <a:t>)</a:t>
                </a:r>
                <a:r>
                  <a:rPr kumimoji="1" lang="zh-CN" altLang="en-US" dirty="0"/>
                  <a:t> </a:t>
                </a:r>
                <a:r>
                  <a:rPr kumimoji="1" lang="en-US" altLang="zh-CN" dirty="0"/>
                  <a:t>]</a:t>
                </a:r>
                <a:endParaRPr kumimoji="1" lang="en-US" altLang="zh-CN" b="1" i="1" dirty="0"/>
              </a:p>
              <a:p>
                <a:pPr lvl="1"/>
                <a:endParaRPr kumimoji="1" lang="zh-CN" altLang="en-US" dirty="0"/>
              </a:p>
            </p:txBody>
          </p:sp>
        </mc:Choice>
        <mc:Fallback xmlns="">
          <p:sp>
            <p:nvSpPr>
              <p:cNvPr id="2" name="内容占位符 1">
                <a:extLst>
                  <a:ext uri="{FF2B5EF4-FFF2-40B4-BE49-F238E27FC236}">
                    <a16:creationId xmlns:a16="http://schemas.microsoft.com/office/drawing/2014/main" id="{EBB8382B-6985-A74D-9633-8895C779D336}"/>
                  </a:ext>
                </a:extLst>
              </p:cNvPr>
              <p:cNvSpPr>
                <a:spLocks noGrp="1" noRot="1" noChangeAspect="1" noMove="1" noResize="1" noEditPoints="1" noAdjustHandles="1" noChangeArrowheads="1" noChangeShapeType="1" noTextEdit="1"/>
              </p:cNvSpPr>
              <p:nvPr>
                <p:ph idx="1"/>
              </p:nvPr>
            </p:nvSpPr>
            <p:spPr>
              <a:xfrm>
                <a:off x="1451577" y="1060966"/>
                <a:ext cx="9603275" cy="5388820"/>
              </a:xfrm>
              <a:blipFill>
                <a:blip r:embed="rId3"/>
                <a:stretch>
                  <a:fillRect l="-1057" t="-236"/>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AD77ED07-5B60-9A40-94B7-9B201D895BEA}"/>
              </a:ext>
            </a:extLst>
          </p:cNvPr>
          <p:cNvSpPr>
            <a:spLocks noGrp="1"/>
          </p:cNvSpPr>
          <p:nvPr>
            <p:ph type="title"/>
          </p:nvPr>
        </p:nvSpPr>
        <p:spPr/>
        <p:txBody>
          <a:bodyPr/>
          <a:lstStyle/>
          <a:p>
            <a:r>
              <a:rPr kumimoji="1" lang="en-US" altLang="zh-CN" dirty="0"/>
              <a:t>8.2</a:t>
            </a:r>
            <a:r>
              <a:rPr kumimoji="1" lang="zh-CN" altLang="en-US" dirty="0"/>
              <a:t> </a:t>
            </a:r>
            <a:r>
              <a:rPr kumimoji="1" lang="en-US" altLang="zh-CN" dirty="0"/>
              <a:t>Combining</a:t>
            </a:r>
            <a:r>
              <a:rPr kumimoji="1" lang="zh-CN" altLang="en-US" dirty="0"/>
              <a:t> </a:t>
            </a:r>
            <a:r>
              <a:rPr kumimoji="1" lang="en-US" altLang="zh-CN" dirty="0"/>
              <a:t>Dense</a:t>
            </a:r>
            <a:r>
              <a:rPr kumimoji="1" lang="zh-CN" altLang="en-US" dirty="0"/>
              <a:t> </a:t>
            </a:r>
            <a:r>
              <a:rPr kumimoji="1" lang="en-US" altLang="zh-CN" dirty="0"/>
              <a:t>Vectors</a:t>
            </a:r>
            <a:endParaRPr kumimoji="1" lang="zh-CN" altLang="en-US" dirty="0"/>
          </a:p>
        </p:txBody>
      </p:sp>
    </p:spTree>
    <p:extLst>
      <p:ext uri="{BB962C8B-B14F-4D97-AF65-F5344CB8AC3E}">
        <p14:creationId xmlns:p14="http://schemas.microsoft.com/office/powerpoint/2010/main" val="164837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FC729D-4432-F246-80FF-AA0AF5ECD804}"/>
              </a:ext>
            </a:extLst>
          </p:cNvPr>
          <p:cNvSpPr>
            <a:spLocks noGrp="1"/>
          </p:cNvSpPr>
          <p:nvPr>
            <p:ph idx="1"/>
          </p:nvPr>
        </p:nvSpPr>
        <p:spPr/>
        <p:txBody>
          <a:bodyPr/>
          <a:lstStyle/>
          <a:p>
            <a:r>
              <a:rPr kumimoji="1" lang="en-US" altLang="zh-CN" dirty="0"/>
              <a:t>Variable</a:t>
            </a:r>
            <a:r>
              <a:rPr kumimoji="1" lang="zh-CN" altLang="en-US" dirty="0"/>
              <a:t> </a:t>
            </a:r>
            <a:r>
              <a:rPr kumimoji="1" lang="en-US" altLang="zh-CN" dirty="0"/>
              <a:t>number</a:t>
            </a:r>
            <a:r>
              <a:rPr kumimoji="1" lang="zh-CN" altLang="en-US" dirty="0"/>
              <a:t> </a:t>
            </a:r>
            <a:r>
              <a:rPr kumimoji="1" lang="en-US" altLang="zh-CN" dirty="0"/>
              <a:t>or</a:t>
            </a:r>
            <a:r>
              <a:rPr kumimoji="1" lang="zh-CN" altLang="en-US" dirty="0"/>
              <a:t> </a:t>
            </a:r>
            <a:r>
              <a:rPr kumimoji="1" lang="en-US" altLang="zh-CN" dirty="0"/>
              <a:t>features:</a:t>
            </a:r>
            <a:r>
              <a:rPr kumimoji="1" lang="zh-CN" altLang="en-US" dirty="0"/>
              <a:t> </a:t>
            </a:r>
            <a:r>
              <a:rPr kumimoji="1" lang="en-US" altLang="zh-CN" dirty="0"/>
              <a:t>continuous</a:t>
            </a:r>
            <a:r>
              <a:rPr kumimoji="1" lang="zh-CN" altLang="en-US" dirty="0"/>
              <a:t> </a:t>
            </a:r>
            <a:r>
              <a:rPr kumimoji="1" lang="en-US" altLang="zh-CN" dirty="0"/>
              <a:t>bag</a:t>
            </a:r>
            <a:r>
              <a:rPr kumimoji="1" lang="zh-CN" altLang="en-US" dirty="0"/>
              <a:t> </a:t>
            </a:r>
            <a:r>
              <a:rPr kumimoji="1" lang="en-US" altLang="zh-CN" dirty="0"/>
              <a:t>of</a:t>
            </a:r>
            <a:r>
              <a:rPr kumimoji="1" lang="zh-CN" altLang="en-US" dirty="0"/>
              <a:t> </a:t>
            </a:r>
            <a:r>
              <a:rPr kumimoji="1" lang="en-US" altLang="zh-CN" dirty="0"/>
              <a:t>words</a:t>
            </a:r>
          </a:p>
          <a:p>
            <a:pPr lvl="1"/>
            <a:r>
              <a:rPr kumimoji="1" lang="en-US" altLang="zh-CN" dirty="0"/>
              <a:t>Fixed</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features:</a:t>
            </a:r>
            <a:r>
              <a:rPr kumimoji="1" lang="zh-CN" altLang="en-US" dirty="0"/>
              <a:t> </a:t>
            </a:r>
            <a:r>
              <a:rPr kumimoji="1" lang="en-US" altLang="zh-CN" dirty="0"/>
              <a:t>each</a:t>
            </a:r>
            <a:r>
              <a:rPr kumimoji="1" lang="zh-CN" altLang="en-US" dirty="0"/>
              <a:t> </a:t>
            </a:r>
            <a:r>
              <a:rPr kumimoji="1" lang="en-US" altLang="zh-CN" dirty="0"/>
              <a:t>feature</a:t>
            </a:r>
            <a:r>
              <a:rPr kumimoji="1" lang="zh-CN" altLang="en-US" dirty="0"/>
              <a:t> </a:t>
            </a:r>
            <a:r>
              <a:rPr kumimoji="1" lang="en-US" altLang="zh-CN" dirty="0"/>
              <a:t>is</a:t>
            </a:r>
            <a:r>
              <a:rPr kumimoji="1" lang="zh-CN" altLang="en-US" dirty="0"/>
              <a:t> </a:t>
            </a:r>
            <a:r>
              <a:rPr kumimoji="1" lang="en-US" altLang="zh-CN" dirty="0"/>
              <a:t>represented</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vector,</a:t>
            </a:r>
            <a:r>
              <a:rPr kumimoji="1" lang="zh-CN" altLang="en-US" dirty="0"/>
              <a:t> </a:t>
            </a:r>
            <a:r>
              <a:rPr kumimoji="1" lang="en-US" altLang="zh-CN" dirty="0"/>
              <a:t>and</a:t>
            </a:r>
            <a:r>
              <a:rPr kumimoji="1" lang="zh-CN" altLang="en-US" dirty="0"/>
              <a:t> </a:t>
            </a:r>
            <a:r>
              <a:rPr kumimoji="1" lang="en-US" altLang="zh-CN" dirty="0"/>
              <a:t>the</a:t>
            </a:r>
            <a:r>
              <a:rPr kumimoji="1" lang="zh-CN" altLang="en-US" dirty="0"/>
              <a:t> </a:t>
            </a:r>
            <a:r>
              <a:rPr kumimoji="1" lang="en-US" altLang="zh-CN" dirty="0"/>
              <a:t>vectors</a:t>
            </a:r>
            <a:r>
              <a:rPr kumimoji="1" lang="zh-CN" altLang="en-US" dirty="0"/>
              <a:t> </a:t>
            </a:r>
            <a:r>
              <a:rPr kumimoji="1" lang="en-US" altLang="zh-CN" dirty="0"/>
              <a:t>are</a:t>
            </a:r>
            <a:r>
              <a:rPr kumimoji="1" lang="zh-CN" altLang="en-US" dirty="0"/>
              <a:t> </a:t>
            </a:r>
            <a:r>
              <a:rPr kumimoji="1" lang="en-US" altLang="zh-CN" dirty="0"/>
              <a:t>concatenated.</a:t>
            </a:r>
          </a:p>
          <a:p>
            <a:pPr lvl="1"/>
            <a:r>
              <a:rPr kumimoji="1" lang="en-US" altLang="zh-CN" dirty="0"/>
              <a:t>The</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features</a:t>
            </a:r>
            <a:r>
              <a:rPr kumimoji="1" lang="zh-CN" altLang="en-US" dirty="0"/>
              <a:t> </a:t>
            </a:r>
            <a:r>
              <a:rPr kumimoji="1" lang="en-US" altLang="zh-CN" dirty="0"/>
              <a:t>is</a:t>
            </a:r>
            <a:r>
              <a:rPr kumimoji="1" lang="zh-CN" altLang="en-US" dirty="0"/>
              <a:t> </a:t>
            </a:r>
            <a:r>
              <a:rPr kumimoji="1" lang="en-US" altLang="zh-CN" dirty="0"/>
              <a:t>not</a:t>
            </a:r>
            <a:r>
              <a:rPr kumimoji="1" lang="zh-CN" altLang="en-US" dirty="0"/>
              <a:t> </a:t>
            </a:r>
            <a:r>
              <a:rPr kumimoji="1" lang="en-US" altLang="zh-CN" dirty="0"/>
              <a:t>known</a:t>
            </a:r>
            <a:r>
              <a:rPr kumimoji="1" lang="zh-CN" altLang="en-US" dirty="0"/>
              <a:t> </a:t>
            </a:r>
            <a:r>
              <a:rPr kumimoji="1" lang="en-US" altLang="zh-CN" dirty="0"/>
              <a:t>in</a:t>
            </a:r>
            <a:r>
              <a:rPr kumimoji="1" lang="zh-CN" altLang="en-US" dirty="0"/>
              <a:t> </a:t>
            </a:r>
            <a:r>
              <a:rPr kumimoji="1" lang="en-US" altLang="zh-CN" dirty="0"/>
              <a:t>advance:</a:t>
            </a:r>
            <a:r>
              <a:rPr kumimoji="1" lang="zh-CN" altLang="en-US" dirty="0"/>
              <a:t> </a:t>
            </a:r>
            <a:endParaRPr kumimoji="1" lang="en-US" altLang="zh-CN" dirty="0"/>
          </a:p>
          <a:p>
            <a:pPr marL="457200" lvl="1" indent="0">
              <a:buNone/>
            </a:pPr>
            <a:endParaRPr kumimoji="1" lang="zh-CN" altLang="en-US" dirty="0"/>
          </a:p>
        </p:txBody>
      </p:sp>
      <p:sp>
        <p:nvSpPr>
          <p:cNvPr id="3" name="标题 2">
            <a:extLst>
              <a:ext uri="{FF2B5EF4-FFF2-40B4-BE49-F238E27FC236}">
                <a16:creationId xmlns:a16="http://schemas.microsoft.com/office/drawing/2014/main" id="{28777E5F-968A-D348-AB55-AE2ED7DFC6DA}"/>
              </a:ext>
            </a:extLst>
          </p:cNvPr>
          <p:cNvSpPr>
            <a:spLocks noGrp="1"/>
          </p:cNvSpPr>
          <p:nvPr>
            <p:ph type="title"/>
          </p:nvPr>
        </p:nvSpPr>
        <p:spPr/>
        <p:txBody>
          <a:bodyPr/>
          <a:lstStyle/>
          <a:p>
            <a:r>
              <a:rPr kumimoji="1" lang="en-US" altLang="zh-CN" dirty="0"/>
              <a:t>8.2</a:t>
            </a:r>
            <a:r>
              <a:rPr kumimoji="1" lang="zh-CN" altLang="en-US" dirty="0"/>
              <a:t> </a:t>
            </a:r>
            <a:r>
              <a:rPr kumimoji="1" lang="en-US" altLang="zh-CN" dirty="0"/>
              <a:t>Combining</a:t>
            </a:r>
            <a:r>
              <a:rPr kumimoji="1" lang="zh-CN" altLang="en-US" dirty="0"/>
              <a:t> </a:t>
            </a:r>
            <a:r>
              <a:rPr kumimoji="1" lang="en-US" altLang="zh-CN" dirty="0"/>
              <a:t>Dense</a:t>
            </a:r>
            <a:r>
              <a:rPr kumimoji="1" lang="zh-CN" altLang="en-US" dirty="0"/>
              <a:t> </a:t>
            </a:r>
            <a:r>
              <a:rPr kumimoji="1" lang="en-US" altLang="zh-CN" dirty="0"/>
              <a:t>Vectors</a:t>
            </a:r>
            <a:endParaRPr kumimoji="1" lang="zh-CN" altLang="en-US" dirty="0"/>
          </a:p>
        </p:txBody>
      </p:sp>
      <p:pic>
        <p:nvPicPr>
          <p:cNvPr id="4" name="图片 3">
            <a:extLst>
              <a:ext uri="{FF2B5EF4-FFF2-40B4-BE49-F238E27FC236}">
                <a16:creationId xmlns:a16="http://schemas.microsoft.com/office/drawing/2014/main" id="{E6772A6C-179B-6540-914E-0EF8E9614FC9}"/>
              </a:ext>
            </a:extLst>
          </p:cNvPr>
          <p:cNvPicPr>
            <a:picLocks noChangeAspect="1"/>
          </p:cNvPicPr>
          <p:nvPr/>
        </p:nvPicPr>
        <p:blipFill>
          <a:blip r:embed="rId3"/>
          <a:stretch>
            <a:fillRect/>
          </a:stretch>
        </p:blipFill>
        <p:spPr>
          <a:xfrm>
            <a:off x="4170414" y="3116036"/>
            <a:ext cx="4165600" cy="952500"/>
          </a:xfrm>
          <a:prstGeom prst="rect">
            <a:avLst/>
          </a:prstGeom>
        </p:spPr>
      </p:pic>
      <p:pic>
        <p:nvPicPr>
          <p:cNvPr id="6" name="图片 5">
            <a:extLst>
              <a:ext uri="{FF2B5EF4-FFF2-40B4-BE49-F238E27FC236}">
                <a16:creationId xmlns:a16="http://schemas.microsoft.com/office/drawing/2014/main" id="{12DAD2AA-2094-0943-B300-BE3524473289}"/>
              </a:ext>
            </a:extLst>
          </p:cNvPr>
          <p:cNvPicPr>
            <a:picLocks noChangeAspect="1"/>
          </p:cNvPicPr>
          <p:nvPr/>
        </p:nvPicPr>
        <p:blipFill>
          <a:blip r:embed="rId4"/>
          <a:stretch>
            <a:fillRect/>
          </a:stretch>
        </p:blipFill>
        <p:spPr>
          <a:xfrm>
            <a:off x="3433814" y="4269551"/>
            <a:ext cx="5638800" cy="927100"/>
          </a:xfrm>
          <a:prstGeom prst="rect">
            <a:avLst/>
          </a:prstGeom>
        </p:spPr>
      </p:pic>
    </p:spTree>
    <p:extLst>
      <p:ext uri="{BB962C8B-B14F-4D97-AF65-F5344CB8AC3E}">
        <p14:creationId xmlns:p14="http://schemas.microsoft.com/office/powerpoint/2010/main" val="2373596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内容占位符 1">
                <a:extLst>
                  <a:ext uri="{FF2B5EF4-FFF2-40B4-BE49-F238E27FC236}">
                    <a16:creationId xmlns:a16="http://schemas.microsoft.com/office/drawing/2014/main" id="{9EC97220-3B21-CE4E-AD5A-92F4A67D3846}"/>
                  </a:ext>
                </a:extLst>
              </p:cNvPr>
              <p:cNvSpPr>
                <a:spLocks noGrp="1"/>
              </p:cNvSpPr>
              <p:nvPr>
                <p:ph idx="1"/>
              </p:nvPr>
            </p:nvSpPr>
            <p:spPr>
              <a:xfrm>
                <a:off x="1451578" y="1093622"/>
                <a:ext cx="10534584" cy="4915291"/>
              </a:xfrm>
            </p:spPr>
            <p:txBody>
              <a:bodyPr>
                <a:normAutofit/>
              </a:bodyPr>
              <a:lstStyle/>
              <a:p>
                <a:pPr marL="228600" lvl="1">
                  <a:spcBef>
                    <a:spcPts val="1000"/>
                  </a:spcBef>
                </a:pPr>
                <a:r>
                  <a:rPr kumimoji="1" lang="en-US" altLang="zh-CN" sz="2800" dirty="0"/>
                  <a:t>One-hot</a:t>
                </a:r>
              </a:p>
              <a:p>
                <a:pPr lvl="1"/>
                <a:r>
                  <a:rPr kumimoji="1" lang="en-US" altLang="zh-CN" dirty="0"/>
                  <a:t>network’s</a:t>
                </a:r>
                <a:r>
                  <a:rPr kumimoji="1" lang="zh-CN" altLang="en-US" dirty="0"/>
                  <a:t> </a:t>
                </a:r>
                <a:r>
                  <a:rPr kumimoji="1" lang="en-US" altLang="zh-CN" dirty="0"/>
                  <a:t>input:</a:t>
                </a:r>
                <a:r>
                  <a:rPr kumimoji="1" lang="zh-CN" altLang="en-US" dirty="0"/>
                  <a:t> </a:t>
                </a:r>
                <a14:m>
                  <m:oMath xmlns:m="http://schemas.openxmlformats.org/officeDocument/2006/math">
                    <m:r>
                      <a:rPr kumimoji="1" lang="en-US" altLang="zh-CN" b="1" i="1" smtClean="0">
                        <a:latin typeface="Cambria Math" panose="02040503050406030204" pitchFamily="18" charset="0"/>
                      </a:rPr>
                      <m:t>𝒙</m:t>
                    </m:r>
                    <m:r>
                      <a:rPr kumimoji="1" lang="en-US" altLang="zh-CN" b="0" i="1" smtClean="0">
                        <a:latin typeface="Cambria Math" panose="02040503050406030204" pitchFamily="18" charset="0"/>
                      </a:rPr>
                      <m:t>=</m:t>
                    </m:r>
                    <m:nary>
                      <m:naryPr>
                        <m:chr m:val="∑"/>
                        <m:ctrlPr>
                          <a:rPr kumimoji="1" lang="en-US" altLang="zh-CN" b="0" i="1" smtClean="0">
                            <a:latin typeface="Cambria Math" panose="02040503050406030204" pitchFamily="18" charset="0"/>
                          </a:rPr>
                        </m:ctrlPr>
                      </m:naryPr>
                      <m:sub>
                        <m:r>
                          <m:rPr>
                            <m:brk m:alnAt="23"/>
                          </m:rPr>
                          <a:rPr kumimoji="1" lang="en-US" altLang="zh-CN" b="0" i="1" smtClean="0">
                            <a:latin typeface="Cambria Math" panose="02040503050406030204" pitchFamily="18" charset="0"/>
                          </a:rPr>
                          <m:t>𝑖</m:t>
                        </m:r>
                        <m:r>
                          <a:rPr kumimoji="1" lang="en-US" altLang="zh-CN" b="0" i="1" smtClean="0">
                            <a:latin typeface="Cambria Math" panose="02040503050406030204" pitchFamily="18" charset="0"/>
                          </a:rPr>
                          <m:t>=1</m:t>
                        </m:r>
                      </m:sub>
                      <m:sup>
                        <m:r>
                          <a:rPr kumimoji="1" lang="en-US" altLang="zh-CN" b="0" i="1" smtClean="0">
                            <a:latin typeface="Cambria Math" panose="02040503050406030204" pitchFamily="18" charset="0"/>
                          </a:rPr>
                          <m:t>𝑘</m:t>
                        </m:r>
                      </m:sup>
                      <m:e>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𝒇</m:t>
                            </m:r>
                          </m:e>
                          <m:sub>
                            <m:r>
                              <a:rPr kumimoji="1" lang="en-US" altLang="zh-CN" b="1" i="1" smtClean="0">
                                <a:latin typeface="Cambria Math" panose="02040503050406030204" pitchFamily="18" charset="0"/>
                              </a:rPr>
                              <m:t>𝒊</m:t>
                            </m:r>
                          </m:sub>
                        </m:sSub>
                      </m:e>
                    </m:nary>
                    <m:r>
                      <a:rPr kumimoji="1" lang="zh-CN" altLang="en-US" b="0" i="1" smtClean="0">
                        <a:latin typeface="Cambria Math" panose="02040503050406030204" pitchFamily="18" charset="0"/>
                      </a:rPr>
                      <m:t>       </m:t>
                    </m:r>
                    <m:r>
                      <a:rPr kumimoji="1" lang="en-US" altLang="zh-CN" b="1" i="1" smtClean="0">
                        <a:latin typeface="Cambria Math" panose="02040503050406030204" pitchFamily="18" charset="0"/>
                      </a:rPr>
                      <m:t>𝒙</m:t>
                    </m:r>
                    <m:r>
                      <a:rPr kumimoji="1" lang="en-US" altLang="zh-CN" b="0" i="1" smtClean="0">
                        <a:latin typeface="Cambria Math" panose="02040503050406030204" pitchFamily="18" charset="0"/>
                        <a:ea typeface="Cambria Math" panose="02040503050406030204" pitchFamily="18" charset="0"/>
                      </a:rPr>
                      <m:t>∈</m:t>
                    </m:r>
                    <m:sSubSup>
                      <m:sSubSupPr>
                        <m:ctrlPr>
                          <a:rPr kumimoji="1" lang="en-US" altLang="zh-CN" b="0" i="1" smtClean="0">
                            <a:latin typeface="Cambria Math" panose="02040503050406030204" pitchFamily="18" charset="0"/>
                            <a:ea typeface="Cambria Math" panose="02040503050406030204" pitchFamily="18" charset="0"/>
                          </a:rPr>
                        </m:ctrlPr>
                      </m:sSubSupPr>
                      <m:e>
                        <m:r>
                          <a:rPr kumimoji="1" lang="en-US" altLang="zh-CN" b="0" i="1" smtClean="0">
                            <a:latin typeface="Cambria Math" panose="02040503050406030204" pitchFamily="18" charset="0"/>
                            <a:ea typeface="Cambria Math" panose="02040503050406030204" pitchFamily="18" charset="0"/>
                          </a:rPr>
                          <m:t>𝑁</m:t>
                        </m:r>
                      </m:e>
                      <m:sub>
                        <m:r>
                          <a:rPr kumimoji="1" lang="en-US" altLang="zh-CN" b="0" i="1" smtClean="0">
                            <a:latin typeface="Cambria Math" panose="02040503050406030204" pitchFamily="18" charset="0"/>
                            <a:ea typeface="Cambria Math" panose="02040503050406030204" pitchFamily="18" charset="0"/>
                          </a:rPr>
                          <m:t>+</m:t>
                        </m:r>
                      </m:sub>
                      <m:sup>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𝑉</m:t>
                        </m:r>
                        <m:r>
                          <a:rPr kumimoji="1" lang="en-US" altLang="zh-CN" b="0" i="1" smtClean="0">
                            <a:latin typeface="Cambria Math" panose="02040503050406030204" pitchFamily="18" charset="0"/>
                            <a:ea typeface="Cambria Math" panose="02040503050406030204" pitchFamily="18" charset="0"/>
                          </a:rPr>
                          <m:t>|</m:t>
                        </m:r>
                      </m:sup>
                    </m:sSubSup>
                  </m:oMath>
                </a14:m>
                <a:endParaRPr kumimoji="1" lang="en-US" altLang="zh-CN" dirty="0"/>
              </a:p>
              <a:p>
                <a:pPr lvl="1"/>
                <a:r>
                  <a:rPr kumimoji="1" lang="en-US" altLang="zh-CN" dirty="0"/>
                  <a:t>network’s</a:t>
                </a:r>
                <a:r>
                  <a:rPr kumimoji="1" lang="zh-CN" altLang="en-US" dirty="0"/>
                  <a:t> </a:t>
                </a:r>
                <a:r>
                  <a:rPr kumimoji="1" lang="en-US" altLang="zh-CN" dirty="0"/>
                  <a:t>first</a:t>
                </a:r>
                <a:r>
                  <a:rPr kumimoji="1" lang="zh-CN" altLang="en-US" dirty="0"/>
                  <a:t> </a:t>
                </a:r>
                <a:r>
                  <a:rPr kumimoji="1" lang="en-US" altLang="zh-CN" dirty="0"/>
                  <a:t>layer:</a:t>
                </a:r>
                <a:r>
                  <a:rPr kumimoji="1" lang="zh-CN" altLang="en-US" dirty="0"/>
                  <a:t> </a:t>
                </a:r>
                <a14:m>
                  <m:oMath xmlns:m="http://schemas.openxmlformats.org/officeDocument/2006/math">
                    <m:r>
                      <a:rPr kumimoji="1" lang="en-US" altLang="zh-CN" b="1" i="1" smtClean="0">
                        <a:latin typeface="Cambria Math" panose="02040503050406030204" pitchFamily="18" charset="0"/>
                      </a:rPr>
                      <m:t>𝒙𝑾</m:t>
                    </m:r>
                    <m:r>
                      <a:rPr kumimoji="1" lang="en-US" altLang="zh-CN" b="0" i="1" smtClean="0">
                        <a:latin typeface="Cambria Math" panose="02040503050406030204" pitchFamily="18" charset="0"/>
                      </a:rPr>
                      <m:t>+</m:t>
                    </m:r>
                    <m:r>
                      <a:rPr kumimoji="1" lang="en-US" altLang="zh-CN" b="1" i="1" smtClean="0">
                        <a:latin typeface="Cambria Math" panose="02040503050406030204" pitchFamily="18" charset="0"/>
                      </a:rPr>
                      <m:t>𝒃</m:t>
                    </m:r>
                    <m:r>
                      <a:rPr kumimoji="1" lang="en-US" altLang="zh-CN" b="0" i="1" smtClean="0">
                        <a:latin typeface="Cambria Math" panose="02040503050406030204" pitchFamily="18" charset="0"/>
                      </a:rPr>
                      <m:t>=</m:t>
                    </m:r>
                    <m:d>
                      <m:dPr>
                        <m:ctrlPr>
                          <a:rPr kumimoji="1" lang="en-US" altLang="zh-CN" b="0" i="1" smtClean="0">
                            <a:latin typeface="Cambria Math" panose="02040503050406030204" pitchFamily="18" charset="0"/>
                          </a:rPr>
                        </m:ctrlPr>
                      </m:dPr>
                      <m:e>
                        <m:nary>
                          <m:naryPr>
                            <m:chr m:val="∑"/>
                            <m:ctrlPr>
                              <a:rPr kumimoji="1" lang="en-US" altLang="zh-CN" i="1">
                                <a:latin typeface="Cambria Math" panose="02040503050406030204" pitchFamily="18" charset="0"/>
                              </a:rPr>
                            </m:ctrlPr>
                          </m:naryPr>
                          <m:sub>
                            <m:r>
                              <m:rPr>
                                <m:brk m:alnAt="23"/>
                              </m:rPr>
                              <a:rPr kumimoji="1" lang="en-US" altLang="zh-CN" i="1">
                                <a:latin typeface="Cambria Math" panose="02040503050406030204" pitchFamily="18" charset="0"/>
                              </a:rPr>
                              <m:t>𝑖</m:t>
                            </m:r>
                            <m:r>
                              <a:rPr kumimoji="1" lang="en-US" altLang="zh-CN" i="1">
                                <a:latin typeface="Cambria Math" panose="02040503050406030204" pitchFamily="18" charset="0"/>
                              </a:rPr>
                              <m:t>=1</m:t>
                            </m:r>
                          </m:sub>
                          <m:sup>
                            <m:r>
                              <a:rPr kumimoji="1" lang="en-US" altLang="zh-CN" i="1">
                                <a:latin typeface="Cambria Math" panose="02040503050406030204" pitchFamily="18" charset="0"/>
                              </a:rPr>
                              <m:t>𝑘</m:t>
                            </m:r>
                          </m:sup>
                          <m:e>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𝒇</m:t>
                                </m:r>
                              </m:e>
                              <m:sub>
                                <m:r>
                                  <a:rPr kumimoji="1" lang="en-US" altLang="zh-CN" b="1" i="1">
                                    <a:latin typeface="Cambria Math" panose="02040503050406030204" pitchFamily="18" charset="0"/>
                                  </a:rPr>
                                  <m:t>𝒊</m:t>
                                </m:r>
                              </m:sub>
                            </m:sSub>
                          </m:e>
                        </m:nary>
                      </m:e>
                    </m:d>
                    <m:r>
                      <a:rPr kumimoji="1" lang="en-US" altLang="zh-CN" b="1" i="1" smtClean="0">
                        <a:latin typeface="Cambria Math" panose="02040503050406030204" pitchFamily="18" charset="0"/>
                      </a:rPr>
                      <m:t>𝑾</m:t>
                    </m:r>
                    <m:r>
                      <a:rPr kumimoji="1" lang="en-US" altLang="zh-CN" b="0" i="1" smtClean="0">
                        <a:latin typeface="Cambria Math" panose="02040503050406030204" pitchFamily="18" charset="0"/>
                      </a:rPr>
                      <m:t>+</m:t>
                    </m:r>
                    <m:r>
                      <a:rPr kumimoji="1" lang="en-US" altLang="zh-CN" b="1" i="1" smtClean="0">
                        <a:latin typeface="Cambria Math" panose="02040503050406030204" pitchFamily="18" charset="0"/>
                      </a:rPr>
                      <m:t>𝒃</m:t>
                    </m:r>
                    <m:r>
                      <a:rPr kumimoji="1" lang="zh-CN" altLang="en-US" b="1" i="1" smtClean="0">
                        <a:latin typeface="Cambria Math" panose="02040503050406030204" pitchFamily="18" charset="0"/>
                      </a:rPr>
                      <m:t>     </m:t>
                    </m:r>
                    <m:r>
                      <a:rPr kumimoji="1" lang="en-US" altLang="zh-CN" b="1" i="1" smtClean="0">
                        <a:latin typeface="Cambria Math" panose="02040503050406030204" pitchFamily="18" charset="0"/>
                      </a:rPr>
                      <m:t>𝑾</m:t>
                    </m:r>
                    <m:r>
                      <a:rPr kumimoji="1" lang="en-US" altLang="zh-CN" i="1" smtClean="0">
                        <a:latin typeface="Cambria Math" panose="02040503050406030204" pitchFamily="18" charset="0"/>
                        <a:ea typeface="Cambria Math" panose="02040503050406030204" pitchFamily="18" charset="0"/>
                      </a:rPr>
                      <m:t>∈</m:t>
                    </m:r>
                    <m:sSup>
                      <m:sSupPr>
                        <m:ctrlPr>
                          <a:rPr kumimoji="1" lang="en-US" altLang="zh-CN"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𝑅</m:t>
                        </m:r>
                      </m:e>
                      <m:sup>
                        <m:d>
                          <m:dPr>
                            <m:begChr m:val="|"/>
                            <m:endChr m:val="|"/>
                            <m:ctrlPr>
                              <a:rPr kumimoji="1" lang="en-US" altLang="zh-CN" b="0" i="1" smtClean="0">
                                <a:latin typeface="Cambria Math" panose="02040503050406030204" pitchFamily="18" charset="0"/>
                                <a:ea typeface="Cambria Math" panose="02040503050406030204" pitchFamily="18" charset="0"/>
                              </a:rPr>
                            </m:ctrlPr>
                          </m:dPr>
                          <m:e>
                            <m:r>
                              <a:rPr kumimoji="1" lang="en-US" altLang="zh-CN" b="0" i="1" smtClean="0">
                                <a:latin typeface="Cambria Math" panose="02040503050406030204" pitchFamily="18" charset="0"/>
                                <a:ea typeface="Cambria Math" panose="02040503050406030204" pitchFamily="18" charset="0"/>
                              </a:rPr>
                              <m:t>𝑉</m:t>
                            </m:r>
                          </m:e>
                        </m:d>
                        <m:r>
                          <a:rPr kumimoji="1" lang="en-US" altLang="zh-CN" b="0" i="1" smtClean="0">
                            <a:latin typeface="Cambria Math" panose="02040503050406030204" pitchFamily="18" charset="0"/>
                            <a:ea typeface="Cambria Math" panose="02040503050406030204" pitchFamily="18" charset="0"/>
                          </a:rPr>
                          <m:t>×</m:t>
                        </m:r>
                        <m:r>
                          <a:rPr kumimoji="1" lang="en-US" altLang="zh-CN" b="0" i="1" smtClean="0">
                            <a:latin typeface="Cambria Math" panose="02040503050406030204" pitchFamily="18" charset="0"/>
                            <a:ea typeface="Cambria Math" panose="02040503050406030204" pitchFamily="18" charset="0"/>
                          </a:rPr>
                          <m:t>𝑑</m:t>
                        </m:r>
                      </m:sup>
                    </m:sSup>
                    <m:r>
                      <a:rPr kumimoji="1" lang="en-US" altLang="zh-CN" b="0" i="1" smtClean="0">
                        <a:latin typeface="Cambria Math" panose="02040503050406030204" pitchFamily="18" charset="0"/>
                        <a:ea typeface="Cambria Math" panose="02040503050406030204" pitchFamily="18" charset="0"/>
                      </a:rPr>
                      <m:t>,</m:t>
                    </m:r>
                    <m:r>
                      <a:rPr kumimoji="1" lang="zh-CN" altLang="en-US" b="0" i="1" smtClean="0">
                        <a:latin typeface="Cambria Math" panose="02040503050406030204" pitchFamily="18" charset="0"/>
                        <a:ea typeface="Cambria Math" panose="02040503050406030204" pitchFamily="18" charset="0"/>
                      </a:rPr>
                      <m:t>  </m:t>
                    </m:r>
                    <m:r>
                      <a:rPr kumimoji="1" lang="en-US" altLang="zh-CN" b="1" i="1" smtClean="0">
                        <a:latin typeface="Cambria Math" panose="02040503050406030204" pitchFamily="18" charset="0"/>
                        <a:ea typeface="Cambria Math" panose="02040503050406030204" pitchFamily="18" charset="0"/>
                      </a:rPr>
                      <m:t>𝒃</m:t>
                    </m:r>
                    <m:r>
                      <a:rPr kumimoji="1" lang="en-US" altLang="zh-CN" i="1" smtClean="0">
                        <a:latin typeface="Cambria Math" panose="02040503050406030204" pitchFamily="18" charset="0"/>
                        <a:ea typeface="Cambria Math" panose="02040503050406030204" pitchFamily="18" charset="0"/>
                      </a:rPr>
                      <m:t>∈</m:t>
                    </m:r>
                    <m:sSup>
                      <m:sSupPr>
                        <m:ctrlPr>
                          <a:rPr kumimoji="1" lang="en-US" altLang="zh-CN" i="1" smtClean="0">
                            <a:latin typeface="Cambria Math" panose="02040503050406030204" pitchFamily="18" charset="0"/>
                            <a:ea typeface="Cambria Math" panose="02040503050406030204" pitchFamily="18" charset="0"/>
                          </a:rPr>
                        </m:ctrlPr>
                      </m:sSupPr>
                      <m:e>
                        <m:r>
                          <a:rPr kumimoji="1" lang="en-US" altLang="zh-CN" b="0" i="1" smtClean="0">
                            <a:latin typeface="Cambria Math" panose="02040503050406030204" pitchFamily="18" charset="0"/>
                            <a:ea typeface="Cambria Math" panose="02040503050406030204" pitchFamily="18" charset="0"/>
                          </a:rPr>
                          <m:t>𝑅</m:t>
                        </m:r>
                      </m:e>
                      <m:sup>
                        <m:r>
                          <a:rPr kumimoji="1" lang="en-US" altLang="zh-CN" b="0" i="1" smtClean="0">
                            <a:latin typeface="Cambria Math" panose="02040503050406030204" pitchFamily="18" charset="0"/>
                            <a:ea typeface="Cambria Math" panose="02040503050406030204" pitchFamily="18" charset="0"/>
                          </a:rPr>
                          <m:t>𝑑</m:t>
                        </m:r>
                      </m:sup>
                    </m:sSup>
                  </m:oMath>
                </a14:m>
                <a:endParaRPr kumimoji="1" lang="en-US" altLang="zh-CN" b="1" dirty="0"/>
              </a:p>
              <a:p>
                <a:pPr marL="228600" lvl="1">
                  <a:spcBef>
                    <a:spcPts val="1000"/>
                  </a:spcBef>
                </a:pPr>
                <a:r>
                  <a:rPr kumimoji="1" lang="en-US" altLang="zh-CN" sz="2800" dirty="0"/>
                  <a:t>Embedding</a:t>
                </a:r>
                <a:endParaRPr kumimoji="1" lang="en-US" altLang="zh-CN" dirty="0"/>
              </a:p>
              <a:p>
                <a:pPr lvl="1"/>
                <a:r>
                  <a:rPr kumimoji="1" lang="en-US" altLang="zh-CN" dirty="0"/>
                  <a:t>network’s</a:t>
                </a:r>
                <a:r>
                  <a:rPr kumimoji="1" lang="zh-CN" altLang="en-US" dirty="0"/>
                  <a:t> </a:t>
                </a:r>
                <a:r>
                  <a:rPr kumimoji="1" lang="en-US" altLang="zh-CN" dirty="0"/>
                  <a:t>input:</a:t>
                </a:r>
                <a:r>
                  <a:rPr kumimoji="1" lang="zh-CN" altLang="en-US" dirty="0"/>
                  <a:t> </a:t>
                </a:r>
                <a:r>
                  <a:rPr kumimoji="1" lang="en-US" altLang="zh-CN" dirty="0"/>
                  <a:t>a</a:t>
                </a:r>
                <a:r>
                  <a:rPr kumimoji="1" lang="zh-CN" altLang="en-US" dirty="0"/>
                  <a:t> </a:t>
                </a:r>
                <a:r>
                  <a:rPr kumimoji="1" lang="en-US" altLang="zh-CN" dirty="0"/>
                  <a:t>collection</a:t>
                </a:r>
                <a:r>
                  <a:rPr kumimoji="1" lang="zh-CN" altLang="en-US" dirty="0"/>
                  <a:t> </a:t>
                </a:r>
                <a:r>
                  <a:rPr kumimoji="1" lang="en-US" altLang="zh-CN" dirty="0"/>
                  <a:t>of</a:t>
                </a:r>
                <a:r>
                  <a:rPr kumimoji="1" lang="zh-CN" altLang="en-US" dirty="0"/>
                  <a:t> </a:t>
                </a:r>
                <a:r>
                  <a:rPr kumimoji="1" lang="en-US" altLang="zh-CN" dirty="0"/>
                  <a:t>one-hot</a:t>
                </a:r>
                <a:r>
                  <a:rPr kumimoji="1" lang="zh-CN" altLang="en-US" dirty="0"/>
                  <a:t> </a:t>
                </a:r>
                <a:r>
                  <a:rPr kumimoji="1" lang="en-US" altLang="zh-CN" dirty="0"/>
                  <a:t>vectors</a:t>
                </a:r>
                <a:r>
                  <a:rPr kumimoji="1" lang="zh-CN" altLang="en-US" dirty="0"/>
                  <a:t> </a:t>
                </a:r>
                <a14:m>
                  <m:oMath xmlns:m="http://schemas.openxmlformats.org/officeDocument/2006/math">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𝒇</m:t>
                        </m:r>
                      </m:e>
                      <m:sub>
                        <m:r>
                          <a:rPr kumimoji="1" lang="en-US" altLang="zh-CN" b="1" i="1">
                            <a:latin typeface="Cambria Math" panose="02040503050406030204" pitchFamily="18" charset="0"/>
                          </a:rPr>
                          <m:t>𝒊</m:t>
                        </m:r>
                      </m:sub>
                    </m:sSub>
                    <m:r>
                      <a:rPr kumimoji="1" lang="zh-CN" altLang="en-US" b="1" i="1" smtClean="0">
                        <a:latin typeface="Cambria Math" panose="02040503050406030204" pitchFamily="18" charset="0"/>
                      </a:rPr>
                      <m:t>          </m:t>
                    </m:r>
                    <m:sSub>
                      <m:sSubPr>
                        <m:ctrlPr>
                          <a:rPr kumimoji="1" lang="en-US" altLang="zh-CN" b="1" i="1">
                            <a:latin typeface="Cambria Math" panose="02040503050406030204" pitchFamily="18" charset="0"/>
                          </a:rPr>
                        </m:ctrlPr>
                      </m:sSubPr>
                      <m:e>
                        <m:r>
                          <a:rPr kumimoji="1" lang="en-US" altLang="zh-CN" b="1" i="1">
                            <a:latin typeface="Cambria Math" panose="02040503050406030204" pitchFamily="18" charset="0"/>
                          </a:rPr>
                          <m:t>𝒇</m:t>
                        </m:r>
                      </m:e>
                      <m:sub>
                        <m:r>
                          <a:rPr kumimoji="1" lang="en-US" altLang="zh-CN" b="1" i="1">
                            <a:latin typeface="Cambria Math" panose="02040503050406030204" pitchFamily="18" charset="0"/>
                          </a:rPr>
                          <m:t>𝒊</m:t>
                        </m:r>
                      </m:sub>
                    </m:sSub>
                    <m:r>
                      <a:rPr kumimoji="1" lang="en-US" altLang="zh-CN" i="1">
                        <a:latin typeface="Cambria Math" panose="02040503050406030204" pitchFamily="18" charset="0"/>
                        <a:ea typeface="Cambria Math" panose="02040503050406030204" pitchFamily="18" charset="0"/>
                      </a:rPr>
                      <m:t>∈</m:t>
                    </m:r>
                    <m:sSubSup>
                      <m:sSubSupPr>
                        <m:ctrlPr>
                          <a:rPr kumimoji="1" lang="en-US" altLang="zh-CN" i="1">
                            <a:latin typeface="Cambria Math" panose="02040503050406030204" pitchFamily="18" charset="0"/>
                            <a:ea typeface="Cambria Math" panose="02040503050406030204" pitchFamily="18" charset="0"/>
                          </a:rPr>
                        </m:ctrlPr>
                      </m:sSubSupPr>
                      <m:e>
                        <m:r>
                          <a:rPr kumimoji="1" lang="en-US" altLang="zh-CN" i="1">
                            <a:latin typeface="Cambria Math" panose="02040503050406030204" pitchFamily="18" charset="0"/>
                            <a:ea typeface="Cambria Math" panose="02040503050406030204" pitchFamily="18" charset="0"/>
                          </a:rPr>
                          <m:t>𝑁</m:t>
                        </m:r>
                      </m:e>
                      <m:sub>
                        <m:r>
                          <a:rPr kumimoji="1" lang="en-US" altLang="zh-CN" i="1">
                            <a:latin typeface="Cambria Math" panose="02040503050406030204" pitchFamily="18" charset="0"/>
                            <a:ea typeface="Cambria Math" panose="02040503050406030204" pitchFamily="18" charset="0"/>
                          </a:rPr>
                          <m:t>+</m:t>
                        </m:r>
                      </m:sub>
                      <m:sup>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𝑉</m:t>
                        </m:r>
                        <m:r>
                          <a:rPr kumimoji="1" lang="en-US" altLang="zh-CN" i="1">
                            <a:latin typeface="Cambria Math" panose="02040503050406030204" pitchFamily="18" charset="0"/>
                            <a:ea typeface="Cambria Math" panose="02040503050406030204" pitchFamily="18" charset="0"/>
                          </a:rPr>
                          <m:t>|</m:t>
                        </m:r>
                      </m:sup>
                    </m:sSubSup>
                  </m:oMath>
                </a14:m>
                <a:endParaRPr kumimoji="1" lang="en-US" altLang="zh-CN" dirty="0"/>
              </a:p>
              <a:p>
                <a:pPr lvl="1"/>
                <a:r>
                  <a:rPr kumimoji="1" lang="en-US" altLang="zh-CN" dirty="0"/>
                  <a:t>embedding</a:t>
                </a:r>
                <a:r>
                  <a:rPr kumimoji="1" lang="zh-CN" altLang="en-US" dirty="0"/>
                  <a:t> </a:t>
                </a:r>
                <a:r>
                  <a:rPr kumimoji="1" lang="en-US" altLang="zh-CN" dirty="0"/>
                  <a:t>layer:</a:t>
                </a:r>
                <a:r>
                  <a:rPr kumimoji="1" lang="zh-CN" altLang="en-US" dirty="0"/>
                  <a:t> </a:t>
                </a:r>
                <a14:m>
                  <m:oMath xmlns:m="http://schemas.openxmlformats.org/officeDocument/2006/math">
                    <m:r>
                      <a:rPr kumimoji="1" lang="en-US" altLang="zh-CN" b="0" i="1" smtClean="0">
                        <a:latin typeface="Cambria Math" panose="02040503050406030204" pitchFamily="18" charset="0"/>
                      </a:rPr>
                      <m:t>𝑣</m:t>
                    </m:r>
                    <m:d>
                      <m:dPr>
                        <m:ctrlPr>
                          <a:rPr kumimoji="1" lang="en-US" altLang="zh-CN" b="0" i="1" smtClean="0">
                            <a:latin typeface="Cambria Math" panose="02040503050406030204" pitchFamily="18" charset="0"/>
                          </a:rPr>
                        </m:ctrlPr>
                      </m:dPr>
                      <m:e>
                        <m:sSub>
                          <m:sSubPr>
                            <m:ctrlPr>
                              <a:rPr kumimoji="1" lang="en-US" altLang="zh-CN" b="0" i="1" smtClean="0">
                                <a:latin typeface="Cambria Math" panose="02040503050406030204" pitchFamily="18" charset="0"/>
                              </a:rPr>
                            </m:ctrlPr>
                          </m:sSubPr>
                          <m:e>
                            <m:r>
                              <a:rPr kumimoji="1" lang="en-US" altLang="zh-CN" b="0" i="1" smtClean="0">
                                <a:latin typeface="Cambria Math" panose="02040503050406030204" pitchFamily="18" charset="0"/>
                              </a:rPr>
                              <m:t>𝑓</m:t>
                            </m:r>
                          </m:e>
                          <m:sub>
                            <m:r>
                              <a:rPr kumimoji="1" lang="en-US" altLang="zh-CN" b="0" i="1" smtClean="0">
                                <a:latin typeface="Cambria Math" panose="02040503050406030204" pitchFamily="18" charset="0"/>
                              </a:rPr>
                              <m:t>𝑖</m:t>
                            </m:r>
                          </m:sub>
                        </m:sSub>
                      </m:e>
                    </m:d>
                    <m:r>
                      <a:rPr kumimoji="1" lang="en-US" altLang="zh-CN" b="0" i="1" smtClean="0">
                        <a:latin typeface="Cambria Math" panose="02040503050406030204" pitchFamily="18" charset="0"/>
                      </a:rPr>
                      <m:t>=</m:t>
                    </m:r>
                    <m:sSub>
                      <m:sSubPr>
                        <m:ctrlPr>
                          <a:rPr kumimoji="1" lang="en-US" altLang="zh-CN" b="1" i="1" smtClean="0">
                            <a:latin typeface="Cambria Math" panose="02040503050406030204" pitchFamily="18" charset="0"/>
                          </a:rPr>
                        </m:ctrlPr>
                      </m:sSubPr>
                      <m:e>
                        <m:r>
                          <a:rPr kumimoji="1" lang="en-US" altLang="zh-CN" b="1" i="1" smtClean="0">
                            <a:latin typeface="Cambria Math" panose="02040503050406030204" pitchFamily="18" charset="0"/>
                          </a:rPr>
                          <m:t>𝒇</m:t>
                        </m:r>
                      </m:e>
                      <m:sub>
                        <m:r>
                          <a:rPr kumimoji="1" lang="en-US" altLang="zh-CN" b="1" i="1" smtClean="0">
                            <a:latin typeface="Cambria Math" panose="02040503050406030204" pitchFamily="18" charset="0"/>
                          </a:rPr>
                          <m:t>𝒊</m:t>
                        </m:r>
                      </m:sub>
                    </m:sSub>
                    <m:r>
                      <a:rPr kumimoji="1" lang="en-US" altLang="zh-CN" b="1" i="1">
                        <a:latin typeface="Cambria Math" panose="02040503050406030204" pitchFamily="18" charset="0"/>
                      </a:rPr>
                      <m:t>𝑬</m:t>
                    </m:r>
                    <m:r>
                      <a:rPr kumimoji="1" lang="zh-CN" altLang="en-US" b="1" i="1" smtClean="0">
                        <a:latin typeface="Cambria Math" panose="02040503050406030204" pitchFamily="18" charset="0"/>
                      </a:rPr>
                      <m:t>       </m:t>
                    </m:r>
                    <m:r>
                      <a:rPr kumimoji="1" lang="en-US" altLang="zh-CN" b="1" i="1">
                        <a:latin typeface="Cambria Math" panose="02040503050406030204" pitchFamily="18" charset="0"/>
                      </a:rPr>
                      <m:t>𝑬</m:t>
                    </m:r>
                    <m:r>
                      <a:rPr kumimoji="1" lang="en-US" altLang="zh-CN" i="1">
                        <a:latin typeface="Cambria Math" panose="02040503050406030204" pitchFamily="18" charset="0"/>
                        <a:ea typeface="Cambria Math" panose="02040503050406030204" pitchFamily="18" charset="0"/>
                      </a:rPr>
                      <m:t>∈</m:t>
                    </m:r>
                    <m:sSup>
                      <m:sSupPr>
                        <m:ctrlPr>
                          <a:rPr kumimoji="1" lang="en-US" altLang="zh-CN" i="1">
                            <a:latin typeface="Cambria Math" panose="02040503050406030204" pitchFamily="18" charset="0"/>
                            <a:ea typeface="Cambria Math" panose="02040503050406030204" pitchFamily="18" charset="0"/>
                          </a:rPr>
                        </m:ctrlPr>
                      </m:sSupPr>
                      <m:e>
                        <m:r>
                          <a:rPr kumimoji="1" lang="en-US" altLang="zh-CN" i="1">
                            <a:latin typeface="Cambria Math" panose="02040503050406030204" pitchFamily="18" charset="0"/>
                            <a:ea typeface="Cambria Math" panose="02040503050406030204" pitchFamily="18" charset="0"/>
                          </a:rPr>
                          <m:t>𝑅</m:t>
                        </m:r>
                      </m:e>
                      <m:sup>
                        <m:d>
                          <m:dPr>
                            <m:begChr m:val="|"/>
                            <m:endChr m:val="|"/>
                            <m:ctrlPr>
                              <a:rPr kumimoji="1" lang="en-US" altLang="zh-CN" i="1">
                                <a:latin typeface="Cambria Math" panose="02040503050406030204" pitchFamily="18" charset="0"/>
                                <a:ea typeface="Cambria Math" panose="02040503050406030204" pitchFamily="18" charset="0"/>
                              </a:rPr>
                            </m:ctrlPr>
                          </m:dPr>
                          <m:e>
                            <m:r>
                              <a:rPr kumimoji="1" lang="en-US" altLang="zh-CN" i="1">
                                <a:latin typeface="Cambria Math" panose="02040503050406030204" pitchFamily="18" charset="0"/>
                                <a:ea typeface="Cambria Math" panose="02040503050406030204" pitchFamily="18" charset="0"/>
                              </a:rPr>
                              <m:t>𝑉</m:t>
                            </m:r>
                          </m:e>
                        </m:d>
                        <m:r>
                          <a:rPr kumimoji="1" lang="en-US" altLang="zh-CN" i="1">
                            <a:latin typeface="Cambria Math" panose="02040503050406030204" pitchFamily="18" charset="0"/>
                            <a:ea typeface="Cambria Math" panose="02040503050406030204" pitchFamily="18" charset="0"/>
                          </a:rPr>
                          <m:t>×</m:t>
                        </m:r>
                        <m:r>
                          <a:rPr kumimoji="1" lang="en-US" altLang="zh-CN" i="1">
                            <a:latin typeface="Cambria Math" panose="02040503050406030204" pitchFamily="18" charset="0"/>
                            <a:ea typeface="Cambria Math" panose="02040503050406030204" pitchFamily="18" charset="0"/>
                          </a:rPr>
                          <m:t>𝑑</m:t>
                        </m:r>
                      </m:sup>
                    </m:sSup>
                  </m:oMath>
                </a14:m>
                <a:endParaRPr kumimoji="1" lang="en-US" altLang="zh-CN" b="1" dirty="0"/>
              </a:p>
              <a:p>
                <a:pPr lvl="1"/>
                <a:endParaRPr kumimoji="1" lang="en-US" altLang="zh-CN" b="1" dirty="0"/>
              </a:p>
            </p:txBody>
          </p:sp>
        </mc:Choice>
        <mc:Fallback xmlns="">
          <p:sp>
            <p:nvSpPr>
              <p:cNvPr id="2" name="内容占位符 1">
                <a:extLst>
                  <a:ext uri="{FF2B5EF4-FFF2-40B4-BE49-F238E27FC236}">
                    <a16:creationId xmlns:a16="http://schemas.microsoft.com/office/drawing/2014/main" id="{9EC97220-3B21-CE4E-AD5A-92F4A67D3846}"/>
                  </a:ext>
                </a:extLst>
              </p:cNvPr>
              <p:cNvSpPr>
                <a:spLocks noGrp="1" noRot="1" noChangeAspect="1" noMove="1" noResize="1" noEditPoints="1" noAdjustHandles="1" noChangeArrowheads="1" noChangeShapeType="1" noTextEdit="1"/>
              </p:cNvSpPr>
              <p:nvPr>
                <p:ph idx="1"/>
              </p:nvPr>
            </p:nvSpPr>
            <p:spPr>
              <a:xfrm>
                <a:off x="1451578" y="1093622"/>
                <a:ext cx="10534584" cy="4915291"/>
              </a:xfrm>
              <a:blipFill>
                <a:blip r:embed="rId3"/>
                <a:stretch>
                  <a:fillRect l="-963"/>
                </a:stretch>
              </a:blipFill>
            </p:spPr>
            <p:txBody>
              <a:bodyPr/>
              <a:lstStyle/>
              <a:p>
                <a:r>
                  <a:rPr lang="zh-CN" altLang="en-US">
                    <a:noFill/>
                  </a:rPr>
                  <a:t> </a:t>
                </a:r>
              </a:p>
            </p:txBody>
          </p:sp>
        </mc:Fallback>
      </mc:AlternateContent>
      <p:sp>
        <p:nvSpPr>
          <p:cNvPr id="3" name="标题 2">
            <a:extLst>
              <a:ext uri="{FF2B5EF4-FFF2-40B4-BE49-F238E27FC236}">
                <a16:creationId xmlns:a16="http://schemas.microsoft.com/office/drawing/2014/main" id="{8E4CB84F-C624-1643-A124-59FB4E950E60}"/>
              </a:ext>
            </a:extLst>
          </p:cNvPr>
          <p:cNvSpPr>
            <a:spLocks noGrp="1"/>
          </p:cNvSpPr>
          <p:nvPr>
            <p:ph type="title"/>
          </p:nvPr>
        </p:nvSpPr>
        <p:spPr/>
        <p:txBody>
          <a:bodyPr/>
          <a:lstStyle/>
          <a:p>
            <a:r>
              <a:rPr kumimoji="1" lang="en-US" altLang="zh-CN" dirty="0"/>
              <a:t>8.3</a:t>
            </a:r>
            <a:r>
              <a:rPr kumimoji="1" lang="zh-CN" altLang="en-US" dirty="0"/>
              <a:t> </a:t>
            </a:r>
            <a:r>
              <a:rPr kumimoji="1" lang="en-US" altLang="zh-CN" dirty="0"/>
              <a:t>Relation</a:t>
            </a:r>
            <a:r>
              <a:rPr kumimoji="1" lang="zh-CN" altLang="en-US" dirty="0"/>
              <a:t> </a:t>
            </a:r>
            <a:r>
              <a:rPr kumimoji="1" lang="en-US" altLang="zh-CN" dirty="0"/>
              <a:t>between</a:t>
            </a:r>
            <a:r>
              <a:rPr kumimoji="1" lang="zh-CN" altLang="en-US" dirty="0"/>
              <a:t> </a:t>
            </a:r>
            <a:r>
              <a:rPr kumimoji="1" lang="en-US" altLang="zh-CN" dirty="0"/>
              <a:t>one-hot</a:t>
            </a:r>
            <a:r>
              <a:rPr kumimoji="1" lang="zh-CN" altLang="en-US" dirty="0"/>
              <a:t> </a:t>
            </a:r>
            <a:r>
              <a:rPr kumimoji="1" lang="en-US" altLang="zh-CN" dirty="0"/>
              <a:t>and</a:t>
            </a:r>
            <a:r>
              <a:rPr kumimoji="1" lang="zh-CN" altLang="en-US" dirty="0"/>
              <a:t> </a:t>
            </a:r>
            <a:r>
              <a:rPr kumimoji="1" lang="en-US" altLang="zh-CN" dirty="0"/>
              <a:t>dense</a:t>
            </a:r>
            <a:r>
              <a:rPr kumimoji="1" lang="zh-CN" altLang="en-US" dirty="0"/>
              <a:t> </a:t>
            </a:r>
            <a:r>
              <a:rPr kumimoji="1" lang="en-US" altLang="zh-CN" dirty="0"/>
              <a:t>vectors</a:t>
            </a:r>
            <a:endParaRPr kumimoji="1" lang="zh-CN" altLang="en-US" dirty="0"/>
          </a:p>
        </p:txBody>
      </p:sp>
      <p:pic>
        <p:nvPicPr>
          <p:cNvPr id="7" name="图片 6">
            <a:extLst>
              <a:ext uri="{FF2B5EF4-FFF2-40B4-BE49-F238E27FC236}">
                <a16:creationId xmlns:a16="http://schemas.microsoft.com/office/drawing/2014/main" id="{CEED401B-7822-1640-8F22-18864200E0A1}"/>
              </a:ext>
            </a:extLst>
          </p:cNvPr>
          <p:cNvPicPr>
            <a:picLocks noChangeAspect="1"/>
          </p:cNvPicPr>
          <p:nvPr/>
        </p:nvPicPr>
        <p:blipFill>
          <a:blip r:embed="rId4"/>
          <a:stretch>
            <a:fillRect/>
          </a:stretch>
        </p:blipFill>
        <p:spPr>
          <a:xfrm>
            <a:off x="3414717" y="4709885"/>
            <a:ext cx="5676995" cy="988786"/>
          </a:xfrm>
          <a:prstGeom prst="rect">
            <a:avLst/>
          </a:prstGeom>
        </p:spPr>
      </p:pic>
    </p:spTree>
    <p:extLst>
      <p:ext uri="{BB962C8B-B14F-4D97-AF65-F5344CB8AC3E}">
        <p14:creationId xmlns:p14="http://schemas.microsoft.com/office/powerpoint/2010/main" val="2185384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A7553A-941E-F047-BF70-D64623C32329}"/>
              </a:ext>
            </a:extLst>
          </p:cNvPr>
          <p:cNvSpPr>
            <a:spLocks noGrp="1"/>
          </p:cNvSpPr>
          <p:nvPr>
            <p:ph idx="1"/>
          </p:nvPr>
        </p:nvSpPr>
        <p:spPr/>
        <p:txBody>
          <a:bodyPr/>
          <a:lstStyle/>
          <a:p>
            <a:pPr marL="0" indent="0">
              <a:buNone/>
            </a:pPr>
            <a:r>
              <a:rPr kumimoji="1" lang="en-US" altLang="zh-CN" dirty="0"/>
              <a:t>DISTANCE AND POSITION FEATURES </a:t>
            </a:r>
          </a:p>
          <a:p>
            <a:endParaRPr kumimoji="1" lang="en-US" altLang="zh-CN" dirty="0"/>
          </a:p>
          <a:p>
            <a:pPr marL="0" indent="0">
              <a:buNone/>
            </a:pPr>
            <a:r>
              <a:rPr lang="en-US" altLang="zh-CN" dirty="0"/>
              <a:t>	Bin the distances into several groups </a:t>
            </a:r>
            <a:r>
              <a:rPr lang="zh-CN" altLang="en-US" dirty="0"/>
              <a:t>：</a:t>
            </a:r>
            <a:endParaRPr lang="en-US" altLang="zh-CN" dirty="0"/>
          </a:p>
          <a:p>
            <a:pPr marL="0" indent="0">
              <a:buNone/>
            </a:pPr>
            <a:r>
              <a:rPr lang="en-US" altLang="zh-CN" dirty="0"/>
              <a:t>			</a:t>
            </a:r>
            <a:r>
              <a:rPr lang="zh-CN" altLang="en-US" dirty="0"/>
              <a:t>（</a:t>
            </a:r>
            <a:r>
              <a:rPr lang="en-US" altLang="zh-CN" dirty="0"/>
              <a:t>i.e. 1, 2, 3, 4, 5–10, 10+) </a:t>
            </a:r>
          </a:p>
          <a:p>
            <a:pPr marL="0" indent="0">
              <a:buNone/>
            </a:pPr>
            <a:r>
              <a:rPr lang="en-US" altLang="zh-CN" dirty="0"/>
              <a:t>	one-hot</a:t>
            </a:r>
          </a:p>
          <a:p>
            <a:pPr marL="0" indent="0">
              <a:buNone/>
            </a:pPr>
            <a:endParaRPr lang="en-US" altLang="zh-CN" dirty="0"/>
          </a:p>
          <a:p>
            <a:pPr marL="0" indent="0">
              <a:buNone/>
            </a:pPr>
            <a:endParaRPr lang="en-US" altLang="zh-CN" dirty="0"/>
          </a:p>
          <a:p>
            <a:pPr marL="0" indent="0">
              <a:buNone/>
            </a:pPr>
            <a:endParaRPr kumimoji="1" lang="en-US" altLang="zh-CN" dirty="0"/>
          </a:p>
          <a:p>
            <a:endParaRPr kumimoji="1" lang="zh-CN" altLang="en-US" dirty="0"/>
          </a:p>
        </p:txBody>
      </p:sp>
      <p:sp>
        <p:nvSpPr>
          <p:cNvPr id="3" name="标题 2">
            <a:extLst>
              <a:ext uri="{FF2B5EF4-FFF2-40B4-BE49-F238E27FC236}">
                <a16:creationId xmlns:a16="http://schemas.microsoft.com/office/drawing/2014/main" id="{1C4BF890-231E-714C-9497-11DADF5C6377}"/>
              </a:ext>
            </a:extLst>
          </p:cNvPr>
          <p:cNvSpPr>
            <a:spLocks noGrp="1"/>
          </p:cNvSpPr>
          <p:nvPr>
            <p:ph type="title"/>
          </p:nvPr>
        </p:nvSpPr>
        <p:spPr/>
        <p:txBody>
          <a:bodyPr>
            <a:normAutofit/>
          </a:bodyPr>
          <a:lstStyle/>
          <a:p>
            <a:r>
              <a:rPr kumimoji="1" lang="en-US" altLang="zh-CN" dirty="0"/>
              <a:t>8.4</a:t>
            </a:r>
            <a:r>
              <a:rPr kumimoji="1" lang="zh-CN" altLang="en-US" dirty="0"/>
              <a:t> </a:t>
            </a:r>
            <a:r>
              <a:rPr lang="en-US" altLang="zh-CN" dirty="0"/>
              <a:t>ODDS AND ENDS</a:t>
            </a:r>
            <a:endParaRPr kumimoji="1" lang="zh-CN" altLang="en-US" dirty="0"/>
          </a:p>
        </p:txBody>
      </p:sp>
    </p:spTree>
    <p:extLst>
      <p:ext uri="{BB962C8B-B14F-4D97-AF65-F5344CB8AC3E}">
        <p14:creationId xmlns:p14="http://schemas.microsoft.com/office/powerpoint/2010/main" val="545202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4A7553A-941E-F047-BF70-D64623C32329}"/>
              </a:ext>
            </a:extLst>
          </p:cNvPr>
          <p:cNvSpPr>
            <a:spLocks noGrp="1"/>
          </p:cNvSpPr>
          <p:nvPr>
            <p:ph idx="1"/>
          </p:nvPr>
        </p:nvSpPr>
        <p:spPr>
          <a:xfrm>
            <a:off x="1451577" y="1060966"/>
            <a:ext cx="9603275" cy="4968359"/>
          </a:xfrm>
        </p:spPr>
        <p:txBody>
          <a:bodyPr>
            <a:normAutofit/>
          </a:bodyPr>
          <a:lstStyle/>
          <a:p>
            <a:pPr marL="0" indent="0">
              <a:buNone/>
            </a:pPr>
            <a:r>
              <a:rPr lang="en-US" altLang="zh-CN" dirty="0"/>
              <a:t>PADDING, UNKNOWN WORDS AND WORD DROPOUT </a:t>
            </a:r>
          </a:p>
          <a:p>
            <a:pPr lvl="1"/>
            <a:r>
              <a:rPr lang="en-US" altLang="zh-CN" b="1" dirty="0"/>
              <a:t>Padding </a:t>
            </a:r>
            <a:endParaRPr lang="en-US" altLang="zh-CN" dirty="0"/>
          </a:p>
          <a:p>
            <a:pPr lvl="2"/>
            <a:r>
              <a:rPr lang="en-US" altLang="zh-CN" dirty="0"/>
              <a:t> add a special symbol (padding symbol) to your embedding vocabulary </a:t>
            </a:r>
          </a:p>
          <a:p>
            <a:pPr lvl="1"/>
            <a:r>
              <a:rPr lang="en-US" altLang="zh-CN" b="1" dirty="0"/>
              <a:t>Unknown Words </a:t>
            </a:r>
            <a:endParaRPr lang="en-US" altLang="zh-CN" dirty="0"/>
          </a:p>
          <a:p>
            <a:pPr lvl="2"/>
            <a:r>
              <a:rPr lang="en-US" altLang="zh-CN" dirty="0"/>
              <a:t>UNK</a:t>
            </a:r>
          </a:p>
          <a:p>
            <a:pPr lvl="1"/>
            <a:r>
              <a:rPr lang="en-US" altLang="zh-CN" b="1" dirty="0"/>
              <a:t>Word Signatures </a:t>
            </a:r>
            <a:endParaRPr lang="en-US" altLang="zh-CN" dirty="0"/>
          </a:p>
          <a:p>
            <a:pPr lvl="2"/>
            <a:r>
              <a:rPr lang="en-US" altLang="zh-CN" dirty="0"/>
              <a:t> backing-off from the word forms to word signatures </a:t>
            </a:r>
            <a:r>
              <a:rPr lang="zh-CN" altLang="en-US" dirty="0"/>
              <a:t>（</a:t>
            </a:r>
            <a:r>
              <a:rPr kumimoji="1" lang="zh-CN" altLang="en-US" dirty="0"/>
              <a:t> “</a:t>
            </a:r>
            <a:r>
              <a:rPr kumimoji="1" lang="en-US" altLang="zh-CN" dirty="0"/>
              <a:t>——</a:t>
            </a:r>
            <a:r>
              <a:rPr kumimoji="1" lang="en-US" altLang="zh-CN" dirty="0" err="1"/>
              <a:t>ing</a:t>
            </a:r>
            <a:r>
              <a:rPr kumimoji="1" lang="zh-CN" altLang="en-US" dirty="0"/>
              <a:t>” “</a:t>
            </a:r>
            <a:r>
              <a:rPr kumimoji="1" lang="en-US" altLang="zh-CN" dirty="0"/>
              <a:t>——</a:t>
            </a:r>
            <a:r>
              <a:rPr kumimoji="1" lang="en-US" altLang="zh-CN" dirty="0" err="1"/>
              <a:t>ed</a:t>
            </a:r>
            <a:r>
              <a:rPr kumimoji="1" lang="zh-CN" altLang="en-US" dirty="0"/>
              <a:t>”“</a:t>
            </a:r>
            <a:r>
              <a:rPr kumimoji="1" lang="en-US" altLang="zh-CN" dirty="0"/>
              <a:t>NUM</a:t>
            </a:r>
            <a:r>
              <a:rPr kumimoji="1" lang="zh-CN" altLang="en-US" dirty="0"/>
              <a:t>”</a:t>
            </a:r>
            <a:r>
              <a:rPr lang="zh-CN" altLang="en-US" dirty="0"/>
              <a:t>）</a:t>
            </a:r>
            <a:endParaRPr lang="en-US" altLang="zh-CN" dirty="0"/>
          </a:p>
          <a:p>
            <a:pPr lvl="1"/>
            <a:r>
              <a:rPr lang="en-US" altLang="zh-CN" b="1" dirty="0"/>
              <a:t>Word Dropout </a:t>
            </a:r>
            <a:r>
              <a:rPr lang="en-US" altLang="zh-CN" dirty="0"/>
              <a:t> </a:t>
            </a:r>
          </a:p>
          <a:p>
            <a:pPr lvl="2"/>
            <a:r>
              <a:rPr lang="en-US" altLang="zh-CN" dirty="0"/>
              <a:t>replace the features with a low frequency with the unknown symbol </a:t>
            </a:r>
          </a:p>
          <a:p>
            <a:pPr lvl="2"/>
            <a:r>
              <a:rPr lang="en-US" altLang="zh-CN" dirty="0"/>
              <a:t>randomly replace words with the unknown symbol </a:t>
            </a:r>
          </a:p>
          <a:p>
            <a:pPr lvl="1"/>
            <a:endParaRPr lang="en-US" altLang="zh-CN" dirty="0"/>
          </a:p>
          <a:p>
            <a:pPr lvl="1"/>
            <a:endParaRPr lang="en-US" altLang="zh-CN" b="1" dirty="0"/>
          </a:p>
          <a:p>
            <a:endParaRPr lang="en-US" altLang="zh-CN" dirty="0"/>
          </a:p>
          <a:p>
            <a:pPr marL="0" indent="0">
              <a:buNone/>
            </a:pPr>
            <a:endParaRPr lang="en-US" altLang="zh-CN" dirty="0"/>
          </a:p>
          <a:p>
            <a:pPr marL="0" indent="0">
              <a:buNone/>
            </a:pPr>
            <a:endParaRPr kumimoji="1" lang="en-US" altLang="zh-CN" dirty="0"/>
          </a:p>
          <a:p>
            <a:endParaRPr kumimoji="1" lang="zh-CN" altLang="en-US" dirty="0"/>
          </a:p>
        </p:txBody>
      </p:sp>
      <p:sp>
        <p:nvSpPr>
          <p:cNvPr id="3" name="标题 2">
            <a:extLst>
              <a:ext uri="{FF2B5EF4-FFF2-40B4-BE49-F238E27FC236}">
                <a16:creationId xmlns:a16="http://schemas.microsoft.com/office/drawing/2014/main" id="{1C4BF890-231E-714C-9497-11DADF5C6377}"/>
              </a:ext>
            </a:extLst>
          </p:cNvPr>
          <p:cNvSpPr>
            <a:spLocks noGrp="1"/>
          </p:cNvSpPr>
          <p:nvPr>
            <p:ph type="title"/>
          </p:nvPr>
        </p:nvSpPr>
        <p:spPr/>
        <p:txBody>
          <a:bodyPr>
            <a:normAutofit/>
          </a:bodyPr>
          <a:lstStyle/>
          <a:p>
            <a:r>
              <a:rPr kumimoji="1" lang="en-US" altLang="zh-CN" dirty="0"/>
              <a:t>8.4</a:t>
            </a:r>
            <a:r>
              <a:rPr kumimoji="1" lang="zh-CN" altLang="en-US" dirty="0"/>
              <a:t> </a:t>
            </a:r>
            <a:r>
              <a:rPr lang="en-US" altLang="zh-CN" dirty="0"/>
              <a:t>ODDS AND ENDS</a:t>
            </a:r>
            <a:endParaRPr kumimoji="1" lang="zh-CN" altLang="en-US" dirty="0"/>
          </a:p>
        </p:txBody>
      </p:sp>
    </p:spTree>
    <p:extLst>
      <p:ext uri="{BB962C8B-B14F-4D97-AF65-F5344CB8AC3E}">
        <p14:creationId xmlns:p14="http://schemas.microsoft.com/office/powerpoint/2010/main" val="1310970988"/>
      </p:ext>
    </p:extLst>
  </p:cSld>
  <p:clrMapOvr>
    <a:masterClrMapping/>
  </p:clrMapOvr>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1167</TotalTime>
  <Words>1499</Words>
  <Application>Microsoft Macintosh PowerPoint</Application>
  <PresentationFormat>宽屏</PresentationFormat>
  <Paragraphs>163</Paragraphs>
  <Slides>14</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等线</vt:lpstr>
      <vt:lpstr>等线 Light</vt:lpstr>
      <vt:lpstr>PingFang SC</vt:lpstr>
      <vt:lpstr>Arial</vt:lpstr>
      <vt:lpstr>Cambria Math</vt:lpstr>
      <vt:lpstr>Gill Sans MT</vt:lpstr>
      <vt:lpstr>画廊</vt:lpstr>
      <vt:lpstr>CH8 From Textual Features to Inputs</vt:lpstr>
      <vt:lpstr>8.1 Encoding Categorical Features</vt:lpstr>
      <vt:lpstr>8.1 Encoding Categorical Features</vt:lpstr>
      <vt:lpstr>8.1 Encoding Categorical Features</vt:lpstr>
      <vt:lpstr>8.2 Combining Dense Vectors</vt:lpstr>
      <vt:lpstr>8.2 Combining Dense Vectors</vt:lpstr>
      <vt:lpstr>8.3 Relation between one-hot and dense vectors</vt:lpstr>
      <vt:lpstr>8.4 ODDS AND ENDS</vt:lpstr>
      <vt:lpstr>8.4 ODDS AND ENDS</vt:lpstr>
      <vt:lpstr>8.4 ODDS AND ENDS</vt:lpstr>
      <vt:lpstr>8.4 ODDS AND ENDS</vt:lpstr>
      <vt:lpstr>8.4 ODDS AND ENDS</vt:lpstr>
      <vt:lpstr>8.4 ODDS AND ENDS</vt:lpstr>
      <vt:lpstr>8.5 EXAMPLE: PART-OF-SPEECH TAGGING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CH8 From Textual Features to Inputs</dc:title>
  <dc:creator>Microsoft Office User</dc:creator>
  <cp:lastModifiedBy>Microsoft Office User</cp:lastModifiedBy>
  <cp:revision>48</cp:revision>
  <dcterms:created xsi:type="dcterms:W3CDTF">2018-10-18T06:53:09Z</dcterms:created>
  <dcterms:modified xsi:type="dcterms:W3CDTF">2018-10-24T02:02:38Z</dcterms:modified>
</cp:coreProperties>
</file>