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98" r:id="rId2"/>
    <p:sldId id="268" r:id="rId3"/>
    <p:sldId id="259" r:id="rId4"/>
    <p:sldId id="264" r:id="rId5"/>
    <p:sldId id="284" r:id="rId6"/>
    <p:sldId id="286" r:id="rId7"/>
    <p:sldId id="287" r:id="rId8"/>
    <p:sldId id="288" r:id="rId9"/>
    <p:sldId id="292" r:id="rId10"/>
    <p:sldId id="299" r:id="rId11"/>
    <p:sldId id="300" r:id="rId12"/>
    <p:sldId id="295" r:id="rId13"/>
    <p:sldId id="296" r:id="rId14"/>
    <p:sldId id="297" r:id="rId15"/>
    <p:sldId id="291" r:id="rId16"/>
    <p:sldId id="29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732"/>
    <a:srgbClr val="1F6256"/>
    <a:srgbClr val="1C5449"/>
    <a:srgbClr val="090A0D"/>
    <a:srgbClr val="4A4A4A"/>
    <a:srgbClr val="5D5D5D"/>
    <a:srgbClr val="349782"/>
    <a:srgbClr val="A4BEFA"/>
    <a:srgbClr val="8AA0CF"/>
    <a:srgbClr val="46C6A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928" autoAdjust="0"/>
  </p:normalViewPr>
  <p:slideViewPr>
    <p:cSldViewPr snapToGrid="0" snapToObjects="1">
      <p:cViewPr varScale="1">
        <p:scale>
          <a:sx n="66" d="100"/>
          <a:sy n="66" d="100"/>
        </p:scale>
        <p:origin x="1530" y="72"/>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F4787-1D53-463D-A2C0-7E466075800B}" type="datetimeFigureOut">
              <a:rPr lang="zh-CN" altLang="en-US" smtClean="0"/>
              <a:t>2018/9/26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572F0-6007-448B-BD51-1942A6294FFC}" type="slidenum">
              <a:rPr lang="zh-CN" altLang="en-US" smtClean="0"/>
              <a:t>‹#›</a:t>
            </a:fld>
            <a:endParaRPr lang="zh-CN" altLang="en-US"/>
          </a:p>
        </p:txBody>
      </p:sp>
    </p:spTree>
    <p:extLst>
      <p:ext uri="{BB962C8B-B14F-4D97-AF65-F5344CB8AC3E}">
        <p14:creationId xmlns:p14="http://schemas.microsoft.com/office/powerpoint/2010/main" val="202229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梯度计算是训练神经网络的核心，神经网络梯度计算一般使用反向传播算法得到。</a:t>
            </a:r>
            <a:endParaRPr lang="zh-CN" altLang="en-US" dirty="0"/>
          </a:p>
        </p:txBody>
      </p:sp>
      <p:sp>
        <p:nvSpPr>
          <p:cNvPr id="4" name="灯片编号占位符 3"/>
          <p:cNvSpPr>
            <a:spLocks noGrp="1"/>
          </p:cNvSpPr>
          <p:nvPr>
            <p:ph type="sldNum" sz="quarter" idx="10"/>
          </p:nvPr>
        </p:nvSpPr>
        <p:spPr/>
        <p:txBody>
          <a:bodyPr/>
          <a:lstStyle/>
          <a:p>
            <a:fld id="{697572F0-6007-448B-BD51-1942A6294FFC}" type="slidenum">
              <a:rPr lang="zh-CN" altLang="en-US" smtClean="0"/>
              <a:t>3</a:t>
            </a:fld>
            <a:endParaRPr lang="zh-CN" altLang="en-US"/>
          </a:p>
        </p:txBody>
      </p:sp>
    </p:spTree>
    <p:extLst>
      <p:ext uri="{BB962C8B-B14F-4D97-AF65-F5344CB8AC3E}">
        <p14:creationId xmlns:p14="http://schemas.microsoft.com/office/powerpoint/2010/main" val="728178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697572F0-6007-448B-BD51-1942A6294FFC}" type="slidenum">
              <a:rPr lang="zh-CN" altLang="en-US" smtClean="0"/>
              <a:t>12</a:t>
            </a:fld>
            <a:endParaRPr lang="zh-CN" altLang="en-US"/>
          </a:p>
        </p:txBody>
      </p:sp>
    </p:spTree>
    <p:extLst>
      <p:ext uri="{BB962C8B-B14F-4D97-AF65-F5344CB8AC3E}">
        <p14:creationId xmlns:p14="http://schemas.microsoft.com/office/powerpoint/2010/main" val="5541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697572F0-6007-448B-BD51-1942A6294FFC}" type="slidenum">
              <a:rPr lang="zh-CN" altLang="en-US" smtClean="0"/>
              <a:t>13</a:t>
            </a:fld>
            <a:endParaRPr lang="zh-CN" altLang="en-US"/>
          </a:p>
        </p:txBody>
      </p:sp>
    </p:spTree>
    <p:extLst>
      <p:ext uri="{BB962C8B-B14F-4D97-AF65-F5344CB8AC3E}">
        <p14:creationId xmlns:p14="http://schemas.microsoft.com/office/powerpoint/2010/main" val="426235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697572F0-6007-448B-BD51-1942A6294FFC}" type="slidenum">
              <a:rPr lang="zh-CN" altLang="en-US" smtClean="0"/>
              <a:t>14</a:t>
            </a:fld>
            <a:endParaRPr lang="zh-CN" altLang="en-US"/>
          </a:p>
        </p:txBody>
      </p:sp>
    </p:spTree>
    <p:extLst>
      <p:ext uri="{BB962C8B-B14F-4D97-AF65-F5344CB8AC3E}">
        <p14:creationId xmlns:p14="http://schemas.microsoft.com/office/powerpoint/2010/main" val="220646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使用计算图的概念和计算图结构，这是一个网络训练的伪代码。</a:t>
            </a:r>
            <a:endParaRPr lang="en-US" altLang="zh-CN" baseline="0" dirty="0" smtClean="0"/>
          </a:p>
          <a:p>
            <a:r>
              <a:rPr lang="zh-CN" altLang="en-US" baseline="0" dirty="0" smtClean="0"/>
              <a:t>这里</a:t>
            </a:r>
            <a:r>
              <a:rPr lang="en-US" altLang="zh-CN" baseline="0" dirty="0" err="1" smtClean="0"/>
              <a:t>bulid_computation_graph</a:t>
            </a:r>
            <a:r>
              <a:rPr lang="zh-CN" altLang="en-US" baseline="0" dirty="0" smtClean="0"/>
              <a:t>是一个用户自己定义的函数，给定输入、输出和网络结构生成对应的计算图，返回最终的损失节点。</a:t>
            </a:r>
            <a:endParaRPr lang="en-US" altLang="zh-CN" baseline="0" dirty="0" smtClean="0"/>
          </a:p>
          <a:p>
            <a:r>
              <a:rPr lang="en-US" altLang="zh-CN" baseline="0" dirty="0" err="1" smtClean="0"/>
              <a:t>Update_patameters</a:t>
            </a:r>
            <a:r>
              <a:rPr lang="zh-CN" altLang="en-US" baseline="0" dirty="0" smtClean="0"/>
              <a:t>是优化器特定的更新规则。</a:t>
            </a:r>
            <a:endParaRPr lang="en-US" altLang="zh-CN" baseline="0" dirty="0" smtClean="0"/>
          </a:p>
        </p:txBody>
      </p:sp>
      <p:sp>
        <p:nvSpPr>
          <p:cNvPr id="4" name="灯片编号占位符 3"/>
          <p:cNvSpPr>
            <a:spLocks noGrp="1"/>
          </p:cNvSpPr>
          <p:nvPr>
            <p:ph type="sldNum" sz="quarter" idx="10"/>
          </p:nvPr>
        </p:nvSpPr>
        <p:spPr/>
        <p:txBody>
          <a:bodyPr/>
          <a:lstStyle/>
          <a:p>
            <a:fld id="{697572F0-6007-448B-BD51-1942A6294FFC}" type="slidenum">
              <a:rPr lang="zh-CN" altLang="en-US" smtClean="0"/>
              <a:t>15</a:t>
            </a:fld>
            <a:endParaRPr lang="zh-CN" altLang="en-US"/>
          </a:p>
        </p:txBody>
      </p:sp>
    </p:spTree>
    <p:extLst>
      <p:ext uri="{BB962C8B-B14F-4D97-AF65-F5344CB8AC3E}">
        <p14:creationId xmlns:p14="http://schemas.microsoft.com/office/powerpoint/2010/main" val="1473269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697572F0-6007-448B-BD51-1942A6294FFC}" type="slidenum">
              <a:rPr lang="zh-CN" altLang="en-US" smtClean="0"/>
              <a:t>16</a:t>
            </a:fld>
            <a:endParaRPr lang="zh-CN" altLang="en-US"/>
          </a:p>
        </p:txBody>
      </p:sp>
    </p:spTree>
    <p:extLst>
      <p:ext uri="{BB962C8B-B14F-4D97-AF65-F5344CB8AC3E}">
        <p14:creationId xmlns:p14="http://schemas.microsoft.com/office/powerpoint/2010/main" val="2157719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130000"/>
              </a:lnSpc>
            </a:pPr>
            <a:r>
              <a:rPr lang="zh-CN" altLang="en-US" sz="1200" dirty="0">
                <a:solidFill>
                  <a:schemeClr val="bg1"/>
                </a:solidFill>
              </a:rPr>
              <a:t>优点</a:t>
            </a:r>
            <a:r>
              <a:rPr lang="en-US" altLang="zh-CN" sz="1200" dirty="0">
                <a:solidFill>
                  <a:schemeClr val="bg1"/>
                </a:solidFill>
              </a:rPr>
              <a:t>: cost function</a:t>
            </a:r>
            <a:r>
              <a:rPr lang="zh-CN" altLang="en-US" sz="1200" dirty="0">
                <a:solidFill>
                  <a:schemeClr val="bg1"/>
                </a:solidFill>
              </a:rPr>
              <a:t>若为凸函数，能够保证收敛到全局最优值；若为非凸函数，能够收敛到局部最优值</a:t>
            </a:r>
            <a:endParaRPr lang="en-US" altLang="zh-CN" sz="1200" dirty="0">
              <a:solidFill>
                <a:schemeClr val="bg1"/>
              </a:solidFill>
            </a:endParaRPr>
          </a:p>
          <a:p>
            <a:pPr lvl="0">
              <a:lnSpc>
                <a:spcPct val="130000"/>
              </a:lnSpc>
            </a:pPr>
            <a:r>
              <a:rPr lang="zh-CN" altLang="en-US" sz="1200" dirty="0">
                <a:solidFill>
                  <a:schemeClr val="bg1"/>
                </a:solidFill>
              </a:rPr>
              <a:t>缺点</a:t>
            </a:r>
            <a:r>
              <a:rPr lang="en-US" altLang="zh-CN" sz="1200" dirty="0">
                <a:solidFill>
                  <a:schemeClr val="bg1"/>
                </a:solidFill>
              </a:rPr>
              <a:t>: </a:t>
            </a:r>
            <a:r>
              <a:rPr lang="zh-CN" altLang="en-US" sz="1200" dirty="0">
                <a:solidFill>
                  <a:schemeClr val="bg1"/>
                </a:solidFill>
              </a:rPr>
              <a:t>由于每轮迭代都需要在整个数据集上计算一次，所以批量梯度下降可能非常慢训练数较多时，需要较大内存批量梯度下降不允许在线更新模型，例如新增实例</a:t>
            </a:r>
            <a:endParaRPr lang="en-US" altLang="zh-CN" sz="1200" dirty="0">
              <a:solidFill>
                <a:schemeClr val="bg1"/>
              </a:solidFill>
            </a:endParaRPr>
          </a:p>
          <a:p>
            <a:pPr lvl="0">
              <a:lnSpc>
                <a:spcPct val="130000"/>
              </a:lnSpc>
            </a:pPr>
            <a:endParaRPr lang="en-US" altLang="zh-CN" sz="1200" dirty="0">
              <a:solidFill>
                <a:schemeClr val="bg1"/>
              </a:solidFill>
            </a:endParaRPr>
          </a:p>
          <a:p>
            <a:pPr lvl="0">
              <a:lnSpc>
                <a:spcPct val="130000"/>
              </a:lnSpc>
            </a:pPr>
            <a:r>
              <a:rPr lang="zh-CN" altLang="en-US" sz="1200" dirty="0">
                <a:solidFill>
                  <a:schemeClr val="bg1"/>
                </a:solidFill>
              </a:rPr>
              <a:t>优点</a:t>
            </a:r>
            <a:r>
              <a:rPr lang="en-US" altLang="zh-CN" sz="1200" dirty="0">
                <a:solidFill>
                  <a:schemeClr val="bg1"/>
                </a:solidFill>
              </a:rPr>
              <a:t>:</a:t>
            </a:r>
          </a:p>
          <a:p>
            <a:pPr lvl="0">
              <a:lnSpc>
                <a:spcPct val="130000"/>
              </a:lnSpc>
            </a:pPr>
            <a:r>
              <a:rPr lang="en-US" altLang="zh-CN" sz="1200" dirty="0">
                <a:solidFill>
                  <a:schemeClr val="bg1"/>
                </a:solidFill>
              </a:rPr>
              <a:t>•</a:t>
            </a:r>
            <a:r>
              <a:rPr lang="zh-CN" altLang="en-US" sz="1200" dirty="0">
                <a:solidFill>
                  <a:schemeClr val="bg1"/>
                </a:solidFill>
              </a:rPr>
              <a:t>算法收敛速度快</a:t>
            </a:r>
            <a:r>
              <a:rPr lang="en-US" altLang="zh-CN" sz="1200" dirty="0">
                <a:solidFill>
                  <a:schemeClr val="bg1"/>
                </a:solidFill>
              </a:rPr>
              <a:t>(</a:t>
            </a:r>
            <a:r>
              <a:rPr lang="zh-CN" altLang="en-US" sz="1200" dirty="0">
                <a:solidFill>
                  <a:schemeClr val="bg1"/>
                </a:solidFill>
              </a:rPr>
              <a:t>在</a:t>
            </a:r>
            <a:r>
              <a:rPr lang="en-US" altLang="zh-CN" sz="1200" dirty="0">
                <a:solidFill>
                  <a:schemeClr val="bg1"/>
                </a:solidFill>
              </a:rPr>
              <a:t>Batch Gradient Descent</a:t>
            </a:r>
            <a:r>
              <a:rPr lang="zh-CN" altLang="en-US" sz="1200" dirty="0">
                <a:solidFill>
                  <a:schemeClr val="bg1"/>
                </a:solidFill>
              </a:rPr>
              <a:t>算法中</a:t>
            </a:r>
            <a:r>
              <a:rPr lang="en-US" altLang="zh-CN" sz="1200" dirty="0">
                <a:solidFill>
                  <a:schemeClr val="bg1"/>
                </a:solidFill>
              </a:rPr>
              <a:t>, </a:t>
            </a:r>
            <a:r>
              <a:rPr lang="zh-CN" altLang="en-US" sz="1200" dirty="0">
                <a:solidFill>
                  <a:schemeClr val="bg1"/>
                </a:solidFill>
              </a:rPr>
              <a:t>每轮会计算很多相似样本的梯度</a:t>
            </a:r>
            <a:r>
              <a:rPr lang="en-US" altLang="zh-CN" sz="1200" dirty="0">
                <a:solidFill>
                  <a:schemeClr val="bg1"/>
                </a:solidFill>
              </a:rPr>
              <a:t>, </a:t>
            </a:r>
            <a:r>
              <a:rPr lang="zh-CN" altLang="en-US" sz="1200" dirty="0">
                <a:solidFill>
                  <a:schemeClr val="bg1"/>
                </a:solidFill>
              </a:rPr>
              <a:t>这部分是冗余的</a:t>
            </a:r>
            <a:r>
              <a:rPr lang="en-US" altLang="zh-CN" sz="1200" dirty="0">
                <a:solidFill>
                  <a:schemeClr val="bg1"/>
                </a:solidFill>
              </a:rPr>
              <a:t>)</a:t>
            </a:r>
          </a:p>
          <a:p>
            <a:pPr lvl="0">
              <a:lnSpc>
                <a:spcPct val="130000"/>
              </a:lnSpc>
            </a:pPr>
            <a:r>
              <a:rPr lang="en-US" altLang="zh-CN" sz="1200" dirty="0">
                <a:solidFill>
                  <a:schemeClr val="bg1"/>
                </a:solidFill>
              </a:rPr>
              <a:t>•</a:t>
            </a:r>
            <a:r>
              <a:rPr lang="zh-CN" altLang="en-US" sz="1200" dirty="0">
                <a:solidFill>
                  <a:schemeClr val="bg1"/>
                </a:solidFill>
              </a:rPr>
              <a:t>可以在线更新</a:t>
            </a:r>
          </a:p>
          <a:p>
            <a:pPr lvl="0">
              <a:lnSpc>
                <a:spcPct val="130000"/>
              </a:lnSpc>
            </a:pPr>
            <a:r>
              <a:rPr lang="en-US" altLang="zh-CN" sz="1200" dirty="0">
                <a:solidFill>
                  <a:schemeClr val="bg1"/>
                </a:solidFill>
              </a:rPr>
              <a:t>•</a:t>
            </a:r>
            <a:r>
              <a:rPr lang="zh-CN" altLang="en-US" sz="1200" dirty="0">
                <a:solidFill>
                  <a:schemeClr val="bg1"/>
                </a:solidFill>
              </a:rPr>
              <a:t>有几率跳出一个比较差的局部最优而收敛到一个更好的局部最优甚至是全局最优</a:t>
            </a:r>
          </a:p>
          <a:p>
            <a:pPr lvl="0">
              <a:lnSpc>
                <a:spcPct val="130000"/>
              </a:lnSpc>
            </a:pPr>
            <a:r>
              <a:rPr lang="zh-CN" altLang="en-US" sz="1200" dirty="0">
                <a:solidFill>
                  <a:schemeClr val="bg1"/>
                </a:solidFill>
              </a:rPr>
              <a:t>缺点</a:t>
            </a:r>
            <a:r>
              <a:rPr lang="en-US" altLang="zh-CN" sz="1200" dirty="0">
                <a:solidFill>
                  <a:schemeClr val="bg1"/>
                </a:solidFill>
              </a:rPr>
              <a:t>:</a:t>
            </a:r>
          </a:p>
          <a:p>
            <a:pPr lvl="0">
              <a:lnSpc>
                <a:spcPct val="130000"/>
              </a:lnSpc>
            </a:pPr>
            <a:r>
              <a:rPr lang="en-US" altLang="zh-CN" sz="1200" dirty="0">
                <a:solidFill>
                  <a:schemeClr val="bg1"/>
                </a:solidFill>
              </a:rPr>
              <a:t>•</a:t>
            </a:r>
            <a:r>
              <a:rPr lang="zh-CN" altLang="en-US" sz="1200" dirty="0">
                <a:solidFill>
                  <a:schemeClr val="bg1"/>
                </a:solidFill>
              </a:rPr>
              <a:t>容易收敛到局部最优，并且容易被困在鞍点</a:t>
            </a:r>
            <a:endParaRPr lang="en-US" altLang="zh-CN" sz="1200" dirty="0">
              <a:solidFill>
                <a:schemeClr val="bg1"/>
              </a:solidFill>
            </a:endParaRPr>
          </a:p>
          <a:p>
            <a:pPr lvl="0">
              <a:lnSpc>
                <a:spcPct val="130000"/>
              </a:lnSpc>
            </a:pPr>
            <a:endParaRPr lang="en-US" altLang="zh-CN" sz="1200" dirty="0">
              <a:solidFill>
                <a:schemeClr val="bg1"/>
              </a:solidFill>
            </a:endParaRPr>
          </a:p>
          <a:p>
            <a:pPr lvl="0">
              <a:lnSpc>
                <a:spcPct val="130000"/>
              </a:lnSpc>
            </a:pPr>
            <a:r>
              <a:rPr lang="en-US" altLang="zh-CN" dirty="0">
                <a:effectLst/>
              </a:rPr>
              <a:t>Mini-batch Gradient Descent</a:t>
            </a:r>
            <a:r>
              <a:rPr lang="zh-CN" altLang="en-US" dirty="0">
                <a:effectLst/>
              </a:rPr>
              <a:t>在每轮迭代中仅仅计算一个</a:t>
            </a:r>
            <a:r>
              <a:rPr lang="en-US" altLang="zh-CN" dirty="0">
                <a:effectLst/>
              </a:rPr>
              <a:t>mini-batch</a:t>
            </a:r>
            <a:r>
              <a:rPr lang="zh-CN" altLang="en-US" dirty="0">
                <a:effectLst/>
              </a:rPr>
              <a:t>的梯度，不仅计算效率高，而且收敛较为稳定。该方法是目前深度学训练中的主流方法</a:t>
            </a:r>
            <a:endParaRPr lang="zh-CN" altLang="en-US" sz="1200" dirty="0">
              <a:solidFill>
                <a:schemeClr val="bg1"/>
              </a:solidFill>
            </a:endParaRPr>
          </a:p>
          <a:p>
            <a:pPr lvl="0">
              <a:lnSpc>
                <a:spcPct val="130000"/>
              </a:lnSpc>
            </a:pPr>
            <a:endParaRPr lang="zh-CN" altLang="en-US" sz="1200" dirty="0">
              <a:solidFill>
                <a:schemeClr val="bg1"/>
              </a:solidFill>
            </a:endParaRPr>
          </a:p>
        </p:txBody>
      </p:sp>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96923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130000"/>
              </a:lnSpc>
            </a:pPr>
            <a:endParaRPr lang="zh-CN" altLang="en-US" sz="1200" dirty="0">
              <a:solidFill>
                <a:schemeClr val="bg1"/>
              </a:solidFill>
            </a:endParaRPr>
          </a:p>
        </p:txBody>
      </p:sp>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502036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130000"/>
              </a:lnSpc>
            </a:pPr>
            <a:r>
              <a:rPr lang="en-US" altLang="zh-CN" sz="1200" dirty="0">
                <a:solidFill>
                  <a:schemeClr val="bg1"/>
                </a:solidFill>
              </a:rPr>
              <a:t>SGD</a:t>
            </a:r>
            <a:r>
              <a:rPr lang="zh-CN" altLang="en-US" sz="1200" dirty="0">
                <a:solidFill>
                  <a:schemeClr val="bg1"/>
                </a:solidFill>
              </a:rPr>
              <a:t>方法的一个缺点是其更新方向完全依赖于当前</a:t>
            </a:r>
            <a:r>
              <a:rPr lang="en-US" altLang="zh-CN" sz="1200" dirty="0">
                <a:solidFill>
                  <a:schemeClr val="bg1"/>
                </a:solidFill>
              </a:rPr>
              <a:t>batch</a:t>
            </a:r>
            <a:r>
              <a:rPr lang="zh-CN" altLang="en-US" sz="1200" dirty="0">
                <a:solidFill>
                  <a:schemeClr val="bg1"/>
                </a:solidFill>
              </a:rPr>
              <a:t>计算出的梯度，因而十分不稳定。</a:t>
            </a:r>
            <a:endParaRPr lang="en-US" altLang="zh-CN" sz="1200" dirty="0">
              <a:solidFill>
                <a:schemeClr val="bg1"/>
              </a:solidFill>
            </a:endParaRPr>
          </a:p>
          <a:p>
            <a:pPr lvl="0">
              <a:lnSpc>
                <a:spcPct val="130000"/>
              </a:lnSpc>
            </a:pPr>
            <a:endParaRPr lang="en-US" altLang="zh-CN" sz="1200" dirty="0">
              <a:solidFill>
                <a:schemeClr val="bg1"/>
              </a:solidFill>
            </a:endParaRPr>
          </a:p>
          <a:p>
            <a:pPr lvl="0">
              <a:lnSpc>
                <a:spcPct val="130000"/>
              </a:lnSpc>
            </a:pPr>
            <a:r>
              <a:rPr lang="en-US" altLang="zh-CN" sz="1200" dirty="0">
                <a:solidFill>
                  <a:schemeClr val="bg1"/>
                </a:solidFill>
              </a:rPr>
              <a:t>Momentum</a:t>
            </a:r>
            <a:r>
              <a:rPr lang="zh-CN" altLang="en-US" sz="1200" dirty="0">
                <a:solidFill>
                  <a:schemeClr val="bg1"/>
                </a:solidFill>
              </a:rPr>
              <a:t>算法会观察历史梯度</a:t>
            </a:r>
            <a:r>
              <a:rPr lang="en-US" altLang="zh-CN" sz="1200" dirty="0">
                <a:solidFill>
                  <a:schemeClr val="bg1"/>
                </a:solidFill>
              </a:rPr>
              <a:t>v t−1  vt−1v_{t-1}</a:t>
            </a:r>
            <a:r>
              <a:rPr lang="zh-CN" altLang="en-US" sz="1200" dirty="0">
                <a:solidFill>
                  <a:schemeClr val="bg1"/>
                </a:solidFill>
              </a:rPr>
              <a:t>，若当前梯度的方向与历史梯度一致（表明当前样本不太可能为异常点），则会增强这个方向的梯度，若当前梯度与历史梯方向不一致，则梯度会衰减。一种形象的解释是：我们把一个球推下山，球在下坡时积聚动量，在途中变得越来越快，</a:t>
            </a:r>
            <a:r>
              <a:rPr lang="en-US" altLang="zh-CN" sz="1200" dirty="0">
                <a:solidFill>
                  <a:schemeClr val="bg1"/>
                </a:solidFill>
              </a:rPr>
              <a:t>γ</a:t>
            </a:r>
            <a:r>
              <a:rPr lang="zh-CN" altLang="en-US" sz="1200" dirty="0">
                <a:solidFill>
                  <a:schemeClr val="bg1"/>
                </a:solidFill>
              </a:rPr>
              <a:t>可视为空气阻力，若球的方向发生变化，则动量会衰减。</a:t>
            </a:r>
          </a:p>
        </p:txBody>
      </p:sp>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094474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130000"/>
              </a:lnSpc>
            </a:pPr>
            <a:r>
              <a:rPr lang="zh-CN" altLang="en-US" dirty="0"/>
              <a:t>在小球向下滚动的过程中，我们希望小球能够提前知道在哪些地方坡面会上升，这样在遇到上升坡面之前，小球就开始减速。这方法就是</a:t>
            </a:r>
            <a:r>
              <a:rPr lang="en-US" altLang="zh-CN" dirty="0" err="1"/>
              <a:t>Nesterov</a:t>
            </a:r>
            <a:r>
              <a:rPr lang="en-US" altLang="zh-CN" dirty="0"/>
              <a:t> Momentum</a:t>
            </a:r>
            <a:r>
              <a:rPr lang="zh-CN" altLang="en-US" dirty="0"/>
              <a:t>，其在凸优化中有较强的理论保证收敛。并且，在实践中</a:t>
            </a:r>
            <a:r>
              <a:rPr lang="en-US" altLang="zh-CN" dirty="0" err="1"/>
              <a:t>Nesterov</a:t>
            </a:r>
            <a:r>
              <a:rPr lang="en-US" altLang="zh-CN" dirty="0"/>
              <a:t> Momentum</a:t>
            </a:r>
            <a:r>
              <a:rPr lang="zh-CN" altLang="en-US" dirty="0"/>
              <a:t>也比单纯的 </a:t>
            </a:r>
            <a:r>
              <a:rPr lang="en-US" altLang="zh-CN" dirty="0"/>
              <a:t>Momentum </a:t>
            </a:r>
            <a:r>
              <a:rPr lang="zh-CN" altLang="en-US" dirty="0"/>
              <a:t>的效果好</a:t>
            </a:r>
            <a:endParaRPr lang="en-US" altLang="zh-CN" sz="1200" dirty="0">
              <a:solidFill>
                <a:schemeClr val="bg1"/>
              </a:solidFill>
            </a:endParaRPr>
          </a:p>
          <a:p>
            <a:pPr lvl="0">
              <a:lnSpc>
                <a:spcPct val="130000"/>
              </a:lnSpc>
            </a:pPr>
            <a:r>
              <a:rPr lang="en-US" altLang="zh-CN" sz="1200" dirty="0">
                <a:solidFill>
                  <a:schemeClr val="bg1"/>
                </a:solidFill>
              </a:rPr>
              <a:t>Momentum</a:t>
            </a:r>
            <a:r>
              <a:rPr lang="zh-CN" altLang="en-US" sz="1200" dirty="0">
                <a:solidFill>
                  <a:schemeClr val="bg1"/>
                </a:solidFill>
              </a:rPr>
              <a:t>算法会观察历史梯度</a:t>
            </a:r>
            <a:r>
              <a:rPr lang="en-US" altLang="zh-CN" sz="1200" dirty="0">
                <a:solidFill>
                  <a:schemeClr val="bg1"/>
                </a:solidFill>
              </a:rPr>
              <a:t>v t−1  vt−1v_{t-1}</a:t>
            </a:r>
            <a:r>
              <a:rPr lang="zh-CN" altLang="en-US" sz="1200" dirty="0">
                <a:solidFill>
                  <a:schemeClr val="bg1"/>
                </a:solidFill>
              </a:rPr>
              <a:t>，若当前梯度的方向与历史梯度一致（表明当前样本不太可能为异常点），则会增强这个方向的梯度，若当前梯度与历史梯方向不一致，则梯度会衰减。一种形象的解释是：我们把一个球推下山，球在下坡时积聚动量，在途中变得越来越快，</a:t>
            </a:r>
            <a:r>
              <a:rPr lang="en-US" altLang="zh-CN" sz="1200" dirty="0">
                <a:solidFill>
                  <a:schemeClr val="bg1"/>
                </a:solidFill>
              </a:rPr>
              <a:t>γ</a:t>
            </a:r>
            <a:r>
              <a:rPr lang="zh-CN" altLang="en-US" sz="1200" dirty="0">
                <a:solidFill>
                  <a:schemeClr val="bg1"/>
                </a:solidFill>
              </a:rPr>
              <a:t>可视为空气阻力，若球的方向发生变化，则动量会衰减。</a:t>
            </a:r>
          </a:p>
        </p:txBody>
      </p:sp>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382198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lnSpc>
                    <a:spcPct val="130000"/>
                  </a:lnSpc>
                </a:pPr>
                <a:r>
                  <a:rPr lang="zh-CN" altLang="en-US" sz="1200" dirty="0">
                    <a:solidFill>
                      <a:schemeClr val="bg1"/>
                    </a:solidFill>
                  </a:rPr>
                  <a:t>其中，</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𝐺</m:t>
                        </m:r>
                      </m:e>
                      <m:sub>
                        <m:r>
                          <a:rPr lang="en-US" altLang="zh-CN" sz="1200" b="0" i="1" smtClean="0">
                            <a:solidFill>
                              <a:schemeClr val="bg1"/>
                            </a:solidFill>
                            <a:latin typeface="Cambria Math" panose="02040503050406030204" pitchFamily="18" charset="0"/>
                          </a:rPr>
                          <m:t>𝑡</m:t>
                        </m:r>
                      </m:sub>
                    </m:sSub>
                    <m:r>
                      <a:rPr lang="en-US" altLang="zh-CN" sz="1200" i="1" smtClean="0">
                        <a:solidFill>
                          <a:schemeClr val="bg1"/>
                        </a:solidFill>
                        <a:latin typeface="Cambria Math" panose="02040503050406030204" pitchFamily="18" charset="0"/>
                        <a:ea typeface="Cambria Math" panose="02040503050406030204" pitchFamily="18" charset="0"/>
                      </a:rPr>
                      <m:t>∈</m:t>
                    </m:r>
                    <m:sSup>
                      <m:sSupPr>
                        <m:ctrlPr>
                          <a:rPr lang="en-US" altLang="zh-CN" sz="1200" i="1" smtClean="0">
                            <a:solidFill>
                              <a:schemeClr val="bg1"/>
                            </a:solidFill>
                            <a:latin typeface="Cambria Math" panose="02040503050406030204" pitchFamily="18" charset="0"/>
                            <a:ea typeface="Cambria Math" panose="02040503050406030204" pitchFamily="18" charset="0"/>
                          </a:rPr>
                        </m:ctrlPr>
                      </m:sSupPr>
                      <m:e>
                        <m:r>
                          <a:rPr lang="en-US" altLang="zh-CN" sz="1200" b="0" i="1" smtClean="0">
                            <a:solidFill>
                              <a:schemeClr val="bg1"/>
                            </a:solidFill>
                            <a:latin typeface="Cambria Math" panose="02040503050406030204" pitchFamily="18" charset="0"/>
                            <a:ea typeface="Cambria Math" panose="02040503050406030204" pitchFamily="18" charset="0"/>
                          </a:rPr>
                          <m:t>𝑅</m:t>
                        </m:r>
                      </m:e>
                      <m:sup>
                        <m:r>
                          <a:rPr lang="en-US" altLang="zh-CN" sz="1200" b="0" i="1" smtClean="0">
                            <a:solidFill>
                              <a:schemeClr val="bg1"/>
                            </a:solidFill>
                            <a:latin typeface="Cambria Math" panose="02040503050406030204" pitchFamily="18" charset="0"/>
                            <a:ea typeface="Cambria Math" panose="02040503050406030204" pitchFamily="18" charset="0"/>
                          </a:rPr>
                          <m:t>𝑑</m:t>
                        </m:r>
                        <m:r>
                          <a:rPr lang="en-US" altLang="zh-CN" sz="1200" b="0" i="1" smtClean="0">
                            <a:solidFill>
                              <a:schemeClr val="bg1"/>
                            </a:solidFill>
                            <a:latin typeface="Cambria Math" panose="02040503050406030204" pitchFamily="18" charset="0"/>
                            <a:ea typeface="Cambria Math" panose="02040503050406030204" pitchFamily="18" charset="0"/>
                          </a:rPr>
                          <m:t>×</m:t>
                        </m:r>
                        <m:r>
                          <a:rPr lang="en-US" altLang="zh-CN" sz="1200" b="0" i="1" smtClean="0">
                            <a:solidFill>
                              <a:schemeClr val="bg1"/>
                            </a:solidFill>
                            <a:latin typeface="Cambria Math" panose="02040503050406030204" pitchFamily="18" charset="0"/>
                            <a:ea typeface="Cambria Math" panose="02040503050406030204" pitchFamily="18" charset="0"/>
                          </a:rPr>
                          <m:t>𝑑</m:t>
                        </m:r>
                      </m:sup>
                    </m:sSup>
                  </m:oMath>
                </a14:m>
                <a:r>
                  <a:rPr lang="zh-CN" altLang="en-US" sz="1200" dirty="0">
                    <a:solidFill>
                      <a:schemeClr val="bg1"/>
                    </a:solidFill>
                  </a:rPr>
                  <a:t>为对角矩阵，每个对角线位置</a:t>
                </a:r>
                <a14:m>
                  <m:oMath xmlns:m="http://schemas.openxmlformats.org/officeDocument/2006/math">
                    <m:r>
                      <a:rPr lang="en-US" altLang="zh-CN" sz="1200" i="1" dirty="0" smtClean="0">
                        <a:solidFill>
                          <a:schemeClr val="bg1"/>
                        </a:solidFill>
                        <a:latin typeface="Cambria Math" panose="02040503050406030204" pitchFamily="18" charset="0"/>
                      </a:rPr>
                      <m:t>𝑖</m:t>
                    </m:r>
                    <m:r>
                      <a:rPr lang="en-US" altLang="zh-CN" sz="1200" i="1" dirty="0" smtClean="0">
                        <a:solidFill>
                          <a:schemeClr val="bg1"/>
                        </a:solidFill>
                        <a:latin typeface="Cambria Math" panose="02040503050406030204" pitchFamily="18" charset="0"/>
                      </a:rPr>
                      <m:t>,</m:t>
                    </m:r>
                    <m:r>
                      <a:rPr lang="en-US" altLang="zh-CN" sz="1200" i="1" dirty="0" smtClean="0">
                        <a:solidFill>
                          <a:schemeClr val="bg1"/>
                        </a:solidFill>
                        <a:latin typeface="Cambria Math" panose="02040503050406030204" pitchFamily="18" charset="0"/>
                      </a:rPr>
                      <m:t>𝑖</m:t>
                    </m:r>
                    <m:r>
                      <a:rPr lang="en-US" altLang="zh-CN" sz="1200" i="1" dirty="0" smtClean="0">
                        <a:solidFill>
                          <a:schemeClr val="bg1"/>
                        </a:solidFill>
                        <a:latin typeface="Cambria Math" panose="02040503050406030204" pitchFamily="18" charset="0"/>
                      </a:rPr>
                      <m:t> </m:t>
                    </m:r>
                  </m:oMath>
                </a14:m>
                <a:r>
                  <a:rPr lang="zh-CN" altLang="en-US" sz="1200" dirty="0">
                    <a:solidFill>
                      <a:schemeClr val="bg1"/>
                    </a:solidFill>
                  </a:rPr>
                  <a:t>为对应参数</a:t>
                </a:r>
                <a14:m>
                  <m:oMath xmlns:m="http://schemas.openxmlformats.org/officeDocument/2006/math">
                    <m:sSub>
                      <m:sSubPr>
                        <m:ctrlPr>
                          <a:rPr lang="en-US" altLang="zh-CN" sz="1200" i="1" dirty="0" smtClean="0">
                            <a:solidFill>
                              <a:schemeClr val="bg1"/>
                            </a:solidFill>
                            <a:latin typeface="Cambria Math" panose="02040503050406030204" pitchFamily="18" charset="0"/>
                          </a:rPr>
                        </m:ctrlPr>
                      </m:sSubPr>
                      <m:e>
                        <m:r>
                          <a:rPr lang="zh-CN" altLang="en-US" sz="1200" i="1" dirty="0">
                            <a:solidFill>
                              <a:schemeClr val="bg1"/>
                            </a:solidFill>
                            <a:latin typeface="Cambria Math" panose="02040503050406030204" pitchFamily="18" charset="0"/>
                          </a:rPr>
                          <m:t>𝜃</m:t>
                        </m:r>
                      </m:e>
                      <m:sub>
                        <m:r>
                          <m:rPr>
                            <m:sty m:val="p"/>
                          </m:rPr>
                          <a:rPr lang="en-US" altLang="zh-CN" sz="1200" i="1" dirty="0">
                            <a:solidFill>
                              <a:schemeClr val="bg1"/>
                            </a:solidFill>
                            <a:latin typeface="Cambria Math" panose="02040503050406030204" pitchFamily="18" charset="0"/>
                          </a:rPr>
                          <m:t>i</m:t>
                        </m:r>
                      </m:sub>
                    </m:sSub>
                  </m:oMath>
                </a14:m>
                <a:r>
                  <a:rPr lang="zh-CN" altLang="en-US" sz="1200" dirty="0">
                    <a:solidFill>
                      <a:schemeClr val="bg1"/>
                    </a:solidFill>
                  </a:rPr>
                  <a:t>从第</a:t>
                </a:r>
                <a:r>
                  <a:rPr lang="en-US" altLang="zh-CN" sz="1200" dirty="0">
                    <a:solidFill>
                      <a:schemeClr val="bg1"/>
                    </a:solidFill>
                  </a:rPr>
                  <a:t>1</a:t>
                </a:r>
                <a:r>
                  <a:rPr lang="zh-CN" altLang="en-US" sz="1200" dirty="0">
                    <a:solidFill>
                      <a:schemeClr val="bg1"/>
                    </a:solidFill>
                  </a:rPr>
                  <a:t>轮到第</a:t>
                </a:r>
                <a:r>
                  <a:rPr lang="en-US" altLang="zh-CN" sz="1200" dirty="0">
                    <a:solidFill>
                      <a:schemeClr val="bg1"/>
                    </a:solidFill>
                  </a:rPr>
                  <a:t>t</a:t>
                </a:r>
                <a:r>
                  <a:rPr lang="zh-CN" altLang="en-US" sz="1200" dirty="0">
                    <a:solidFill>
                      <a:schemeClr val="bg1"/>
                    </a:solidFill>
                  </a:rPr>
                  <a:t>轮梯度的平方和。</a:t>
                </a:r>
                <a14:m>
                  <m:oMath xmlns:m="http://schemas.openxmlformats.org/officeDocument/2006/math">
                    <m:r>
                      <a:rPr lang="en-US" altLang="zh-CN" sz="1200" i="1" dirty="0" smtClean="0">
                        <a:solidFill>
                          <a:schemeClr val="bg1"/>
                        </a:solidFill>
                        <a:latin typeface="Cambria Math" panose="02040503050406030204" pitchFamily="18" charset="0"/>
                      </a:rPr>
                      <m:t>𝜖</m:t>
                    </m:r>
                  </m:oMath>
                </a14:m>
                <a:r>
                  <a:rPr lang="zh-CN" altLang="en-US" sz="1200" dirty="0">
                    <a:solidFill>
                      <a:schemeClr val="bg1"/>
                    </a:solidFill>
                  </a:rPr>
                  <a:t>是平滑项，用于避免分母为</a:t>
                </a:r>
                <a:r>
                  <a:rPr lang="en-US" altLang="zh-CN" sz="1200" dirty="0">
                    <a:solidFill>
                      <a:schemeClr val="bg1"/>
                    </a:solidFill>
                  </a:rPr>
                  <a:t>0</a:t>
                </a:r>
                <a:r>
                  <a:rPr lang="zh-CN" altLang="en-US" sz="1200" dirty="0">
                    <a:solidFill>
                      <a:schemeClr val="bg1"/>
                    </a:solidFill>
                  </a:rPr>
                  <a:t>，一般取值</a:t>
                </a:r>
                <a:r>
                  <a:rPr lang="en-US" altLang="zh-CN" sz="1200" dirty="0">
                    <a:solidFill>
                      <a:schemeClr val="bg1"/>
                    </a:solidFill>
                  </a:rPr>
                  <a:t>1e−8</a:t>
                </a:r>
                <a:r>
                  <a:rPr lang="zh-CN" altLang="en-US" sz="1200" dirty="0">
                    <a:solidFill>
                      <a:schemeClr val="bg1"/>
                    </a:solidFill>
                  </a:rPr>
                  <a:t>。</a:t>
                </a:r>
                <a:r>
                  <a:rPr lang="en-US" altLang="zh-CN" sz="1200" dirty="0">
                    <a:solidFill>
                      <a:schemeClr val="bg1"/>
                    </a:solidFill>
                  </a:rPr>
                  <a:t>Adagrad</a:t>
                </a:r>
                <a:r>
                  <a:rPr lang="zh-CN" altLang="en-US" sz="1200" dirty="0">
                    <a:solidFill>
                      <a:schemeClr val="bg1"/>
                    </a:solidFill>
                  </a:rPr>
                  <a:t>的缺点是在训练的中后期，分母上梯度平方的累加将会越来越大，从而梯度趋近于</a:t>
                </a:r>
                <a:r>
                  <a:rPr lang="en-US" altLang="zh-CN" sz="1200" dirty="0">
                    <a:solidFill>
                      <a:schemeClr val="bg1"/>
                    </a:solidFill>
                  </a:rPr>
                  <a:t>0</a:t>
                </a:r>
                <a:r>
                  <a:rPr lang="zh-CN" altLang="en-US" sz="1200" dirty="0">
                    <a:solidFill>
                      <a:schemeClr val="bg1"/>
                    </a:solidFill>
                  </a:rPr>
                  <a:t>，使得训练提前结束。</a:t>
                </a:r>
                <a:endParaRPr lang="en-US" altLang="zh-CN" sz="1200" dirty="0">
                  <a:solidFill>
                    <a:schemeClr val="bg1"/>
                  </a:solidFill>
                </a:endParaRPr>
              </a:p>
              <a:p>
                <a:pPr lvl="0">
                  <a:lnSpc>
                    <a:spcPct val="130000"/>
                  </a:lnSpc>
                </a:pPr>
                <a:r>
                  <a:rPr lang="zh-CN" altLang="en-US" sz="1200" dirty="0">
                    <a:solidFill>
                      <a:schemeClr val="bg1"/>
                    </a:solidFill>
                  </a:rPr>
                  <a:t>缺点：</a:t>
                </a:r>
                <a:endParaRPr lang="en-US" altLang="zh-CN" sz="1200" dirty="0">
                  <a:solidFill>
                    <a:schemeClr val="bg1"/>
                  </a:solidFill>
                </a:endParaRPr>
              </a:p>
              <a:p>
                <a:pPr lvl="0">
                  <a:lnSpc>
                    <a:spcPct val="130000"/>
                  </a:lnSpc>
                </a:pPr>
                <a:r>
                  <a:rPr lang="en-US" altLang="zh-CN" sz="1200" dirty="0">
                    <a:solidFill>
                      <a:schemeClr val="bg1"/>
                    </a:solidFill>
                  </a:rPr>
                  <a:t>• </a:t>
                </a:r>
                <a:r>
                  <a:rPr lang="zh-CN" altLang="en-US" sz="1200" dirty="0">
                    <a:solidFill>
                      <a:schemeClr val="bg1"/>
                    </a:solidFill>
                  </a:rPr>
                  <a:t>由公式可以看出，仍依赖于人工设置一个全局学习率 </a:t>
                </a:r>
              </a:p>
              <a:p>
                <a:pPr lvl="0">
                  <a:lnSpc>
                    <a:spcPct val="130000"/>
                  </a:lnSpc>
                </a:pPr>
                <a:r>
                  <a:rPr lang="en-US" altLang="zh-CN" sz="1200" dirty="0">
                    <a:solidFill>
                      <a:schemeClr val="bg1"/>
                    </a:solidFill>
                  </a:rPr>
                  <a:t>•</a:t>
                </a:r>
                <a14:m>
                  <m:oMath xmlns:m="http://schemas.openxmlformats.org/officeDocument/2006/math">
                    <m:r>
                      <a:rPr lang="zh-CN" altLang="en-US" sz="1200" i="1" dirty="0" smtClean="0">
                        <a:solidFill>
                          <a:schemeClr val="bg1"/>
                        </a:solidFill>
                        <a:latin typeface="Cambria Math" panose="02040503050406030204" pitchFamily="18" charset="0"/>
                      </a:rPr>
                      <m:t>𝜂</m:t>
                    </m:r>
                  </m:oMath>
                </a14:m>
                <a:r>
                  <a:rPr lang="zh-CN" altLang="en-US" sz="1200" dirty="0">
                    <a:solidFill>
                      <a:schemeClr val="bg1"/>
                    </a:solidFill>
                  </a:rPr>
                  <a:t>设置过大的话，会使</a:t>
                </a:r>
                <a:r>
                  <a:rPr lang="en-US" altLang="zh-CN" sz="1200" dirty="0" err="1">
                    <a:solidFill>
                      <a:schemeClr val="bg1"/>
                    </a:solidFill>
                  </a:rPr>
                  <a:t>regularizer</a:t>
                </a:r>
                <a:r>
                  <a:rPr lang="zh-CN" altLang="en-US" sz="1200" dirty="0">
                    <a:solidFill>
                      <a:schemeClr val="bg1"/>
                    </a:solidFill>
                  </a:rPr>
                  <a:t>过于敏感，对梯度的调节太大 </a:t>
                </a:r>
              </a:p>
              <a:p>
                <a:pPr lvl="0">
                  <a:lnSpc>
                    <a:spcPct val="130000"/>
                  </a:lnSpc>
                </a:pPr>
                <a:r>
                  <a:rPr lang="en-US" altLang="zh-CN" sz="1200" dirty="0">
                    <a:solidFill>
                      <a:schemeClr val="bg1"/>
                    </a:solidFill>
                  </a:rPr>
                  <a:t>• </a:t>
                </a:r>
                <a:r>
                  <a:rPr lang="zh-CN" altLang="en-US" sz="1200" dirty="0">
                    <a:solidFill>
                      <a:schemeClr val="bg1"/>
                    </a:solidFill>
                  </a:rPr>
                  <a:t>中后期，分母上梯度平方的累加将会越来越大，使</a:t>
                </a:r>
                <a14:m>
                  <m:oMath xmlns:m="http://schemas.openxmlformats.org/officeDocument/2006/math">
                    <m:r>
                      <a:rPr lang="en-US" altLang="zh-CN" sz="1200" i="1" dirty="0" smtClean="0">
                        <a:solidFill>
                          <a:schemeClr val="bg1"/>
                        </a:solidFill>
                        <a:latin typeface="Cambria Math" panose="02040503050406030204" pitchFamily="18" charset="0"/>
                      </a:rPr>
                      <m:t>𝑔𝑟𝑎𝑑𝑖𝑒𝑛𝑡</m:t>
                    </m:r>
                    <m:r>
                      <a:rPr lang="en-US" altLang="zh-CN" sz="1200" i="1" dirty="0" smtClean="0">
                        <a:solidFill>
                          <a:schemeClr val="bg1"/>
                        </a:solidFill>
                        <a:latin typeface="Cambria Math" panose="02040503050406030204" pitchFamily="18" charset="0"/>
                        <a:ea typeface="Cambria Math" panose="02040503050406030204" pitchFamily="18" charset="0"/>
                      </a:rPr>
                      <m:t>→</m:t>
                    </m:r>
                    <m:r>
                      <a:rPr lang="en-US" altLang="zh-CN" sz="1200" i="1" dirty="0" smtClean="0">
                        <a:solidFill>
                          <a:schemeClr val="bg1"/>
                        </a:solidFill>
                        <a:latin typeface="Cambria Math" panose="02040503050406030204" pitchFamily="18" charset="0"/>
                      </a:rPr>
                      <m:t>0</m:t>
                    </m:r>
                  </m:oMath>
                </a14:m>
                <a:r>
                  <a:rPr lang="zh-CN" altLang="en-US" sz="1200" dirty="0">
                    <a:solidFill>
                      <a:schemeClr val="bg1"/>
                    </a:solidFill>
                  </a:rPr>
                  <a:t>，使得训练提前结束 </a:t>
                </a:r>
              </a:p>
              <a:p>
                <a:pPr lvl="0">
                  <a:lnSpc>
                    <a:spcPct val="130000"/>
                  </a:lnSpc>
                </a:pPr>
                <a:endParaRPr lang="zh-CN" altLang="en-US" sz="1200" dirty="0">
                  <a:solidFill>
                    <a:schemeClr val="bg1"/>
                  </a:solidFill>
                </a:endParaRPr>
              </a:p>
            </p:txBody>
          </p:sp>
        </mc:Choice>
        <mc:Fallback xmlns="">
          <p:sp>
            <p:nvSpPr>
              <p:cNvPr id="3" name="备注占位符 2"/>
              <p:cNvSpPr>
                <a:spLocks noGrp="1"/>
              </p:cNvSpPr>
              <p:nvPr>
                <p:ph type="body" idx="1"/>
              </p:nvPr>
            </p:nvSpPr>
            <p:spPr/>
            <p:txBody>
              <a:bodyPr/>
              <a:lstStyle/>
              <a:p>
                <a:pPr lvl="0">
                  <a:lnSpc>
                    <a:spcPct val="130000"/>
                  </a:lnSpc>
                </a:pPr>
                <a:r>
                  <a:rPr lang="zh-CN" altLang="en-US" sz="1200" dirty="0">
                    <a:solidFill>
                      <a:schemeClr val="bg1"/>
                    </a:solidFill>
                  </a:rPr>
                  <a:t>其中，</a:t>
                </a:r>
                <a:r>
                  <a:rPr lang="en-US" altLang="zh-CN" sz="1200" b="0" i="0">
                    <a:solidFill>
                      <a:schemeClr val="bg1"/>
                    </a:solidFill>
                    <a:latin typeface="Cambria Math" panose="02040503050406030204" pitchFamily="18" charset="0"/>
                  </a:rPr>
                  <a:t>𝐺_𝑡</a:t>
                </a:r>
                <a:r>
                  <a:rPr lang="en-US" altLang="zh-CN" sz="1200" i="0">
                    <a:solidFill>
                      <a:schemeClr val="bg1"/>
                    </a:solidFill>
                    <a:latin typeface="Cambria Math" panose="02040503050406030204" pitchFamily="18" charset="0"/>
                    <a:ea typeface="Cambria Math" panose="02040503050406030204" pitchFamily="18" charset="0"/>
                  </a:rPr>
                  <a:t>∈</a:t>
                </a:r>
                <a:r>
                  <a:rPr lang="en-US" altLang="zh-CN" sz="1200" b="0" i="0">
                    <a:solidFill>
                      <a:schemeClr val="bg1"/>
                    </a:solidFill>
                    <a:latin typeface="Cambria Math" panose="02040503050406030204" pitchFamily="18" charset="0"/>
                    <a:ea typeface="Cambria Math" panose="02040503050406030204" pitchFamily="18" charset="0"/>
                  </a:rPr>
                  <a:t>𝑅^(𝑑×𝑑)</a:t>
                </a:r>
                <a:r>
                  <a:rPr lang="zh-CN" altLang="en-US" sz="1200" dirty="0">
                    <a:solidFill>
                      <a:schemeClr val="bg1"/>
                    </a:solidFill>
                  </a:rPr>
                  <a:t>为对角矩阵，每个对角线位置</a:t>
                </a:r>
                <a:r>
                  <a:rPr lang="en-US" altLang="zh-CN" sz="1200" i="0" dirty="0">
                    <a:solidFill>
                      <a:schemeClr val="bg1"/>
                    </a:solidFill>
                    <a:latin typeface="Cambria Math" panose="02040503050406030204" pitchFamily="18" charset="0"/>
                  </a:rPr>
                  <a:t>𝑖,𝑖 </a:t>
                </a:r>
                <a:r>
                  <a:rPr lang="zh-CN" altLang="en-US" sz="1200" dirty="0">
                    <a:solidFill>
                      <a:schemeClr val="bg1"/>
                    </a:solidFill>
                  </a:rPr>
                  <a:t>为对应参数</a:t>
                </a:r>
                <a:r>
                  <a:rPr lang="zh-CN" altLang="en-US" sz="1200" i="0" dirty="0">
                    <a:solidFill>
                      <a:schemeClr val="bg1"/>
                    </a:solidFill>
                    <a:latin typeface="Cambria Math" panose="02040503050406030204" pitchFamily="18" charset="0"/>
                  </a:rPr>
                  <a:t>𝜃</a:t>
                </a:r>
                <a:r>
                  <a:rPr lang="en-US" altLang="zh-CN" sz="1200" i="0" dirty="0">
                    <a:solidFill>
                      <a:schemeClr val="bg1"/>
                    </a:solidFill>
                    <a:latin typeface="Cambria Math" panose="02040503050406030204" pitchFamily="18" charset="0"/>
                  </a:rPr>
                  <a:t>_i</a:t>
                </a:r>
                <a:r>
                  <a:rPr lang="zh-CN" altLang="en-US" sz="1200" dirty="0">
                    <a:solidFill>
                      <a:schemeClr val="bg1"/>
                    </a:solidFill>
                  </a:rPr>
                  <a:t>从第</a:t>
                </a:r>
                <a:r>
                  <a:rPr lang="en-US" altLang="zh-CN" sz="1200" dirty="0">
                    <a:solidFill>
                      <a:schemeClr val="bg1"/>
                    </a:solidFill>
                  </a:rPr>
                  <a:t>1</a:t>
                </a:r>
                <a:r>
                  <a:rPr lang="zh-CN" altLang="en-US" sz="1200" dirty="0">
                    <a:solidFill>
                      <a:schemeClr val="bg1"/>
                    </a:solidFill>
                  </a:rPr>
                  <a:t>轮到第</a:t>
                </a:r>
                <a:r>
                  <a:rPr lang="en-US" altLang="zh-CN" sz="1200" dirty="0">
                    <a:solidFill>
                      <a:schemeClr val="bg1"/>
                    </a:solidFill>
                  </a:rPr>
                  <a:t>t</a:t>
                </a:r>
                <a:r>
                  <a:rPr lang="zh-CN" altLang="en-US" sz="1200" dirty="0">
                    <a:solidFill>
                      <a:schemeClr val="bg1"/>
                    </a:solidFill>
                  </a:rPr>
                  <a:t>轮梯度的平方和。</a:t>
                </a:r>
                <a:r>
                  <a:rPr lang="en-US" altLang="zh-CN" sz="1200" i="0" dirty="0">
                    <a:solidFill>
                      <a:schemeClr val="bg1"/>
                    </a:solidFill>
                    <a:latin typeface="Cambria Math" panose="02040503050406030204" pitchFamily="18" charset="0"/>
                  </a:rPr>
                  <a:t>𝜖</a:t>
                </a:r>
                <a:r>
                  <a:rPr lang="zh-CN" altLang="en-US" sz="1200" dirty="0">
                    <a:solidFill>
                      <a:schemeClr val="bg1"/>
                    </a:solidFill>
                  </a:rPr>
                  <a:t>是平滑项，用于避免分母为</a:t>
                </a:r>
                <a:r>
                  <a:rPr lang="en-US" altLang="zh-CN" sz="1200" dirty="0">
                    <a:solidFill>
                      <a:schemeClr val="bg1"/>
                    </a:solidFill>
                  </a:rPr>
                  <a:t>0</a:t>
                </a:r>
                <a:r>
                  <a:rPr lang="zh-CN" altLang="en-US" sz="1200" dirty="0">
                    <a:solidFill>
                      <a:schemeClr val="bg1"/>
                    </a:solidFill>
                  </a:rPr>
                  <a:t>，一般取值</a:t>
                </a:r>
                <a:r>
                  <a:rPr lang="en-US" altLang="zh-CN" sz="1200" dirty="0">
                    <a:solidFill>
                      <a:schemeClr val="bg1"/>
                    </a:solidFill>
                  </a:rPr>
                  <a:t>1e−8</a:t>
                </a:r>
                <a:r>
                  <a:rPr lang="zh-CN" altLang="en-US" sz="1200" dirty="0">
                    <a:solidFill>
                      <a:schemeClr val="bg1"/>
                    </a:solidFill>
                  </a:rPr>
                  <a:t>。</a:t>
                </a:r>
                <a:r>
                  <a:rPr lang="en-US" altLang="zh-CN" sz="1200" dirty="0">
                    <a:solidFill>
                      <a:schemeClr val="bg1"/>
                    </a:solidFill>
                  </a:rPr>
                  <a:t>Adagrad</a:t>
                </a:r>
                <a:r>
                  <a:rPr lang="zh-CN" altLang="en-US" sz="1200" dirty="0">
                    <a:solidFill>
                      <a:schemeClr val="bg1"/>
                    </a:solidFill>
                  </a:rPr>
                  <a:t>的缺点是在训练的中后期，分母上梯度平方的累加将会越来越大，从而梯度趋近于</a:t>
                </a:r>
                <a:r>
                  <a:rPr lang="en-US" altLang="zh-CN" sz="1200" dirty="0">
                    <a:solidFill>
                      <a:schemeClr val="bg1"/>
                    </a:solidFill>
                  </a:rPr>
                  <a:t>0</a:t>
                </a:r>
                <a:r>
                  <a:rPr lang="zh-CN" altLang="en-US" sz="1200" dirty="0">
                    <a:solidFill>
                      <a:schemeClr val="bg1"/>
                    </a:solidFill>
                  </a:rPr>
                  <a:t>，使得训练提前结束。</a:t>
                </a:r>
                <a:endParaRPr lang="en-US" altLang="zh-CN" sz="1200" dirty="0">
                  <a:solidFill>
                    <a:schemeClr val="bg1"/>
                  </a:solidFill>
                </a:endParaRPr>
              </a:p>
              <a:p>
                <a:pPr lvl="0">
                  <a:lnSpc>
                    <a:spcPct val="130000"/>
                  </a:lnSpc>
                </a:pPr>
                <a:r>
                  <a:rPr lang="zh-CN" altLang="en-US" sz="1200" dirty="0">
                    <a:solidFill>
                      <a:schemeClr val="bg1"/>
                    </a:solidFill>
                  </a:rPr>
                  <a:t>缺点：</a:t>
                </a:r>
                <a:endParaRPr lang="en-US" altLang="zh-CN" sz="1200" dirty="0">
                  <a:solidFill>
                    <a:schemeClr val="bg1"/>
                  </a:solidFill>
                </a:endParaRPr>
              </a:p>
              <a:p>
                <a:pPr lvl="0">
                  <a:lnSpc>
                    <a:spcPct val="130000"/>
                  </a:lnSpc>
                </a:pPr>
                <a:r>
                  <a:rPr lang="en-US" altLang="zh-CN" sz="1200" dirty="0">
                    <a:solidFill>
                      <a:schemeClr val="bg1"/>
                    </a:solidFill>
                  </a:rPr>
                  <a:t>• </a:t>
                </a:r>
                <a:r>
                  <a:rPr lang="zh-CN" altLang="en-US" sz="1200" dirty="0">
                    <a:solidFill>
                      <a:schemeClr val="bg1"/>
                    </a:solidFill>
                  </a:rPr>
                  <a:t>由公式可以看出，仍依赖于人工设置一个全局学习率 </a:t>
                </a:r>
              </a:p>
              <a:p>
                <a:pPr lvl="0">
                  <a:lnSpc>
                    <a:spcPct val="130000"/>
                  </a:lnSpc>
                </a:pPr>
                <a:r>
                  <a:rPr lang="en-US" altLang="zh-CN" sz="1200" dirty="0">
                    <a:solidFill>
                      <a:schemeClr val="bg1"/>
                    </a:solidFill>
                  </a:rPr>
                  <a:t>•</a:t>
                </a:r>
                <a:r>
                  <a:rPr lang="zh-CN" altLang="en-US" sz="1200" i="0" dirty="0">
                    <a:solidFill>
                      <a:schemeClr val="bg1"/>
                    </a:solidFill>
                    <a:latin typeface="Cambria Math" panose="02040503050406030204" pitchFamily="18" charset="0"/>
                  </a:rPr>
                  <a:t>𝜂</a:t>
                </a:r>
                <a:r>
                  <a:rPr lang="zh-CN" altLang="en-US" sz="1200" dirty="0">
                    <a:solidFill>
                      <a:schemeClr val="bg1"/>
                    </a:solidFill>
                  </a:rPr>
                  <a:t>设置过大的话，会使</a:t>
                </a:r>
                <a:r>
                  <a:rPr lang="en-US" altLang="zh-CN" sz="1200" dirty="0" err="1">
                    <a:solidFill>
                      <a:schemeClr val="bg1"/>
                    </a:solidFill>
                  </a:rPr>
                  <a:t>regularizer</a:t>
                </a:r>
                <a:r>
                  <a:rPr lang="zh-CN" altLang="en-US" sz="1200" dirty="0">
                    <a:solidFill>
                      <a:schemeClr val="bg1"/>
                    </a:solidFill>
                  </a:rPr>
                  <a:t>过于敏感，对梯度的调节太大 </a:t>
                </a:r>
              </a:p>
              <a:p>
                <a:pPr lvl="0">
                  <a:lnSpc>
                    <a:spcPct val="130000"/>
                  </a:lnSpc>
                </a:pPr>
                <a:r>
                  <a:rPr lang="en-US" altLang="zh-CN" sz="1200" dirty="0">
                    <a:solidFill>
                      <a:schemeClr val="bg1"/>
                    </a:solidFill>
                  </a:rPr>
                  <a:t>• </a:t>
                </a:r>
                <a:r>
                  <a:rPr lang="zh-CN" altLang="en-US" sz="1200" dirty="0">
                    <a:solidFill>
                      <a:schemeClr val="bg1"/>
                    </a:solidFill>
                  </a:rPr>
                  <a:t>中后期，分母上梯度平方的累加将会越来越大，使</a:t>
                </a:r>
                <a:r>
                  <a:rPr lang="en-US" altLang="zh-CN" sz="1200" i="0" dirty="0">
                    <a:solidFill>
                      <a:schemeClr val="bg1"/>
                    </a:solidFill>
                    <a:latin typeface="Cambria Math" panose="02040503050406030204" pitchFamily="18" charset="0"/>
                  </a:rPr>
                  <a:t>𝑔𝑟𝑎𝑑𝑖𝑒𝑛𝑡</a:t>
                </a:r>
                <a:r>
                  <a:rPr lang="en-US" altLang="zh-CN" sz="1200" i="0" dirty="0">
                    <a:solidFill>
                      <a:schemeClr val="bg1"/>
                    </a:solidFill>
                    <a:latin typeface="Cambria Math" panose="02040503050406030204" pitchFamily="18" charset="0"/>
                    <a:ea typeface="Cambria Math" panose="02040503050406030204" pitchFamily="18" charset="0"/>
                  </a:rPr>
                  <a:t>→</a:t>
                </a:r>
                <a:r>
                  <a:rPr lang="en-US" altLang="zh-CN" sz="1200" i="0" dirty="0">
                    <a:solidFill>
                      <a:schemeClr val="bg1"/>
                    </a:solidFill>
                    <a:latin typeface="Cambria Math" panose="02040503050406030204" pitchFamily="18" charset="0"/>
                  </a:rPr>
                  <a:t>0</a:t>
                </a:r>
                <a:r>
                  <a:rPr lang="zh-CN" altLang="en-US" sz="1200" dirty="0">
                    <a:solidFill>
                      <a:schemeClr val="bg1"/>
                    </a:solidFill>
                  </a:rPr>
                  <a:t>，使得训练提前结束 </a:t>
                </a:r>
              </a:p>
              <a:p>
                <a:pPr lvl="0">
                  <a:lnSpc>
                    <a:spcPct val="130000"/>
                  </a:lnSpc>
                </a:pPr>
                <a:endParaRPr lang="zh-CN" altLang="en-US" sz="1200" dirty="0">
                  <a:solidFill>
                    <a:schemeClr val="bg1"/>
                  </a:solidFill>
                </a:endParaRPr>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8264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虽然人们可以通过手工计算网络中的各种参数的梯度，并在代码中实现它们，但是这个过程非常繁琐并且容易出错。使用计算图的概念可以轻松地构建任意的网络，由前向传播计算输出，由反向传播计算梯度。</a:t>
            </a:r>
            <a:endParaRPr lang="en-US" altLang="zh-CN" dirty="0" smtClean="0"/>
          </a:p>
          <a:p>
            <a:r>
              <a:rPr lang="zh-CN" altLang="en-US" dirty="0" smtClean="0"/>
              <a:t>计算图是数学表达式的图表示，是一个有向无环图。</a:t>
            </a:r>
            <a:endParaRPr lang="en-US" altLang="zh-CN" dirty="0" smtClean="0"/>
          </a:p>
          <a:p>
            <a:r>
              <a:rPr lang="zh-CN" altLang="en-US" dirty="0" smtClean="0"/>
              <a:t>利用图的结构在不同的组件之间根据依赖关系定义计算的顺序。</a:t>
            </a:r>
            <a:endParaRPr lang="en-US" altLang="zh-CN" dirty="0" smtClean="0"/>
          </a:p>
          <a:p>
            <a:r>
              <a:rPr lang="zh-CN" altLang="en-US" dirty="0" smtClean="0"/>
              <a:t>是一个图，不是树。</a:t>
            </a:r>
            <a:endParaRPr lang="en-US" altLang="zh-CN" dirty="0" smtClean="0"/>
          </a:p>
          <a:p>
            <a:r>
              <a:rPr lang="zh-CN" altLang="en-US" dirty="0" smtClean="0"/>
              <a:t>？计算图是连通的，非连通图中每个连通的部分可以看作一个独立的函数，能够独立于其他部分进行求值和求导。</a:t>
            </a:r>
            <a:endParaRPr lang="zh-CN" altLang="en-US" dirty="0"/>
          </a:p>
        </p:txBody>
      </p:sp>
      <p:sp>
        <p:nvSpPr>
          <p:cNvPr id="4" name="灯片编号占位符 3"/>
          <p:cNvSpPr>
            <a:spLocks noGrp="1"/>
          </p:cNvSpPr>
          <p:nvPr>
            <p:ph type="sldNum" sz="quarter" idx="10"/>
          </p:nvPr>
        </p:nvSpPr>
        <p:spPr/>
        <p:txBody>
          <a:bodyPr/>
          <a:lstStyle/>
          <a:p>
            <a:fld id="{697572F0-6007-448B-BD51-1942A6294FFC}" type="slidenum">
              <a:rPr lang="zh-CN" altLang="en-US" smtClean="0"/>
              <a:t>4</a:t>
            </a:fld>
            <a:endParaRPr lang="zh-CN" altLang="en-US"/>
          </a:p>
        </p:txBody>
      </p:sp>
    </p:spTree>
    <p:extLst>
      <p:ext uri="{BB962C8B-B14F-4D97-AF65-F5344CB8AC3E}">
        <p14:creationId xmlns:p14="http://schemas.microsoft.com/office/powerpoint/2010/main" val="2688553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130000"/>
              </a:lnSpc>
            </a:pPr>
            <a:endParaRPr lang="zh-CN" altLang="en-US" sz="1200" dirty="0">
              <a:solidFill>
                <a:schemeClr val="bg1"/>
              </a:solidFill>
            </a:endParaRPr>
          </a:p>
        </p:txBody>
      </p:sp>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1698113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lnSpc>
                    <a:spcPct val="130000"/>
                  </a:lnSpc>
                </a:pPr>
                <a:r>
                  <a:rPr lang="zh-CN" altLang="en-US" sz="1200" dirty="0">
                    <a:solidFill>
                      <a:schemeClr val="bg1"/>
                    </a:solidFill>
                  </a:rPr>
                  <a:t>其中，</a:t>
                </a:r>
                <a14:m>
                  <m:oMath xmlns:m="http://schemas.openxmlformats.org/officeDocument/2006/math">
                    <m:sSub>
                      <m:sSubPr>
                        <m:ctrlPr>
                          <a:rPr lang="en-US" altLang="zh-CN" sz="1200" i="1" dirty="0" smtClean="0">
                            <a:solidFill>
                              <a:schemeClr val="bg1"/>
                            </a:solidFill>
                            <a:latin typeface="Cambria Math" panose="02040503050406030204" pitchFamily="18" charset="0"/>
                          </a:rPr>
                        </m:ctrlPr>
                      </m:sSubPr>
                      <m:e>
                        <m:r>
                          <m:rPr>
                            <m:sty m:val="p"/>
                          </m:rPr>
                          <a:rPr lang="en-US" altLang="zh-CN" sz="1200" i="1" dirty="0" smtClean="0">
                            <a:solidFill>
                              <a:schemeClr val="bg1"/>
                            </a:solidFill>
                            <a:latin typeface="Cambria Math" panose="02040503050406030204" pitchFamily="18" charset="0"/>
                          </a:rPr>
                          <m:t>m</m:t>
                        </m:r>
                      </m:e>
                      <m:sub>
                        <m:r>
                          <a:rPr lang="en-US" altLang="zh-CN" sz="1200" b="0" i="1" dirty="0" smtClean="0">
                            <a:solidFill>
                              <a:schemeClr val="bg1"/>
                            </a:solidFill>
                            <a:latin typeface="Cambria Math" panose="02040503050406030204" pitchFamily="18" charset="0"/>
                          </a:rPr>
                          <m:t>𝑡</m:t>
                        </m:r>
                      </m:sub>
                    </m:sSub>
                    <m:r>
                      <a:rPr lang="en-US" altLang="zh-CN" sz="1200" b="0" i="1" dirty="0" smtClean="0">
                        <a:solidFill>
                          <a:schemeClr val="bg1"/>
                        </a:solidFill>
                        <a:latin typeface="Cambria Math" panose="02040503050406030204" pitchFamily="18" charset="0"/>
                      </a:rPr>
                      <m:t>,</m:t>
                    </m:r>
                    <m:sSub>
                      <m:sSubPr>
                        <m:ctrlPr>
                          <a:rPr lang="en-US" altLang="zh-CN" sz="1200" b="0" i="1" dirty="0" smtClean="0">
                            <a:solidFill>
                              <a:schemeClr val="bg1"/>
                            </a:solidFill>
                            <a:latin typeface="Cambria Math" panose="02040503050406030204" pitchFamily="18" charset="0"/>
                          </a:rPr>
                        </m:ctrlPr>
                      </m:sSubPr>
                      <m:e>
                        <m:r>
                          <a:rPr lang="en-US" altLang="zh-CN" sz="1200" b="0" i="1" dirty="0" smtClean="0">
                            <a:solidFill>
                              <a:schemeClr val="bg1"/>
                            </a:solidFill>
                            <a:latin typeface="Cambria Math" panose="02040503050406030204" pitchFamily="18" charset="0"/>
                          </a:rPr>
                          <m:t> </m:t>
                        </m:r>
                        <m:r>
                          <a:rPr lang="en-US" altLang="zh-CN" sz="1200" b="0" i="1" dirty="0" smtClean="0">
                            <a:solidFill>
                              <a:schemeClr val="bg1"/>
                            </a:solidFill>
                            <a:latin typeface="Cambria Math" panose="02040503050406030204" pitchFamily="18" charset="0"/>
                          </a:rPr>
                          <m:t>𝑣</m:t>
                        </m:r>
                      </m:e>
                      <m:sub>
                        <m:r>
                          <a:rPr lang="en-US" altLang="zh-CN" sz="1200" b="0" i="1" dirty="0" smtClean="0">
                            <a:solidFill>
                              <a:schemeClr val="bg1"/>
                            </a:solidFill>
                            <a:latin typeface="Cambria Math" panose="02040503050406030204" pitchFamily="18" charset="0"/>
                          </a:rPr>
                          <m:t>𝑡</m:t>
                        </m:r>
                      </m:sub>
                    </m:sSub>
                  </m:oMath>
                </a14:m>
                <a:r>
                  <a:rPr lang="zh-CN" altLang="en-US" sz="1200" dirty="0">
                    <a:solidFill>
                      <a:schemeClr val="bg1"/>
                    </a:solidFill>
                  </a:rPr>
                  <a:t>分别是对梯度的一阶矩估计和二阶矩估计，可以看作对期望</a:t>
                </a:r>
                <a14:m>
                  <m:oMath xmlns:m="http://schemas.openxmlformats.org/officeDocument/2006/math">
                    <m:r>
                      <a:rPr lang="en-US" altLang="zh-CN" sz="1200" i="1" dirty="0" smtClean="0">
                        <a:solidFill>
                          <a:schemeClr val="bg1"/>
                        </a:solidFill>
                        <a:latin typeface="Cambria Math" panose="02040503050406030204" pitchFamily="18" charset="0"/>
                      </a:rPr>
                      <m:t>𝐸</m:t>
                    </m:r>
                    <m:r>
                      <a:rPr lang="en-US" altLang="zh-CN" sz="1200" i="1" dirty="0" smtClean="0">
                        <a:solidFill>
                          <a:schemeClr val="bg1"/>
                        </a:solidFill>
                        <a:latin typeface="Cambria Math" panose="02040503050406030204" pitchFamily="18" charset="0"/>
                      </a:rPr>
                      <m:t>[</m:t>
                    </m:r>
                    <m:sSub>
                      <m:sSubPr>
                        <m:ctrlPr>
                          <a:rPr lang="en-US" altLang="zh-CN" sz="1200" i="1" dirty="0" smtClean="0">
                            <a:solidFill>
                              <a:schemeClr val="bg1"/>
                            </a:solidFill>
                            <a:latin typeface="Cambria Math" panose="02040503050406030204" pitchFamily="18" charset="0"/>
                          </a:rPr>
                        </m:ctrlPr>
                      </m:sSubPr>
                      <m:e>
                        <m:r>
                          <a:rPr lang="en-US" altLang="zh-CN" sz="1200" b="0" i="1" dirty="0" smtClean="0">
                            <a:solidFill>
                              <a:schemeClr val="bg1"/>
                            </a:solidFill>
                            <a:latin typeface="Cambria Math" panose="02040503050406030204" pitchFamily="18" charset="0"/>
                          </a:rPr>
                          <m:t>𝑔</m:t>
                        </m:r>
                      </m:e>
                      <m:sub>
                        <m:r>
                          <a:rPr lang="en-US" altLang="zh-CN" sz="1200" b="0" i="1" dirty="0" smtClean="0">
                            <a:solidFill>
                              <a:schemeClr val="bg1"/>
                            </a:solidFill>
                            <a:latin typeface="Cambria Math" panose="02040503050406030204" pitchFamily="18" charset="0"/>
                          </a:rPr>
                          <m:t>𝑡</m:t>
                        </m:r>
                      </m:sub>
                    </m:sSub>
                    <m:r>
                      <a:rPr lang="en-US" altLang="zh-CN" sz="1200" i="1" dirty="0" smtClean="0">
                        <a:solidFill>
                          <a:schemeClr val="bg1"/>
                        </a:solidFill>
                        <a:latin typeface="Cambria Math" panose="02040503050406030204" pitchFamily="18" charset="0"/>
                      </a:rPr>
                      <m:t>] </m:t>
                    </m:r>
                  </m:oMath>
                </a14:m>
                <a:r>
                  <a:rPr lang="zh-CN" altLang="en-US" sz="1200" dirty="0">
                    <a:solidFill>
                      <a:schemeClr val="bg1"/>
                    </a:solidFill>
                  </a:rPr>
                  <a:t>，</a:t>
                </a:r>
                <a14:m>
                  <m:oMath xmlns:m="http://schemas.openxmlformats.org/officeDocument/2006/math">
                    <m:r>
                      <a:rPr lang="en-US" altLang="zh-CN" sz="1200" i="1" dirty="0" smtClean="0">
                        <a:solidFill>
                          <a:schemeClr val="bg1"/>
                        </a:solidFill>
                        <a:latin typeface="Cambria Math" panose="02040503050406030204" pitchFamily="18" charset="0"/>
                      </a:rPr>
                      <m:t>𝐸</m:t>
                    </m:r>
                    <m:r>
                      <a:rPr lang="en-US" altLang="zh-CN" sz="1200" i="1" dirty="0" smtClean="0">
                        <a:solidFill>
                          <a:schemeClr val="bg1"/>
                        </a:solidFill>
                        <a:latin typeface="Cambria Math" panose="02040503050406030204" pitchFamily="18" charset="0"/>
                      </a:rPr>
                      <m:t>[</m:t>
                    </m:r>
                    <m:sSubSup>
                      <m:sSubSupPr>
                        <m:ctrlPr>
                          <a:rPr lang="en-US" altLang="zh-CN" sz="1200" i="1" dirty="0" smtClean="0">
                            <a:solidFill>
                              <a:schemeClr val="bg1"/>
                            </a:solidFill>
                            <a:latin typeface="Cambria Math" panose="02040503050406030204" pitchFamily="18" charset="0"/>
                          </a:rPr>
                        </m:ctrlPr>
                      </m:sSubSupPr>
                      <m:e>
                        <m:r>
                          <a:rPr lang="en-US" altLang="zh-CN" sz="1200" b="0" i="1" dirty="0" smtClean="0">
                            <a:solidFill>
                              <a:schemeClr val="bg1"/>
                            </a:solidFill>
                            <a:latin typeface="Cambria Math" panose="02040503050406030204" pitchFamily="18" charset="0"/>
                          </a:rPr>
                          <m:t>𝑔</m:t>
                        </m:r>
                      </m:e>
                      <m:sub>
                        <m:r>
                          <a:rPr lang="en-US" altLang="zh-CN" sz="1200" b="0" i="1" dirty="0" smtClean="0">
                            <a:solidFill>
                              <a:schemeClr val="bg1"/>
                            </a:solidFill>
                            <a:latin typeface="Cambria Math" panose="02040503050406030204" pitchFamily="18" charset="0"/>
                          </a:rPr>
                          <m:t>𝑡</m:t>
                        </m:r>
                      </m:sub>
                      <m:sup>
                        <m:r>
                          <a:rPr lang="en-US" altLang="zh-CN" sz="1200" b="0" i="1" dirty="0" smtClean="0">
                            <a:solidFill>
                              <a:schemeClr val="bg1"/>
                            </a:solidFill>
                            <a:latin typeface="Cambria Math" panose="02040503050406030204" pitchFamily="18" charset="0"/>
                          </a:rPr>
                          <m:t>2</m:t>
                        </m:r>
                      </m:sup>
                    </m:sSubSup>
                    <m:r>
                      <a:rPr lang="en-US" altLang="zh-CN" sz="1200" i="1" dirty="0" smtClean="0">
                        <a:solidFill>
                          <a:schemeClr val="bg1"/>
                        </a:solidFill>
                        <a:latin typeface="Cambria Math" panose="02040503050406030204" pitchFamily="18" charset="0"/>
                      </a:rPr>
                      <m:t>]</m:t>
                    </m:r>
                  </m:oMath>
                </a14:m>
                <a:r>
                  <a:rPr lang="zh-CN" altLang="en-US" sz="1200" dirty="0">
                    <a:solidFill>
                      <a:schemeClr val="bg1"/>
                    </a:solidFill>
                  </a:rPr>
                  <a:t>的近似；</a:t>
                </a:r>
                <a14:m>
                  <m:oMath xmlns:m="http://schemas.openxmlformats.org/officeDocument/2006/math">
                    <m:acc>
                      <m:accPr>
                        <m:chr m:val="̂"/>
                        <m:ctrlPr>
                          <a:rPr lang="en-US" altLang="zh-CN" sz="1200" i="1" dirty="0" smtClean="0">
                            <a:solidFill>
                              <a:schemeClr val="bg1"/>
                            </a:solidFill>
                            <a:latin typeface="Cambria Math" panose="02040503050406030204" pitchFamily="18" charset="0"/>
                          </a:rPr>
                        </m:ctrlPr>
                      </m:accPr>
                      <m:e>
                        <m:sSub>
                          <m:sSubPr>
                            <m:ctrlPr>
                              <a:rPr lang="en-US" altLang="zh-CN" sz="1200" i="1" dirty="0" smtClean="0">
                                <a:solidFill>
                                  <a:schemeClr val="bg1"/>
                                </a:solidFill>
                                <a:latin typeface="Cambria Math" panose="02040503050406030204" pitchFamily="18" charset="0"/>
                              </a:rPr>
                            </m:ctrlPr>
                          </m:sSubPr>
                          <m:e>
                            <m:r>
                              <m:rPr>
                                <m:sty m:val="p"/>
                              </m:rPr>
                              <a:rPr lang="en-US" altLang="zh-CN" sz="1200" i="1" dirty="0" smtClean="0">
                                <a:solidFill>
                                  <a:schemeClr val="bg1"/>
                                </a:solidFill>
                                <a:latin typeface="Cambria Math" panose="02040503050406030204" pitchFamily="18" charset="0"/>
                              </a:rPr>
                              <m:t>m</m:t>
                            </m:r>
                          </m:e>
                          <m:sub>
                            <m:r>
                              <a:rPr lang="en-US" altLang="zh-CN" sz="1200" b="0" i="1" dirty="0" smtClean="0">
                                <a:solidFill>
                                  <a:schemeClr val="bg1"/>
                                </a:solidFill>
                                <a:latin typeface="Cambria Math" panose="02040503050406030204" pitchFamily="18" charset="0"/>
                              </a:rPr>
                              <m:t>𝑡</m:t>
                            </m:r>
                          </m:sub>
                        </m:sSub>
                      </m:e>
                    </m:acc>
                    <m:r>
                      <a:rPr lang="en-US" altLang="zh-CN" sz="1200" b="0" i="1" dirty="0" smtClean="0">
                        <a:solidFill>
                          <a:schemeClr val="bg1"/>
                        </a:solidFill>
                        <a:latin typeface="Cambria Math" panose="02040503050406030204" pitchFamily="18" charset="0"/>
                      </a:rPr>
                      <m:t>,</m:t>
                    </m:r>
                    <m:acc>
                      <m:accPr>
                        <m:chr m:val="̂"/>
                        <m:ctrlPr>
                          <a:rPr lang="en-US" altLang="zh-CN" sz="1200" i="1" dirty="0" smtClean="0">
                            <a:solidFill>
                              <a:schemeClr val="bg1"/>
                            </a:solidFill>
                            <a:latin typeface="Cambria Math" panose="02040503050406030204" pitchFamily="18" charset="0"/>
                          </a:rPr>
                        </m:ctrlPr>
                      </m:accPr>
                      <m:e>
                        <m:sSub>
                          <m:sSubPr>
                            <m:ctrlPr>
                              <a:rPr lang="en-US" altLang="zh-CN" sz="1200" i="1" dirty="0" smtClean="0">
                                <a:solidFill>
                                  <a:schemeClr val="bg1"/>
                                </a:solidFill>
                                <a:latin typeface="Cambria Math" panose="02040503050406030204" pitchFamily="18" charset="0"/>
                              </a:rPr>
                            </m:ctrlPr>
                          </m:sSubPr>
                          <m:e>
                            <m:r>
                              <a:rPr lang="en-US" altLang="zh-CN" sz="1200" b="0" i="1" dirty="0" smtClean="0">
                                <a:solidFill>
                                  <a:schemeClr val="bg1"/>
                                </a:solidFill>
                                <a:latin typeface="Cambria Math" panose="02040503050406030204" pitchFamily="18" charset="0"/>
                              </a:rPr>
                              <m:t>𝑣</m:t>
                            </m:r>
                          </m:e>
                          <m:sub>
                            <m:r>
                              <a:rPr lang="en-US" altLang="zh-CN" sz="1200" b="0" i="1" dirty="0" smtClean="0">
                                <a:solidFill>
                                  <a:schemeClr val="bg1"/>
                                </a:solidFill>
                                <a:latin typeface="Cambria Math" panose="02040503050406030204" pitchFamily="18" charset="0"/>
                              </a:rPr>
                              <m:t>𝑡</m:t>
                            </m:r>
                          </m:sub>
                        </m:sSub>
                      </m:e>
                    </m:acc>
                  </m:oMath>
                </a14:m>
                <a:r>
                  <a:rPr lang="zh-CN" altLang="en-US" sz="1200" dirty="0">
                    <a:solidFill>
                      <a:schemeClr val="bg1"/>
                    </a:solidFill>
                  </a:rPr>
                  <a:t>是对</a:t>
                </a:r>
                <a14:m>
                  <m:oMath xmlns:m="http://schemas.openxmlformats.org/officeDocument/2006/math">
                    <m:sSub>
                      <m:sSubPr>
                        <m:ctrlPr>
                          <a:rPr lang="en-US" altLang="zh-CN" sz="1200" i="1" dirty="0" smtClean="0">
                            <a:solidFill>
                              <a:schemeClr val="bg1"/>
                            </a:solidFill>
                            <a:latin typeface="Cambria Math" panose="02040503050406030204" pitchFamily="18" charset="0"/>
                          </a:rPr>
                        </m:ctrlPr>
                      </m:sSubPr>
                      <m:e>
                        <m:r>
                          <m:rPr>
                            <m:sty m:val="p"/>
                          </m:rPr>
                          <a:rPr lang="en-US" altLang="zh-CN" sz="1200" i="1" dirty="0" smtClean="0">
                            <a:solidFill>
                              <a:schemeClr val="bg1"/>
                            </a:solidFill>
                            <a:latin typeface="Cambria Math" panose="02040503050406030204" pitchFamily="18" charset="0"/>
                          </a:rPr>
                          <m:t>m</m:t>
                        </m:r>
                      </m:e>
                      <m:sub>
                        <m:r>
                          <a:rPr lang="en-US" altLang="zh-CN" sz="1200" b="0" i="1" dirty="0" smtClean="0">
                            <a:solidFill>
                              <a:schemeClr val="bg1"/>
                            </a:solidFill>
                            <a:latin typeface="Cambria Math" panose="02040503050406030204" pitchFamily="18" charset="0"/>
                          </a:rPr>
                          <m:t>𝑡</m:t>
                        </m:r>
                      </m:sub>
                    </m:sSub>
                    <m:r>
                      <a:rPr lang="en-US" altLang="zh-CN" sz="1200" b="0" i="1" dirty="0" smtClean="0">
                        <a:solidFill>
                          <a:schemeClr val="bg1"/>
                        </a:solidFill>
                        <a:latin typeface="Cambria Math" panose="02040503050406030204" pitchFamily="18" charset="0"/>
                      </a:rPr>
                      <m:t>,</m:t>
                    </m:r>
                    <m:sSub>
                      <m:sSubPr>
                        <m:ctrlPr>
                          <a:rPr lang="en-US" altLang="zh-CN" sz="1200" b="0" i="1" dirty="0" smtClean="0">
                            <a:solidFill>
                              <a:schemeClr val="bg1"/>
                            </a:solidFill>
                            <a:latin typeface="Cambria Math" panose="02040503050406030204" pitchFamily="18" charset="0"/>
                          </a:rPr>
                        </m:ctrlPr>
                      </m:sSubPr>
                      <m:e>
                        <m:r>
                          <a:rPr lang="en-US" altLang="zh-CN" sz="1200" b="0" i="1" dirty="0" smtClean="0">
                            <a:solidFill>
                              <a:schemeClr val="bg1"/>
                            </a:solidFill>
                            <a:latin typeface="Cambria Math" panose="02040503050406030204" pitchFamily="18" charset="0"/>
                          </a:rPr>
                          <m:t> </m:t>
                        </m:r>
                        <m:r>
                          <a:rPr lang="en-US" altLang="zh-CN" sz="1200" b="0" i="1" dirty="0" smtClean="0">
                            <a:solidFill>
                              <a:schemeClr val="bg1"/>
                            </a:solidFill>
                            <a:latin typeface="Cambria Math" panose="02040503050406030204" pitchFamily="18" charset="0"/>
                          </a:rPr>
                          <m:t>𝑣</m:t>
                        </m:r>
                      </m:e>
                      <m:sub>
                        <m:r>
                          <a:rPr lang="en-US" altLang="zh-CN" sz="1200" b="0" i="1" dirty="0" smtClean="0">
                            <a:solidFill>
                              <a:schemeClr val="bg1"/>
                            </a:solidFill>
                            <a:latin typeface="Cambria Math" panose="02040503050406030204" pitchFamily="18" charset="0"/>
                          </a:rPr>
                          <m:t>𝑡</m:t>
                        </m:r>
                      </m:sub>
                    </m:sSub>
                  </m:oMath>
                </a14:m>
                <a:r>
                  <a:rPr lang="zh-CN" altLang="en-US" sz="1200" dirty="0">
                    <a:solidFill>
                      <a:schemeClr val="bg1"/>
                    </a:solidFill>
                  </a:rPr>
                  <a:t>的校正，这样可以近似为对期望的无偏估计。 </a:t>
                </a:r>
                <a:r>
                  <a:rPr lang="en-US" altLang="zh-CN" sz="1200" dirty="0">
                    <a:solidFill>
                      <a:schemeClr val="bg1"/>
                    </a:solidFill>
                  </a:rPr>
                  <a:t>Adam</a:t>
                </a:r>
                <a:r>
                  <a:rPr lang="zh-CN" altLang="en-US" sz="1200" dirty="0">
                    <a:solidFill>
                      <a:schemeClr val="bg1"/>
                    </a:solidFill>
                  </a:rPr>
                  <a:t>算法的提出者建议</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zh-CN" altLang="en-US" sz="1200" i="1" smtClean="0">
                            <a:solidFill>
                              <a:schemeClr val="bg1"/>
                            </a:solidFill>
                            <a:latin typeface="Cambria Math" panose="02040503050406030204" pitchFamily="18" charset="0"/>
                          </a:rPr>
                          <m:t>𝛽</m:t>
                        </m:r>
                      </m:e>
                      <m:sub>
                        <m:r>
                          <a:rPr lang="en-US" altLang="zh-CN" sz="1200" b="0" i="1" smtClean="0">
                            <a:solidFill>
                              <a:schemeClr val="bg1"/>
                            </a:solidFill>
                            <a:latin typeface="Cambria Math" panose="02040503050406030204" pitchFamily="18" charset="0"/>
                          </a:rPr>
                          <m:t>1</m:t>
                        </m:r>
                      </m:sub>
                    </m:sSub>
                  </m:oMath>
                </a14:m>
                <a:r>
                  <a:rPr lang="zh-CN" altLang="en-US" sz="1200" dirty="0">
                    <a:solidFill>
                      <a:schemeClr val="bg1"/>
                    </a:solidFill>
                  </a:rPr>
                  <a:t>的默认值为</a:t>
                </a:r>
                <a:r>
                  <a:rPr lang="en-US" altLang="zh-CN" sz="1200" dirty="0">
                    <a:solidFill>
                      <a:schemeClr val="bg1"/>
                    </a:solidFill>
                  </a:rPr>
                  <a:t>0.9</a:t>
                </a:r>
                <a:r>
                  <a:rPr lang="zh-CN" altLang="en-US" sz="1200" dirty="0">
                    <a:solidFill>
                      <a:schemeClr val="bg1"/>
                    </a:solidFill>
                  </a:rPr>
                  <a:t>，</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zh-CN" altLang="en-US" sz="1200" i="1" smtClean="0">
                            <a:solidFill>
                              <a:schemeClr val="bg1"/>
                            </a:solidFill>
                            <a:latin typeface="Cambria Math" panose="02040503050406030204" pitchFamily="18" charset="0"/>
                          </a:rPr>
                          <m:t>𝛽</m:t>
                        </m:r>
                      </m:e>
                      <m:sub>
                        <m:r>
                          <a:rPr lang="en-US" altLang="zh-CN" sz="1200" b="0" i="1" smtClean="0">
                            <a:solidFill>
                              <a:schemeClr val="bg1"/>
                            </a:solidFill>
                            <a:latin typeface="Cambria Math" panose="02040503050406030204" pitchFamily="18" charset="0"/>
                          </a:rPr>
                          <m:t>2</m:t>
                        </m:r>
                      </m:sub>
                    </m:sSub>
                  </m:oMath>
                </a14:m>
                <a:r>
                  <a:rPr lang="zh-CN" altLang="en-US" sz="1200" dirty="0">
                    <a:solidFill>
                      <a:schemeClr val="bg1"/>
                    </a:solidFill>
                  </a:rPr>
                  <a:t>的默认值为</a:t>
                </a:r>
                <a:r>
                  <a:rPr lang="en-US" altLang="zh-CN" sz="1200" dirty="0">
                    <a:solidFill>
                      <a:schemeClr val="bg1"/>
                    </a:solidFill>
                  </a:rPr>
                  <a:t>.999</a:t>
                </a:r>
                <a:r>
                  <a:rPr lang="zh-CN" altLang="en-US" sz="1200" dirty="0">
                    <a:solidFill>
                      <a:schemeClr val="bg1"/>
                    </a:solidFill>
                  </a:rPr>
                  <a:t>，</a:t>
                </a:r>
                <a14:m>
                  <m:oMath xmlns:m="http://schemas.openxmlformats.org/officeDocument/2006/math">
                    <m:r>
                      <a:rPr lang="zh-CN" altLang="en-US" sz="1200" i="1" smtClean="0">
                        <a:solidFill>
                          <a:schemeClr val="bg1"/>
                        </a:solidFill>
                        <a:latin typeface="Cambria Math" panose="02040503050406030204" pitchFamily="18" charset="0"/>
                      </a:rPr>
                      <m:t>𝜖</m:t>
                    </m:r>
                  </m:oMath>
                </a14:m>
                <a:r>
                  <a:rPr lang="zh-CN" altLang="en-US" sz="1200" dirty="0">
                    <a:solidFill>
                      <a:schemeClr val="bg1"/>
                    </a:solidFill>
                  </a:rPr>
                  <a:t>默认为</a:t>
                </a:r>
                <a14:m>
                  <m:oMath xmlns:m="http://schemas.openxmlformats.org/officeDocument/2006/math">
                    <m:sSup>
                      <m:sSupPr>
                        <m:ctrlPr>
                          <a:rPr lang="en-US" altLang="zh-CN" sz="1200" i="1" smtClean="0">
                            <a:solidFill>
                              <a:schemeClr val="bg1"/>
                            </a:solidFill>
                            <a:latin typeface="Cambria Math" panose="02040503050406030204" pitchFamily="18" charset="0"/>
                          </a:rPr>
                        </m:ctrlPr>
                      </m:sSupPr>
                      <m:e>
                        <m:r>
                          <a:rPr lang="en-US" altLang="zh-CN" sz="1200" b="0" i="1" smtClean="0">
                            <a:solidFill>
                              <a:schemeClr val="bg1"/>
                            </a:solidFill>
                            <a:latin typeface="Cambria Math" panose="02040503050406030204" pitchFamily="18" charset="0"/>
                          </a:rPr>
                          <m:t>10</m:t>
                        </m:r>
                      </m:e>
                      <m:sup>
                        <m:r>
                          <a:rPr lang="en-US" altLang="zh-CN" sz="1200" b="0" i="1" smtClean="0">
                            <a:solidFill>
                              <a:schemeClr val="bg1"/>
                            </a:solidFill>
                            <a:latin typeface="Cambria Math" panose="02040503050406030204" pitchFamily="18" charset="0"/>
                          </a:rPr>
                          <m:t>−8</m:t>
                        </m:r>
                      </m:sup>
                    </m:sSup>
                  </m:oMath>
                </a14:m>
                <a:r>
                  <a:rPr lang="zh-CN" altLang="en-US" sz="1200" dirty="0">
                    <a:solidFill>
                      <a:schemeClr val="bg1"/>
                    </a:solidFill>
                  </a:rPr>
                  <a:t>。 另外，在数据比较稀疏的时候，</a:t>
                </a:r>
                <a:r>
                  <a:rPr lang="en-US" altLang="zh-CN" sz="1200" dirty="0">
                    <a:solidFill>
                      <a:schemeClr val="bg1"/>
                    </a:solidFill>
                  </a:rPr>
                  <a:t>adaptive</a:t>
                </a:r>
                <a:r>
                  <a:rPr lang="zh-CN" altLang="en-US" sz="1200" dirty="0">
                    <a:solidFill>
                      <a:schemeClr val="bg1"/>
                    </a:solidFill>
                  </a:rPr>
                  <a:t>的方法能得到更好的效果，例如</a:t>
                </a:r>
                <a:r>
                  <a:rPr lang="en-US" altLang="zh-CN" sz="1200" dirty="0">
                    <a:solidFill>
                      <a:schemeClr val="bg1"/>
                    </a:solidFill>
                  </a:rPr>
                  <a:t>Adagrad</a:t>
                </a:r>
                <a:r>
                  <a:rPr lang="zh-CN" altLang="en-US" sz="1200" dirty="0">
                    <a:solidFill>
                      <a:schemeClr val="bg1"/>
                    </a:solidFill>
                  </a:rPr>
                  <a:t>，</a:t>
                </a:r>
                <a:r>
                  <a:rPr lang="en-US" altLang="zh-CN" sz="1200" dirty="0">
                    <a:solidFill>
                      <a:schemeClr val="bg1"/>
                    </a:solidFill>
                  </a:rPr>
                  <a:t>RMSprop, Adam </a:t>
                </a:r>
                <a:r>
                  <a:rPr lang="zh-CN" altLang="en-US" sz="1200" dirty="0">
                    <a:solidFill>
                      <a:schemeClr val="bg1"/>
                    </a:solidFill>
                  </a:rPr>
                  <a:t>等。</a:t>
                </a:r>
                <a:r>
                  <a:rPr lang="en-US" altLang="zh-CN" sz="1200" dirty="0">
                    <a:solidFill>
                      <a:schemeClr val="bg1"/>
                    </a:solidFill>
                  </a:rPr>
                  <a:t>Adam </a:t>
                </a:r>
                <a:r>
                  <a:rPr lang="zh-CN" altLang="en-US" sz="1200" dirty="0">
                    <a:solidFill>
                      <a:schemeClr val="bg1"/>
                    </a:solidFill>
                  </a:rPr>
                  <a:t>方法也会比 </a:t>
                </a:r>
                <a:r>
                  <a:rPr lang="en-US" altLang="zh-CN" sz="1200" dirty="0">
                    <a:solidFill>
                      <a:schemeClr val="bg1"/>
                    </a:solidFill>
                  </a:rPr>
                  <a:t>RMSprop</a:t>
                </a:r>
                <a:r>
                  <a:rPr lang="zh-CN" altLang="en-US" sz="1200" dirty="0">
                    <a:solidFill>
                      <a:schemeClr val="bg1"/>
                    </a:solidFill>
                  </a:rPr>
                  <a:t>方法收敛的结果要好一些</a:t>
                </a:r>
                <a:r>
                  <a:rPr lang="en-US" altLang="zh-CN" sz="1200" dirty="0">
                    <a:solidFill>
                      <a:schemeClr val="bg1"/>
                    </a:solidFill>
                  </a:rPr>
                  <a:t>, </a:t>
                </a:r>
                <a:r>
                  <a:rPr lang="zh-CN" altLang="en-US" sz="1200" dirty="0">
                    <a:solidFill>
                      <a:schemeClr val="bg1"/>
                    </a:solidFill>
                  </a:rPr>
                  <a:t>所以在实际应用中 ，</a:t>
                </a:r>
                <a:r>
                  <a:rPr lang="en-US" altLang="zh-CN" sz="1200" dirty="0">
                    <a:solidFill>
                      <a:schemeClr val="bg1"/>
                    </a:solidFill>
                  </a:rPr>
                  <a:t>Adam</a:t>
                </a:r>
                <a:r>
                  <a:rPr lang="zh-CN" altLang="en-US" sz="1200" dirty="0">
                    <a:solidFill>
                      <a:schemeClr val="bg1"/>
                    </a:solidFill>
                  </a:rPr>
                  <a:t>为最常用的方法，可以比较快地得到一个预估结果。</a:t>
                </a:r>
              </a:p>
            </p:txBody>
          </p:sp>
        </mc:Choice>
        <mc:Fallback xmlns="">
          <p:sp>
            <p:nvSpPr>
              <p:cNvPr id="3" name="备注占位符 2"/>
              <p:cNvSpPr>
                <a:spLocks noGrp="1"/>
              </p:cNvSpPr>
              <p:nvPr>
                <p:ph type="body" idx="1"/>
              </p:nvPr>
            </p:nvSpPr>
            <p:spPr/>
            <p:txBody>
              <a:bodyPr/>
              <a:lstStyle/>
              <a:p>
                <a:pPr lvl="0">
                  <a:lnSpc>
                    <a:spcPct val="130000"/>
                  </a:lnSpc>
                </a:pPr>
                <a:r>
                  <a:rPr lang="zh-CN" altLang="en-US" sz="1200" dirty="0">
                    <a:solidFill>
                      <a:schemeClr val="bg1"/>
                    </a:solidFill>
                  </a:rPr>
                  <a:t>其中，</a:t>
                </a:r>
                <a:r>
                  <a:rPr lang="en-US" altLang="zh-CN" sz="1200" i="0" dirty="0">
                    <a:solidFill>
                      <a:schemeClr val="bg1"/>
                    </a:solidFill>
                    <a:latin typeface="Cambria Math" panose="02040503050406030204" pitchFamily="18" charset="0"/>
                  </a:rPr>
                  <a:t>m_</a:t>
                </a:r>
                <a:r>
                  <a:rPr lang="en-US" altLang="zh-CN" sz="1200" b="0" i="0" dirty="0">
                    <a:solidFill>
                      <a:schemeClr val="bg1"/>
                    </a:solidFill>
                    <a:latin typeface="Cambria Math" panose="02040503050406030204" pitchFamily="18" charset="0"/>
                  </a:rPr>
                  <a:t>𝑡,〖 𝑣〗_𝑡</a:t>
                </a:r>
                <a:r>
                  <a:rPr lang="zh-CN" altLang="en-US" sz="1200" dirty="0">
                    <a:solidFill>
                      <a:schemeClr val="bg1"/>
                    </a:solidFill>
                  </a:rPr>
                  <a:t>分别是对梯度的一阶矩估计和二阶矩估计，可以看作对期望</a:t>
                </a:r>
                <a:r>
                  <a:rPr lang="en-US" altLang="zh-CN" sz="1200" i="0" dirty="0">
                    <a:solidFill>
                      <a:schemeClr val="bg1"/>
                    </a:solidFill>
                    <a:latin typeface="Cambria Math" panose="02040503050406030204" pitchFamily="18" charset="0"/>
                  </a:rPr>
                  <a:t>𝐸[</a:t>
                </a:r>
                <a:r>
                  <a:rPr lang="en-US" altLang="zh-CN" sz="1200" b="0" i="0" dirty="0">
                    <a:solidFill>
                      <a:schemeClr val="bg1"/>
                    </a:solidFill>
                    <a:latin typeface="Cambria Math" panose="02040503050406030204" pitchFamily="18" charset="0"/>
                  </a:rPr>
                  <a:t>𝑔_𝑡</a:t>
                </a:r>
                <a:r>
                  <a:rPr lang="en-US" altLang="zh-CN" sz="1200" i="0" dirty="0">
                    <a:solidFill>
                      <a:schemeClr val="bg1"/>
                    </a:solidFill>
                    <a:latin typeface="Cambria Math" panose="02040503050406030204" pitchFamily="18" charset="0"/>
                  </a:rPr>
                  <a:t>] </a:t>
                </a:r>
                <a:r>
                  <a:rPr lang="zh-CN" altLang="en-US" sz="1200" dirty="0">
                    <a:solidFill>
                      <a:schemeClr val="bg1"/>
                    </a:solidFill>
                  </a:rPr>
                  <a:t>，</a:t>
                </a:r>
                <a:r>
                  <a:rPr lang="en-US" altLang="zh-CN" sz="1200" i="0" dirty="0">
                    <a:solidFill>
                      <a:schemeClr val="bg1"/>
                    </a:solidFill>
                    <a:latin typeface="Cambria Math" panose="02040503050406030204" pitchFamily="18" charset="0"/>
                  </a:rPr>
                  <a:t>𝐸[</a:t>
                </a:r>
                <a:r>
                  <a:rPr lang="en-US" altLang="zh-CN" sz="1200" b="0" i="0" dirty="0">
                    <a:solidFill>
                      <a:schemeClr val="bg1"/>
                    </a:solidFill>
                    <a:latin typeface="Cambria Math" panose="02040503050406030204" pitchFamily="18" charset="0"/>
                  </a:rPr>
                  <a:t>𝑔_𝑡^2</a:t>
                </a:r>
                <a:r>
                  <a:rPr lang="en-US" altLang="zh-CN" sz="1200" i="0" dirty="0">
                    <a:solidFill>
                      <a:schemeClr val="bg1"/>
                    </a:solidFill>
                    <a:latin typeface="Cambria Math" panose="02040503050406030204" pitchFamily="18" charset="0"/>
                  </a:rPr>
                  <a:t>]</a:t>
                </a:r>
                <a:r>
                  <a:rPr lang="zh-CN" altLang="en-US" sz="1200" dirty="0">
                    <a:solidFill>
                      <a:schemeClr val="bg1"/>
                    </a:solidFill>
                  </a:rPr>
                  <a:t>的近似；</a:t>
                </a:r>
                <a:r>
                  <a:rPr lang="en-US" altLang="zh-CN" sz="1200" i="0" dirty="0">
                    <a:solidFill>
                      <a:schemeClr val="bg1"/>
                    </a:solidFill>
                    <a:latin typeface="Cambria Math" panose="02040503050406030204" pitchFamily="18" charset="0"/>
                  </a:rPr>
                  <a:t>(m_</a:t>
                </a:r>
                <a:r>
                  <a:rPr lang="en-US" altLang="zh-CN" sz="1200" b="0" i="0" dirty="0">
                    <a:solidFill>
                      <a:schemeClr val="bg1"/>
                    </a:solidFill>
                    <a:latin typeface="Cambria Math" panose="02040503050406030204" pitchFamily="18" charset="0"/>
                  </a:rPr>
                  <a:t>𝑡 ) ̂,</a:t>
                </a:r>
                <a:r>
                  <a:rPr lang="en-US" altLang="zh-CN" sz="1200" i="0" dirty="0">
                    <a:solidFill>
                      <a:schemeClr val="bg1"/>
                    </a:solidFill>
                    <a:latin typeface="Cambria Math" panose="02040503050406030204" pitchFamily="18" charset="0"/>
                  </a:rPr>
                  <a:t>(</a:t>
                </a:r>
                <a:r>
                  <a:rPr lang="en-US" altLang="zh-CN" sz="1200" b="0" i="0" dirty="0">
                    <a:solidFill>
                      <a:schemeClr val="bg1"/>
                    </a:solidFill>
                    <a:latin typeface="Cambria Math" panose="02040503050406030204" pitchFamily="18" charset="0"/>
                  </a:rPr>
                  <a:t>𝑣_𝑡 ) ̂</a:t>
                </a:r>
                <a:r>
                  <a:rPr lang="zh-CN" altLang="en-US" sz="1200" dirty="0">
                    <a:solidFill>
                      <a:schemeClr val="bg1"/>
                    </a:solidFill>
                  </a:rPr>
                  <a:t>是对</a:t>
                </a:r>
                <a:r>
                  <a:rPr lang="en-US" altLang="zh-CN" sz="1200" i="0" dirty="0">
                    <a:solidFill>
                      <a:schemeClr val="bg1"/>
                    </a:solidFill>
                    <a:latin typeface="Cambria Math" panose="02040503050406030204" pitchFamily="18" charset="0"/>
                  </a:rPr>
                  <a:t>m_</a:t>
                </a:r>
                <a:r>
                  <a:rPr lang="en-US" altLang="zh-CN" sz="1200" b="0" i="0" dirty="0">
                    <a:solidFill>
                      <a:schemeClr val="bg1"/>
                    </a:solidFill>
                    <a:latin typeface="Cambria Math" panose="02040503050406030204" pitchFamily="18" charset="0"/>
                  </a:rPr>
                  <a:t>𝑡,〖 𝑣〗_𝑡</a:t>
                </a:r>
                <a:r>
                  <a:rPr lang="zh-CN" altLang="en-US" sz="1200" dirty="0">
                    <a:solidFill>
                      <a:schemeClr val="bg1"/>
                    </a:solidFill>
                  </a:rPr>
                  <a:t>的校正，这样可以近似为对期望的无偏估计。 </a:t>
                </a:r>
                <a:r>
                  <a:rPr lang="en-US" altLang="zh-CN" sz="1200" dirty="0">
                    <a:solidFill>
                      <a:schemeClr val="bg1"/>
                    </a:solidFill>
                  </a:rPr>
                  <a:t>Adam</a:t>
                </a:r>
                <a:r>
                  <a:rPr lang="zh-CN" altLang="en-US" sz="1200" dirty="0">
                    <a:solidFill>
                      <a:schemeClr val="bg1"/>
                    </a:solidFill>
                  </a:rPr>
                  <a:t>算法的提出者建议</a:t>
                </a:r>
                <a:r>
                  <a:rPr lang="zh-CN" altLang="en-US" sz="1200" i="0">
                    <a:solidFill>
                      <a:schemeClr val="bg1"/>
                    </a:solidFill>
                    <a:latin typeface="Cambria Math" panose="02040503050406030204" pitchFamily="18" charset="0"/>
                  </a:rPr>
                  <a:t>𝛽</a:t>
                </a:r>
                <a:r>
                  <a:rPr lang="en-US" altLang="zh-CN" sz="1200" i="0">
                    <a:solidFill>
                      <a:schemeClr val="bg1"/>
                    </a:solidFill>
                    <a:latin typeface="Cambria Math" panose="02040503050406030204" pitchFamily="18" charset="0"/>
                  </a:rPr>
                  <a:t>_</a:t>
                </a:r>
                <a:r>
                  <a:rPr lang="en-US" altLang="zh-CN" sz="1200" b="0" i="0">
                    <a:solidFill>
                      <a:schemeClr val="bg1"/>
                    </a:solidFill>
                    <a:latin typeface="Cambria Math" panose="02040503050406030204" pitchFamily="18" charset="0"/>
                  </a:rPr>
                  <a:t>1</a:t>
                </a:r>
                <a:r>
                  <a:rPr lang="zh-CN" altLang="en-US" sz="1200" dirty="0">
                    <a:solidFill>
                      <a:schemeClr val="bg1"/>
                    </a:solidFill>
                  </a:rPr>
                  <a:t>的默认值为</a:t>
                </a:r>
                <a:r>
                  <a:rPr lang="en-US" altLang="zh-CN" sz="1200" dirty="0">
                    <a:solidFill>
                      <a:schemeClr val="bg1"/>
                    </a:solidFill>
                  </a:rPr>
                  <a:t>0.9</a:t>
                </a:r>
                <a:r>
                  <a:rPr lang="zh-CN" altLang="en-US" sz="1200" dirty="0">
                    <a:solidFill>
                      <a:schemeClr val="bg1"/>
                    </a:solidFill>
                  </a:rPr>
                  <a:t>，</a:t>
                </a:r>
                <a:r>
                  <a:rPr lang="zh-CN" altLang="en-US" sz="1200" i="0">
                    <a:solidFill>
                      <a:schemeClr val="bg1"/>
                    </a:solidFill>
                    <a:latin typeface="Cambria Math" panose="02040503050406030204" pitchFamily="18" charset="0"/>
                  </a:rPr>
                  <a:t>𝛽</a:t>
                </a:r>
                <a:r>
                  <a:rPr lang="en-US" altLang="zh-CN" sz="1200" i="0">
                    <a:solidFill>
                      <a:schemeClr val="bg1"/>
                    </a:solidFill>
                    <a:latin typeface="Cambria Math" panose="02040503050406030204" pitchFamily="18" charset="0"/>
                  </a:rPr>
                  <a:t>_</a:t>
                </a:r>
                <a:r>
                  <a:rPr lang="en-US" altLang="zh-CN" sz="1200" b="0" i="0">
                    <a:solidFill>
                      <a:schemeClr val="bg1"/>
                    </a:solidFill>
                    <a:latin typeface="Cambria Math" panose="02040503050406030204" pitchFamily="18" charset="0"/>
                  </a:rPr>
                  <a:t>2</a:t>
                </a:r>
                <a:r>
                  <a:rPr lang="zh-CN" altLang="en-US" sz="1200" dirty="0">
                    <a:solidFill>
                      <a:schemeClr val="bg1"/>
                    </a:solidFill>
                  </a:rPr>
                  <a:t>的默认值为</a:t>
                </a:r>
                <a:r>
                  <a:rPr lang="en-US" altLang="zh-CN" sz="1200" dirty="0">
                    <a:solidFill>
                      <a:schemeClr val="bg1"/>
                    </a:solidFill>
                  </a:rPr>
                  <a:t>.999</a:t>
                </a:r>
                <a:r>
                  <a:rPr lang="zh-CN" altLang="en-US" sz="1200" dirty="0">
                    <a:solidFill>
                      <a:schemeClr val="bg1"/>
                    </a:solidFill>
                  </a:rPr>
                  <a:t>，</a:t>
                </a:r>
                <a:r>
                  <a:rPr lang="zh-CN" altLang="en-US" sz="1200" i="0">
                    <a:solidFill>
                      <a:schemeClr val="bg1"/>
                    </a:solidFill>
                    <a:latin typeface="Cambria Math" panose="02040503050406030204" pitchFamily="18" charset="0"/>
                  </a:rPr>
                  <a:t>𝜖</a:t>
                </a:r>
                <a:r>
                  <a:rPr lang="zh-CN" altLang="en-US" sz="1200" dirty="0">
                    <a:solidFill>
                      <a:schemeClr val="bg1"/>
                    </a:solidFill>
                  </a:rPr>
                  <a:t>默认为</a:t>
                </a:r>
                <a:r>
                  <a:rPr lang="en-US" altLang="zh-CN" sz="1200" i="0">
                    <a:solidFill>
                      <a:schemeClr val="bg1"/>
                    </a:solidFill>
                    <a:latin typeface="Cambria Math" panose="02040503050406030204" pitchFamily="18" charset="0"/>
                  </a:rPr>
                  <a:t>〖</a:t>
                </a:r>
                <a:r>
                  <a:rPr lang="en-US" altLang="zh-CN" sz="1200" b="0" i="0">
                    <a:solidFill>
                      <a:schemeClr val="bg1"/>
                    </a:solidFill>
                    <a:latin typeface="Cambria Math" panose="02040503050406030204" pitchFamily="18" charset="0"/>
                  </a:rPr>
                  <a:t>10〗^(−8)</a:t>
                </a:r>
                <a:r>
                  <a:rPr lang="zh-CN" altLang="en-US" sz="1200" dirty="0">
                    <a:solidFill>
                      <a:schemeClr val="bg1"/>
                    </a:solidFill>
                  </a:rPr>
                  <a:t>。 另外，在数据比较稀疏的时候，</a:t>
                </a:r>
                <a:r>
                  <a:rPr lang="en-US" altLang="zh-CN" sz="1200" dirty="0">
                    <a:solidFill>
                      <a:schemeClr val="bg1"/>
                    </a:solidFill>
                  </a:rPr>
                  <a:t>adaptive</a:t>
                </a:r>
                <a:r>
                  <a:rPr lang="zh-CN" altLang="en-US" sz="1200" dirty="0">
                    <a:solidFill>
                      <a:schemeClr val="bg1"/>
                    </a:solidFill>
                  </a:rPr>
                  <a:t>的方法能得到更好的效果，例如</a:t>
                </a:r>
                <a:r>
                  <a:rPr lang="en-US" altLang="zh-CN" sz="1200" dirty="0">
                    <a:solidFill>
                      <a:schemeClr val="bg1"/>
                    </a:solidFill>
                  </a:rPr>
                  <a:t>Adagrad</a:t>
                </a:r>
                <a:r>
                  <a:rPr lang="zh-CN" altLang="en-US" sz="1200" dirty="0">
                    <a:solidFill>
                      <a:schemeClr val="bg1"/>
                    </a:solidFill>
                  </a:rPr>
                  <a:t>，</a:t>
                </a:r>
                <a:r>
                  <a:rPr lang="en-US" altLang="zh-CN" sz="1200" dirty="0">
                    <a:solidFill>
                      <a:schemeClr val="bg1"/>
                    </a:solidFill>
                  </a:rPr>
                  <a:t>RMSprop, Adam </a:t>
                </a:r>
                <a:r>
                  <a:rPr lang="zh-CN" altLang="en-US" sz="1200" dirty="0">
                    <a:solidFill>
                      <a:schemeClr val="bg1"/>
                    </a:solidFill>
                  </a:rPr>
                  <a:t>等。</a:t>
                </a:r>
                <a:r>
                  <a:rPr lang="en-US" altLang="zh-CN" sz="1200" dirty="0">
                    <a:solidFill>
                      <a:schemeClr val="bg1"/>
                    </a:solidFill>
                  </a:rPr>
                  <a:t>Adam </a:t>
                </a:r>
                <a:r>
                  <a:rPr lang="zh-CN" altLang="en-US" sz="1200" dirty="0">
                    <a:solidFill>
                      <a:schemeClr val="bg1"/>
                    </a:solidFill>
                  </a:rPr>
                  <a:t>方法也会比 </a:t>
                </a:r>
                <a:r>
                  <a:rPr lang="en-US" altLang="zh-CN" sz="1200" dirty="0">
                    <a:solidFill>
                      <a:schemeClr val="bg1"/>
                    </a:solidFill>
                  </a:rPr>
                  <a:t>RMSprop</a:t>
                </a:r>
                <a:r>
                  <a:rPr lang="zh-CN" altLang="en-US" sz="1200" dirty="0">
                    <a:solidFill>
                      <a:schemeClr val="bg1"/>
                    </a:solidFill>
                  </a:rPr>
                  <a:t>方法收敛的结果要好一些</a:t>
                </a:r>
                <a:r>
                  <a:rPr lang="en-US" altLang="zh-CN" sz="1200" dirty="0">
                    <a:solidFill>
                      <a:schemeClr val="bg1"/>
                    </a:solidFill>
                  </a:rPr>
                  <a:t>, </a:t>
                </a:r>
                <a:r>
                  <a:rPr lang="zh-CN" altLang="en-US" sz="1200" dirty="0">
                    <a:solidFill>
                      <a:schemeClr val="bg1"/>
                    </a:solidFill>
                  </a:rPr>
                  <a:t>所以在实际应用中 ，</a:t>
                </a:r>
                <a:r>
                  <a:rPr lang="en-US" altLang="zh-CN" sz="1200" dirty="0">
                    <a:solidFill>
                      <a:schemeClr val="bg1"/>
                    </a:solidFill>
                  </a:rPr>
                  <a:t>Adam</a:t>
                </a:r>
                <a:r>
                  <a:rPr lang="zh-CN" altLang="en-US" sz="1200" dirty="0">
                    <a:solidFill>
                      <a:schemeClr val="bg1"/>
                    </a:solidFill>
                  </a:rPr>
                  <a:t>为最常用的方法，可以比较快地得到一个预估结果。</a:t>
                </a:r>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748421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Xavier</a:t>
            </a:r>
            <a:r>
              <a:rPr lang="zh-CN" altLang="en-US" dirty="0"/>
              <a:t>初始化可以帮助减少梯度弥散问题， 使得信号在神经网络中可以传递得更深。是最为常用的神经网络权重初始化方法。</a:t>
            </a:r>
            <a:r>
              <a:rPr lang="en-US" altLang="zh-CN" dirty="0" err="1"/>
              <a:t>xavier</a:t>
            </a:r>
            <a:r>
              <a:rPr lang="zh-CN" altLang="en-US" dirty="0"/>
              <a:t>权重初始化的作用，使得信号在经过多层神经元后保持在合理的范围（不至于太小或太大）。</a:t>
            </a:r>
          </a:p>
        </p:txBody>
      </p:sp>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575570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a:t>
            </a:r>
            <a:r>
              <a:rPr lang="zh-CN" altLang="en-US" dirty="0"/>
              <a:t>等人发现在图像分类任务中，这种初始化方法优于</a:t>
            </a:r>
            <a:r>
              <a:rPr lang="en-US" altLang="zh-CN" dirty="0" err="1"/>
              <a:t>xavier</a:t>
            </a:r>
            <a:r>
              <a:rPr lang="zh-CN" altLang="en-US" dirty="0"/>
              <a:t>方法，特别是在使用深层网络的时候。</a:t>
            </a:r>
          </a:p>
        </p:txBody>
      </p:sp>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109615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bg1"/>
                </a:solidFill>
              </a:rPr>
              <a:t>在实践的时候，有一个总是能提升神经网络几个百分点准确率的办法，就是在训练的时候训练几个独立的模型，然后在测试的时候平均它们预测结果。集成的模型数量增加，算法的结果也单调提升（但提升效果越来越少）。还有模型之间的差异度越大，提升效果可能越好。</a:t>
            </a:r>
            <a:endParaRPr lang="en-US" altLang="zh-CN"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sz="1200" dirty="0">
                <a:solidFill>
                  <a:schemeClr val="bg1"/>
                </a:solidFill>
              </a:rPr>
              <a:t>这种方法的风险在于多样性只来自于不同的初始化条件。</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200" dirty="0">
                <a:solidFill>
                  <a:schemeClr val="bg1"/>
                </a:solidFill>
              </a:rPr>
              <a:t>这样就提高了集成的多样性，但风险在于可能会包含不够理想的模型。在实际操作中，这样操作起来比较简单，在交叉验证后就不需要额外的训练了。</a:t>
            </a:r>
          </a:p>
          <a:p>
            <a:r>
              <a:rPr lang="en-US" altLang="zh-CN" dirty="0"/>
              <a:t>3.</a:t>
            </a:r>
            <a:r>
              <a:rPr lang="zh-CN" altLang="en-US" sz="1200" dirty="0">
                <a:solidFill>
                  <a:schemeClr val="bg1"/>
                </a:solidFill>
              </a:rPr>
              <a:t>很显然，这样做多样性不足，但是在实践中效果还是不错的，这种方法的优势是代价比较小。</a:t>
            </a:r>
            <a:endParaRPr lang="en-US" altLang="zh-CN" sz="1200" dirty="0">
              <a:solidFill>
                <a:schemeClr val="bg1"/>
              </a:solidFill>
            </a:endParaRPr>
          </a:p>
          <a:p>
            <a:r>
              <a:rPr lang="en-US" altLang="zh-CN" sz="1200" dirty="0">
                <a:solidFill>
                  <a:schemeClr val="bg1"/>
                </a:solidFill>
              </a:rPr>
              <a:t>4.</a:t>
            </a:r>
            <a:r>
              <a:rPr lang="zh-CN" altLang="en-US" sz="1200" dirty="0">
                <a:solidFill>
                  <a:schemeClr val="bg1"/>
                </a:solidFill>
              </a:rPr>
              <a:t>直观的理解就是目标函数是一个碗状的，你的网络在这个周围跳跃，所以对它们平均一下，就更可能跳到中心去。</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459353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饱和神经元具有很小的梯度。</a:t>
            </a:r>
            <a:endParaRPr lang="en-US" altLang="zh-CN" dirty="0"/>
          </a:p>
          <a:p>
            <a:r>
              <a:rPr lang="zh-CN" altLang="en-US" dirty="0"/>
              <a:t>饱和神经元是由于输入值太大引起的。</a:t>
            </a:r>
          </a:p>
        </p:txBody>
      </p:sp>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542936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在实际训练中，如果学习率设置的太高，可能会发现网络中</a:t>
            </a:r>
            <a:r>
              <a:rPr lang="en-US" altLang="zh-CN" dirty="0"/>
              <a:t>40%</a:t>
            </a:r>
            <a:r>
              <a:rPr lang="zh-CN" altLang="en-US" dirty="0"/>
              <a:t>的神经元都会死掉，且在整个训练集中这些神经元都不会被激活。</a:t>
            </a:r>
          </a:p>
        </p:txBody>
      </p:sp>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3607938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zh-CN" altLang="en-US" sz="1200" i="1">
                            <a:solidFill>
                              <a:schemeClr val="bg1"/>
                            </a:solidFill>
                            <a:latin typeface="Cambria Math" panose="02040503050406030204" pitchFamily="18" charset="0"/>
                          </a:rPr>
                          <m:t>𝜂</m:t>
                        </m:r>
                      </m:e>
                      <m:sub>
                        <m:r>
                          <a:rPr lang="en-US" altLang="zh-CN" sz="1200" i="1">
                            <a:solidFill>
                              <a:schemeClr val="bg1"/>
                            </a:solidFill>
                            <a:latin typeface="Cambria Math" panose="02040503050406030204" pitchFamily="18" charset="0"/>
                          </a:rPr>
                          <m:t>0</m:t>
                        </m:r>
                      </m:sub>
                    </m:sSub>
                  </m:oMath>
                </a14:m>
                <a:r>
                  <a:rPr lang="zh-CN" altLang="en-US" dirty="0"/>
                  <a:t>为初始学习率，</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zh-CN" altLang="en-US" sz="1200" i="1" smtClean="0">
                            <a:solidFill>
                              <a:schemeClr val="bg1"/>
                            </a:solidFill>
                            <a:latin typeface="Cambria Math" panose="02040503050406030204" pitchFamily="18" charset="0"/>
                          </a:rPr>
                          <m:t>𝜂</m:t>
                        </m:r>
                      </m:e>
                      <m:sub>
                        <m:r>
                          <m:rPr>
                            <m:sty m:val="p"/>
                          </m:rPr>
                          <a:rPr lang="en-US" altLang="zh-CN" sz="1200" i="1">
                            <a:solidFill>
                              <a:schemeClr val="bg1"/>
                            </a:solidFill>
                            <a:latin typeface="Cambria Math" panose="02040503050406030204" pitchFamily="18" charset="0"/>
                          </a:rPr>
                          <m:t>t</m:t>
                        </m:r>
                      </m:sub>
                    </m:sSub>
                  </m:oMath>
                </a14:m>
                <a:r>
                  <a:rPr lang="zh-CN" altLang="en-US" dirty="0"/>
                  <a:t>为第</a:t>
                </a:r>
                <a:r>
                  <a:rPr lang="en-US" altLang="zh-CN" dirty="0"/>
                  <a:t>t</a:t>
                </a:r>
                <a:r>
                  <a:rPr lang="zh-CN" altLang="en-US" dirty="0"/>
                  <a:t>个训练样例的学习率，</a:t>
                </a:r>
                <a14:m>
                  <m:oMath xmlns:m="http://schemas.openxmlformats.org/officeDocument/2006/math">
                    <m:r>
                      <a:rPr lang="zh-CN" altLang="en-US" sz="1200" i="1" smtClean="0">
                        <a:solidFill>
                          <a:schemeClr val="bg1"/>
                        </a:solidFill>
                        <a:latin typeface="Cambria Math" panose="02040503050406030204" pitchFamily="18" charset="0"/>
                      </a:rPr>
                      <m:t>𝜆</m:t>
                    </m:r>
                  </m:oMath>
                </a14:m>
                <a:r>
                  <a:rPr lang="zh-CN" altLang="en-US" dirty="0"/>
                  <a:t>为额外的超参数，还建议在运行整个数据集之前，通过少量数据决定一个较好的</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zh-CN" altLang="en-US" sz="1200" i="1">
                            <a:solidFill>
                              <a:schemeClr val="bg1"/>
                            </a:solidFill>
                            <a:latin typeface="Cambria Math" panose="02040503050406030204" pitchFamily="18" charset="0"/>
                          </a:rPr>
                          <m:t>𝜂</m:t>
                        </m:r>
                      </m:e>
                      <m:sub>
                        <m:r>
                          <a:rPr lang="en-US" altLang="zh-CN" sz="1200" i="1">
                            <a:solidFill>
                              <a:schemeClr val="bg1"/>
                            </a:solidFill>
                            <a:latin typeface="Cambria Math" panose="02040503050406030204" pitchFamily="18" charset="0"/>
                          </a:rPr>
                          <m:t>0</m:t>
                        </m:r>
                      </m:sub>
                    </m:sSub>
                  </m:oMath>
                </a14:m>
                <a:endParaRPr lang="zh-CN" altLang="en-US" dirty="0"/>
              </a:p>
            </p:txBody>
          </p:sp>
        </mc:Choice>
        <mc:Fallback xmlns="">
          <p:sp>
            <p:nvSpPr>
              <p:cNvPr id="3" name="备注占位符 2"/>
              <p:cNvSpPr>
                <a:spLocks noGrp="1"/>
              </p:cNvSpPr>
              <p:nvPr>
                <p:ph type="body" idx="1"/>
              </p:nvPr>
            </p:nvSpPr>
            <p:spPr/>
            <p:txBody>
              <a:bodyPr/>
              <a:lstStyle/>
              <a:p>
                <a:r>
                  <a:rPr lang="zh-CN" altLang="en-US" sz="1200" i="0">
                    <a:solidFill>
                      <a:schemeClr val="bg1"/>
                    </a:solidFill>
                    <a:latin typeface="Cambria Math" panose="02040503050406030204" pitchFamily="18" charset="0"/>
                  </a:rPr>
                  <a:t>𝜂</a:t>
                </a:r>
                <a:r>
                  <a:rPr lang="en-US" altLang="zh-CN" sz="1200" i="0">
                    <a:solidFill>
                      <a:schemeClr val="bg1"/>
                    </a:solidFill>
                    <a:latin typeface="Cambria Math" panose="02040503050406030204" pitchFamily="18" charset="0"/>
                  </a:rPr>
                  <a:t>_0</a:t>
                </a:r>
                <a:r>
                  <a:rPr lang="zh-CN" altLang="en-US" dirty="0"/>
                  <a:t>为初始学习率，</a:t>
                </a:r>
                <a:r>
                  <a:rPr lang="zh-CN" altLang="en-US" sz="1200" i="0">
                    <a:solidFill>
                      <a:schemeClr val="bg1"/>
                    </a:solidFill>
                    <a:latin typeface="Cambria Math" panose="02040503050406030204" pitchFamily="18" charset="0"/>
                  </a:rPr>
                  <a:t>𝜂</a:t>
                </a:r>
                <a:r>
                  <a:rPr lang="en-US" altLang="zh-CN" sz="1200" i="0">
                    <a:solidFill>
                      <a:schemeClr val="bg1"/>
                    </a:solidFill>
                    <a:latin typeface="Cambria Math" panose="02040503050406030204" pitchFamily="18" charset="0"/>
                  </a:rPr>
                  <a:t>_t</a:t>
                </a:r>
                <a:r>
                  <a:rPr lang="zh-CN" altLang="en-US" dirty="0"/>
                  <a:t>为第</a:t>
                </a:r>
                <a:r>
                  <a:rPr lang="en-US" altLang="zh-CN" dirty="0"/>
                  <a:t>t</a:t>
                </a:r>
                <a:r>
                  <a:rPr lang="zh-CN" altLang="en-US" dirty="0"/>
                  <a:t>个训练样例的学习率，</a:t>
                </a:r>
                <a:r>
                  <a:rPr lang="zh-CN" altLang="en-US" sz="1200" i="0">
                    <a:solidFill>
                      <a:schemeClr val="bg1"/>
                    </a:solidFill>
                    <a:latin typeface="Cambria Math" panose="02040503050406030204" pitchFamily="18" charset="0"/>
                  </a:rPr>
                  <a:t>𝜆</a:t>
                </a:r>
                <a:r>
                  <a:rPr lang="zh-CN" altLang="en-US" dirty="0"/>
                  <a:t>为额外的超参数，还建议在运行整个数据集之前，通过少量数据决定一个较好的</a:t>
                </a:r>
                <a:r>
                  <a:rPr lang="zh-CN" altLang="en-US" sz="1200" i="0">
                    <a:solidFill>
                      <a:schemeClr val="bg1"/>
                    </a:solidFill>
                    <a:latin typeface="Cambria Math" panose="02040503050406030204" pitchFamily="18" charset="0"/>
                  </a:rPr>
                  <a:t>𝜂</a:t>
                </a:r>
                <a:r>
                  <a:rPr lang="en-US" altLang="zh-CN" sz="1200" i="0">
                    <a:solidFill>
                      <a:schemeClr val="bg1"/>
                    </a:solidFill>
                    <a:latin typeface="Cambria Math" panose="02040503050406030204" pitchFamily="18" charset="0"/>
                  </a:rPr>
                  <a:t>_0</a:t>
                </a:r>
                <a:endParaRPr lang="zh-CN" altLang="en-US" dirty="0"/>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231821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神经网络本质上是一个数学表达式，因此可以用计算图表示它。</a:t>
            </a:r>
            <a:endParaRPr lang="en-US" altLang="zh-CN" dirty="0" smtClean="0"/>
          </a:p>
          <a:p>
            <a:r>
              <a:rPr lang="en-US" altLang="zh-CN" dirty="0" smtClean="0"/>
              <a:t>A</a:t>
            </a:r>
            <a:r>
              <a:rPr lang="zh-CN" altLang="en-US" dirty="0" smtClean="0"/>
              <a:t>是一个有一个隐层和一个</a:t>
            </a:r>
            <a:r>
              <a:rPr lang="en-US" altLang="zh-CN" dirty="0" err="1" smtClean="0"/>
              <a:t>softmax</a:t>
            </a:r>
            <a:r>
              <a:rPr lang="zh-CN" altLang="en-US" dirty="0" smtClean="0"/>
              <a:t>层的神经网络的计算图。椭圆代表数学运算或函数，方框代表参数。</a:t>
            </a:r>
            <a:r>
              <a:rPr lang="en-US" altLang="zh-CN" dirty="0" smtClean="0"/>
              <a:t>	x</a:t>
            </a:r>
            <a:r>
              <a:rPr lang="zh-CN" altLang="en-US" dirty="0" smtClean="0"/>
              <a:t>是网络输入</a:t>
            </a:r>
            <a:r>
              <a:rPr lang="en-US" altLang="zh-CN" dirty="0" smtClean="0"/>
              <a:t>(</a:t>
            </a:r>
            <a:r>
              <a:rPr lang="zh-CN" altLang="en-US" dirty="0" smtClean="0"/>
              <a:t>没有框</a:t>
            </a:r>
            <a:r>
              <a:rPr lang="en-US" altLang="zh-CN" dirty="0" smtClean="0"/>
              <a:t>)</a:t>
            </a:r>
            <a:r>
              <a:rPr lang="zh-CN" altLang="en-US" dirty="0" smtClean="0"/>
              <a:t>。</a:t>
            </a:r>
            <a:endParaRPr lang="en-US" altLang="zh-CN" dirty="0" smtClean="0"/>
          </a:p>
          <a:p>
            <a:r>
              <a:rPr lang="en-US" altLang="zh-CN" dirty="0" smtClean="0"/>
              <a:t>B</a:t>
            </a:r>
            <a:r>
              <a:rPr lang="zh-CN" altLang="en-US" dirty="0" smtClean="0"/>
              <a:t>指定了三个单词作为输入，预测单词的词性分布。但是输出是一个向量，没有考虑损失。</a:t>
            </a:r>
            <a:endParaRPr lang="en-US" altLang="zh-CN" dirty="0" smtClean="0"/>
          </a:p>
          <a:p>
            <a:r>
              <a:rPr lang="en-US" altLang="zh-CN" dirty="0" smtClean="0"/>
              <a:t>C</a:t>
            </a:r>
            <a:r>
              <a:rPr lang="zh-CN" altLang="en-US" dirty="0" smtClean="0"/>
              <a:t>是一个特定训练样本的计算图，输入是词向量，期望输出是</a:t>
            </a:r>
            <a:r>
              <a:rPr lang="en-US" altLang="zh-CN" dirty="0" smtClean="0"/>
              <a:t>NOUN(</a:t>
            </a:r>
            <a:r>
              <a:rPr lang="zh-CN" altLang="en-US" dirty="0" smtClean="0"/>
              <a:t>词性，下标索引是</a:t>
            </a:r>
            <a:r>
              <a:rPr lang="en-US" altLang="zh-CN" dirty="0" smtClean="0"/>
              <a:t>5)</a:t>
            </a:r>
            <a:r>
              <a:rPr lang="zh-CN" altLang="en-US" dirty="0" smtClean="0"/>
              <a:t>，</a:t>
            </a:r>
            <a:r>
              <a:rPr lang="en-US" altLang="zh-CN" dirty="0" smtClean="0"/>
              <a:t>pick</a:t>
            </a:r>
            <a:r>
              <a:rPr lang="zh-CN" altLang="en-US" dirty="0" smtClean="0"/>
              <a:t>节点实现了一个索引操作。</a:t>
            </a:r>
            <a:endParaRPr lang="en-US" altLang="zh-CN" dirty="0" smtClean="0"/>
          </a:p>
          <a:p>
            <a:r>
              <a:rPr lang="zh-CN" altLang="en-US" dirty="0" smtClean="0"/>
              <a:t>一旦计算图构建完成，前向计算</a:t>
            </a:r>
            <a:r>
              <a:rPr lang="en-US" altLang="zh-CN" dirty="0" smtClean="0"/>
              <a:t>(</a:t>
            </a:r>
            <a:r>
              <a:rPr lang="zh-CN" altLang="en-US" dirty="0" smtClean="0"/>
              <a:t>计算输出结果</a:t>
            </a:r>
            <a:r>
              <a:rPr lang="en-US" altLang="zh-CN" dirty="0" smtClean="0"/>
              <a:t>)</a:t>
            </a:r>
            <a:r>
              <a:rPr lang="zh-CN" altLang="en-US" dirty="0" smtClean="0"/>
              <a:t>和反向传播</a:t>
            </a:r>
            <a:r>
              <a:rPr lang="en-US" altLang="zh-CN" dirty="0" smtClean="0"/>
              <a:t>(</a:t>
            </a:r>
            <a:r>
              <a:rPr lang="zh-CN" altLang="en-US" dirty="0" smtClean="0"/>
              <a:t>计算梯度</a:t>
            </a:r>
            <a:r>
              <a:rPr lang="en-US" altLang="zh-CN" dirty="0" smtClean="0"/>
              <a:t>)</a:t>
            </a:r>
            <a:r>
              <a:rPr lang="zh-CN" altLang="en-US" dirty="0" smtClean="0"/>
              <a:t>就可以用</a:t>
            </a:r>
            <a:r>
              <a:rPr lang="en-US" altLang="zh-CN" dirty="0" smtClean="0"/>
              <a:t>API</a:t>
            </a:r>
            <a:r>
              <a:rPr lang="zh-CN" altLang="en-US" dirty="0" smtClean="0"/>
              <a:t>运行了。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97572F0-6007-448B-BD51-1942A6294FFC}" type="slidenum">
              <a:rPr lang="zh-CN" altLang="en-US" smtClean="0"/>
              <a:t>5</a:t>
            </a:fld>
            <a:endParaRPr lang="zh-CN" altLang="en-US"/>
          </a:p>
        </p:txBody>
      </p:sp>
    </p:spTree>
    <p:extLst>
      <p:ext uri="{BB962C8B-B14F-4D97-AF65-F5344CB8AC3E}">
        <p14:creationId xmlns:p14="http://schemas.microsoft.com/office/powerpoint/2010/main" val="182690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前向计算得到图中节点的输出。由于每个节点的输出只依赖于它本身和传入的边，所以可以通过遍历的方式得到所有节点的术后出。</a:t>
            </a:r>
            <a:endParaRPr lang="en-US" altLang="zh-CN" dirty="0" smtClean="0"/>
          </a:p>
          <a:p>
            <a:r>
              <a:rPr lang="zh-CN" altLang="en-US" dirty="0" smtClean="0"/>
              <a:t>在有</a:t>
            </a:r>
            <a:r>
              <a:rPr lang="en-US" altLang="zh-CN" dirty="0" smtClean="0"/>
              <a:t>N</a:t>
            </a:r>
            <a:r>
              <a:rPr lang="zh-CN" altLang="en-US" dirty="0" smtClean="0"/>
              <a:t>个节点的图中，可以根据拓扑排序将每个节点与下标</a:t>
            </a:r>
            <a:r>
              <a:rPr lang="en-US" altLang="zh-CN" dirty="0" err="1" smtClean="0"/>
              <a:t>i</a:t>
            </a:r>
            <a:r>
              <a:rPr lang="zh-CN" altLang="en-US" dirty="0" smtClean="0"/>
              <a:t>相关联。</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97572F0-6007-448B-BD51-1942A6294FFC}" type="slidenum">
              <a:rPr lang="zh-CN" altLang="en-US" smtClean="0"/>
              <a:t>6</a:t>
            </a:fld>
            <a:endParaRPr lang="zh-CN" altLang="en-US"/>
          </a:p>
        </p:txBody>
      </p:sp>
    </p:spTree>
    <p:extLst>
      <p:ext uri="{BB962C8B-B14F-4D97-AF65-F5344CB8AC3E}">
        <p14:creationId xmlns:p14="http://schemas.microsoft.com/office/powerpoint/2010/main" val="951838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反向传播过程开始于一个损失节点</a:t>
            </a:r>
            <a:r>
              <a:rPr lang="en-US" altLang="zh-CN" dirty="0" smtClean="0"/>
              <a:t>N,</a:t>
            </a:r>
            <a:r>
              <a:rPr lang="en-US" altLang="zh-CN" baseline="0" dirty="0" smtClean="0"/>
              <a:t> </a:t>
            </a:r>
            <a:r>
              <a:rPr lang="zh-CN" altLang="en-US" baseline="0" dirty="0" smtClean="0"/>
              <a:t>它的输出是</a:t>
            </a:r>
            <a:r>
              <a:rPr lang="en-US" altLang="zh-CN" baseline="0" dirty="0" smtClean="0"/>
              <a:t>1x1</a:t>
            </a:r>
            <a:r>
              <a:rPr lang="zh-CN" altLang="en-US" baseline="0" dirty="0" smtClean="0"/>
              <a:t>的标量。首先开始进行前向传播到达</a:t>
            </a:r>
            <a:r>
              <a:rPr lang="en-US" altLang="zh-CN" baseline="0" dirty="0" smtClean="0"/>
              <a:t>N</a:t>
            </a:r>
            <a:r>
              <a:rPr lang="zh-CN" altLang="en-US" baseline="0" dirty="0" smtClean="0"/>
              <a:t>结点，然后根据结点值，反向传播计算节点中参数的梯度。</a:t>
            </a:r>
            <a:endParaRPr lang="en-US" altLang="zh-CN" baseline="0" dirty="0" smtClean="0"/>
          </a:p>
          <a:p>
            <a:r>
              <a:rPr lang="zh-CN" altLang="en-US" baseline="0" dirty="0" smtClean="0"/>
              <a:t>反向传播算法本质上是链式求导法则。</a:t>
            </a:r>
            <a:endParaRPr lang="en-US" altLang="zh-CN" baseline="0" dirty="0" smtClean="0"/>
          </a:p>
        </p:txBody>
      </p:sp>
      <p:sp>
        <p:nvSpPr>
          <p:cNvPr id="4" name="灯片编号占位符 3"/>
          <p:cNvSpPr>
            <a:spLocks noGrp="1"/>
          </p:cNvSpPr>
          <p:nvPr>
            <p:ph type="sldNum" sz="quarter" idx="10"/>
          </p:nvPr>
        </p:nvSpPr>
        <p:spPr/>
        <p:txBody>
          <a:bodyPr/>
          <a:lstStyle/>
          <a:p>
            <a:fld id="{697572F0-6007-448B-BD51-1942A6294FFC}" type="slidenum">
              <a:rPr lang="zh-CN" altLang="en-US" smtClean="0"/>
              <a:t>7</a:t>
            </a:fld>
            <a:endParaRPr lang="zh-CN" altLang="en-US"/>
          </a:p>
        </p:txBody>
      </p:sp>
    </p:spTree>
    <p:extLst>
      <p:ext uri="{BB962C8B-B14F-4D97-AF65-F5344CB8AC3E}">
        <p14:creationId xmlns:p14="http://schemas.microsoft.com/office/powerpoint/2010/main" val="2968918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697572F0-6007-448B-BD51-1942A6294FFC}" type="slidenum">
              <a:rPr lang="zh-CN" altLang="en-US" smtClean="0"/>
              <a:t>8</a:t>
            </a:fld>
            <a:endParaRPr lang="zh-CN" altLang="en-US"/>
          </a:p>
        </p:txBody>
      </p:sp>
    </p:spTree>
    <p:extLst>
      <p:ext uri="{BB962C8B-B14F-4D97-AF65-F5344CB8AC3E}">
        <p14:creationId xmlns:p14="http://schemas.microsoft.com/office/powerpoint/2010/main" val="977682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697572F0-6007-448B-BD51-1942A6294FFC}" type="slidenum">
              <a:rPr lang="zh-CN" altLang="en-US" smtClean="0"/>
              <a:t>9</a:t>
            </a:fld>
            <a:endParaRPr lang="zh-CN" altLang="en-US"/>
          </a:p>
        </p:txBody>
      </p:sp>
    </p:spTree>
    <p:extLst>
      <p:ext uri="{BB962C8B-B14F-4D97-AF65-F5344CB8AC3E}">
        <p14:creationId xmlns:p14="http://schemas.microsoft.com/office/powerpoint/2010/main" val="2794171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697572F0-6007-448B-BD51-1942A6294FFC}" type="slidenum">
              <a:rPr lang="zh-CN" altLang="en-US" smtClean="0"/>
              <a:t>10</a:t>
            </a:fld>
            <a:endParaRPr lang="zh-CN" altLang="en-US"/>
          </a:p>
        </p:txBody>
      </p:sp>
    </p:spTree>
    <p:extLst>
      <p:ext uri="{BB962C8B-B14F-4D97-AF65-F5344CB8AC3E}">
        <p14:creationId xmlns:p14="http://schemas.microsoft.com/office/powerpoint/2010/main" val="283032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697572F0-6007-448B-BD51-1942A6294FFC}" type="slidenum">
              <a:rPr lang="zh-CN" altLang="en-US" smtClean="0"/>
              <a:t>11</a:t>
            </a:fld>
            <a:endParaRPr lang="zh-CN" altLang="en-US"/>
          </a:p>
        </p:txBody>
      </p:sp>
    </p:spTree>
    <p:extLst>
      <p:ext uri="{BB962C8B-B14F-4D97-AF65-F5344CB8AC3E}">
        <p14:creationId xmlns:p14="http://schemas.microsoft.com/office/powerpoint/2010/main" val="3657515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3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46C6A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0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22273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01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363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500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2.png"/><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9.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2.png"/><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9.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3.png"/><Relationship Id="rId5" Type="http://schemas.openxmlformats.org/officeDocument/2006/relationships/image" Target="../media/image10.png"/><Relationship Id="rId10" Type="http://schemas.openxmlformats.org/officeDocument/2006/relationships/image" Target="../media/image22.png"/><Relationship Id="rId4" Type="http://schemas.openxmlformats.org/officeDocument/2006/relationships/image" Target="../media/image9.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12.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3.png"/><Relationship Id="rId5" Type="http://schemas.openxmlformats.org/officeDocument/2006/relationships/image" Target="../media/image10.png"/><Relationship Id="rId10" Type="http://schemas.openxmlformats.org/officeDocument/2006/relationships/image" Target="../media/image22.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12.png"/><Relationship Id="rId12" Type="http://schemas.openxmlformats.org/officeDocument/2006/relationships/image" Target="../media/image24.png"/><Relationship Id="rId2" Type="http://schemas.openxmlformats.org/officeDocument/2006/relationships/notesSlide" Target="../notesSlides/notesSlide12.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3.png"/><Relationship Id="rId5" Type="http://schemas.openxmlformats.org/officeDocument/2006/relationships/image" Target="../media/image10.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NUL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gi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557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1027379"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759183"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2490987"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3222791"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395459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4686399"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5418203"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6150007"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6881811"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761361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345415"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661475" y="757096"/>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1393279"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2125083"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856887" y="757096"/>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588691"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4320495"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5052299"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784103"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515907"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7247711"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7979515"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 name="椭圆 44"/>
          <p:cNvSpPr/>
          <p:nvPr/>
        </p:nvSpPr>
        <p:spPr>
          <a:xfrm flipV="1">
            <a:off x="29557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6" name="椭圆 45"/>
          <p:cNvSpPr/>
          <p:nvPr/>
        </p:nvSpPr>
        <p:spPr>
          <a:xfrm flipV="1">
            <a:off x="1027379"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7" name="椭圆 46"/>
          <p:cNvSpPr/>
          <p:nvPr/>
        </p:nvSpPr>
        <p:spPr>
          <a:xfrm flipV="1">
            <a:off x="1759183" y="448251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8" name="椭圆 47"/>
          <p:cNvSpPr/>
          <p:nvPr/>
        </p:nvSpPr>
        <p:spPr>
          <a:xfrm flipV="1">
            <a:off x="2490987"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椭圆 48"/>
          <p:cNvSpPr/>
          <p:nvPr/>
        </p:nvSpPr>
        <p:spPr>
          <a:xfrm flipV="1">
            <a:off x="3222791" y="448251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0" name="椭圆 49"/>
          <p:cNvSpPr/>
          <p:nvPr/>
        </p:nvSpPr>
        <p:spPr>
          <a:xfrm flipV="1">
            <a:off x="395459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1" name="椭圆 50"/>
          <p:cNvSpPr/>
          <p:nvPr/>
        </p:nvSpPr>
        <p:spPr>
          <a:xfrm flipV="1">
            <a:off x="4686399"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2" name="椭圆 51"/>
          <p:cNvSpPr/>
          <p:nvPr/>
        </p:nvSpPr>
        <p:spPr>
          <a:xfrm flipV="1">
            <a:off x="5418203"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3" name="椭圆 52"/>
          <p:cNvSpPr/>
          <p:nvPr/>
        </p:nvSpPr>
        <p:spPr>
          <a:xfrm flipV="1">
            <a:off x="6150007"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椭圆 53"/>
          <p:cNvSpPr/>
          <p:nvPr/>
        </p:nvSpPr>
        <p:spPr>
          <a:xfrm flipV="1">
            <a:off x="6881811"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5" name="椭圆 54"/>
          <p:cNvSpPr/>
          <p:nvPr/>
        </p:nvSpPr>
        <p:spPr>
          <a:xfrm flipV="1">
            <a:off x="761361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6" name="椭圆 55"/>
          <p:cNvSpPr/>
          <p:nvPr/>
        </p:nvSpPr>
        <p:spPr>
          <a:xfrm flipV="1">
            <a:off x="834541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4" name="椭圆 33"/>
          <p:cNvSpPr/>
          <p:nvPr/>
        </p:nvSpPr>
        <p:spPr>
          <a:xfrm flipV="1">
            <a:off x="66147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5" name="椭圆 34"/>
          <p:cNvSpPr/>
          <p:nvPr/>
        </p:nvSpPr>
        <p:spPr>
          <a:xfrm flipV="1">
            <a:off x="1393279"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6" name="椭圆 35"/>
          <p:cNvSpPr/>
          <p:nvPr/>
        </p:nvSpPr>
        <p:spPr>
          <a:xfrm flipV="1">
            <a:off x="2125083"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7" name="椭圆 36"/>
          <p:cNvSpPr/>
          <p:nvPr/>
        </p:nvSpPr>
        <p:spPr>
          <a:xfrm flipV="1">
            <a:off x="2856887"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椭圆 37"/>
          <p:cNvSpPr/>
          <p:nvPr/>
        </p:nvSpPr>
        <p:spPr>
          <a:xfrm flipV="1">
            <a:off x="3588691"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9" name="椭圆 38"/>
          <p:cNvSpPr/>
          <p:nvPr/>
        </p:nvSpPr>
        <p:spPr>
          <a:xfrm flipV="1">
            <a:off x="432049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0" name="椭圆 39"/>
          <p:cNvSpPr/>
          <p:nvPr/>
        </p:nvSpPr>
        <p:spPr>
          <a:xfrm flipV="1">
            <a:off x="5052299"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1" name="椭圆 40"/>
          <p:cNvSpPr/>
          <p:nvPr/>
        </p:nvSpPr>
        <p:spPr>
          <a:xfrm flipV="1">
            <a:off x="5784103"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2" name="椭圆 41"/>
          <p:cNvSpPr/>
          <p:nvPr/>
        </p:nvSpPr>
        <p:spPr>
          <a:xfrm flipV="1">
            <a:off x="6515907"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3" name="椭圆 42"/>
          <p:cNvSpPr/>
          <p:nvPr/>
        </p:nvSpPr>
        <p:spPr>
          <a:xfrm flipV="1">
            <a:off x="7247711"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4" name="椭圆 43"/>
          <p:cNvSpPr/>
          <p:nvPr/>
        </p:nvSpPr>
        <p:spPr>
          <a:xfrm flipV="1">
            <a:off x="797951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7" name="文本框 56"/>
          <p:cNvSpPr txBox="1"/>
          <p:nvPr/>
        </p:nvSpPr>
        <p:spPr>
          <a:xfrm>
            <a:off x="618732" y="1795257"/>
            <a:ext cx="3570208" cy="769441"/>
          </a:xfrm>
          <a:prstGeom prst="rect">
            <a:avLst/>
          </a:prstGeom>
          <a:noFill/>
          <a:effectLst>
            <a:outerShdw blurRad="50800" dist="38100" dir="5400000" algn="t" rotWithShape="0">
              <a:prstClr val="black">
                <a:alpha val="40000"/>
              </a:prstClr>
            </a:outerShdw>
          </a:effectLst>
        </p:spPr>
        <p:txBody>
          <a:bodyPr wrap="none" rtlCol="0">
            <a:spAutoFit/>
          </a:bodyPr>
          <a:lstStyle/>
          <a:p>
            <a:r>
              <a:rPr kumimoji="1" lang="zh-CN" altLang="en-US" sz="4400" dirty="0" smtClean="0">
                <a:solidFill>
                  <a:srgbClr val="46C6A9"/>
                </a:solidFill>
                <a:latin typeface="+mn-ea"/>
              </a:rPr>
              <a:t>神经网络训练</a:t>
            </a:r>
            <a:endParaRPr kumimoji="1" lang="zh-CN" altLang="en-US" sz="4400" dirty="0">
              <a:solidFill>
                <a:srgbClr val="46C6A9"/>
              </a:solidFill>
              <a:latin typeface="+mn-ea"/>
            </a:endParaRPr>
          </a:p>
        </p:txBody>
      </p:sp>
      <p:sp>
        <p:nvSpPr>
          <p:cNvPr id="59" name="文本框 58"/>
          <p:cNvSpPr txBox="1"/>
          <p:nvPr/>
        </p:nvSpPr>
        <p:spPr>
          <a:xfrm>
            <a:off x="653054" y="2609977"/>
            <a:ext cx="3752274" cy="1133837"/>
          </a:xfrm>
          <a:prstGeom prst="rect">
            <a:avLst/>
          </a:prstGeom>
          <a:noFill/>
        </p:spPr>
        <p:txBody>
          <a:bodyPr wrap="square" rtlCol="0">
            <a:spAutoFit/>
          </a:bodyPr>
          <a:lstStyle/>
          <a:p>
            <a:pPr>
              <a:lnSpc>
                <a:spcPct val="130000"/>
              </a:lnSpc>
            </a:pPr>
            <a:r>
              <a:rPr kumimoji="1" lang="zh-CN" altLang="en-US" dirty="0" smtClean="0">
                <a:solidFill>
                  <a:srgbClr val="FFFFFF"/>
                </a:solidFill>
                <a:ea typeface="微软雅黑"/>
                <a:cs typeface="Arial"/>
              </a:rPr>
              <a:t>袁浩达</a:t>
            </a:r>
            <a:endParaRPr kumimoji="1" lang="en-US" altLang="zh-CN" dirty="0" smtClean="0">
              <a:solidFill>
                <a:srgbClr val="FFFFFF"/>
              </a:solidFill>
              <a:ea typeface="微软雅黑"/>
              <a:cs typeface="Arial"/>
            </a:endParaRPr>
          </a:p>
          <a:p>
            <a:pPr>
              <a:lnSpc>
                <a:spcPct val="130000"/>
              </a:lnSpc>
            </a:pPr>
            <a:r>
              <a:rPr kumimoji="1" lang="zh-CN" altLang="en-US" dirty="0" smtClean="0">
                <a:solidFill>
                  <a:srgbClr val="FFFFFF"/>
                </a:solidFill>
                <a:ea typeface="微软雅黑"/>
                <a:cs typeface="Arial"/>
              </a:rPr>
              <a:t>刘艺菲</a:t>
            </a:r>
            <a:endParaRPr kumimoji="1" lang="en-US" altLang="zh-CN" dirty="0" smtClean="0">
              <a:solidFill>
                <a:srgbClr val="FFFFFF"/>
              </a:solidFill>
              <a:ea typeface="微软雅黑"/>
              <a:cs typeface="Arial"/>
            </a:endParaRPr>
          </a:p>
          <a:p>
            <a:pPr>
              <a:lnSpc>
                <a:spcPct val="130000"/>
              </a:lnSpc>
            </a:pPr>
            <a:r>
              <a:rPr kumimoji="1" lang="en-US" altLang="zh-CN" dirty="0" smtClean="0">
                <a:solidFill>
                  <a:srgbClr val="FFFFFF"/>
                </a:solidFill>
                <a:ea typeface="微软雅黑"/>
                <a:cs typeface="Arial"/>
              </a:rPr>
              <a:t>2018/09/25</a:t>
            </a:r>
            <a:endParaRPr kumimoji="1" lang="zh-CN" altLang="en-US" dirty="0">
              <a:solidFill>
                <a:srgbClr val="FFFFFF"/>
              </a:solidFill>
              <a:ea typeface="微软雅黑"/>
              <a:cs typeface="Arial"/>
            </a:endParaRPr>
          </a:p>
        </p:txBody>
      </p:sp>
    </p:spTree>
    <p:extLst>
      <p:ext uri="{BB962C8B-B14F-4D97-AF65-F5344CB8AC3E}">
        <p14:creationId xmlns:p14="http://schemas.microsoft.com/office/powerpoint/2010/main" val="191389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389028" y="1121836"/>
                <a:ext cx="7445717" cy="1052596"/>
              </a:xfrm>
              <a:prstGeom prst="rect">
                <a:avLst/>
              </a:prstGeom>
              <a:noFill/>
            </p:spPr>
            <p:txBody>
              <a:bodyPr wrap="square" rtlCol="0">
                <a:spAutoFit/>
              </a:bodyPr>
              <a:lstStyle/>
              <a:p>
                <a:pPr lvl="0">
                  <a:lnSpc>
                    <a:spcPct val="130000"/>
                  </a:lnSpc>
                </a:pPr>
                <a14:m>
                  <m:oMathPara xmlns:m="http://schemas.openxmlformats.org/officeDocument/2006/math">
                    <m:oMathParaPr>
                      <m:jc m:val="left"/>
                    </m:oMathParaPr>
                    <m:oMath xmlns:m="http://schemas.openxmlformats.org/officeDocument/2006/math">
                      <m:r>
                        <a:rPr kumimoji="1" lang="en-US" altLang="zh-CN" sz="1600" b="0" i="1" smtClean="0">
                          <a:latin typeface="Cambria Math" panose="02040503050406030204" pitchFamily="18" charset="0"/>
                        </a:rPr>
                        <m:t>𝑒</m:t>
                      </m:r>
                      <m:r>
                        <a:rPr kumimoji="1" lang="en-US" altLang="zh-CN" sz="1600" b="0" i="1" smtClean="0">
                          <a:latin typeface="Cambria Math" panose="02040503050406030204" pitchFamily="18" charset="0"/>
                        </a:rPr>
                        <m:t>=</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𝑎</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e>
                      </m:d>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r>
                        <a:rPr kumimoji="1" lang="en-US" altLang="zh-CN" sz="1600" b="0" i="1" smtClean="0">
                          <a:latin typeface="Cambria Math" panose="02040503050406030204" pitchFamily="18" charset="0"/>
                        </a:rPr>
                        <m:t>+1)</m:t>
                      </m:r>
                    </m:oMath>
                  </m:oMathPara>
                </a14:m>
                <a:endParaRPr kumimoji="1" lang="en-US" altLang="zh-CN" sz="1600" dirty="0" smtClean="0"/>
              </a:p>
              <a:p>
                <a:pPr>
                  <a:lnSpc>
                    <a:spcPct val="130000"/>
                  </a:lnSpc>
                </a:pPr>
                <a:endParaRPr kumimoji="1" lang="en-US" altLang="zh-CN" sz="1600" dirty="0" smtClean="0"/>
              </a:p>
              <a:p>
                <a:pPr>
                  <a:lnSpc>
                    <a:spcPct val="130000"/>
                  </a:lnSpc>
                </a:pPr>
                <a:r>
                  <a:rPr kumimoji="1" lang="zh-CN" altLang="en-US" sz="1600" dirty="0"/>
                  <a:t>若</a:t>
                </a:r>
                <a14:m>
                  <m:oMath xmlns:m="http://schemas.openxmlformats.org/officeDocument/2006/math">
                    <m:r>
                      <a:rPr kumimoji="1" lang="en-US" altLang="zh-CN" sz="1600" i="1">
                        <a:latin typeface="Cambria Math" panose="02040503050406030204" pitchFamily="18" charset="0"/>
                      </a:rPr>
                      <m:t>𝑎</m:t>
                    </m:r>
                    <m:r>
                      <a:rPr kumimoji="1" lang="en-US" altLang="zh-CN" sz="1600" b="0" i="1" smtClean="0">
                        <a:latin typeface="Cambria Math" panose="02040503050406030204" pitchFamily="18" charset="0"/>
                      </a:rPr>
                      <m:t>=3</m:t>
                    </m:r>
                    <m:r>
                      <a:rPr kumimoji="1" lang="zh-CN" altLang="en-US" sz="1600" i="1">
                        <a:latin typeface="Cambria Math" panose="02040503050406030204" pitchFamily="18" charset="0"/>
                      </a:rPr>
                      <m:t>，</m:t>
                    </m:r>
                    <m:r>
                      <a:rPr kumimoji="1" lang="en-US" altLang="zh-CN" sz="1600" i="1">
                        <a:latin typeface="Cambria Math" panose="02040503050406030204" pitchFamily="18" charset="0"/>
                      </a:rPr>
                      <m:t>𝑏</m:t>
                    </m:r>
                    <m:r>
                      <a:rPr kumimoji="1" lang="en-US" altLang="zh-CN" sz="1600" i="1" smtClean="0">
                        <a:latin typeface="Cambria Math" panose="02040503050406030204" pitchFamily="18" charset="0"/>
                      </a:rPr>
                      <m:t>=</m:t>
                    </m:r>
                    <m:r>
                      <a:rPr kumimoji="1" lang="en-US" altLang="zh-CN" sz="1600" i="1">
                        <a:latin typeface="Cambria Math" panose="02040503050406030204" pitchFamily="18" charset="0"/>
                      </a:rPr>
                      <m:t>2</m:t>
                    </m:r>
                  </m:oMath>
                </a14:m>
                <a:endParaRPr kumimoji="1" lang="en-US" altLang="zh-CN" sz="16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89028" y="1121836"/>
                <a:ext cx="7445717" cy="1052596"/>
              </a:xfrm>
              <a:prstGeom prst="rect">
                <a:avLst/>
              </a:prstGeom>
              <a:blipFill rotWithShape="0">
                <a:blip r:embed="rId3"/>
                <a:stretch>
                  <a:fillRect l="-491" b="-3468"/>
                </a:stretch>
              </a:blipFill>
            </p:spPr>
            <p:txBody>
              <a:bodyPr/>
              <a:lstStyle/>
              <a:p>
                <a:r>
                  <a:rPr lang="zh-CN" altLang="en-US">
                    <a:noFill/>
                  </a:rPr>
                  <a:t> </a:t>
                </a:r>
              </a:p>
            </p:txBody>
          </p:sp>
        </mc:Fallback>
      </mc:AlternateContent>
      <p:sp>
        <p:nvSpPr>
          <p:cNvPr id="16" name="文本框 15"/>
          <p:cNvSpPr txBox="1"/>
          <p:nvPr/>
        </p:nvSpPr>
        <p:spPr>
          <a:xfrm>
            <a:off x="389028" y="257920"/>
            <a:ext cx="2265826" cy="397032"/>
          </a:xfrm>
          <a:prstGeom prst="rect">
            <a:avLst/>
          </a:prstGeom>
          <a:noFill/>
        </p:spPr>
        <p:txBody>
          <a:bodyPr wrap="square" rtlCol="0" anchor="ctr">
            <a:spAutoFit/>
          </a:bodyPr>
          <a:lstStyle/>
          <a:p>
            <a:pPr>
              <a:lnSpc>
                <a:spcPct val="110000"/>
              </a:lnSpc>
            </a:pPr>
            <a:r>
              <a:rPr kumimoji="1" lang="zh-CN" altLang="en-US" b="1" dirty="0">
                <a:solidFill>
                  <a:srgbClr val="222732"/>
                </a:solidFill>
                <a:latin typeface="微软雅黑"/>
                <a:ea typeface="微软雅黑"/>
                <a:cs typeface="微软雅黑"/>
              </a:rPr>
              <a:t>前</a:t>
            </a:r>
            <a:r>
              <a:rPr kumimoji="1" lang="zh-CN" altLang="en-US" b="1" dirty="0" smtClean="0">
                <a:solidFill>
                  <a:srgbClr val="222732"/>
                </a:solidFill>
                <a:latin typeface="微软雅黑"/>
                <a:ea typeface="微软雅黑"/>
                <a:cs typeface="微软雅黑"/>
              </a:rPr>
              <a:t>向计算与反向传播</a:t>
            </a:r>
            <a:endParaRPr kumimoji="1" lang="en-US" altLang="zh-CN" b="1" dirty="0" smtClean="0">
              <a:solidFill>
                <a:srgbClr val="222732"/>
              </a:solidFill>
              <a:latin typeface="微软雅黑"/>
              <a:ea typeface="微软雅黑"/>
              <a:cs typeface="微软雅黑"/>
            </a:endParaRPr>
          </a:p>
        </p:txBody>
      </p:sp>
      <p:grpSp>
        <p:nvGrpSpPr>
          <p:cNvPr id="2" name="组合 1"/>
          <p:cNvGrpSpPr/>
          <p:nvPr/>
        </p:nvGrpSpPr>
        <p:grpSpPr>
          <a:xfrm>
            <a:off x="2344726" y="788482"/>
            <a:ext cx="6820609" cy="3401914"/>
            <a:chOff x="2344726" y="788482"/>
            <a:chExt cx="6820609" cy="3401914"/>
          </a:xfrm>
        </p:grpSpPr>
        <p:grpSp>
          <p:nvGrpSpPr>
            <p:cNvPr id="51" name="组合 50"/>
            <p:cNvGrpSpPr/>
            <p:nvPr/>
          </p:nvGrpSpPr>
          <p:grpSpPr>
            <a:xfrm>
              <a:off x="3371652" y="788482"/>
              <a:ext cx="5210633" cy="3032582"/>
              <a:chOff x="3469624" y="673702"/>
              <a:chExt cx="5210633" cy="3032582"/>
            </a:xfrm>
          </p:grpSpPr>
          <p:grpSp>
            <p:nvGrpSpPr>
              <p:cNvPr id="6" name="组合 5"/>
              <p:cNvGrpSpPr/>
              <p:nvPr/>
            </p:nvGrpSpPr>
            <p:grpSpPr>
              <a:xfrm>
                <a:off x="5471886" y="673702"/>
                <a:ext cx="986971" cy="622305"/>
                <a:chOff x="5471886" y="673702"/>
                <a:chExt cx="986971" cy="622305"/>
              </a:xfrm>
            </p:grpSpPr>
            <p:sp>
              <p:nvSpPr>
                <p:cNvPr id="4" name="椭圆 3"/>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4"/>
                      <a:stretch>
                        <a:fillRect b="-16393"/>
                      </a:stretch>
                    </a:blipFill>
                  </p:spPr>
                  <p:txBody>
                    <a:bodyPr/>
                    <a:lstStyle/>
                    <a:p>
                      <a:r>
                        <a:rPr lang="zh-CN" altLang="en-US">
                          <a:noFill/>
                        </a:rPr>
                        <a:t> </a:t>
                      </a:r>
                    </a:p>
                  </p:txBody>
                </p:sp>
              </mc:Fallback>
            </mc:AlternateContent>
          </p:grpSp>
          <p:grpSp>
            <p:nvGrpSpPr>
              <p:cNvPr id="9" name="组合 8"/>
              <p:cNvGrpSpPr/>
              <p:nvPr/>
            </p:nvGrpSpPr>
            <p:grpSpPr>
              <a:xfrm>
                <a:off x="4484915" y="1744141"/>
                <a:ext cx="986971" cy="622305"/>
                <a:chOff x="5471886" y="673702"/>
                <a:chExt cx="986971" cy="622305"/>
              </a:xfrm>
            </p:grpSpPr>
            <p:sp>
              <p:nvSpPr>
                <p:cNvPr id="10" name="椭圆 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5"/>
                      <a:stretch>
                        <a:fillRect b="-16667"/>
                      </a:stretch>
                    </a:blipFill>
                  </p:spPr>
                  <p:txBody>
                    <a:bodyPr/>
                    <a:lstStyle/>
                    <a:p>
                      <a:r>
                        <a:rPr lang="zh-CN" altLang="en-US">
                          <a:noFill/>
                        </a:rPr>
                        <a:t> </a:t>
                      </a:r>
                    </a:p>
                  </p:txBody>
                </p:sp>
              </mc:Fallback>
            </mc:AlternateContent>
          </p:grpSp>
          <p:grpSp>
            <p:nvGrpSpPr>
              <p:cNvPr id="12" name="组合 11"/>
              <p:cNvGrpSpPr/>
              <p:nvPr/>
            </p:nvGrpSpPr>
            <p:grpSpPr>
              <a:xfrm>
                <a:off x="6513285" y="1744140"/>
                <a:ext cx="986971" cy="622305"/>
                <a:chOff x="5471886" y="673702"/>
                <a:chExt cx="986971" cy="622305"/>
              </a:xfrm>
            </p:grpSpPr>
            <p:sp>
              <p:nvSpPr>
                <p:cNvPr id="13" name="椭圆 12"/>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6"/>
                      <a:stretch>
                        <a:fillRect b="-16667"/>
                      </a:stretch>
                    </a:blipFill>
                  </p:spPr>
                  <p:txBody>
                    <a:bodyPr/>
                    <a:lstStyle/>
                    <a:p>
                      <a:r>
                        <a:rPr lang="zh-CN" altLang="en-US">
                          <a:noFill/>
                        </a:rPr>
                        <a:t> </a:t>
                      </a:r>
                    </a:p>
                  </p:txBody>
                </p:sp>
              </mc:Fallback>
            </mc:AlternateContent>
          </p:grpSp>
          <p:grpSp>
            <p:nvGrpSpPr>
              <p:cNvPr id="20" name="组合 19"/>
              <p:cNvGrpSpPr/>
              <p:nvPr/>
            </p:nvGrpSpPr>
            <p:grpSpPr>
              <a:xfrm>
                <a:off x="3469624" y="3083978"/>
                <a:ext cx="986971" cy="622305"/>
                <a:chOff x="5471886" y="673702"/>
                <a:chExt cx="986971" cy="622305"/>
              </a:xfrm>
            </p:grpSpPr>
            <p:sp>
              <p:nvSpPr>
                <p:cNvPr id="21" name="椭圆 20"/>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26" name="组合 25"/>
              <p:cNvGrpSpPr/>
              <p:nvPr/>
            </p:nvGrpSpPr>
            <p:grpSpPr>
              <a:xfrm>
                <a:off x="5581455" y="3083979"/>
                <a:ext cx="986971" cy="622305"/>
                <a:chOff x="5471886" y="673702"/>
                <a:chExt cx="986971" cy="622305"/>
              </a:xfrm>
            </p:grpSpPr>
            <p:sp>
              <p:nvSpPr>
                <p:cNvPr id="27" name="椭圆 26"/>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29" name="组合 28"/>
              <p:cNvGrpSpPr/>
              <p:nvPr/>
            </p:nvGrpSpPr>
            <p:grpSpPr>
              <a:xfrm>
                <a:off x="7693286" y="2963845"/>
                <a:ext cx="986971" cy="622305"/>
                <a:chOff x="5471886" y="673702"/>
                <a:chExt cx="986971" cy="622305"/>
              </a:xfrm>
            </p:grpSpPr>
            <p:sp>
              <p:nvSpPr>
                <p:cNvPr id="30" name="椭圆 2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8" name="直接箭头连接符 7"/>
              <p:cNvCxnSpPr>
                <a:stCxn id="10" idx="0"/>
                <a:endCxn id="4" idx="3"/>
              </p:cNvCxnSpPr>
              <p:nvPr/>
            </p:nvCxnSpPr>
            <p:spPr>
              <a:xfrm flipV="1">
                <a:off x="4978401" y="1204873"/>
                <a:ext cx="638024" cy="5392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stCxn id="13" idx="0"/>
                <a:endCxn id="4" idx="5"/>
              </p:cNvCxnSpPr>
              <p:nvPr/>
            </p:nvCxnSpPr>
            <p:spPr>
              <a:xfrm flipH="1" flipV="1">
                <a:off x="6314318" y="1204873"/>
                <a:ext cx="692453" cy="539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21" idx="0"/>
                <a:endCxn id="10" idx="4"/>
              </p:cNvCxnSpPr>
              <p:nvPr/>
            </p:nvCxnSpPr>
            <p:spPr>
              <a:xfrm flipV="1">
                <a:off x="3963110" y="2366446"/>
                <a:ext cx="1015291" cy="7175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27" idx="0"/>
                <a:endCxn id="10" idx="4"/>
              </p:cNvCxnSpPr>
              <p:nvPr/>
            </p:nvCxnSpPr>
            <p:spPr>
              <a:xfrm flipH="1" flipV="1">
                <a:off x="4978401" y="2366446"/>
                <a:ext cx="1096540" cy="7175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27" idx="0"/>
                <a:endCxn id="13" idx="4"/>
              </p:cNvCxnSpPr>
              <p:nvPr/>
            </p:nvCxnSpPr>
            <p:spPr>
              <a:xfrm flipV="1">
                <a:off x="6074941" y="2366445"/>
                <a:ext cx="931830" cy="71753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30" idx="0"/>
                <a:endCxn id="13" idx="4"/>
              </p:cNvCxnSpPr>
              <p:nvPr/>
            </p:nvCxnSpPr>
            <p:spPr>
              <a:xfrm flipH="1" flipV="1">
                <a:off x="7006771" y="2366445"/>
                <a:ext cx="1180001" cy="5974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文本框 52"/>
                <p:cNvSpPr txBox="1"/>
                <p:nvPr/>
              </p:nvSpPr>
              <p:spPr>
                <a:xfrm>
                  <a:off x="5396827" y="3821064"/>
                  <a:ext cx="11164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=2</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396827" y="3821064"/>
                  <a:ext cx="1116456"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2344726" y="2258193"/>
                  <a:ext cx="2595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=5</m:t>
                        </m:r>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2344726" y="2258193"/>
                  <a:ext cx="2595509" cy="369332"/>
                </a:xfrm>
                <a:prstGeom prst="rect">
                  <a:avLst/>
                </a:prstGeom>
                <a:blipFill rotWithShape="0">
                  <a:blip r:embed="rId11"/>
                  <a:stretch>
                    <a:fillRect/>
                  </a:stretch>
                </a:blipFill>
              </p:spPr>
              <p:txBody>
                <a:bodyPr/>
                <a:lstStyle/>
                <a:p>
                  <a:r>
                    <a:rPr lang="zh-CN" altLang="en-US">
                      <a:noFill/>
                    </a:rPr>
                    <a:t> </a:t>
                  </a:r>
                </a:p>
              </p:txBody>
            </p:sp>
          </mc:Fallback>
        </mc:AlternateContent>
        <p:sp>
          <p:nvSpPr>
            <p:cNvPr id="35" name="文本框 34"/>
            <p:cNvSpPr txBox="1"/>
            <p:nvPr/>
          </p:nvSpPr>
          <p:spPr>
            <a:xfrm>
              <a:off x="5991838" y="887078"/>
              <a:ext cx="686509" cy="369332"/>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6569826" y="1495940"/>
                  <a:ext cx="2595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+1=3</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6569826" y="1495940"/>
                  <a:ext cx="2595509" cy="369332"/>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3270487" y="3769991"/>
                  <a:ext cx="111645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=3</m:t>
                        </m:r>
                      </m:oMath>
                    </m:oMathPara>
                  </a14:m>
                  <a:endParaRPr lang="zh-CN" altLang="en-US" dirty="0"/>
                </a:p>
              </p:txBody>
            </p:sp>
          </mc:Choice>
          <mc:Fallback xmlns="">
            <p:sp>
              <p:nvSpPr>
                <p:cNvPr id="37" name="文本框 36"/>
                <p:cNvSpPr txBox="1">
                  <a:spLocks noRot="1" noChangeAspect="1" noMove="1" noResize="1" noEditPoints="1" noAdjustHandles="1" noChangeArrowheads="1" noChangeShapeType="1" noTextEdit="1"/>
                </p:cNvSpPr>
                <p:nvPr/>
              </p:nvSpPr>
              <p:spPr>
                <a:xfrm>
                  <a:off x="3270487" y="3769991"/>
                  <a:ext cx="1116456" cy="370294"/>
                </a:xfrm>
                <a:prstGeom prst="rect">
                  <a:avLst/>
                </a:prstGeom>
                <a:blipFill rotWithShape="0">
                  <a:blip r:embed="rId1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16561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389028" y="1121836"/>
                <a:ext cx="7445717" cy="1052596"/>
              </a:xfrm>
              <a:prstGeom prst="rect">
                <a:avLst/>
              </a:prstGeom>
              <a:noFill/>
            </p:spPr>
            <p:txBody>
              <a:bodyPr wrap="square" rtlCol="0">
                <a:spAutoFit/>
              </a:bodyPr>
              <a:lstStyle/>
              <a:p>
                <a:pPr lvl="0">
                  <a:lnSpc>
                    <a:spcPct val="130000"/>
                  </a:lnSpc>
                </a:pPr>
                <a14:m>
                  <m:oMathPara xmlns:m="http://schemas.openxmlformats.org/officeDocument/2006/math">
                    <m:oMathParaPr>
                      <m:jc m:val="left"/>
                    </m:oMathParaPr>
                    <m:oMath xmlns:m="http://schemas.openxmlformats.org/officeDocument/2006/math">
                      <m:r>
                        <a:rPr kumimoji="1" lang="en-US" altLang="zh-CN" sz="1600" b="0" i="1" smtClean="0">
                          <a:latin typeface="Cambria Math" panose="02040503050406030204" pitchFamily="18" charset="0"/>
                        </a:rPr>
                        <m:t>𝑒</m:t>
                      </m:r>
                      <m:r>
                        <a:rPr kumimoji="1" lang="en-US" altLang="zh-CN" sz="1600" b="0" i="1" smtClean="0">
                          <a:latin typeface="Cambria Math" panose="02040503050406030204" pitchFamily="18" charset="0"/>
                        </a:rPr>
                        <m:t>=</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𝑎</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e>
                      </m:d>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r>
                        <a:rPr kumimoji="1" lang="en-US" altLang="zh-CN" sz="1600" b="0" i="1" smtClean="0">
                          <a:latin typeface="Cambria Math" panose="02040503050406030204" pitchFamily="18" charset="0"/>
                        </a:rPr>
                        <m:t>+1)</m:t>
                      </m:r>
                    </m:oMath>
                  </m:oMathPara>
                </a14:m>
                <a:endParaRPr kumimoji="1" lang="en-US" altLang="zh-CN" sz="1600" dirty="0" smtClean="0"/>
              </a:p>
              <a:p>
                <a:pPr>
                  <a:lnSpc>
                    <a:spcPct val="130000"/>
                  </a:lnSpc>
                </a:pPr>
                <a:endParaRPr kumimoji="1" lang="en-US" altLang="zh-CN" sz="1600" dirty="0" smtClean="0"/>
              </a:p>
              <a:p>
                <a:pPr>
                  <a:lnSpc>
                    <a:spcPct val="130000"/>
                  </a:lnSpc>
                </a:pPr>
                <a:r>
                  <a:rPr kumimoji="1" lang="zh-CN" altLang="en-US" sz="1600" dirty="0"/>
                  <a:t>若</a:t>
                </a:r>
                <a14:m>
                  <m:oMath xmlns:m="http://schemas.openxmlformats.org/officeDocument/2006/math">
                    <m:r>
                      <a:rPr kumimoji="1" lang="en-US" altLang="zh-CN" sz="1600" i="1">
                        <a:latin typeface="Cambria Math" panose="02040503050406030204" pitchFamily="18" charset="0"/>
                      </a:rPr>
                      <m:t>𝑎</m:t>
                    </m:r>
                    <m:r>
                      <a:rPr kumimoji="1" lang="en-US" altLang="zh-CN" sz="1600" b="0" i="1" smtClean="0">
                        <a:latin typeface="Cambria Math" panose="02040503050406030204" pitchFamily="18" charset="0"/>
                      </a:rPr>
                      <m:t>=3</m:t>
                    </m:r>
                    <m:r>
                      <a:rPr kumimoji="1" lang="zh-CN" altLang="en-US" sz="1600" i="1">
                        <a:latin typeface="Cambria Math" panose="02040503050406030204" pitchFamily="18" charset="0"/>
                      </a:rPr>
                      <m:t>，</m:t>
                    </m:r>
                    <m:r>
                      <a:rPr kumimoji="1" lang="en-US" altLang="zh-CN" sz="1600" i="1">
                        <a:latin typeface="Cambria Math" panose="02040503050406030204" pitchFamily="18" charset="0"/>
                      </a:rPr>
                      <m:t>𝑏</m:t>
                    </m:r>
                    <m:r>
                      <a:rPr kumimoji="1" lang="en-US" altLang="zh-CN" sz="1600" i="1" smtClean="0">
                        <a:latin typeface="Cambria Math" panose="02040503050406030204" pitchFamily="18" charset="0"/>
                      </a:rPr>
                      <m:t>=</m:t>
                    </m:r>
                    <m:r>
                      <a:rPr kumimoji="1" lang="en-US" altLang="zh-CN" sz="1600" i="1">
                        <a:latin typeface="Cambria Math" panose="02040503050406030204" pitchFamily="18" charset="0"/>
                      </a:rPr>
                      <m:t>2</m:t>
                    </m:r>
                  </m:oMath>
                </a14:m>
                <a:endParaRPr kumimoji="1" lang="en-US" altLang="zh-CN" sz="16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89028" y="1121836"/>
                <a:ext cx="7445717" cy="1052596"/>
              </a:xfrm>
              <a:prstGeom prst="rect">
                <a:avLst/>
              </a:prstGeom>
              <a:blipFill rotWithShape="0">
                <a:blip r:embed="rId3"/>
                <a:stretch>
                  <a:fillRect l="-491" b="-3468"/>
                </a:stretch>
              </a:blipFill>
            </p:spPr>
            <p:txBody>
              <a:bodyPr/>
              <a:lstStyle/>
              <a:p>
                <a:r>
                  <a:rPr lang="zh-CN" altLang="en-US">
                    <a:noFill/>
                  </a:rPr>
                  <a:t> </a:t>
                </a:r>
              </a:p>
            </p:txBody>
          </p:sp>
        </mc:Fallback>
      </mc:AlternateContent>
      <p:sp>
        <p:nvSpPr>
          <p:cNvPr id="16" name="文本框 15"/>
          <p:cNvSpPr txBox="1"/>
          <p:nvPr/>
        </p:nvSpPr>
        <p:spPr>
          <a:xfrm>
            <a:off x="389028" y="257920"/>
            <a:ext cx="2265826" cy="397032"/>
          </a:xfrm>
          <a:prstGeom prst="rect">
            <a:avLst/>
          </a:prstGeom>
          <a:noFill/>
        </p:spPr>
        <p:txBody>
          <a:bodyPr wrap="square" rtlCol="0" anchor="ctr">
            <a:spAutoFit/>
          </a:bodyPr>
          <a:lstStyle/>
          <a:p>
            <a:pPr>
              <a:lnSpc>
                <a:spcPct val="110000"/>
              </a:lnSpc>
            </a:pPr>
            <a:r>
              <a:rPr kumimoji="1" lang="zh-CN" altLang="en-US" b="1" dirty="0">
                <a:solidFill>
                  <a:srgbClr val="222732"/>
                </a:solidFill>
                <a:latin typeface="微软雅黑"/>
                <a:ea typeface="微软雅黑"/>
                <a:cs typeface="微软雅黑"/>
              </a:rPr>
              <a:t>前</a:t>
            </a:r>
            <a:r>
              <a:rPr kumimoji="1" lang="zh-CN" altLang="en-US" b="1" dirty="0" smtClean="0">
                <a:solidFill>
                  <a:srgbClr val="222732"/>
                </a:solidFill>
                <a:latin typeface="微软雅黑"/>
                <a:ea typeface="微软雅黑"/>
                <a:cs typeface="微软雅黑"/>
              </a:rPr>
              <a:t>向计算与反向传播</a:t>
            </a:r>
            <a:endParaRPr kumimoji="1" lang="en-US" altLang="zh-CN" b="1" dirty="0" smtClean="0">
              <a:solidFill>
                <a:srgbClr val="222732"/>
              </a:solidFill>
              <a:latin typeface="微软雅黑"/>
              <a:ea typeface="微软雅黑"/>
              <a:cs typeface="微软雅黑"/>
            </a:endParaRPr>
          </a:p>
        </p:txBody>
      </p:sp>
      <p:grpSp>
        <p:nvGrpSpPr>
          <p:cNvPr id="2" name="组合 1"/>
          <p:cNvGrpSpPr/>
          <p:nvPr/>
        </p:nvGrpSpPr>
        <p:grpSpPr>
          <a:xfrm>
            <a:off x="2344726" y="788482"/>
            <a:ext cx="6820609" cy="3401914"/>
            <a:chOff x="2344726" y="788482"/>
            <a:chExt cx="6820609" cy="3401914"/>
          </a:xfrm>
        </p:grpSpPr>
        <p:grpSp>
          <p:nvGrpSpPr>
            <p:cNvPr id="51" name="组合 50"/>
            <p:cNvGrpSpPr/>
            <p:nvPr/>
          </p:nvGrpSpPr>
          <p:grpSpPr>
            <a:xfrm>
              <a:off x="3371652" y="788482"/>
              <a:ext cx="5210633" cy="3032582"/>
              <a:chOff x="3469624" y="673702"/>
              <a:chExt cx="5210633" cy="3032582"/>
            </a:xfrm>
          </p:grpSpPr>
          <p:grpSp>
            <p:nvGrpSpPr>
              <p:cNvPr id="6" name="组合 5"/>
              <p:cNvGrpSpPr/>
              <p:nvPr/>
            </p:nvGrpSpPr>
            <p:grpSpPr>
              <a:xfrm>
                <a:off x="5471886" y="673702"/>
                <a:ext cx="986971" cy="622305"/>
                <a:chOff x="5471886" y="673702"/>
                <a:chExt cx="986971" cy="622305"/>
              </a:xfrm>
            </p:grpSpPr>
            <p:sp>
              <p:nvSpPr>
                <p:cNvPr id="4" name="椭圆 3"/>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4"/>
                      <a:stretch>
                        <a:fillRect b="-16393"/>
                      </a:stretch>
                    </a:blipFill>
                  </p:spPr>
                  <p:txBody>
                    <a:bodyPr/>
                    <a:lstStyle/>
                    <a:p>
                      <a:r>
                        <a:rPr lang="zh-CN" altLang="en-US">
                          <a:noFill/>
                        </a:rPr>
                        <a:t> </a:t>
                      </a:r>
                    </a:p>
                  </p:txBody>
                </p:sp>
              </mc:Fallback>
            </mc:AlternateContent>
          </p:grpSp>
          <p:grpSp>
            <p:nvGrpSpPr>
              <p:cNvPr id="9" name="组合 8"/>
              <p:cNvGrpSpPr/>
              <p:nvPr/>
            </p:nvGrpSpPr>
            <p:grpSpPr>
              <a:xfrm>
                <a:off x="4484915" y="1744141"/>
                <a:ext cx="986971" cy="622305"/>
                <a:chOff x="5471886" y="673702"/>
                <a:chExt cx="986971" cy="622305"/>
              </a:xfrm>
            </p:grpSpPr>
            <p:sp>
              <p:nvSpPr>
                <p:cNvPr id="10" name="椭圆 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5"/>
                      <a:stretch>
                        <a:fillRect b="-16667"/>
                      </a:stretch>
                    </a:blipFill>
                  </p:spPr>
                  <p:txBody>
                    <a:bodyPr/>
                    <a:lstStyle/>
                    <a:p>
                      <a:r>
                        <a:rPr lang="zh-CN" altLang="en-US">
                          <a:noFill/>
                        </a:rPr>
                        <a:t> </a:t>
                      </a:r>
                    </a:p>
                  </p:txBody>
                </p:sp>
              </mc:Fallback>
            </mc:AlternateContent>
          </p:grpSp>
          <p:grpSp>
            <p:nvGrpSpPr>
              <p:cNvPr id="12" name="组合 11"/>
              <p:cNvGrpSpPr/>
              <p:nvPr/>
            </p:nvGrpSpPr>
            <p:grpSpPr>
              <a:xfrm>
                <a:off x="6513285" y="1744140"/>
                <a:ext cx="986971" cy="622305"/>
                <a:chOff x="5471886" y="673702"/>
                <a:chExt cx="986971" cy="622305"/>
              </a:xfrm>
            </p:grpSpPr>
            <p:sp>
              <p:nvSpPr>
                <p:cNvPr id="13" name="椭圆 12"/>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6"/>
                      <a:stretch>
                        <a:fillRect b="-16667"/>
                      </a:stretch>
                    </a:blipFill>
                  </p:spPr>
                  <p:txBody>
                    <a:bodyPr/>
                    <a:lstStyle/>
                    <a:p>
                      <a:r>
                        <a:rPr lang="zh-CN" altLang="en-US">
                          <a:noFill/>
                        </a:rPr>
                        <a:t> </a:t>
                      </a:r>
                    </a:p>
                  </p:txBody>
                </p:sp>
              </mc:Fallback>
            </mc:AlternateContent>
          </p:grpSp>
          <p:grpSp>
            <p:nvGrpSpPr>
              <p:cNvPr id="20" name="组合 19"/>
              <p:cNvGrpSpPr/>
              <p:nvPr/>
            </p:nvGrpSpPr>
            <p:grpSpPr>
              <a:xfrm>
                <a:off x="3469624" y="3083978"/>
                <a:ext cx="986971" cy="622305"/>
                <a:chOff x="5471886" y="673702"/>
                <a:chExt cx="986971" cy="622305"/>
              </a:xfrm>
            </p:grpSpPr>
            <p:sp>
              <p:nvSpPr>
                <p:cNvPr id="21" name="椭圆 20"/>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26" name="组合 25"/>
              <p:cNvGrpSpPr/>
              <p:nvPr/>
            </p:nvGrpSpPr>
            <p:grpSpPr>
              <a:xfrm>
                <a:off x="5581455" y="3083979"/>
                <a:ext cx="986971" cy="622305"/>
                <a:chOff x="5471886" y="673702"/>
                <a:chExt cx="986971" cy="622305"/>
              </a:xfrm>
            </p:grpSpPr>
            <p:sp>
              <p:nvSpPr>
                <p:cNvPr id="27" name="椭圆 26"/>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29" name="组合 28"/>
              <p:cNvGrpSpPr/>
              <p:nvPr/>
            </p:nvGrpSpPr>
            <p:grpSpPr>
              <a:xfrm>
                <a:off x="7693286" y="2963845"/>
                <a:ext cx="986971" cy="622305"/>
                <a:chOff x="5471886" y="673702"/>
                <a:chExt cx="986971" cy="622305"/>
              </a:xfrm>
            </p:grpSpPr>
            <p:sp>
              <p:nvSpPr>
                <p:cNvPr id="30" name="椭圆 2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8" name="直接箭头连接符 7"/>
              <p:cNvCxnSpPr>
                <a:stCxn id="10" idx="0"/>
                <a:endCxn id="4" idx="3"/>
              </p:cNvCxnSpPr>
              <p:nvPr/>
            </p:nvCxnSpPr>
            <p:spPr>
              <a:xfrm flipV="1">
                <a:off x="4978401" y="1204873"/>
                <a:ext cx="638024" cy="5392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stCxn id="13" idx="0"/>
                <a:endCxn id="4" idx="5"/>
              </p:cNvCxnSpPr>
              <p:nvPr/>
            </p:nvCxnSpPr>
            <p:spPr>
              <a:xfrm flipH="1" flipV="1">
                <a:off x="6314318" y="1204873"/>
                <a:ext cx="692453" cy="539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21" idx="0"/>
                <a:endCxn id="10" idx="4"/>
              </p:cNvCxnSpPr>
              <p:nvPr/>
            </p:nvCxnSpPr>
            <p:spPr>
              <a:xfrm flipV="1">
                <a:off x="3963110" y="2366446"/>
                <a:ext cx="1015291" cy="7175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27" idx="0"/>
                <a:endCxn id="10" idx="4"/>
              </p:cNvCxnSpPr>
              <p:nvPr/>
            </p:nvCxnSpPr>
            <p:spPr>
              <a:xfrm flipH="1" flipV="1">
                <a:off x="4978401" y="2366446"/>
                <a:ext cx="1096540" cy="7175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27" idx="0"/>
                <a:endCxn id="13" idx="4"/>
              </p:cNvCxnSpPr>
              <p:nvPr/>
            </p:nvCxnSpPr>
            <p:spPr>
              <a:xfrm flipV="1">
                <a:off x="6074941" y="2366445"/>
                <a:ext cx="931830" cy="71753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30" idx="0"/>
                <a:endCxn id="13" idx="4"/>
              </p:cNvCxnSpPr>
              <p:nvPr/>
            </p:nvCxnSpPr>
            <p:spPr>
              <a:xfrm flipH="1" flipV="1">
                <a:off x="7006771" y="2366445"/>
                <a:ext cx="1180001" cy="5974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文本框 52"/>
                <p:cNvSpPr txBox="1"/>
                <p:nvPr/>
              </p:nvSpPr>
              <p:spPr>
                <a:xfrm>
                  <a:off x="5396827" y="3821064"/>
                  <a:ext cx="11164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=2</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396827" y="3821064"/>
                  <a:ext cx="1116456"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2344726" y="2258193"/>
                  <a:ext cx="2595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=5</m:t>
                        </m:r>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2344726" y="2258193"/>
                  <a:ext cx="2595509" cy="369332"/>
                </a:xfrm>
                <a:prstGeom prst="rect">
                  <a:avLst/>
                </a:prstGeom>
                <a:blipFill rotWithShape="0">
                  <a:blip r:embed="rId11"/>
                  <a:stretch>
                    <a:fillRect/>
                  </a:stretch>
                </a:blipFill>
              </p:spPr>
              <p:txBody>
                <a:bodyPr/>
                <a:lstStyle/>
                <a:p>
                  <a:r>
                    <a:rPr lang="zh-CN" altLang="en-US">
                      <a:noFill/>
                    </a:rPr>
                    <a:t> </a:t>
                  </a:r>
                </a:p>
              </p:txBody>
            </p:sp>
          </mc:Fallback>
        </mc:AlternateContent>
        <p:sp>
          <p:nvSpPr>
            <p:cNvPr id="35" name="文本框 34"/>
            <p:cNvSpPr txBox="1"/>
            <p:nvPr/>
          </p:nvSpPr>
          <p:spPr>
            <a:xfrm>
              <a:off x="5991838" y="887078"/>
              <a:ext cx="686509" cy="369332"/>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6569826" y="1495940"/>
                  <a:ext cx="2595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+1=3</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6569826" y="1495940"/>
                  <a:ext cx="2595509" cy="369332"/>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3270487" y="3769991"/>
                  <a:ext cx="111645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=3</m:t>
                        </m:r>
                      </m:oMath>
                    </m:oMathPara>
                  </a14:m>
                  <a:endParaRPr lang="zh-CN" altLang="en-US" dirty="0"/>
                </a:p>
              </p:txBody>
            </p:sp>
          </mc:Choice>
          <mc:Fallback xmlns="">
            <p:sp>
              <p:nvSpPr>
                <p:cNvPr id="37" name="文本框 36"/>
                <p:cNvSpPr txBox="1">
                  <a:spLocks noRot="1" noChangeAspect="1" noMove="1" noResize="1" noEditPoints="1" noAdjustHandles="1" noChangeArrowheads="1" noChangeShapeType="1" noTextEdit="1"/>
                </p:cNvSpPr>
                <p:nvPr/>
              </p:nvSpPr>
              <p:spPr>
                <a:xfrm>
                  <a:off x="3270487" y="3769991"/>
                  <a:ext cx="1116456" cy="370294"/>
                </a:xfrm>
                <a:prstGeom prst="rect">
                  <a:avLst/>
                </a:prstGeom>
                <a:blipFill rotWithShape="0">
                  <a:blip r:embed="rId13"/>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9" name="文本框 38"/>
              <p:cNvSpPr txBox="1"/>
              <p:nvPr/>
            </p:nvSpPr>
            <p:spPr>
              <a:xfrm>
                <a:off x="4694083" y="328016"/>
                <a:ext cx="2595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=15</m:t>
                      </m:r>
                    </m:oMath>
                  </m:oMathPara>
                </a14:m>
                <a:endParaRPr lang="zh-CN" altLang="en-US" dirty="0"/>
              </a:p>
            </p:txBody>
          </p:sp>
        </mc:Choice>
        <mc:Fallback xmlns="">
          <p:sp>
            <p:nvSpPr>
              <p:cNvPr id="39" name="文本框 38"/>
              <p:cNvSpPr txBox="1">
                <a:spLocks noRot="1" noChangeAspect="1" noMove="1" noResize="1" noEditPoints="1" noAdjustHandles="1" noChangeArrowheads="1" noChangeShapeType="1" noTextEdit="1"/>
              </p:cNvSpPr>
              <p:nvPr/>
            </p:nvSpPr>
            <p:spPr>
              <a:xfrm>
                <a:off x="4694083" y="328016"/>
                <a:ext cx="2595509" cy="369332"/>
              </a:xfrm>
              <a:prstGeom prst="rect">
                <a:avLst/>
              </a:prstGeom>
              <a:blipFill rotWithShape="0">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6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389028" y="1121836"/>
                <a:ext cx="7445717" cy="1052596"/>
              </a:xfrm>
              <a:prstGeom prst="rect">
                <a:avLst/>
              </a:prstGeom>
              <a:noFill/>
            </p:spPr>
            <p:txBody>
              <a:bodyPr wrap="square" rtlCol="0">
                <a:spAutoFit/>
              </a:bodyPr>
              <a:lstStyle/>
              <a:p>
                <a:pPr lvl="0">
                  <a:lnSpc>
                    <a:spcPct val="130000"/>
                  </a:lnSpc>
                </a:pPr>
                <a14:m>
                  <m:oMathPara xmlns:m="http://schemas.openxmlformats.org/officeDocument/2006/math">
                    <m:oMathParaPr>
                      <m:jc m:val="left"/>
                    </m:oMathParaPr>
                    <m:oMath xmlns:m="http://schemas.openxmlformats.org/officeDocument/2006/math">
                      <m:r>
                        <a:rPr kumimoji="1" lang="en-US" altLang="zh-CN" sz="1600" b="0" i="1" smtClean="0">
                          <a:latin typeface="Cambria Math" panose="02040503050406030204" pitchFamily="18" charset="0"/>
                        </a:rPr>
                        <m:t>𝑒</m:t>
                      </m:r>
                      <m:r>
                        <a:rPr kumimoji="1" lang="en-US" altLang="zh-CN" sz="1600" b="0" i="1" smtClean="0">
                          <a:latin typeface="Cambria Math" panose="02040503050406030204" pitchFamily="18" charset="0"/>
                        </a:rPr>
                        <m:t>=</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𝑎</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e>
                      </m:d>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r>
                        <a:rPr kumimoji="1" lang="en-US" altLang="zh-CN" sz="1600" b="0" i="1" smtClean="0">
                          <a:latin typeface="Cambria Math" panose="02040503050406030204" pitchFamily="18" charset="0"/>
                        </a:rPr>
                        <m:t>+1)</m:t>
                      </m:r>
                    </m:oMath>
                  </m:oMathPara>
                </a14:m>
                <a:endParaRPr kumimoji="1" lang="en-US" altLang="zh-CN" sz="1600" dirty="0" smtClean="0"/>
              </a:p>
              <a:p>
                <a:pPr>
                  <a:lnSpc>
                    <a:spcPct val="130000"/>
                  </a:lnSpc>
                </a:pPr>
                <a:endParaRPr kumimoji="1" lang="en-US" altLang="zh-CN" sz="1600" dirty="0" smtClean="0"/>
              </a:p>
              <a:p>
                <a:pPr>
                  <a:lnSpc>
                    <a:spcPct val="130000"/>
                  </a:lnSpc>
                </a:pPr>
                <a:r>
                  <a:rPr kumimoji="1" lang="zh-CN" altLang="en-US" sz="1600" dirty="0"/>
                  <a:t>若</a:t>
                </a:r>
                <a14:m>
                  <m:oMath xmlns:m="http://schemas.openxmlformats.org/officeDocument/2006/math">
                    <m:r>
                      <a:rPr kumimoji="1" lang="en-US" altLang="zh-CN" sz="1600" i="1">
                        <a:latin typeface="Cambria Math" panose="02040503050406030204" pitchFamily="18" charset="0"/>
                      </a:rPr>
                      <m:t>𝑎</m:t>
                    </m:r>
                    <m:r>
                      <a:rPr kumimoji="1" lang="en-US" altLang="zh-CN" sz="1600" b="0" i="1" smtClean="0">
                        <a:latin typeface="Cambria Math" panose="02040503050406030204" pitchFamily="18" charset="0"/>
                      </a:rPr>
                      <m:t>=3</m:t>
                    </m:r>
                    <m:r>
                      <a:rPr kumimoji="1" lang="zh-CN" altLang="en-US" sz="1600" i="1">
                        <a:latin typeface="Cambria Math" panose="02040503050406030204" pitchFamily="18" charset="0"/>
                      </a:rPr>
                      <m:t>，</m:t>
                    </m:r>
                    <m:r>
                      <a:rPr kumimoji="1" lang="en-US" altLang="zh-CN" sz="1600" i="1">
                        <a:latin typeface="Cambria Math" panose="02040503050406030204" pitchFamily="18" charset="0"/>
                      </a:rPr>
                      <m:t>𝑏</m:t>
                    </m:r>
                    <m:r>
                      <a:rPr kumimoji="1" lang="en-US" altLang="zh-CN" sz="1600" i="1" smtClean="0">
                        <a:latin typeface="Cambria Math" panose="02040503050406030204" pitchFamily="18" charset="0"/>
                      </a:rPr>
                      <m:t>=</m:t>
                    </m:r>
                    <m:r>
                      <a:rPr kumimoji="1" lang="en-US" altLang="zh-CN" sz="1600" i="1">
                        <a:latin typeface="Cambria Math" panose="02040503050406030204" pitchFamily="18" charset="0"/>
                      </a:rPr>
                      <m:t>2</m:t>
                    </m:r>
                  </m:oMath>
                </a14:m>
                <a:endParaRPr kumimoji="1" lang="en-US" altLang="zh-CN" sz="16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89028" y="1121836"/>
                <a:ext cx="7445717" cy="1052596"/>
              </a:xfrm>
              <a:prstGeom prst="rect">
                <a:avLst/>
              </a:prstGeom>
              <a:blipFill rotWithShape="0">
                <a:blip r:embed="rId3"/>
                <a:stretch>
                  <a:fillRect l="-491" b="-3468"/>
                </a:stretch>
              </a:blipFill>
            </p:spPr>
            <p:txBody>
              <a:bodyPr/>
              <a:lstStyle/>
              <a:p>
                <a:r>
                  <a:rPr lang="zh-CN" altLang="en-US">
                    <a:noFill/>
                  </a:rPr>
                  <a:t> </a:t>
                </a:r>
              </a:p>
            </p:txBody>
          </p:sp>
        </mc:Fallback>
      </mc:AlternateContent>
      <p:sp>
        <p:nvSpPr>
          <p:cNvPr id="16" name="文本框 15"/>
          <p:cNvSpPr txBox="1"/>
          <p:nvPr/>
        </p:nvSpPr>
        <p:spPr>
          <a:xfrm>
            <a:off x="389028" y="257920"/>
            <a:ext cx="2265826" cy="397032"/>
          </a:xfrm>
          <a:prstGeom prst="rect">
            <a:avLst/>
          </a:prstGeom>
          <a:noFill/>
        </p:spPr>
        <p:txBody>
          <a:bodyPr wrap="square" rtlCol="0" anchor="ctr">
            <a:spAutoFit/>
          </a:bodyPr>
          <a:lstStyle/>
          <a:p>
            <a:pPr>
              <a:lnSpc>
                <a:spcPct val="110000"/>
              </a:lnSpc>
            </a:pPr>
            <a:r>
              <a:rPr kumimoji="1" lang="zh-CN" altLang="en-US" b="1" dirty="0">
                <a:solidFill>
                  <a:srgbClr val="222732"/>
                </a:solidFill>
                <a:latin typeface="微软雅黑"/>
                <a:ea typeface="微软雅黑"/>
                <a:cs typeface="微软雅黑"/>
              </a:rPr>
              <a:t>前</a:t>
            </a:r>
            <a:r>
              <a:rPr kumimoji="1" lang="zh-CN" altLang="en-US" b="1" dirty="0" smtClean="0">
                <a:solidFill>
                  <a:srgbClr val="222732"/>
                </a:solidFill>
                <a:latin typeface="微软雅黑"/>
                <a:ea typeface="微软雅黑"/>
                <a:cs typeface="微软雅黑"/>
              </a:rPr>
              <a:t>向计算与反向传播</a:t>
            </a:r>
            <a:endParaRPr kumimoji="1" lang="en-US" altLang="zh-CN" b="1" dirty="0" smtClean="0">
              <a:solidFill>
                <a:srgbClr val="222732"/>
              </a:solidFill>
              <a:latin typeface="微软雅黑"/>
              <a:ea typeface="微软雅黑"/>
              <a:cs typeface="微软雅黑"/>
            </a:endParaRPr>
          </a:p>
        </p:txBody>
      </p:sp>
      <p:grpSp>
        <p:nvGrpSpPr>
          <p:cNvPr id="51" name="组合 50"/>
          <p:cNvGrpSpPr/>
          <p:nvPr/>
        </p:nvGrpSpPr>
        <p:grpSpPr>
          <a:xfrm>
            <a:off x="3371652" y="788482"/>
            <a:ext cx="5210633" cy="3032582"/>
            <a:chOff x="3469624" y="673702"/>
            <a:chExt cx="5210633" cy="3032582"/>
          </a:xfrm>
        </p:grpSpPr>
        <p:grpSp>
          <p:nvGrpSpPr>
            <p:cNvPr id="6" name="组合 5"/>
            <p:cNvGrpSpPr/>
            <p:nvPr/>
          </p:nvGrpSpPr>
          <p:grpSpPr>
            <a:xfrm>
              <a:off x="5471886" y="673702"/>
              <a:ext cx="986971" cy="622305"/>
              <a:chOff x="5471886" y="673702"/>
              <a:chExt cx="986971" cy="622305"/>
            </a:xfrm>
          </p:grpSpPr>
          <p:sp>
            <p:nvSpPr>
              <p:cNvPr id="4" name="椭圆 3"/>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4"/>
                    <a:stretch>
                      <a:fillRect b="-16393"/>
                    </a:stretch>
                  </a:blipFill>
                </p:spPr>
                <p:txBody>
                  <a:bodyPr/>
                  <a:lstStyle/>
                  <a:p>
                    <a:r>
                      <a:rPr lang="zh-CN" altLang="en-US">
                        <a:noFill/>
                      </a:rPr>
                      <a:t> </a:t>
                    </a:r>
                  </a:p>
                </p:txBody>
              </p:sp>
            </mc:Fallback>
          </mc:AlternateContent>
        </p:grpSp>
        <p:grpSp>
          <p:nvGrpSpPr>
            <p:cNvPr id="9" name="组合 8"/>
            <p:cNvGrpSpPr/>
            <p:nvPr/>
          </p:nvGrpSpPr>
          <p:grpSpPr>
            <a:xfrm>
              <a:off x="4484915" y="1744141"/>
              <a:ext cx="986971" cy="622305"/>
              <a:chOff x="5471886" y="673702"/>
              <a:chExt cx="986971" cy="622305"/>
            </a:xfrm>
          </p:grpSpPr>
          <p:sp>
            <p:nvSpPr>
              <p:cNvPr id="10" name="椭圆 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5"/>
                    <a:stretch>
                      <a:fillRect b="-16667"/>
                    </a:stretch>
                  </a:blipFill>
                </p:spPr>
                <p:txBody>
                  <a:bodyPr/>
                  <a:lstStyle/>
                  <a:p>
                    <a:r>
                      <a:rPr lang="zh-CN" altLang="en-US">
                        <a:noFill/>
                      </a:rPr>
                      <a:t> </a:t>
                    </a:r>
                  </a:p>
                </p:txBody>
              </p:sp>
            </mc:Fallback>
          </mc:AlternateContent>
        </p:grpSp>
        <p:grpSp>
          <p:nvGrpSpPr>
            <p:cNvPr id="12" name="组合 11"/>
            <p:cNvGrpSpPr/>
            <p:nvPr/>
          </p:nvGrpSpPr>
          <p:grpSpPr>
            <a:xfrm>
              <a:off x="6513285" y="1744140"/>
              <a:ext cx="986971" cy="622305"/>
              <a:chOff x="5471886" y="673702"/>
              <a:chExt cx="986971" cy="622305"/>
            </a:xfrm>
          </p:grpSpPr>
          <p:sp>
            <p:nvSpPr>
              <p:cNvPr id="13" name="椭圆 12"/>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6"/>
                    <a:stretch>
                      <a:fillRect b="-16667"/>
                    </a:stretch>
                  </a:blipFill>
                </p:spPr>
                <p:txBody>
                  <a:bodyPr/>
                  <a:lstStyle/>
                  <a:p>
                    <a:r>
                      <a:rPr lang="zh-CN" altLang="en-US">
                        <a:noFill/>
                      </a:rPr>
                      <a:t> </a:t>
                    </a:r>
                  </a:p>
                </p:txBody>
              </p:sp>
            </mc:Fallback>
          </mc:AlternateContent>
        </p:grpSp>
        <p:grpSp>
          <p:nvGrpSpPr>
            <p:cNvPr id="20" name="组合 19"/>
            <p:cNvGrpSpPr/>
            <p:nvPr/>
          </p:nvGrpSpPr>
          <p:grpSpPr>
            <a:xfrm>
              <a:off x="3469624" y="3083978"/>
              <a:ext cx="986971" cy="622305"/>
              <a:chOff x="5471886" y="673702"/>
              <a:chExt cx="986971" cy="622305"/>
            </a:xfrm>
          </p:grpSpPr>
          <p:sp>
            <p:nvSpPr>
              <p:cNvPr id="21" name="椭圆 20"/>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26" name="组合 25"/>
            <p:cNvGrpSpPr/>
            <p:nvPr/>
          </p:nvGrpSpPr>
          <p:grpSpPr>
            <a:xfrm>
              <a:off x="5581455" y="3083979"/>
              <a:ext cx="986971" cy="622305"/>
              <a:chOff x="5471886" y="673702"/>
              <a:chExt cx="986971" cy="622305"/>
            </a:xfrm>
          </p:grpSpPr>
          <p:sp>
            <p:nvSpPr>
              <p:cNvPr id="27" name="椭圆 26"/>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29" name="组合 28"/>
            <p:cNvGrpSpPr/>
            <p:nvPr/>
          </p:nvGrpSpPr>
          <p:grpSpPr>
            <a:xfrm>
              <a:off x="7693286" y="2963845"/>
              <a:ext cx="986971" cy="622305"/>
              <a:chOff x="5471886" y="673702"/>
              <a:chExt cx="986971" cy="622305"/>
            </a:xfrm>
          </p:grpSpPr>
          <p:sp>
            <p:nvSpPr>
              <p:cNvPr id="30" name="椭圆 2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8" name="直接箭头连接符 7"/>
            <p:cNvCxnSpPr>
              <a:stCxn id="10" idx="0"/>
              <a:endCxn id="4" idx="3"/>
            </p:cNvCxnSpPr>
            <p:nvPr/>
          </p:nvCxnSpPr>
          <p:spPr>
            <a:xfrm flipV="1">
              <a:off x="4978401" y="1204873"/>
              <a:ext cx="638024" cy="5392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stCxn id="13" idx="0"/>
              <a:endCxn id="4" idx="5"/>
            </p:cNvCxnSpPr>
            <p:nvPr/>
          </p:nvCxnSpPr>
          <p:spPr>
            <a:xfrm flipH="1" flipV="1">
              <a:off x="6314318" y="1204873"/>
              <a:ext cx="692453" cy="539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21" idx="0"/>
              <a:endCxn id="10" idx="4"/>
            </p:cNvCxnSpPr>
            <p:nvPr/>
          </p:nvCxnSpPr>
          <p:spPr>
            <a:xfrm flipV="1">
              <a:off x="3963110" y="2366446"/>
              <a:ext cx="1015291" cy="7175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27" idx="0"/>
              <a:endCxn id="10" idx="4"/>
            </p:cNvCxnSpPr>
            <p:nvPr/>
          </p:nvCxnSpPr>
          <p:spPr>
            <a:xfrm flipH="1" flipV="1">
              <a:off x="4978401" y="2366446"/>
              <a:ext cx="1096540" cy="7175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27" idx="0"/>
              <a:endCxn id="13" idx="4"/>
            </p:cNvCxnSpPr>
            <p:nvPr/>
          </p:nvCxnSpPr>
          <p:spPr>
            <a:xfrm flipV="1">
              <a:off x="6074941" y="2366445"/>
              <a:ext cx="931830" cy="71753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30" idx="0"/>
              <a:endCxn id="13" idx="4"/>
            </p:cNvCxnSpPr>
            <p:nvPr/>
          </p:nvCxnSpPr>
          <p:spPr>
            <a:xfrm flipH="1" flipV="1">
              <a:off x="7006771" y="2366445"/>
              <a:ext cx="1180001" cy="5974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52" name="文本框 51"/>
          <p:cNvSpPr txBox="1"/>
          <p:nvPr/>
        </p:nvSpPr>
        <p:spPr>
          <a:xfrm>
            <a:off x="3425377" y="3389777"/>
            <a:ext cx="686509" cy="369332"/>
          </a:xfrm>
          <a:prstGeom prst="rect">
            <a:avLst/>
          </a:prstGeom>
          <a:noFill/>
        </p:spPr>
        <p:txBody>
          <a:bodyPr wrap="square" rtlCol="0">
            <a:spAutoFit/>
          </a:bodyPr>
          <a:lstStyle/>
          <a:p>
            <a:r>
              <a:rPr lang="en-US" altLang="zh-CN" dirty="0" smtClean="0"/>
              <a:t>3</a:t>
            </a:r>
            <a:endParaRPr lang="zh-CN" altLang="en-US" dirty="0"/>
          </a:p>
        </p:txBody>
      </p:sp>
      <p:sp>
        <p:nvSpPr>
          <p:cNvPr id="53" name="文本框 52"/>
          <p:cNvSpPr txBox="1"/>
          <p:nvPr/>
        </p:nvSpPr>
        <p:spPr>
          <a:xfrm>
            <a:off x="5561891" y="3451732"/>
            <a:ext cx="686509" cy="369332"/>
          </a:xfrm>
          <a:prstGeom prst="rect">
            <a:avLst/>
          </a:prstGeom>
          <a:noFill/>
        </p:spPr>
        <p:txBody>
          <a:bodyPr wrap="square" rtlCol="0">
            <a:spAutoFit/>
          </a:bodyPr>
          <a:lstStyle/>
          <a:p>
            <a:r>
              <a:rPr lang="en-US" altLang="zh-CN" dirty="0"/>
              <a:t>2</a:t>
            </a:r>
            <a:endParaRPr lang="zh-CN" altLang="en-US" dirty="0"/>
          </a:p>
        </p:txBody>
      </p:sp>
      <p:sp>
        <p:nvSpPr>
          <p:cNvPr id="33" name="文本框 32"/>
          <p:cNvSpPr txBox="1"/>
          <p:nvPr/>
        </p:nvSpPr>
        <p:spPr>
          <a:xfrm>
            <a:off x="5027777" y="1916086"/>
            <a:ext cx="686509" cy="369332"/>
          </a:xfrm>
          <a:prstGeom prst="rect">
            <a:avLst/>
          </a:prstGeom>
          <a:noFill/>
        </p:spPr>
        <p:txBody>
          <a:bodyPr wrap="square" rtlCol="0">
            <a:spAutoFit/>
          </a:bodyPr>
          <a:lstStyle/>
          <a:p>
            <a:r>
              <a:rPr lang="en-US" altLang="zh-CN" dirty="0"/>
              <a:t>5</a:t>
            </a:r>
            <a:endParaRPr lang="zh-CN" altLang="en-US" dirty="0"/>
          </a:p>
        </p:txBody>
      </p:sp>
      <p:sp>
        <p:nvSpPr>
          <p:cNvPr id="34" name="文本框 33"/>
          <p:cNvSpPr txBox="1"/>
          <p:nvPr/>
        </p:nvSpPr>
        <p:spPr>
          <a:xfrm>
            <a:off x="7059027" y="1895253"/>
            <a:ext cx="686509" cy="369332"/>
          </a:xfrm>
          <a:prstGeom prst="rect">
            <a:avLst/>
          </a:prstGeom>
          <a:noFill/>
        </p:spPr>
        <p:txBody>
          <a:bodyPr wrap="square" rtlCol="0">
            <a:spAutoFit/>
          </a:bodyPr>
          <a:lstStyle/>
          <a:p>
            <a:r>
              <a:rPr lang="en-US" altLang="zh-CN" dirty="0" smtClean="0"/>
              <a:t>3</a:t>
            </a:r>
            <a:endParaRPr lang="zh-CN" altLang="en-US" dirty="0"/>
          </a:p>
        </p:txBody>
      </p:sp>
      <p:sp>
        <p:nvSpPr>
          <p:cNvPr id="35" name="文本框 34"/>
          <p:cNvSpPr txBox="1"/>
          <p:nvPr/>
        </p:nvSpPr>
        <p:spPr>
          <a:xfrm>
            <a:off x="5991838" y="887078"/>
            <a:ext cx="686509" cy="369332"/>
          </a:xfrm>
          <a:prstGeom prst="rect">
            <a:avLst/>
          </a:prstGeom>
          <a:noFill/>
        </p:spPr>
        <p:txBody>
          <a:bodyPr wrap="square" rtlCol="0">
            <a:spAutoFit/>
          </a:bodyPr>
          <a:lstStyle/>
          <a:p>
            <a:r>
              <a:rPr lang="en-US" altLang="zh-CN" dirty="0" smtClean="0"/>
              <a:t>15</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6894338" y="1158487"/>
                <a:ext cx="1176797"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𝑒</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𝑑</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=5</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6894338" y="1158487"/>
                <a:ext cx="1176797" cy="526683"/>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3722375" y="1204275"/>
                <a:ext cx="1182568" cy="526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𝑒</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𝑐</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=3</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3722375" y="1204275"/>
                <a:ext cx="1182568" cy="526747"/>
              </a:xfrm>
              <a:prstGeom prst="rect">
                <a:avLst/>
              </a:prstGeom>
              <a:blipFill rotWithShape="0">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919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389028" y="1121836"/>
                <a:ext cx="7445717" cy="1052596"/>
              </a:xfrm>
              <a:prstGeom prst="rect">
                <a:avLst/>
              </a:prstGeom>
              <a:noFill/>
            </p:spPr>
            <p:txBody>
              <a:bodyPr wrap="square" rtlCol="0">
                <a:spAutoFit/>
              </a:bodyPr>
              <a:lstStyle/>
              <a:p>
                <a:pPr lvl="0">
                  <a:lnSpc>
                    <a:spcPct val="130000"/>
                  </a:lnSpc>
                </a:pPr>
                <a14:m>
                  <m:oMathPara xmlns:m="http://schemas.openxmlformats.org/officeDocument/2006/math">
                    <m:oMathParaPr>
                      <m:jc m:val="left"/>
                    </m:oMathParaPr>
                    <m:oMath xmlns:m="http://schemas.openxmlformats.org/officeDocument/2006/math">
                      <m:r>
                        <a:rPr kumimoji="1" lang="en-US" altLang="zh-CN" sz="1600" b="0" i="1" smtClean="0">
                          <a:latin typeface="Cambria Math" panose="02040503050406030204" pitchFamily="18" charset="0"/>
                        </a:rPr>
                        <m:t>𝑒</m:t>
                      </m:r>
                      <m:r>
                        <a:rPr kumimoji="1" lang="en-US" altLang="zh-CN" sz="1600" b="0" i="1" smtClean="0">
                          <a:latin typeface="Cambria Math" panose="02040503050406030204" pitchFamily="18" charset="0"/>
                        </a:rPr>
                        <m:t>=</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𝑎</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e>
                      </m:d>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r>
                        <a:rPr kumimoji="1" lang="en-US" altLang="zh-CN" sz="1600" b="0" i="1" smtClean="0">
                          <a:latin typeface="Cambria Math" panose="02040503050406030204" pitchFamily="18" charset="0"/>
                        </a:rPr>
                        <m:t>+1)</m:t>
                      </m:r>
                    </m:oMath>
                  </m:oMathPara>
                </a14:m>
                <a:endParaRPr kumimoji="1" lang="en-US" altLang="zh-CN" sz="1600" dirty="0" smtClean="0"/>
              </a:p>
              <a:p>
                <a:pPr>
                  <a:lnSpc>
                    <a:spcPct val="130000"/>
                  </a:lnSpc>
                </a:pPr>
                <a:endParaRPr kumimoji="1" lang="en-US" altLang="zh-CN" sz="1600" dirty="0" smtClean="0"/>
              </a:p>
              <a:p>
                <a:pPr>
                  <a:lnSpc>
                    <a:spcPct val="130000"/>
                  </a:lnSpc>
                </a:pPr>
                <a:r>
                  <a:rPr kumimoji="1" lang="zh-CN" altLang="en-US" sz="1600" dirty="0"/>
                  <a:t>若</a:t>
                </a:r>
                <a14:m>
                  <m:oMath xmlns:m="http://schemas.openxmlformats.org/officeDocument/2006/math">
                    <m:r>
                      <a:rPr kumimoji="1" lang="en-US" altLang="zh-CN" sz="1600" i="1">
                        <a:latin typeface="Cambria Math" panose="02040503050406030204" pitchFamily="18" charset="0"/>
                      </a:rPr>
                      <m:t>𝑎</m:t>
                    </m:r>
                    <m:r>
                      <a:rPr kumimoji="1" lang="en-US" altLang="zh-CN" sz="1600" b="0" i="1" smtClean="0">
                        <a:latin typeface="Cambria Math" panose="02040503050406030204" pitchFamily="18" charset="0"/>
                      </a:rPr>
                      <m:t>=3</m:t>
                    </m:r>
                    <m:r>
                      <a:rPr kumimoji="1" lang="zh-CN" altLang="en-US" sz="1600" i="1">
                        <a:latin typeface="Cambria Math" panose="02040503050406030204" pitchFamily="18" charset="0"/>
                      </a:rPr>
                      <m:t>，</m:t>
                    </m:r>
                    <m:r>
                      <a:rPr kumimoji="1" lang="en-US" altLang="zh-CN" sz="1600" i="1">
                        <a:latin typeface="Cambria Math" panose="02040503050406030204" pitchFamily="18" charset="0"/>
                      </a:rPr>
                      <m:t>𝑏</m:t>
                    </m:r>
                    <m:r>
                      <a:rPr kumimoji="1" lang="en-US" altLang="zh-CN" sz="1600" i="1" smtClean="0">
                        <a:latin typeface="Cambria Math" panose="02040503050406030204" pitchFamily="18" charset="0"/>
                      </a:rPr>
                      <m:t>=</m:t>
                    </m:r>
                    <m:r>
                      <a:rPr kumimoji="1" lang="en-US" altLang="zh-CN" sz="1600" i="1">
                        <a:latin typeface="Cambria Math" panose="02040503050406030204" pitchFamily="18" charset="0"/>
                      </a:rPr>
                      <m:t>2</m:t>
                    </m:r>
                  </m:oMath>
                </a14:m>
                <a:endParaRPr kumimoji="1" lang="en-US" altLang="zh-CN" sz="16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89028" y="1121836"/>
                <a:ext cx="7445717" cy="1052596"/>
              </a:xfrm>
              <a:prstGeom prst="rect">
                <a:avLst/>
              </a:prstGeom>
              <a:blipFill rotWithShape="0">
                <a:blip r:embed="rId3"/>
                <a:stretch>
                  <a:fillRect l="-491" b="-3468"/>
                </a:stretch>
              </a:blipFill>
            </p:spPr>
            <p:txBody>
              <a:bodyPr/>
              <a:lstStyle/>
              <a:p>
                <a:r>
                  <a:rPr lang="zh-CN" altLang="en-US">
                    <a:noFill/>
                  </a:rPr>
                  <a:t> </a:t>
                </a:r>
              </a:p>
            </p:txBody>
          </p:sp>
        </mc:Fallback>
      </mc:AlternateContent>
      <p:sp>
        <p:nvSpPr>
          <p:cNvPr id="16" name="文本框 15"/>
          <p:cNvSpPr txBox="1"/>
          <p:nvPr/>
        </p:nvSpPr>
        <p:spPr>
          <a:xfrm>
            <a:off x="389028" y="257920"/>
            <a:ext cx="2265826" cy="397032"/>
          </a:xfrm>
          <a:prstGeom prst="rect">
            <a:avLst/>
          </a:prstGeom>
          <a:noFill/>
        </p:spPr>
        <p:txBody>
          <a:bodyPr wrap="square" rtlCol="0" anchor="ctr">
            <a:spAutoFit/>
          </a:bodyPr>
          <a:lstStyle/>
          <a:p>
            <a:pPr>
              <a:lnSpc>
                <a:spcPct val="110000"/>
              </a:lnSpc>
            </a:pPr>
            <a:r>
              <a:rPr kumimoji="1" lang="zh-CN" altLang="en-US" b="1" dirty="0">
                <a:solidFill>
                  <a:srgbClr val="222732"/>
                </a:solidFill>
                <a:latin typeface="微软雅黑"/>
                <a:ea typeface="微软雅黑"/>
                <a:cs typeface="微软雅黑"/>
              </a:rPr>
              <a:t>前</a:t>
            </a:r>
            <a:r>
              <a:rPr kumimoji="1" lang="zh-CN" altLang="en-US" b="1" dirty="0" smtClean="0">
                <a:solidFill>
                  <a:srgbClr val="222732"/>
                </a:solidFill>
                <a:latin typeface="微软雅黑"/>
                <a:ea typeface="微软雅黑"/>
                <a:cs typeface="微软雅黑"/>
              </a:rPr>
              <a:t>向计算与反向传播</a:t>
            </a:r>
            <a:endParaRPr kumimoji="1" lang="en-US" altLang="zh-CN" b="1" dirty="0" smtClean="0">
              <a:solidFill>
                <a:srgbClr val="222732"/>
              </a:solidFill>
              <a:latin typeface="微软雅黑"/>
              <a:ea typeface="微软雅黑"/>
              <a:cs typeface="微软雅黑"/>
            </a:endParaRPr>
          </a:p>
        </p:txBody>
      </p:sp>
      <p:grpSp>
        <p:nvGrpSpPr>
          <p:cNvPr id="51" name="组合 50"/>
          <p:cNvGrpSpPr/>
          <p:nvPr/>
        </p:nvGrpSpPr>
        <p:grpSpPr>
          <a:xfrm>
            <a:off x="3371652" y="788482"/>
            <a:ext cx="5210633" cy="3032582"/>
            <a:chOff x="3469624" y="673702"/>
            <a:chExt cx="5210633" cy="3032582"/>
          </a:xfrm>
        </p:grpSpPr>
        <p:grpSp>
          <p:nvGrpSpPr>
            <p:cNvPr id="6" name="组合 5"/>
            <p:cNvGrpSpPr/>
            <p:nvPr/>
          </p:nvGrpSpPr>
          <p:grpSpPr>
            <a:xfrm>
              <a:off x="5471886" y="673702"/>
              <a:ext cx="986971" cy="622305"/>
              <a:chOff x="5471886" y="673702"/>
              <a:chExt cx="986971" cy="622305"/>
            </a:xfrm>
          </p:grpSpPr>
          <p:sp>
            <p:nvSpPr>
              <p:cNvPr id="4" name="椭圆 3"/>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4"/>
                    <a:stretch>
                      <a:fillRect b="-16393"/>
                    </a:stretch>
                  </a:blipFill>
                </p:spPr>
                <p:txBody>
                  <a:bodyPr/>
                  <a:lstStyle/>
                  <a:p>
                    <a:r>
                      <a:rPr lang="zh-CN" altLang="en-US">
                        <a:noFill/>
                      </a:rPr>
                      <a:t> </a:t>
                    </a:r>
                  </a:p>
                </p:txBody>
              </p:sp>
            </mc:Fallback>
          </mc:AlternateContent>
        </p:grpSp>
        <p:grpSp>
          <p:nvGrpSpPr>
            <p:cNvPr id="9" name="组合 8"/>
            <p:cNvGrpSpPr/>
            <p:nvPr/>
          </p:nvGrpSpPr>
          <p:grpSpPr>
            <a:xfrm>
              <a:off x="4484915" y="1744141"/>
              <a:ext cx="986971" cy="622305"/>
              <a:chOff x="5471886" y="673702"/>
              <a:chExt cx="986971" cy="622305"/>
            </a:xfrm>
          </p:grpSpPr>
          <p:sp>
            <p:nvSpPr>
              <p:cNvPr id="10" name="椭圆 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5"/>
                    <a:stretch>
                      <a:fillRect b="-16667"/>
                    </a:stretch>
                  </a:blipFill>
                </p:spPr>
                <p:txBody>
                  <a:bodyPr/>
                  <a:lstStyle/>
                  <a:p>
                    <a:r>
                      <a:rPr lang="zh-CN" altLang="en-US">
                        <a:noFill/>
                      </a:rPr>
                      <a:t> </a:t>
                    </a:r>
                  </a:p>
                </p:txBody>
              </p:sp>
            </mc:Fallback>
          </mc:AlternateContent>
        </p:grpSp>
        <p:grpSp>
          <p:nvGrpSpPr>
            <p:cNvPr id="12" name="组合 11"/>
            <p:cNvGrpSpPr/>
            <p:nvPr/>
          </p:nvGrpSpPr>
          <p:grpSpPr>
            <a:xfrm>
              <a:off x="6513285" y="1744140"/>
              <a:ext cx="986971" cy="622305"/>
              <a:chOff x="5471886" y="673702"/>
              <a:chExt cx="986971" cy="622305"/>
            </a:xfrm>
          </p:grpSpPr>
          <p:sp>
            <p:nvSpPr>
              <p:cNvPr id="13" name="椭圆 12"/>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6"/>
                    <a:stretch>
                      <a:fillRect b="-16667"/>
                    </a:stretch>
                  </a:blipFill>
                </p:spPr>
                <p:txBody>
                  <a:bodyPr/>
                  <a:lstStyle/>
                  <a:p>
                    <a:r>
                      <a:rPr lang="zh-CN" altLang="en-US">
                        <a:noFill/>
                      </a:rPr>
                      <a:t> </a:t>
                    </a:r>
                  </a:p>
                </p:txBody>
              </p:sp>
            </mc:Fallback>
          </mc:AlternateContent>
        </p:grpSp>
        <p:grpSp>
          <p:nvGrpSpPr>
            <p:cNvPr id="20" name="组合 19"/>
            <p:cNvGrpSpPr/>
            <p:nvPr/>
          </p:nvGrpSpPr>
          <p:grpSpPr>
            <a:xfrm>
              <a:off x="3469624" y="3083978"/>
              <a:ext cx="986971" cy="622305"/>
              <a:chOff x="5471886" y="673702"/>
              <a:chExt cx="986971" cy="622305"/>
            </a:xfrm>
          </p:grpSpPr>
          <p:sp>
            <p:nvSpPr>
              <p:cNvPr id="21" name="椭圆 20"/>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26" name="组合 25"/>
            <p:cNvGrpSpPr/>
            <p:nvPr/>
          </p:nvGrpSpPr>
          <p:grpSpPr>
            <a:xfrm>
              <a:off x="5581455" y="3083979"/>
              <a:ext cx="986971" cy="622305"/>
              <a:chOff x="5471886" y="673702"/>
              <a:chExt cx="986971" cy="622305"/>
            </a:xfrm>
          </p:grpSpPr>
          <p:sp>
            <p:nvSpPr>
              <p:cNvPr id="27" name="椭圆 26"/>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29" name="组合 28"/>
            <p:cNvGrpSpPr/>
            <p:nvPr/>
          </p:nvGrpSpPr>
          <p:grpSpPr>
            <a:xfrm>
              <a:off x="7693286" y="2963845"/>
              <a:ext cx="986971" cy="622305"/>
              <a:chOff x="5471886" y="673702"/>
              <a:chExt cx="986971" cy="622305"/>
            </a:xfrm>
          </p:grpSpPr>
          <p:sp>
            <p:nvSpPr>
              <p:cNvPr id="30" name="椭圆 2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8" name="直接箭头连接符 7"/>
            <p:cNvCxnSpPr>
              <a:stCxn id="10" idx="0"/>
              <a:endCxn id="4" idx="3"/>
            </p:cNvCxnSpPr>
            <p:nvPr/>
          </p:nvCxnSpPr>
          <p:spPr>
            <a:xfrm flipV="1">
              <a:off x="4978401" y="1204873"/>
              <a:ext cx="638024" cy="5392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stCxn id="13" idx="0"/>
              <a:endCxn id="4" idx="5"/>
            </p:cNvCxnSpPr>
            <p:nvPr/>
          </p:nvCxnSpPr>
          <p:spPr>
            <a:xfrm flipH="1" flipV="1">
              <a:off x="6314318" y="1204873"/>
              <a:ext cx="692453" cy="539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21" idx="0"/>
              <a:endCxn id="10" idx="4"/>
            </p:cNvCxnSpPr>
            <p:nvPr/>
          </p:nvCxnSpPr>
          <p:spPr>
            <a:xfrm flipV="1">
              <a:off x="3963110" y="2366446"/>
              <a:ext cx="1015291" cy="7175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27" idx="0"/>
              <a:endCxn id="10" idx="4"/>
            </p:cNvCxnSpPr>
            <p:nvPr/>
          </p:nvCxnSpPr>
          <p:spPr>
            <a:xfrm flipH="1" flipV="1">
              <a:off x="4978401" y="2366446"/>
              <a:ext cx="1096540" cy="7175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27" idx="0"/>
              <a:endCxn id="13" idx="4"/>
            </p:cNvCxnSpPr>
            <p:nvPr/>
          </p:nvCxnSpPr>
          <p:spPr>
            <a:xfrm flipV="1">
              <a:off x="6074941" y="2366445"/>
              <a:ext cx="931830" cy="71753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30" idx="0"/>
              <a:endCxn id="13" idx="4"/>
            </p:cNvCxnSpPr>
            <p:nvPr/>
          </p:nvCxnSpPr>
          <p:spPr>
            <a:xfrm flipH="1" flipV="1">
              <a:off x="7006771" y="2366445"/>
              <a:ext cx="1180001" cy="5974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52" name="文本框 51"/>
          <p:cNvSpPr txBox="1"/>
          <p:nvPr/>
        </p:nvSpPr>
        <p:spPr>
          <a:xfrm>
            <a:off x="3425377" y="3389777"/>
            <a:ext cx="686509" cy="369332"/>
          </a:xfrm>
          <a:prstGeom prst="rect">
            <a:avLst/>
          </a:prstGeom>
          <a:noFill/>
        </p:spPr>
        <p:txBody>
          <a:bodyPr wrap="square" rtlCol="0">
            <a:spAutoFit/>
          </a:bodyPr>
          <a:lstStyle/>
          <a:p>
            <a:r>
              <a:rPr lang="en-US" altLang="zh-CN" dirty="0" smtClean="0"/>
              <a:t>3</a:t>
            </a:r>
            <a:endParaRPr lang="zh-CN" altLang="en-US" dirty="0"/>
          </a:p>
        </p:txBody>
      </p:sp>
      <p:sp>
        <p:nvSpPr>
          <p:cNvPr id="53" name="文本框 52"/>
          <p:cNvSpPr txBox="1"/>
          <p:nvPr/>
        </p:nvSpPr>
        <p:spPr>
          <a:xfrm>
            <a:off x="5561891" y="3451732"/>
            <a:ext cx="686509" cy="369332"/>
          </a:xfrm>
          <a:prstGeom prst="rect">
            <a:avLst/>
          </a:prstGeom>
          <a:noFill/>
        </p:spPr>
        <p:txBody>
          <a:bodyPr wrap="square" rtlCol="0">
            <a:spAutoFit/>
          </a:bodyPr>
          <a:lstStyle/>
          <a:p>
            <a:r>
              <a:rPr lang="en-US" altLang="zh-CN" dirty="0"/>
              <a:t>2</a:t>
            </a:r>
            <a:endParaRPr lang="zh-CN" altLang="en-US" dirty="0"/>
          </a:p>
        </p:txBody>
      </p:sp>
      <p:sp>
        <p:nvSpPr>
          <p:cNvPr id="33" name="文本框 32"/>
          <p:cNvSpPr txBox="1"/>
          <p:nvPr/>
        </p:nvSpPr>
        <p:spPr>
          <a:xfrm>
            <a:off x="5027777" y="1916086"/>
            <a:ext cx="686509" cy="369332"/>
          </a:xfrm>
          <a:prstGeom prst="rect">
            <a:avLst/>
          </a:prstGeom>
          <a:noFill/>
        </p:spPr>
        <p:txBody>
          <a:bodyPr wrap="square" rtlCol="0">
            <a:spAutoFit/>
          </a:bodyPr>
          <a:lstStyle/>
          <a:p>
            <a:r>
              <a:rPr lang="en-US" altLang="zh-CN" dirty="0"/>
              <a:t>5</a:t>
            </a:r>
            <a:endParaRPr lang="zh-CN" altLang="en-US" dirty="0"/>
          </a:p>
        </p:txBody>
      </p:sp>
      <p:sp>
        <p:nvSpPr>
          <p:cNvPr id="34" name="文本框 33"/>
          <p:cNvSpPr txBox="1"/>
          <p:nvPr/>
        </p:nvSpPr>
        <p:spPr>
          <a:xfrm>
            <a:off x="7059027" y="1895253"/>
            <a:ext cx="686509" cy="369332"/>
          </a:xfrm>
          <a:prstGeom prst="rect">
            <a:avLst/>
          </a:prstGeom>
          <a:noFill/>
        </p:spPr>
        <p:txBody>
          <a:bodyPr wrap="square" rtlCol="0">
            <a:spAutoFit/>
          </a:bodyPr>
          <a:lstStyle/>
          <a:p>
            <a:r>
              <a:rPr lang="en-US" altLang="zh-CN" dirty="0" smtClean="0"/>
              <a:t>3</a:t>
            </a:r>
            <a:endParaRPr lang="zh-CN" altLang="en-US" dirty="0"/>
          </a:p>
        </p:txBody>
      </p:sp>
      <p:sp>
        <p:nvSpPr>
          <p:cNvPr id="35" name="文本框 34"/>
          <p:cNvSpPr txBox="1"/>
          <p:nvPr/>
        </p:nvSpPr>
        <p:spPr>
          <a:xfrm>
            <a:off x="5991838" y="887078"/>
            <a:ext cx="686509" cy="369332"/>
          </a:xfrm>
          <a:prstGeom prst="rect">
            <a:avLst/>
          </a:prstGeom>
          <a:noFill/>
        </p:spPr>
        <p:txBody>
          <a:bodyPr wrap="square" rtlCol="0">
            <a:spAutoFit/>
          </a:bodyPr>
          <a:lstStyle/>
          <a:p>
            <a:r>
              <a:rPr lang="en-US" altLang="zh-CN" dirty="0" smtClean="0"/>
              <a:t>15</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6894338" y="1158487"/>
                <a:ext cx="1176797"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𝑒</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𝑑</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=5</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6894338" y="1158487"/>
                <a:ext cx="1176797" cy="526683"/>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3722375" y="1204275"/>
                <a:ext cx="1182568" cy="526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𝑒</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𝑐</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=3</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3722375" y="1204275"/>
                <a:ext cx="1182568" cy="52674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3136701" y="2381497"/>
                <a:ext cx="755848"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𝑐</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𝑎</m:t>
                          </m:r>
                        </m:den>
                      </m:f>
                      <m:r>
                        <a:rPr lang="en-US" altLang="zh-CN" b="0" i="1" smtClean="0">
                          <a:latin typeface="Cambria Math" panose="02040503050406030204" pitchFamily="18" charset="0"/>
                        </a:rPr>
                        <m:t>=1</m:t>
                      </m:r>
                    </m:oMath>
                  </m:oMathPara>
                </a14:m>
                <a:endParaRPr lang="zh-CN" altLang="en-US" dirty="0"/>
              </a:p>
            </p:txBody>
          </p:sp>
        </mc:Choice>
        <mc:Fallback xmlns="">
          <p:sp>
            <p:nvSpPr>
              <p:cNvPr id="37" name="文本框 36"/>
              <p:cNvSpPr txBox="1">
                <a:spLocks noRot="1" noChangeAspect="1" noMove="1" noResize="1" noEditPoints="1" noAdjustHandles="1" noChangeArrowheads="1" noChangeShapeType="1" noTextEdit="1"/>
              </p:cNvSpPr>
              <p:nvPr/>
            </p:nvSpPr>
            <p:spPr>
              <a:xfrm>
                <a:off x="3136701" y="2381497"/>
                <a:ext cx="755848" cy="526683"/>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4799688" y="2735318"/>
                <a:ext cx="755848"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𝑐</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𝑏</m:t>
                          </m:r>
                        </m:den>
                      </m:f>
                      <m:r>
                        <a:rPr lang="en-US" altLang="zh-CN" b="0" i="1" smtClean="0">
                          <a:latin typeface="Cambria Math" panose="02040503050406030204" pitchFamily="18" charset="0"/>
                        </a:rPr>
                        <m:t>=1</m:t>
                      </m:r>
                    </m:oMath>
                  </m:oMathPara>
                </a14:m>
                <a:endParaRPr lang="zh-CN" altLang="en-US" dirty="0"/>
              </a:p>
            </p:txBody>
          </p:sp>
        </mc:Choice>
        <mc:Fallback xmlns="">
          <p:sp>
            <p:nvSpPr>
              <p:cNvPr id="39" name="文本框 38"/>
              <p:cNvSpPr txBox="1">
                <a:spLocks noRot="1" noChangeAspect="1" noMove="1" noResize="1" noEditPoints="1" noAdjustHandles="1" noChangeArrowheads="1" noChangeShapeType="1" noTextEdit="1"/>
              </p:cNvSpPr>
              <p:nvPr/>
            </p:nvSpPr>
            <p:spPr>
              <a:xfrm>
                <a:off x="4799688" y="2735318"/>
                <a:ext cx="755848" cy="526683"/>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6585754" y="2779925"/>
                <a:ext cx="755848"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𝑑</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𝑏</m:t>
                          </m:r>
                        </m:den>
                      </m:f>
                      <m:r>
                        <a:rPr lang="en-US" altLang="zh-CN" b="0" i="1" smtClean="0">
                          <a:latin typeface="Cambria Math" panose="02040503050406030204" pitchFamily="18" charset="0"/>
                        </a:rPr>
                        <m:t>=1</m:t>
                      </m:r>
                    </m:oMath>
                  </m:oMathPara>
                </a14:m>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6585754" y="2779925"/>
                <a:ext cx="755848" cy="526683"/>
              </a:xfrm>
              <a:prstGeom prst="rect">
                <a:avLst/>
              </a:prstGeom>
              <a:blipFill rotWithShape="0">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55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389028" y="1121836"/>
                <a:ext cx="7445717" cy="1052596"/>
              </a:xfrm>
              <a:prstGeom prst="rect">
                <a:avLst/>
              </a:prstGeom>
              <a:noFill/>
            </p:spPr>
            <p:txBody>
              <a:bodyPr wrap="square" rtlCol="0">
                <a:spAutoFit/>
              </a:bodyPr>
              <a:lstStyle/>
              <a:p>
                <a:pPr lvl="0">
                  <a:lnSpc>
                    <a:spcPct val="130000"/>
                  </a:lnSpc>
                </a:pPr>
                <a14:m>
                  <m:oMathPara xmlns:m="http://schemas.openxmlformats.org/officeDocument/2006/math">
                    <m:oMathParaPr>
                      <m:jc m:val="left"/>
                    </m:oMathParaPr>
                    <m:oMath xmlns:m="http://schemas.openxmlformats.org/officeDocument/2006/math">
                      <m:r>
                        <a:rPr kumimoji="1" lang="en-US" altLang="zh-CN" sz="1600" b="0" i="1" smtClean="0">
                          <a:latin typeface="Cambria Math" panose="02040503050406030204" pitchFamily="18" charset="0"/>
                        </a:rPr>
                        <m:t>𝑒</m:t>
                      </m:r>
                      <m:r>
                        <a:rPr kumimoji="1" lang="en-US" altLang="zh-CN" sz="1600" b="0" i="1" smtClean="0">
                          <a:latin typeface="Cambria Math" panose="02040503050406030204" pitchFamily="18" charset="0"/>
                        </a:rPr>
                        <m:t>=</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𝑎</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e>
                      </m:d>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r>
                        <a:rPr kumimoji="1" lang="en-US" altLang="zh-CN" sz="1600" b="0" i="1" smtClean="0">
                          <a:latin typeface="Cambria Math" panose="02040503050406030204" pitchFamily="18" charset="0"/>
                        </a:rPr>
                        <m:t>+1)</m:t>
                      </m:r>
                    </m:oMath>
                  </m:oMathPara>
                </a14:m>
                <a:endParaRPr kumimoji="1" lang="en-US" altLang="zh-CN" sz="1600" dirty="0" smtClean="0"/>
              </a:p>
              <a:p>
                <a:pPr>
                  <a:lnSpc>
                    <a:spcPct val="130000"/>
                  </a:lnSpc>
                </a:pPr>
                <a:endParaRPr kumimoji="1" lang="en-US" altLang="zh-CN" sz="1600" dirty="0" smtClean="0"/>
              </a:p>
              <a:p>
                <a:pPr>
                  <a:lnSpc>
                    <a:spcPct val="130000"/>
                  </a:lnSpc>
                </a:pPr>
                <a:r>
                  <a:rPr kumimoji="1" lang="zh-CN" altLang="en-US" sz="1600" dirty="0"/>
                  <a:t>若</a:t>
                </a:r>
                <a14:m>
                  <m:oMath xmlns:m="http://schemas.openxmlformats.org/officeDocument/2006/math">
                    <m:r>
                      <a:rPr kumimoji="1" lang="en-US" altLang="zh-CN" sz="1600" i="1">
                        <a:latin typeface="Cambria Math" panose="02040503050406030204" pitchFamily="18" charset="0"/>
                      </a:rPr>
                      <m:t>𝑎</m:t>
                    </m:r>
                    <m:r>
                      <a:rPr kumimoji="1" lang="en-US" altLang="zh-CN" sz="1600" b="0" i="1" smtClean="0">
                        <a:latin typeface="Cambria Math" panose="02040503050406030204" pitchFamily="18" charset="0"/>
                      </a:rPr>
                      <m:t>=3</m:t>
                    </m:r>
                    <m:r>
                      <a:rPr kumimoji="1" lang="zh-CN" altLang="en-US" sz="1600" i="1">
                        <a:latin typeface="Cambria Math" panose="02040503050406030204" pitchFamily="18" charset="0"/>
                      </a:rPr>
                      <m:t>，</m:t>
                    </m:r>
                    <m:r>
                      <a:rPr kumimoji="1" lang="en-US" altLang="zh-CN" sz="1600" i="1">
                        <a:latin typeface="Cambria Math" panose="02040503050406030204" pitchFamily="18" charset="0"/>
                      </a:rPr>
                      <m:t>𝑏</m:t>
                    </m:r>
                    <m:r>
                      <a:rPr kumimoji="1" lang="en-US" altLang="zh-CN" sz="1600" i="1" smtClean="0">
                        <a:latin typeface="Cambria Math" panose="02040503050406030204" pitchFamily="18" charset="0"/>
                      </a:rPr>
                      <m:t>=</m:t>
                    </m:r>
                    <m:r>
                      <a:rPr kumimoji="1" lang="en-US" altLang="zh-CN" sz="1600" i="1">
                        <a:latin typeface="Cambria Math" panose="02040503050406030204" pitchFamily="18" charset="0"/>
                      </a:rPr>
                      <m:t>2</m:t>
                    </m:r>
                  </m:oMath>
                </a14:m>
                <a:endParaRPr kumimoji="1" lang="en-US" altLang="zh-CN" sz="16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89028" y="1121836"/>
                <a:ext cx="7445717" cy="1052596"/>
              </a:xfrm>
              <a:prstGeom prst="rect">
                <a:avLst/>
              </a:prstGeom>
              <a:blipFill rotWithShape="0">
                <a:blip r:embed="rId3"/>
                <a:stretch>
                  <a:fillRect l="-491" b="-3468"/>
                </a:stretch>
              </a:blipFill>
            </p:spPr>
            <p:txBody>
              <a:bodyPr/>
              <a:lstStyle/>
              <a:p>
                <a:r>
                  <a:rPr lang="zh-CN" altLang="en-US">
                    <a:noFill/>
                  </a:rPr>
                  <a:t> </a:t>
                </a:r>
              </a:p>
            </p:txBody>
          </p:sp>
        </mc:Fallback>
      </mc:AlternateContent>
      <p:sp>
        <p:nvSpPr>
          <p:cNvPr id="16" name="文本框 15"/>
          <p:cNvSpPr txBox="1"/>
          <p:nvPr/>
        </p:nvSpPr>
        <p:spPr>
          <a:xfrm>
            <a:off x="389028" y="257920"/>
            <a:ext cx="2265826" cy="397032"/>
          </a:xfrm>
          <a:prstGeom prst="rect">
            <a:avLst/>
          </a:prstGeom>
          <a:noFill/>
        </p:spPr>
        <p:txBody>
          <a:bodyPr wrap="square" rtlCol="0" anchor="ctr">
            <a:spAutoFit/>
          </a:bodyPr>
          <a:lstStyle/>
          <a:p>
            <a:pPr>
              <a:lnSpc>
                <a:spcPct val="110000"/>
              </a:lnSpc>
            </a:pPr>
            <a:r>
              <a:rPr kumimoji="1" lang="zh-CN" altLang="en-US" b="1" dirty="0">
                <a:solidFill>
                  <a:srgbClr val="222732"/>
                </a:solidFill>
                <a:latin typeface="微软雅黑"/>
                <a:ea typeface="微软雅黑"/>
                <a:cs typeface="微软雅黑"/>
              </a:rPr>
              <a:t>前</a:t>
            </a:r>
            <a:r>
              <a:rPr kumimoji="1" lang="zh-CN" altLang="en-US" b="1" dirty="0" smtClean="0">
                <a:solidFill>
                  <a:srgbClr val="222732"/>
                </a:solidFill>
                <a:latin typeface="微软雅黑"/>
                <a:ea typeface="微软雅黑"/>
                <a:cs typeface="微软雅黑"/>
              </a:rPr>
              <a:t>向计算与反向传播</a:t>
            </a:r>
            <a:endParaRPr kumimoji="1" lang="en-US" altLang="zh-CN" b="1" dirty="0" smtClean="0">
              <a:solidFill>
                <a:srgbClr val="222732"/>
              </a:solidFill>
              <a:latin typeface="微软雅黑"/>
              <a:ea typeface="微软雅黑"/>
              <a:cs typeface="微软雅黑"/>
            </a:endParaRPr>
          </a:p>
        </p:txBody>
      </p:sp>
      <p:grpSp>
        <p:nvGrpSpPr>
          <p:cNvPr id="51" name="组合 50"/>
          <p:cNvGrpSpPr/>
          <p:nvPr/>
        </p:nvGrpSpPr>
        <p:grpSpPr>
          <a:xfrm>
            <a:off x="3371652" y="788482"/>
            <a:ext cx="5210633" cy="3032582"/>
            <a:chOff x="3469624" y="673702"/>
            <a:chExt cx="5210633" cy="3032582"/>
          </a:xfrm>
        </p:grpSpPr>
        <p:grpSp>
          <p:nvGrpSpPr>
            <p:cNvPr id="6" name="组合 5"/>
            <p:cNvGrpSpPr/>
            <p:nvPr/>
          </p:nvGrpSpPr>
          <p:grpSpPr>
            <a:xfrm>
              <a:off x="5471886" y="673702"/>
              <a:ext cx="986971" cy="622305"/>
              <a:chOff x="5471886" y="673702"/>
              <a:chExt cx="986971" cy="622305"/>
            </a:xfrm>
          </p:grpSpPr>
          <p:sp>
            <p:nvSpPr>
              <p:cNvPr id="4" name="椭圆 3"/>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4"/>
                    <a:stretch>
                      <a:fillRect b="-16393"/>
                    </a:stretch>
                  </a:blipFill>
                </p:spPr>
                <p:txBody>
                  <a:bodyPr/>
                  <a:lstStyle/>
                  <a:p>
                    <a:r>
                      <a:rPr lang="zh-CN" altLang="en-US">
                        <a:noFill/>
                      </a:rPr>
                      <a:t> </a:t>
                    </a:r>
                  </a:p>
                </p:txBody>
              </p:sp>
            </mc:Fallback>
          </mc:AlternateContent>
        </p:grpSp>
        <p:grpSp>
          <p:nvGrpSpPr>
            <p:cNvPr id="9" name="组合 8"/>
            <p:cNvGrpSpPr/>
            <p:nvPr/>
          </p:nvGrpSpPr>
          <p:grpSpPr>
            <a:xfrm>
              <a:off x="4484915" y="1744141"/>
              <a:ext cx="986971" cy="622305"/>
              <a:chOff x="5471886" y="673702"/>
              <a:chExt cx="986971" cy="622305"/>
            </a:xfrm>
          </p:grpSpPr>
          <p:sp>
            <p:nvSpPr>
              <p:cNvPr id="10" name="椭圆 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5"/>
                    <a:stretch>
                      <a:fillRect b="-16667"/>
                    </a:stretch>
                  </a:blipFill>
                </p:spPr>
                <p:txBody>
                  <a:bodyPr/>
                  <a:lstStyle/>
                  <a:p>
                    <a:r>
                      <a:rPr lang="zh-CN" altLang="en-US">
                        <a:noFill/>
                      </a:rPr>
                      <a:t> </a:t>
                    </a:r>
                  </a:p>
                </p:txBody>
              </p:sp>
            </mc:Fallback>
          </mc:AlternateContent>
        </p:grpSp>
        <p:grpSp>
          <p:nvGrpSpPr>
            <p:cNvPr id="12" name="组合 11"/>
            <p:cNvGrpSpPr/>
            <p:nvPr/>
          </p:nvGrpSpPr>
          <p:grpSpPr>
            <a:xfrm>
              <a:off x="6513285" y="1744140"/>
              <a:ext cx="986971" cy="622305"/>
              <a:chOff x="5471886" y="673702"/>
              <a:chExt cx="986971" cy="622305"/>
            </a:xfrm>
          </p:grpSpPr>
          <p:sp>
            <p:nvSpPr>
              <p:cNvPr id="13" name="椭圆 12"/>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6"/>
                    <a:stretch>
                      <a:fillRect b="-16667"/>
                    </a:stretch>
                  </a:blipFill>
                </p:spPr>
                <p:txBody>
                  <a:bodyPr/>
                  <a:lstStyle/>
                  <a:p>
                    <a:r>
                      <a:rPr lang="zh-CN" altLang="en-US">
                        <a:noFill/>
                      </a:rPr>
                      <a:t> </a:t>
                    </a:r>
                  </a:p>
                </p:txBody>
              </p:sp>
            </mc:Fallback>
          </mc:AlternateContent>
        </p:grpSp>
        <p:grpSp>
          <p:nvGrpSpPr>
            <p:cNvPr id="20" name="组合 19"/>
            <p:cNvGrpSpPr/>
            <p:nvPr/>
          </p:nvGrpSpPr>
          <p:grpSpPr>
            <a:xfrm>
              <a:off x="3469624" y="3083978"/>
              <a:ext cx="986971" cy="622305"/>
              <a:chOff x="5471886" y="673702"/>
              <a:chExt cx="986971" cy="622305"/>
            </a:xfrm>
          </p:grpSpPr>
          <p:sp>
            <p:nvSpPr>
              <p:cNvPr id="21" name="椭圆 20"/>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26" name="组合 25"/>
            <p:cNvGrpSpPr/>
            <p:nvPr/>
          </p:nvGrpSpPr>
          <p:grpSpPr>
            <a:xfrm>
              <a:off x="5581455" y="3083979"/>
              <a:ext cx="986971" cy="622305"/>
              <a:chOff x="5471886" y="673702"/>
              <a:chExt cx="986971" cy="622305"/>
            </a:xfrm>
          </p:grpSpPr>
          <p:sp>
            <p:nvSpPr>
              <p:cNvPr id="27" name="椭圆 26"/>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29" name="组合 28"/>
            <p:cNvGrpSpPr/>
            <p:nvPr/>
          </p:nvGrpSpPr>
          <p:grpSpPr>
            <a:xfrm>
              <a:off x="7693286" y="2963845"/>
              <a:ext cx="986971" cy="622305"/>
              <a:chOff x="5471886" y="673702"/>
              <a:chExt cx="986971" cy="622305"/>
            </a:xfrm>
          </p:grpSpPr>
          <p:sp>
            <p:nvSpPr>
              <p:cNvPr id="30" name="椭圆 2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8" name="直接箭头连接符 7"/>
            <p:cNvCxnSpPr>
              <a:stCxn id="10" idx="0"/>
              <a:endCxn id="4" idx="3"/>
            </p:cNvCxnSpPr>
            <p:nvPr/>
          </p:nvCxnSpPr>
          <p:spPr>
            <a:xfrm flipV="1">
              <a:off x="4978401" y="1204873"/>
              <a:ext cx="638024" cy="5392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stCxn id="13" idx="0"/>
              <a:endCxn id="4" idx="5"/>
            </p:cNvCxnSpPr>
            <p:nvPr/>
          </p:nvCxnSpPr>
          <p:spPr>
            <a:xfrm flipH="1" flipV="1">
              <a:off x="6314318" y="1204873"/>
              <a:ext cx="692453" cy="539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21" idx="0"/>
              <a:endCxn id="10" idx="4"/>
            </p:cNvCxnSpPr>
            <p:nvPr/>
          </p:nvCxnSpPr>
          <p:spPr>
            <a:xfrm flipV="1">
              <a:off x="3963110" y="2366446"/>
              <a:ext cx="1015291" cy="7175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27" idx="0"/>
              <a:endCxn id="10" idx="4"/>
            </p:cNvCxnSpPr>
            <p:nvPr/>
          </p:nvCxnSpPr>
          <p:spPr>
            <a:xfrm flipH="1" flipV="1">
              <a:off x="4978401" y="2366446"/>
              <a:ext cx="1096540" cy="7175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27" idx="0"/>
              <a:endCxn id="13" idx="4"/>
            </p:cNvCxnSpPr>
            <p:nvPr/>
          </p:nvCxnSpPr>
          <p:spPr>
            <a:xfrm flipV="1">
              <a:off x="6074941" y="2366445"/>
              <a:ext cx="931830" cy="71753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30" idx="0"/>
              <a:endCxn id="13" idx="4"/>
            </p:cNvCxnSpPr>
            <p:nvPr/>
          </p:nvCxnSpPr>
          <p:spPr>
            <a:xfrm flipH="1" flipV="1">
              <a:off x="7006771" y="2366445"/>
              <a:ext cx="1180001" cy="5974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52" name="文本框 51"/>
          <p:cNvSpPr txBox="1"/>
          <p:nvPr/>
        </p:nvSpPr>
        <p:spPr>
          <a:xfrm>
            <a:off x="3425377" y="3389777"/>
            <a:ext cx="686509" cy="369332"/>
          </a:xfrm>
          <a:prstGeom prst="rect">
            <a:avLst/>
          </a:prstGeom>
          <a:noFill/>
        </p:spPr>
        <p:txBody>
          <a:bodyPr wrap="square" rtlCol="0">
            <a:spAutoFit/>
          </a:bodyPr>
          <a:lstStyle/>
          <a:p>
            <a:r>
              <a:rPr lang="en-US" altLang="zh-CN" dirty="0" smtClean="0"/>
              <a:t>3</a:t>
            </a:r>
            <a:endParaRPr lang="zh-CN" altLang="en-US" dirty="0"/>
          </a:p>
        </p:txBody>
      </p:sp>
      <p:sp>
        <p:nvSpPr>
          <p:cNvPr id="53" name="文本框 52"/>
          <p:cNvSpPr txBox="1"/>
          <p:nvPr/>
        </p:nvSpPr>
        <p:spPr>
          <a:xfrm>
            <a:off x="5561891" y="3451732"/>
            <a:ext cx="686509" cy="369332"/>
          </a:xfrm>
          <a:prstGeom prst="rect">
            <a:avLst/>
          </a:prstGeom>
          <a:noFill/>
        </p:spPr>
        <p:txBody>
          <a:bodyPr wrap="square" rtlCol="0">
            <a:spAutoFit/>
          </a:bodyPr>
          <a:lstStyle/>
          <a:p>
            <a:r>
              <a:rPr lang="en-US" altLang="zh-CN" dirty="0"/>
              <a:t>2</a:t>
            </a:r>
            <a:endParaRPr lang="zh-CN" altLang="en-US" dirty="0"/>
          </a:p>
        </p:txBody>
      </p:sp>
      <p:sp>
        <p:nvSpPr>
          <p:cNvPr id="33" name="文本框 32"/>
          <p:cNvSpPr txBox="1"/>
          <p:nvPr/>
        </p:nvSpPr>
        <p:spPr>
          <a:xfrm>
            <a:off x="5027777" y="1916086"/>
            <a:ext cx="686509" cy="369332"/>
          </a:xfrm>
          <a:prstGeom prst="rect">
            <a:avLst/>
          </a:prstGeom>
          <a:noFill/>
        </p:spPr>
        <p:txBody>
          <a:bodyPr wrap="square" rtlCol="0">
            <a:spAutoFit/>
          </a:bodyPr>
          <a:lstStyle/>
          <a:p>
            <a:r>
              <a:rPr lang="en-US" altLang="zh-CN" dirty="0"/>
              <a:t>5</a:t>
            </a:r>
            <a:endParaRPr lang="zh-CN" altLang="en-US" dirty="0"/>
          </a:p>
        </p:txBody>
      </p:sp>
      <p:sp>
        <p:nvSpPr>
          <p:cNvPr id="34" name="文本框 33"/>
          <p:cNvSpPr txBox="1"/>
          <p:nvPr/>
        </p:nvSpPr>
        <p:spPr>
          <a:xfrm>
            <a:off x="7059027" y="1895253"/>
            <a:ext cx="686509" cy="369332"/>
          </a:xfrm>
          <a:prstGeom prst="rect">
            <a:avLst/>
          </a:prstGeom>
          <a:noFill/>
        </p:spPr>
        <p:txBody>
          <a:bodyPr wrap="square" rtlCol="0">
            <a:spAutoFit/>
          </a:bodyPr>
          <a:lstStyle/>
          <a:p>
            <a:r>
              <a:rPr lang="en-US" altLang="zh-CN" dirty="0" smtClean="0"/>
              <a:t>3</a:t>
            </a:r>
            <a:endParaRPr lang="zh-CN" altLang="en-US" dirty="0"/>
          </a:p>
        </p:txBody>
      </p:sp>
      <p:sp>
        <p:nvSpPr>
          <p:cNvPr id="35" name="文本框 34"/>
          <p:cNvSpPr txBox="1"/>
          <p:nvPr/>
        </p:nvSpPr>
        <p:spPr>
          <a:xfrm>
            <a:off x="5991838" y="887078"/>
            <a:ext cx="686509" cy="369332"/>
          </a:xfrm>
          <a:prstGeom prst="rect">
            <a:avLst/>
          </a:prstGeom>
          <a:noFill/>
        </p:spPr>
        <p:txBody>
          <a:bodyPr wrap="square" rtlCol="0">
            <a:spAutoFit/>
          </a:bodyPr>
          <a:lstStyle/>
          <a:p>
            <a:r>
              <a:rPr lang="en-US" altLang="zh-CN" dirty="0" smtClean="0"/>
              <a:t>15</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6894338" y="1158487"/>
                <a:ext cx="1176797"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𝑒</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𝑑</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=5</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6894338" y="1158487"/>
                <a:ext cx="1176797" cy="526683"/>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3722375" y="1204275"/>
                <a:ext cx="1182568" cy="526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𝑒</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𝑐</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=3</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3722375" y="1204275"/>
                <a:ext cx="1182568" cy="52674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3136701" y="2381497"/>
                <a:ext cx="755848"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𝑐</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𝑎</m:t>
                          </m:r>
                        </m:den>
                      </m:f>
                      <m:r>
                        <a:rPr lang="en-US" altLang="zh-CN" b="0" i="1" smtClean="0">
                          <a:latin typeface="Cambria Math" panose="02040503050406030204" pitchFamily="18" charset="0"/>
                        </a:rPr>
                        <m:t>=1</m:t>
                      </m:r>
                    </m:oMath>
                  </m:oMathPara>
                </a14:m>
                <a:endParaRPr lang="zh-CN" altLang="en-US" dirty="0"/>
              </a:p>
            </p:txBody>
          </p:sp>
        </mc:Choice>
        <mc:Fallback xmlns="">
          <p:sp>
            <p:nvSpPr>
              <p:cNvPr id="37" name="文本框 36"/>
              <p:cNvSpPr txBox="1">
                <a:spLocks noRot="1" noChangeAspect="1" noMove="1" noResize="1" noEditPoints="1" noAdjustHandles="1" noChangeArrowheads="1" noChangeShapeType="1" noTextEdit="1"/>
              </p:cNvSpPr>
              <p:nvPr/>
            </p:nvSpPr>
            <p:spPr>
              <a:xfrm>
                <a:off x="3136701" y="2381497"/>
                <a:ext cx="755848" cy="526683"/>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4799688" y="2735318"/>
                <a:ext cx="755848"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𝑐</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𝑏</m:t>
                          </m:r>
                        </m:den>
                      </m:f>
                      <m:r>
                        <a:rPr lang="en-US" altLang="zh-CN" b="0" i="1" smtClean="0">
                          <a:latin typeface="Cambria Math" panose="02040503050406030204" pitchFamily="18" charset="0"/>
                        </a:rPr>
                        <m:t>=1</m:t>
                      </m:r>
                    </m:oMath>
                  </m:oMathPara>
                </a14:m>
                <a:endParaRPr lang="zh-CN" altLang="en-US" dirty="0"/>
              </a:p>
            </p:txBody>
          </p:sp>
        </mc:Choice>
        <mc:Fallback xmlns="">
          <p:sp>
            <p:nvSpPr>
              <p:cNvPr id="39" name="文本框 38"/>
              <p:cNvSpPr txBox="1">
                <a:spLocks noRot="1" noChangeAspect="1" noMove="1" noResize="1" noEditPoints="1" noAdjustHandles="1" noChangeArrowheads="1" noChangeShapeType="1" noTextEdit="1"/>
              </p:cNvSpPr>
              <p:nvPr/>
            </p:nvSpPr>
            <p:spPr>
              <a:xfrm>
                <a:off x="4799688" y="2735318"/>
                <a:ext cx="755848" cy="526683"/>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6585754" y="2779925"/>
                <a:ext cx="755848"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𝑑</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𝑏</m:t>
                          </m:r>
                        </m:den>
                      </m:f>
                      <m:r>
                        <a:rPr lang="en-US" altLang="zh-CN" b="0" i="1" smtClean="0">
                          <a:latin typeface="Cambria Math" panose="02040503050406030204" pitchFamily="18" charset="0"/>
                        </a:rPr>
                        <m:t>=1</m:t>
                      </m:r>
                    </m:oMath>
                  </m:oMathPara>
                </a14:m>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6585754" y="2779925"/>
                <a:ext cx="755848" cy="526683"/>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2428742" y="3821062"/>
                <a:ext cx="1734770" cy="526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𝑒</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𝑎</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kumimoji="1" lang="zh-CN" altLang="en-US" i="1">
                              <a:latin typeface="Cambria Math" panose="02040503050406030204" pitchFamily="18" charset="0"/>
                            </a:rPr>
                            <m:t>𝜕</m:t>
                          </m:r>
                          <m:r>
                            <a:rPr kumimoji="1" lang="en-US" altLang="zh-CN" i="1">
                              <a:latin typeface="Cambria Math" panose="02040503050406030204" pitchFamily="18" charset="0"/>
                            </a:rPr>
                            <m:t>𝑒</m:t>
                          </m:r>
                        </m:num>
                        <m:den>
                          <m:r>
                            <a:rPr kumimoji="1" lang="zh-CN" altLang="en-US" i="1">
                              <a:latin typeface="Cambria Math" panose="02040503050406030204" pitchFamily="18" charset="0"/>
                            </a:rPr>
                            <m:t>𝜕</m:t>
                          </m:r>
                          <m:r>
                            <a:rPr kumimoji="1" lang="en-US" altLang="zh-CN" i="1">
                              <a:latin typeface="Cambria Math" panose="02040503050406030204" pitchFamily="18" charset="0"/>
                            </a:rPr>
                            <m:t>𝑐</m:t>
                          </m:r>
                        </m:den>
                      </m:f>
                      <m:r>
                        <a:rPr kumimoji="1" lang="en-US" altLang="zh-CN"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kumimoji="1" lang="zh-CN" altLang="en-US" i="1">
                              <a:latin typeface="Cambria Math" panose="02040503050406030204" pitchFamily="18" charset="0"/>
                            </a:rPr>
                            <m:t>𝜕</m:t>
                          </m:r>
                          <m:r>
                            <a:rPr kumimoji="1" lang="en-US" altLang="zh-CN" i="1">
                              <a:latin typeface="Cambria Math" panose="02040503050406030204" pitchFamily="18" charset="0"/>
                            </a:rPr>
                            <m:t>𝑐</m:t>
                          </m:r>
                        </m:num>
                        <m:den>
                          <m:r>
                            <a:rPr kumimoji="1" lang="zh-CN" altLang="en-US" i="1">
                              <a:latin typeface="Cambria Math" panose="02040503050406030204" pitchFamily="18" charset="0"/>
                            </a:rPr>
                            <m:t>𝜕</m:t>
                          </m:r>
                          <m:r>
                            <a:rPr kumimoji="1" lang="en-US" altLang="zh-CN" i="1">
                              <a:latin typeface="Cambria Math" panose="02040503050406030204" pitchFamily="18" charset="0"/>
                            </a:rPr>
                            <m:t>𝑎</m:t>
                          </m:r>
                        </m:den>
                      </m:f>
                      <m:r>
                        <a:rPr lang="en-US" altLang="zh-CN" b="0" i="1" smtClean="0">
                          <a:latin typeface="Cambria Math" panose="02040503050406030204" pitchFamily="18" charset="0"/>
                        </a:rPr>
                        <m:t>=3</m:t>
                      </m:r>
                    </m:oMath>
                  </m:oMathPara>
                </a14:m>
                <a:endParaRPr lang="zh-CN" altLang="en-US" dirty="0"/>
              </a:p>
            </p:txBody>
          </p:sp>
        </mc:Choice>
        <mc:Fallback xmlns="">
          <p:sp>
            <p:nvSpPr>
              <p:cNvPr id="42" name="文本框 41"/>
              <p:cNvSpPr txBox="1">
                <a:spLocks noRot="1" noChangeAspect="1" noMove="1" noResize="1" noEditPoints="1" noAdjustHandles="1" noChangeArrowheads="1" noChangeShapeType="1" noTextEdit="1"/>
              </p:cNvSpPr>
              <p:nvPr/>
            </p:nvSpPr>
            <p:spPr>
              <a:xfrm>
                <a:off x="2428742" y="3821062"/>
                <a:ext cx="1734770" cy="52674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4910052" y="3874680"/>
                <a:ext cx="2708434" cy="526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𝑒</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𝑏</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kumimoji="1" lang="zh-CN" altLang="en-US" i="1">
                              <a:latin typeface="Cambria Math" panose="02040503050406030204" pitchFamily="18" charset="0"/>
                            </a:rPr>
                            <m:t>𝜕</m:t>
                          </m:r>
                          <m:r>
                            <a:rPr kumimoji="1" lang="en-US" altLang="zh-CN" i="1">
                              <a:latin typeface="Cambria Math" panose="02040503050406030204" pitchFamily="18" charset="0"/>
                            </a:rPr>
                            <m:t>𝑒</m:t>
                          </m:r>
                        </m:num>
                        <m:den>
                          <m:r>
                            <a:rPr kumimoji="1" lang="zh-CN" altLang="en-US" i="1">
                              <a:latin typeface="Cambria Math" panose="02040503050406030204" pitchFamily="18" charset="0"/>
                            </a:rPr>
                            <m:t>𝜕</m:t>
                          </m:r>
                          <m:r>
                            <a:rPr kumimoji="1" lang="en-US" altLang="zh-CN" i="1">
                              <a:latin typeface="Cambria Math" panose="02040503050406030204" pitchFamily="18" charset="0"/>
                            </a:rPr>
                            <m:t>𝑐</m:t>
                          </m:r>
                        </m:den>
                      </m:f>
                      <m:r>
                        <a:rPr kumimoji="1" lang="en-US" altLang="zh-CN"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kumimoji="1" lang="zh-CN" altLang="en-US" i="1">
                              <a:latin typeface="Cambria Math" panose="02040503050406030204" pitchFamily="18" charset="0"/>
                            </a:rPr>
                            <m:t>𝜕</m:t>
                          </m:r>
                          <m:r>
                            <a:rPr kumimoji="1" lang="en-US" altLang="zh-CN" i="1">
                              <a:latin typeface="Cambria Math" panose="02040503050406030204" pitchFamily="18" charset="0"/>
                            </a:rPr>
                            <m:t>𝑐</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𝑏</m:t>
                          </m:r>
                        </m:den>
                      </m:f>
                      <m:r>
                        <a:rPr kumimoji="1"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kumimoji="1" lang="zh-CN" altLang="en-US" i="1">
                              <a:latin typeface="Cambria Math" panose="02040503050406030204" pitchFamily="18" charset="0"/>
                            </a:rPr>
                            <m:t>𝜕</m:t>
                          </m:r>
                          <m:r>
                            <a:rPr kumimoji="1" lang="en-US" altLang="zh-CN" i="1">
                              <a:latin typeface="Cambria Math" panose="02040503050406030204" pitchFamily="18" charset="0"/>
                            </a:rPr>
                            <m:t>𝑒</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𝑑</m:t>
                          </m:r>
                        </m:den>
                      </m:f>
                      <m:r>
                        <a:rPr kumimoji="1"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rPr>
                          </m:ctrlPr>
                        </m:fPr>
                        <m:num>
                          <m:r>
                            <a:rPr kumimoji="1" lang="zh-CN" altLang="en-US" i="1">
                              <a:latin typeface="Cambria Math" panose="02040503050406030204" pitchFamily="18" charset="0"/>
                            </a:rPr>
                            <m:t>𝜕</m:t>
                          </m:r>
                          <m:r>
                            <a:rPr kumimoji="1" lang="en-US" altLang="zh-CN" b="0" i="1" smtClean="0">
                              <a:latin typeface="Cambria Math" panose="02040503050406030204" pitchFamily="18" charset="0"/>
                            </a:rPr>
                            <m:t>𝑑</m:t>
                          </m:r>
                        </m:num>
                        <m:den>
                          <m:r>
                            <a:rPr kumimoji="1" lang="zh-CN" altLang="en-US" i="1">
                              <a:latin typeface="Cambria Math" panose="02040503050406030204" pitchFamily="18" charset="0"/>
                            </a:rPr>
                            <m:t>𝜕</m:t>
                          </m:r>
                          <m:r>
                            <a:rPr kumimoji="1" lang="en-US" altLang="zh-CN" b="0" i="1" smtClean="0">
                              <a:latin typeface="Cambria Math" panose="02040503050406030204" pitchFamily="18" charset="0"/>
                            </a:rPr>
                            <m:t>𝑏</m:t>
                          </m:r>
                        </m:den>
                      </m:f>
                      <m:r>
                        <a:rPr lang="en-US" altLang="zh-CN" b="0" i="1" smtClean="0">
                          <a:latin typeface="Cambria Math" panose="02040503050406030204" pitchFamily="18" charset="0"/>
                        </a:rPr>
                        <m:t>=8</m:t>
                      </m:r>
                    </m:oMath>
                  </m:oMathPara>
                </a14:m>
                <a:endParaRPr lang="zh-CN" altLang="en-US" dirty="0"/>
              </a:p>
            </p:txBody>
          </p:sp>
        </mc:Choice>
        <mc:Fallback xmlns="">
          <p:sp>
            <p:nvSpPr>
              <p:cNvPr id="43" name="文本框 42"/>
              <p:cNvSpPr txBox="1">
                <a:spLocks noRot="1" noChangeAspect="1" noMove="1" noResize="1" noEditPoints="1" noAdjustHandles="1" noChangeArrowheads="1" noChangeShapeType="1" noTextEdit="1"/>
              </p:cNvSpPr>
              <p:nvPr/>
            </p:nvSpPr>
            <p:spPr>
              <a:xfrm>
                <a:off x="4910052" y="3874680"/>
                <a:ext cx="2708434" cy="526747"/>
              </a:xfrm>
              <a:prstGeom prst="rect">
                <a:avLst/>
              </a:prstGeom>
              <a:blipFill rotWithShape="0">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9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89028" y="1020236"/>
            <a:ext cx="7445717" cy="698012"/>
          </a:xfrm>
          <a:prstGeom prst="rect">
            <a:avLst/>
          </a:prstGeom>
          <a:noFill/>
        </p:spPr>
        <p:txBody>
          <a:bodyPr wrap="square" rtlCol="0">
            <a:spAutoFit/>
          </a:bodyPr>
          <a:lstStyle/>
          <a:p>
            <a:pPr lvl="0">
              <a:lnSpc>
                <a:spcPct val="130000"/>
              </a:lnSpc>
            </a:pPr>
            <a:endParaRPr kumimoji="1" lang="en-US" altLang="zh-CN" sz="1600" dirty="0" smtClean="0"/>
          </a:p>
          <a:p>
            <a:pPr>
              <a:lnSpc>
                <a:spcPct val="130000"/>
              </a:lnSpc>
            </a:pPr>
            <a:endParaRPr kumimoji="1" lang="en-US" altLang="zh-CN" sz="1600" dirty="0"/>
          </a:p>
        </p:txBody>
      </p:sp>
      <p:sp>
        <p:nvSpPr>
          <p:cNvPr id="16" name="文本框 15"/>
          <p:cNvSpPr txBox="1"/>
          <p:nvPr/>
        </p:nvSpPr>
        <p:spPr>
          <a:xfrm>
            <a:off x="389028" y="268532"/>
            <a:ext cx="2265826" cy="375809"/>
          </a:xfrm>
          <a:prstGeom prst="rect">
            <a:avLst/>
          </a:prstGeom>
          <a:noFill/>
        </p:spPr>
        <p:txBody>
          <a:bodyPr wrap="square" rtlCol="0" anchor="ctr">
            <a:spAutoFit/>
          </a:bodyPr>
          <a:lstStyle/>
          <a:p>
            <a:pPr>
              <a:lnSpc>
                <a:spcPct val="110000"/>
              </a:lnSpc>
            </a:pPr>
            <a:r>
              <a:rPr kumimoji="1" lang="zh-CN" altLang="en-US" b="1" dirty="0" smtClean="0">
                <a:solidFill>
                  <a:srgbClr val="222732"/>
                </a:solidFill>
                <a:latin typeface="微软雅黑"/>
                <a:ea typeface="微软雅黑"/>
                <a:cs typeface="微软雅黑"/>
              </a:rPr>
              <a:t>实现流程</a:t>
            </a:r>
            <a:endParaRPr kumimoji="1" lang="en-US" altLang="zh-CN" b="1" dirty="0" smtClean="0">
              <a:solidFill>
                <a:srgbClr val="222732"/>
              </a:solidFill>
              <a:latin typeface="微软雅黑"/>
              <a:ea typeface="微软雅黑"/>
              <a:cs typeface="微软雅黑"/>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957217751"/>
                  </p:ext>
                </p:extLst>
              </p:nvPr>
            </p:nvGraphicFramePr>
            <p:xfrm>
              <a:off x="1236617" y="1297499"/>
              <a:ext cx="7631612" cy="3337560"/>
            </p:xfrm>
            <a:graphic>
              <a:graphicData uri="http://schemas.openxmlformats.org/drawingml/2006/table">
                <a:tbl>
                  <a:tblPr firstRow="1" bandRow="1">
                    <a:tableStyleId>{5C22544A-7EE6-4342-B048-85BDC9FD1C3A}</a:tableStyleId>
                  </a:tblPr>
                  <a:tblGrid>
                    <a:gridCol w="7631612"/>
                  </a:tblGrid>
                  <a:tr h="370840">
                    <a:tc>
                      <a:txBody>
                        <a:bodyPr/>
                        <a:lstStyle/>
                        <a:p>
                          <a:pPr algn="ctr"/>
                          <a:r>
                            <a:rPr lang="zh-CN" altLang="en-US" sz="1600" b="0" dirty="0" smtClean="0">
                              <a:solidFill>
                                <a:schemeClr val="tx1"/>
                              </a:solidFill>
                            </a:rPr>
                            <a:t>算法</a:t>
                          </a:r>
                          <a:r>
                            <a:rPr lang="en-US" altLang="zh-CN" sz="1600" b="0" dirty="0" smtClean="0">
                              <a:solidFill>
                                <a:schemeClr val="tx1"/>
                              </a:solidFill>
                            </a:rPr>
                            <a:t>3 </a:t>
                          </a:r>
                          <a:r>
                            <a:rPr lang="zh-CN" altLang="en-US" sz="1600" b="0" dirty="0" smtClean="0">
                              <a:solidFill>
                                <a:schemeClr val="tx1"/>
                              </a:solidFill>
                            </a:rPr>
                            <a:t>使用计算图进行神经网络训练</a:t>
                          </a:r>
                          <a:r>
                            <a:rPr lang="en-US" altLang="zh-CN" sz="1600" b="0" dirty="0" smtClean="0">
                              <a:solidFill>
                                <a:schemeClr val="tx1"/>
                              </a:solidFill>
                            </a:rPr>
                            <a:t>(</a:t>
                          </a:r>
                          <a:r>
                            <a:rPr lang="en-US" altLang="zh-CN" sz="1600" b="0" dirty="0" err="1" smtClean="0">
                              <a:solidFill>
                                <a:schemeClr val="tx1"/>
                              </a:solidFill>
                            </a:rPr>
                            <a:t>minibatch</a:t>
                          </a:r>
                          <a:r>
                            <a:rPr lang="en-US" altLang="zh-CN" sz="1600" b="0" dirty="0" smtClean="0">
                              <a:solidFill>
                                <a:schemeClr val="tx1"/>
                              </a:solidFill>
                            </a:rPr>
                            <a:t>=1)</a:t>
                          </a:r>
                          <a:endParaRPr lang="zh-CN" altLang="en-US" sz="16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14:m>
                            <m:oMath xmlns:m="http://schemas.openxmlformats.org/officeDocument/2006/math">
                              <m:r>
                                <a:rPr lang="en-US" altLang="zh-CN" sz="1600" b="0" i="1" smtClean="0">
                                  <a:latin typeface="Cambria Math" panose="02040503050406030204" pitchFamily="18" charset="0"/>
                                </a:rPr>
                                <m:t>1.   </m:t>
                              </m:r>
                            </m:oMath>
                          </a14:m>
                          <a:r>
                            <a:rPr lang="zh-CN" altLang="en-US" sz="1600" dirty="0" smtClean="0"/>
                            <a:t>定义网络中的参数</a:t>
                          </a:r>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algn="l"/>
                          <a14:m>
                            <m:oMath xmlns:m="http://schemas.openxmlformats.org/officeDocument/2006/math">
                              <m:r>
                                <a:rPr lang="en-US" altLang="zh-CN" sz="1600" b="0" i="1" smtClean="0">
                                  <a:latin typeface="Cambria Math" panose="02040503050406030204" pitchFamily="18" charset="0"/>
                                </a:rPr>
                                <m:t>2.   </m:t>
                              </m:r>
                              <m:r>
                                <a:rPr lang="en-US" altLang="zh-CN" sz="1600" b="1" i="1" smtClean="0">
                                  <a:latin typeface="Cambria Math" panose="02040503050406030204" pitchFamily="18" charset="0"/>
                                </a:rPr>
                                <m:t>𝒇𝒐𝒓</m:t>
                              </m:r>
                              <m:r>
                                <a:rPr lang="en-US" altLang="zh-CN" sz="1600" b="1" i="1" smtClean="0">
                                  <a:latin typeface="Cambria Math" panose="02040503050406030204" pitchFamily="18" charset="0"/>
                                </a:rPr>
                                <m:t> </m:t>
                              </m:r>
                              <m:r>
                                <a:rPr lang="en-US" altLang="zh-CN" sz="1600" b="0" i="1" smtClean="0">
                                  <a:latin typeface="Cambria Math" panose="02040503050406030204" pitchFamily="18" charset="0"/>
                                </a:rPr>
                                <m:t>𝑖𝑡𝑒𝑟𝑎𝑡𝑖𝑜𝑛</m:t>
                              </m:r>
                              <m:r>
                                <a:rPr lang="en-US" altLang="zh-CN" sz="1600" b="0" i="1" smtClean="0">
                                  <a:latin typeface="Cambria Math" panose="02040503050406030204" pitchFamily="18" charset="0"/>
                                </a:rPr>
                                <m:t>=1 </m:t>
                              </m:r>
                              <m:r>
                                <a:rPr lang="en-US" altLang="zh-CN" sz="1600" b="0" i="1" smtClean="0">
                                  <a:latin typeface="Cambria Math" panose="02040503050406030204" pitchFamily="18" charset="0"/>
                                </a:rPr>
                                <m:t>𝑡𝑜</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𝑇</m:t>
                              </m:r>
                              <m:r>
                                <a:rPr lang="en-US" altLang="zh-CN" sz="1600" b="0" i="1" smtClean="0">
                                  <a:latin typeface="Cambria Math" panose="02040503050406030204" pitchFamily="18" charset="0"/>
                                </a:rPr>
                                <m:t> </m:t>
                              </m:r>
                              <m:r>
                                <a:rPr lang="en-US" altLang="zh-CN" sz="1600" b="1" i="1" smtClean="0">
                                  <a:latin typeface="Cambria Math" panose="02040503050406030204" pitchFamily="18" charset="0"/>
                                </a:rPr>
                                <m:t>𝒅𝒐</m:t>
                              </m:r>
                            </m:oMath>
                          </a14:m>
                          <a:r>
                            <a:rPr lang="zh-CN" altLang="en-US" sz="1600" dirty="0" smtClean="0"/>
                            <a:t>  </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l"/>
                          <a14:m>
                            <m:oMath xmlns:m="http://schemas.openxmlformats.org/officeDocument/2006/math">
                              <m:r>
                                <a:rPr lang="en-US" altLang="zh-CN" sz="1600" b="0" i="1" smtClean="0">
                                  <a:latin typeface="Cambria Math" panose="02040503050406030204" pitchFamily="18" charset="0"/>
                                </a:rPr>
                                <m:t>3.           </m:t>
                              </m:r>
                              <m:r>
                                <a:rPr lang="en-US" altLang="zh-CN" sz="1600" b="1" i="1" smtClean="0">
                                  <a:latin typeface="Cambria Math" panose="02040503050406030204" pitchFamily="18" charset="0"/>
                                </a:rPr>
                                <m:t>𝒇𝒐𝒓</m:t>
                              </m:r>
                              <m:r>
                                <a:rPr lang="en-US" altLang="zh-CN" sz="1600" b="1" i="1" smtClean="0">
                                  <a:latin typeface="Cambria Math" panose="02040503050406030204" pitchFamily="18" charset="0"/>
                                </a:rPr>
                                <m:t> </m:t>
                              </m:r>
                              <m:r>
                                <a:rPr lang="en-US" altLang="zh-CN" sz="1600" b="0" i="1" smtClean="0">
                                  <a:latin typeface="Cambria Math" panose="02040503050406030204" pitchFamily="18" charset="0"/>
                                </a:rPr>
                                <m:t>𝑇𝑟𝑎𝑖𝑛𝑖𝑛𝑔</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𝑒𝑥𝑎𝑚𝑝𝑙𝑒</m:t>
                              </m:r>
                              <m:r>
                                <a:rPr lang="en-US" altLang="zh-CN" sz="1600" b="0" i="1"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𝑖𝑛</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𝑑𝑎𝑡𝑎𝑠𝑒𝑡</m:t>
                              </m:r>
                              <m:r>
                                <a:rPr lang="en-US" altLang="zh-CN" sz="1600" b="0" i="1" smtClean="0">
                                  <a:latin typeface="Cambria Math" panose="02040503050406030204" pitchFamily="18" charset="0"/>
                                </a:rPr>
                                <m:t> </m:t>
                              </m:r>
                              <m:r>
                                <a:rPr lang="en-US" altLang="zh-CN" sz="1600" b="1" i="1" smtClean="0">
                                  <a:latin typeface="Cambria Math" panose="02040503050406030204" pitchFamily="18" charset="0"/>
                                </a:rPr>
                                <m:t>𝒅𝒐</m:t>
                              </m:r>
                            </m:oMath>
                          </a14:m>
                          <a:r>
                            <a:rPr lang="zh-CN" altLang="en-US" sz="1600" dirty="0" smtClean="0"/>
                            <a:t> </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4.                 </m:t>
                                </m:r>
                                <m:r>
                                  <a:rPr lang="en-US" altLang="zh-CN" sz="1600" b="0" i="1" smtClean="0">
                                    <a:latin typeface="Cambria Math" panose="02040503050406030204" pitchFamily="18" charset="0"/>
                                  </a:rPr>
                                  <m:t>𝑙𝑜𝑠𝑠</m:t>
                                </m:r>
                                <m:r>
                                  <a:rPr lang="en-US" altLang="zh-CN" sz="1600" b="0" i="1" smtClean="0">
                                    <a:latin typeface="Cambria Math" panose="02040503050406030204" pitchFamily="18" charset="0"/>
                                  </a:rPr>
                                  <m:t>_</m:t>
                                </m:r>
                                <m:r>
                                  <a:rPr lang="en-US" altLang="zh-CN" sz="1600" b="0" i="1" smtClean="0">
                                    <a:latin typeface="Cambria Math" panose="02040503050406030204" pitchFamily="18" charset="0"/>
                                  </a:rPr>
                                  <m:t>𝑛𝑜𝑑𝑒</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𝑏𝑢𝑖𝑙𝑑</m:t>
                                </m:r>
                                <m:r>
                                  <a:rPr lang="en-US" altLang="zh-CN" sz="1600" b="0" i="1" smtClean="0">
                                    <a:latin typeface="Cambria Math" panose="02040503050406030204" pitchFamily="18" charset="0"/>
                                    <a:ea typeface="Cambria Math" panose="02040503050406030204" pitchFamily="18" charset="0"/>
                                  </a:rPr>
                                  <m:t>_</m:t>
                                </m:r>
                                <m:r>
                                  <a:rPr lang="en-US" altLang="zh-CN" sz="1600" b="0" i="1" smtClean="0">
                                    <a:latin typeface="Cambria Math" panose="02040503050406030204" pitchFamily="18" charset="0"/>
                                    <a:ea typeface="Cambria Math" panose="02040503050406030204" pitchFamily="18" charset="0"/>
                                  </a:rPr>
                                  <m:t>𝑐𝑜𝑚𝑝𝑢𝑡𝑎𝑡𝑖𝑜𝑛</m:t>
                                </m:r>
                                <m:r>
                                  <a:rPr lang="en-US" altLang="zh-CN" sz="1600" b="0" i="1" smtClean="0">
                                    <a:latin typeface="Cambria Math" panose="02040503050406030204" pitchFamily="18" charset="0"/>
                                    <a:ea typeface="Cambria Math" panose="02040503050406030204" pitchFamily="18" charset="0"/>
                                  </a:rPr>
                                  <m:t>_</m:t>
                                </m:r>
                                <m:r>
                                  <a:rPr lang="en-US" altLang="zh-CN" sz="1600" b="0" i="1" smtClean="0">
                                    <a:latin typeface="Cambria Math" panose="02040503050406030204" pitchFamily="18" charset="0"/>
                                    <a:ea typeface="Cambria Math" panose="02040503050406030204" pitchFamily="18" charset="0"/>
                                  </a:rPr>
                                  <m:t>𝑔𝑟𝑎𝑝h</m:t>
                                </m:r>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𝑝𝑎𝑟𝑎𝑚𝑒𝑡𝑒𝑟𝑠</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rPr>
                                  <m:t> </m:t>
                                </m:r>
                              </m:oMath>
                            </m:oMathPara>
                          </a14:m>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14:m>
                            <m:oMath xmlns:m="http://schemas.openxmlformats.org/officeDocument/2006/math">
                              <m:r>
                                <a:rPr lang="en-US" altLang="zh-CN" sz="1600" b="0" i="1" smtClean="0">
                                  <a:latin typeface="Cambria Math" panose="02040503050406030204" pitchFamily="18" charset="0"/>
                                </a:rPr>
                                <m:t>5.                 </m:t>
                              </m:r>
                              <m:r>
                                <a:rPr lang="en-US" altLang="zh-CN" sz="1600" b="0" i="1" smtClean="0">
                                  <a:latin typeface="Cambria Math" panose="02040503050406030204" pitchFamily="18" charset="0"/>
                                </a:rPr>
                                <m:t>𝑙𝑜𝑠𝑠</m:t>
                              </m:r>
                              <m:r>
                                <a:rPr lang="en-US" altLang="zh-CN" sz="1600" b="0" i="1" smtClean="0">
                                  <a:latin typeface="Cambria Math" panose="02040503050406030204" pitchFamily="18" charset="0"/>
                                </a:rPr>
                                <m:t>_</m:t>
                              </m:r>
                              <m:r>
                                <a:rPr lang="en-US" altLang="zh-CN" sz="1600" b="0" i="1" smtClean="0">
                                  <a:latin typeface="Cambria Math" panose="02040503050406030204" pitchFamily="18" charset="0"/>
                                </a:rPr>
                                <m:t>𝑛𝑜𝑑𝑒</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𝑓𝑜𝑟𝑤𝑎𝑟𝑑</m:t>
                              </m:r>
                              <m:r>
                                <a:rPr lang="en-US" altLang="zh-CN" sz="1600" b="0" i="1" smtClean="0">
                                  <a:latin typeface="Cambria Math" panose="02040503050406030204" pitchFamily="18" charset="0"/>
                                </a:rPr>
                                <m:t>()</m:t>
                              </m:r>
                            </m:oMath>
                          </a14:m>
                          <a:r>
                            <a:rPr lang="zh-CN" altLang="en-US" sz="1600" dirty="0" smtClean="0"/>
                            <a:t> </a:t>
                          </a:r>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6.                  </m:t>
                                </m:r>
                                <m:r>
                                  <a:rPr lang="en-US" altLang="zh-CN" sz="1600" b="0" i="1" smtClean="0">
                                    <a:latin typeface="Cambria Math" panose="02040503050406030204" pitchFamily="18" charset="0"/>
                                  </a:rPr>
                                  <m:t>𝑔𝑟𝑎𝑑𝑖𝑒𝑛𝑡𝑠</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𝑙𝑜𝑠𝑠</m:t>
                                </m:r>
                                <m:r>
                                  <a:rPr lang="en-US" altLang="zh-CN" sz="1600" b="0" i="1" smtClean="0">
                                    <a:latin typeface="Cambria Math" panose="02040503050406030204" pitchFamily="18" charset="0"/>
                                    <a:ea typeface="Cambria Math" panose="02040503050406030204" pitchFamily="18" charset="0"/>
                                  </a:rPr>
                                  <m:t>_</m:t>
                                </m:r>
                                <m:r>
                                  <a:rPr lang="en-US" altLang="zh-CN" sz="1600" b="0" i="1" smtClean="0">
                                    <a:latin typeface="Cambria Math" panose="02040503050406030204" pitchFamily="18" charset="0"/>
                                    <a:ea typeface="Cambria Math" panose="02040503050406030204" pitchFamily="18" charset="0"/>
                                  </a:rPr>
                                  <m:t>𝑛𝑜𝑑𝑒</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𝑏𝑎𝑐𝑘𝑤𝑎𝑟𝑑</m:t>
                                </m:r>
                                <m:r>
                                  <a:rPr lang="en-US" altLang="zh-CN" sz="1600" b="0" i="1" smtClean="0">
                                    <a:latin typeface="Cambria Math" panose="02040503050406030204" pitchFamily="18" charset="0"/>
                                    <a:ea typeface="Cambria Math" panose="02040503050406030204" pitchFamily="18" charset="0"/>
                                  </a:rPr>
                                  <m:t>()</m:t>
                                </m:r>
                              </m:oMath>
                            </m:oMathPara>
                          </a14:m>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7.                   </m:t>
                                </m:r>
                                <m:r>
                                  <a:rPr lang="en-US" altLang="zh-CN" sz="1600" b="0" i="1" smtClean="0">
                                    <a:latin typeface="Cambria Math" panose="02040503050406030204" pitchFamily="18" charset="0"/>
                                  </a:rPr>
                                  <m:t>𝑝𝑎𝑟𝑎𝑚𝑒𝑡𝑒𝑟𝑠</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𝑢𝑝𝑑𝑎𝑡𝑒</m:t>
                                </m:r>
                                <m:r>
                                  <a:rPr lang="en-US" altLang="zh-CN" sz="1600" b="0" i="1" smtClean="0">
                                    <a:latin typeface="Cambria Math" panose="02040503050406030204" pitchFamily="18" charset="0"/>
                                    <a:ea typeface="Cambria Math" panose="02040503050406030204" pitchFamily="18" charset="0"/>
                                  </a:rPr>
                                  <m:t>_</m:t>
                                </m:r>
                                <m:r>
                                  <a:rPr lang="en-US" altLang="zh-CN" sz="1600" b="0" i="1" smtClean="0">
                                    <a:latin typeface="Cambria Math" panose="02040503050406030204" pitchFamily="18" charset="0"/>
                                    <a:ea typeface="Cambria Math" panose="02040503050406030204" pitchFamily="18" charset="0"/>
                                  </a:rPr>
                                  <m:t>𝑝𝑎𝑟𝑎𝑚𝑒𝑡𝑒𝑟𝑠</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𝑝𝑎𝑟𝑎𝑚𝑒𝑡𝑒𝑟𝑠</m:t>
                                </m:r>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𝑔𝑟𝑎𝑑𝑖𝑒𝑛𝑡𝑠</m:t>
                                </m:r>
                                <m:r>
                                  <a:rPr lang="en-US" altLang="zh-CN" sz="1600" b="0" i="1" smtClean="0">
                                    <a:latin typeface="Cambria Math" panose="02040503050406030204" pitchFamily="18" charset="0"/>
                                    <a:ea typeface="Cambria Math" panose="02040503050406030204" pitchFamily="18" charset="0"/>
                                  </a:rPr>
                                  <m:t>)</m:t>
                                </m:r>
                              </m:oMath>
                            </m:oMathPara>
                          </a14:m>
                          <a:endParaRPr lang="zh-CN" altLang="en-US" sz="16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8.   </m:t>
                                </m:r>
                                <m:r>
                                  <a:rPr lang="en-US" altLang="zh-CN" sz="1600" b="1" i="1" smtClean="0">
                                    <a:latin typeface="Cambria Math" panose="02040503050406030204" pitchFamily="18" charset="0"/>
                                  </a:rPr>
                                  <m:t>𝒓𝒆𝒕𝒖𝒓𝒏</m:t>
                                </m:r>
                                <m:r>
                                  <a:rPr lang="en-US" altLang="zh-CN" sz="1600" b="1" i="1" smtClean="0">
                                    <a:latin typeface="Cambria Math" panose="02040503050406030204" pitchFamily="18" charset="0"/>
                                  </a:rPr>
                                  <m:t> </m:t>
                                </m:r>
                                <m:r>
                                  <a:rPr lang="en-US" altLang="zh-CN" sz="1600" b="0" i="1" smtClean="0">
                                    <a:latin typeface="Cambria Math" panose="02040503050406030204" pitchFamily="18" charset="0"/>
                                  </a:rPr>
                                  <m:t>𝑝𝑎𝑟𝑎𝑚𝑒𝑡𝑒𝑟𝑠</m:t>
                                </m:r>
                              </m:oMath>
                            </m:oMathPara>
                          </a14:m>
                          <a:endParaRPr lang="zh-CN" alt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957217751"/>
                  </p:ext>
                </p:extLst>
              </p:nvPr>
            </p:nvGraphicFramePr>
            <p:xfrm>
              <a:off x="1236617" y="1297499"/>
              <a:ext cx="7631612" cy="3337560"/>
            </p:xfrm>
            <a:graphic>
              <a:graphicData uri="http://schemas.openxmlformats.org/drawingml/2006/table">
                <a:tbl>
                  <a:tblPr firstRow="1" bandRow="1">
                    <a:tableStyleId>{5C22544A-7EE6-4342-B048-85BDC9FD1C3A}</a:tableStyleId>
                  </a:tblPr>
                  <a:tblGrid>
                    <a:gridCol w="7631612"/>
                  </a:tblGrid>
                  <a:tr h="370840">
                    <a:tc>
                      <a:txBody>
                        <a:bodyPr/>
                        <a:lstStyle/>
                        <a:p>
                          <a:pPr algn="ctr"/>
                          <a:r>
                            <a:rPr lang="zh-CN" altLang="en-US" sz="1600" b="0" dirty="0" smtClean="0">
                              <a:solidFill>
                                <a:schemeClr val="tx1"/>
                              </a:solidFill>
                            </a:rPr>
                            <a:t>算法</a:t>
                          </a:r>
                          <a:r>
                            <a:rPr lang="en-US" altLang="zh-CN" sz="1600" b="0" dirty="0" smtClean="0">
                              <a:solidFill>
                                <a:schemeClr val="tx1"/>
                              </a:solidFill>
                            </a:rPr>
                            <a:t>3 </a:t>
                          </a:r>
                          <a:r>
                            <a:rPr lang="zh-CN" altLang="en-US" sz="1600" b="0" dirty="0" smtClean="0">
                              <a:solidFill>
                                <a:schemeClr val="tx1"/>
                              </a:solidFill>
                            </a:rPr>
                            <a:t>使用计算图进行神经网络训练</a:t>
                          </a:r>
                          <a:r>
                            <a:rPr lang="en-US" altLang="zh-CN" sz="1600" b="0" dirty="0" smtClean="0">
                              <a:solidFill>
                                <a:schemeClr val="tx1"/>
                              </a:solidFill>
                            </a:rPr>
                            <a:t>(</a:t>
                          </a:r>
                          <a:r>
                            <a:rPr lang="en-US" altLang="zh-CN" sz="1600" b="0" dirty="0" err="1" smtClean="0">
                              <a:solidFill>
                                <a:schemeClr val="tx1"/>
                              </a:solidFill>
                            </a:rPr>
                            <a:t>minibatch</a:t>
                          </a:r>
                          <a:r>
                            <a:rPr lang="en-US" altLang="zh-CN" sz="1600" b="0" dirty="0" smtClean="0">
                              <a:solidFill>
                                <a:schemeClr val="tx1"/>
                              </a:solidFill>
                            </a:rPr>
                            <a:t>=1)</a:t>
                          </a:r>
                          <a:endParaRPr lang="zh-CN" altLang="en-US" sz="16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rotWithShape="0">
                          <a:blip r:embed="rId3"/>
                          <a:stretch>
                            <a:fillRect t="-104918" r="-80" b="-701639"/>
                          </a:stretch>
                        </a:blipFill>
                      </a:tcPr>
                    </a:tc>
                  </a:tr>
                  <a:tr h="3708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t="-204918" r="-80" b="-601639"/>
                          </a:stretch>
                        </a:blipFill>
                      </a:tcPr>
                    </a:tc>
                  </a:tr>
                  <a:tr h="370840">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304918" r="-80" b="-501639"/>
                          </a:stretch>
                        </a:blipFill>
                      </a:tcPr>
                    </a:tc>
                  </a:tr>
                  <a:tr h="370840">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404918" r="-80" b="-401639"/>
                          </a:stretch>
                        </a:blipFill>
                      </a:tcPr>
                    </a:tc>
                  </a:tr>
                  <a:tr h="370840">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504918" r="-80" b="-301639"/>
                          </a:stretch>
                        </a:blipFill>
                      </a:tcPr>
                    </a:tc>
                  </a:tr>
                  <a:tr h="370840">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604918" r="-80" b="-201639"/>
                          </a:stretch>
                        </a:blipFill>
                      </a:tcPr>
                    </a:tc>
                  </a:tr>
                  <a:tr h="370840">
                    <a:tc>
                      <a:txBody>
                        <a:bodyPr/>
                        <a:lstStyle/>
                        <a:p>
                          <a:endParaRPr lang="zh-CN"/>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704918" r="-80" b="-101639"/>
                          </a:stretch>
                        </a:blipFill>
                      </a:tcPr>
                    </a:tc>
                  </a:tr>
                  <a:tr h="370840">
                    <a:tc>
                      <a:txBody>
                        <a:bodyPr/>
                        <a:lstStyle/>
                        <a:p>
                          <a:endParaRPr lang="zh-CN"/>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804918" r="-80" b="-1639"/>
                          </a:stretch>
                        </a:blipFill>
                      </a:tcPr>
                    </a:tc>
                  </a:tr>
                </a:tbl>
              </a:graphicData>
            </a:graphic>
          </p:graphicFrame>
        </mc:Fallback>
      </mc:AlternateContent>
    </p:spTree>
    <p:extLst>
      <p:ext uri="{BB962C8B-B14F-4D97-AF65-F5344CB8AC3E}">
        <p14:creationId xmlns:p14="http://schemas.microsoft.com/office/powerpoint/2010/main" val="4323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89028" y="1020235"/>
            <a:ext cx="8029258" cy="1692771"/>
          </a:xfrm>
          <a:prstGeom prst="rect">
            <a:avLst/>
          </a:prstGeom>
          <a:noFill/>
        </p:spPr>
        <p:txBody>
          <a:bodyPr wrap="square" rtlCol="0">
            <a:spAutoFit/>
          </a:bodyPr>
          <a:lstStyle/>
          <a:p>
            <a:pPr lvl="0">
              <a:lnSpc>
                <a:spcPct val="130000"/>
              </a:lnSpc>
            </a:pPr>
            <a:r>
              <a:rPr kumimoji="1" lang="en-US" altLang="zh-CN" sz="1600" dirty="0" smtClean="0"/>
              <a:t>	</a:t>
            </a:r>
            <a:r>
              <a:rPr kumimoji="1" lang="zh-CN" altLang="en-US" sz="1600" dirty="0" smtClean="0"/>
              <a:t>只要网络的输出是一个向量（</a:t>
            </a:r>
            <a:r>
              <a:rPr kumimoji="1" lang="en-US" altLang="zh-CN" sz="1600" dirty="0" smtClean="0"/>
              <a:t>1Xn</a:t>
            </a:r>
            <a:r>
              <a:rPr kumimoji="1" lang="zh-CN" altLang="en-US" sz="1600" dirty="0"/>
              <a:t>矩阵</a:t>
            </a:r>
            <a:r>
              <a:rPr kumimoji="1" lang="zh-CN" altLang="en-US" sz="1600" dirty="0" smtClean="0"/>
              <a:t>），通过使一个网络的输入成为另一个网络的输入，创建网络是很简单的。</a:t>
            </a:r>
            <a:endParaRPr kumimoji="1" lang="en-US" altLang="zh-CN" sz="1600" dirty="0" smtClean="0"/>
          </a:p>
          <a:p>
            <a:pPr lvl="0">
              <a:lnSpc>
                <a:spcPct val="130000"/>
              </a:lnSpc>
            </a:pPr>
            <a:r>
              <a:rPr kumimoji="1" lang="en-US" altLang="zh-CN" sz="1600" dirty="0"/>
              <a:t>	</a:t>
            </a:r>
            <a:r>
              <a:rPr kumimoji="1" lang="zh-CN" altLang="en-US" sz="1600" dirty="0" smtClean="0"/>
              <a:t>计算图中的一个节点本身可以是一个具有指定输出节点的计算图，用这样递归的方式可以设计深层的复杂的网络。</a:t>
            </a:r>
            <a:endParaRPr kumimoji="1" lang="en-US" altLang="zh-CN" sz="1600" dirty="0" smtClean="0"/>
          </a:p>
          <a:p>
            <a:pPr>
              <a:lnSpc>
                <a:spcPct val="130000"/>
              </a:lnSpc>
            </a:pPr>
            <a:endParaRPr kumimoji="1" lang="en-US" altLang="zh-CN" sz="1600" dirty="0"/>
          </a:p>
        </p:txBody>
      </p:sp>
      <p:sp>
        <p:nvSpPr>
          <p:cNvPr id="16" name="文本框 15"/>
          <p:cNvSpPr txBox="1"/>
          <p:nvPr/>
        </p:nvSpPr>
        <p:spPr>
          <a:xfrm>
            <a:off x="389028" y="268532"/>
            <a:ext cx="2265826" cy="375809"/>
          </a:xfrm>
          <a:prstGeom prst="rect">
            <a:avLst/>
          </a:prstGeom>
          <a:noFill/>
        </p:spPr>
        <p:txBody>
          <a:bodyPr wrap="square" rtlCol="0" anchor="ctr">
            <a:spAutoFit/>
          </a:bodyPr>
          <a:lstStyle/>
          <a:p>
            <a:pPr>
              <a:lnSpc>
                <a:spcPct val="110000"/>
              </a:lnSpc>
            </a:pPr>
            <a:r>
              <a:rPr kumimoji="1" lang="zh-CN" altLang="en-US" b="1" dirty="0" smtClean="0">
                <a:solidFill>
                  <a:srgbClr val="222732"/>
                </a:solidFill>
                <a:latin typeface="微软雅黑"/>
                <a:ea typeface="微软雅黑"/>
                <a:cs typeface="微软雅黑"/>
              </a:rPr>
              <a:t>网络构成</a:t>
            </a:r>
            <a:endParaRPr kumimoji="1" lang="en-US" altLang="zh-CN" b="1" dirty="0" smtClean="0">
              <a:solidFill>
                <a:srgbClr val="222732"/>
              </a:solidFill>
              <a:latin typeface="微软雅黑"/>
              <a:ea typeface="微软雅黑"/>
              <a:cs typeface="微软雅黑"/>
            </a:endParaRPr>
          </a:p>
        </p:txBody>
      </p:sp>
    </p:spTree>
    <p:extLst>
      <p:ext uri="{BB962C8B-B14F-4D97-AF65-F5344CB8AC3E}">
        <p14:creationId xmlns:p14="http://schemas.microsoft.com/office/powerpoint/2010/main" val="345376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181866" y="1071331"/>
            <a:ext cx="1283812" cy="1283812"/>
          </a:xfrm>
          <a:prstGeom prst="ellipse">
            <a:avLst/>
          </a:prstGeom>
          <a:solidFill>
            <a:srgbClr val="46C6A9">
              <a:alpha val="78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9000" dirty="0">
              <a:solidFill>
                <a:srgbClr val="FFFFFF"/>
              </a:solidFill>
            </a:endParaRPr>
          </a:p>
        </p:txBody>
      </p:sp>
      <p:sp>
        <p:nvSpPr>
          <p:cNvPr id="4" name="文本框 3"/>
          <p:cNvSpPr txBox="1"/>
          <p:nvPr/>
        </p:nvSpPr>
        <p:spPr>
          <a:xfrm>
            <a:off x="5051392" y="2512496"/>
            <a:ext cx="3616696" cy="461665"/>
          </a:xfrm>
          <a:prstGeom prst="rect">
            <a:avLst/>
          </a:prstGeom>
          <a:noFill/>
        </p:spPr>
        <p:txBody>
          <a:bodyPr wrap="none" rtlCol="0">
            <a:spAutoFit/>
          </a:bodyPr>
          <a:lstStyle/>
          <a:p>
            <a:pPr algn="ctr"/>
            <a:r>
              <a:rPr kumimoji="1" lang="en-US" altLang="zh-CN" sz="2400" b="1" dirty="0">
                <a:solidFill>
                  <a:srgbClr val="FFFFFF"/>
                </a:solidFill>
              </a:rPr>
              <a:t>PART TWO Practicalities</a:t>
            </a:r>
            <a:endParaRPr kumimoji="1" lang="zh-CN" altLang="en-US" sz="2400" b="1" dirty="0">
              <a:solidFill>
                <a:srgbClr val="FFFFFF"/>
              </a:solidFill>
            </a:endParaRPr>
          </a:p>
        </p:txBody>
      </p:sp>
      <p:sp>
        <p:nvSpPr>
          <p:cNvPr id="6" name="矩形 5"/>
          <p:cNvSpPr/>
          <p:nvPr/>
        </p:nvSpPr>
        <p:spPr>
          <a:xfrm>
            <a:off x="6421574" y="954949"/>
            <a:ext cx="824302" cy="1477328"/>
          </a:xfrm>
          <a:prstGeom prst="rect">
            <a:avLst/>
          </a:prstGeom>
        </p:spPr>
        <p:txBody>
          <a:bodyPr wrap="none">
            <a:spAutoFit/>
          </a:bodyPr>
          <a:lstStyle/>
          <a:p>
            <a:pPr algn="ctr"/>
            <a:r>
              <a:rPr kumimoji="1" lang="en-US" altLang="zh-CN" sz="9000" dirty="0">
                <a:solidFill>
                  <a:srgbClr val="FFFFFF"/>
                </a:solidFill>
                <a:effectLst>
                  <a:outerShdw blurRad="50800" dist="38100" dir="5400000" algn="t" rotWithShape="0">
                    <a:prstClr val="black">
                      <a:alpha val="40000"/>
                    </a:prstClr>
                  </a:outerShdw>
                </a:effectLst>
              </a:rPr>
              <a:t>2</a:t>
            </a:r>
            <a:endParaRPr kumimoji="1" lang="zh-CN" altLang="en-US" sz="9000" dirty="0">
              <a:solidFill>
                <a:srgbClr val="FFFFFF"/>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31060210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454674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Optimization algorithm</a:t>
            </a:r>
            <a:endParaRPr kumimoji="1" lang="zh-CN" altLang="en-US" sz="2400" b="1" dirty="0">
              <a:solidFill>
                <a:srgbClr val="FFFFFF"/>
              </a:solidFill>
              <a:latin typeface="微软雅黑"/>
              <a:cs typeface="微软雅黑"/>
            </a:endParaRPr>
          </a:p>
        </p:txBody>
      </p:sp>
      <p:sp>
        <p:nvSpPr>
          <p:cNvPr id="29" name="矩形 28"/>
          <p:cNvSpPr/>
          <p:nvPr/>
        </p:nvSpPr>
        <p:spPr>
          <a:xfrm>
            <a:off x="408031" y="958691"/>
            <a:ext cx="740286" cy="494494"/>
          </a:xfrm>
          <a:prstGeom prst="rect">
            <a:avLst/>
          </a:prstGeom>
        </p:spPr>
        <p:txBody>
          <a:bodyPr wrap="square">
            <a:spAutoFit/>
          </a:bodyPr>
          <a:lstStyle/>
          <a:p>
            <a:pPr>
              <a:lnSpc>
                <a:spcPct val="150000"/>
              </a:lnSpc>
            </a:pPr>
            <a:r>
              <a:rPr lang="en-US" altLang="zh-CN" sz="2000" b="1" dirty="0">
                <a:solidFill>
                  <a:srgbClr val="46C6A9"/>
                </a:solidFill>
              </a:rPr>
              <a:t>SGD</a:t>
            </a:r>
          </a:p>
        </p:txBody>
      </p:sp>
      <p:sp>
        <p:nvSpPr>
          <p:cNvPr id="12" name="文本框 11">
            <a:extLst>
              <a:ext uri="{FF2B5EF4-FFF2-40B4-BE49-F238E27FC236}">
                <a16:creationId xmlns:a16="http://schemas.microsoft.com/office/drawing/2014/main" xmlns="" id="{C452B1FB-FD7C-44DF-9A71-6F357D8BDDA3}"/>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https://blog.csdn.net/u010089444/article/details/76725843?utm_source=copy</a:t>
            </a:r>
            <a:endParaRPr lang="zh-CN" altLang="en-US" dirty="0">
              <a:solidFill>
                <a:srgbClr val="103154"/>
              </a:solidFill>
            </a:endParaRPr>
          </a:p>
        </p:txBody>
      </p:sp>
      <p:grpSp>
        <p:nvGrpSpPr>
          <p:cNvPr id="33" name="组合 32">
            <a:extLst>
              <a:ext uri="{FF2B5EF4-FFF2-40B4-BE49-F238E27FC236}">
                <a16:creationId xmlns:a16="http://schemas.microsoft.com/office/drawing/2014/main" xmlns="" id="{27D0ED4C-1CD7-4B51-8167-E06748E7757E}"/>
              </a:ext>
            </a:extLst>
          </p:cNvPr>
          <p:cNvGrpSpPr/>
          <p:nvPr/>
        </p:nvGrpSpPr>
        <p:grpSpPr>
          <a:xfrm>
            <a:off x="368780" y="1623703"/>
            <a:ext cx="2606108" cy="2245057"/>
            <a:chOff x="408029" y="1635452"/>
            <a:chExt cx="2606108" cy="2245057"/>
          </a:xfrm>
        </p:grpSpPr>
        <p:sp>
          <p:nvSpPr>
            <p:cNvPr id="28" name="矩形 27"/>
            <p:cNvSpPr/>
            <p:nvPr/>
          </p:nvSpPr>
          <p:spPr>
            <a:xfrm>
              <a:off x="408029" y="1635452"/>
              <a:ext cx="2606106" cy="377924"/>
            </a:xfrm>
            <a:prstGeom prst="rect">
              <a:avLst/>
            </a:prstGeom>
          </p:spPr>
          <p:txBody>
            <a:bodyPr wrap="square">
              <a:spAutoFit/>
            </a:bodyPr>
            <a:lstStyle/>
            <a:p>
              <a:pPr>
                <a:lnSpc>
                  <a:spcPct val="130000"/>
                </a:lnSpc>
              </a:pPr>
              <a:r>
                <a:rPr lang="en-US" altLang="zh-CN" sz="1600" dirty="0">
                  <a:solidFill>
                    <a:srgbClr val="FFFFFF"/>
                  </a:solidFill>
                </a:rPr>
                <a:t>Batch Gradient Descent</a:t>
              </a:r>
            </a:p>
          </p:txBody>
        </p:sp>
        <p:sp>
          <p:nvSpPr>
            <p:cNvPr id="25" name="矩形 24">
              <a:extLst>
                <a:ext uri="{FF2B5EF4-FFF2-40B4-BE49-F238E27FC236}">
                  <a16:creationId xmlns:a16="http://schemas.microsoft.com/office/drawing/2014/main" xmlns="" id="{A7575B22-EA4C-44AB-ACEE-1DF12469F4AD}"/>
                </a:ext>
              </a:extLst>
            </p:cNvPr>
            <p:cNvSpPr/>
            <p:nvPr/>
          </p:nvSpPr>
          <p:spPr>
            <a:xfrm>
              <a:off x="408031" y="2261274"/>
              <a:ext cx="2606106" cy="1028743"/>
            </a:xfrm>
            <a:prstGeom prst="rect">
              <a:avLst/>
            </a:prstGeom>
          </p:spPr>
          <p:txBody>
            <a:bodyPr wrap="square">
              <a:spAutoFit/>
            </a:bodyPr>
            <a:lstStyle/>
            <a:p>
              <a:pPr>
                <a:lnSpc>
                  <a:spcPct val="130000"/>
                </a:lnSpc>
              </a:pPr>
              <a:r>
                <a:rPr lang="zh-CN" altLang="en-US" sz="1200" dirty="0">
                  <a:solidFill>
                    <a:srgbClr val="FFFFFF"/>
                  </a:solidFill>
                </a:rPr>
                <a:t>在每一轮的训练过程中，</a:t>
              </a:r>
              <a:r>
                <a:rPr lang="en-US" altLang="zh-CN" sz="1200" dirty="0">
                  <a:solidFill>
                    <a:srgbClr val="FFFFFF"/>
                  </a:solidFill>
                </a:rPr>
                <a:t>Batch Gradient Descent</a:t>
              </a:r>
              <a:r>
                <a:rPr lang="zh-CN" altLang="en-US" sz="1200" dirty="0">
                  <a:solidFill>
                    <a:srgbClr val="FFFFFF"/>
                  </a:solidFill>
                </a:rPr>
                <a:t>算法用整个训练集的数据计算</a:t>
              </a:r>
              <a:r>
                <a:rPr lang="en-US" altLang="zh-CN" sz="1200" dirty="0">
                  <a:solidFill>
                    <a:srgbClr val="FFFFFF"/>
                  </a:solidFill>
                </a:rPr>
                <a:t>cost function</a:t>
              </a:r>
              <a:r>
                <a:rPr lang="zh-CN" altLang="en-US" sz="1200" dirty="0">
                  <a:solidFill>
                    <a:srgbClr val="FFFFFF"/>
                  </a:solidFill>
                </a:rPr>
                <a:t>的梯度，并用该梯度对模型参数进行更新：</a:t>
              </a:r>
            </a:p>
          </p:txBody>
        </p:sp>
        <p:pic>
          <p:nvPicPr>
            <p:cNvPr id="32" name="图片 31">
              <a:extLst>
                <a:ext uri="{FF2B5EF4-FFF2-40B4-BE49-F238E27FC236}">
                  <a16:creationId xmlns:a16="http://schemas.microsoft.com/office/drawing/2014/main" xmlns="" id="{D0911B8A-4B8F-4A32-A869-158EAE3CA79D}"/>
                </a:ext>
              </a:extLst>
            </p:cNvPr>
            <p:cNvPicPr>
              <a:picLocks noChangeAspect="1"/>
            </p:cNvPicPr>
            <p:nvPr/>
          </p:nvPicPr>
          <p:blipFill>
            <a:blip r:embed="rId3"/>
            <a:stretch>
              <a:fillRect/>
            </a:stretch>
          </p:blipFill>
          <p:spPr>
            <a:xfrm>
              <a:off x="853939" y="3461461"/>
              <a:ext cx="1714286" cy="419048"/>
            </a:xfrm>
            <a:prstGeom prst="rect">
              <a:avLst/>
            </a:prstGeom>
          </p:spPr>
        </p:pic>
      </p:grpSp>
      <p:grpSp>
        <p:nvGrpSpPr>
          <p:cNvPr id="39" name="组合 38">
            <a:extLst>
              <a:ext uri="{FF2B5EF4-FFF2-40B4-BE49-F238E27FC236}">
                <a16:creationId xmlns:a16="http://schemas.microsoft.com/office/drawing/2014/main" xmlns="" id="{95EA0F9A-7C44-4A14-B8C3-5D7AD749CA17}"/>
              </a:ext>
            </a:extLst>
          </p:cNvPr>
          <p:cNvGrpSpPr/>
          <p:nvPr/>
        </p:nvGrpSpPr>
        <p:grpSpPr>
          <a:xfrm>
            <a:off x="3292114" y="1623703"/>
            <a:ext cx="2606108" cy="2252069"/>
            <a:chOff x="3454452" y="1651753"/>
            <a:chExt cx="2606108" cy="2252069"/>
          </a:xfrm>
        </p:grpSpPr>
        <p:sp>
          <p:nvSpPr>
            <p:cNvPr id="35" name="矩形 34">
              <a:extLst>
                <a:ext uri="{FF2B5EF4-FFF2-40B4-BE49-F238E27FC236}">
                  <a16:creationId xmlns:a16="http://schemas.microsoft.com/office/drawing/2014/main" xmlns="" id="{70E0FE71-CB71-4BFA-AA5E-374BF62B5F4E}"/>
                </a:ext>
              </a:extLst>
            </p:cNvPr>
            <p:cNvSpPr/>
            <p:nvPr/>
          </p:nvSpPr>
          <p:spPr>
            <a:xfrm>
              <a:off x="3454452" y="1651753"/>
              <a:ext cx="2606106" cy="698012"/>
            </a:xfrm>
            <a:prstGeom prst="rect">
              <a:avLst/>
            </a:prstGeom>
          </p:spPr>
          <p:txBody>
            <a:bodyPr wrap="square">
              <a:spAutoFit/>
            </a:bodyPr>
            <a:lstStyle/>
            <a:p>
              <a:pPr>
                <a:lnSpc>
                  <a:spcPct val="130000"/>
                </a:lnSpc>
              </a:pPr>
              <a:r>
                <a:rPr lang="en-US" altLang="zh-CN" sz="1600" dirty="0">
                  <a:solidFill>
                    <a:srgbClr val="FFFFFF"/>
                  </a:solidFill>
                </a:rPr>
                <a:t>Stochastic Gradient Descent</a:t>
              </a:r>
            </a:p>
          </p:txBody>
        </p:sp>
        <p:sp>
          <p:nvSpPr>
            <p:cNvPr id="36" name="矩形 35">
              <a:extLst>
                <a:ext uri="{FF2B5EF4-FFF2-40B4-BE49-F238E27FC236}">
                  <a16:creationId xmlns:a16="http://schemas.microsoft.com/office/drawing/2014/main" xmlns="" id="{5897A181-C2E3-43A5-9EB6-67637DD3C717}"/>
                </a:ext>
              </a:extLst>
            </p:cNvPr>
            <p:cNvSpPr/>
            <p:nvPr/>
          </p:nvSpPr>
          <p:spPr>
            <a:xfrm>
              <a:off x="3454454" y="2277575"/>
              <a:ext cx="2606106" cy="1028743"/>
            </a:xfrm>
            <a:prstGeom prst="rect">
              <a:avLst/>
            </a:prstGeom>
          </p:spPr>
          <p:txBody>
            <a:bodyPr wrap="square">
              <a:spAutoFit/>
            </a:bodyPr>
            <a:lstStyle/>
            <a:p>
              <a:pPr>
                <a:lnSpc>
                  <a:spcPct val="130000"/>
                </a:lnSpc>
              </a:pPr>
              <a:r>
                <a:rPr lang="zh-CN" altLang="en-US" sz="1200" dirty="0">
                  <a:solidFill>
                    <a:srgbClr val="FFFFFF"/>
                  </a:solidFill>
                </a:rPr>
                <a:t>和批梯度下降算法相反，</a:t>
              </a:r>
              <a:r>
                <a:rPr lang="en-US" altLang="zh-CN" sz="1200" dirty="0">
                  <a:solidFill>
                    <a:srgbClr val="FFFFFF"/>
                  </a:solidFill>
                </a:rPr>
                <a:t>Stochastic gradient descent </a:t>
              </a:r>
              <a:r>
                <a:rPr lang="zh-CN" altLang="en-US" sz="1200" dirty="0">
                  <a:solidFill>
                    <a:srgbClr val="FFFFFF"/>
                  </a:solidFill>
                </a:rPr>
                <a:t>算法每读入一个数据，便立刻计算</a:t>
              </a:r>
              <a:r>
                <a:rPr lang="en-US" altLang="zh-CN" sz="1200" dirty="0">
                  <a:solidFill>
                    <a:srgbClr val="FFFFFF"/>
                  </a:solidFill>
                </a:rPr>
                <a:t>cost </a:t>
              </a:r>
              <a:r>
                <a:rPr lang="en-US" altLang="zh-CN" sz="1200" dirty="0" err="1">
                  <a:solidFill>
                    <a:srgbClr val="FFFFFF"/>
                  </a:solidFill>
                </a:rPr>
                <a:t>fuction</a:t>
              </a:r>
              <a:r>
                <a:rPr lang="zh-CN" altLang="en-US" sz="1200" dirty="0">
                  <a:solidFill>
                    <a:srgbClr val="FFFFFF"/>
                  </a:solidFill>
                </a:rPr>
                <a:t>的梯度来更新参数： </a:t>
              </a:r>
            </a:p>
          </p:txBody>
        </p:sp>
        <p:pic>
          <p:nvPicPr>
            <p:cNvPr id="38" name="图片 37">
              <a:extLst>
                <a:ext uri="{FF2B5EF4-FFF2-40B4-BE49-F238E27FC236}">
                  <a16:creationId xmlns:a16="http://schemas.microsoft.com/office/drawing/2014/main" xmlns="" id="{4268FE2D-F05C-4581-BA1C-A589AD694ABA}"/>
                </a:ext>
              </a:extLst>
            </p:cNvPr>
            <p:cNvPicPr>
              <a:picLocks noChangeAspect="1"/>
            </p:cNvPicPr>
            <p:nvPr/>
          </p:nvPicPr>
          <p:blipFill>
            <a:blip r:embed="rId4"/>
            <a:stretch>
              <a:fillRect/>
            </a:stretch>
          </p:blipFill>
          <p:spPr>
            <a:xfrm>
              <a:off x="3505124" y="3513346"/>
              <a:ext cx="2504762" cy="390476"/>
            </a:xfrm>
            <a:prstGeom prst="rect">
              <a:avLst/>
            </a:prstGeom>
          </p:spPr>
        </p:pic>
      </p:grpSp>
      <p:grpSp>
        <p:nvGrpSpPr>
          <p:cNvPr id="45" name="组合 44">
            <a:extLst>
              <a:ext uri="{FF2B5EF4-FFF2-40B4-BE49-F238E27FC236}">
                <a16:creationId xmlns:a16="http://schemas.microsoft.com/office/drawing/2014/main" xmlns="" id="{93007D74-C4FF-4FB7-9F28-A5C3241EE1A4}"/>
              </a:ext>
            </a:extLst>
          </p:cNvPr>
          <p:cNvGrpSpPr/>
          <p:nvPr/>
        </p:nvGrpSpPr>
        <p:grpSpPr>
          <a:xfrm>
            <a:off x="6175649" y="1623703"/>
            <a:ext cx="2685714" cy="2246726"/>
            <a:chOff x="6175649" y="1623703"/>
            <a:chExt cx="2685714" cy="2246726"/>
          </a:xfrm>
        </p:grpSpPr>
        <p:sp>
          <p:nvSpPr>
            <p:cNvPr id="41" name="矩形 40">
              <a:extLst>
                <a:ext uri="{FF2B5EF4-FFF2-40B4-BE49-F238E27FC236}">
                  <a16:creationId xmlns:a16="http://schemas.microsoft.com/office/drawing/2014/main" xmlns="" id="{A8DC7CB4-1119-4EA0-9E09-795B34D8FEB1}"/>
                </a:ext>
              </a:extLst>
            </p:cNvPr>
            <p:cNvSpPr/>
            <p:nvPr/>
          </p:nvSpPr>
          <p:spPr>
            <a:xfrm>
              <a:off x="6215453" y="1623703"/>
              <a:ext cx="2606106" cy="698012"/>
            </a:xfrm>
            <a:prstGeom prst="rect">
              <a:avLst/>
            </a:prstGeom>
          </p:spPr>
          <p:txBody>
            <a:bodyPr wrap="square">
              <a:spAutoFit/>
            </a:bodyPr>
            <a:lstStyle/>
            <a:p>
              <a:pPr>
                <a:lnSpc>
                  <a:spcPct val="130000"/>
                </a:lnSpc>
              </a:pPr>
              <a:r>
                <a:rPr lang="en-US" altLang="zh-CN" sz="1600" dirty="0">
                  <a:solidFill>
                    <a:srgbClr val="FFFFFF"/>
                  </a:solidFill>
                </a:rPr>
                <a:t>Mini-batch Gradient Descent</a:t>
              </a:r>
            </a:p>
          </p:txBody>
        </p:sp>
        <p:sp>
          <p:nvSpPr>
            <p:cNvPr id="42" name="矩形 41">
              <a:extLst>
                <a:ext uri="{FF2B5EF4-FFF2-40B4-BE49-F238E27FC236}">
                  <a16:creationId xmlns:a16="http://schemas.microsoft.com/office/drawing/2014/main" xmlns="" id="{B7D3ED97-2CF1-408B-B825-D25381B6D627}"/>
                </a:ext>
              </a:extLst>
            </p:cNvPr>
            <p:cNvSpPr/>
            <p:nvPr/>
          </p:nvSpPr>
          <p:spPr>
            <a:xfrm>
              <a:off x="6215455" y="2249525"/>
              <a:ext cx="2606106" cy="1028743"/>
            </a:xfrm>
            <a:prstGeom prst="rect">
              <a:avLst/>
            </a:prstGeom>
          </p:spPr>
          <p:txBody>
            <a:bodyPr wrap="square">
              <a:spAutoFit/>
            </a:bodyPr>
            <a:lstStyle/>
            <a:p>
              <a:pPr>
                <a:lnSpc>
                  <a:spcPct val="130000"/>
                </a:lnSpc>
              </a:pPr>
              <a:r>
                <a:rPr lang="en-US" altLang="zh-CN" sz="1200" dirty="0">
                  <a:solidFill>
                    <a:srgbClr val="FFFFFF"/>
                  </a:solidFill>
                </a:rPr>
                <a:t>mini-batch Gradient Descent</a:t>
              </a:r>
              <a:r>
                <a:rPr lang="zh-CN" altLang="en-US" sz="1200" dirty="0">
                  <a:solidFill>
                    <a:srgbClr val="FFFFFF"/>
                  </a:solidFill>
                </a:rPr>
                <a:t>的方法是在上述两个方法中取折衷</a:t>
              </a:r>
              <a:r>
                <a:rPr lang="en-US" altLang="zh-CN" sz="1200" dirty="0">
                  <a:solidFill>
                    <a:srgbClr val="FFFFFF"/>
                  </a:solidFill>
                </a:rPr>
                <a:t>, </a:t>
              </a:r>
              <a:r>
                <a:rPr lang="zh-CN" altLang="en-US" sz="1200" dirty="0">
                  <a:solidFill>
                    <a:srgbClr val="FFFFFF"/>
                  </a:solidFill>
                </a:rPr>
                <a:t>每次从所有训练数据中取一个子集（</a:t>
              </a:r>
              <a:r>
                <a:rPr lang="en-US" altLang="zh-CN" sz="1200" dirty="0">
                  <a:solidFill>
                    <a:srgbClr val="FFFFFF"/>
                  </a:solidFill>
                </a:rPr>
                <a:t>mini-batch</a:t>
              </a:r>
              <a:r>
                <a:rPr lang="zh-CN" altLang="en-US" sz="1200" dirty="0">
                  <a:solidFill>
                    <a:srgbClr val="FFFFFF"/>
                  </a:solidFill>
                </a:rPr>
                <a:t>） 用于计算梯度： </a:t>
              </a:r>
            </a:p>
          </p:txBody>
        </p:sp>
        <p:pic>
          <p:nvPicPr>
            <p:cNvPr id="44" name="图片 43">
              <a:extLst>
                <a:ext uri="{FF2B5EF4-FFF2-40B4-BE49-F238E27FC236}">
                  <a16:creationId xmlns:a16="http://schemas.microsoft.com/office/drawing/2014/main" xmlns="" id="{668AE74A-55E5-4194-A65E-C9B50B154DC5}"/>
                </a:ext>
              </a:extLst>
            </p:cNvPr>
            <p:cNvPicPr>
              <a:picLocks noChangeAspect="1"/>
            </p:cNvPicPr>
            <p:nvPr/>
          </p:nvPicPr>
          <p:blipFill>
            <a:blip r:embed="rId5"/>
            <a:stretch>
              <a:fillRect/>
            </a:stretch>
          </p:blipFill>
          <p:spPr>
            <a:xfrm>
              <a:off x="6175649" y="3451381"/>
              <a:ext cx="2685714" cy="419048"/>
            </a:xfrm>
            <a:prstGeom prst="rect">
              <a:avLst/>
            </a:prstGeom>
          </p:spPr>
        </p:pic>
      </p:grpSp>
    </p:spTree>
    <p:extLst>
      <p:ext uri="{BB962C8B-B14F-4D97-AF65-F5344CB8AC3E}">
        <p14:creationId xmlns:p14="http://schemas.microsoft.com/office/powerpoint/2010/main" val="123347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454674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Optimization algorithm</a:t>
            </a:r>
            <a:endParaRPr kumimoji="1" lang="zh-CN" altLang="en-US" sz="2400" b="1" dirty="0">
              <a:solidFill>
                <a:srgbClr val="FFFFFF"/>
              </a:solidFill>
              <a:latin typeface="微软雅黑"/>
              <a:cs typeface="微软雅黑"/>
            </a:endParaRPr>
          </a:p>
        </p:txBody>
      </p:sp>
      <p:sp>
        <p:nvSpPr>
          <p:cNvPr id="29" name="矩形 28"/>
          <p:cNvSpPr/>
          <p:nvPr/>
        </p:nvSpPr>
        <p:spPr>
          <a:xfrm>
            <a:off x="408031" y="958691"/>
            <a:ext cx="740286" cy="494494"/>
          </a:xfrm>
          <a:prstGeom prst="rect">
            <a:avLst/>
          </a:prstGeom>
        </p:spPr>
        <p:txBody>
          <a:bodyPr wrap="square">
            <a:spAutoFit/>
          </a:bodyPr>
          <a:lstStyle/>
          <a:p>
            <a:pPr>
              <a:lnSpc>
                <a:spcPct val="150000"/>
              </a:lnSpc>
            </a:pPr>
            <a:r>
              <a:rPr lang="en-US" altLang="zh-CN" sz="2000" b="1" dirty="0">
                <a:solidFill>
                  <a:srgbClr val="46C6A9"/>
                </a:solidFill>
              </a:rPr>
              <a:t>SGD</a:t>
            </a:r>
          </a:p>
        </p:txBody>
      </p:sp>
      <p:sp>
        <p:nvSpPr>
          <p:cNvPr id="12" name="文本框 11">
            <a:extLst>
              <a:ext uri="{FF2B5EF4-FFF2-40B4-BE49-F238E27FC236}">
                <a16:creationId xmlns:a16="http://schemas.microsoft.com/office/drawing/2014/main" xmlns="" id="{C452B1FB-FD7C-44DF-9A71-6F357D8BDDA3}"/>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https://blog.csdn.net/u010089444/article/details/76725843?utm_source=copy</a:t>
            </a:r>
            <a:endParaRPr lang="zh-CN" altLang="en-US" dirty="0">
              <a:solidFill>
                <a:srgbClr val="103154"/>
              </a:solidFill>
            </a:endParaRPr>
          </a:p>
        </p:txBody>
      </p:sp>
      <p:sp>
        <p:nvSpPr>
          <p:cNvPr id="28" name="矩形 27"/>
          <p:cNvSpPr/>
          <p:nvPr/>
        </p:nvSpPr>
        <p:spPr>
          <a:xfrm>
            <a:off x="408031" y="1635857"/>
            <a:ext cx="7832327" cy="308546"/>
          </a:xfrm>
          <a:prstGeom prst="rect">
            <a:avLst/>
          </a:prstGeom>
        </p:spPr>
        <p:txBody>
          <a:bodyPr wrap="square">
            <a:spAutoFit/>
          </a:bodyPr>
          <a:lstStyle/>
          <a:p>
            <a:pPr>
              <a:lnSpc>
                <a:spcPct val="130000"/>
              </a:lnSpc>
            </a:pPr>
            <a:r>
              <a:rPr lang="zh-CN" altLang="en-US" sz="1200" dirty="0">
                <a:solidFill>
                  <a:srgbClr val="FFFFFF"/>
                </a:solidFill>
              </a:rPr>
              <a:t>现在的</a:t>
            </a:r>
            <a:r>
              <a:rPr lang="en-US" altLang="zh-CN" sz="1200" dirty="0">
                <a:solidFill>
                  <a:srgbClr val="FFFFFF"/>
                </a:solidFill>
              </a:rPr>
              <a:t>SGD</a:t>
            </a:r>
            <a:r>
              <a:rPr lang="zh-CN" altLang="en-US" sz="1200" dirty="0">
                <a:solidFill>
                  <a:srgbClr val="FFFFFF"/>
                </a:solidFill>
              </a:rPr>
              <a:t>一般都指</a:t>
            </a:r>
            <a:r>
              <a:rPr lang="en-US" altLang="zh-CN" sz="1200" dirty="0">
                <a:solidFill>
                  <a:srgbClr val="FFFFFF"/>
                </a:solidFill>
              </a:rPr>
              <a:t>mini-batch gradient descent</a:t>
            </a:r>
            <a:r>
              <a:rPr lang="zh-CN" altLang="en-US" sz="1200" dirty="0">
                <a:solidFill>
                  <a:srgbClr val="FFFFFF"/>
                </a:solidFill>
              </a:rPr>
              <a:t>。 </a:t>
            </a:r>
            <a:endParaRPr lang="en-US" altLang="zh-CN" sz="1200" dirty="0">
              <a:solidFill>
                <a:srgbClr val="FFFFFF"/>
              </a:solidFill>
            </a:endParaRPr>
          </a:p>
        </p:txBody>
      </p:sp>
      <p:sp>
        <p:nvSpPr>
          <p:cNvPr id="25" name="矩形 24">
            <a:extLst>
              <a:ext uri="{FF2B5EF4-FFF2-40B4-BE49-F238E27FC236}">
                <a16:creationId xmlns:a16="http://schemas.microsoft.com/office/drawing/2014/main" xmlns="" id="{A7575B22-EA4C-44AB-ACEE-1DF12469F4AD}"/>
              </a:ext>
            </a:extLst>
          </p:cNvPr>
          <p:cNvSpPr/>
          <p:nvPr/>
        </p:nvSpPr>
        <p:spPr>
          <a:xfrm>
            <a:off x="408031" y="2221371"/>
            <a:ext cx="7832327" cy="1748940"/>
          </a:xfrm>
          <a:prstGeom prst="rect">
            <a:avLst/>
          </a:prstGeom>
        </p:spPr>
        <p:txBody>
          <a:bodyPr wrap="square">
            <a:spAutoFit/>
          </a:bodyPr>
          <a:lstStyle/>
          <a:p>
            <a:pPr>
              <a:lnSpc>
                <a:spcPct val="130000"/>
              </a:lnSpc>
            </a:pPr>
            <a:r>
              <a:rPr lang="zh-CN" altLang="en-US" sz="1200" dirty="0">
                <a:solidFill>
                  <a:srgbClr val="FFFFFF"/>
                </a:solidFill>
              </a:rPr>
              <a:t>缺点：</a:t>
            </a:r>
          </a:p>
          <a:p>
            <a:pPr>
              <a:lnSpc>
                <a:spcPct val="130000"/>
              </a:lnSpc>
            </a:pPr>
            <a:r>
              <a:rPr lang="en-US" altLang="zh-CN" sz="1200" dirty="0">
                <a:solidFill>
                  <a:srgbClr val="FFFFFF"/>
                </a:solidFill>
              </a:rPr>
              <a:t>• </a:t>
            </a:r>
            <a:r>
              <a:rPr lang="zh-CN" altLang="en-US" sz="1200" dirty="0">
                <a:solidFill>
                  <a:srgbClr val="FFFFFF"/>
                </a:solidFill>
              </a:rPr>
              <a:t>选择合适的</a:t>
            </a:r>
            <a:r>
              <a:rPr lang="en-US" altLang="zh-CN" sz="1200" dirty="0">
                <a:solidFill>
                  <a:srgbClr val="FFFFFF"/>
                </a:solidFill>
              </a:rPr>
              <a:t>learning rate</a:t>
            </a:r>
            <a:r>
              <a:rPr lang="zh-CN" altLang="en-US" sz="1200" dirty="0">
                <a:solidFill>
                  <a:srgbClr val="FFFFFF"/>
                </a:solidFill>
              </a:rPr>
              <a:t>比较困难 </a:t>
            </a:r>
            <a:r>
              <a:rPr lang="en-US" altLang="zh-CN" sz="1200" dirty="0">
                <a:solidFill>
                  <a:srgbClr val="FFFFFF"/>
                </a:solidFill>
              </a:rPr>
              <a:t>- </a:t>
            </a:r>
            <a:r>
              <a:rPr lang="zh-CN" altLang="en-US" sz="1200" dirty="0">
                <a:solidFill>
                  <a:srgbClr val="FFFFFF"/>
                </a:solidFill>
              </a:rPr>
              <a:t>对所有的参数更新使用同样的</a:t>
            </a:r>
            <a:r>
              <a:rPr lang="en-US" altLang="zh-CN" sz="1200" dirty="0">
                <a:solidFill>
                  <a:srgbClr val="FFFFFF"/>
                </a:solidFill>
              </a:rPr>
              <a:t>learning rate</a:t>
            </a:r>
            <a:r>
              <a:rPr lang="zh-CN" altLang="en-US" sz="1200" dirty="0">
                <a:solidFill>
                  <a:srgbClr val="FFFFFF"/>
                </a:solidFill>
              </a:rPr>
              <a:t>。对于稀疏数据或者特征，有时我们可能想对于不经常出现的特征更新快一些，对于常出现的特征更新慢一些，这时候</a:t>
            </a:r>
            <a:r>
              <a:rPr lang="en-US" altLang="zh-CN" sz="1200" dirty="0">
                <a:solidFill>
                  <a:srgbClr val="FFFFFF"/>
                </a:solidFill>
              </a:rPr>
              <a:t>SGD</a:t>
            </a:r>
            <a:r>
              <a:rPr lang="zh-CN" altLang="en-US" sz="1200" dirty="0">
                <a:solidFill>
                  <a:srgbClr val="FFFFFF"/>
                </a:solidFill>
              </a:rPr>
              <a:t>就不太能满足要求了</a:t>
            </a:r>
          </a:p>
          <a:p>
            <a:pPr>
              <a:lnSpc>
                <a:spcPct val="130000"/>
              </a:lnSpc>
            </a:pPr>
            <a:endParaRPr lang="zh-CN" altLang="en-US" sz="1200" dirty="0">
              <a:solidFill>
                <a:srgbClr val="FFFFFF"/>
              </a:solidFill>
            </a:endParaRPr>
          </a:p>
          <a:p>
            <a:pPr>
              <a:lnSpc>
                <a:spcPct val="130000"/>
              </a:lnSpc>
            </a:pPr>
            <a:r>
              <a:rPr lang="en-US" altLang="zh-CN" sz="1200" dirty="0">
                <a:solidFill>
                  <a:srgbClr val="FFFFFF"/>
                </a:solidFill>
              </a:rPr>
              <a:t>• SGD</a:t>
            </a:r>
            <a:r>
              <a:rPr lang="zh-CN" altLang="en-US" sz="1200" dirty="0">
                <a:solidFill>
                  <a:srgbClr val="FFFFFF"/>
                </a:solidFill>
              </a:rPr>
              <a:t>容易收敛到局部最优，并且在某些情况下可能被困在鞍点，即在坡面上，一部分点是上升的，一部分点是下降的。而这种情况比较容易出现在平坦区域，在这种区域中，所有方向的梯度值都几乎是 </a:t>
            </a:r>
            <a:r>
              <a:rPr lang="en-US" altLang="zh-CN" sz="1200" dirty="0">
                <a:solidFill>
                  <a:srgbClr val="FFFFFF"/>
                </a:solidFill>
              </a:rPr>
              <a:t>0</a:t>
            </a:r>
            <a:r>
              <a:rPr lang="zh-CN" altLang="en-US" sz="1200" dirty="0">
                <a:solidFill>
                  <a:srgbClr val="FFFFFF"/>
                </a:solidFill>
              </a:rPr>
              <a:t>。</a:t>
            </a:r>
            <a:r>
              <a:rPr lang="en-US" altLang="zh-CN" sz="1200" dirty="0">
                <a:solidFill>
                  <a:srgbClr val="FFFFFF"/>
                </a:solidFill>
              </a:rPr>
              <a:t>【</a:t>
            </a:r>
            <a:r>
              <a:rPr lang="zh-CN" altLang="en-US" sz="1200" dirty="0">
                <a:solidFill>
                  <a:srgbClr val="FFFFFF"/>
                </a:solidFill>
              </a:rPr>
              <a:t>其实在合适的初始化和</a:t>
            </a:r>
            <a:r>
              <a:rPr lang="en-US" altLang="zh-CN" sz="1200" dirty="0">
                <a:solidFill>
                  <a:srgbClr val="FFFFFF"/>
                </a:solidFill>
              </a:rPr>
              <a:t>step size</a:t>
            </a:r>
            <a:r>
              <a:rPr lang="zh-CN" altLang="en-US" sz="1200" dirty="0">
                <a:solidFill>
                  <a:srgbClr val="FFFFFF"/>
                </a:solidFill>
              </a:rPr>
              <a:t>的情况下，鞍点的影响并没这么大。</a:t>
            </a:r>
            <a:r>
              <a:rPr lang="en-US" altLang="zh-CN" sz="1200" dirty="0">
                <a:solidFill>
                  <a:srgbClr val="FFFFFF"/>
                </a:solidFill>
              </a:rPr>
              <a:t>】</a:t>
            </a:r>
          </a:p>
        </p:txBody>
      </p:sp>
    </p:spTree>
    <p:extLst>
      <p:ext uri="{BB962C8B-B14F-4D97-AF65-F5344CB8AC3E}">
        <p14:creationId xmlns:p14="http://schemas.microsoft.com/office/powerpoint/2010/main" val="397240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7377" y="0"/>
            <a:ext cx="4306623" cy="5143500"/>
          </a:xfrm>
          <a:prstGeom prst="rect">
            <a:avLst/>
          </a:prstGeom>
          <a:solidFill>
            <a:srgbClr val="2227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605792" y="558800"/>
            <a:ext cx="3666067" cy="3666067"/>
          </a:xfrm>
          <a:prstGeom prst="ellipse">
            <a:avLst/>
          </a:prstGeom>
          <a:solidFill>
            <a:srgbClr val="22273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连接符 3"/>
          <p:cNvCxnSpPr/>
          <p:nvPr/>
        </p:nvCxnSpPr>
        <p:spPr>
          <a:xfrm>
            <a:off x="948692" y="2237487"/>
            <a:ext cx="2980267" cy="0"/>
          </a:xfrm>
          <a:prstGeom prst="line">
            <a:avLst/>
          </a:prstGeom>
          <a:ln w="1270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1317214" y="994339"/>
            <a:ext cx="2243222" cy="1200329"/>
          </a:xfrm>
          <a:prstGeom prst="rect">
            <a:avLst/>
          </a:prstGeom>
          <a:noFill/>
        </p:spPr>
        <p:txBody>
          <a:bodyPr wrap="none" rtlCol="0">
            <a:spAutoFit/>
          </a:bodyPr>
          <a:lstStyle/>
          <a:p>
            <a:pPr algn="ctr"/>
            <a:r>
              <a:rPr kumimoji="1" lang="zh-CN" altLang="en-US" sz="3600" b="1" dirty="0" smtClean="0">
                <a:solidFill>
                  <a:srgbClr val="46C6A9"/>
                </a:solidFill>
                <a:effectLst>
                  <a:outerShdw blurRad="50800" dist="38100" dir="5400000" algn="t" rotWithShape="0">
                    <a:prstClr val="black">
                      <a:alpha val="40000"/>
                    </a:prstClr>
                  </a:outerShdw>
                </a:effectLst>
                <a:latin typeface="+mn-ea"/>
              </a:rPr>
              <a:t>目录</a:t>
            </a:r>
            <a:endParaRPr kumimoji="1" lang="en-US" altLang="zh-CN" sz="3600" b="1" dirty="0" smtClean="0">
              <a:solidFill>
                <a:srgbClr val="46C6A9"/>
              </a:solidFill>
              <a:effectLst>
                <a:outerShdw blurRad="50800" dist="38100" dir="5400000" algn="t" rotWithShape="0">
                  <a:prstClr val="black">
                    <a:alpha val="40000"/>
                  </a:prstClr>
                </a:outerShdw>
              </a:effectLst>
              <a:latin typeface="+mn-ea"/>
            </a:endParaRPr>
          </a:p>
          <a:p>
            <a:pPr algn="ctr"/>
            <a:r>
              <a:rPr kumimoji="1" lang="en-US" altLang="zh-CN" sz="3600" b="1" dirty="0" smtClean="0">
                <a:solidFill>
                  <a:srgbClr val="46C6A9"/>
                </a:solidFill>
                <a:effectLst>
                  <a:outerShdw blurRad="50800" dist="38100" dir="5400000" algn="t" rotWithShape="0">
                    <a:prstClr val="black">
                      <a:alpha val="40000"/>
                    </a:prstClr>
                  </a:outerShdw>
                </a:effectLst>
                <a:ea typeface="宋体"/>
              </a:rPr>
              <a:t>CONTENT</a:t>
            </a:r>
            <a:endParaRPr kumimoji="1" lang="zh-CN" altLang="en-US" sz="3600" b="1" dirty="0">
              <a:solidFill>
                <a:srgbClr val="46C6A9"/>
              </a:solidFill>
              <a:effectLst>
                <a:outerShdw blurRad="50800" dist="38100" dir="5400000" algn="t" rotWithShape="0">
                  <a:prstClr val="black">
                    <a:alpha val="40000"/>
                  </a:prstClr>
                </a:outerShdw>
              </a:effectLst>
              <a:ea typeface="宋体"/>
            </a:endParaRPr>
          </a:p>
        </p:txBody>
      </p:sp>
      <p:sp>
        <p:nvSpPr>
          <p:cNvPr id="6" name="文本框 5"/>
          <p:cNvSpPr txBox="1"/>
          <p:nvPr/>
        </p:nvSpPr>
        <p:spPr>
          <a:xfrm>
            <a:off x="948692" y="2314346"/>
            <a:ext cx="2980267" cy="892552"/>
          </a:xfrm>
          <a:prstGeom prst="rect">
            <a:avLst/>
          </a:prstGeom>
          <a:noFill/>
        </p:spPr>
        <p:txBody>
          <a:bodyPr wrap="square" rtlCol="0">
            <a:spAutoFit/>
          </a:bodyPr>
          <a:lstStyle/>
          <a:p>
            <a:pPr>
              <a:lnSpc>
                <a:spcPct val="130000"/>
              </a:lnSpc>
            </a:pPr>
            <a:r>
              <a:rPr lang="zh-CN" altLang="en-US" sz="1000" dirty="0" smtClean="0">
                <a:solidFill>
                  <a:srgbClr val="FFFFFF"/>
                </a:solidFill>
              </a:rPr>
              <a:t>        神经网络也是基于梯度的优化方法，链式法则可能比较费力，所以餐区反向传播的方法计算梯度。主要介绍再计算图背景下的自动反向求微分的模式和实践中训练神经网络的实用技巧。</a:t>
            </a:r>
            <a:endParaRPr lang="zh-CN" altLang="en-US" sz="1000" dirty="0">
              <a:solidFill>
                <a:srgbClr val="FFFFFF"/>
              </a:solidFill>
            </a:endParaRPr>
          </a:p>
        </p:txBody>
      </p:sp>
      <p:sp>
        <p:nvSpPr>
          <p:cNvPr id="8" name="文本框 7"/>
          <p:cNvSpPr txBox="1"/>
          <p:nvPr/>
        </p:nvSpPr>
        <p:spPr>
          <a:xfrm>
            <a:off x="6228449" y="1143928"/>
            <a:ext cx="2315880" cy="416461"/>
          </a:xfrm>
          <a:prstGeom prst="rect">
            <a:avLst/>
          </a:prstGeom>
          <a:noFill/>
        </p:spPr>
        <p:txBody>
          <a:bodyPr wrap="square" rtlCol="0">
            <a:spAutoFit/>
          </a:bodyPr>
          <a:lstStyle/>
          <a:p>
            <a:pPr>
              <a:lnSpc>
                <a:spcPct val="130000"/>
              </a:lnSpc>
            </a:pPr>
            <a:r>
              <a:rPr lang="zh-CN" altLang="en-US" b="1" dirty="0" smtClean="0">
                <a:solidFill>
                  <a:schemeClr val="bg1"/>
                </a:solidFill>
              </a:rPr>
              <a:t>计算图</a:t>
            </a:r>
            <a:endParaRPr kumimoji="1" lang="zh-CN" altLang="en-US" b="1" dirty="0">
              <a:solidFill>
                <a:schemeClr val="bg1"/>
              </a:solidFill>
            </a:endParaRPr>
          </a:p>
        </p:txBody>
      </p:sp>
      <p:sp>
        <p:nvSpPr>
          <p:cNvPr id="9" name="文本框 8"/>
          <p:cNvSpPr txBox="1"/>
          <p:nvPr/>
        </p:nvSpPr>
        <p:spPr>
          <a:xfrm>
            <a:off x="5532074" y="1049149"/>
            <a:ext cx="696375" cy="646331"/>
          </a:xfrm>
          <a:prstGeom prst="rect">
            <a:avLst/>
          </a:prstGeom>
          <a:noFill/>
        </p:spPr>
        <p:txBody>
          <a:bodyPr wrap="none" rtlCol="0">
            <a:spAutoFit/>
          </a:bodyPr>
          <a:lstStyle/>
          <a:p>
            <a:r>
              <a:rPr kumimoji="1" lang="en-US" altLang="zh-CN" sz="3600" dirty="0" smtClean="0">
                <a:solidFill>
                  <a:schemeClr val="bg1"/>
                </a:solidFill>
              </a:rPr>
              <a:t>0</a:t>
            </a:r>
            <a:r>
              <a:rPr kumimoji="1" lang="en-US" altLang="zh-CN" sz="3600" dirty="0" smtClean="0">
                <a:solidFill>
                  <a:srgbClr val="46C6A9"/>
                </a:solidFill>
              </a:rPr>
              <a:t>1</a:t>
            </a:r>
            <a:endParaRPr kumimoji="1" lang="zh-CN" altLang="en-US" sz="3600" dirty="0">
              <a:solidFill>
                <a:srgbClr val="46C6A9"/>
              </a:solidFill>
            </a:endParaRPr>
          </a:p>
        </p:txBody>
      </p:sp>
      <p:sp>
        <p:nvSpPr>
          <p:cNvPr id="11" name="文本框 10"/>
          <p:cNvSpPr txBox="1"/>
          <p:nvPr/>
        </p:nvSpPr>
        <p:spPr>
          <a:xfrm>
            <a:off x="6228449" y="1794558"/>
            <a:ext cx="2315880" cy="416461"/>
          </a:xfrm>
          <a:prstGeom prst="rect">
            <a:avLst/>
          </a:prstGeom>
          <a:noFill/>
        </p:spPr>
        <p:txBody>
          <a:bodyPr wrap="square" rtlCol="0">
            <a:spAutoFit/>
          </a:bodyPr>
          <a:lstStyle/>
          <a:p>
            <a:pPr>
              <a:lnSpc>
                <a:spcPct val="130000"/>
              </a:lnSpc>
            </a:pPr>
            <a:r>
              <a:rPr lang="zh-CN" altLang="en-US" b="1" dirty="0">
                <a:solidFill>
                  <a:schemeClr val="bg1"/>
                </a:solidFill>
              </a:rPr>
              <a:t>实践经验</a:t>
            </a:r>
            <a:endParaRPr kumimoji="1" lang="zh-CN" altLang="en-US" b="1" dirty="0">
              <a:solidFill>
                <a:schemeClr val="bg1"/>
              </a:solidFill>
            </a:endParaRPr>
          </a:p>
        </p:txBody>
      </p:sp>
      <p:sp>
        <p:nvSpPr>
          <p:cNvPr id="12" name="文本框 11"/>
          <p:cNvSpPr txBox="1"/>
          <p:nvPr/>
        </p:nvSpPr>
        <p:spPr>
          <a:xfrm>
            <a:off x="5532074" y="1699779"/>
            <a:ext cx="696375" cy="646331"/>
          </a:xfrm>
          <a:prstGeom prst="rect">
            <a:avLst/>
          </a:prstGeom>
          <a:noFill/>
        </p:spPr>
        <p:txBody>
          <a:bodyPr wrap="none" rtlCol="0">
            <a:spAutoFit/>
          </a:bodyPr>
          <a:lstStyle/>
          <a:p>
            <a:r>
              <a:rPr kumimoji="1" lang="en-US" altLang="zh-CN" sz="3600" dirty="0" smtClean="0">
                <a:solidFill>
                  <a:schemeClr val="bg1"/>
                </a:solidFill>
              </a:rPr>
              <a:t>0</a:t>
            </a:r>
            <a:r>
              <a:rPr kumimoji="1" lang="en-US" altLang="zh-CN" sz="3600" dirty="0" smtClean="0">
                <a:solidFill>
                  <a:srgbClr val="46C6A9"/>
                </a:solidFill>
              </a:rPr>
              <a:t>2</a:t>
            </a:r>
            <a:endParaRPr kumimoji="1" lang="zh-CN" altLang="en-US" sz="3600" dirty="0">
              <a:solidFill>
                <a:srgbClr val="46C6A9"/>
              </a:solidFill>
            </a:endParaRPr>
          </a:p>
        </p:txBody>
      </p:sp>
    </p:spTree>
    <p:extLst>
      <p:ext uri="{BB962C8B-B14F-4D97-AF65-F5344CB8AC3E}">
        <p14:creationId xmlns:p14="http://schemas.microsoft.com/office/powerpoint/2010/main" val="13086244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454674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Optimization algorithm</a:t>
            </a:r>
            <a:endParaRPr kumimoji="1" lang="zh-CN" altLang="en-US" sz="2400" b="1" dirty="0">
              <a:solidFill>
                <a:srgbClr val="FFFFFF"/>
              </a:solidFill>
              <a:latin typeface="微软雅黑"/>
              <a:cs typeface="微软雅黑"/>
            </a:endParaRPr>
          </a:p>
        </p:txBody>
      </p:sp>
      <p:sp>
        <p:nvSpPr>
          <p:cNvPr id="29" name="矩形 28"/>
          <p:cNvSpPr/>
          <p:nvPr/>
        </p:nvSpPr>
        <p:spPr>
          <a:xfrm>
            <a:off x="408031" y="958691"/>
            <a:ext cx="1775771" cy="494494"/>
          </a:xfrm>
          <a:prstGeom prst="rect">
            <a:avLst/>
          </a:prstGeom>
        </p:spPr>
        <p:txBody>
          <a:bodyPr wrap="square">
            <a:spAutoFit/>
          </a:bodyPr>
          <a:lstStyle/>
          <a:p>
            <a:pPr>
              <a:lnSpc>
                <a:spcPct val="150000"/>
              </a:lnSpc>
            </a:pPr>
            <a:r>
              <a:rPr lang="en-US" altLang="zh-CN" sz="2000" b="1" dirty="0">
                <a:solidFill>
                  <a:srgbClr val="46C6A9"/>
                </a:solidFill>
              </a:rPr>
              <a:t>Momentum</a:t>
            </a:r>
          </a:p>
        </p:txBody>
      </p:sp>
      <p:sp>
        <p:nvSpPr>
          <p:cNvPr id="12" name="文本框 11">
            <a:extLst>
              <a:ext uri="{FF2B5EF4-FFF2-40B4-BE49-F238E27FC236}">
                <a16:creationId xmlns:a16="http://schemas.microsoft.com/office/drawing/2014/main" xmlns="" id="{C452B1FB-FD7C-44DF-9A71-6F357D8BDDA3}"/>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https://blog.csdn.net/u010089444/article/details/76725843?utm_source=copy</a:t>
            </a:r>
            <a:endParaRPr lang="zh-CN" altLang="en-US" dirty="0">
              <a:solidFill>
                <a:srgbClr val="103154"/>
              </a:solidFill>
            </a:endParaRPr>
          </a:p>
        </p:txBody>
      </p:sp>
      <p:sp>
        <p:nvSpPr>
          <p:cNvPr id="25" name="矩形 24">
            <a:extLst>
              <a:ext uri="{FF2B5EF4-FFF2-40B4-BE49-F238E27FC236}">
                <a16:creationId xmlns:a16="http://schemas.microsoft.com/office/drawing/2014/main" xmlns="" id="{A7575B22-EA4C-44AB-ACEE-1DF12469F4AD}"/>
              </a:ext>
            </a:extLst>
          </p:cNvPr>
          <p:cNvSpPr/>
          <p:nvPr/>
        </p:nvSpPr>
        <p:spPr>
          <a:xfrm>
            <a:off x="408031" y="1657299"/>
            <a:ext cx="7832327" cy="788677"/>
          </a:xfrm>
          <a:prstGeom prst="rect">
            <a:avLst/>
          </a:prstGeom>
        </p:spPr>
        <p:txBody>
          <a:bodyPr wrap="square">
            <a:spAutoFit/>
          </a:bodyPr>
          <a:lstStyle/>
          <a:p>
            <a:pPr>
              <a:lnSpc>
                <a:spcPct val="130000"/>
              </a:lnSpc>
            </a:pPr>
            <a:r>
              <a:rPr lang="en-US" altLang="zh-CN" sz="1200" dirty="0">
                <a:solidFill>
                  <a:srgbClr val="FFFFFF"/>
                </a:solidFill>
              </a:rPr>
              <a:t>Momentum</a:t>
            </a:r>
            <a:r>
              <a:rPr lang="zh-CN" altLang="en-US" sz="1200" dirty="0">
                <a:solidFill>
                  <a:srgbClr val="FFFFFF"/>
                </a:solidFill>
              </a:rPr>
              <a:t>算法借用了物理中的动量概念，它模拟的是物体运动时的惯性，即更新的时候在一定程度上保留之前更新的方向，同时利用当前</a:t>
            </a:r>
            <a:r>
              <a:rPr lang="en-US" altLang="zh-CN" sz="1200" dirty="0">
                <a:solidFill>
                  <a:srgbClr val="FFFFFF"/>
                </a:solidFill>
              </a:rPr>
              <a:t>batch</a:t>
            </a:r>
            <a:r>
              <a:rPr lang="zh-CN" altLang="en-US" sz="1200" dirty="0">
                <a:solidFill>
                  <a:srgbClr val="FFFFFF"/>
                </a:solidFill>
              </a:rPr>
              <a:t>的梯度微调最终的更新方向。这样一来，可以在一定程度上增加稳定性，从而学习地更快，并且还有一定摆脱局部最优的能力：</a:t>
            </a:r>
          </a:p>
        </p:txBody>
      </p:sp>
      <p:pic>
        <p:nvPicPr>
          <p:cNvPr id="2" name="图片 1">
            <a:extLst>
              <a:ext uri="{FF2B5EF4-FFF2-40B4-BE49-F238E27FC236}">
                <a16:creationId xmlns:a16="http://schemas.microsoft.com/office/drawing/2014/main" xmlns="" id="{5AF1E460-DCAC-47EA-81D2-F1AD952A1DCF}"/>
              </a:ext>
            </a:extLst>
          </p:cNvPr>
          <p:cNvPicPr>
            <a:picLocks noChangeAspect="1"/>
          </p:cNvPicPr>
          <p:nvPr/>
        </p:nvPicPr>
        <p:blipFill>
          <a:blip r:embed="rId3"/>
          <a:stretch>
            <a:fillRect/>
          </a:stretch>
        </p:blipFill>
        <p:spPr>
          <a:xfrm>
            <a:off x="3414857" y="2664556"/>
            <a:ext cx="2314286" cy="838095"/>
          </a:xfrm>
          <a:prstGeom prst="rect">
            <a:avLst/>
          </a:prstGeom>
        </p:spPr>
      </p:pic>
    </p:spTree>
    <p:extLst>
      <p:ext uri="{BB962C8B-B14F-4D97-AF65-F5344CB8AC3E}">
        <p14:creationId xmlns:p14="http://schemas.microsoft.com/office/powerpoint/2010/main" val="170392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454674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Optimization algorithm</a:t>
            </a:r>
            <a:endParaRPr kumimoji="1" lang="zh-CN" altLang="en-US" sz="2400" b="1" dirty="0">
              <a:solidFill>
                <a:srgbClr val="FFFFFF"/>
              </a:solidFill>
              <a:latin typeface="微软雅黑"/>
              <a:cs typeface="微软雅黑"/>
            </a:endParaRPr>
          </a:p>
        </p:txBody>
      </p:sp>
      <p:sp>
        <p:nvSpPr>
          <p:cNvPr id="29" name="矩形 28"/>
          <p:cNvSpPr/>
          <p:nvPr/>
        </p:nvSpPr>
        <p:spPr>
          <a:xfrm>
            <a:off x="408031" y="958691"/>
            <a:ext cx="3163508" cy="494494"/>
          </a:xfrm>
          <a:prstGeom prst="rect">
            <a:avLst/>
          </a:prstGeom>
        </p:spPr>
        <p:txBody>
          <a:bodyPr wrap="square">
            <a:spAutoFit/>
          </a:bodyPr>
          <a:lstStyle/>
          <a:p>
            <a:pPr>
              <a:lnSpc>
                <a:spcPct val="150000"/>
              </a:lnSpc>
            </a:pPr>
            <a:r>
              <a:rPr lang="en-US" altLang="zh-CN" sz="2000" b="1" dirty="0" err="1">
                <a:solidFill>
                  <a:srgbClr val="46C6A9"/>
                </a:solidFill>
              </a:rPr>
              <a:t>Nesterov</a:t>
            </a:r>
            <a:r>
              <a:rPr lang="en-US" altLang="zh-CN" sz="2000" b="1" dirty="0">
                <a:solidFill>
                  <a:srgbClr val="46C6A9"/>
                </a:solidFill>
              </a:rPr>
              <a:t> Momentum</a:t>
            </a:r>
          </a:p>
        </p:txBody>
      </p:sp>
      <p:sp>
        <p:nvSpPr>
          <p:cNvPr id="12" name="文本框 11">
            <a:extLst>
              <a:ext uri="{FF2B5EF4-FFF2-40B4-BE49-F238E27FC236}">
                <a16:creationId xmlns:a16="http://schemas.microsoft.com/office/drawing/2014/main" xmlns="" id="{C452B1FB-FD7C-44DF-9A71-6F357D8BDDA3}"/>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https://blog.csdn.net/u010089444/article/details/76725843?utm_source=copy</a:t>
            </a:r>
            <a:endParaRPr lang="zh-CN" altLang="en-US" dirty="0">
              <a:solidFill>
                <a:srgbClr val="103154"/>
              </a:solidFill>
            </a:endParaRP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xmlns="" id="{A7575B22-EA4C-44AB-ACEE-1DF12469F4AD}"/>
                  </a:ext>
                </a:extLst>
              </p:cNvPr>
              <p:cNvSpPr/>
              <p:nvPr/>
            </p:nvSpPr>
            <p:spPr>
              <a:xfrm>
                <a:off x="408031" y="1657299"/>
                <a:ext cx="7832327" cy="788677"/>
              </a:xfrm>
              <a:prstGeom prst="rect">
                <a:avLst/>
              </a:prstGeom>
            </p:spPr>
            <p:txBody>
              <a:bodyPr wrap="square">
                <a:spAutoFit/>
              </a:bodyPr>
              <a:lstStyle/>
              <a:p>
                <a:pPr>
                  <a:lnSpc>
                    <a:spcPct val="130000"/>
                  </a:lnSpc>
                </a:pPr>
                <a:r>
                  <a:rPr lang="zh-CN" altLang="en-US" sz="1200" dirty="0">
                    <a:solidFill>
                      <a:srgbClr val="FFFFFF"/>
                    </a:solidFill>
                  </a:rPr>
                  <a:t>其核心思想是：注意到 </a:t>
                </a:r>
                <a:r>
                  <a:rPr lang="en-US" altLang="zh-CN" sz="1200" dirty="0">
                    <a:solidFill>
                      <a:srgbClr val="FFFFFF"/>
                    </a:solidFill>
                  </a:rPr>
                  <a:t>momentum </a:t>
                </a:r>
                <a:r>
                  <a:rPr lang="zh-CN" altLang="en-US" sz="1200" dirty="0">
                    <a:solidFill>
                      <a:srgbClr val="FFFFFF"/>
                    </a:solidFill>
                  </a:rPr>
                  <a:t>方法，如果只看 </a:t>
                </a:r>
                <a14:m>
                  <m:oMath xmlns:m="http://schemas.openxmlformats.org/officeDocument/2006/math">
                    <m:r>
                      <a:rPr lang="en-US" altLang="zh-CN" sz="1200" i="1" dirty="0" smtClean="0">
                        <a:solidFill>
                          <a:srgbClr val="FFFFFF"/>
                        </a:solidFill>
                        <a:latin typeface="Cambria Math" panose="02040503050406030204" pitchFamily="18" charset="0"/>
                      </a:rPr>
                      <m:t>𝛾</m:t>
                    </m:r>
                    <m:r>
                      <a:rPr lang="en-US" altLang="zh-CN" sz="1200" i="1" dirty="0" smtClean="0">
                        <a:solidFill>
                          <a:srgbClr val="FFFFFF"/>
                        </a:solidFill>
                        <a:latin typeface="Cambria Math" panose="02040503050406030204" pitchFamily="18" charset="0"/>
                      </a:rPr>
                      <m:t> ∗ </m:t>
                    </m:r>
                    <m:r>
                      <a:rPr lang="en-US" altLang="zh-CN" sz="1200" i="1" dirty="0" smtClean="0">
                        <a:solidFill>
                          <a:srgbClr val="FFFFFF"/>
                        </a:solidFill>
                        <a:latin typeface="Cambria Math" panose="02040503050406030204" pitchFamily="18" charset="0"/>
                      </a:rPr>
                      <m:t>𝑣</m:t>
                    </m:r>
                    <m:r>
                      <a:rPr lang="en-US" altLang="zh-CN" sz="1200" i="1" dirty="0" smtClean="0">
                        <a:solidFill>
                          <a:srgbClr val="FFFFFF"/>
                        </a:solidFill>
                        <a:latin typeface="Cambria Math" panose="02040503050406030204" pitchFamily="18" charset="0"/>
                      </a:rPr>
                      <m:t> </m:t>
                    </m:r>
                  </m:oMath>
                </a14:m>
                <a:r>
                  <a:rPr lang="zh-CN" altLang="en-US" sz="1200" dirty="0">
                    <a:solidFill>
                      <a:srgbClr val="FFFFFF"/>
                    </a:solidFill>
                  </a:rPr>
                  <a:t>项，那么当前的 </a:t>
                </a:r>
                <a14:m>
                  <m:oMath xmlns:m="http://schemas.openxmlformats.org/officeDocument/2006/math">
                    <m:r>
                      <m:rPr>
                        <m:sty m:val="p"/>
                      </m:rPr>
                      <a:rPr lang="el-GR" altLang="zh-CN" sz="1200" i="1" dirty="0" smtClean="0">
                        <a:solidFill>
                          <a:srgbClr val="FFFFFF"/>
                        </a:solidFill>
                        <a:latin typeface="Cambria Math" panose="02040503050406030204" pitchFamily="18" charset="0"/>
                        <a:ea typeface="Cambria Math" panose="02040503050406030204" pitchFamily="18" charset="0"/>
                      </a:rPr>
                      <m:t>Θ</m:t>
                    </m:r>
                  </m:oMath>
                </a14:m>
                <a:r>
                  <a:rPr lang="zh-CN" altLang="en-US" sz="1200" dirty="0">
                    <a:solidFill>
                      <a:srgbClr val="FFFFFF"/>
                    </a:solidFill>
                  </a:rPr>
                  <a:t>经过 </a:t>
                </a:r>
                <a:r>
                  <a:rPr lang="en-US" altLang="zh-CN" sz="1200" dirty="0">
                    <a:solidFill>
                      <a:srgbClr val="FFFFFF"/>
                    </a:solidFill>
                  </a:rPr>
                  <a:t>momentum </a:t>
                </a:r>
                <a:r>
                  <a:rPr lang="zh-CN" altLang="en-US" sz="1200" dirty="0">
                    <a:solidFill>
                      <a:srgbClr val="FFFFFF"/>
                    </a:solidFill>
                  </a:rPr>
                  <a:t>的作用会变成 </a:t>
                </a:r>
                <a14:m>
                  <m:oMath xmlns:m="http://schemas.openxmlformats.org/officeDocument/2006/math">
                    <m:r>
                      <m:rPr>
                        <m:sty m:val="p"/>
                      </m:rPr>
                      <a:rPr lang="el-GR" altLang="zh-CN" sz="1200" i="1" dirty="0" smtClean="0">
                        <a:solidFill>
                          <a:srgbClr val="FFFFFF"/>
                        </a:solidFill>
                        <a:latin typeface="Cambria Math" panose="02040503050406030204" pitchFamily="18" charset="0"/>
                        <a:ea typeface="Cambria Math" panose="02040503050406030204" pitchFamily="18" charset="0"/>
                      </a:rPr>
                      <m:t>Θ</m:t>
                    </m:r>
                    <m:r>
                      <a:rPr lang="en-US" altLang="zh-CN" sz="1200" i="1" dirty="0" smtClean="0">
                        <a:solidFill>
                          <a:srgbClr val="FFFFFF"/>
                        </a:solidFill>
                        <a:latin typeface="Cambria Math" panose="02040503050406030204" pitchFamily="18" charset="0"/>
                      </a:rPr>
                      <m:t>−</m:t>
                    </m:r>
                    <m:r>
                      <a:rPr lang="en-US" altLang="zh-CN" sz="1200" i="1" dirty="0" smtClean="0">
                        <a:solidFill>
                          <a:srgbClr val="FFFFFF"/>
                        </a:solidFill>
                        <a:latin typeface="Cambria Math" panose="02040503050406030204" pitchFamily="18" charset="0"/>
                      </a:rPr>
                      <m:t>𝛾</m:t>
                    </m:r>
                    <m:r>
                      <a:rPr lang="en-US" altLang="zh-CN" sz="1200" i="1" dirty="0">
                        <a:solidFill>
                          <a:srgbClr val="FFFFFF"/>
                        </a:solidFill>
                        <a:latin typeface="Cambria Math" panose="02040503050406030204" pitchFamily="18" charset="0"/>
                      </a:rPr>
                      <m:t> ∗ </m:t>
                    </m:r>
                    <m:r>
                      <a:rPr lang="en-US" altLang="zh-CN" sz="1200" i="1" dirty="0">
                        <a:solidFill>
                          <a:srgbClr val="FFFFFF"/>
                        </a:solidFill>
                        <a:latin typeface="Cambria Math" panose="02040503050406030204" pitchFamily="18" charset="0"/>
                      </a:rPr>
                      <m:t>𝑣</m:t>
                    </m:r>
                  </m:oMath>
                </a14:m>
                <a:r>
                  <a:rPr lang="zh-CN" altLang="en-US" sz="1200" dirty="0">
                    <a:solidFill>
                      <a:srgbClr val="FFFFFF"/>
                    </a:solidFill>
                  </a:rPr>
                  <a:t>。因此可以把 </a:t>
                </a:r>
                <a14:m>
                  <m:oMath xmlns:m="http://schemas.openxmlformats.org/officeDocument/2006/math">
                    <m:r>
                      <m:rPr>
                        <m:sty m:val="p"/>
                      </m:rPr>
                      <a:rPr lang="el-GR" altLang="zh-CN" sz="1200" i="1" dirty="0">
                        <a:solidFill>
                          <a:srgbClr val="FFFFFF"/>
                        </a:solidFill>
                        <a:latin typeface="Cambria Math" panose="02040503050406030204" pitchFamily="18" charset="0"/>
                        <a:ea typeface="Cambria Math" panose="02040503050406030204" pitchFamily="18" charset="0"/>
                      </a:rPr>
                      <m:t>Θ</m:t>
                    </m:r>
                    <m:r>
                      <a:rPr lang="en-US" altLang="zh-CN" sz="1200" i="1" dirty="0">
                        <a:solidFill>
                          <a:srgbClr val="FFFFFF"/>
                        </a:solidFill>
                        <a:latin typeface="Cambria Math" panose="02040503050406030204" pitchFamily="18" charset="0"/>
                      </a:rPr>
                      <m:t>−</m:t>
                    </m:r>
                    <m:r>
                      <a:rPr lang="en-US" altLang="zh-CN" sz="1200" i="1" dirty="0">
                        <a:solidFill>
                          <a:srgbClr val="FFFFFF"/>
                        </a:solidFill>
                        <a:latin typeface="Cambria Math" panose="02040503050406030204" pitchFamily="18" charset="0"/>
                      </a:rPr>
                      <m:t>𝛾</m:t>
                    </m:r>
                    <m:r>
                      <a:rPr lang="en-US" altLang="zh-CN" sz="1200" i="1" dirty="0">
                        <a:solidFill>
                          <a:srgbClr val="FFFFFF"/>
                        </a:solidFill>
                        <a:latin typeface="Cambria Math" panose="02040503050406030204" pitchFamily="18" charset="0"/>
                      </a:rPr>
                      <m:t> ∗ </m:t>
                    </m:r>
                    <m:r>
                      <a:rPr lang="en-US" altLang="zh-CN" sz="1200" i="1" dirty="0">
                        <a:solidFill>
                          <a:srgbClr val="FFFFFF"/>
                        </a:solidFill>
                        <a:latin typeface="Cambria Math" panose="02040503050406030204" pitchFamily="18" charset="0"/>
                      </a:rPr>
                      <m:t>𝑣</m:t>
                    </m:r>
                  </m:oMath>
                </a14:m>
                <a:r>
                  <a:rPr lang="zh-CN" altLang="en-US" sz="1200" dirty="0">
                    <a:solidFill>
                      <a:srgbClr val="FFFFFF"/>
                    </a:solidFill>
                  </a:rPr>
                  <a:t>这个位置看做是当前优化的一个”展望”位置。所以，可以在 </a:t>
                </a:r>
                <a14:m>
                  <m:oMath xmlns:m="http://schemas.openxmlformats.org/officeDocument/2006/math">
                    <m:r>
                      <m:rPr>
                        <m:sty m:val="p"/>
                      </m:rPr>
                      <a:rPr lang="el-GR" altLang="zh-CN" sz="1200" i="1" dirty="0">
                        <a:solidFill>
                          <a:srgbClr val="FFFFFF"/>
                        </a:solidFill>
                        <a:latin typeface="Cambria Math" panose="02040503050406030204" pitchFamily="18" charset="0"/>
                        <a:ea typeface="Cambria Math" panose="02040503050406030204" pitchFamily="18" charset="0"/>
                      </a:rPr>
                      <m:t>Θ</m:t>
                    </m:r>
                    <m:r>
                      <a:rPr lang="en-US" altLang="zh-CN" sz="1200" i="1" dirty="0">
                        <a:solidFill>
                          <a:srgbClr val="FFFFFF"/>
                        </a:solidFill>
                        <a:latin typeface="Cambria Math" panose="02040503050406030204" pitchFamily="18" charset="0"/>
                      </a:rPr>
                      <m:t>−</m:t>
                    </m:r>
                    <m:r>
                      <a:rPr lang="en-US" altLang="zh-CN" sz="1200" i="1" dirty="0">
                        <a:solidFill>
                          <a:srgbClr val="FFFFFF"/>
                        </a:solidFill>
                        <a:latin typeface="Cambria Math" panose="02040503050406030204" pitchFamily="18" charset="0"/>
                      </a:rPr>
                      <m:t>𝛾</m:t>
                    </m:r>
                    <m:r>
                      <a:rPr lang="en-US" altLang="zh-CN" sz="1200" i="1" dirty="0">
                        <a:solidFill>
                          <a:srgbClr val="FFFFFF"/>
                        </a:solidFill>
                        <a:latin typeface="Cambria Math" panose="02040503050406030204" pitchFamily="18" charset="0"/>
                      </a:rPr>
                      <m:t> ∗ </m:t>
                    </m:r>
                    <m:r>
                      <a:rPr lang="en-US" altLang="zh-CN" sz="1200" i="1" dirty="0">
                        <a:solidFill>
                          <a:srgbClr val="FFFFFF"/>
                        </a:solidFill>
                        <a:latin typeface="Cambria Math" panose="02040503050406030204" pitchFamily="18" charset="0"/>
                      </a:rPr>
                      <m:t>𝑣</m:t>
                    </m:r>
                  </m:oMath>
                </a14:m>
                <a:r>
                  <a:rPr lang="zh-CN" altLang="en-US" sz="1200" dirty="0">
                    <a:solidFill>
                      <a:srgbClr val="FFFFFF"/>
                    </a:solidFill>
                  </a:rPr>
                  <a:t>求导</a:t>
                </a:r>
                <a:r>
                  <a:rPr lang="en-US" altLang="zh-CN" sz="1200" dirty="0">
                    <a:solidFill>
                      <a:srgbClr val="FFFFFF"/>
                    </a:solidFill>
                  </a:rPr>
                  <a:t>, </a:t>
                </a:r>
                <a:r>
                  <a:rPr lang="zh-CN" altLang="en-US" sz="1200" dirty="0">
                    <a:solidFill>
                      <a:srgbClr val="FFFFFF"/>
                    </a:solidFill>
                  </a:rPr>
                  <a:t>而不是原始的</a:t>
                </a:r>
                <a14:m>
                  <m:oMath xmlns:m="http://schemas.openxmlformats.org/officeDocument/2006/math">
                    <m:r>
                      <m:rPr>
                        <m:sty m:val="p"/>
                      </m:rPr>
                      <a:rPr lang="el-GR" altLang="zh-CN" sz="1200" i="1" dirty="0">
                        <a:solidFill>
                          <a:srgbClr val="FFFFFF"/>
                        </a:solidFill>
                        <a:latin typeface="Cambria Math" panose="02040503050406030204" pitchFamily="18" charset="0"/>
                        <a:ea typeface="Cambria Math" panose="02040503050406030204" pitchFamily="18" charset="0"/>
                      </a:rPr>
                      <m:t>Θ</m:t>
                    </m:r>
                    <m:r>
                      <a:rPr lang="el-GR" altLang="zh-CN" sz="1200" i="1" dirty="0">
                        <a:solidFill>
                          <a:srgbClr val="FFFFFF"/>
                        </a:solidFill>
                        <a:latin typeface="Cambria Math" panose="02040503050406030204" pitchFamily="18" charset="0"/>
                        <a:ea typeface="Cambria Math" panose="02040503050406030204" pitchFamily="18" charset="0"/>
                      </a:rPr>
                      <m:t> </m:t>
                    </m:r>
                  </m:oMath>
                </a14:m>
                <a:r>
                  <a:rPr lang="zh-CN" altLang="en-US" sz="1200" dirty="0">
                    <a:solidFill>
                      <a:srgbClr val="FFFFFF"/>
                    </a:solidFill>
                  </a:rPr>
                  <a:t>。 </a:t>
                </a:r>
              </a:p>
            </p:txBody>
          </p:sp>
        </mc:Choice>
        <mc:Fallback xmlns="">
          <p:sp>
            <p:nvSpPr>
              <p:cNvPr id="25" name="矩形 24">
                <a:extLst>
                  <a:ext uri="{FF2B5EF4-FFF2-40B4-BE49-F238E27FC236}">
                    <a16:creationId xmlns:a16="http://schemas.microsoft.com/office/drawing/2014/main" id="{A7575B22-EA4C-44AB-ACEE-1DF12469F4AD}"/>
                  </a:ext>
                </a:extLst>
              </p:cNvPr>
              <p:cNvSpPr>
                <a:spLocks noRot="1" noChangeAspect="1" noMove="1" noResize="1" noEditPoints="1" noAdjustHandles="1" noChangeArrowheads="1" noChangeShapeType="1" noTextEdit="1"/>
              </p:cNvSpPr>
              <p:nvPr/>
            </p:nvSpPr>
            <p:spPr>
              <a:xfrm>
                <a:off x="408031" y="1657299"/>
                <a:ext cx="7832327" cy="788677"/>
              </a:xfrm>
              <a:prstGeom prst="rect">
                <a:avLst/>
              </a:prstGeom>
              <a:blipFill>
                <a:blip r:embed="rId3"/>
                <a:stretch>
                  <a:fillRect l="-78" b="-542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xmlns="" id="{107756FA-8BA7-4DD4-BE57-11C7AA94CB32}"/>
              </a:ext>
            </a:extLst>
          </p:cNvPr>
          <p:cNvPicPr>
            <a:picLocks noChangeAspect="1"/>
          </p:cNvPicPr>
          <p:nvPr/>
        </p:nvPicPr>
        <p:blipFill>
          <a:blip r:embed="rId4"/>
          <a:stretch>
            <a:fillRect/>
          </a:stretch>
        </p:blipFill>
        <p:spPr>
          <a:xfrm>
            <a:off x="3262476" y="2519475"/>
            <a:ext cx="2619048" cy="752381"/>
          </a:xfrm>
          <a:prstGeom prst="rect">
            <a:avLst/>
          </a:prstGeom>
        </p:spPr>
      </p:pic>
      <p:pic>
        <p:nvPicPr>
          <p:cNvPr id="4" name="图片 3">
            <a:extLst>
              <a:ext uri="{FF2B5EF4-FFF2-40B4-BE49-F238E27FC236}">
                <a16:creationId xmlns:a16="http://schemas.microsoft.com/office/drawing/2014/main" xmlns="" id="{CCB53AEF-18A5-413D-90F2-E1EE5211ACAF}"/>
              </a:ext>
            </a:extLst>
          </p:cNvPr>
          <p:cNvPicPr>
            <a:picLocks noChangeAspect="1"/>
          </p:cNvPicPr>
          <p:nvPr/>
        </p:nvPicPr>
        <p:blipFill>
          <a:blip r:embed="rId5"/>
          <a:stretch>
            <a:fillRect/>
          </a:stretch>
        </p:blipFill>
        <p:spPr>
          <a:xfrm>
            <a:off x="2570888" y="3345355"/>
            <a:ext cx="4002224" cy="1471062"/>
          </a:xfrm>
          <a:prstGeom prst="rect">
            <a:avLst/>
          </a:prstGeom>
        </p:spPr>
      </p:pic>
    </p:spTree>
    <p:extLst>
      <p:ext uri="{BB962C8B-B14F-4D97-AF65-F5344CB8AC3E}">
        <p14:creationId xmlns:p14="http://schemas.microsoft.com/office/powerpoint/2010/main" val="205886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454674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Optimization algorithm</a:t>
            </a:r>
            <a:endParaRPr kumimoji="1" lang="zh-CN" altLang="en-US" sz="2400" b="1" dirty="0">
              <a:solidFill>
                <a:srgbClr val="FFFFFF"/>
              </a:solidFill>
              <a:latin typeface="微软雅黑"/>
              <a:cs typeface="微软雅黑"/>
            </a:endParaRPr>
          </a:p>
        </p:txBody>
      </p:sp>
      <p:sp>
        <p:nvSpPr>
          <p:cNvPr id="29" name="矩形 28"/>
          <p:cNvSpPr/>
          <p:nvPr/>
        </p:nvSpPr>
        <p:spPr>
          <a:xfrm>
            <a:off x="408031" y="958691"/>
            <a:ext cx="3163508" cy="494494"/>
          </a:xfrm>
          <a:prstGeom prst="rect">
            <a:avLst/>
          </a:prstGeom>
        </p:spPr>
        <p:txBody>
          <a:bodyPr wrap="square">
            <a:spAutoFit/>
          </a:bodyPr>
          <a:lstStyle/>
          <a:p>
            <a:pPr>
              <a:lnSpc>
                <a:spcPct val="150000"/>
              </a:lnSpc>
            </a:pPr>
            <a:r>
              <a:rPr lang="en-US" altLang="zh-CN" sz="2000" b="1" dirty="0">
                <a:solidFill>
                  <a:srgbClr val="46C6A9"/>
                </a:solidFill>
              </a:rPr>
              <a:t>Adagrad</a:t>
            </a:r>
          </a:p>
        </p:txBody>
      </p:sp>
      <p:sp>
        <p:nvSpPr>
          <p:cNvPr id="12" name="文本框 11">
            <a:extLst>
              <a:ext uri="{FF2B5EF4-FFF2-40B4-BE49-F238E27FC236}">
                <a16:creationId xmlns:a16="http://schemas.microsoft.com/office/drawing/2014/main" xmlns="" id="{C452B1FB-FD7C-44DF-9A71-6F357D8BDDA3}"/>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https://blog.csdn.net/u010089444/article/details/76725843?utm_source=copy</a:t>
            </a:r>
            <a:endParaRPr lang="zh-CN" altLang="en-US" dirty="0">
              <a:solidFill>
                <a:srgbClr val="103154"/>
              </a:solidFill>
            </a:endParaRP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xmlns="" id="{A7575B22-EA4C-44AB-ACEE-1DF12469F4AD}"/>
                  </a:ext>
                </a:extLst>
              </p:cNvPr>
              <p:cNvSpPr/>
              <p:nvPr/>
            </p:nvSpPr>
            <p:spPr>
              <a:xfrm>
                <a:off x="408031" y="1657299"/>
                <a:ext cx="7832327" cy="1039387"/>
              </a:xfrm>
              <a:prstGeom prst="rect">
                <a:avLst/>
              </a:prstGeom>
            </p:spPr>
            <p:txBody>
              <a:bodyPr wrap="square">
                <a:spAutoFit/>
              </a:bodyPr>
              <a:lstStyle/>
              <a:p>
                <a:pPr>
                  <a:lnSpc>
                    <a:spcPct val="130000"/>
                  </a:lnSpc>
                </a:pPr>
                <a:r>
                  <a:rPr lang="zh-CN" altLang="en-US" sz="1200" dirty="0">
                    <a:solidFill>
                      <a:srgbClr val="FFFFFF"/>
                    </a:solidFill>
                  </a:rPr>
                  <a:t>上述方法中，对于每一个参数</a:t>
                </a:r>
                <a14:m>
                  <m:oMath xmlns:m="http://schemas.openxmlformats.org/officeDocument/2006/math">
                    <m:sSub>
                      <m:sSubPr>
                        <m:ctrlPr>
                          <a:rPr lang="en-US" altLang="zh-CN" sz="1200" i="1" dirty="0" smtClean="0">
                            <a:solidFill>
                              <a:srgbClr val="FFFFFF"/>
                            </a:solidFill>
                            <a:latin typeface="Cambria Math" panose="02040503050406030204" pitchFamily="18" charset="0"/>
                          </a:rPr>
                        </m:ctrlPr>
                      </m:sSubPr>
                      <m:e>
                        <m:r>
                          <a:rPr lang="zh-CN" altLang="en-US" sz="1200" i="1" dirty="0" smtClean="0">
                            <a:solidFill>
                              <a:srgbClr val="FFFFFF"/>
                            </a:solidFill>
                            <a:latin typeface="Cambria Math" panose="02040503050406030204" pitchFamily="18" charset="0"/>
                          </a:rPr>
                          <m:t>𝜃</m:t>
                        </m:r>
                      </m:e>
                      <m:sub>
                        <m:r>
                          <m:rPr>
                            <m:sty m:val="p"/>
                          </m:rPr>
                          <a:rPr lang="en-US" altLang="zh-CN" sz="1200" i="1" dirty="0">
                            <a:solidFill>
                              <a:srgbClr val="FFFFFF"/>
                            </a:solidFill>
                            <a:latin typeface="Cambria Math" panose="02040503050406030204" pitchFamily="18" charset="0"/>
                          </a:rPr>
                          <m:t>i</m:t>
                        </m:r>
                      </m:sub>
                    </m:sSub>
                  </m:oMath>
                </a14:m>
                <a:r>
                  <a:rPr lang="zh-CN" altLang="en-US" sz="1200" dirty="0">
                    <a:solidFill>
                      <a:srgbClr val="FFFFFF"/>
                    </a:solidFill>
                  </a:rPr>
                  <a:t>的训练都使用了相同的学习率</a:t>
                </a:r>
                <a14:m>
                  <m:oMath xmlns:m="http://schemas.openxmlformats.org/officeDocument/2006/math">
                    <m:r>
                      <a:rPr lang="en-US" altLang="zh-CN" sz="1200" i="1" dirty="0" smtClean="0">
                        <a:solidFill>
                          <a:srgbClr val="FFFFFF"/>
                        </a:solidFill>
                        <a:latin typeface="Cambria Math" panose="02040503050406030204" pitchFamily="18" charset="0"/>
                      </a:rPr>
                      <m:t>𝛼</m:t>
                    </m:r>
                  </m:oMath>
                </a14:m>
                <a:r>
                  <a:rPr lang="zh-CN" altLang="en-US" sz="1200" dirty="0">
                    <a:solidFill>
                      <a:srgbClr val="FFFFFF"/>
                    </a:solidFill>
                  </a:rPr>
                  <a:t>。</a:t>
                </a:r>
                <a:r>
                  <a:rPr lang="en-US" altLang="zh-CN" sz="1200" dirty="0">
                    <a:solidFill>
                      <a:srgbClr val="FFFFFF"/>
                    </a:solidFill>
                  </a:rPr>
                  <a:t>Adagrad</a:t>
                </a:r>
                <a:r>
                  <a:rPr lang="zh-CN" altLang="en-US" sz="1200" dirty="0">
                    <a:solidFill>
                      <a:srgbClr val="FFFFFF"/>
                    </a:solidFill>
                  </a:rPr>
                  <a:t>算法能够在训练中自动的对</a:t>
                </a:r>
                <a:r>
                  <a:rPr lang="en-US" altLang="zh-CN" sz="1200" dirty="0">
                    <a:solidFill>
                      <a:srgbClr val="FFFFFF"/>
                    </a:solidFill>
                  </a:rPr>
                  <a:t>learning rate</a:t>
                </a:r>
                <a:r>
                  <a:rPr lang="zh-CN" altLang="en-US" sz="1200" dirty="0">
                    <a:solidFill>
                      <a:srgbClr val="FFFFFF"/>
                    </a:solidFill>
                  </a:rPr>
                  <a:t>进行调整，对于出现频率较低参数采用较大的</a:t>
                </a:r>
                <a14:m>
                  <m:oMath xmlns:m="http://schemas.openxmlformats.org/officeDocument/2006/math">
                    <m:r>
                      <a:rPr lang="en-US" altLang="zh-CN" sz="1200" i="1" dirty="0" smtClean="0">
                        <a:solidFill>
                          <a:srgbClr val="FFFFFF"/>
                        </a:solidFill>
                        <a:latin typeface="Cambria Math" panose="02040503050406030204" pitchFamily="18" charset="0"/>
                      </a:rPr>
                      <m:t>𝛼</m:t>
                    </m:r>
                  </m:oMath>
                </a14:m>
                <a:r>
                  <a:rPr lang="zh-CN" altLang="en-US" sz="1200" dirty="0">
                    <a:solidFill>
                      <a:srgbClr val="FFFFFF"/>
                    </a:solidFill>
                  </a:rPr>
                  <a:t>更新；相反，对于出现频率较高的参数采用较小的</a:t>
                </a:r>
                <a14:m>
                  <m:oMath xmlns:m="http://schemas.openxmlformats.org/officeDocument/2006/math">
                    <m:r>
                      <a:rPr lang="en-US" altLang="zh-CN" sz="1200" i="1" dirty="0" smtClean="0">
                        <a:solidFill>
                          <a:srgbClr val="FFFFFF"/>
                        </a:solidFill>
                        <a:latin typeface="Cambria Math" panose="02040503050406030204" pitchFamily="18" charset="0"/>
                      </a:rPr>
                      <m:t>𝛼</m:t>
                    </m:r>
                  </m:oMath>
                </a14:m>
                <a:r>
                  <a:rPr lang="zh-CN" altLang="en-US" sz="1200" dirty="0">
                    <a:solidFill>
                      <a:srgbClr val="FFFFFF"/>
                    </a:solidFill>
                  </a:rPr>
                  <a:t>更新。因此，</a:t>
                </a:r>
                <a:r>
                  <a:rPr lang="en-US" altLang="zh-CN" sz="1200" dirty="0">
                    <a:solidFill>
                      <a:srgbClr val="FFFFFF"/>
                    </a:solidFill>
                  </a:rPr>
                  <a:t>Adagrad</a:t>
                </a:r>
                <a:r>
                  <a:rPr lang="zh-CN" altLang="en-US" sz="1200" dirty="0">
                    <a:solidFill>
                      <a:srgbClr val="FFFFFF"/>
                    </a:solidFill>
                  </a:rPr>
                  <a:t>非常适合处理稀疏数据。我们设</a:t>
                </a:r>
                <a14:m>
                  <m:oMath xmlns:m="http://schemas.openxmlformats.org/officeDocument/2006/math">
                    <m:sSub>
                      <m:sSubPr>
                        <m:ctrlPr>
                          <a:rPr lang="en-US" altLang="zh-CN" sz="1200" i="1" smtClean="0">
                            <a:solidFill>
                              <a:srgbClr val="FFFFFF"/>
                            </a:solidFill>
                            <a:latin typeface="Cambria Math" panose="02040503050406030204" pitchFamily="18" charset="0"/>
                          </a:rPr>
                        </m:ctrlPr>
                      </m:sSubPr>
                      <m:e>
                        <m:r>
                          <a:rPr lang="en-US" altLang="zh-CN" sz="1200" i="1" smtClean="0">
                            <a:solidFill>
                              <a:srgbClr val="FFFFFF"/>
                            </a:solidFill>
                            <a:latin typeface="Cambria Math" panose="02040503050406030204" pitchFamily="18" charset="0"/>
                          </a:rPr>
                          <m:t>𝑔</m:t>
                        </m:r>
                      </m:e>
                      <m:sub>
                        <m:r>
                          <a:rPr lang="en-US" altLang="zh-CN" sz="1200" i="1" smtClean="0">
                            <a:solidFill>
                              <a:srgbClr val="FFFFFF"/>
                            </a:solidFill>
                            <a:latin typeface="Cambria Math" panose="02040503050406030204" pitchFamily="18" charset="0"/>
                          </a:rPr>
                          <m:t>𝑡</m:t>
                        </m:r>
                        <m:r>
                          <a:rPr lang="en-US" altLang="zh-CN" sz="1200" i="1" smtClean="0">
                            <a:solidFill>
                              <a:srgbClr val="FFFFFF"/>
                            </a:solidFill>
                            <a:latin typeface="Cambria Math" panose="02040503050406030204" pitchFamily="18" charset="0"/>
                          </a:rPr>
                          <m:t>,</m:t>
                        </m:r>
                        <m:r>
                          <a:rPr lang="en-US" altLang="zh-CN" sz="1200" i="1" smtClean="0">
                            <a:solidFill>
                              <a:srgbClr val="FFFFFF"/>
                            </a:solidFill>
                            <a:latin typeface="Cambria Math" panose="02040503050406030204" pitchFamily="18" charset="0"/>
                          </a:rPr>
                          <m:t>𝑖</m:t>
                        </m:r>
                      </m:sub>
                    </m:sSub>
                  </m:oMath>
                </a14:m>
                <a:r>
                  <a:rPr lang="zh-CN" altLang="en-US" sz="1200" dirty="0">
                    <a:solidFill>
                      <a:srgbClr val="FFFFFF"/>
                    </a:solidFill>
                  </a:rPr>
                  <a:t>为第</a:t>
                </a:r>
                <a:r>
                  <a:rPr lang="en-US" altLang="zh-CN" sz="1200" dirty="0">
                    <a:solidFill>
                      <a:srgbClr val="FFFFFF"/>
                    </a:solidFill>
                  </a:rPr>
                  <a:t>t</a:t>
                </a:r>
                <a:r>
                  <a:rPr lang="zh-CN" altLang="en-US" sz="1200" dirty="0">
                    <a:solidFill>
                      <a:srgbClr val="FFFFFF"/>
                    </a:solidFill>
                  </a:rPr>
                  <a:t>轮第</a:t>
                </a:r>
                <a:r>
                  <a:rPr lang="en-US" altLang="zh-CN" sz="1200" dirty="0" err="1">
                    <a:solidFill>
                      <a:srgbClr val="FFFFFF"/>
                    </a:solidFill>
                  </a:rPr>
                  <a:t>i</a:t>
                </a:r>
                <a:r>
                  <a:rPr lang="zh-CN" altLang="en-US" sz="1200" dirty="0">
                    <a:solidFill>
                      <a:srgbClr val="FFFFFF"/>
                    </a:solidFill>
                  </a:rPr>
                  <a:t>个参数的梯度，即</a:t>
                </a:r>
                <a14:m>
                  <m:oMath xmlns:m="http://schemas.openxmlformats.org/officeDocument/2006/math">
                    <m:sSub>
                      <m:sSubPr>
                        <m:ctrlPr>
                          <a:rPr lang="en-US" altLang="zh-CN" sz="1200" i="1">
                            <a:solidFill>
                              <a:srgbClr val="FFFFFF"/>
                            </a:solidFill>
                            <a:latin typeface="Cambria Math" panose="02040503050406030204" pitchFamily="18" charset="0"/>
                          </a:rPr>
                        </m:ctrlPr>
                      </m:sSubPr>
                      <m:e>
                        <m:r>
                          <a:rPr lang="en-US" altLang="zh-CN" sz="1200" i="1">
                            <a:solidFill>
                              <a:srgbClr val="FFFFFF"/>
                            </a:solidFill>
                            <a:latin typeface="Cambria Math" panose="02040503050406030204" pitchFamily="18" charset="0"/>
                          </a:rPr>
                          <m:t>𝑔</m:t>
                        </m:r>
                      </m:e>
                      <m:sub>
                        <m:r>
                          <a:rPr lang="en-US" altLang="zh-CN" sz="1200" i="1">
                            <a:solidFill>
                              <a:srgbClr val="FFFFFF"/>
                            </a:solidFill>
                            <a:latin typeface="Cambria Math" panose="02040503050406030204" pitchFamily="18" charset="0"/>
                          </a:rPr>
                          <m:t>𝑡</m:t>
                        </m:r>
                        <m:r>
                          <a:rPr lang="en-US" altLang="zh-CN" sz="1200" i="1">
                            <a:solidFill>
                              <a:srgbClr val="FFFFFF"/>
                            </a:solidFill>
                            <a:latin typeface="Cambria Math" panose="02040503050406030204" pitchFamily="18" charset="0"/>
                          </a:rPr>
                          <m:t>,</m:t>
                        </m:r>
                        <m:r>
                          <a:rPr lang="en-US" altLang="zh-CN" sz="1200" i="1">
                            <a:solidFill>
                              <a:srgbClr val="FFFFFF"/>
                            </a:solidFill>
                            <a:latin typeface="Cambria Math" panose="02040503050406030204" pitchFamily="18" charset="0"/>
                          </a:rPr>
                          <m:t>𝑖</m:t>
                        </m:r>
                      </m:sub>
                    </m:sSub>
                    <m:r>
                      <a:rPr lang="en-US" altLang="zh-CN" sz="1200" i="1" smtClean="0">
                        <a:solidFill>
                          <a:srgbClr val="FFFFFF"/>
                        </a:solidFill>
                        <a:latin typeface="Cambria Math" panose="02040503050406030204" pitchFamily="18" charset="0"/>
                      </a:rPr>
                      <m:t>=</m:t>
                    </m:r>
                    <m:sSub>
                      <m:sSubPr>
                        <m:ctrlPr>
                          <a:rPr lang="en-US" altLang="zh-CN" sz="1200" i="1" smtClean="0">
                            <a:solidFill>
                              <a:srgbClr val="FFFFFF"/>
                            </a:solidFill>
                            <a:latin typeface="Cambria Math" panose="02040503050406030204" pitchFamily="18" charset="0"/>
                          </a:rPr>
                        </m:ctrlPr>
                      </m:sSubPr>
                      <m:e>
                        <m:r>
                          <a:rPr lang="en-US" altLang="zh-CN" sz="1200" i="1" smtClean="0">
                            <a:solidFill>
                              <a:srgbClr val="FFFFFF"/>
                            </a:solidFill>
                            <a:latin typeface="Cambria Math" panose="02040503050406030204" pitchFamily="18" charset="0"/>
                            <a:ea typeface="Cambria Math" panose="02040503050406030204" pitchFamily="18" charset="0"/>
                          </a:rPr>
                          <m:t>∇</m:t>
                        </m:r>
                      </m:e>
                      <m:sub>
                        <m:r>
                          <m:rPr>
                            <m:sty m:val="p"/>
                          </m:rPr>
                          <a:rPr lang="el-GR" altLang="zh-CN" sz="1200" i="1" smtClean="0">
                            <a:solidFill>
                              <a:srgbClr val="FFFFFF"/>
                            </a:solidFill>
                            <a:latin typeface="Cambria Math" panose="02040503050406030204" pitchFamily="18" charset="0"/>
                            <a:ea typeface="Cambria Math" panose="02040503050406030204" pitchFamily="18" charset="0"/>
                          </a:rPr>
                          <m:t>Θ</m:t>
                        </m:r>
                      </m:sub>
                    </m:sSub>
                    <m:r>
                      <a:rPr lang="en-US" altLang="zh-CN" sz="1200" i="1" smtClean="0">
                        <a:solidFill>
                          <a:srgbClr val="FFFFFF"/>
                        </a:solidFill>
                        <a:latin typeface="Cambria Math" panose="02040503050406030204" pitchFamily="18" charset="0"/>
                      </a:rPr>
                      <m:t>𝐽</m:t>
                    </m:r>
                    <m:r>
                      <a:rPr lang="en-US" altLang="zh-CN" sz="1200" i="1" smtClean="0">
                        <a:solidFill>
                          <a:srgbClr val="FFFFFF"/>
                        </a:solidFill>
                        <a:latin typeface="Cambria Math" panose="02040503050406030204" pitchFamily="18" charset="0"/>
                      </a:rPr>
                      <m:t>(</m:t>
                    </m:r>
                    <m:sSub>
                      <m:sSubPr>
                        <m:ctrlPr>
                          <a:rPr lang="en-US" altLang="zh-CN" sz="1200" i="1" smtClean="0">
                            <a:solidFill>
                              <a:srgbClr val="FFFFFF"/>
                            </a:solidFill>
                            <a:latin typeface="Cambria Math" panose="02040503050406030204" pitchFamily="18" charset="0"/>
                          </a:rPr>
                        </m:ctrlPr>
                      </m:sSubPr>
                      <m:e>
                        <m:r>
                          <m:rPr>
                            <m:sty m:val="p"/>
                          </m:rPr>
                          <a:rPr lang="el-GR" altLang="zh-CN" sz="1200" i="1" smtClean="0">
                            <a:solidFill>
                              <a:srgbClr val="FFFFFF"/>
                            </a:solidFill>
                            <a:latin typeface="Cambria Math" panose="02040503050406030204" pitchFamily="18" charset="0"/>
                            <a:ea typeface="Cambria Math" panose="02040503050406030204" pitchFamily="18" charset="0"/>
                          </a:rPr>
                          <m:t>Θ</m:t>
                        </m:r>
                      </m:e>
                      <m:sub>
                        <m:r>
                          <a:rPr lang="en-US" altLang="zh-CN" sz="1200" i="1" smtClean="0">
                            <a:solidFill>
                              <a:srgbClr val="FFFFFF"/>
                            </a:solidFill>
                            <a:latin typeface="Cambria Math" panose="02040503050406030204" pitchFamily="18" charset="0"/>
                          </a:rPr>
                          <m:t>𝑖</m:t>
                        </m:r>
                      </m:sub>
                    </m:sSub>
                    <m:r>
                      <a:rPr lang="en-US" altLang="zh-CN" sz="1200" i="1" smtClean="0">
                        <a:solidFill>
                          <a:srgbClr val="FFFFFF"/>
                        </a:solidFill>
                        <a:latin typeface="Cambria Math" panose="02040503050406030204" pitchFamily="18" charset="0"/>
                      </a:rPr>
                      <m:t>)</m:t>
                    </m:r>
                  </m:oMath>
                </a14:m>
                <a:r>
                  <a:rPr lang="en-US" altLang="zh-CN" sz="1200" dirty="0">
                    <a:solidFill>
                      <a:srgbClr val="FFFFFF"/>
                    </a:solidFill>
                  </a:rPr>
                  <a:t> </a:t>
                </a:r>
                <a:r>
                  <a:rPr lang="zh-CN" altLang="en-US" sz="1200" dirty="0">
                    <a:solidFill>
                      <a:srgbClr val="FFFFFF"/>
                    </a:solidFill>
                  </a:rPr>
                  <a:t>。因此，</a:t>
                </a:r>
                <a:r>
                  <a:rPr lang="en-US" altLang="zh-CN" sz="1200" dirty="0">
                    <a:solidFill>
                      <a:srgbClr val="FFFFFF"/>
                    </a:solidFill>
                  </a:rPr>
                  <a:t>SGD</a:t>
                </a:r>
                <a:r>
                  <a:rPr lang="zh-CN" altLang="en-US" sz="1200" dirty="0">
                    <a:solidFill>
                      <a:srgbClr val="FFFFFF"/>
                    </a:solidFill>
                  </a:rPr>
                  <a:t>中参数更新的过程可写为：</a:t>
                </a:r>
              </a:p>
            </p:txBody>
          </p:sp>
        </mc:Choice>
        <mc:Fallback xmlns="">
          <p:sp>
            <p:nvSpPr>
              <p:cNvPr id="25" name="矩形 24">
                <a:extLst>
                  <a:ext uri="{FF2B5EF4-FFF2-40B4-BE49-F238E27FC236}">
                    <a16:creationId xmlns:a16="http://schemas.microsoft.com/office/drawing/2014/main" id="{A7575B22-EA4C-44AB-ACEE-1DF12469F4AD}"/>
                  </a:ext>
                </a:extLst>
              </p:cNvPr>
              <p:cNvSpPr>
                <a:spLocks noRot="1" noChangeAspect="1" noMove="1" noResize="1" noEditPoints="1" noAdjustHandles="1" noChangeArrowheads="1" noChangeShapeType="1" noTextEdit="1"/>
              </p:cNvSpPr>
              <p:nvPr/>
            </p:nvSpPr>
            <p:spPr>
              <a:xfrm>
                <a:off x="408031" y="1657299"/>
                <a:ext cx="7832327" cy="1039387"/>
              </a:xfrm>
              <a:prstGeom prst="rect">
                <a:avLst/>
              </a:prstGeom>
              <a:blipFill>
                <a:blip r:embed="rId3"/>
                <a:stretch>
                  <a:fillRect l="-78" b="-4118"/>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xmlns="" id="{0081EE43-8FFD-48F3-BE6B-72B7037FA3F2}"/>
              </a:ext>
            </a:extLst>
          </p:cNvPr>
          <p:cNvPicPr>
            <a:picLocks noChangeAspect="1"/>
          </p:cNvPicPr>
          <p:nvPr/>
        </p:nvPicPr>
        <p:blipFill>
          <a:blip r:embed="rId4"/>
          <a:stretch>
            <a:fillRect/>
          </a:stretch>
        </p:blipFill>
        <p:spPr>
          <a:xfrm>
            <a:off x="3448003" y="2634133"/>
            <a:ext cx="1752381" cy="533333"/>
          </a:xfrm>
          <a:prstGeom prst="rect">
            <a:avLst/>
          </a:prstGeom>
        </p:spPr>
      </p:pic>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xmlns="" id="{C85ACBE4-D97C-483D-8007-364E557553D1}"/>
                  </a:ext>
                </a:extLst>
              </p:cNvPr>
              <p:cNvSpPr/>
              <p:nvPr/>
            </p:nvSpPr>
            <p:spPr>
              <a:xfrm>
                <a:off x="408028" y="3167466"/>
                <a:ext cx="7832327" cy="308546"/>
              </a:xfrm>
              <a:prstGeom prst="rect">
                <a:avLst/>
              </a:prstGeom>
            </p:spPr>
            <p:txBody>
              <a:bodyPr wrap="square">
                <a:spAutoFit/>
              </a:bodyPr>
              <a:lstStyle/>
              <a:p>
                <a:pPr>
                  <a:lnSpc>
                    <a:spcPct val="130000"/>
                  </a:lnSpc>
                </a:pPr>
                <a:r>
                  <a:rPr lang="en-US" altLang="zh-CN" sz="1200" dirty="0">
                    <a:solidFill>
                      <a:srgbClr val="FFFFFF"/>
                    </a:solidFill>
                  </a:rPr>
                  <a:t>Adagrad</a:t>
                </a:r>
                <a:r>
                  <a:rPr lang="zh-CN" altLang="en-US" sz="1200" dirty="0">
                    <a:solidFill>
                      <a:srgbClr val="FFFFFF"/>
                    </a:solidFill>
                  </a:rPr>
                  <a:t>在每轮训练中对每个参数</a:t>
                </a:r>
                <a14:m>
                  <m:oMath xmlns:m="http://schemas.openxmlformats.org/officeDocument/2006/math">
                    <m:sSub>
                      <m:sSubPr>
                        <m:ctrlPr>
                          <a:rPr lang="en-US" altLang="zh-CN" sz="1200" i="1" dirty="0">
                            <a:solidFill>
                              <a:srgbClr val="FFFFFF"/>
                            </a:solidFill>
                            <a:latin typeface="Cambria Math" panose="02040503050406030204" pitchFamily="18" charset="0"/>
                          </a:rPr>
                        </m:ctrlPr>
                      </m:sSubPr>
                      <m:e>
                        <m:r>
                          <a:rPr lang="zh-CN" altLang="en-US" sz="1200" i="1" dirty="0">
                            <a:solidFill>
                              <a:srgbClr val="FFFFFF"/>
                            </a:solidFill>
                            <a:latin typeface="Cambria Math" panose="02040503050406030204" pitchFamily="18" charset="0"/>
                          </a:rPr>
                          <m:t>𝜃</m:t>
                        </m:r>
                      </m:e>
                      <m:sub>
                        <m:r>
                          <m:rPr>
                            <m:sty m:val="p"/>
                          </m:rPr>
                          <a:rPr lang="en-US" altLang="zh-CN" sz="1200" i="1" dirty="0">
                            <a:solidFill>
                              <a:srgbClr val="FFFFFF"/>
                            </a:solidFill>
                            <a:latin typeface="Cambria Math" panose="02040503050406030204" pitchFamily="18" charset="0"/>
                          </a:rPr>
                          <m:t>i</m:t>
                        </m:r>
                      </m:sub>
                    </m:sSub>
                  </m:oMath>
                </a14:m>
                <a:r>
                  <a:rPr lang="zh-CN" altLang="en-US" sz="1200" dirty="0">
                    <a:solidFill>
                      <a:srgbClr val="FFFFFF"/>
                    </a:solidFill>
                  </a:rPr>
                  <a:t>的学习率进行更新，参数更新公式如下：</a:t>
                </a:r>
              </a:p>
            </p:txBody>
          </p:sp>
        </mc:Choice>
        <mc:Fallback xmlns="">
          <p:sp>
            <p:nvSpPr>
              <p:cNvPr id="16" name="矩形 15">
                <a:extLst>
                  <a:ext uri="{FF2B5EF4-FFF2-40B4-BE49-F238E27FC236}">
                    <a16:creationId xmlns:a16="http://schemas.microsoft.com/office/drawing/2014/main" id="{C85ACBE4-D97C-483D-8007-364E557553D1}"/>
                  </a:ext>
                </a:extLst>
              </p:cNvPr>
              <p:cNvSpPr>
                <a:spLocks noRot="1" noChangeAspect="1" noMove="1" noResize="1" noEditPoints="1" noAdjustHandles="1" noChangeArrowheads="1" noChangeShapeType="1" noTextEdit="1"/>
              </p:cNvSpPr>
              <p:nvPr/>
            </p:nvSpPr>
            <p:spPr>
              <a:xfrm>
                <a:off x="408028" y="3167466"/>
                <a:ext cx="7832327" cy="308546"/>
              </a:xfrm>
              <a:prstGeom prst="rect">
                <a:avLst/>
              </a:prstGeom>
              <a:blipFill>
                <a:blip r:embed="rId5"/>
                <a:stretch>
                  <a:fillRect l="-78" b="-16000"/>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xmlns="" id="{197301AF-15E3-40BB-97AE-B130D6D0882D}"/>
              </a:ext>
            </a:extLst>
          </p:cNvPr>
          <p:cNvPicPr>
            <a:picLocks noChangeAspect="1"/>
          </p:cNvPicPr>
          <p:nvPr/>
        </p:nvPicPr>
        <p:blipFill>
          <a:blip r:embed="rId6"/>
          <a:stretch>
            <a:fillRect/>
          </a:stretch>
        </p:blipFill>
        <p:spPr>
          <a:xfrm>
            <a:off x="3186096" y="3673520"/>
            <a:ext cx="2276190" cy="552381"/>
          </a:xfrm>
          <a:prstGeom prst="rect">
            <a:avLst/>
          </a:prstGeom>
        </p:spPr>
      </p:pic>
    </p:spTree>
    <p:extLst>
      <p:ext uri="{BB962C8B-B14F-4D97-AF65-F5344CB8AC3E}">
        <p14:creationId xmlns:p14="http://schemas.microsoft.com/office/powerpoint/2010/main" val="312456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454674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Optimization algorithm</a:t>
            </a:r>
            <a:endParaRPr kumimoji="1" lang="zh-CN" altLang="en-US" sz="2400" b="1" dirty="0">
              <a:solidFill>
                <a:srgbClr val="FFFFFF"/>
              </a:solidFill>
              <a:latin typeface="微软雅黑"/>
              <a:cs typeface="微软雅黑"/>
            </a:endParaRPr>
          </a:p>
        </p:txBody>
      </p:sp>
      <p:sp>
        <p:nvSpPr>
          <p:cNvPr id="12" name="文本框 11">
            <a:extLst>
              <a:ext uri="{FF2B5EF4-FFF2-40B4-BE49-F238E27FC236}">
                <a16:creationId xmlns:a16="http://schemas.microsoft.com/office/drawing/2014/main" xmlns="" id="{C452B1FB-FD7C-44DF-9A71-6F357D8BDDA3}"/>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https://blog.csdn.net/u010089444/article/details/76725843?utm_source=copy</a:t>
            </a:r>
            <a:endParaRPr lang="zh-CN" altLang="en-US" dirty="0">
              <a:solidFill>
                <a:srgbClr val="103154"/>
              </a:solidFill>
            </a:endParaRPr>
          </a:p>
        </p:txBody>
      </p:sp>
      <p:grpSp>
        <p:nvGrpSpPr>
          <p:cNvPr id="4" name="组合 3">
            <a:extLst>
              <a:ext uri="{FF2B5EF4-FFF2-40B4-BE49-F238E27FC236}">
                <a16:creationId xmlns:a16="http://schemas.microsoft.com/office/drawing/2014/main" xmlns="" id="{DDCBB01F-E378-4F57-A3BD-F144163FA13C}"/>
              </a:ext>
            </a:extLst>
          </p:cNvPr>
          <p:cNvGrpSpPr/>
          <p:nvPr/>
        </p:nvGrpSpPr>
        <p:grpSpPr>
          <a:xfrm>
            <a:off x="408028" y="958691"/>
            <a:ext cx="7832327" cy="1247220"/>
            <a:chOff x="408028" y="958691"/>
            <a:chExt cx="7832327" cy="1247220"/>
          </a:xfrm>
        </p:grpSpPr>
        <p:sp>
          <p:nvSpPr>
            <p:cNvPr id="29" name="矩形 28"/>
            <p:cNvSpPr/>
            <p:nvPr/>
          </p:nvSpPr>
          <p:spPr>
            <a:xfrm>
              <a:off x="408031" y="958691"/>
              <a:ext cx="3163508" cy="494494"/>
            </a:xfrm>
            <a:prstGeom prst="rect">
              <a:avLst/>
            </a:prstGeom>
          </p:spPr>
          <p:txBody>
            <a:bodyPr wrap="square">
              <a:spAutoFit/>
            </a:bodyPr>
            <a:lstStyle/>
            <a:p>
              <a:pPr>
                <a:lnSpc>
                  <a:spcPct val="150000"/>
                </a:lnSpc>
              </a:pPr>
              <a:r>
                <a:rPr lang="en-US" altLang="zh-CN" sz="2000" b="1" dirty="0">
                  <a:solidFill>
                    <a:srgbClr val="46C6A9"/>
                  </a:solidFill>
                </a:rPr>
                <a:t>RMSprop</a:t>
              </a:r>
            </a:p>
          </p:txBody>
        </p:sp>
        <p:sp>
          <p:nvSpPr>
            <p:cNvPr id="25" name="矩形 24">
              <a:extLst>
                <a:ext uri="{FF2B5EF4-FFF2-40B4-BE49-F238E27FC236}">
                  <a16:creationId xmlns:a16="http://schemas.microsoft.com/office/drawing/2014/main" xmlns="" id="{A7575B22-EA4C-44AB-ACEE-1DF12469F4AD}"/>
                </a:ext>
              </a:extLst>
            </p:cNvPr>
            <p:cNvSpPr/>
            <p:nvPr/>
          </p:nvSpPr>
          <p:spPr>
            <a:xfrm>
              <a:off x="408028" y="1657299"/>
              <a:ext cx="7832327" cy="548612"/>
            </a:xfrm>
            <a:prstGeom prst="rect">
              <a:avLst/>
            </a:prstGeom>
          </p:spPr>
          <p:txBody>
            <a:bodyPr wrap="square">
              <a:spAutoFit/>
            </a:bodyPr>
            <a:lstStyle/>
            <a:p>
              <a:pPr>
                <a:lnSpc>
                  <a:spcPct val="130000"/>
                </a:lnSpc>
              </a:pPr>
              <a:r>
                <a:rPr lang="en-US" altLang="zh-CN" sz="1200" dirty="0">
                  <a:solidFill>
                    <a:srgbClr val="FFFFFF"/>
                  </a:solidFill>
                </a:rPr>
                <a:t>RMSprop</a:t>
              </a:r>
              <a:r>
                <a:rPr lang="zh-CN" altLang="en-US" sz="1200" dirty="0">
                  <a:solidFill>
                    <a:srgbClr val="FFFFFF"/>
                  </a:solidFill>
                </a:rPr>
                <a:t>是</a:t>
              </a:r>
              <a:r>
                <a:rPr lang="en-US" altLang="zh-CN" sz="1200" dirty="0">
                  <a:solidFill>
                    <a:srgbClr val="FFFFFF"/>
                  </a:solidFill>
                </a:rPr>
                <a:t>Geoff Hinton</a:t>
              </a:r>
              <a:r>
                <a:rPr lang="zh-CN" altLang="en-US" sz="1200" dirty="0">
                  <a:solidFill>
                    <a:srgbClr val="FFFFFF"/>
                  </a:solidFill>
                </a:rPr>
                <a:t>提出的一种自适应学习率方法。</a:t>
              </a:r>
              <a:r>
                <a:rPr lang="en-US" altLang="zh-CN" sz="1200" dirty="0">
                  <a:solidFill>
                    <a:srgbClr val="FFFFFF"/>
                  </a:solidFill>
                </a:rPr>
                <a:t>Adagrad</a:t>
              </a:r>
              <a:r>
                <a:rPr lang="zh-CN" altLang="en-US" sz="1200" dirty="0">
                  <a:solidFill>
                    <a:srgbClr val="FFFFFF"/>
                  </a:solidFill>
                </a:rPr>
                <a:t>会累加之前所有的梯度平方，而</a:t>
              </a:r>
              <a:r>
                <a:rPr lang="en-US" altLang="zh-CN" sz="1200" dirty="0">
                  <a:solidFill>
                    <a:srgbClr val="FFFFFF"/>
                  </a:solidFill>
                </a:rPr>
                <a:t>RMSprop</a:t>
              </a:r>
              <a:r>
                <a:rPr lang="zh-CN" altLang="en-US" sz="1200" dirty="0">
                  <a:solidFill>
                    <a:srgbClr val="FFFFFF"/>
                  </a:solidFill>
                </a:rPr>
                <a:t>仅仅是计算对应的平均值，因此可缓解</a:t>
              </a:r>
              <a:r>
                <a:rPr lang="en-US" altLang="zh-CN" sz="1200" dirty="0">
                  <a:solidFill>
                    <a:srgbClr val="FFFFFF"/>
                  </a:solidFill>
                </a:rPr>
                <a:t>Adagrad</a:t>
              </a:r>
              <a:r>
                <a:rPr lang="zh-CN" altLang="en-US" sz="1200" dirty="0">
                  <a:solidFill>
                    <a:srgbClr val="FFFFFF"/>
                  </a:solidFill>
                </a:rPr>
                <a:t>算法学习率下降较快的问题。 </a:t>
              </a:r>
            </a:p>
          </p:txBody>
        </p:sp>
      </p:grpSp>
      <p:pic>
        <p:nvPicPr>
          <p:cNvPr id="3" name="图片 2">
            <a:extLst>
              <a:ext uri="{FF2B5EF4-FFF2-40B4-BE49-F238E27FC236}">
                <a16:creationId xmlns:a16="http://schemas.microsoft.com/office/drawing/2014/main" xmlns="" id="{B73D9CE1-DBCF-4894-8025-74BD2A7176D6}"/>
              </a:ext>
            </a:extLst>
          </p:cNvPr>
          <p:cNvPicPr>
            <a:picLocks noChangeAspect="1"/>
          </p:cNvPicPr>
          <p:nvPr/>
        </p:nvPicPr>
        <p:blipFill>
          <a:blip r:embed="rId3"/>
          <a:stretch>
            <a:fillRect/>
          </a:stretch>
        </p:blipFill>
        <p:spPr>
          <a:xfrm>
            <a:off x="3362476" y="2571749"/>
            <a:ext cx="2419048" cy="1057143"/>
          </a:xfrm>
          <a:prstGeom prst="rect">
            <a:avLst/>
          </a:prstGeom>
        </p:spPr>
      </p:pic>
    </p:spTree>
    <p:extLst>
      <p:ext uri="{BB962C8B-B14F-4D97-AF65-F5344CB8AC3E}">
        <p14:creationId xmlns:p14="http://schemas.microsoft.com/office/powerpoint/2010/main" val="356684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454674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Optimization algorithm</a:t>
            </a:r>
            <a:endParaRPr kumimoji="1" lang="zh-CN" altLang="en-US" sz="2400" b="1" dirty="0">
              <a:solidFill>
                <a:srgbClr val="FFFFFF"/>
              </a:solidFill>
              <a:latin typeface="微软雅黑"/>
              <a:cs typeface="微软雅黑"/>
            </a:endParaRPr>
          </a:p>
        </p:txBody>
      </p:sp>
      <p:sp>
        <p:nvSpPr>
          <p:cNvPr id="29" name="矩形 28"/>
          <p:cNvSpPr/>
          <p:nvPr/>
        </p:nvSpPr>
        <p:spPr>
          <a:xfrm>
            <a:off x="408031" y="958691"/>
            <a:ext cx="3163508" cy="494494"/>
          </a:xfrm>
          <a:prstGeom prst="rect">
            <a:avLst/>
          </a:prstGeom>
        </p:spPr>
        <p:txBody>
          <a:bodyPr wrap="square">
            <a:spAutoFit/>
          </a:bodyPr>
          <a:lstStyle/>
          <a:p>
            <a:pPr>
              <a:lnSpc>
                <a:spcPct val="150000"/>
              </a:lnSpc>
            </a:pPr>
            <a:r>
              <a:rPr lang="en-US" altLang="zh-CN" sz="2000" b="1" dirty="0">
                <a:solidFill>
                  <a:srgbClr val="46C6A9"/>
                </a:solidFill>
              </a:rPr>
              <a:t>Adam</a:t>
            </a:r>
          </a:p>
        </p:txBody>
      </p:sp>
      <p:sp>
        <p:nvSpPr>
          <p:cNvPr id="12" name="文本框 11">
            <a:extLst>
              <a:ext uri="{FF2B5EF4-FFF2-40B4-BE49-F238E27FC236}">
                <a16:creationId xmlns:a16="http://schemas.microsoft.com/office/drawing/2014/main" xmlns="" id="{C452B1FB-FD7C-44DF-9A71-6F357D8BDDA3}"/>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https://blog.csdn.net/u010089444/article/details/76725843?utm_source=copy</a:t>
            </a:r>
            <a:endParaRPr lang="zh-CN" altLang="en-US" dirty="0">
              <a:solidFill>
                <a:srgbClr val="103154"/>
              </a:solidFill>
            </a:endParaRPr>
          </a:p>
        </p:txBody>
      </p:sp>
      <p:sp>
        <p:nvSpPr>
          <p:cNvPr id="25" name="矩形 24">
            <a:extLst>
              <a:ext uri="{FF2B5EF4-FFF2-40B4-BE49-F238E27FC236}">
                <a16:creationId xmlns:a16="http://schemas.microsoft.com/office/drawing/2014/main" xmlns="" id="{A7575B22-EA4C-44AB-ACEE-1DF12469F4AD}"/>
              </a:ext>
            </a:extLst>
          </p:cNvPr>
          <p:cNvSpPr/>
          <p:nvPr/>
        </p:nvSpPr>
        <p:spPr>
          <a:xfrm>
            <a:off x="408031" y="1657299"/>
            <a:ext cx="7832327" cy="788677"/>
          </a:xfrm>
          <a:prstGeom prst="rect">
            <a:avLst/>
          </a:prstGeom>
        </p:spPr>
        <p:txBody>
          <a:bodyPr wrap="square">
            <a:spAutoFit/>
          </a:bodyPr>
          <a:lstStyle/>
          <a:p>
            <a:pPr>
              <a:lnSpc>
                <a:spcPct val="130000"/>
              </a:lnSpc>
            </a:pPr>
            <a:r>
              <a:rPr lang="en-US" altLang="zh-CN" sz="1200" dirty="0">
                <a:solidFill>
                  <a:srgbClr val="FFFFFF"/>
                </a:solidFill>
              </a:rPr>
              <a:t>Adam(Adaptive Moment Estimation)</a:t>
            </a:r>
            <a:r>
              <a:rPr lang="zh-CN" altLang="en-US" sz="1200" dirty="0">
                <a:solidFill>
                  <a:srgbClr val="FFFFFF"/>
                </a:solidFill>
              </a:rPr>
              <a:t>是另一种自适应学习率的方法。它利用梯度的一阶矩估计和二阶矩估计动态调整每个参数的学习率。</a:t>
            </a:r>
            <a:r>
              <a:rPr lang="en-US" altLang="zh-CN" sz="1200" dirty="0">
                <a:solidFill>
                  <a:srgbClr val="FFFFFF"/>
                </a:solidFill>
              </a:rPr>
              <a:t>Adam</a:t>
            </a:r>
            <a:r>
              <a:rPr lang="zh-CN" altLang="en-US" sz="1200" dirty="0">
                <a:solidFill>
                  <a:srgbClr val="FFFFFF"/>
                </a:solidFill>
              </a:rPr>
              <a:t>的优点主要在于经过偏置校正后，每一次迭代学习率都有个确定范围，使得参数比较平稳。公式如下： </a:t>
            </a:r>
          </a:p>
        </p:txBody>
      </p:sp>
      <p:pic>
        <p:nvPicPr>
          <p:cNvPr id="3" name="图片 2">
            <a:extLst>
              <a:ext uri="{FF2B5EF4-FFF2-40B4-BE49-F238E27FC236}">
                <a16:creationId xmlns:a16="http://schemas.microsoft.com/office/drawing/2014/main" xmlns="" id="{E4087211-A242-4DDE-B829-BEA7930AD440}"/>
              </a:ext>
            </a:extLst>
          </p:cNvPr>
          <p:cNvPicPr>
            <a:picLocks noChangeAspect="1"/>
          </p:cNvPicPr>
          <p:nvPr/>
        </p:nvPicPr>
        <p:blipFill>
          <a:blip r:embed="rId3"/>
          <a:stretch>
            <a:fillRect/>
          </a:stretch>
        </p:blipFill>
        <p:spPr>
          <a:xfrm>
            <a:off x="3386285" y="2418918"/>
            <a:ext cx="2371429" cy="1600000"/>
          </a:xfrm>
          <a:prstGeom prst="rect">
            <a:avLst/>
          </a:prstGeom>
        </p:spPr>
      </p:pic>
    </p:spTree>
    <p:extLst>
      <p:ext uri="{BB962C8B-B14F-4D97-AF65-F5344CB8AC3E}">
        <p14:creationId xmlns:p14="http://schemas.microsoft.com/office/powerpoint/2010/main" val="22337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xmlns="" id="{8D4E9859-3228-4FD9-9C28-B0F8243E6C75}"/>
              </a:ext>
            </a:extLst>
          </p:cNvPr>
          <p:cNvPicPr>
            <a:picLocks noChangeAspect="1"/>
          </p:cNvPicPr>
          <p:nvPr/>
        </p:nvPicPr>
        <p:blipFill>
          <a:blip r:embed="rId2"/>
          <a:stretch>
            <a:fillRect/>
          </a:stretch>
        </p:blipFill>
        <p:spPr>
          <a:xfrm>
            <a:off x="140639" y="1059869"/>
            <a:ext cx="4325535" cy="3348801"/>
          </a:xfrm>
          <a:prstGeom prst="rect">
            <a:avLst/>
          </a:prstGeom>
        </p:spPr>
      </p:pic>
      <p:pic>
        <p:nvPicPr>
          <p:cNvPr id="35" name="图片 34">
            <a:extLst>
              <a:ext uri="{FF2B5EF4-FFF2-40B4-BE49-F238E27FC236}">
                <a16:creationId xmlns:a16="http://schemas.microsoft.com/office/drawing/2014/main" xmlns="" id="{03A9AB53-70F8-479F-8A97-70DC26054A4D}"/>
              </a:ext>
            </a:extLst>
          </p:cNvPr>
          <p:cNvPicPr>
            <a:picLocks noChangeAspect="1"/>
          </p:cNvPicPr>
          <p:nvPr/>
        </p:nvPicPr>
        <p:blipFill>
          <a:blip r:embed="rId3"/>
          <a:stretch>
            <a:fillRect/>
          </a:stretch>
        </p:blipFill>
        <p:spPr>
          <a:xfrm>
            <a:off x="4677827" y="1059868"/>
            <a:ext cx="4325534" cy="3348801"/>
          </a:xfrm>
          <a:prstGeom prst="rect">
            <a:avLst/>
          </a:prstGeom>
        </p:spPr>
      </p:pic>
      <p:sp>
        <p:nvSpPr>
          <p:cNvPr id="37" name="文本框 36">
            <a:extLst>
              <a:ext uri="{FF2B5EF4-FFF2-40B4-BE49-F238E27FC236}">
                <a16:creationId xmlns:a16="http://schemas.microsoft.com/office/drawing/2014/main" xmlns="" id="{2876F153-A2A1-4993-ACAE-1E22A7C56B3F}"/>
              </a:ext>
            </a:extLst>
          </p:cNvPr>
          <p:cNvSpPr txBox="1"/>
          <p:nvPr/>
        </p:nvSpPr>
        <p:spPr>
          <a:xfrm>
            <a:off x="408028" y="221309"/>
            <a:ext cx="454674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Optimization algorithm</a:t>
            </a:r>
            <a:endParaRPr kumimoji="1" lang="zh-CN" altLang="en-US" sz="2400" b="1" dirty="0">
              <a:solidFill>
                <a:srgbClr val="FFFFFF"/>
              </a:solidFill>
              <a:latin typeface="微软雅黑"/>
              <a:cs typeface="微软雅黑"/>
            </a:endParaRPr>
          </a:p>
        </p:txBody>
      </p:sp>
      <p:sp>
        <p:nvSpPr>
          <p:cNvPr id="38" name="文本框 37">
            <a:extLst>
              <a:ext uri="{FF2B5EF4-FFF2-40B4-BE49-F238E27FC236}">
                <a16:creationId xmlns:a16="http://schemas.microsoft.com/office/drawing/2014/main" xmlns="" id="{B8C44EB8-7E68-4E07-AA30-3C480DE19C57}"/>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https://blog.csdn.net/u010089444/article/details/76725843?utm_source=copy</a:t>
            </a:r>
            <a:endParaRPr lang="zh-CN" altLang="en-US" dirty="0">
              <a:solidFill>
                <a:srgbClr val="103154"/>
              </a:solidFill>
            </a:endParaRPr>
          </a:p>
        </p:txBody>
      </p:sp>
    </p:spTree>
    <p:extLst>
      <p:ext uri="{BB962C8B-B14F-4D97-AF65-F5344CB8AC3E}">
        <p14:creationId xmlns:p14="http://schemas.microsoft.com/office/powerpoint/2010/main" val="63663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8" y="221309"/>
            <a:ext cx="2452130"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Initialization</a:t>
            </a:r>
            <a:endParaRPr kumimoji="1" lang="zh-CN" altLang="en-US" sz="1550" b="1" dirty="0">
              <a:solidFill>
                <a:srgbClr val="FFFFFF"/>
              </a:solidFill>
              <a:latin typeface="微软雅黑"/>
              <a:cs typeface="微软雅黑"/>
            </a:endParaRPr>
          </a:p>
        </p:txBody>
      </p:sp>
      <p:grpSp>
        <p:nvGrpSpPr>
          <p:cNvPr id="30" name="组合 29">
            <a:extLst>
              <a:ext uri="{FF2B5EF4-FFF2-40B4-BE49-F238E27FC236}">
                <a16:creationId xmlns:a16="http://schemas.microsoft.com/office/drawing/2014/main" xmlns="" id="{C5FD8ADF-44D0-413C-95F6-D52B1A25C423}"/>
              </a:ext>
            </a:extLst>
          </p:cNvPr>
          <p:cNvGrpSpPr/>
          <p:nvPr/>
        </p:nvGrpSpPr>
        <p:grpSpPr>
          <a:xfrm>
            <a:off x="408028" y="958691"/>
            <a:ext cx="7832327" cy="1633800"/>
            <a:chOff x="408028" y="958691"/>
            <a:chExt cx="7832327" cy="1633800"/>
          </a:xfrm>
        </p:grpSpPr>
        <p:sp>
          <p:nvSpPr>
            <p:cNvPr id="33" name="矩形 32">
              <a:extLst>
                <a:ext uri="{FF2B5EF4-FFF2-40B4-BE49-F238E27FC236}">
                  <a16:creationId xmlns:a16="http://schemas.microsoft.com/office/drawing/2014/main" xmlns=""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Xavier</a:t>
              </a:r>
              <a:r>
                <a:rPr lang="zh-CN" altLang="en-US" sz="2000" b="1" dirty="0">
                  <a:solidFill>
                    <a:srgbClr val="46C6A9"/>
                  </a:solidFill>
                </a:rPr>
                <a:t>权重初始化</a:t>
              </a:r>
              <a:r>
                <a:rPr lang="en-US" altLang="zh-CN" sz="2000" b="1" dirty="0">
                  <a:solidFill>
                    <a:srgbClr val="46C6A9"/>
                  </a:solidFill>
                </a:rPr>
                <a:t>(tanh</a:t>
              </a:r>
              <a:r>
                <a:rPr lang="zh-CN" altLang="en-US" sz="2000" b="1" dirty="0">
                  <a:solidFill>
                    <a:srgbClr val="46C6A9"/>
                  </a:solidFill>
                </a:rPr>
                <a:t>激活函数</a:t>
              </a:r>
              <a:r>
                <a:rPr lang="en-US" altLang="zh-CN" sz="2000" b="1" dirty="0">
                  <a:solidFill>
                    <a:srgbClr val="46C6A9"/>
                  </a:solidFill>
                </a:rPr>
                <a:t>)</a:t>
              </a:r>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xmlns="" id="{09F40DB9-E1CE-42C2-9FE2-2C6FEC4DC3F5}"/>
                    </a:ext>
                  </a:extLst>
                </p:cNvPr>
                <p:cNvSpPr/>
                <p:nvPr/>
              </p:nvSpPr>
              <p:spPr>
                <a:xfrm>
                  <a:off x="408028" y="1657299"/>
                  <a:ext cx="7832327" cy="935192"/>
                </a:xfrm>
                <a:prstGeom prst="rect">
                  <a:avLst/>
                </a:prstGeom>
              </p:spPr>
              <p:txBody>
                <a:bodyPr wrap="square">
                  <a:spAutoFit/>
                </a:bodyPr>
                <a:lstStyle/>
                <a:p>
                  <a:pPr>
                    <a:lnSpc>
                      <a:spcPct val="130000"/>
                    </a:lnSpc>
                  </a:pPr>
                  <a:r>
                    <a:rPr lang="zh-CN" altLang="en-US" sz="1200" dirty="0">
                      <a:solidFill>
                        <a:srgbClr val="FFFFFF"/>
                      </a:solidFill>
                    </a:rPr>
                    <a:t>权重矩阵</a:t>
                  </a:r>
                  <a14:m>
                    <m:oMath xmlns:m="http://schemas.openxmlformats.org/officeDocument/2006/math">
                      <m:r>
                        <m:rPr>
                          <m:sty m:val="p"/>
                        </m:rPr>
                        <a:rPr lang="en-US" altLang="zh-CN" sz="1200" i="1" dirty="0">
                          <a:solidFill>
                            <a:srgbClr val="FFFFFF"/>
                          </a:solidFill>
                          <a:latin typeface="Cambria Math" panose="02040503050406030204" pitchFamily="18" charset="0"/>
                        </a:rPr>
                        <m:t>W</m:t>
                      </m:r>
                      <m:r>
                        <a:rPr lang="en-US" altLang="zh-CN" sz="1200" i="1" dirty="0" smtClean="0">
                          <a:solidFill>
                            <a:srgbClr val="FFFFFF"/>
                          </a:solidFill>
                          <a:latin typeface="Cambria Math" panose="02040503050406030204" pitchFamily="18" charset="0"/>
                          <a:ea typeface="Cambria Math" panose="02040503050406030204" pitchFamily="18" charset="0"/>
                        </a:rPr>
                        <m:t>∈</m:t>
                      </m:r>
                      <m:sSup>
                        <m:sSupPr>
                          <m:ctrlPr>
                            <a:rPr lang="en-US" altLang="zh-CN" sz="1200" i="1" dirty="0" smtClean="0">
                              <a:solidFill>
                                <a:srgbClr val="FFFFFF"/>
                              </a:solidFill>
                              <a:latin typeface="Cambria Math" panose="02040503050406030204" pitchFamily="18" charset="0"/>
                              <a:ea typeface="Cambria Math" panose="02040503050406030204" pitchFamily="18" charset="0"/>
                            </a:rPr>
                          </m:ctrlPr>
                        </m:sSupPr>
                        <m:e>
                          <m:r>
                            <a:rPr lang="en-US" altLang="zh-CN" sz="1200" i="1" dirty="0" smtClean="0">
                              <a:solidFill>
                                <a:srgbClr val="FFFFFF"/>
                              </a:solidFill>
                              <a:latin typeface="Cambria Math" panose="02040503050406030204" pitchFamily="18" charset="0"/>
                              <a:ea typeface="Cambria Math" panose="02040503050406030204" pitchFamily="18" charset="0"/>
                            </a:rPr>
                            <m:t>𝑅</m:t>
                          </m:r>
                        </m:e>
                        <m:sup>
                          <m:sSub>
                            <m:sSubPr>
                              <m:ctrlPr>
                                <a:rPr lang="en-US" altLang="zh-CN" sz="1200" i="1" dirty="0" smtClean="0">
                                  <a:solidFill>
                                    <a:srgbClr val="FFFFFF"/>
                                  </a:solidFill>
                                  <a:latin typeface="Cambria Math" panose="02040503050406030204" pitchFamily="18" charset="0"/>
                                  <a:ea typeface="Cambria Math" panose="02040503050406030204" pitchFamily="18" charset="0"/>
                                </a:rPr>
                              </m:ctrlPr>
                            </m:sSubPr>
                            <m:e>
                              <m:r>
                                <a:rPr lang="en-US" altLang="zh-CN" sz="1200" i="1" dirty="0" smtClean="0">
                                  <a:solidFill>
                                    <a:srgbClr val="FFFFFF"/>
                                  </a:solidFill>
                                  <a:latin typeface="Cambria Math" panose="02040503050406030204" pitchFamily="18" charset="0"/>
                                  <a:ea typeface="Cambria Math" panose="02040503050406030204" pitchFamily="18" charset="0"/>
                                </a:rPr>
                                <m:t>𝑑</m:t>
                              </m:r>
                            </m:e>
                            <m:sub>
                              <m:r>
                                <a:rPr lang="en-US" altLang="zh-CN" sz="1200" i="1" dirty="0" smtClean="0">
                                  <a:solidFill>
                                    <a:srgbClr val="FFFFFF"/>
                                  </a:solidFill>
                                  <a:latin typeface="Cambria Math" panose="02040503050406030204" pitchFamily="18" charset="0"/>
                                  <a:ea typeface="Cambria Math" panose="02040503050406030204" pitchFamily="18" charset="0"/>
                                </a:rPr>
                                <m:t>𝑖𝑖𝑛</m:t>
                              </m:r>
                            </m:sub>
                          </m:sSub>
                          <m:r>
                            <a:rPr lang="en-US" altLang="zh-CN" sz="1200" i="1" dirty="0" smtClean="0">
                              <a:solidFill>
                                <a:srgbClr val="FFFFFF"/>
                              </a:solidFill>
                              <a:latin typeface="Cambria Math" panose="02040503050406030204" pitchFamily="18" charset="0"/>
                              <a:ea typeface="Cambria Math" panose="02040503050406030204" pitchFamily="18" charset="0"/>
                            </a:rPr>
                            <m:t>×</m:t>
                          </m:r>
                          <m:sSub>
                            <m:sSubPr>
                              <m:ctrlPr>
                                <a:rPr lang="en-US" altLang="zh-CN" sz="1200" i="1" dirty="0" smtClean="0">
                                  <a:solidFill>
                                    <a:srgbClr val="FFFFFF"/>
                                  </a:solidFill>
                                  <a:latin typeface="Cambria Math" panose="02040503050406030204" pitchFamily="18" charset="0"/>
                                  <a:ea typeface="Cambria Math" panose="02040503050406030204" pitchFamily="18" charset="0"/>
                                </a:rPr>
                              </m:ctrlPr>
                            </m:sSubPr>
                            <m:e>
                              <m:r>
                                <a:rPr lang="en-US" altLang="zh-CN" sz="1200" i="1" dirty="0" smtClean="0">
                                  <a:solidFill>
                                    <a:srgbClr val="FFFFFF"/>
                                  </a:solidFill>
                                  <a:latin typeface="Cambria Math" panose="02040503050406030204" pitchFamily="18" charset="0"/>
                                  <a:ea typeface="Cambria Math" panose="02040503050406030204" pitchFamily="18" charset="0"/>
                                </a:rPr>
                                <m:t>𝑑</m:t>
                              </m:r>
                            </m:e>
                            <m:sub>
                              <m:r>
                                <a:rPr lang="en-US" altLang="zh-CN" sz="1200" i="1" dirty="0" smtClean="0">
                                  <a:solidFill>
                                    <a:srgbClr val="FFFFFF"/>
                                  </a:solidFill>
                                  <a:latin typeface="Cambria Math" panose="02040503050406030204" pitchFamily="18" charset="0"/>
                                  <a:ea typeface="Cambria Math" panose="02040503050406030204" pitchFamily="18" charset="0"/>
                                </a:rPr>
                                <m:t>𝑜𝑢𝑡</m:t>
                              </m:r>
                            </m:sub>
                          </m:sSub>
                        </m:sup>
                      </m:sSup>
                    </m:oMath>
                  </a14:m>
                  <a:r>
                    <a:rPr lang="zh-CN" altLang="en-US" sz="1200" dirty="0">
                      <a:solidFill>
                        <a:srgbClr val="FFFFFF"/>
                      </a:solidFill>
                    </a:rPr>
                    <a:t>以如下公式初始化：</a:t>
                  </a:r>
                  <a:endParaRPr lang="en-US" altLang="zh-CN" sz="1200" dirty="0">
                    <a:solidFill>
                      <a:srgbClr val="FFFFFF"/>
                    </a:solidFill>
                  </a:endParaRPr>
                </a:p>
                <a:p>
                  <a:pPr>
                    <a:lnSpc>
                      <a:spcPct val="130000"/>
                    </a:lnSpc>
                  </a:pPr>
                  <a14:m>
                    <m:oMathPara xmlns:m="http://schemas.openxmlformats.org/officeDocument/2006/math">
                      <m:oMathParaPr>
                        <m:jc m:val="centerGroup"/>
                      </m:oMathParaPr>
                      <m:oMath xmlns:m="http://schemas.openxmlformats.org/officeDocument/2006/math">
                        <m:r>
                          <m:rPr>
                            <m:sty m:val="p"/>
                          </m:rPr>
                          <a:rPr lang="en-US" altLang="zh-CN" sz="1200" i="1" dirty="0">
                            <a:solidFill>
                              <a:srgbClr val="FFFFFF"/>
                            </a:solidFill>
                            <a:latin typeface="Cambria Math" panose="02040503050406030204" pitchFamily="18" charset="0"/>
                          </a:rPr>
                          <m:t>W</m:t>
                        </m:r>
                        <m:r>
                          <a:rPr lang="en-US" altLang="zh-CN" sz="1200" i="1" dirty="0" smtClean="0">
                            <a:solidFill>
                              <a:srgbClr val="FFFFFF"/>
                            </a:solidFill>
                            <a:latin typeface="Cambria Math" panose="02040503050406030204" pitchFamily="18" charset="0"/>
                            <a:ea typeface="Cambria Math" panose="02040503050406030204" pitchFamily="18" charset="0"/>
                          </a:rPr>
                          <m:t>~</m:t>
                        </m:r>
                        <m:r>
                          <m:rPr>
                            <m:sty m:val="p"/>
                          </m:rPr>
                          <a:rPr lang="en-US" altLang="zh-CN" sz="1200" i="1" dirty="0">
                            <a:solidFill>
                              <a:srgbClr val="FFFFFF"/>
                            </a:solidFill>
                            <a:latin typeface="Cambria Math" panose="02040503050406030204" pitchFamily="18" charset="0"/>
                            <a:ea typeface="Cambria Math" panose="02040503050406030204" pitchFamily="18" charset="0"/>
                          </a:rPr>
                          <m:t>U</m:t>
                        </m:r>
                        <m:r>
                          <a:rPr lang="en-US" altLang="zh-CN" sz="1200" i="1" dirty="0" smtClean="0">
                            <a:solidFill>
                              <a:srgbClr val="FFFFFF"/>
                            </a:solidFill>
                            <a:latin typeface="Cambria Math" panose="02040503050406030204" pitchFamily="18" charset="0"/>
                            <a:ea typeface="Cambria Math" panose="02040503050406030204" pitchFamily="18" charset="0"/>
                          </a:rPr>
                          <m:t>[−</m:t>
                        </m:r>
                        <m:f>
                          <m:fPr>
                            <m:ctrlPr>
                              <a:rPr lang="en-US" altLang="zh-CN" sz="1200" i="1" dirty="0" smtClean="0">
                                <a:solidFill>
                                  <a:srgbClr val="FFFFFF"/>
                                </a:solidFill>
                                <a:latin typeface="Cambria Math" panose="02040503050406030204" pitchFamily="18" charset="0"/>
                                <a:ea typeface="Cambria Math" panose="02040503050406030204" pitchFamily="18" charset="0"/>
                              </a:rPr>
                            </m:ctrlPr>
                          </m:fPr>
                          <m:num>
                            <m:rad>
                              <m:radPr>
                                <m:degHide m:val="on"/>
                                <m:ctrlPr>
                                  <a:rPr lang="en-US" altLang="zh-CN" sz="1200" i="1" dirty="0" smtClean="0">
                                    <a:solidFill>
                                      <a:srgbClr val="FFFFFF"/>
                                    </a:solidFill>
                                    <a:latin typeface="Cambria Math" panose="02040503050406030204" pitchFamily="18" charset="0"/>
                                    <a:ea typeface="Cambria Math" panose="02040503050406030204" pitchFamily="18" charset="0"/>
                                  </a:rPr>
                                </m:ctrlPr>
                              </m:radPr>
                              <m:deg/>
                              <m:e>
                                <m:r>
                                  <a:rPr lang="en-US" altLang="zh-CN" sz="1200" i="1" dirty="0" smtClean="0">
                                    <a:solidFill>
                                      <a:srgbClr val="FFFFFF"/>
                                    </a:solidFill>
                                    <a:latin typeface="Cambria Math" panose="02040503050406030204" pitchFamily="18" charset="0"/>
                                    <a:ea typeface="Cambria Math" panose="02040503050406030204" pitchFamily="18" charset="0"/>
                                  </a:rPr>
                                  <m:t>6</m:t>
                                </m:r>
                              </m:e>
                            </m:rad>
                          </m:num>
                          <m:den>
                            <m:rad>
                              <m:radPr>
                                <m:degHide m:val="on"/>
                                <m:ctrlPr>
                                  <a:rPr lang="en-US" altLang="zh-CN" sz="1200" i="1" dirty="0" smtClean="0">
                                    <a:solidFill>
                                      <a:srgbClr val="FFFFFF"/>
                                    </a:solidFill>
                                    <a:latin typeface="Cambria Math" panose="02040503050406030204" pitchFamily="18" charset="0"/>
                                    <a:ea typeface="Cambria Math" panose="02040503050406030204" pitchFamily="18" charset="0"/>
                                  </a:rPr>
                                </m:ctrlPr>
                              </m:radPr>
                              <m:deg/>
                              <m:e>
                                <m:sSub>
                                  <m:sSubPr>
                                    <m:ctrlPr>
                                      <a:rPr lang="en-US" altLang="zh-CN" sz="1200" i="1" dirty="0" smtClean="0">
                                        <a:solidFill>
                                          <a:srgbClr val="FFFFFF"/>
                                        </a:solidFill>
                                        <a:latin typeface="Cambria Math" panose="02040503050406030204" pitchFamily="18" charset="0"/>
                                        <a:ea typeface="Cambria Math" panose="02040503050406030204" pitchFamily="18" charset="0"/>
                                      </a:rPr>
                                    </m:ctrlPr>
                                  </m:sSubPr>
                                  <m:e>
                                    <m:r>
                                      <a:rPr lang="en-US" altLang="zh-CN" sz="1200" i="1" dirty="0" smtClean="0">
                                        <a:solidFill>
                                          <a:srgbClr val="FFFFFF"/>
                                        </a:solidFill>
                                        <a:latin typeface="Cambria Math" panose="02040503050406030204" pitchFamily="18" charset="0"/>
                                        <a:ea typeface="Cambria Math" panose="02040503050406030204" pitchFamily="18" charset="0"/>
                                      </a:rPr>
                                      <m:t>𝑑</m:t>
                                    </m:r>
                                  </m:e>
                                  <m:sub>
                                    <m:r>
                                      <a:rPr lang="en-US" altLang="zh-CN" sz="1200" i="1" dirty="0" smtClean="0">
                                        <a:solidFill>
                                          <a:srgbClr val="FFFFFF"/>
                                        </a:solidFill>
                                        <a:latin typeface="Cambria Math" panose="02040503050406030204" pitchFamily="18" charset="0"/>
                                        <a:ea typeface="Cambria Math" panose="02040503050406030204" pitchFamily="18" charset="0"/>
                                      </a:rPr>
                                      <m:t>𝑖𝑛</m:t>
                                    </m:r>
                                  </m:sub>
                                </m:sSub>
                                <m:r>
                                  <a:rPr lang="en-US" altLang="zh-CN" sz="1200" i="1" dirty="0" smtClean="0">
                                    <a:solidFill>
                                      <a:srgbClr val="FFFFFF"/>
                                    </a:solidFill>
                                    <a:latin typeface="Cambria Math" panose="02040503050406030204" pitchFamily="18" charset="0"/>
                                    <a:ea typeface="Cambria Math" panose="02040503050406030204" pitchFamily="18" charset="0"/>
                                  </a:rPr>
                                  <m:t>+</m:t>
                                </m:r>
                                <m:sSub>
                                  <m:sSubPr>
                                    <m:ctrlPr>
                                      <a:rPr lang="en-US" altLang="zh-CN" sz="1200" i="1" dirty="0">
                                        <a:solidFill>
                                          <a:srgbClr val="FFFFFF"/>
                                        </a:solidFill>
                                        <a:latin typeface="Cambria Math" panose="02040503050406030204" pitchFamily="18" charset="0"/>
                                        <a:ea typeface="Cambria Math" panose="02040503050406030204" pitchFamily="18" charset="0"/>
                                      </a:rPr>
                                    </m:ctrlPr>
                                  </m:sSubPr>
                                  <m:e>
                                    <m:r>
                                      <a:rPr lang="en-US" altLang="zh-CN" sz="1200" i="1" dirty="0">
                                        <a:solidFill>
                                          <a:srgbClr val="FFFFFF"/>
                                        </a:solidFill>
                                        <a:latin typeface="Cambria Math" panose="02040503050406030204" pitchFamily="18" charset="0"/>
                                        <a:ea typeface="Cambria Math" panose="02040503050406030204" pitchFamily="18" charset="0"/>
                                      </a:rPr>
                                      <m:t>𝑑</m:t>
                                    </m:r>
                                  </m:e>
                                  <m:sub>
                                    <m:r>
                                      <a:rPr lang="en-US" altLang="zh-CN" sz="1200" i="1" dirty="0" smtClean="0">
                                        <a:solidFill>
                                          <a:srgbClr val="FFFFFF"/>
                                        </a:solidFill>
                                        <a:latin typeface="Cambria Math" panose="02040503050406030204" pitchFamily="18" charset="0"/>
                                        <a:ea typeface="Cambria Math" panose="02040503050406030204" pitchFamily="18" charset="0"/>
                                      </a:rPr>
                                      <m:t>𝑜𝑢𝑡</m:t>
                                    </m:r>
                                  </m:sub>
                                </m:sSub>
                              </m:e>
                            </m:rad>
                          </m:den>
                        </m:f>
                        <m:r>
                          <a:rPr lang="en-US" altLang="zh-CN" sz="1200" i="1" dirty="0" smtClean="0">
                            <a:solidFill>
                              <a:srgbClr val="FFFFFF"/>
                            </a:solidFill>
                            <a:latin typeface="Cambria Math" panose="02040503050406030204" pitchFamily="18" charset="0"/>
                            <a:ea typeface="Cambria Math" panose="02040503050406030204" pitchFamily="18" charset="0"/>
                          </a:rPr>
                          <m:t>,+</m:t>
                        </m:r>
                        <m:f>
                          <m:fPr>
                            <m:ctrlPr>
                              <a:rPr lang="en-US" altLang="zh-CN" sz="1200" i="1" dirty="0">
                                <a:solidFill>
                                  <a:srgbClr val="FFFFFF"/>
                                </a:solidFill>
                                <a:latin typeface="Cambria Math" panose="02040503050406030204" pitchFamily="18" charset="0"/>
                                <a:ea typeface="Cambria Math" panose="02040503050406030204" pitchFamily="18" charset="0"/>
                              </a:rPr>
                            </m:ctrlPr>
                          </m:fPr>
                          <m:num>
                            <m:rad>
                              <m:radPr>
                                <m:degHide m:val="on"/>
                                <m:ctrlPr>
                                  <a:rPr lang="en-US" altLang="zh-CN" sz="1200" i="1" dirty="0">
                                    <a:solidFill>
                                      <a:srgbClr val="FFFFFF"/>
                                    </a:solidFill>
                                    <a:latin typeface="Cambria Math" panose="02040503050406030204" pitchFamily="18" charset="0"/>
                                    <a:ea typeface="Cambria Math" panose="02040503050406030204" pitchFamily="18" charset="0"/>
                                  </a:rPr>
                                </m:ctrlPr>
                              </m:radPr>
                              <m:deg/>
                              <m:e>
                                <m:r>
                                  <a:rPr lang="en-US" altLang="zh-CN" sz="1200" i="1" dirty="0">
                                    <a:solidFill>
                                      <a:srgbClr val="FFFFFF"/>
                                    </a:solidFill>
                                    <a:latin typeface="Cambria Math" panose="02040503050406030204" pitchFamily="18" charset="0"/>
                                    <a:ea typeface="Cambria Math" panose="02040503050406030204" pitchFamily="18" charset="0"/>
                                  </a:rPr>
                                  <m:t>6</m:t>
                                </m:r>
                              </m:e>
                            </m:rad>
                          </m:num>
                          <m:den>
                            <m:rad>
                              <m:radPr>
                                <m:degHide m:val="on"/>
                                <m:ctrlPr>
                                  <a:rPr lang="en-US" altLang="zh-CN" sz="1200" i="1" dirty="0">
                                    <a:solidFill>
                                      <a:srgbClr val="FFFFFF"/>
                                    </a:solidFill>
                                    <a:latin typeface="Cambria Math" panose="02040503050406030204" pitchFamily="18" charset="0"/>
                                    <a:ea typeface="Cambria Math" panose="02040503050406030204" pitchFamily="18" charset="0"/>
                                  </a:rPr>
                                </m:ctrlPr>
                              </m:radPr>
                              <m:deg/>
                              <m:e>
                                <m:sSub>
                                  <m:sSubPr>
                                    <m:ctrlPr>
                                      <a:rPr lang="en-US" altLang="zh-CN" sz="1200" i="1" dirty="0">
                                        <a:solidFill>
                                          <a:srgbClr val="FFFFFF"/>
                                        </a:solidFill>
                                        <a:latin typeface="Cambria Math" panose="02040503050406030204" pitchFamily="18" charset="0"/>
                                        <a:ea typeface="Cambria Math" panose="02040503050406030204" pitchFamily="18" charset="0"/>
                                      </a:rPr>
                                    </m:ctrlPr>
                                  </m:sSubPr>
                                  <m:e>
                                    <m:r>
                                      <a:rPr lang="en-US" altLang="zh-CN" sz="1200" i="1" dirty="0">
                                        <a:solidFill>
                                          <a:srgbClr val="FFFFFF"/>
                                        </a:solidFill>
                                        <a:latin typeface="Cambria Math" panose="02040503050406030204" pitchFamily="18" charset="0"/>
                                        <a:ea typeface="Cambria Math" panose="02040503050406030204" pitchFamily="18" charset="0"/>
                                      </a:rPr>
                                      <m:t>𝑑</m:t>
                                    </m:r>
                                  </m:e>
                                  <m:sub>
                                    <m:r>
                                      <a:rPr lang="en-US" altLang="zh-CN" sz="1200" i="1" dirty="0">
                                        <a:solidFill>
                                          <a:srgbClr val="FFFFFF"/>
                                        </a:solidFill>
                                        <a:latin typeface="Cambria Math" panose="02040503050406030204" pitchFamily="18" charset="0"/>
                                        <a:ea typeface="Cambria Math" panose="02040503050406030204" pitchFamily="18" charset="0"/>
                                      </a:rPr>
                                      <m:t>𝑖𝑛</m:t>
                                    </m:r>
                                  </m:sub>
                                </m:sSub>
                                <m:r>
                                  <a:rPr lang="en-US" altLang="zh-CN" sz="1200" i="1" dirty="0">
                                    <a:solidFill>
                                      <a:srgbClr val="FFFFFF"/>
                                    </a:solidFill>
                                    <a:latin typeface="Cambria Math" panose="02040503050406030204" pitchFamily="18" charset="0"/>
                                    <a:ea typeface="Cambria Math" panose="02040503050406030204" pitchFamily="18" charset="0"/>
                                  </a:rPr>
                                  <m:t>+</m:t>
                                </m:r>
                                <m:sSub>
                                  <m:sSubPr>
                                    <m:ctrlPr>
                                      <a:rPr lang="en-US" altLang="zh-CN" sz="1200" i="1" dirty="0">
                                        <a:solidFill>
                                          <a:srgbClr val="FFFFFF"/>
                                        </a:solidFill>
                                        <a:latin typeface="Cambria Math" panose="02040503050406030204" pitchFamily="18" charset="0"/>
                                        <a:ea typeface="Cambria Math" panose="02040503050406030204" pitchFamily="18" charset="0"/>
                                      </a:rPr>
                                    </m:ctrlPr>
                                  </m:sSubPr>
                                  <m:e>
                                    <m:r>
                                      <a:rPr lang="en-US" altLang="zh-CN" sz="1200" i="1" dirty="0">
                                        <a:solidFill>
                                          <a:srgbClr val="FFFFFF"/>
                                        </a:solidFill>
                                        <a:latin typeface="Cambria Math" panose="02040503050406030204" pitchFamily="18" charset="0"/>
                                        <a:ea typeface="Cambria Math" panose="02040503050406030204" pitchFamily="18" charset="0"/>
                                      </a:rPr>
                                      <m:t>𝑑</m:t>
                                    </m:r>
                                  </m:e>
                                  <m:sub>
                                    <m:r>
                                      <a:rPr lang="en-US" altLang="zh-CN" sz="1200" i="1" dirty="0">
                                        <a:solidFill>
                                          <a:srgbClr val="FFFFFF"/>
                                        </a:solidFill>
                                        <a:latin typeface="Cambria Math" panose="02040503050406030204" pitchFamily="18" charset="0"/>
                                        <a:ea typeface="Cambria Math" panose="02040503050406030204" pitchFamily="18" charset="0"/>
                                      </a:rPr>
                                      <m:t>𝑜𝑢𝑡</m:t>
                                    </m:r>
                                  </m:sub>
                                </m:sSub>
                              </m:e>
                            </m:rad>
                          </m:den>
                        </m:f>
                        <m:r>
                          <a:rPr lang="en-US" altLang="zh-CN" sz="1200" i="1" dirty="0" smtClean="0">
                            <a:solidFill>
                              <a:srgbClr val="FFFFFF"/>
                            </a:solidFill>
                            <a:latin typeface="Cambria Math" panose="02040503050406030204" pitchFamily="18" charset="0"/>
                            <a:ea typeface="Cambria Math" panose="02040503050406030204" pitchFamily="18" charset="0"/>
                          </a:rPr>
                          <m:t>]</m:t>
                        </m:r>
                      </m:oMath>
                    </m:oMathPara>
                  </a14:m>
                  <a:endParaRPr lang="zh-CN" altLang="en-US" sz="1200" dirty="0">
                    <a:solidFill>
                      <a:srgbClr val="FFFFFF"/>
                    </a:solidFill>
                  </a:endParaRPr>
                </a:p>
              </p:txBody>
            </p:sp>
          </mc:Choice>
          <mc:Fallback xmlns="">
            <p:sp>
              <p:nvSpPr>
                <p:cNvPr id="34" name="矩形 33">
                  <a:extLst>
                    <a:ext uri="{FF2B5EF4-FFF2-40B4-BE49-F238E27FC236}">
                      <a16:creationId xmlns:a16="http://schemas.microsoft.com/office/drawing/2014/main" id="{09F40DB9-E1CE-42C2-9FE2-2C6FEC4DC3F5}"/>
                    </a:ext>
                  </a:extLst>
                </p:cNvPr>
                <p:cNvSpPr>
                  <a:spLocks noRot="1" noChangeAspect="1" noMove="1" noResize="1" noEditPoints="1" noAdjustHandles="1" noChangeArrowheads="1" noChangeShapeType="1" noTextEdit="1"/>
                </p:cNvSpPr>
                <p:nvPr/>
              </p:nvSpPr>
              <p:spPr>
                <a:xfrm>
                  <a:off x="408028" y="1657299"/>
                  <a:ext cx="7832327" cy="935192"/>
                </a:xfrm>
                <a:prstGeom prst="rect">
                  <a:avLst/>
                </a:prstGeom>
                <a:blipFill>
                  <a:blip r:embed="rId3"/>
                  <a:stretch>
                    <a:fillRect l="-7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97347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8" y="221309"/>
            <a:ext cx="2452130"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Initialization</a:t>
            </a:r>
            <a:endParaRPr kumimoji="1" lang="zh-CN" altLang="en-US" sz="1550" b="1" dirty="0">
              <a:solidFill>
                <a:srgbClr val="FFFFFF"/>
              </a:solidFill>
              <a:latin typeface="微软雅黑"/>
              <a:cs typeface="微软雅黑"/>
            </a:endParaRPr>
          </a:p>
        </p:txBody>
      </p:sp>
      <p:grpSp>
        <p:nvGrpSpPr>
          <p:cNvPr id="30" name="组合 29">
            <a:extLst>
              <a:ext uri="{FF2B5EF4-FFF2-40B4-BE49-F238E27FC236}">
                <a16:creationId xmlns:a16="http://schemas.microsoft.com/office/drawing/2014/main" xmlns="" id="{C5FD8ADF-44D0-413C-95F6-D52B1A25C423}"/>
              </a:ext>
            </a:extLst>
          </p:cNvPr>
          <p:cNvGrpSpPr/>
          <p:nvPr/>
        </p:nvGrpSpPr>
        <p:grpSpPr>
          <a:xfrm>
            <a:off x="408028" y="958691"/>
            <a:ext cx="7832327" cy="2345918"/>
            <a:chOff x="408028" y="958691"/>
            <a:chExt cx="7832327" cy="2345918"/>
          </a:xfrm>
        </p:grpSpPr>
        <p:sp>
          <p:nvSpPr>
            <p:cNvPr id="33" name="矩形 32">
              <a:extLst>
                <a:ext uri="{FF2B5EF4-FFF2-40B4-BE49-F238E27FC236}">
                  <a16:creationId xmlns:a16="http://schemas.microsoft.com/office/drawing/2014/main" xmlns="" id="{5D3EAD96-2390-450D-BDD0-9FAAFA09FF19}"/>
                </a:ext>
              </a:extLst>
            </p:cNvPr>
            <p:cNvSpPr/>
            <p:nvPr/>
          </p:nvSpPr>
          <p:spPr>
            <a:xfrm>
              <a:off x="408031" y="958691"/>
              <a:ext cx="5099884" cy="498598"/>
            </a:xfrm>
            <a:prstGeom prst="rect">
              <a:avLst/>
            </a:prstGeom>
          </p:spPr>
          <p:txBody>
            <a:bodyPr wrap="square">
              <a:spAutoFit/>
            </a:bodyPr>
            <a:lstStyle/>
            <a:p>
              <a:pPr>
                <a:lnSpc>
                  <a:spcPct val="150000"/>
                </a:lnSpc>
              </a:pPr>
              <a:r>
                <a:rPr lang="en-US" altLang="zh-CN" sz="2000" b="1" dirty="0">
                  <a:solidFill>
                    <a:srgbClr val="46C6A9"/>
                  </a:solidFill>
                </a:rPr>
                <a:t>MSRA</a:t>
              </a:r>
              <a:r>
                <a:rPr lang="zh-CN" altLang="en-US" sz="2000" b="1" dirty="0">
                  <a:solidFill>
                    <a:srgbClr val="46C6A9"/>
                  </a:solidFill>
                </a:rPr>
                <a:t>权重初始化</a:t>
              </a:r>
              <a:r>
                <a:rPr lang="en-US" altLang="zh-CN" sz="2000" b="1" dirty="0">
                  <a:solidFill>
                    <a:srgbClr val="46C6A9"/>
                  </a:solidFill>
                </a:rPr>
                <a:t>(</a:t>
              </a:r>
              <a:r>
                <a:rPr lang="en-US" altLang="zh-CN" sz="2000" b="1" dirty="0" err="1">
                  <a:solidFill>
                    <a:srgbClr val="46C6A9"/>
                  </a:solidFill>
                </a:rPr>
                <a:t>ReLU</a:t>
              </a:r>
              <a:r>
                <a:rPr lang="zh-CN" altLang="en-US" sz="2000" b="1" dirty="0">
                  <a:solidFill>
                    <a:srgbClr val="46C6A9"/>
                  </a:solidFill>
                </a:rPr>
                <a:t>非线性激活函数</a:t>
              </a:r>
              <a:r>
                <a:rPr lang="en-US" altLang="zh-CN" sz="2000" b="1" dirty="0">
                  <a:solidFill>
                    <a:srgbClr val="46C6A9"/>
                  </a:solidFill>
                </a:rPr>
                <a:t>)</a:t>
              </a:r>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xmlns="" id="{09F40DB9-E1CE-42C2-9FE2-2C6FEC4DC3F5}"/>
                    </a:ext>
                  </a:extLst>
                </p:cNvPr>
                <p:cNvSpPr/>
                <p:nvPr/>
              </p:nvSpPr>
              <p:spPr>
                <a:xfrm>
                  <a:off x="408028" y="1657299"/>
                  <a:ext cx="7832327" cy="1647310"/>
                </a:xfrm>
                <a:prstGeom prst="rect">
                  <a:avLst/>
                </a:prstGeom>
              </p:spPr>
              <p:txBody>
                <a:bodyPr wrap="square">
                  <a:spAutoFit/>
                </a:bodyPr>
                <a:lstStyle/>
                <a:p>
                  <a:pPr>
                    <a:lnSpc>
                      <a:spcPct val="130000"/>
                    </a:lnSpc>
                  </a:pPr>
                  <a:r>
                    <a:rPr lang="zh-CN" altLang="en-US" sz="1200" dirty="0">
                      <a:solidFill>
                        <a:srgbClr val="FFFFFF"/>
                      </a:solidFill>
                    </a:rPr>
                    <a:t>对于</a:t>
                  </a:r>
                  <a:r>
                    <a:rPr lang="en-US" altLang="zh-CN" sz="1200" dirty="0" err="1">
                      <a:solidFill>
                        <a:srgbClr val="FFFFFF"/>
                      </a:solidFill>
                    </a:rPr>
                    <a:t>ReLU</a:t>
                  </a:r>
                  <a:r>
                    <a:rPr lang="zh-CN" altLang="en-US" sz="1200" dirty="0">
                      <a:solidFill>
                        <a:srgbClr val="FFFFFF"/>
                      </a:solidFill>
                    </a:rPr>
                    <a:t>激活函数，其使一半数据变成</a:t>
                  </a:r>
                  <a:r>
                    <a:rPr lang="en-US" altLang="zh-CN" sz="1200" dirty="0">
                      <a:solidFill>
                        <a:srgbClr val="FFFFFF"/>
                      </a:solidFill>
                    </a:rPr>
                    <a:t>0</a:t>
                  </a:r>
                  <a:r>
                    <a:rPr lang="zh-CN" altLang="en-US" sz="1200" dirty="0">
                      <a:solidFill>
                        <a:srgbClr val="FFFFFF"/>
                      </a:solidFill>
                    </a:rPr>
                    <a:t>，初始时这一半的梯度为</a:t>
                  </a:r>
                  <a:r>
                    <a:rPr lang="en-US" altLang="zh-CN" sz="1200" dirty="0">
                      <a:solidFill>
                        <a:srgbClr val="FFFFFF"/>
                      </a:solidFill>
                    </a:rPr>
                    <a:t>0</a:t>
                  </a:r>
                  <a:r>
                    <a:rPr lang="zh-CN" altLang="en-US" sz="1200" dirty="0">
                      <a:solidFill>
                        <a:srgbClr val="FFFFFF"/>
                      </a:solidFill>
                    </a:rPr>
                    <a:t>，而</a:t>
                  </a:r>
                  <a:r>
                    <a:rPr lang="en-US" altLang="zh-CN" sz="1200" dirty="0">
                      <a:solidFill>
                        <a:srgbClr val="FFFFFF"/>
                      </a:solidFill>
                    </a:rPr>
                    <a:t>tanh</a:t>
                  </a:r>
                  <a:r>
                    <a:rPr lang="zh-CN" altLang="en-US" sz="1200" dirty="0">
                      <a:solidFill>
                        <a:srgbClr val="FFFFFF"/>
                      </a:solidFill>
                    </a:rPr>
                    <a:t>和</a:t>
                  </a:r>
                  <a:r>
                    <a:rPr lang="en-US" altLang="zh-CN" sz="1200" dirty="0">
                      <a:solidFill>
                        <a:srgbClr val="FFFFFF"/>
                      </a:solidFill>
                    </a:rPr>
                    <a:t>sigmoid</a:t>
                  </a:r>
                  <a:r>
                    <a:rPr lang="zh-CN" altLang="en-US" sz="1200" dirty="0">
                      <a:solidFill>
                        <a:srgbClr val="FFFFFF"/>
                      </a:solidFill>
                    </a:rPr>
                    <a:t>等的输出初始时梯度接近于</a:t>
                  </a:r>
                  <a:r>
                    <a:rPr lang="en-US" altLang="zh-CN" sz="1200" dirty="0">
                      <a:solidFill>
                        <a:srgbClr val="FFFFFF"/>
                      </a:solidFill>
                    </a:rPr>
                    <a:t>1</a:t>
                  </a:r>
                  <a:r>
                    <a:rPr lang="zh-CN" altLang="en-US" sz="1200" dirty="0">
                      <a:solidFill>
                        <a:srgbClr val="FFFFFF"/>
                      </a:solidFill>
                    </a:rPr>
                    <a:t>。因此使用</a:t>
                  </a:r>
                  <a:r>
                    <a:rPr lang="en-US" altLang="zh-CN" sz="1200" dirty="0" err="1">
                      <a:solidFill>
                        <a:srgbClr val="FFFFFF"/>
                      </a:solidFill>
                    </a:rPr>
                    <a:t>ReLU</a:t>
                  </a:r>
                  <a:r>
                    <a:rPr lang="zh-CN" altLang="en-US" sz="1200" dirty="0">
                      <a:solidFill>
                        <a:srgbClr val="FFFFFF"/>
                      </a:solidFill>
                    </a:rPr>
                    <a:t>的网络的参数方差可能会波动。论文</a:t>
                  </a:r>
                  <a:r>
                    <a:rPr lang="en-US" altLang="zh-CN" sz="1200" dirty="0">
                      <a:solidFill>
                        <a:srgbClr val="FFFFFF"/>
                      </a:solidFill>
                    </a:rPr>
                    <a:t>Delving Deep into Rectifiers: Surpassing Human-Level Performance on ImageNet Classification, </a:t>
                  </a:r>
                  <a:r>
                    <a:rPr lang="en-US" altLang="zh-CN" sz="1200" dirty="0" err="1">
                      <a:solidFill>
                        <a:srgbClr val="FFFFFF"/>
                      </a:solidFill>
                    </a:rPr>
                    <a:t>Kaiming</a:t>
                  </a:r>
                  <a:r>
                    <a:rPr lang="en-US" altLang="zh-CN" sz="1200" dirty="0">
                      <a:solidFill>
                        <a:srgbClr val="FFFFFF"/>
                      </a:solidFill>
                    </a:rPr>
                    <a:t> He</a:t>
                  </a:r>
                  <a:r>
                    <a:rPr lang="zh-CN" altLang="en-US" sz="1200" dirty="0">
                      <a:solidFill>
                        <a:srgbClr val="FFFFFF"/>
                      </a:solidFill>
                    </a:rPr>
                    <a:t>中提出使用</a:t>
                  </a:r>
                  <a14:m>
                    <m:oMath xmlns:m="http://schemas.openxmlformats.org/officeDocument/2006/math">
                      <m:r>
                        <m:rPr>
                          <m:sty m:val="p"/>
                        </m:rPr>
                        <a:rPr lang="en-US" altLang="zh-CN" sz="1200" i="1" dirty="0">
                          <a:solidFill>
                            <a:srgbClr val="FFFFFF"/>
                          </a:solidFill>
                          <a:latin typeface="Cambria Math" panose="02040503050406030204" pitchFamily="18" charset="0"/>
                        </a:rPr>
                        <m:t>Var</m:t>
                      </m:r>
                      <m:d>
                        <m:dPr>
                          <m:ctrlPr>
                            <a:rPr lang="en-US" altLang="zh-CN" sz="1200" i="1" dirty="0" smtClean="0">
                              <a:solidFill>
                                <a:srgbClr val="FFFFFF"/>
                              </a:solidFill>
                              <a:latin typeface="Cambria Math" panose="02040503050406030204" pitchFamily="18" charset="0"/>
                            </a:rPr>
                          </m:ctrlPr>
                        </m:dPr>
                        <m:e>
                          <m:r>
                            <a:rPr lang="en-US" altLang="zh-CN" sz="1200" i="1" dirty="0" smtClean="0">
                              <a:solidFill>
                                <a:srgbClr val="FFFFFF"/>
                              </a:solidFill>
                              <a:latin typeface="Cambria Math" panose="02040503050406030204" pitchFamily="18" charset="0"/>
                            </a:rPr>
                            <m:t>𝑊</m:t>
                          </m:r>
                        </m:e>
                      </m:d>
                      <m:r>
                        <a:rPr lang="en-US" altLang="zh-CN" sz="1200" i="1" dirty="0" smtClean="0">
                          <a:solidFill>
                            <a:srgbClr val="FFFFFF"/>
                          </a:solidFill>
                          <a:latin typeface="Cambria Math" panose="02040503050406030204" pitchFamily="18" charset="0"/>
                        </a:rPr>
                        <m:t>=</m:t>
                      </m:r>
                      <m:f>
                        <m:fPr>
                          <m:ctrlPr>
                            <a:rPr lang="en-US" altLang="zh-CN" sz="1200" i="1" dirty="0" smtClean="0">
                              <a:solidFill>
                                <a:srgbClr val="FFFFFF"/>
                              </a:solidFill>
                              <a:latin typeface="Cambria Math" panose="02040503050406030204" pitchFamily="18" charset="0"/>
                            </a:rPr>
                          </m:ctrlPr>
                        </m:fPr>
                        <m:num>
                          <m:r>
                            <a:rPr lang="en-US" altLang="zh-CN" sz="1200" i="1" dirty="0" smtClean="0">
                              <a:solidFill>
                                <a:srgbClr val="FFFFFF"/>
                              </a:solidFill>
                              <a:latin typeface="Cambria Math" panose="02040503050406030204" pitchFamily="18" charset="0"/>
                            </a:rPr>
                            <m:t>2</m:t>
                          </m:r>
                        </m:num>
                        <m:den>
                          <m:sSub>
                            <m:sSubPr>
                              <m:ctrlPr>
                                <a:rPr lang="en-US" altLang="zh-CN" sz="1200" i="1" dirty="0" smtClean="0">
                                  <a:solidFill>
                                    <a:srgbClr val="FFFFFF"/>
                                  </a:solidFill>
                                  <a:latin typeface="Cambria Math" panose="02040503050406030204" pitchFamily="18" charset="0"/>
                                </a:rPr>
                              </m:ctrlPr>
                            </m:sSubPr>
                            <m:e>
                              <m:r>
                                <a:rPr lang="en-US" altLang="zh-CN" sz="1200" i="1" dirty="0" smtClean="0">
                                  <a:solidFill>
                                    <a:srgbClr val="FFFFFF"/>
                                  </a:solidFill>
                                  <a:latin typeface="Cambria Math" panose="02040503050406030204" pitchFamily="18" charset="0"/>
                                </a:rPr>
                                <m:t>𝑑</m:t>
                              </m:r>
                            </m:e>
                            <m:sub>
                              <m:r>
                                <a:rPr lang="en-US" altLang="zh-CN" sz="1200" i="1" dirty="0" smtClean="0">
                                  <a:solidFill>
                                    <a:srgbClr val="FFFFFF"/>
                                  </a:solidFill>
                                  <a:latin typeface="Cambria Math" panose="02040503050406030204" pitchFamily="18" charset="0"/>
                                </a:rPr>
                                <m:t>𝑖𝑛</m:t>
                              </m:r>
                            </m:sub>
                          </m:sSub>
                        </m:den>
                      </m:f>
                    </m:oMath>
                  </a14:m>
                  <a:r>
                    <a:rPr lang="zh-CN" altLang="en-US" sz="1200" dirty="0">
                      <a:solidFill>
                        <a:srgbClr val="FFFFFF"/>
                      </a:solidFill>
                    </a:rPr>
                    <a:t>放大一倍方差来保持方差的平稳。即从均值为</a:t>
                  </a:r>
                  <a:r>
                    <a:rPr lang="en-US" altLang="zh-CN" sz="1200" dirty="0">
                      <a:solidFill>
                        <a:srgbClr val="FFFFFF"/>
                      </a:solidFill>
                    </a:rPr>
                    <a:t>0</a:t>
                  </a:r>
                  <a:r>
                    <a:rPr lang="zh-CN" altLang="en-US" sz="1200" dirty="0">
                      <a:solidFill>
                        <a:srgbClr val="FFFFFF"/>
                      </a:solidFill>
                    </a:rPr>
                    <a:t>，方差为</a:t>
                  </a:r>
                  <a14:m>
                    <m:oMath xmlns:m="http://schemas.openxmlformats.org/officeDocument/2006/math">
                      <m:rad>
                        <m:radPr>
                          <m:degHide m:val="on"/>
                          <m:ctrlPr>
                            <a:rPr lang="zh-CN" altLang="en-US" sz="1200" i="1" smtClean="0">
                              <a:solidFill>
                                <a:srgbClr val="FFFFFF"/>
                              </a:solidFill>
                              <a:latin typeface="Cambria Math" panose="02040503050406030204" pitchFamily="18" charset="0"/>
                            </a:rPr>
                          </m:ctrlPr>
                        </m:radPr>
                        <m:deg/>
                        <m:e>
                          <m:f>
                            <m:fPr>
                              <m:ctrlPr>
                                <a:rPr lang="en-US" altLang="zh-CN" sz="1200" i="1" smtClean="0">
                                  <a:solidFill>
                                    <a:srgbClr val="FFFFFF"/>
                                  </a:solidFill>
                                  <a:latin typeface="Cambria Math" panose="02040503050406030204" pitchFamily="18" charset="0"/>
                                </a:rPr>
                              </m:ctrlPr>
                            </m:fPr>
                            <m:num>
                              <m:r>
                                <a:rPr lang="en-US" altLang="zh-CN" sz="1200" i="1" smtClean="0">
                                  <a:solidFill>
                                    <a:srgbClr val="FFFFFF"/>
                                  </a:solidFill>
                                  <a:latin typeface="Cambria Math" panose="02040503050406030204" pitchFamily="18" charset="0"/>
                                </a:rPr>
                                <m:t>2</m:t>
                              </m:r>
                            </m:num>
                            <m:den>
                              <m:sSub>
                                <m:sSubPr>
                                  <m:ctrlPr>
                                    <a:rPr lang="en-US" altLang="zh-CN" sz="1200" i="1" smtClean="0">
                                      <a:solidFill>
                                        <a:srgbClr val="FFFFFF"/>
                                      </a:solidFill>
                                      <a:latin typeface="Cambria Math" panose="02040503050406030204" pitchFamily="18" charset="0"/>
                                    </a:rPr>
                                  </m:ctrlPr>
                                </m:sSubPr>
                                <m:e>
                                  <m:r>
                                    <m:rPr>
                                      <m:sty m:val="p"/>
                                    </m:rPr>
                                    <a:rPr lang="en-US" altLang="zh-CN" sz="1200" i="1">
                                      <a:solidFill>
                                        <a:srgbClr val="FFFFFF"/>
                                      </a:solidFill>
                                      <a:latin typeface="Cambria Math" panose="02040503050406030204" pitchFamily="18" charset="0"/>
                                    </a:rPr>
                                    <m:t>d</m:t>
                                  </m:r>
                                </m:e>
                                <m:sub>
                                  <m:r>
                                    <a:rPr lang="en-US" altLang="zh-CN" sz="1200" i="1" smtClean="0">
                                      <a:solidFill>
                                        <a:srgbClr val="FFFFFF"/>
                                      </a:solidFill>
                                      <a:latin typeface="Cambria Math" panose="02040503050406030204" pitchFamily="18" charset="0"/>
                                    </a:rPr>
                                    <m:t>𝑖𝑛</m:t>
                                  </m:r>
                                </m:sub>
                              </m:sSub>
                            </m:den>
                          </m:f>
                        </m:e>
                      </m:rad>
                    </m:oMath>
                  </a14:m>
                  <a:r>
                    <a:rPr lang="zh-CN" altLang="en-US" sz="1200" dirty="0">
                      <a:solidFill>
                        <a:srgbClr val="FFFFFF"/>
                      </a:solidFill>
                    </a:rPr>
                    <a:t>的高斯分布采样进行权值初始化。</a:t>
                  </a:r>
                </a:p>
                <a:p>
                  <a:pPr>
                    <a:lnSpc>
                      <a:spcPct val="130000"/>
                    </a:lnSpc>
                  </a:pPr>
                  <a:endParaRPr lang="zh-CN" altLang="en-US" sz="1200" dirty="0">
                    <a:solidFill>
                      <a:srgbClr val="FFFFFF"/>
                    </a:solidFill>
                  </a:endParaRPr>
                </a:p>
              </p:txBody>
            </p:sp>
          </mc:Choice>
          <mc:Fallback xmlns="">
            <p:sp>
              <p:nvSpPr>
                <p:cNvPr id="34" name="矩形 33">
                  <a:extLst>
                    <a:ext uri="{FF2B5EF4-FFF2-40B4-BE49-F238E27FC236}">
                      <a16:creationId xmlns:a16="http://schemas.microsoft.com/office/drawing/2014/main" id="{09F40DB9-E1CE-42C2-9FE2-2C6FEC4DC3F5}"/>
                    </a:ext>
                  </a:extLst>
                </p:cNvPr>
                <p:cNvSpPr>
                  <a:spLocks noRot="1" noChangeAspect="1" noMove="1" noResize="1" noEditPoints="1" noAdjustHandles="1" noChangeArrowheads="1" noChangeShapeType="1" noTextEdit="1"/>
                </p:cNvSpPr>
                <p:nvPr/>
              </p:nvSpPr>
              <p:spPr>
                <a:xfrm>
                  <a:off x="408028" y="1657299"/>
                  <a:ext cx="7832327" cy="1647310"/>
                </a:xfrm>
                <a:prstGeom prst="rect">
                  <a:avLst/>
                </a:prstGeom>
                <a:blipFill>
                  <a:blip r:embed="rId3"/>
                  <a:stretch>
                    <a:fillRect l="-78"/>
                  </a:stretch>
                </a:blipFill>
              </p:spPr>
              <p:txBody>
                <a:bodyPr/>
                <a:lstStyle/>
                <a:p>
                  <a:r>
                    <a:rPr lang="zh-CN" altLang="en-US">
                      <a:noFill/>
                    </a:rPr>
                    <a:t> </a:t>
                  </a:r>
                </a:p>
              </p:txBody>
            </p:sp>
          </mc:Fallback>
        </mc:AlternateContent>
      </p:grpSp>
      <p:sp>
        <p:nvSpPr>
          <p:cNvPr id="6" name="文本框 5">
            <a:extLst>
              <a:ext uri="{FF2B5EF4-FFF2-40B4-BE49-F238E27FC236}">
                <a16:creationId xmlns:a16="http://schemas.microsoft.com/office/drawing/2014/main" xmlns="" id="{66DD91E4-80F7-4105-BC4C-C8FAA3D45F8A}"/>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https://www.cnblogs.com/makefile/p/init-weight.html</a:t>
            </a:r>
            <a:endParaRPr lang="zh-CN" altLang="en-US" dirty="0">
              <a:solidFill>
                <a:srgbClr val="103154"/>
              </a:solidFill>
            </a:endParaRPr>
          </a:p>
        </p:txBody>
      </p:sp>
    </p:spTree>
    <p:extLst>
      <p:ext uri="{BB962C8B-B14F-4D97-AF65-F5344CB8AC3E}">
        <p14:creationId xmlns:p14="http://schemas.microsoft.com/office/powerpoint/2010/main" val="112442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7" y="221309"/>
            <a:ext cx="384124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Restart and ensembles</a:t>
            </a:r>
            <a:endParaRPr kumimoji="1" lang="zh-CN" altLang="en-US" sz="2400" b="1" dirty="0">
              <a:solidFill>
                <a:srgbClr val="FFFFFF"/>
              </a:solidFill>
              <a:latin typeface="微软雅黑"/>
              <a:cs typeface="微软雅黑"/>
            </a:endParaRPr>
          </a:p>
        </p:txBody>
      </p:sp>
      <p:grpSp>
        <p:nvGrpSpPr>
          <p:cNvPr id="26" name="组合 25">
            <a:extLst>
              <a:ext uri="{FF2B5EF4-FFF2-40B4-BE49-F238E27FC236}">
                <a16:creationId xmlns:a16="http://schemas.microsoft.com/office/drawing/2014/main" xmlns="" id="{436BEE25-A11A-4065-BA4B-683B9931E206}"/>
              </a:ext>
            </a:extLst>
          </p:cNvPr>
          <p:cNvGrpSpPr/>
          <p:nvPr/>
        </p:nvGrpSpPr>
        <p:grpSpPr>
          <a:xfrm>
            <a:off x="408028" y="958691"/>
            <a:ext cx="7832327" cy="1245233"/>
            <a:chOff x="408028" y="958691"/>
            <a:chExt cx="7832327" cy="1245233"/>
          </a:xfrm>
        </p:grpSpPr>
        <p:sp>
          <p:nvSpPr>
            <p:cNvPr id="30" name="矩形 29">
              <a:extLst>
                <a:ext uri="{FF2B5EF4-FFF2-40B4-BE49-F238E27FC236}">
                  <a16:creationId xmlns:a16="http://schemas.microsoft.com/office/drawing/2014/main" xmlns="" id="{66F12F57-17FC-452A-B9DC-1FB4507F8BDE}"/>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Random restarts</a:t>
              </a:r>
            </a:p>
          </p:txBody>
        </p:sp>
        <p:sp>
          <p:nvSpPr>
            <p:cNvPr id="33" name="矩形 32">
              <a:extLst>
                <a:ext uri="{FF2B5EF4-FFF2-40B4-BE49-F238E27FC236}">
                  <a16:creationId xmlns:a16="http://schemas.microsoft.com/office/drawing/2014/main" xmlns="" id="{E5A0F80B-CE45-4C8A-BAB9-965FC073F3AF}"/>
                </a:ext>
              </a:extLst>
            </p:cNvPr>
            <p:cNvSpPr/>
            <p:nvPr/>
          </p:nvSpPr>
          <p:spPr>
            <a:xfrm>
              <a:off x="408028" y="1657299"/>
              <a:ext cx="7832327" cy="546625"/>
            </a:xfrm>
            <a:prstGeom prst="rect">
              <a:avLst/>
            </a:prstGeom>
          </p:spPr>
          <p:txBody>
            <a:bodyPr wrap="square">
              <a:spAutoFit/>
            </a:bodyPr>
            <a:lstStyle/>
            <a:p>
              <a:pPr>
                <a:lnSpc>
                  <a:spcPct val="130000"/>
                </a:lnSpc>
              </a:pPr>
              <a:r>
                <a:rPr lang="zh-CN" altLang="en-US" sz="1200" dirty="0">
                  <a:solidFill>
                    <a:srgbClr val="FFFFFF"/>
                  </a:solidFill>
                </a:rPr>
                <a:t>在训练复杂网络时，不同的随机初始化可能会导致不同的结果，表现出不同的精度。</a:t>
              </a:r>
              <a:endParaRPr lang="en-US" altLang="zh-CN" sz="1200" dirty="0">
                <a:solidFill>
                  <a:srgbClr val="FFFFFF"/>
                </a:solidFill>
              </a:endParaRPr>
            </a:p>
            <a:p>
              <a:pPr>
                <a:lnSpc>
                  <a:spcPct val="130000"/>
                </a:lnSpc>
              </a:pPr>
              <a:r>
                <a:rPr lang="zh-CN" altLang="en-US" sz="1200" dirty="0">
                  <a:solidFill>
                    <a:srgbClr val="FFFFFF"/>
                  </a:solidFill>
                </a:rPr>
                <a:t>如果计算资源允许，运行多次训练过程，每次都进行随机初始化，在开发集中选择最好的一个。</a:t>
              </a:r>
            </a:p>
          </p:txBody>
        </p:sp>
      </p:grpSp>
    </p:spTree>
    <p:extLst>
      <p:ext uri="{BB962C8B-B14F-4D97-AF65-F5344CB8AC3E}">
        <p14:creationId xmlns:p14="http://schemas.microsoft.com/office/powerpoint/2010/main" val="24511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7" y="221309"/>
            <a:ext cx="384124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Restart and ensembles</a:t>
            </a:r>
            <a:endParaRPr kumimoji="1" lang="zh-CN" altLang="en-US" sz="2400" b="1" dirty="0">
              <a:solidFill>
                <a:srgbClr val="FFFFFF"/>
              </a:solidFill>
              <a:latin typeface="微软雅黑"/>
              <a:cs typeface="微软雅黑"/>
            </a:endParaRPr>
          </a:p>
        </p:txBody>
      </p:sp>
      <p:grpSp>
        <p:nvGrpSpPr>
          <p:cNvPr id="26" name="组合 25">
            <a:extLst>
              <a:ext uri="{FF2B5EF4-FFF2-40B4-BE49-F238E27FC236}">
                <a16:creationId xmlns:a16="http://schemas.microsoft.com/office/drawing/2014/main" xmlns="" id="{436BEE25-A11A-4065-BA4B-683B9931E206}"/>
              </a:ext>
            </a:extLst>
          </p:cNvPr>
          <p:cNvGrpSpPr/>
          <p:nvPr/>
        </p:nvGrpSpPr>
        <p:grpSpPr>
          <a:xfrm>
            <a:off x="408028" y="958691"/>
            <a:ext cx="7832327" cy="3887943"/>
            <a:chOff x="408028" y="958691"/>
            <a:chExt cx="7832327" cy="3887943"/>
          </a:xfrm>
        </p:grpSpPr>
        <p:sp>
          <p:nvSpPr>
            <p:cNvPr id="30" name="矩形 29">
              <a:extLst>
                <a:ext uri="{FF2B5EF4-FFF2-40B4-BE49-F238E27FC236}">
                  <a16:creationId xmlns:a16="http://schemas.microsoft.com/office/drawing/2014/main" xmlns="" id="{66F12F57-17FC-452A-B9DC-1FB4507F8BDE}"/>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Model ensembles</a:t>
              </a:r>
            </a:p>
          </p:txBody>
        </p:sp>
        <p:sp>
          <p:nvSpPr>
            <p:cNvPr id="33" name="矩形 32">
              <a:extLst>
                <a:ext uri="{FF2B5EF4-FFF2-40B4-BE49-F238E27FC236}">
                  <a16:creationId xmlns:a16="http://schemas.microsoft.com/office/drawing/2014/main" xmlns="" id="{E5A0F80B-CE45-4C8A-BAB9-965FC073F3AF}"/>
                </a:ext>
              </a:extLst>
            </p:cNvPr>
            <p:cNvSpPr/>
            <p:nvPr/>
          </p:nvSpPr>
          <p:spPr>
            <a:xfrm>
              <a:off x="408028" y="1657299"/>
              <a:ext cx="7832327" cy="3189335"/>
            </a:xfrm>
            <a:prstGeom prst="rect">
              <a:avLst/>
            </a:prstGeom>
          </p:spPr>
          <p:txBody>
            <a:bodyPr wrap="square">
              <a:spAutoFit/>
            </a:bodyPr>
            <a:lstStyle/>
            <a:p>
              <a:pPr>
                <a:lnSpc>
                  <a:spcPct val="130000"/>
                </a:lnSpc>
              </a:pPr>
              <a:r>
                <a:rPr lang="zh-CN" altLang="en-US" sz="1200" dirty="0">
                  <a:solidFill>
                    <a:srgbClr val="FFFFFF"/>
                  </a:solidFill>
                </a:rPr>
                <a:t>进行集成有以下几种方法：</a:t>
              </a:r>
              <a:endParaRPr lang="en-US" altLang="zh-CN" sz="1200" dirty="0">
                <a:solidFill>
                  <a:srgbClr val="FFFFFF"/>
                </a:solidFill>
              </a:endParaRPr>
            </a:p>
            <a:p>
              <a:pPr>
                <a:lnSpc>
                  <a:spcPct val="130000"/>
                </a:lnSpc>
              </a:pPr>
              <a:r>
                <a:rPr lang="en-US" altLang="zh-CN" sz="1200" b="1" dirty="0">
                  <a:solidFill>
                    <a:srgbClr val="FFFFFF"/>
                  </a:solidFill>
                </a:rPr>
                <a:t>• </a:t>
              </a:r>
              <a:r>
                <a:rPr lang="zh-CN" altLang="en-US" sz="1200" b="1" dirty="0">
                  <a:solidFill>
                    <a:srgbClr val="FFFFFF"/>
                  </a:solidFill>
                </a:rPr>
                <a:t>同一个模型，不同的初始化。</a:t>
              </a:r>
              <a:r>
                <a:rPr lang="zh-CN" altLang="en-US" sz="1200" dirty="0">
                  <a:solidFill>
                    <a:srgbClr val="FFFFFF"/>
                  </a:solidFill>
                </a:rPr>
                <a:t>使用交叉验证来得到最好的超参数，然后用最好的参数来训练不同初始化条件的模型。</a:t>
              </a:r>
              <a:endParaRPr lang="en-US" altLang="zh-CN" sz="1200" dirty="0">
                <a:solidFill>
                  <a:srgbClr val="FFFFFF"/>
                </a:solidFill>
              </a:endParaRPr>
            </a:p>
            <a:p>
              <a:pPr>
                <a:lnSpc>
                  <a:spcPct val="130000"/>
                </a:lnSpc>
              </a:pPr>
              <a:endParaRPr lang="en-US" altLang="zh-CN" sz="1200" dirty="0">
                <a:solidFill>
                  <a:srgbClr val="FFFFFF"/>
                </a:solidFill>
              </a:endParaRPr>
            </a:p>
            <a:p>
              <a:pPr>
                <a:lnSpc>
                  <a:spcPct val="130000"/>
                </a:lnSpc>
              </a:pPr>
              <a:r>
                <a:rPr lang="en-US" altLang="zh-CN" sz="1200" dirty="0">
                  <a:solidFill>
                    <a:srgbClr val="FFFFFF"/>
                  </a:solidFill>
                </a:rPr>
                <a:t>• </a:t>
              </a:r>
              <a:r>
                <a:rPr lang="zh-CN" altLang="en-US" sz="1200" b="1" dirty="0">
                  <a:solidFill>
                    <a:srgbClr val="FFFFFF"/>
                  </a:solidFill>
                </a:rPr>
                <a:t>在交叉验证中发现最好的模型。</a:t>
              </a:r>
              <a:r>
                <a:rPr lang="zh-CN" altLang="en-US" sz="1200" dirty="0">
                  <a:solidFill>
                    <a:srgbClr val="FFFFFF"/>
                  </a:solidFill>
                </a:rPr>
                <a:t>使用交叉验证来得到最好的超参数，然后取其中最好的几个（比如</a:t>
              </a:r>
              <a:r>
                <a:rPr lang="en-US" altLang="zh-CN" sz="1200" dirty="0">
                  <a:solidFill>
                    <a:srgbClr val="FFFFFF"/>
                  </a:solidFill>
                </a:rPr>
                <a:t>10</a:t>
              </a:r>
              <a:r>
                <a:rPr lang="zh-CN" altLang="en-US" sz="1200" dirty="0">
                  <a:solidFill>
                    <a:srgbClr val="FFFFFF"/>
                  </a:solidFill>
                </a:rPr>
                <a:t>个）模型来进行集成。</a:t>
              </a:r>
              <a:endParaRPr lang="en-US" altLang="zh-CN" sz="1200" dirty="0">
                <a:solidFill>
                  <a:srgbClr val="FFFFFF"/>
                </a:solidFill>
              </a:endParaRPr>
            </a:p>
            <a:p>
              <a:pPr>
                <a:lnSpc>
                  <a:spcPct val="130000"/>
                </a:lnSpc>
              </a:pPr>
              <a:endParaRPr lang="en-US" altLang="zh-CN" sz="1200" dirty="0">
                <a:solidFill>
                  <a:srgbClr val="FFFFFF"/>
                </a:solidFill>
              </a:endParaRPr>
            </a:p>
            <a:p>
              <a:pPr>
                <a:lnSpc>
                  <a:spcPct val="130000"/>
                </a:lnSpc>
              </a:pPr>
              <a:r>
                <a:rPr lang="en-US" altLang="zh-CN" sz="1200" dirty="0">
                  <a:solidFill>
                    <a:srgbClr val="FFFFFF"/>
                  </a:solidFill>
                </a:rPr>
                <a:t>• </a:t>
              </a:r>
              <a:r>
                <a:rPr lang="zh-CN" altLang="en-US" sz="1200" b="1" dirty="0">
                  <a:solidFill>
                    <a:srgbClr val="FFFFFF"/>
                  </a:solidFill>
                </a:rPr>
                <a:t>一个模型设置多个记录点。</a:t>
              </a:r>
              <a:r>
                <a:rPr lang="zh-CN" altLang="en-US" sz="1200" dirty="0">
                  <a:solidFill>
                    <a:srgbClr val="FFFFFF"/>
                  </a:solidFill>
                </a:rPr>
                <a:t>如果训练非常耗时，那就在不同的训练时间对网络留下记录点（比如每个周期结束），然后用它们来进行模型集成。</a:t>
              </a:r>
            </a:p>
            <a:p>
              <a:pPr>
                <a:lnSpc>
                  <a:spcPct val="130000"/>
                </a:lnSpc>
              </a:pPr>
              <a:endParaRPr lang="en-US" altLang="zh-CN" sz="1200" dirty="0">
                <a:solidFill>
                  <a:srgbClr val="FFFFFF"/>
                </a:solidFill>
              </a:endParaRPr>
            </a:p>
            <a:p>
              <a:pPr>
                <a:lnSpc>
                  <a:spcPct val="130000"/>
                </a:lnSpc>
              </a:pPr>
              <a:r>
                <a:rPr lang="en-US" altLang="zh-CN" sz="1200" dirty="0">
                  <a:solidFill>
                    <a:srgbClr val="FFFFFF"/>
                  </a:solidFill>
                </a:rPr>
                <a:t>• </a:t>
              </a:r>
              <a:r>
                <a:rPr lang="zh-CN" altLang="en-US" sz="1200" b="1" dirty="0">
                  <a:solidFill>
                    <a:srgbClr val="FFFFFF"/>
                  </a:solidFill>
                </a:rPr>
                <a:t>在训练的时候跑参数的平均值。</a:t>
              </a:r>
              <a:r>
                <a:rPr lang="zh-CN" altLang="en-US" sz="1200" dirty="0">
                  <a:solidFill>
                    <a:srgbClr val="FFFFFF"/>
                  </a:solidFill>
                </a:rPr>
                <a:t>在训练过程中，如果损失值相较于前一次权重出现指数下降时，就在内存中对网络的权重进行一个备份。这样就对前几次循环中的网络状态进行了平均。会发现这个“平滑”过的版本的权重总是能得到更少的误差。</a:t>
              </a:r>
            </a:p>
          </p:txBody>
        </p:sp>
      </p:grpSp>
      <p:sp>
        <p:nvSpPr>
          <p:cNvPr id="6" name="文本框 5">
            <a:extLst>
              <a:ext uri="{FF2B5EF4-FFF2-40B4-BE49-F238E27FC236}">
                <a16:creationId xmlns:a16="http://schemas.microsoft.com/office/drawing/2014/main" xmlns="" id="{55A5B7C0-62B5-40A0-B1C0-A79ADE6EC244}"/>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https://zhuanlan.zhihu.com/p/21798784?refer=intelligentunit</a:t>
            </a:r>
            <a:endParaRPr lang="zh-CN" altLang="en-US" dirty="0">
              <a:solidFill>
                <a:srgbClr val="103154"/>
              </a:solidFill>
            </a:endParaRPr>
          </a:p>
        </p:txBody>
      </p:sp>
    </p:spTree>
    <p:extLst>
      <p:ext uri="{BB962C8B-B14F-4D97-AF65-F5344CB8AC3E}">
        <p14:creationId xmlns:p14="http://schemas.microsoft.com/office/powerpoint/2010/main" val="403016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181866" y="1071331"/>
            <a:ext cx="1283812" cy="1283812"/>
          </a:xfrm>
          <a:prstGeom prst="ellipse">
            <a:avLst/>
          </a:prstGeom>
          <a:solidFill>
            <a:srgbClr val="46C6A9">
              <a:alpha val="78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9000" dirty="0">
              <a:solidFill>
                <a:srgbClr val="FFFFFF"/>
              </a:solidFill>
            </a:endParaRPr>
          </a:p>
        </p:txBody>
      </p:sp>
      <p:sp>
        <p:nvSpPr>
          <p:cNvPr id="4" name="文本框 3"/>
          <p:cNvSpPr txBox="1"/>
          <p:nvPr/>
        </p:nvSpPr>
        <p:spPr>
          <a:xfrm>
            <a:off x="6299328" y="2512496"/>
            <a:ext cx="1107996" cy="461665"/>
          </a:xfrm>
          <a:prstGeom prst="rect">
            <a:avLst/>
          </a:prstGeom>
          <a:noFill/>
        </p:spPr>
        <p:txBody>
          <a:bodyPr wrap="none" rtlCol="0">
            <a:spAutoFit/>
          </a:bodyPr>
          <a:lstStyle/>
          <a:p>
            <a:pPr algn="ctr"/>
            <a:r>
              <a:rPr kumimoji="1" lang="zh-CN" altLang="en-US" sz="2400" b="1" dirty="0">
                <a:solidFill>
                  <a:srgbClr val="FFFFFF"/>
                </a:solidFill>
              </a:rPr>
              <a:t>计算图</a:t>
            </a:r>
          </a:p>
        </p:txBody>
      </p:sp>
      <p:sp>
        <p:nvSpPr>
          <p:cNvPr id="5" name="文本框 4"/>
          <p:cNvSpPr txBox="1"/>
          <p:nvPr/>
        </p:nvSpPr>
        <p:spPr>
          <a:xfrm>
            <a:off x="5389078" y="2998368"/>
            <a:ext cx="2927349" cy="272510"/>
          </a:xfrm>
          <a:prstGeom prst="rect">
            <a:avLst/>
          </a:prstGeom>
          <a:noFill/>
        </p:spPr>
        <p:txBody>
          <a:bodyPr wrap="square" rtlCol="0">
            <a:spAutoFit/>
          </a:bodyPr>
          <a:lstStyle/>
          <a:p>
            <a:pPr>
              <a:lnSpc>
                <a:spcPct val="130000"/>
              </a:lnSpc>
            </a:pPr>
            <a:endParaRPr lang="zh-CN" altLang="en-US" sz="1000" dirty="0">
              <a:solidFill>
                <a:srgbClr val="FFFFFF"/>
              </a:solidFill>
            </a:endParaRPr>
          </a:p>
        </p:txBody>
      </p:sp>
      <p:sp>
        <p:nvSpPr>
          <p:cNvPr id="2" name="矩形 1"/>
          <p:cNvSpPr/>
          <p:nvPr/>
        </p:nvSpPr>
        <p:spPr>
          <a:xfrm>
            <a:off x="6421574" y="954949"/>
            <a:ext cx="824302" cy="1477328"/>
          </a:xfrm>
          <a:prstGeom prst="rect">
            <a:avLst/>
          </a:prstGeom>
        </p:spPr>
        <p:txBody>
          <a:bodyPr wrap="none">
            <a:spAutoFit/>
          </a:bodyPr>
          <a:lstStyle/>
          <a:p>
            <a:pPr lvl="0" algn="ctr"/>
            <a:r>
              <a:rPr kumimoji="1" lang="en-US" altLang="zh-CN" sz="9000" dirty="0">
                <a:solidFill>
                  <a:srgbClr val="FFFFFF"/>
                </a:solidFill>
                <a:effectLst>
                  <a:outerShdw blurRad="50800" dist="38100" dir="5400000" algn="t" rotWithShape="0">
                    <a:prstClr val="black">
                      <a:alpha val="40000"/>
                    </a:prstClr>
                  </a:outerShdw>
                </a:effectLst>
              </a:rPr>
              <a:t>1</a:t>
            </a:r>
            <a:endParaRPr kumimoji="1" lang="zh-CN" altLang="en-US" sz="9000" dirty="0">
              <a:solidFill>
                <a:srgbClr val="FFFFFF"/>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30300842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6" y="221309"/>
            <a:ext cx="5813337"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Vanishing and exploding gradients</a:t>
            </a:r>
            <a:endParaRPr kumimoji="1" lang="zh-CN" altLang="en-US" sz="2800" b="1" dirty="0">
              <a:solidFill>
                <a:srgbClr val="FFFFFF"/>
              </a:solidFill>
              <a:latin typeface="微软雅黑"/>
              <a:cs typeface="微软雅黑"/>
            </a:endParaRPr>
          </a:p>
        </p:txBody>
      </p:sp>
      <p:grpSp>
        <p:nvGrpSpPr>
          <p:cNvPr id="26" name="组合 25">
            <a:extLst>
              <a:ext uri="{FF2B5EF4-FFF2-40B4-BE49-F238E27FC236}">
                <a16:creationId xmlns:a16="http://schemas.microsoft.com/office/drawing/2014/main" xmlns="" id="{CBD3226E-913C-4C37-AA84-F0EF957E2057}"/>
              </a:ext>
            </a:extLst>
          </p:cNvPr>
          <p:cNvGrpSpPr/>
          <p:nvPr/>
        </p:nvGrpSpPr>
        <p:grpSpPr>
          <a:xfrm>
            <a:off x="408028" y="958691"/>
            <a:ext cx="7832327" cy="2687614"/>
            <a:chOff x="408028" y="958691"/>
            <a:chExt cx="7832327" cy="2687614"/>
          </a:xfrm>
        </p:grpSpPr>
        <p:sp>
          <p:nvSpPr>
            <p:cNvPr id="30" name="矩形 29">
              <a:extLst>
                <a:ext uri="{FF2B5EF4-FFF2-40B4-BE49-F238E27FC236}">
                  <a16:creationId xmlns:a16="http://schemas.microsoft.com/office/drawing/2014/main" xmlns="" id="{1478C027-FF90-4437-9357-C9E7DCE1FD81}"/>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Vanishing gradients</a:t>
              </a:r>
            </a:p>
          </p:txBody>
        </p:sp>
        <p:sp>
          <p:nvSpPr>
            <p:cNvPr id="33" name="矩形 32">
              <a:extLst>
                <a:ext uri="{FF2B5EF4-FFF2-40B4-BE49-F238E27FC236}">
                  <a16:creationId xmlns:a16="http://schemas.microsoft.com/office/drawing/2014/main" xmlns="" id="{4F5D21C8-2572-4376-A3BB-514B91846ADB}"/>
                </a:ext>
              </a:extLst>
            </p:cNvPr>
            <p:cNvSpPr/>
            <p:nvPr/>
          </p:nvSpPr>
          <p:spPr>
            <a:xfrm>
              <a:off x="408028" y="1657299"/>
              <a:ext cx="7832327" cy="1989006"/>
            </a:xfrm>
            <a:prstGeom prst="rect">
              <a:avLst/>
            </a:prstGeom>
          </p:spPr>
          <p:txBody>
            <a:bodyPr wrap="square">
              <a:spAutoFit/>
            </a:bodyPr>
            <a:lstStyle/>
            <a:p>
              <a:pPr>
                <a:lnSpc>
                  <a:spcPct val="130000"/>
                </a:lnSpc>
              </a:pPr>
              <a:r>
                <a:rPr lang="en-US" altLang="zh-CN" sz="1200" b="1" dirty="0">
                  <a:solidFill>
                    <a:srgbClr val="FFFFFF"/>
                  </a:solidFill>
                </a:rPr>
                <a:t>•</a:t>
              </a:r>
              <a:r>
                <a:rPr lang="zh-CN" altLang="en-US" sz="1200" dirty="0">
                  <a:solidFill>
                    <a:srgbClr val="FFFFFF"/>
                  </a:solidFill>
                </a:rPr>
                <a:t>网络变浅</a:t>
              </a:r>
              <a:endParaRPr lang="en-US" altLang="zh-CN" sz="1200" dirty="0">
                <a:solidFill>
                  <a:srgbClr val="FFFFFF"/>
                </a:solidFill>
              </a:endParaRPr>
            </a:p>
            <a:p>
              <a:pPr>
                <a:lnSpc>
                  <a:spcPct val="130000"/>
                </a:lnSpc>
              </a:pPr>
              <a:endParaRPr lang="en-US" altLang="zh-CN" sz="1200" dirty="0">
                <a:solidFill>
                  <a:srgbClr val="FFFFFF"/>
                </a:solidFill>
              </a:endParaRPr>
            </a:p>
            <a:p>
              <a:pPr>
                <a:lnSpc>
                  <a:spcPct val="130000"/>
                </a:lnSpc>
              </a:pPr>
              <a:r>
                <a:rPr lang="en-US" altLang="zh-CN" sz="1200" b="1" dirty="0">
                  <a:solidFill>
                    <a:srgbClr val="FFFFFF"/>
                  </a:solidFill>
                </a:rPr>
                <a:t>•</a:t>
              </a:r>
              <a:r>
                <a:rPr lang="zh-CN" altLang="en-US" sz="1200" dirty="0">
                  <a:solidFill>
                    <a:srgbClr val="FFFFFF"/>
                  </a:solidFill>
                </a:rPr>
                <a:t>逐步训练：首先基于一些辅助输出信号训练第一层结点，然后固定它们，根据真实的任务信号训练完整网络的其他上层结点。</a:t>
              </a:r>
              <a:endParaRPr lang="en-US" altLang="zh-CN" sz="1200" dirty="0">
                <a:solidFill>
                  <a:srgbClr val="FFFFFF"/>
                </a:solidFill>
              </a:endParaRPr>
            </a:p>
            <a:p>
              <a:pPr>
                <a:lnSpc>
                  <a:spcPct val="130000"/>
                </a:lnSpc>
              </a:pPr>
              <a:endParaRPr lang="en-US" altLang="zh-CN" sz="1200" dirty="0">
                <a:solidFill>
                  <a:srgbClr val="FFFFFF"/>
                </a:solidFill>
              </a:endParaRPr>
            </a:p>
            <a:p>
              <a:pPr>
                <a:lnSpc>
                  <a:spcPct val="130000"/>
                </a:lnSpc>
              </a:pPr>
              <a:r>
                <a:rPr lang="en-US" altLang="zh-CN" sz="1200" b="1" dirty="0">
                  <a:solidFill>
                    <a:srgbClr val="FFFFFF"/>
                  </a:solidFill>
                </a:rPr>
                <a:t>• </a:t>
              </a:r>
              <a:r>
                <a:rPr lang="en-US" altLang="zh-CN" sz="1200" dirty="0">
                  <a:solidFill>
                    <a:srgbClr val="FFFFFF"/>
                  </a:solidFill>
                </a:rPr>
                <a:t>Batch-normalization: </a:t>
              </a:r>
              <a:r>
                <a:rPr lang="zh-CN" altLang="en-US" sz="1200" dirty="0">
                  <a:solidFill>
                    <a:srgbClr val="FFFFFF"/>
                  </a:solidFill>
                </a:rPr>
                <a:t>对每一个</a:t>
              </a:r>
              <a:r>
                <a:rPr lang="en-US" altLang="zh-CN" sz="1200" dirty="0">
                  <a:solidFill>
                    <a:srgbClr val="FFFFFF"/>
                  </a:solidFill>
                </a:rPr>
                <a:t>minibatch</a:t>
              </a:r>
              <a:r>
                <a:rPr lang="zh-CN" altLang="en-US" sz="1200" dirty="0">
                  <a:solidFill>
                    <a:srgbClr val="FFFFFF"/>
                  </a:solidFill>
                </a:rPr>
                <a:t>，让网络中的输入归一化为均值为</a:t>
              </a:r>
              <a:r>
                <a:rPr lang="en-US" altLang="zh-CN" sz="1200" dirty="0">
                  <a:solidFill>
                    <a:srgbClr val="FFFFFF"/>
                  </a:solidFill>
                </a:rPr>
                <a:t>0</a:t>
              </a:r>
              <a:r>
                <a:rPr lang="zh-CN" altLang="en-US" sz="1200" dirty="0">
                  <a:solidFill>
                    <a:srgbClr val="FFFFFF"/>
                  </a:solidFill>
                </a:rPr>
                <a:t>且单位方差的分布。</a:t>
              </a:r>
              <a:endParaRPr lang="en-US" altLang="zh-CN" sz="1200" dirty="0">
                <a:solidFill>
                  <a:srgbClr val="FFFFFF"/>
                </a:solidFill>
              </a:endParaRPr>
            </a:p>
            <a:p>
              <a:pPr>
                <a:lnSpc>
                  <a:spcPct val="130000"/>
                </a:lnSpc>
              </a:pPr>
              <a:endParaRPr lang="en-US" altLang="zh-CN" sz="1200" dirty="0">
                <a:solidFill>
                  <a:srgbClr val="FFFFFF"/>
                </a:solidFill>
              </a:endParaRPr>
            </a:p>
            <a:p>
              <a:pPr>
                <a:lnSpc>
                  <a:spcPct val="130000"/>
                </a:lnSpc>
              </a:pPr>
              <a:r>
                <a:rPr lang="en-US" altLang="zh-CN" sz="1200" b="1" dirty="0">
                  <a:solidFill>
                    <a:srgbClr val="FFFFFF"/>
                  </a:solidFill>
                </a:rPr>
                <a:t>•</a:t>
              </a:r>
              <a:r>
                <a:rPr lang="zh-CN" altLang="en-US" sz="1200" dirty="0">
                  <a:solidFill>
                    <a:srgbClr val="FFFFFF"/>
                  </a:solidFill>
                </a:rPr>
                <a:t>特定的结构：</a:t>
              </a:r>
              <a:r>
                <a:rPr lang="en-US" altLang="zh-CN" sz="1200" dirty="0">
                  <a:solidFill>
                    <a:srgbClr val="FFFFFF"/>
                  </a:solidFill>
                </a:rPr>
                <a:t>RNN</a:t>
              </a:r>
              <a:r>
                <a:rPr lang="zh-CN" altLang="en-US" sz="1200" dirty="0">
                  <a:solidFill>
                    <a:srgbClr val="FFFFFF"/>
                  </a:solidFill>
                </a:rPr>
                <a:t>的</a:t>
              </a:r>
              <a:r>
                <a:rPr lang="en-US" altLang="zh-CN" sz="1200" dirty="0">
                  <a:solidFill>
                    <a:srgbClr val="FFFFFF"/>
                  </a:solidFill>
                </a:rPr>
                <a:t>LSTM</a:t>
              </a:r>
              <a:r>
                <a:rPr lang="zh-CN" altLang="en-US" sz="1200" dirty="0">
                  <a:solidFill>
                    <a:srgbClr val="FFFFFF"/>
                  </a:solidFill>
                </a:rPr>
                <a:t>和</a:t>
              </a:r>
              <a:r>
                <a:rPr lang="en-US" altLang="zh-CN" sz="1200" dirty="0">
                  <a:solidFill>
                    <a:srgbClr val="FFFFFF"/>
                  </a:solidFill>
                </a:rPr>
                <a:t>GRU</a:t>
              </a:r>
              <a:r>
                <a:rPr lang="zh-CN" altLang="en-US" sz="1200" dirty="0">
                  <a:solidFill>
                    <a:srgbClr val="FFFFFF"/>
                  </a:solidFill>
                </a:rPr>
                <a:t>结构。</a:t>
              </a:r>
              <a:endParaRPr lang="en-US" altLang="zh-CN" sz="1200" dirty="0">
                <a:solidFill>
                  <a:srgbClr val="FFFFFF"/>
                </a:solidFill>
              </a:endParaRPr>
            </a:p>
          </p:txBody>
        </p:sp>
      </p:grpSp>
    </p:spTree>
    <p:extLst>
      <p:ext uri="{BB962C8B-B14F-4D97-AF65-F5344CB8AC3E}">
        <p14:creationId xmlns:p14="http://schemas.microsoft.com/office/powerpoint/2010/main" val="236501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6" y="221309"/>
            <a:ext cx="5813337"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Vanishing and exploding gradients</a:t>
            </a:r>
            <a:endParaRPr kumimoji="1" lang="zh-CN" altLang="en-US" sz="2800" b="1" dirty="0">
              <a:solidFill>
                <a:srgbClr val="FFFFFF"/>
              </a:solidFill>
              <a:latin typeface="微软雅黑"/>
              <a:cs typeface="微软雅黑"/>
            </a:endParaRPr>
          </a:p>
        </p:txBody>
      </p:sp>
      <p:grpSp>
        <p:nvGrpSpPr>
          <p:cNvPr id="2" name="组合 1">
            <a:extLst>
              <a:ext uri="{FF2B5EF4-FFF2-40B4-BE49-F238E27FC236}">
                <a16:creationId xmlns:a16="http://schemas.microsoft.com/office/drawing/2014/main" xmlns="" id="{35267A94-C7EE-4F91-AAC5-BA35231337EA}"/>
              </a:ext>
            </a:extLst>
          </p:cNvPr>
          <p:cNvGrpSpPr/>
          <p:nvPr/>
        </p:nvGrpSpPr>
        <p:grpSpPr>
          <a:xfrm>
            <a:off x="368780" y="958691"/>
            <a:ext cx="7871573" cy="1974371"/>
            <a:chOff x="368780" y="958691"/>
            <a:chExt cx="7871573" cy="1974371"/>
          </a:xfrm>
        </p:grpSpPr>
        <p:sp>
          <p:nvSpPr>
            <p:cNvPr id="30" name="矩形 29">
              <a:extLst>
                <a:ext uri="{FF2B5EF4-FFF2-40B4-BE49-F238E27FC236}">
                  <a16:creationId xmlns:a16="http://schemas.microsoft.com/office/drawing/2014/main" xmlns="" id="{1478C027-FF90-4437-9357-C9E7DCE1FD81}"/>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Exploding gradients</a:t>
              </a:r>
            </a:p>
          </p:txBody>
        </p:sp>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xmlns="" id="{4F5D21C8-2572-4376-A3BB-514B91846ADB}"/>
                    </a:ext>
                  </a:extLst>
                </p:cNvPr>
                <p:cNvSpPr/>
                <p:nvPr/>
              </p:nvSpPr>
              <p:spPr>
                <a:xfrm>
                  <a:off x="408026" y="2102770"/>
                  <a:ext cx="7832327" cy="830292"/>
                </a:xfrm>
                <a:prstGeom prst="rect">
                  <a:avLst/>
                </a:prstGeom>
              </p:spPr>
              <p:txBody>
                <a:bodyPr wrap="square">
                  <a:spAutoFit/>
                </a:bodyPr>
                <a:lstStyle/>
                <a:p>
                  <a:pPr>
                    <a:lnSpc>
                      <a:spcPct val="130000"/>
                    </a:lnSpc>
                  </a:pPr>
                  <a:r>
                    <a:rPr lang="zh-CN" altLang="en-US" sz="1200" dirty="0">
                      <a:solidFill>
                        <a:srgbClr val="FFFFFF"/>
                      </a:solidFill>
                    </a:rPr>
                    <a:t>如果梯度的范数超过给定的阈值，就裁剪掉。</a:t>
                  </a:r>
                  <a:endParaRPr lang="en-US" altLang="zh-CN" sz="1200" dirty="0">
                    <a:solidFill>
                      <a:srgbClr val="FFFFFF"/>
                    </a:solidFill>
                  </a:endParaRPr>
                </a:p>
                <a:p>
                  <a:pPr>
                    <a:lnSpc>
                      <a:spcPct val="130000"/>
                    </a:lnSpc>
                  </a:pPr>
                  <a14:m>
                    <m:oMathPara xmlns:m="http://schemas.openxmlformats.org/officeDocument/2006/math">
                      <m:oMathParaPr>
                        <m:jc m:val="centerGroup"/>
                      </m:oMathParaPr>
                      <m:oMath xmlns:m="http://schemas.openxmlformats.org/officeDocument/2006/math">
                        <m:d>
                          <m:dPr>
                            <m:begChr m:val="‖"/>
                            <m:endChr m:val="‖"/>
                            <m:ctrlPr>
                              <a:rPr lang="en-US" altLang="zh-CN" sz="1200" i="1" smtClean="0">
                                <a:solidFill>
                                  <a:srgbClr val="FFFFFF"/>
                                </a:solidFill>
                                <a:latin typeface="Cambria Math" panose="02040503050406030204" pitchFamily="18" charset="0"/>
                              </a:rPr>
                            </m:ctrlPr>
                          </m:dPr>
                          <m:e>
                            <m:acc>
                              <m:accPr>
                                <m:chr m:val="̂"/>
                                <m:ctrlPr>
                                  <a:rPr lang="en-US" altLang="zh-CN" sz="1200" i="1" smtClean="0">
                                    <a:solidFill>
                                      <a:srgbClr val="FFFFFF"/>
                                    </a:solidFill>
                                    <a:latin typeface="Cambria Math" panose="02040503050406030204" pitchFamily="18" charset="0"/>
                                  </a:rPr>
                                </m:ctrlPr>
                              </m:accPr>
                              <m:e>
                                <m:r>
                                  <m:rPr>
                                    <m:sty m:val="p"/>
                                  </m:rPr>
                                  <a:rPr lang="en-US" altLang="zh-CN" sz="1200" i="1">
                                    <a:solidFill>
                                      <a:srgbClr val="FFFFFF"/>
                                    </a:solidFill>
                                    <a:latin typeface="Cambria Math" panose="02040503050406030204" pitchFamily="18" charset="0"/>
                                  </a:rPr>
                                  <m:t>g</m:t>
                                </m:r>
                              </m:e>
                            </m:acc>
                          </m:e>
                        </m:d>
                        <m:r>
                          <a:rPr lang="en-US" altLang="zh-CN" sz="1200" i="1">
                            <a:solidFill>
                              <a:srgbClr val="FFFFFF"/>
                            </a:solidFill>
                            <a:latin typeface="Cambria Math" panose="02040503050406030204" pitchFamily="18" charset="0"/>
                            <a:ea typeface="Cambria Math" panose="02040503050406030204" pitchFamily="18" charset="0"/>
                          </a:rPr>
                          <m:t>←</m:t>
                        </m:r>
                        <m:f>
                          <m:fPr>
                            <m:ctrlPr>
                              <a:rPr lang="en-US" altLang="zh-CN" sz="1200" i="1" smtClean="0">
                                <a:solidFill>
                                  <a:srgbClr val="FFFFFF"/>
                                </a:solidFill>
                                <a:latin typeface="Cambria Math" panose="02040503050406030204" pitchFamily="18" charset="0"/>
                                <a:ea typeface="Cambria Math" panose="02040503050406030204" pitchFamily="18" charset="0"/>
                              </a:rPr>
                            </m:ctrlPr>
                          </m:fPr>
                          <m:num>
                            <m:r>
                              <a:rPr lang="en-US" altLang="zh-CN" sz="1200" i="1" smtClean="0">
                                <a:solidFill>
                                  <a:srgbClr val="FFFFFF"/>
                                </a:solidFill>
                                <a:latin typeface="Cambria Math" panose="02040503050406030204" pitchFamily="18" charset="0"/>
                                <a:ea typeface="Cambria Math" panose="02040503050406030204" pitchFamily="18" charset="0"/>
                              </a:rPr>
                              <m:t>𝑡h𝑟𝑒𝑠h𝑜𝑙𝑑</m:t>
                            </m:r>
                          </m:num>
                          <m:den>
                            <m:d>
                              <m:dPr>
                                <m:begChr m:val="‖"/>
                                <m:endChr m:val="‖"/>
                                <m:ctrlPr>
                                  <a:rPr lang="en-US" altLang="zh-CN" sz="1200" i="1">
                                    <a:solidFill>
                                      <a:srgbClr val="FFFFFF"/>
                                    </a:solidFill>
                                    <a:latin typeface="Cambria Math" panose="02040503050406030204" pitchFamily="18" charset="0"/>
                                  </a:rPr>
                                </m:ctrlPr>
                              </m:dPr>
                              <m:e>
                                <m:acc>
                                  <m:accPr>
                                    <m:chr m:val="̂"/>
                                    <m:ctrlPr>
                                      <a:rPr lang="en-US" altLang="zh-CN" sz="1200" i="1">
                                        <a:solidFill>
                                          <a:srgbClr val="FFFFFF"/>
                                        </a:solidFill>
                                        <a:latin typeface="Cambria Math" panose="02040503050406030204" pitchFamily="18" charset="0"/>
                                      </a:rPr>
                                    </m:ctrlPr>
                                  </m:accPr>
                                  <m:e>
                                    <m:r>
                                      <m:rPr>
                                        <m:sty m:val="p"/>
                                      </m:rPr>
                                      <a:rPr lang="en-US" altLang="zh-CN" sz="1200" i="1">
                                        <a:solidFill>
                                          <a:srgbClr val="FFFFFF"/>
                                        </a:solidFill>
                                        <a:latin typeface="Cambria Math" panose="02040503050406030204" pitchFamily="18" charset="0"/>
                                      </a:rPr>
                                      <m:t>g</m:t>
                                    </m:r>
                                  </m:e>
                                </m:acc>
                              </m:e>
                            </m:d>
                          </m:den>
                        </m:f>
                        <m:r>
                          <a:rPr lang="en-US" altLang="zh-CN" sz="1200" i="1" smtClean="0">
                            <a:solidFill>
                              <a:srgbClr val="FFFFFF"/>
                            </a:solidFill>
                            <a:latin typeface="Cambria Math" panose="02040503050406030204" pitchFamily="18" charset="0"/>
                            <a:ea typeface="Cambria Math" panose="02040503050406030204" pitchFamily="18" charset="0"/>
                          </a:rPr>
                          <m:t>     </m:t>
                        </m:r>
                        <m:r>
                          <a:rPr lang="en-US" altLang="zh-CN" sz="1200" i="1" smtClean="0">
                            <a:solidFill>
                              <a:srgbClr val="FFFFFF"/>
                            </a:solidFill>
                            <a:latin typeface="Cambria Math" panose="02040503050406030204" pitchFamily="18" charset="0"/>
                            <a:ea typeface="Cambria Math" panose="02040503050406030204" pitchFamily="18" charset="0"/>
                          </a:rPr>
                          <m:t>𝑖𝑓</m:t>
                        </m:r>
                        <m:r>
                          <a:rPr lang="en-US" altLang="zh-CN" sz="1200" i="1" smtClean="0">
                            <a:solidFill>
                              <a:srgbClr val="FFFFFF"/>
                            </a:solidFill>
                            <a:latin typeface="Cambria Math" panose="02040503050406030204" pitchFamily="18" charset="0"/>
                            <a:ea typeface="Cambria Math" panose="02040503050406030204" pitchFamily="18" charset="0"/>
                          </a:rPr>
                          <m:t>   </m:t>
                        </m:r>
                        <m:d>
                          <m:dPr>
                            <m:begChr m:val="‖"/>
                            <m:endChr m:val="‖"/>
                            <m:ctrlPr>
                              <a:rPr lang="en-US" altLang="zh-CN" sz="1200" i="1">
                                <a:solidFill>
                                  <a:srgbClr val="FFFFFF"/>
                                </a:solidFill>
                                <a:latin typeface="Cambria Math" panose="02040503050406030204" pitchFamily="18" charset="0"/>
                              </a:rPr>
                            </m:ctrlPr>
                          </m:dPr>
                          <m:e>
                            <m:acc>
                              <m:accPr>
                                <m:chr m:val="̂"/>
                                <m:ctrlPr>
                                  <a:rPr lang="en-US" altLang="zh-CN" sz="1200" i="1">
                                    <a:solidFill>
                                      <a:srgbClr val="FFFFFF"/>
                                    </a:solidFill>
                                    <a:latin typeface="Cambria Math" panose="02040503050406030204" pitchFamily="18" charset="0"/>
                                  </a:rPr>
                                </m:ctrlPr>
                              </m:accPr>
                              <m:e>
                                <m:r>
                                  <m:rPr>
                                    <m:sty m:val="p"/>
                                  </m:rPr>
                                  <a:rPr lang="en-US" altLang="zh-CN" sz="1200" i="1">
                                    <a:solidFill>
                                      <a:srgbClr val="FFFFFF"/>
                                    </a:solidFill>
                                    <a:latin typeface="Cambria Math" panose="02040503050406030204" pitchFamily="18" charset="0"/>
                                  </a:rPr>
                                  <m:t>g</m:t>
                                </m:r>
                              </m:e>
                            </m:acc>
                          </m:e>
                        </m:d>
                        <m:r>
                          <a:rPr lang="en-US" altLang="zh-CN" sz="1200" i="1" smtClean="0">
                            <a:solidFill>
                              <a:srgbClr val="FFFFFF"/>
                            </a:solidFill>
                            <a:latin typeface="Cambria Math" panose="02040503050406030204" pitchFamily="18" charset="0"/>
                            <a:ea typeface="Cambria Math" panose="02040503050406030204" pitchFamily="18" charset="0"/>
                          </a:rPr>
                          <m:t>&gt;</m:t>
                        </m:r>
                        <m:r>
                          <a:rPr lang="en-US" altLang="zh-CN" sz="1200" i="1">
                            <a:solidFill>
                              <a:srgbClr val="FFFFFF"/>
                            </a:solidFill>
                            <a:latin typeface="Cambria Math" panose="02040503050406030204" pitchFamily="18" charset="0"/>
                            <a:ea typeface="Cambria Math" panose="02040503050406030204" pitchFamily="18" charset="0"/>
                          </a:rPr>
                          <m:t>𝑡h𝑟𝑒𝑠h𝑜𝑙𝑑</m:t>
                        </m:r>
                      </m:oMath>
                    </m:oMathPara>
                  </a14:m>
                  <a:endParaRPr lang="en-US" altLang="zh-CN" sz="1200" dirty="0">
                    <a:solidFill>
                      <a:srgbClr val="FFFFFF"/>
                    </a:solidFill>
                  </a:endParaRPr>
                </a:p>
              </p:txBody>
            </p:sp>
          </mc:Choice>
          <mc:Fallback xmlns="">
            <p:sp>
              <p:nvSpPr>
                <p:cNvPr id="33" name="矩形 32">
                  <a:extLst>
                    <a:ext uri="{FF2B5EF4-FFF2-40B4-BE49-F238E27FC236}">
                      <a16:creationId xmlns:a16="http://schemas.microsoft.com/office/drawing/2014/main" id="{4F5D21C8-2572-4376-A3BB-514B91846ADB}"/>
                    </a:ext>
                  </a:extLst>
                </p:cNvPr>
                <p:cNvSpPr>
                  <a:spLocks noRot="1" noChangeAspect="1" noMove="1" noResize="1" noEditPoints="1" noAdjustHandles="1" noChangeArrowheads="1" noChangeShapeType="1" noTextEdit="1"/>
                </p:cNvSpPr>
                <p:nvPr/>
              </p:nvSpPr>
              <p:spPr>
                <a:xfrm>
                  <a:off x="408026" y="2102770"/>
                  <a:ext cx="7832327" cy="830292"/>
                </a:xfrm>
                <a:prstGeom prst="rect">
                  <a:avLst/>
                </a:prstGeom>
                <a:blipFill>
                  <a:blip r:embed="rId2"/>
                  <a:stretch>
                    <a:fillRect l="-78"/>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xmlns="" id="{64C7FBA3-F47D-4051-845F-320A8D3E6825}"/>
                </a:ext>
              </a:extLst>
            </p:cNvPr>
            <p:cNvSpPr/>
            <p:nvPr/>
          </p:nvSpPr>
          <p:spPr>
            <a:xfrm>
              <a:off x="368780" y="1623703"/>
              <a:ext cx="2606106" cy="377924"/>
            </a:xfrm>
            <a:prstGeom prst="rect">
              <a:avLst/>
            </a:prstGeom>
          </p:spPr>
          <p:txBody>
            <a:bodyPr wrap="square">
              <a:spAutoFit/>
            </a:bodyPr>
            <a:lstStyle/>
            <a:p>
              <a:pPr>
                <a:lnSpc>
                  <a:spcPct val="130000"/>
                </a:lnSpc>
              </a:pPr>
              <a:r>
                <a:rPr lang="zh-CN" altLang="en-US" sz="1600" dirty="0">
                  <a:solidFill>
                    <a:srgbClr val="FFFFFF"/>
                  </a:solidFill>
                </a:rPr>
                <a:t>梯度剪枝</a:t>
              </a:r>
              <a:endParaRPr lang="en-US" altLang="zh-CN" sz="1600" dirty="0">
                <a:solidFill>
                  <a:srgbClr val="FFFFFF"/>
                </a:solidFill>
              </a:endParaRPr>
            </a:p>
          </p:txBody>
        </p:sp>
      </p:grpSp>
    </p:spTree>
    <p:extLst>
      <p:ext uri="{BB962C8B-B14F-4D97-AF65-F5344CB8AC3E}">
        <p14:creationId xmlns:p14="http://schemas.microsoft.com/office/powerpoint/2010/main" val="194434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7" y="221309"/>
            <a:ext cx="479867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Saturation and dead neurons</a:t>
            </a:r>
            <a:endParaRPr kumimoji="1" lang="zh-CN" altLang="en-US" sz="2400" b="1" dirty="0">
              <a:solidFill>
                <a:srgbClr val="FFFFFF"/>
              </a:solidFill>
              <a:latin typeface="微软雅黑"/>
              <a:cs typeface="微软雅黑"/>
            </a:endParaRPr>
          </a:p>
        </p:txBody>
      </p:sp>
      <p:grpSp>
        <p:nvGrpSpPr>
          <p:cNvPr id="2" name="组合 1">
            <a:extLst>
              <a:ext uri="{FF2B5EF4-FFF2-40B4-BE49-F238E27FC236}">
                <a16:creationId xmlns:a16="http://schemas.microsoft.com/office/drawing/2014/main" xmlns="" id="{366B1CB4-F780-4D16-BA8A-D39080718EA8}"/>
              </a:ext>
            </a:extLst>
          </p:cNvPr>
          <p:cNvGrpSpPr/>
          <p:nvPr/>
        </p:nvGrpSpPr>
        <p:grpSpPr>
          <a:xfrm>
            <a:off x="368780" y="958691"/>
            <a:ext cx="7871578" cy="3042563"/>
            <a:chOff x="368780" y="958691"/>
            <a:chExt cx="7871578" cy="3042563"/>
          </a:xfrm>
        </p:grpSpPr>
        <p:sp>
          <p:nvSpPr>
            <p:cNvPr id="30" name="矩形 29">
              <a:extLst>
                <a:ext uri="{FF2B5EF4-FFF2-40B4-BE49-F238E27FC236}">
                  <a16:creationId xmlns:a16="http://schemas.microsoft.com/office/drawing/2014/main" xmlns="" id="{5B59E5A0-5EA7-4C93-B1D0-F41BC299D8BB}"/>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Saturation neurons</a:t>
              </a:r>
            </a:p>
          </p:txBody>
        </p:sp>
        <p:sp>
          <p:nvSpPr>
            <p:cNvPr id="33" name="矩形 32">
              <a:extLst>
                <a:ext uri="{FF2B5EF4-FFF2-40B4-BE49-F238E27FC236}">
                  <a16:creationId xmlns:a16="http://schemas.microsoft.com/office/drawing/2014/main" xmlns="" id="{1520B736-3D2D-43AF-B31E-6AB75EFE8DCA}"/>
                </a:ext>
              </a:extLst>
            </p:cNvPr>
            <p:cNvSpPr/>
            <p:nvPr/>
          </p:nvSpPr>
          <p:spPr>
            <a:xfrm>
              <a:off x="408026" y="2102770"/>
              <a:ext cx="7832327" cy="308546"/>
            </a:xfrm>
            <a:prstGeom prst="rect">
              <a:avLst/>
            </a:prstGeom>
          </p:spPr>
          <p:txBody>
            <a:bodyPr wrap="square">
              <a:spAutoFit/>
            </a:bodyPr>
            <a:lstStyle/>
            <a:p>
              <a:pPr>
                <a:lnSpc>
                  <a:spcPct val="130000"/>
                </a:lnSpc>
              </a:pPr>
              <a:r>
                <a:rPr lang="zh-CN" altLang="en-US" sz="1200" dirty="0">
                  <a:solidFill>
                    <a:srgbClr val="FFFFFF"/>
                  </a:solidFill>
                </a:rPr>
                <a:t>该层的输出接近于</a:t>
              </a:r>
              <a:r>
                <a:rPr lang="en-US" altLang="zh-CN" sz="1200" dirty="0">
                  <a:solidFill>
                    <a:srgbClr val="FFFFFF"/>
                  </a:solidFill>
                </a:rPr>
                <a:t>1</a:t>
              </a:r>
              <a:r>
                <a:rPr lang="zh-CN" altLang="en-US" sz="1200" dirty="0">
                  <a:solidFill>
                    <a:srgbClr val="FFFFFF"/>
                  </a:solidFill>
                </a:rPr>
                <a:t>，即激活函数的上界。</a:t>
              </a:r>
              <a:endParaRPr lang="en-US" altLang="zh-CN" sz="1200" dirty="0">
                <a:solidFill>
                  <a:srgbClr val="FFFFFF"/>
                </a:solidFill>
              </a:endParaRPr>
            </a:p>
          </p:txBody>
        </p:sp>
        <p:sp>
          <p:nvSpPr>
            <p:cNvPr id="34" name="矩形 33">
              <a:extLst>
                <a:ext uri="{FF2B5EF4-FFF2-40B4-BE49-F238E27FC236}">
                  <a16:creationId xmlns:a16="http://schemas.microsoft.com/office/drawing/2014/main" xmlns="" id="{5B234FD8-8A9D-4A80-AF69-42D88BC369B1}"/>
                </a:ext>
              </a:extLst>
            </p:cNvPr>
            <p:cNvSpPr/>
            <p:nvPr/>
          </p:nvSpPr>
          <p:spPr>
            <a:xfrm>
              <a:off x="368780" y="1623703"/>
              <a:ext cx="3536246" cy="380617"/>
            </a:xfrm>
            <a:prstGeom prst="rect">
              <a:avLst/>
            </a:prstGeom>
          </p:spPr>
          <p:txBody>
            <a:bodyPr wrap="square">
              <a:spAutoFit/>
            </a:bodyPr>
            <a:lstStyle/>
            <a:p>
              <a:pPr>
                <a:lnSpc>
                  <a:spcPct val="130000"/>
                </a:lnSpc>
              </a:pPr>
              <a:r>
                <a:rPr lang="en-US" altLang="zh-CN" sz="1600" dirty="0">
                  <a:solidFill>
                    <a:srgbClr val="FFFFFF"/>
                  </a:solidFill>
                </a:rPr>
                <a:t>Tanh</a:t>
              </a:r>
              <a:r>
                <a:rPr lang="zh-CN" altLang="en-US" sz="1600" dirty="0">
                  <a:solidFill>
                    <a:srgbClr val="FFFFFF"/>
                  </a:solidFill>
                </a:rPr>
                <a:t>激活函数，</a:t>
              </a:r>
              <a:r>
                <a:rPr lang="en-US" altLang="zh-CN" sz="1600" dirty="0">
                  <a:solidFill>
                    <a:srgbClr val="FFFFFF"/>
                  </a:solidFill>
                </a:rPr>
                <a:t>sigmoid</a:t>
              </a:r>
              <a:r>
                <a:rPr lang="zh-CN" altLang="en-US" sz="1600" dirty="0">
                  <a:solidFill>
                    <a:srgbClr val="FFFFFF"/>
                  </a:solidFill>
                </a:rPr>
                <a:t>激活函数</a:t>
              </a:r>
              <a:endParaRPr lang="en-US" altLang="zh-CN" sz="1600" dirty="0">
                <a:solidFill>
                  <a:srgbClr val="FFFFFF"/>
                </a:solidFill>
              </a:endParaRPr>
            </a:p>
          </p:txBody>
        </p: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xmlns="" id="{49EB8436-9F3B-47C1-91F7-888ADA64E077}"/>
                    </a:ext>
                  </a:extLst>
                </p:cNvPr>
                <p:cNvSpPr/>
                <p:nvPr/>
              </p:nvSpPr>
              <p:spPr>
                <a:xfrm>
                  <a:off x="408031" y="2589329"/>
                  <a:ext cx="7832327" cy="1411925"/>
                </a:xfrm>
                <a:prstGeom prst="rect">
                  <a:avLst/>
                </a:prstGeom>
              </p:spPr>
              <p:txBody>
                <a:bodyPr wrap="square">
                  <a:spAutoFit/>
                </a:bodyPr>
                <a:lstStyle/>
                <a:p>
                  <a:pPr>
                    <a:lnSpc>
                      <a:spcPct val="130000"/>
                    </a:lnSpc>
                  </a:pPr>
                  <a:r>
                    <a:rPr lang="en-US" altLang="zh-CN" sz="1200" b="1" dirty="0">
                      <a:solidFill>
                        <a:srgbClr val="FFFFFF"/>
                      </a:solidFill>
                    </a:rPr>
                    <a:t>•</a:t>
                  </a:r>
                  <a:r>
                    <a:rPr lang="zh-CN" altLang="en-US" sz="1200" dirty="0">
                      <a:solidFill>
                        <a:srgbClr val="FFFFFF"/>
                      </a:solidFill>
                    </a:rPr>
                    <a:t>更改初始化</a:t>
                  </a:r>
                  <a:endParaRPr lang="en-US" altLang="zh-CN" sz="1200" dirty="0">
                    <a:solidFill>
                      <a:srgbClr val="FFFFFF"/>
                    </a:solidFill>
                  </a:endParaRPr>
                </a:p>
                <a:p>
                  <a:pPr>
                    <a:lnSpc>
                      <a:spcPct val="130000"/>
                    </a:lnSpc>
                  </a:pPr>
                  <a:r>
                    <a:rPr lang="en-US" altLang="zh-CN" sz="1200" b="1" dirty="0">
                      <a:solidFill>
                        <a:srgbClr val="FFFFFF"/>
                      </a:solidFill>
                    </a:rPr>
                    <a:t>•</a:t>
                  </a:r>
                  <a:r>
                    <a:rPr lang="zh-CN" altLang="en-US" sz="1200" dirty="0">
                      <a:solidFill>
                        <a:srgbClr val="FFFFFF"/>
                      </a:solidFill>
                    </a:rPr>
                    <a:t>缩放输入值的范围</a:t>
                  </a:r>
                  <a:endParaRPr lang="en-US" altLang="zh-CN" sz="1200" dirty="0">
                    <a:solidFill>
                      <a:srgbClr val="FFFFFF"/>
                    </a:solidFill>
                  </a:endParaRPr>
                </a:p>
                <a:p>
                  <a:pPr>
                    <a:lnSpc>
                      <a:spcPct val="130000"/>
                    </a:lnSpc>
                  </a:pPr>
                  <a:r>
                    <a:rPr lang="en-US" altLang="zh-CN" sz="1200" b="1" dirty="0">
                      <a:solidFill>
                        <a:srgbClr val="FFFFFF"/>
                      </a:solidFill>
                    </a:rPr>
                    <a:t>•</a:t>
                  </a:r>
                  <a:r>
                    <a:rPr lang="zh-CN" altLang="en-US" sz="1200" dirty="0">
                      <a:solidFill>
                        <a:srgbClr val="FFFFFF"/>
                      </a:solidFill>
                    </a:rPr>
                    <a:t>改变学习速率</a:t>
                  </a:r>
                  <a:endParaRPr lang="en-US" altLang="zh-CN" sz="1200" dirty="0">
                    <a:solidFill>
                      <a:srgbClr val="FFFFFF"/>
                    </a:solidFill>
                  </a:endParaRPr>
                </a:p>
                <a:p>
                  <a:pPr>
                    <a:lnSpc>
                      <a:spcPct val="130000"/>
                    </a:lnSpc>
                  </a:pPr>
                  <a:r>
                    <a:rPr lang="en-US" altLang="zh-CN" sz="1200" b="1" dirty="0">
                      <a:solidFill>
                        <a:srgbClr val="FFFFFF"/>
                      </a:solidFill>
                    </a:rPr>
                    <a:t>•</a:t>
                  </a:r>
                  <a:r>
                    <a:rPr lang="zh-CN" altLang="en-US" sz="1200" dirty="0">
                      <a:solidFill>
                        <a:srgbClr val="FFFFFF"/>
                      </a:solidFill>
                    </a:rPr>
                    <a:t>归一化激活函数的饱和输出值：使用</a:t>
                  </a:r>
                  <a14:m>
                    <m:oMath xmlns:m="http://schemas.openxmlformats.org/officeDocument/2006/math">
                      <m:r>
                        <a:rPr lang="en-US" altLang="zh-CN" sz="1200" i="1" smtClean="0">
                          <a:solidFill>
                            <a:srgbClr val="FFFFFF"/>
                          </a:solidFill>
                          <a:latin typeface="Cambria Math" panose="02040503050406030204" pitchFamily="18" charset="0"/>
                        </a:rPr>
                        <m:t>𝑔</m:t>
                      </m:r>
                      <m:d>
                        <m:dPr>
                          <m:ctrlPr>
                            <a:rPr lang="en-US" altLang="zh-CN" sz="1200" i="1" smtClean="0">
                              <a:solidFill>
                                <a:srgbClr val="FFFFFF"/>
                              </a:solidFill>
                              <a:latin typeface="Cambria Math" panose="02040503050406030204" pitchFamily="18" charset="0"/>
                            </a:rPr>
                          </m:ctrlPr>
                        </m:dPr>
                        <m:e>
                          <m:r>
                            <a:rPr lang="en-US" altLang="zh-CN" sz="1200" i="1" smtClean="0">
                              <a:solidFill>
                                <a:srgbClr val="FFFFFF"/>
                              </a:solidFill>
                              <a:latin typeface="Cambria Math" panose="02040503050406030204" pitchFamily="18" charset="0"/>
                            </a:rPr>
                            <m:t>h</m:t>
                          </m:r>
                        </m:e>
                      </m:d>
                      <m:r>
                        <a:rPr lang="en-US" altLang="zh-CN" sz="1200" i="1" smtClean="0">
                          <a:solidFill>
                            <a:srgbClr val="FFFFFF"/>
                          </a:solidFill>
                          <a:latin typeface="Cambria Math" panose="02040503050406030204" pitchFamily="18" charset="0"/>
                        </a:rPr>
                        <m:t>=</m:t>
                      </m:r>
                      <m:f>
                        <m:fPr>
                          <m:ctrlPr>
                            <a:rPr lang="en-US" altLang="zh-CN" sz="1200" i="1" smtClean="0">
                              <a:solidFill>
                                <a:srgbClr val="FFFFFF"/>
                              </a:solidFill>
                              <a:latin typeface="Cambria Math" panose="02040503050406030204" pitchFamily="18" charset="0"/>
                            </a:rPr>
                          </m:ctrlPr>
                        </m:fPr>
                        <m:num>
                          <m:r>
                            <m:rPr>
                              <m:sty m:val="p"/>
                            </m:rPr>
                            <a:rPr lang="en-US" altLang="zh-CN" sz="1200" smtClean="0">
                              <a:solidFill>
                                <a:srgbClr val="FFFFFF"/>
                              </a:solidFill>
                              <a:latin typeface="Cambria Math" panose="02040503050406030204" pitchFamily="18" charset="0"/>
                            </a:rPr>
                            <m:t>tanh</m:t>
                          </m:r>
                          <m:r>
                            <a:rPr lang="en-US" altLang="zh-CN" sz="1200" i="1" smtClean="0">
                              <a:solidFill>
                                <a:srgbClr val="FFFFFF"/>
                              </a:solidFill>
                              <a:latin typeface="Cambria Math" panose="02040503050406030204" pitchFamily="18" charset="0"/>
                            </a:rPr>
                            <m:t>⁡(</m:t>
                          </m:r>
                          <m:r>
                            <a:rPr lang="en-US" altLang="zh-CN" sz="1200" i="1" smtClean="0">
                              <a:solidFill>
                                <a:srgbClr val="FFFFFF"/>
                              </a:solidFill>
                              <a:latin typeface="Cambria Math" panose="02040503050406030204" pitchFamily="18" charset="0"/>
                            </a:rPr>
                            <m:t>h</m:t>
                          </m:r>
                          <m:r>
                            <a:rPr lang="en-US" altLang="zh-CN" sz="1200" i="1" smtClean="0">
                              <a:solidFill>
                                <a:srgbClr val="FFFFFF"/>
                              </a:solidFill>
                              <a:latin typeface="Cambria Math" panose="02040503050406030204" pitchFamily="18" charset="0"/>
                            </a:rPr>
                            <m:t>)</m:t>
                          </m:r>
                        </m:num>
                        <m:den>
                          <m:d>
                            <m:dPr>
                              <m:begChr m:val="‖"/>
                              <m:endChr m:val="‖"/>
                              <m:ctrlPr>
                                <a:rPr lang="en-US" altLang="zh-CN" sz="1200" i="1" smtClean="0">
                                  <a:solidFill>
                                    <a:srgbClr val="FFFFFF"/>
                                  </a:solidFill>
                                  <a:latin typeface="Cambria Math" panose="02040503050406030204" pitchFamily="18" charset="0"/>
                                </a:rPr>
                              </m:ctrlPr>
                            </m:dPr>
                            <m:e>
                              <m:r>
                                <m:rPr>
                                  <m:sty m:val="p"/>
                                </m:rPr>
                                <a:rPr lang="en-US" altLang="zh-CN" sz="1200">
                                  <a:solidFill>
                                    <a:srgbClr val="FFFFFF"/>
                                  </a:solidFill>
                                  <a:latin typeface="Cambria Math" panose="02040503050406030204" pitchFamily="18" charset="0"/>
                                </a:rPr>
                                <m:t>tanh</m:t>
                              </m:r>
                              <m:r>
                                <a:rPr lang="en-US" altLang="zh-CN" sz="1200" i="1">
                                  <a:solidFill>
                                    <a:srgbClr val="FFFFFF"/>
                                  </a:solidFill>
                                  <a:latin typeface="Cambria Math" panose="02040503050406030204" pitchFamily="18" charset="0"/>
                                </a:rPr>
                                <m:t>⁡(</m:t>
                              </m:r>
                              <m:r>
                                <a:rPr lang="en-US" altLang="zh-CN" sz="1200" i="1">
                                  <a:solidFill>
                                    <a:srgbClr val="FFFFFF"/>
                                  </a:solidFill>
                                  <a:latin typeface="Cambria Math" panose="02040503050406030204" pitchFamily="18" charset="0"/>
                                </a:rPr>
                                <m:t>h</m:t>
                              </m:r>
                              <m:r>
                                <a:rPr lang="en-US" altLang="zh-CN" sz="1200" i="1">
                                  <a:solidFill>
                                    <a:srgbClr val="FFFFFF"/>
                                  </a:solidFill>
                                  <a:latin typeface="Cambria Math" panose="02040503050406030204" pitchFamily="18" charset="0"/>
                                </a:rPr>
                                <m:t>)</m:t>
                              </m:r>
                            </m:e>
                          </m:d>
                        </m:den>
                      </m:f>
                    </m:oMath>
                  </a14:m>
                  <a:r>
                    <a:rPr lang="zh-CN" altLang="en-US" sz="1200" dirty="0">
                      <a:solidFill>
                        <a:srgbClr val="FFFFFF"/>
                      </a:solidFill>
                    </a:rPr>
                    <a:t>而不是</a:t>
                  </a:r>
                  <a14:m>
                    <m:oMath xmlns:m="http://schemas.openxmlformats.org/officeDocument/2006/math">
                      <m:r>
                        <a:rPr lang="en-US" altLang="zh-CN" sz="1200" i="1">
                          <a:solidFill>
                            <a:srgbClr val="FFFFFF"/>
                          </a:solidFill>
                          <a:latin typeface="Cambria Math" panose="02040503050406030204" pitchFamily="18" charset="0"/>
                        </a:rPr>
                        <m:t>𝑔</m:t>
                      </m:r>
                      <m:d>
                        <m:dPr>
                          <m:ctrlPr>
                            <a:rPr lang="en-US" altLang="zh-CN" sz="1200" i="1">
                              <a:solidFill>
                                <a:srgbClr val="FFFFFF"/>
                              </a:solidFill>
                              <a:latin typeface="Cambria Math" panose="02040503050406030204" pitchFamily="18" charset="0"/>
                            </a:rPr>
                          </m:ctrlPr>
                        </m:dPr>
                        <m:e>
                          <m:r>
                            <a:rPr lang="en-US" altLang="zh-CN" sz="1200" i="1">
                              <a:solidFill>
                                <a:srgbClr val="FFFFFF"/>
                              </a:solidFill>
                              <a:latin typeface="Cambria Math" panose="02040503050406030204" pitchFamily="18" charset="0"/>
                            </a:rPr>
                            <m:t>h</m:t>
                          </m:r>
                        </m:e>
                      </m:d>
                      <m:r>
                        <a:rPr lang="en-US" altLang="zh-CN" sz="1200" i="1">
                          <a:solidFill>
                            <a:srgbClr val="FFFFFF"/>
                          </a:solidFill>
                          <a:latin typeface="Cambria Math" panose="02040503050406030204" pitchFamily="18" charset="0"/>
                        </a:rPr>
                        <m:t>=</m:t>
                      </m:r>
                      <m:r>
                        <m:rPr>
                          <m:sty m:val="p"/>
                        </m:rPr>
                        <a:rPr lang="en-US" altLang="zh-CN" sz="1200">
                          <a:solidFill>
                            <a:srgbClr val="FFFFFF"/>
                          </a:solidFill>
                          <a:latin typeface="Cambria Math" panose="02040503050406030204" pitchFamily="18" charset="0"/>
                        </a:rPr>
                        <m:t>tanh</m:t>
                      </m:r>
                      <m:r>
                        <a:rPr lang="en-US" altLang="zh-CN" sz="1200" i="1">
                          <a:solidFill>
                            <a:srgbClr val="FFFFFF"/>
                          </a:solidFill>
                          <a:latin typeface="Cambria Math" panose="02040503050406030204" pitchFamily="18" charset="0"/>
                        </a:rPr>
                        <m:t>⁡(</m:t>
                      </m:r>
                      <m:r>
                        <a:rPr lang="en-US" altLang="zh-CN" sz="1200" i="1">
                          <a:solidFill>
                            <a:srgbClr val="FFFFFF"/>
                          </a:solidFill>
                          <a:latin typeface="Cambria Math" panose="02040503050406030204" pitchFamily="18" charset="0"/>
                        </a:rPr>
                        <m:t>h</m:t>
                      </m:r>
                      <m:r>
                        <a:rPr lang="en-US" altLang="zh-CN" sz="1200" i="1">
                          <a:solidFill>
                            <a:srgbClr val="FFFFFF"/>
                          </a:solidFill>
                          <a:latin typeface="Cambria Math" panose="02040503050406030204" pitchFamily="18" charset="0"/>
                        </a:rPr>
                        <m:t>)</m:t>
                      </m:r>
                    </m:oMath>
                  </a14:m>
                  <a:r>
                    <a:rPr lang="zh-CN" altLang="en-US" sz="1200" dirty="0">
                      <a:solidFill>
                        <a:srgbClr val="FFFFFF"/>
                      </a:solidFill>
                    </a:rPr>
                    <a:t>，可以使用</a:t>
                  </a:r>
                  <a:r>
                    <a:rPr lang="en-US" altLang="zh-CN" sz="1200" dirty="0">
                      <a:solidFill>
                        <a:srgbClr val="FFFFFF"/>
                      </a:solidFill>
                    </a:rPr>
                    <a:t>batch normalization</a:t>
                  </a:r>
                  <a:r>
                    <a:rPr lang="zh-CN" altLang="en-US" sz="1200" dirty="0">
                      <a:solidFill>
                        <a:srgbClr val="FFFFFF"/>
                      </a:solidFill>
                    </a:rPr>
                    <a:t>对每一层激活函数后的值进行归一化，在每个</a:t>
                  </a:r>
                  <a:r>
                    <a:rPr lang="en-US" altLang="zh-CN" sz="1200" dirty="0">
                      <a:solidFill>
                        <a:srgbClr val="FFFFFF"/>
                      </a:solidFill>
                    </a:rPr>
                    <a:t>minibatch</a:t>
                  </a:r>
                  <a:r>
                    <a:rPr lang="zh-CN" altLang="en-US" sz="1200" dirty="0">
                      <a:solidFill>
                        <a:srgbClr val="FFFFFF"/>
                      </a:solidFill>
                    </a:rPr>
                    <a:t>中均值为</a:t>
                  </a:r>
                  <a:r>
                    <a:rPr lang="en-US" altLang="zh-CN" sz="1200" dirty="0">
                      <a:solidFill>
                        <a:srgbClr val="FFFFFF"/>
                      </a:solidFill>
                    </a:rPr>
                    <a:t>0</a:t>
                  </a:r>
                  <a:r>
                    <a:rPr lang="zh-CN" altLang="en-US" sz="1200" dirty="0">
                      <a:solidFill>
                        <a:srgbClr val="FFFFFF"/>
                      </a:solidFill>
                    </a:rPr>
                    <a:t>，方差为</a:t>
                  </a:r>
                  <a:r>
                    <a:rPr lang="en-US" altLang="zh-CN" sz="1200" dirty="0">
                      <a:solidFill>
                        <a:srgbClr val="FFFFFF"/>
                      </a:solidFill>
                    </a:rPr>
                    <a:t>1</a:t>
                  </a:r>
                  <a:r>
                    <a:rPr lang="zh-CN" altLang="en-US" sz="1200" dirty="0">
                      <a:solidFill>
                        <a:srgbClr val="FFFFFF"/>
                      </a:solidFill>
                    </a:rPr>
                    <a:t>。</a:t>
                  </a:r>
                  <a:endParaRPr lang="en-US" altLang="zh-CN" sz="1200" dirty="0">
                    <a:solidFill>
                      <a:srgbClr val="FFFFFF"/>
                    </a:solidFill>
                  </a:endParaRPr>
                </a:p>
              </p:txBody>
            </p:sp>
          </mc:Choice>
          <mc:Fallback xmlns="">
            <p:sp>
              <p:nvSpPr>
                <p:cNvPr id="35" name="矩形 34">
                  <a:extLst>
                    <a:ext uri="{FF2B5EF4-FFF2-40B4-BE49-F238E27FC236}">
                      <a16:creationId xmlns:a16="http://schemas.microsoft.com/office/drawing/2014/main" id="{49EB8436-9F3B-47C1-91F7-888ADA64E077}"/>
                    </a:ext>
                  </a:extLst>
                </p:cNvPr>
                <p:cNvSpPr>
                  <a:spLocks noRot="1" noChangeAspect="1" noMove="1" noResize="1" noEditPoints="1" noAdjustHandles="1" noChangeArrowheads="1" noChangeShapeType="1" noTextEdit="1"/>
                </p:cNvSpPr>
                <p:nvPr/>
              </p:nvSpPr>
              <p:spPr>
                <a:xfrm>
                  <a:off x="408031" y="2589329"/>
                  <a:ext cx="7832327" cy="1411925"/>
                </a:xfrm>
                <a:prstGeom prst="rect">
                  <a:avLst/>
                </a:prstGeom>
                <a:blipFill>
                  <a:blip r:embed="rId3"/>
                  <a:stretch>
                    <a:fillRect l="-78" b="-303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607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7" y="221309"/>
            <a:ext cx="4798674"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Saturation and dead neurons</a:t>
            </a:r>
            <a:endParaRPr kumimoji="1" lang="zh-CN" altLang="en-US" sz="2400" b="1" dirty="0">
              <a:solidFill>
                <a:srgbClr val="FFFFFF"/>
              </a:solidFill>
              <a:latin typeface="微软雅黑"/>
              <a:cs typeface="微软雅黑"/>
            </a:endParaRPr>
          </a:p>
        </p:txBody>
      </p:sp>
      <p:grpSp>
        <p:nvGrpSpPr>
          <p:cNvPr id="2" name="组合 1">
            <a:extLst>
              <a:ext uri="{FF2B5EF4-FFF2-40B4-BE49-F238E27FC236}">
                <a16:creationId xmlns:a16="http://schemas.microsoft.com/office/drawing/2014/main" xmlns="" id="{366B1CB4-F780-4D16-BA8A-D39080718EA8}"/>
              </a:ext>
            </a:extLst>
          </p:cNvPr>
          <p:cNvGrpSpPr/>
          <p:nvPr/>
        </p:nvGrpSpPr>
        <p:grpSpPr>
          <a:xfrm>
            <a:off x="368780" y="958691"/>
            <a:ext cx="7871578" cy="2330478"/>
            <a:chOff x="368780" y="958691"/>
            <a:chExt cx="7871578" cy="2330478"/>
          </a:xfrm>
        </p:grpSpPr>
        <p:sp>
          <p:nvSpPr>
            <p:cNvPr id="30" name="矩形 29">
              <a:extLst>
                <a:ext uri="{FF2B5EF4-FFF2-40B4-BE49-F238E27FC236}">
                  <a16:creationId xmlns:a16="http://schemas.microsoft.com/office/drawing/2014/main" xmlns="" id="{5B59E5A0-5EA7-4C93-B1D0-F41BC299D8BB}"/>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Dead neurons</a:t>
              </a:r>
            </a:p>
          </p:txBody>
        </p:sp>
        <p:sp>
          <p:nvSpPr>
            <p:cNvPr id="33" name="矩形 32">
              <a:extLst>
                <a:ext uri="{FF2B5EF4-FFF2-40B4-BE49-F238E27FC236}">
                  <a16:creationId xmlns:a16="http://schemas.microsoft.com/office/drawing/2014/main" xmlns="" id="{1520B736-3D2D-43AF-B31E-6AB75EFE8DCA}"/>
                </a:ext>
              </a:extLst>
            </p:cNvPr>
            <p:cNvSpPr/>
            <p:nvPr/>
          </p:nvSpPr>
          <p:spPr>
            <a:xfrm>
              <a:off x="408026" y="2102770"/>
              <a:ext cx="7832327" cy="548612"/>
            </a:xfrm>
            <a:prstGeom prst="rect">
              <a:avLst/>
            </a:prstGeom>
          </p:spPr>
          <p:txBody>
            <a:bodyPr wrap="square">
              <a:spAutoFit/>
            </a:bodyPr>
            <a:lstStyle/>
            <a:p>
              <a:pPr>
                <a:lnSpc>
                  <a:spcPct val="130000"/>
                </a:lnSpc>
              </a:pPr>
              <a:r>
                <a:rPr lang="zh-CN" altLang="en-US" sz="1200" dirty="0">
                  <a:solidFill>
                    <a:srgbClr val="FFFFFF"/>
                  </a:solidFill>
                </a:rPr>
                <a:t>输入是负值，</a:t>
              </a:r>
              <a:r>
                <a:rPr lang="en-US" altLang="zh-CN" sz="1200" dirty="0" err="1">
                  <a:solidFill>
                    <a:srgbClr val="FFFFFF"/>
                  </a:solidFill>
                </a:rPr>
                <a:t>ReLU</a:t>
              </a:r>
              <a:r>
                <a:rPr lang="zh-CN" altLang="en-US" sz="1200" dirty="0">
                  <a:solidFill>
                    <a:srgbClr val="FFFFFF"/>
                  </a:solidFill>
                </a:rPr>
                <a:t>的导数在</a:t>
              </a:r>
              <a:r>
                <a:rPr lang="en-US" altLang="zh-CN" sz="1200" dirty="0">
                  <a:solidFill>
                    <a:srgbClr val="FFFFFF"/>
                  </a:solidFill>
                </a:rPr>
                <a:t>x&gt;0</a:t>
              </a:r>
              <a:r>
                <a:rPr lang="zh-CN" altLang="en-US" sz="1200" dirty="0">
                  <a:solidFill>
                    <a:srgbClr val="FFFFFF"/>
                  </a:solidFill>
                </a:rPr>
                <a:t>的时候是</a:t>
              </a:r>
              <a:r>
                <a:rPr lang="en-US" altLang="zh-CN" sz="1200" dirty="0">
                  <a:solidFill>
                    <a:srgbClr val="FFFFFF"/>
                  </a:solidFill>
                </a:rPr>
                <a:t>1</a:t>
              </a:r>
              <a:r>
                <a:rPr lang="zh-CN" altLang="en-US" sz="1200" dirty="0">
                  <a:solidFill>
                    <a:srgbClr val="FFFFFF"/>
                  </a:solidFill>
                </a:rPr>
                <a:t>，在</a:t>
              </a:r>
              <a:r>
                <a:rPr lang="en-US" altLang="zh-CN" sz="1200" dirty="0">
                  <a:solidFill>
                    <a:srgbClr val="FFFFFF"/>
                  </a:solidFill>
                </a:rPr>
                <a:t>x&lt;=0</a:t>
              </a:r>
              <a:r>
                <a:rPr lang="zh-CN" altLang="en-US" sz="1200" dirty="0">
                  <a:solidFill>
                    <a:srgbClr val="FFFFFF"/>
                  </a:solidFill>
                </a:rPr>
                <a:t>的时候是</a:t>
              </a:r>
              <a:r>
                <a:rPr lang="en-US" altLang="zh-CN" sz="1200" dirty="0">
                  <a:solidFill>
                    <a:srgbClr val="FFFFFF"/>
                  </a:solidFill>
                </a:rPr>
                <a:t>0</a:t>
              </a:r>
              <a:r>
                <a:rPr lang="zh-CN" altLang="en-US" sz="1200" dirty="0">
                  <a:solidFill>
                    <a:srgbClr val="FFFFFF"/>
                  </a:solidFill>
                </a:rPr>
                <a:t>。如果</a:t>
              </a:r>
              <a:r>
                <a:rPr lang="en-US" altLang="zh-CN" sz="1200" dirty="0">
                  <a:solidFill>
                    <a:srgbClr val="FFFFFF"/>
                  </a:solidFill>
                </a:rPr>
                <a:t>x&lt;=0</a:t>
              </a:r>
              <a:r>
                <a:rPr lang="zh-CN" altLang="en-US" sz="1200" dirty="0">
                  <a:solidFill>
                    <a:srgbClr val="FFFFFF"/>
                  </a:solidFill>
                </a:rPr>
                <a:t>，那么</a:t>
              </a:r>
              <a:r>
                <a:rPr lang="en-US" altLang="zh-CN" sz="1200" dirty="0" err="1">
                  <a:solidFill>
                    <a:srgbClr val="FFFFFF"/>
                  </a:solidFill>
                </a:rPr>
                <a:t>ReLU</a:t>
              </a:r>
              <a:r>
                <a:rPr lang="zh-CN" altLang="en-US" sz="1200" dirty="0">
                  <a:solidFill>
                    <a:srgbClr val="FFFFFF"/>
                  </a:solidFill>
                </a:rPr>
                <a:t>的输出是</a:t>
              </a:r>
              <a:r>
                <a:rPr lang="en-US" altLang="zh-CN" sz="1200" dirty="0">
                  <a:solidFill>
                    <a:srgbClr val="FFFFFF"/>
                  </a:solidFill>
                </a:rPr>
                <a:t>0</a:t>
              </a:r>
              <a:r>
                <a:rPr lang="zh-CN" altLang="en-US" sz="1200" dirty="0">
                  <a:solidFill>
                    <a:srgbClr val="FFFFFF"/>
                  </a:solidFill>
                </a:rPr>
                <a:t>，那么反向传播中梯度也是</a:t>
              </a:r>
              <a:r>
                <a:rPr lang="en-US" altLang="zh-CN" sz="1200" dirty="0">
                  <a:solidFill>
                    <a:srgbClr val="FFFFFF"/>
                  </a:solidFill>
                </a:rPr>
                <a:t>0</a:t>
              </a:r>
              <a:r>
                <a:rPr lang="zh-CN" altLang="en-US" sz="1200" dirty="0">
                  <a:solidFill>
                    <a:srgbClr val="FFFFFF"/>
                  </a:solidFill>
                </a:rPr>
                <a:t>，权重就不会被更新，导致神经元不再学习。 </a:t>
              </a:r>
              <a:endParaRPr lang="en-US" altLang="zh-CN" sz="1200" dirty="0">
                <a:solidFill>
                  <a:srgbClr val="FFFFFF"/>
                </a:solidFill>
              </a:endParaRPr>
            </a:p>
          </p:txBody>
        </p:sp>
        <p:sp>
          <p:nvSpPr>
            <p:cNvPr id="34" name="矩形 33">
              <a:extLst>
                <a:ext uri="{FF2B5EF4-FFF2-40B4-BE49-F238E27FC236}">
                  <a16:creationId xmlns:a16="http://schemas.microsoft.com/office/drawing/2014/main" xmlns="" id="{5B234FD8-8A9D-4A80-AF69-42D88BC369B1}"/>
                </a:ext>
              </a:extLst>
            </p:cNvPr>
            <p:cNvSpPr/>
            <p:nvPr/>
          </p:nvSpPr>
          <p:spPr>
            <a:xfrm>
              <a:off x="368780" y="1623703"/>
              <a:ext cx="3536246" cy="380617"/>
            </a:xfrm>
            <a:prstGeom prst="rect">
              <a:avLst/>
            </a:prstGeom>
          </p:spPr>
          <p:txBody>
            <a:bodyPr wrap="square">
              <a:spAutoFit/>
            </a:bodyPr>
            <a:lstStyle/>
            <a:p>
              <a:pPr>
                <a:lnSpc>
                  <a:spcPct val="130000"/>
                </a:lnSpc>
              </a:pPr>
              <a:r>
                <a:rPr lang="en-US" altLang="zh-CN" sz="1600" dirty="0" err="1">
                  <a:solidFill>
                    <a:srgbClr val="FFFFFF"/>
                  </a:solidFill>
                </a:rPr>
                <a:t>ReLU</a:t>
              </a:r>
              <a:r>
                <a:rPr lang="zh-CN" altLang="en-US" sz="1600" dirty="0">
                  <a:solidFill>
                    <a:srgbClr val="FFFFFF"/>
                  </a:solidFill>
                </a:rPr>
                <a:t>激活函数</a:t>
              </a:r>
              <a:endParaRPr lang="en-US" altLang="zh-CN" sz="1600" dirty="0">
                <a:solidFill>
                  <a:srgbClr val="FFFFFF"/>
                </a:solidFill>
              </a:endParaRPr>
            </a:p>
          </p:txBody>
        </p:sp>
        <p:sp>
          <p:nvSpPr>
            <p:cNvPr id="35" name="矩形 34">
              <a:extLst>
                <a:ext uri="{FF2B5EF4-FFF2-40B4-BE49-F238E27FC236}">
                  <a16:creationId xmlns:a16="http://schemas.microsoft.com/office/drawing/2014/main" xmlns="" id="{49EB8436-9F3B-47C1-91F7-888ADA64E077}"/>
                </a:ext>
              </a:extLst>
            </p:cNvPr>
            <p:cNvSpPr/>
            <p:nvPr/>
          </p:nvSpPr>
          <p:spPr>
            <a:xfrm>
              <a:off x="408031" y="2742544"/>
              <a:ext cx="7832327" cy="546625"/>
            </a:xfrm>
            <a:prstGeom prst="rect">
              <a:avLst/>
            </a:prstGeom>
          </p:spPr>
          <p:txBody>
            <a:bodyPr wrap="square">
              <a:spAutoFit/>
            </a:bodyPr>
            <a:lstStyle/>
            <a:p>
              <a:pPr>
                <a:lnSpc>
                  <a:spcPct val="130000"/>
                </a:lnSpc>
              </a:pPr>
              <a:r>
                <a:rPr lang="en-US" altLang="zh-CN" sz="1200" b="1" dirty="0">
                  <a:solidFill>
                    <a:srgbClr val="FFFFFF"/>
                  </a:solidFill>
                </a:rPr>
                <a:t>•</a:t>
              </a:r>
              <a:r>
                <a:rPr lang="zh-CN" altLang="en-US" sz="1200" dirty="0">
                  <a:solidFill>
                    <a:srgbClr val="FFFFFF"/>
                  </a:solidFill>
                </a:rPr>
                <a:t>减小学习率</a:t>
              </a:r>
              <a:endParaRPr lang="en-US" altLang="zh-CN" sz="1200" dirty="0">
                <a:solidFill>
                  <a:srgbClr val="FFFFFF"/>
                </a:solidFill>
              </a:endParaRPr>
            </a:p>
            <a:p>
              <a:pPr>
                <a:lnSpc>
                  <a:spcPct val="130000"/>
                </a:lnSpc>
              </a:pPr>
              <a:r>
                <a:rPr lang="en-US" altLang="zh-CN" sz="1200" b="1" dirty="0">
                  <a:solidFill>
                    <a:srgbClr val="FFFFFF"/>
                  </a:solidFill>
                </a:rPr>
                <a:t>•</a:t>
              </a:r>
              <a:r>
                <a:rPr lang="en-US" altLang="zh-CN" sz="1200" dirty="0">
                  <a:solidFill>
                    <a:srgbClr val="FFFFFF"/>
                  </a:solidFill>
                </a:rPr>
                <a:t>Leaky </a:t>
              </a:r>
              <a:r>
                <a:rPr lang="en-US" altLang="zh-CN" sz="1200" dirty="0" err="1">
                  <a:solidFill>
                    <a:srgbClr val="FFFFFF"/>
                  </a:solidFill>
                </a:rPr>
                <a:t>ReLU</a:t>
              </a:r>
              <a:r>
                <a:rPr lang="zh-CN" altLang="en-US" sz="1200" dirty="0">
                  <a:solidFill>
                    <a:srgbClr val="FFFFFF"/>
                  </a:solidFill>
                </a:rPr>
                <a:t>、</a:t>
              </a:r>
              <a:r>
                <a:rPr lang="en-US" altLang="zh-CN" sz="1200" dirty="0">
                  <a:solidFill>
                    <a:srgbClr val="FFFFFF"/>
                  </a:solidFill>
                </a:rPr>
                <a:t>P-</a:t>
              </a:r>
              <a:r>
                <a:rPr lang="en-US" altLang="zh-CN" sz="1200" dirty="0" err="1">
                  <a:solidFill>
                    <a:srgbClr val="FFFFFF"/>
                  </a:solidFill>
                </a:rPr>
                <a:t>ReLu</a:t>
              </a:r>
              <a:r>
                <a:rPr lang="zh-CN" altLang="en-US" sz="1200" dirty="0">
                  <a:solidFill>
                    <a:srgbClr val="FFFFFF"/>
                  </a:solidFill>
                </a:rPr>
                <a:t>、</a:t>
              </a:r>
              <a:r>
                <a:rPr lang="en-US" altLang="zh-CN" sz="1200" dirty="0">
                  <a:solidFill>
                    <a:srgbClr val="FFFFFF"/>
                  </a:solidFill>
                </a:rPr>
                <a:t>R-</a:t>
              </a:r>
              <a:r>
                <a:rPr lang="en-US" altLang="zh-CN" sz="1200" dirty="0" err="1">
                  <a:solidFill>
                    <a:srgbClr val="FFFFFF"/>
                  </a:solidFill>
                </a:rPr>
                <a:t>ReLU</a:t>
              </a:r>
              <a:r>
                <a:rPr lang="zh-CN" altLang="en-US" sz="1200" dirty="0">
                  <a:solidFill>
                    <a:srgbClr val="FFFFFF"/>
                  </a:solidFill>
                </a:rPr>
                <a:t>、</a:t>
              </a:r>
              <a:r>
                <a:rPr lang="en-US" altLang="zh-CN" sz="1200" dirty="0">
                  <a:solidFill>
                    <a:srgbClr val="FFFFFF"/>
                  </a:solidFill>
                </a:rPr>
                <a:t>ELU</a:t>
              </a:r>
              <a:r>
                <a:rPr lang="zh-CN" altLang="en-US" sz="1200" dirty="0">
                  <a:solidFill>
                    <a:srgbClr val="FFFFFF"/>
                  </a:solidFill>
                </a:rPr>
                <a:t>等激活函数。</a:t>
              </a:r>
              <a:endParaRPr lang="en-US" altLang="zh-CN" sz="1200" dirty="0">
                <a:solidFill>
                  <a:srgbClr val="FFFFFF"/>
                </a:solidFill>
              </a:endParaRPr>
            </a:p>
          </p:txBody>
        </p:sp>
      </p:grpSp>
      <p:pic>
        <p:nvPicPr>
          <p:cNvPr id="3" name="图片 2">
            <a:extLst>
              <a:ext uri="{FF2B5EF4-FFF2-40B4-BE49-F238E27FC236}">
                <a16:creationId xmlns:a16="http://schemas.microsoft.com/office/drawing/2014/main" xmlns="" id="{2E428CD1-B3CD-488A-90BE-31FFD6B11F7E}"/>
              </a:ext>
            </a:extLst>
          </p:cNvPr>
          <p:cNvPicPr>
            <a:picLocks noChangeAspect="1"/>
          </p:cNvPicPr>
          <p:nvPr/>
        </p:nvPicPr>
        <p:blipFill>
          <a:blip r:embed="rId3"/>
          <a:stretch>
            <a:fillRect/>
          </a:stretch>
        </p:blipFill>
        <p:spPr>
          <a:xfrm>
            <a:off x="4130552" y="2853534"/>
            <a:ext cx="3836031" cy="1855823"/>
          </a:xfrm>
          <a:prstGeom prst="rect">
            <a:avLst/>
          </a:prstGeom>
        </p:spPr>
      </p:pic>
      <p:sp>
        <p:nvSpPr>
          <p:cNvPr id="9" name="文本框 8">
            <a:extLst>
              <a:ext uri="{FF2B5EF4-FFF2-40B4-BE49-F238E27FC236}">
                <a16:creationId xmlns:a16="http://schemas.microsoft.com/office/drawing/2014/main" xmlns="" id="{E809A71F-EA0B-4B31-9EF6-E73F3B03D1BE}"/>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https://blog.csdn.net/qq_17130909/article/details/80582226</a:t>
            </a:r>
            <a:endParaRPr lang="zh-CN" altLang="en-US" dirty="0">
              <a:solidFill>
                <a:srgbClr val="103154"/>
              </a:solidFill>
            </a:endParaRPr>
          </a:p>
        </p:txBody>
      </p:sp>
    </p:spTree>
    <p:extLst>
      <p:ext uri="{BB962C8B-B14F-4D97-AF65-F5344CB8AC3E}">
        <p14:creationId xmlns:p14="http://schemas.microsoft.com/office/powerpoint/2010/main" val="235992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7" y="221309"/>
            <a:ext cx="3386522"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Shuffling</a:t>
            </a:r>
            <a:endParaRPr kumimoji="1" lang="zh-CN" altLang="en-US" sz="2400" b="1" dirty="0">
              <a:solidFill>
                <a:srgbClr val="FFFFFF"/>
              </a:solidFill>
              <a:latin typeface="微软雅黑"/>
              <a:cs typeface="微软雅黑"/>
            </a:endParaRPr>
          </a:p>
        </p:txBody>
      </p:sp>
      <p:sp>
        <p:nvSpPr>
          <p:cNvPr id="30" name="矩形 29">
            <a:extLst>
              <a:ext uri="{FF2B5EF4-FFF2-40B4-BE49-F238E27FC236}">
                <a16:creationId xmlns:a16="http://schemas.microsoft.com/office/drawing/2014/main" xmlns="" id="{3E941591-FA52-4846-A33D-DCF22529338A}"/>
              </a:ext>
            </a:extLst>
          </p:cNvPr>
          <p:cNvSpPr/>
          <p:nvPr/>
        </p:nvSpPr>
        <p:spPr>
          <a:xfrm>
            <a:off x="408028" y="1382993"/>
            <a:ext cx="7832327" cy="788677"/>
          </a:xfrm>
          <a:prstGeom prst="rect">
            <a:avLst/>
          </a:prstGeom>
        </p:spPr>
        <p:txBody>
          <a:bodyPr wrap="square">
            <a:spAutoFit/>
          </a:bodyPr>
          <a:lstStyle/>
          <a:p>
            <a:pPr>
              <a:lnSpc>
                <a:spcPct val="130000"/>
              </a:lnSpc>
            </a:pPr>
            <a:r>
              <a:rPr lang="zh-CN" altLang="en-US" sz="1200" dirty="0">
                <a:solidFill>
                  <a:srgbClr val="FFFFFF"/>
                </a:solidFill>
              </a:rPr>
              <a:t>训练样本以某种特定顺序传入到我们的学习模型中，会向算法引入偏差。</a:t>
            </a:r>
            <a:endParaRPr lang="en-US" altLang="zh-CN" sz="1200" dirty="0">
              <a:solidFill>
                <a:srgbClr val="FFFFFF"/>
              </a:solidFill>
            </a:endParaRPr>
          </a:p>
          <a:p>
            <a:pPr>
              <a:lnSpc>
                <a:spcPct val="130000"/>
              </a:lnSpc>
            </a:pPr>
            <a:endParaRPr lang="en-US" altLang="zh-CN" sz="1200" dirty="0">
              <a:solidFill>
                <a:srgbClr val="FFFFFF"/>
              </a:solidFill>
            </a:endParaRPr>
          </a:p>
          <a:p>
            <a:pPr>
              <a:lnSpc>
                <a:spcPct val="130000"/>
              </a:lnSpc>
            </a:pPr>
            <a:r>
              <a:rPr lang="zh-CN" altLang="en-US" sz="1200" dirty="0">
                <a:solidFill>
                  <a:srgbClr val="FFFFFF"/>
                </a:solidFill>
              </a:rPr>
              <a:t>在实践中，以随机顺序训练样本，执行随机采样。</a:t>
            </a:r>
          </a:p>
        </p:txBody>
      </p:sp>
    </p:spTree>
    <p:extLst>
      <p:ext uri="{BB962C8B-B14F-4D97-AF65-F5344CB8AC3E}">
        <p14:creationId xmlns:p14="http://schemas.microsoft.com/office/powerpoint/2010/main" val="312549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7" y="221309"/>
            <a:ext cx="3386522"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Learning rate</a:t>
            </a:r>
            <a:endParaRPr kumimoji="1" lang="zh-CN" altLang="en-US" sz="2400" b="1" dirty="0">
              <a:solidFill>
                <a:srgbClr val="FFFFFF"/>
              </a:solidFill>
              <a:latin typeface="微软雅黑"/>
              <a:cs typeface="微软雅黑"/>
            </a:endParaRPr>
          </a:p>
        </p:txBody>
      </p:sp>
      <p:sp>
        <p:nvSpPr>
          <p:cNvPr id="26" name="矩形 25">
            <a:extLst>
              <a:ext uri="{FF2B5EF4-FFF2-40B4-BE49-F238E27FC236}">
                <a16:creationId xmlns:a16="http://schemas.microsoft.com/office/drawing/2014/main" xmlns="" id="{FB888F4F-11D9-48BE-B7E7-2862E5CDFC87}"/>
              </a:ext>
            </a:extLst>
          </p:cNvPr>
          <p:cNvSpPr/>
          <p:nvPr/>
        </p:nvSpPr>
        <p:spPr>
          <a:xfrm>
            <a:off x="408028" y="1382993"/>
            <a:ext cx="7832327" cy="788677"/>
          </a:xfrm>
          <a:prstGeom prst="rect">
            <a:avLst/>
          </a:prstGeom>
        </p:spPr>
        <p:txBody>
          <a:bodyPr wrap="square">
            <a:spAutoFit/>
          </a:bodyPr>
          <a:lstStyle/>
          <a:p>
            <a:pPr>
              <a:lnSpc>
                <a:spcPct val="130000"/>
              </a:lnSpc>
            </a:pPr>
            <a:r>
              <a:rPr lang="zh-CN" altLang="en-US" sz="1200" dirty="0">
                <a:solidFill>
                  <a:srgbClr val="FFFFFF"/>
                </a:solidFill>
              </a:rPr>
              <a:t>学习速率代表了神经网络中随时间推移，信息累积的速度。在理想情况下，我们会以很大的学习速率开始，逐渐减小速度，直至损失值不再发散。</a:t>
            </a:r>
            <a:endParaRPr lang="en-US" altLang="zh-CN" sz="1200" dirty="0">
              <a:solidFill>
                <a:srgbClr val="FFFFFF"/>
              </a:solidFill>
            </a:endParaRPr>
          </a:p>
          <a:p>
            <a:pPr>
              <a:lnSpc>
                <a:spcPct val="130000"/>
              </a:lnSpc>
            </a:pPr>
            <a:r>
              <a:rPr lang="zh-CN" altLang="en-US" sz="1200" dirty="0">
                <a:solidFill>
                  <a:srgbClr val="FFFFFF"/>
                </a:solidFill>
              </a:rPr>
              <a:t>学习率设置太低，训练会进展的很慢；学习率设置太高，会阻止网络收敛到一个有效的解。</a:t>
            </a:r>
          </a:p>
        </p:txBody>
      </p:sp>
      <p:pic>
        <p:nvPicPr>
          <p:cNvPr id="2" name="图片 1">
            <a:extLst>
              <a:ext uri="{FF2B5EF4-FFF2-40B4-BE49-F238E27FC236}">
                <a16:creationId xmlns:a16="http://schemas.microsoft.com/office/drawing/2014/main" xmlns="" id="{348CE316-AD15-4706-B6C2-F450B76130CC}"/>
              </a:ext>
            </a:extLst>
          </p:cNvPr>
          <p:cNvPicPr>
            <a:picLocks noChangeAspect="1"/>
          </p:cNvPicPr>
          <p:nvPr/>
        </p:nvPicPr>
        <p:blipFill>
          <a:blip r:embed="rId2"/>
          <a:stretch>
            <a:fillRect/>
          </a:stretch>
        </p:blipFill>
        <p:spPr>
          <a:xfrm>
            <a:off x="1591750" y="2429874"/>
            <a:ext cx="5464882" cy="2155361"/>
          </a:xfrm>
          <a:prstGeom prst="rect">
            <a:avLst/>
          </a:prstGeom>
        </p:spPr>
      </p:pic>
      <p:sp>
        <p:nvSpPr>
          <p:cNvPr id="30" name="文本框 29">
            <a:extLst>
              <a:ext uri="{FF2B5EF4-FFF2-40B4-BE49-F238E27FC236}">
                <a16:creationId xmlns:a16="http://schemas.microsoft.com/office/drawing/2014/main" xmlns="" id="{535A3759-C422-4F8D-8C61-4164100AA4D4}"/>
              </a:ext>
            </a:extLst>
          </p:cNvPr>
          <p:cNvSpPr txBox="1"/>
          <p:nvPr/>
        </p:nvSpPr>
        <p:spPr>
          <a:xfrm>
            <a:off x="3870251" y="4850117"/>
            <a:ext cx="5518298" cy="246221"/>
          </a:xfrm>
          <a:prstGeom prst="rect">
            <a:avLst/>
          </a:prstGeom>
          <a:noFill/>
        </p:spPr>
        <p:txBody>
          <a:bodyPr wrap="square" rtlCol="0">
            <a:spAutoFit/>
          </a:bodyPr>
          <a:lstStyle/>
          <a:p>
            <a:r>
              <a:rPr lang="zh-CN" altLang="en-US" sz="1000" dirty="0">
                <a:solidFill>
                  <a:srgbClr val="FFFFFF"/>
                </a:solidFill>
              </a:rPr>
              <a:t>来源：</a:t>
            </a:r>
            <a:r>
              <a:rPr lang="en-US" altLang="zh-CN" sz="1000" dirty="0">
                <a:solidFill>
                  <a:srgbClr val="FFFFFF"/>
                </a:solidFill>
              </a:rPr>
              <a:t>https://www.jiqizhixin.com/articles/nn-learning-rate</a:t>
            </a:r>
            <a:endParaRPr lang="zh-CN" altLang="en-US" dirty="0">
              <a:solidFill>
                <a:srgbClr val="103154"/>
              </a:solidFill>
            </a:endParaRPr>
          </a:p>
        </p:txBody>
      </p:sp>
    </p:spTree>
    <p:extLst>
      <p:ext uri="{BB962C8B-B14F-4D97-AF65-F5344CB8AC3E}">
        <p14:creationId xmlns:p14="http://schemas.microsoft.com/office/powerpoint/2010/main" val="373709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7" y="221309"/>
            <a:ext cx="3386522"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Learning rate</a:t>
            </a:r>
            <a:endParaRPr kumimoji="1" lang="zh-CN" altLang="en-US" sz="2400" b="1" dirty="0">
              <a:solidFill>
                <a:srgbClr val="FFFFFF"/>
              </a:solidFill>
              <a:latin typeface="微软雅黑"/>
              <a:cs typeface="微软雅黑"/>
            </a:endParaRPr>
          </a:p>
        </p:txBody>
      </p:sp>
      <p:grpSp>
        <p:nvGrpSpPr>
          <p:cNvPr id="5" name="组合 4">
            <a:extLst>
              <a:ext uri="{FF2B5EF4-FFF2-40B4-BE49-F238E27FC236}">
                <a16:creationId xmlns:a16="http://schemas.microsoft.com/office/drawing/2014/main" xmlns="" id="{707AF287-8291-443F-AE4A-E3213136FFEA}"/>
              </a:ext>
            </a:extLst>
          </p:cNvPr>
          <p:cNvGrpSpPr/>
          <p:nvPr/>
        </p:nvGrpSpPr>
        <p:grpSpPr>
          <a:xfrm>
            <a:off x="408025" y="1262391"/>
            <a:ext cx="7871574" cy="1162587"/>
            <a:chOff x="368779" y="1623703"/>
            <a:chExt cx="7871574" cy="1162587"/>
          </a:xfrm>
        </p:grpSpPr>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xmlns="" id="{66516BC8-AA25-4F85-BD36-5B86E7FB72F9}"/>
                    </a:ext>
                  </a:extLst>
                </p:cNvPr>
                <p:cNvSpPr/>
                <p:nvPr/>
              </p:nvSpPr>
              <p:spPr>
                <a:xfrm>
                  <a:off x="408026" y="2102770"/>
                  <a:ext cx="7832327" cy="683520"/>
                </a:xfrm>
                <a:prstGeom prst="rect">
                  <a:avLst/>
                </a:prstGeom>
              </p:spPr>
              <p:txBody>
                <a:bodyPr wrap="square">
                  <a:spAutoFit/>
                </a:bodyPr>
                <a:lstStyle/>
                <a:p>
                  <a:pPr>
                    <a:lnSpc>
                      <a:spcPct val="130000"/>
                    </a:lnSpc>
                  </a:pPr>
                  <a:r>
                    <a:rPr lang="en-US" altLang="zh-CN" sz="1200" b="1" dirty="0">
                      <a:solidFill>
                        <a:srgbClr val="FFFFFF"/>
                      </a:solidFill>
                    </a:rPr>
                    <a:t>•</a:t>
                  </a:r>
                  <a:r>
                    <a:rPr lang="zh-CN" altLang="en-US" sz="1200" dirty="0">
                      <a:solidFill>
                        <a:srgbClr val="FFFFFF"/>
                      </a:solidFill>
                    </a:rPr>
                    <a:t>将初始速率除以迭代次数</a:t>
                  </a:r>
                  <a:endParaRPr lang="en-US" altLang="zh-CN" sz="1200" dirty="0">
                    <a:solidFill>
                      <a:srgbClr val="FFFFFF"/>
                    </a:solidFill>
                  </a:endParaRPr>
                </a:p>
                <a:p>
                  <a:pPr>
                    <a:lnSpc>
                      <a:spcPct val="130000"/>
                    </a:lnSpc>
                  </a:pPr>
                  <a:r>
                    <a:rPr lang="en-US" altLang="zh-CN" sz="1200" b="1" dirty="0">
                      <a:solidFill>
                        <a:srgbClr val="FFFFFF"/>
                      </a:solidFill>
                    </a:rPr>
                    <a:t>•</a:t>
                  </a:r>
                  <a:r>
                    <a:rPr lang="zh-CN" altLang="en-US" sz="1200" dirty="0">
                      <a:solidFill>
                        <a:srgbClr val="FFFFFF"/>
                      </a:solidFill>
                    </a:rPr>
                    <a:t>使用</a:t>
                  </a:r>
                  <a14:m>
                    <m:oMath xmlns:m="http://schemas.openxmlformats.org/officeDocument/2006/math">
                      <m:sSub>
                        <m:sSubPr>
                          <m:ctrlPr>
                            <a:rPr lang="en-US" altLang="zh-CN" sz="1200" i="1" smtClean="0">
                              <a:solidFill>
                                <a:srgbClr val="FFFFFF"/>
                              </a:solidFill>
                              <a:latin typeface="Cambria Math" panose="02040503050406030204" pitchFamily="18" charset="0"/>
                            </a:rPr>
                          </m:ctrlPr>
                        </m:sSubPr>
                        <m:e>
                          <m:r>
                            <a:rPr lang="zh-CN" altLang="en-US" sz="1200" i="1" smtClean="0">
                              <a:solidFill>
                                <a:srgbClr val="FFFFFF"/>
                              </a:solidFill>
                              <a:latin typeface="Cambria Math" panose="02040503050406030204" pitchFamily="18" charset="0"/>
                            </a:rPr>
                            <m:t>𝜂</m:t>
                          </m:r>
                        </m:e>
                        <m:sub>
                          <m:r>
                            <m:rPr>
                              <m:sty m:val="p"/>
                            </m:rPr>
                            <a:rPr lang="en-US" altLang="zh-CN" sz="1200" i="1">
                              <a:solidFill>
                                <a:srgbClr val="FFFFFF"/>
                              </a:solidFill>
                              <a:latin typeface="Cambria Math" panose="02040503050406030204" pitchFamily="18" charset="0"/>
                            </a:rPr>
                            <m:t>t</m:t>
                          </m:r>
                        </m:sub>
                      </m:sSub>
                      <m:r>
                        <a:rPr lang="en-US" altLang="zh-CN" sz="1200" i="1" smtClean="0">
                          <a:solidFill>
                            <a:srgbClr val="FFFFFF"/>
                          </a:solidFill>
                          <a:latin typeface="Cambria Math" panose="02040503050406030204" pitchFamily="18" charset="0"/>
                        </a:rPr>
                        <m:t>=</m:t>
                      </m:r>
                      <m:f>
                        <m:fPr>
                          <m:ctrlPr>
                            <a:rPr lang="en-US" altLang="zh-CN" sz="1200" i="1" smtClean="0">
                              <a:solidFill>
                                <a:srgbClr val="FFFFFF"/>
                              </a:solidFill>
                              <a:latin typeface="Cambria Math" panose="02040503050406030204" pitchFamily="18" charset="0"/>
                            </a:rPr>
                          </m:ctrlPr>
                        </m:fPr>
                        <m:num>
                          <m:sSub>
                            <m:sSubPr>
                              <m:ctrlPr>
                                <a:rPr lang="en-US" altLang="zh-CN" sz="1200" i="1" smtClean="0">
                                  <a:solidFill>
                                    <a:srgbClr val="FFFFFF"/>
                                  </a:solidFill>
                                  <a:latin typeface="Cambria Math" panose="02040503050406030204" pitchFamily="18" charset="0"/>
                                </a:rPr>
                              </m:ctrlPr>
                            </m:sSubPr>
                            <m:e>
                              <m:r>
                                <a:rPr lang="zh-CN" altLang="en-US" sz="1200" i="1">
                                  <a:solidFill>
                                    <a:srgbClr val="FFFFFF"/>
                                  </a:solidFill>
                                  <a:latin typeface="Cambria Math" panose="02040503050406030204" pitchFamily="18" charset="0"/>
                                </a:rPr>
                                <m:t>𝜂</m:t>
                              </m:r>
                            </m:e>
                            <m:sub>
                              <m:r>
                                <a:rPr lang="en-US" altLang="zh-CN" sz="1200" i="1">
                                  <a:solidFill>
                                    <a:srgbClr val="FFFFFF"/>
                                  </a:solidFill>
                                  <a:latin typeface="Cambria Math" panose="02040503050406030204" pitchFamily="18" charset="0"/>
                                </a:rPr>
                                <m:t>0</m:t>
                              </m:r>
                            </m:sub>
                          </m:sSub>
                        </m:num>
                        <m:den>
                          <m:r>
                            <a:rPr lang="en-US" altLang="zh-CN" sz="1200" i="1" smtClean="0">
                              <a:solidFill>
                                <a:srgbClr val="FFFFFF"/>
                              </a:solidFill>
                              <a:latin typeface="Cambria Math" panose="02040503050406030204" pitchFamily="18" charset="0"/>
                            </a:rPr>
                            <m:t>1+</m:t>
                          </m:r>
                          <m:sSub>
                            <m:sSubPr>
                              <m:ctrlPr>
                                <a:rPr lang="en-US" altLang="zh-CN" sz="1200" i="1">
                                  <a:solidFill>
                                    <a:srgbClr val="FFFFFF"/>
                                  </a:solidFill>
                                  <a:latin typeface="Cambria Math" panose="02040503050406030204" pitchFamily="18" charset="0"/>
                                </a:rPr>
                              </m:ctrlPr>
                            </m:sSubPr>
                            <m:e>
                              <m:r>
                                <a:rPr lang="zh-CN" altLang="en-US" sz="1200" i="1">
                                  <a:solidFill>
                                    <a:srgbClr val="FFFFFF"/>
                                  </a:solidFill>
                                  <a:latin typeface="Cambria Math" panose="02040503050406030204" pitchFamily="18" charset="0"/>
                                </a:rPr>
                                <m:t>𝜂</m:t>
                              </m:r>
                            </m:e>
                            <m:sub>
                              <m:r>
                                <a:rPr lang="en-US" altLang="zh-CN" sz="1200" i="1">
                                  <a:solidFill>
                                    <a:srgbClr val="FFFFFF"/>
                                  </a:solidFill>
                                  <a:latin typeface="Cambria Math" panose="02040503050406030204" pitchFamily="18" charset="0"/>
                                </a:rPr>
                                <m:t>0</m:t>
                              </m:r>
                            </m:sub>
                          </m:sSub>
                          <m:r>
                            <a:rPr lang="zh-CN" altLang="en-US" sz="1200" i="1" smtClean="0">
                              <a:solidFill>
                                <a:srgbClr val="FFFFFF"/>
                              </a:solidFill>
                              <a:latin typeface="Cambria Math" panose="02040503050406030204" pitchFamily="18" charset="0"/>
                            </a:rPr>
                            <m:t>𝜆</m:t>
                          </m:r>
                          <m:r>
                            <a:rPr lang="en-US" altLang="zh-CN" sz="1200" i="1" smtClean="0">
                              <a:solidFill>
                                <a:srgbClr val="FFFFFF"/>
                              </a:solidFill>
                              <a:latin typeface="Cambria Math" panose="02040503050406030204" pitchFamily="18" charset="0"/>
                            </a:rPr>
                            <m:t>𝑡</m:t>
                          </m:r>
                        </m:den>
                      </m:f>
                    </m:oMath>
                  </a14:m>
                  <a:r>
                    <a:rPr lang="zh-CN" altLang="en-US" sz="1200" dirty="0">
                      <a:solidFill>
                        <a:srgbClr val="FFFFFF"/>
                      </a:solidFill>
                    </a:rPr>
                    <a:t>作为学习率表达式</a:t>
                  </a:r>
                  <a:endParaRPr lang="en-US" altLang="zh-CN" sz="1200" dirty="0">
                    <a:solidFill>
                      <a:srgbClr val="FFFFFF"/>
                    </a:solidFill>
                  </a:endParaRPr>
                </a:p>
              </p:txBody>
            </p:sp>
          </mc:Choice>
          <mc:Fallback xmlns="">
            <p:sp>
              <p:nvSpPr>
                <p:cNvPr id="7" name="矩形 6">
                  <a:extLst>
                    <a:ext uri="{FF2B5EF4-FFF2-40B4-BE49-F238E27FC236}">
                      <a16:creationId xmlns:a16="http://schemas.microsoft.com/office/drawing/2014/main" id="{66516BC8-AA25-4F85-BD36-5B86E7FB72F9}"/>
                    </a:ext>
                  </a:extLst>
                </p:cNvPr>
                <p:cNvSpPr>
                  <a:spLocks noRot="1" noChangeAspect="1" noMove="1" noResize="1" noEditPoints="1" noAdjustHandles="1" noChangeArrowheads="1" noChangeShapeType="1" noTextEdit="1"/>
                </p:cNvSpPr>
                <p:nvPr/>
              </p:nvSpPr>
              <p:spPr>
                <a:xfrm>
                  <a:off x="408026" y="2102770"/>
                  <a:ext cx="7832327" cy="683520"/>
                </a:xfrm>
                <a:prstGeom prst="rect">
                  <a:avLst/>
                </a:prstGeom>
                <a:blipFill>
                  <a:blip r:embed="rId3"/>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xmlns="" id="{9C90A1C6-08C7-4C36-898D-93F88ECD4175}"/>
                </a:ext>
              </a:extLst>
            </p:cNvPr>
            <p:cNvSpPr/>
            <p:nvPr/>
          </p:nvSpPr>
          <p:spPr>
            <a:xfrm>
              <a:off x="368779" y="1623703"/>
              <a:ext cx="4368369" cy="380617"/>
            </a:xfrm>
            <a:prstGeom prst="rect">
              <a:avLst/>
            </a:prstGeom>
          </p:spPr>
          <p:txBody>
            <a:bodyPr wrap="square">
              <a:spAutoFit/>
            </a:bodyPr>
            <a:lstStyle/>
            <a:p>
              <a:pPr>
                <a:lnSpc>
                  <a:spcPct val="130000"/>
                </a:lnSpc>
              </a:pPr>
              <a:r>
                <a:rPr lang="zh-CN" altLang="en-US" sz="1600" dirty="0">
                  <a:solidFill>
                    <a:srgbClr val="FFFFFF"/>
                  </a:solidFill>
                </a:rPr>
                <a:t>学习率速率可以看做</a:t>
              </a:r>
              <a:r>
                <a:rPr lang="en-US" altLang="zh-CN" sz="1600" dirty="0">
                  <a:solidFill>
                    <a:srgbClr val="FFFFFF"/>
                  </a:solidFill>
                </a:rPr>
                <a:t>minibatch</a:t>
              </a:r>
              <a:r>
                <a:rPr lang="zh-CN" altLang="en-US" sz="1600" dirty="0">
                  <a:solidFill>
                    <a:srgbClr val="FFFFFF"/>
                  </a:solidFill>
                </a:rPr>
                <a:t>的函数</a:t>
              </a:r>
              <a:endParaRPr lang="en-US" altLang="zh-CN" sz="1600" dirty="0">
                <a:solidFill>
                  <a:srgbClr val="FFFFFF"/>
                </a:solidFill>
              </a:endParaRPr>
            </a:p>
          </p:txBody>
        </p:sp>
      </p:grpSp>
    </p:spTree>
    <p:extLst>
      <p:ext uri="{BB962C8B-B14F-4D97-AF65-F5344CB8AC3E}">
        <p14:creationId xmlns:p14="http://schemas.microsoft.com/office/powerpoint/2010/main" val="391563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7" y="221309"/>
            <a:ext cx="3386522"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Minibatch</a:t>
            </a:r>
            <a:endParaRPr kumimoji="1" lang="zh-CN" altLang="en-US" sz="1550" b="1" dirty="0">
              <a:solidFill>
                <a:srgbClr val="FFFFFF"/>
              </a:solidFill>
              <a:latin typeface="微软雅黑"/>
              <a:cs typeface="微软雅黑"/>
            </a:endParaRPr>
          </a:p>
        </p:txBody>
      </p:sp>
      <p:sp>
        <p:nvSpPr>
          <p:cNvPr id="26" name="矩形 25">
            <a:extLst>
              <a:ext uri="{FF2B5EF4-FFF2-40B4-BE49-F238E27FC236}">
                <a16:creationId xmlns:a16="http://schemas.microsoft.com/office/drawing/2014/main" xmlns="" id="{DFA65693-896B-4B68-95A7-F2A798B9954B}"/>
              </a:ext>
            </a:extLst>
          </p:cNvPr>
          <p:cNvSpPr/>
          <p:nvPr/>
        </p:nvSpPr>
        <p:spPr>
          <a:xfrm>
            <a:off x="408028" y="1049505"/>
            <a:ext cx="7832327" cy="3509422"/>
          </a:xfrm>
          <a:prstGeom prst="rect">
            <a:avLst/>
          </a:prstGeom>
        </p:spPr>
        <p:txBody>
          <a:bodyPr wrap="square">
            <a:spAutoFit/>
          </a:bodyPr>
          <a:lstStyle/>
          <a:p>
            <a:pPr>
              <a:lnSpc>
                <a:spcPct val="130000"/>
              </a:lnSpc>
            </a:pPr>
            <a:r>
              <a:rPr lang="zh-CN" altLang="en-US" sz="1400" dirty="0">
                <a:solidFill>
                  <a:srgbClr val="FFFFFF"/>
                </a:solidFill>
              </a:rPr>
              <a:t>全数据集 （ </a:t>
            </a:r>
            <a:r>
              <a:rPr lang="en-US" altLang="zh-CN" sz="1400" dirty="0">
                <a:solidFill>
                  <a:srgbClr val="FFFFFF"/>
                </a:solidFill>
              </a:rPr>
              <a:t>Full Batch Learning </a:t>
            </a:r>
            <a:r>
              <a:rPr lang="zh-CN" altLang="en-US" sz="1400" dirty="0">
                <a:solidFill>
                  <a:srgbClr val="FFFFFF"/>
                </a:solidFill>
              </a:rPr>
              <a:t>）</a:t>
            </a:r>
            <a:endParaRPr lang="en-US" altLang="zh-CN" sz="1400" dirty="0">
              <a:solidFill>
                <a:srgbClr val="FFFFFF"/>
              </a:solidFill>
            </a:endParaRPr>
          </a:p>
          <a:p>
            <a:pPr>
              <a:lnSpc>
                <a:spcPct val="130000"/>
              </a:lnSpc>
            </a:pPr>
            <a:r>
              <a:rPr lang="zh-CN" altLang="en-US" sz="1200" dirty="0">
                <a:solidFill>
                  <a:srgbClr val="FFFFFF"/>
                </a:solidFill>
              </a:rPr>
              <a:t>优点（小数据集）：</a:t>
            </a:r>
            <a:endParaRPr lang="en-US" altLang="zh-CN" sz="1200" dirty="0">
              <a:solidFill>
                <a:srgbClr val="FFFFFF"/>
              </a:solidFill>
            </a:endParaRPr>
          </a:p>
          <a:p>
            <a:pPr>
              <a:lnSpc>
                <a:spcPct val="130000"/>
              </a:lnSpc>
            </a:pPr>
            <a:r>
              <a:rPr lang="en-US" altLang="zh-CN" sz="1200" b="1" dirty="0">
                <a:solidFill>
                  <a:srgbClr val="FFFFFF"/>
                </a:solidFill>
              </a:rPr>
              <a:t>•</a:t>
            </a:r>
            <a:r>
              <a:rPr lang="zh-CN" altLang="en-US" sz="1200" dirty="0">
                <a:solidFill>
                  <a:srgbClr val="FFFFFF"/>
                </a:solidFill>
              </a:rPr>
              <a:t>由全数据集确定的方向能够更好地代表样本总体，从而更准确地朝向极值所在的方向。</a:t>
            </a:r>
            <a:endParaRPr lang="en-US" altLang="zh-CN" sz="1200" dirty="0">
              <a:solidFill>
                <a:srgbClr val="FFFFFF"/>
              </a:solidFill>
            </a:endParaRPr>
          </a:p>
          <a:p>
            <a:pPr>
              <a:lnSpc>
                <a:spcPct val="130000"/>
              </a:lnSpc>
            </a:pPr>
            <a:r>
              <a:rPr lang="en-US" altLang="zh-CN" sz="1200" b="1" dirty="0">
                <a:solidFill>
                  <a:srgbClr val="FFFFFF"/>
                </a:solidFill>
              </a:rPr>
              <a:t>•</a:t>
            </a:r>
            <a:r>
              <a:rPr lang="zh-CN" altLang="en-US" sz="1200" dirty="0">
                <a:solidFill>
                  <a:srgbClr val="FFFFFF"/>
                </a:solidFill>
              </a:rPr>
              <a:t>由于不同权重的梯度值差别巨大，因此选取一个全局的学习率很困难。 </a:t>
            </a:r>
            <a:r>
              <a:rPr lang="en-US" altLang="zh-CN" sz="1200" dirty="0">
                <a:solidFill>
                  <a:srgbClr val="FFFFFF"/>
                </a:solidFill>
              </a:rPr>
              <a:t>Full Batch Learning </a:t>
            </a:r>
            <a:r>
              <a:rPr lang="zh-CN" altLang="en-US" sz="1200" dirty="0">
                <a:solidFill>
                  <a:srgbClr val="FFFFFF"/>
                </a:solidFill>
              </a:rPr>
              <a:t>可以使用 </a:t>
            </a:r>
            <a:r>
              <a:rPr lang="en-US" altLang="zh-CN" sz="1200" dirty="0" err="1">
                <a:solidFill>
                  <a:srgbClr val="FFFFFF"/>
                </a:solidFill>
              </a:rPr>
              <a:t>Rprop</a:t>
            </a:r>
            <a:r>
              <a:rPr lang="en-US" altLang="zh-CN" sz="1200" dirty="0">
                <a:solidFill>
                  <a:srgbClr val="FFFFFF"/>
                </a:solidFill>
              </a:rPr>
              <a:t> </a:t>
            </a:r>
            <a:r>
              <a:rPr lang="zh-CN" altLang="en-US" sz="1200" dirty="0">
                <a:solidFill>
                  <a:srgbClr val="FFFFFF"/>
                </a:solidFill>
              </a:rPr>
              <a:t>只基于梯度符号并且针对性单独更新各权值。</a:t>
            </a:r>
            <a:endParaRPr lang="en-US" altLang="zh-CN" sz="1200" dirty="0">
              <a:solidFill>
                <a:srgbClr val="FFFFFF"/>
              </a:solidFill>
            </a:endParaRPr>
          </a:p>
          <a:p>
            <a:pPr>
              <a:lnSpc>
                <a:spcPct val="130000"/>
              </a:lnSpc>
            </a:pPr>
            <a:r>
              <a:rPr lang="zh-CN" altLang="en-US" sz="1200" dirty="0">
                <a:solidFill>
                  <a:srgbClr val="FFFFFF"/>
                </a:solidFill>
              </a:rPr>
              <a:t>缺点（大数据集）：</a:t>
            </a:r>
            <a:endParaRPr lang="en-US" altLang="zh-CN" sz="1200" dirty="0">
              <a:solidFill>
                <a:srgbClr val="FFFFFF"/>
              </a:solidFill>
            </a:endParaRPr>
          </a:p>
          <a:p>
            <a:pPr>
              <a:lnSpc>
                <a:spcPct val="130000"/>
              </a:lnSpc>
            </a:pPr>
            <a:r>
              <a:rPr lang="en-US" altLang="zh-CN" sz="1200" b="1" dirty="0">
                <a:solidFill>
                  <a:srgbClr val="FFFFFF"/>
                </a:solidFill>
              </a:rPr>
              <a:t>•</a:t>
            </a:r>
            <a:r>
              <a:rPr lang="zh-CN" altLang="en-US" sz="1200" dirty="0">
                <a:solidFill>
                  <a:srgbClr val="FFFFFF"/>
                </a:solidFill>
              </a:rPr>
              <a:t>随着数据集的海量增长和内存限制，一次性载入所有的数据进来变得越来越不可行。</a:t>
            </a:r>
            <a:endParaRPr lang="en-US" altLang="zh-CN" sz="1200" dirty="0">
              <a:solidFill>
                <a:srgbClr val="FFFFFF"/>
              </a:solidFill>
            </a:endParaRPr>
          </a:p>
          <a:p>
            <a:pPr>
              <a:lnSpc>
                <a:spcPct val="130000"/>
              </a:lnSpc>
            </a:pPr>
            <a:r>
              <a:rPr lang="en-US" altLang="zh-CN" sz="1200" dirty="0">
                <a:solidFill>
                  <a:srgbClr val="FFFFFF"/>
                </a:solidFill>
              </a:rPr>
              <a:t>•</a:t>
            </a:r>
            <a:r>
              <a:rPr lang="zh-CN" altLang="en-US" sz="1200" dirty="0">
                <a:solidFill>
                  <a:srgbClr val="FFFFFF"/>
                </a:solidFill>
              </a:rPr>
              <a:t>以 </a:t>
            </a:r>
            <a:r>
              <a:rPr lang="en-US" altLang="zh-CN" sz="1200" dirty="0" err="1">
                <a:solidFill>
                  <a:srgbClr val="FFFFFF"/>
                </a:solidFill>
              </a:rPr>
              <a:t>Rprop</a:t>
            </a:r>
            <a:r>
              <a:rPr lang="en-US" altLang="zh-CN" sz="1200" dirty="0">
                <a:solidFill>
                  <a:srgbClr val="FFFFFF"/>
                </a:solidFill>
              </a:rPr>
              <a:t> </a:t>
            </a:r>
            <a:r>
              <a:rPr lang="zh-CN" altLang="en-US" sz="1200" dirty="0">
                <a:solidFill>
                  <a:srgbClr val="FFFFFF"/>
                </a:solidFill>
              </a:rPr>
              <a:t>的方式迭代，会由于各个 </a:t>
            </a:r>
            <a:r>
              <a:rPr lang="en-US" altLang="zh-CN" sz="1200" dirty="0">
                <a:solidFill>
                  <a:srgbClr val="FFFFFF"/>
                </a:solidFill>
              </a:rPr>
              <a:t>Batch </a:t>
            </a:r>
            <a:r>
              <a:rPr lang="zh-CN" altLang="en-US" sz="1200" dirty="0">
                <a:solidFill>
                  <a:srgbClr val="FFFFFF"/>
                </a:solidFill>
              </a:rPr>
              <a:t>之间的采样差异性，各次梯度修正值相互抵消，无法修正。这才有了后来 </a:t>
            </a:r>
            <a:r>
              <a:rPr lang="en-US" altLang="zh-CN" sz="1200" dirty="0" err="1">
                <a:solidFill>
                  <a:srgbClr val="FFFFFF"/>
                </a:solidFill>
              </a:rPr>
              <a:t>RMSProp</a:t>
            </a:r>
            <a:r>
              <a:rPr lang="en-US" altLang="zh-CN" sz="1200" dirty="0">
                <a:solidFill>
                  <a:srgbClr val="FFFFFF"/>
                </a:solidFill>
              </a:rPr>
              <a:t> </a:t>
            </a:r>
            <a:r>
              <a:rPr lang="zh-CN" altLang="en-US" sz="1200" dirty="0">
                <a:solidFill>
                  <a:srgbClr val="FFFFFF"/>
                </a:solidFill>
              </a:rPr>
              <a:t>的妥协方案。</a:t>
            </a:r>
            <a:endParaRPr lang="en-US" altLang="zh-CN" sz="1200" dirty="0">
              <a:solidFill>
                <a:srgbClr val="FFFFFF"/>
              </a:solidFill>
            </a:endParaRPr>
          </a:p>
          <a:p>
            <a:pPr>
              <a:lnSpc>
                <a:spcPct val="130000"/>
              </a:lnSpc>
            </a:pPr>
            <a:endParaRPr lang="en-US" altLang="zh-CN" sz="1200" dirty="0">
              <a:solidFill>
                <a:srgbClr val="FFFFFF"/>
              </a:solidFill>
            </a:endParaRPr>
          </a:p>
          <a:p>
            <a:pPr>
              <a:lnSpc>
                <a:spcPct val="130000"/>
              </a:lnSpc>
            </a:pPr>
            <a:r>
              <a:rPr lang="zh-CN" altLang="en-US" sz="1400" dirty="0">
                <a:solidFill>
                  <a:srgbClr val="FFFFFF"/>
                </a:solidFill>
              </a:rPr>
              <a:t>在线学习（</a:t>
            </a:r>
            <a:r>
              <a:rPr lang="en-US" altLang="zh-CN" sz="1400" dirty="0">
                <a:solidFill>
                  <a:srgbClr val="FFFFFF"/>
                </a:solidFill>
              </a:rPr>
              <a:t>Online Learning</a:t>
            </a:r>
            <a:r>
              <a:rPr lang="zh-CN" altLang="en-US" sz="1400" dirty="0">
                <a:solidFill>
                  <a:srgbClr val="FFFFFF"/>
                </a:solidFill>
              </a:rPr>
              <a:t>）</a:t>
            </a:r>
            <a:endParaRPr lang="en-US" altLang="zh-CN" sz="1400" dirty="0">
              <a:solidFill>
                <a:srgbClr val="FFFFFF"/>
              </a:solidFill>
            </a:endParaRPr>
          </a:p>
          <a:p>
            <a:pPr>
              <a:lnSpc>
                <a:spcPct val="130000"/>
              </a:lnSpc>
            </a:pPr>
            <a:r>
              <a:rPr lang="zh-CN" altLang="en-US" sz="1200" dirty="0">
                <a:solidFill>
                  <a:srgbClr val="FFFFFF"/>
                </a:solidFill>
              </a:rPr>
              <a:t>每次只训练一个样本，即 </a:t>
            </a:r>
            <a:r>
              <a:rPr lang="en-US" altLang="zh-CN" sz="1200" dirty="0" err="1">
                <a:solidFill>
                  <a:srgbClr val="FFFFFF"/>
                </a:solidFill>
              </a:rPr>
              <a:t>Batch_Size</a:t>
            </a:r>
            <a:r>
              <a:rPr lang="en-US" altLang="zh-CN" sz="1200" dirty="0">
                <a:solidFill>
                  <a:srgbClr val="FFFFFF"/>
                </a:solidFill>
              </a:rPr>
              <a:t> = 1</a:t>
            </a:r>
            <a:r>
              <a:rPr lang="zh-CN" altLang="en-US" sz="1200" dirty="0">
                <a:solidFill>
                  <a:srgbClr val="FFFFFF"/>
                </a:solidFill>
              </a:rPr>
              <a:t>。线性神经元在均方误差代价函数的错误面是一个抛物面，横截面是椭圆。对于多层神经元、非线性网络，在局部依然近似是抛物面。使用在线学习，每次修正方向以各自样本的梯度方向修正，横冲直撞各自为政，难以达到收敛。</a:t>
            </a:r>
          </a:p>
        </p:txBody>
      </p:sp>
    </p:spTree>
    <p:extLst>
      <p:ext uri="{BB962C8B-B14F-4D97-AF65-F5344CB8AC3E}">
        <p14:creationId xmlns:p14="http://schemas.microsoft.com/office/powerpoint/2010/main" val="348567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xmlns="" id="{595C4370-396B-4DD4-8052-62A5E69E764C}"/>
              </a:ext>
            </a:extLst>
          </p:cNvPr>
          <p:cNvSpPr txBox="1"/>
          <p:nvPr/>
        </p:nvSpPr>
        <p:spPr>
          <a:xfrm>
            <a:off x="408027" y="221309"/>
            <a:ext cx="3386522" cy="470257"/>
          </a:xfrm>
          <a:prstGeom prst="rect">
            <a:avLst/>
          </a:prstGeom>
          <a:noFill/>
        </p:spPr>
        <p:txBody>
          <a:bodyPr wrap="square" rtlCol="0" anchor="ctr">
            <a:spAutoFit/>
          </a:bodyPr>
          <a:lstStyle/>
          <a:p>
            <a:pPr>
              <a:lnSpc>
                <a:spcPct val="110000"/>
              </a:lnSpc>
            </a:pPr>
            <a:r>
              <a:rPr kumimoji="1" lang="en-US" altLang="zh-CN" sz="2400" b="1" dirty="0">
                <a:solidFill>
                  <a:srgbClr val="FFFFFF"/>
                </a:solidFill>
                <a:latin typeface="微软雅黑"/>
                <a:cs typeface="微软雅黑"/>
              </a:rPr>
              <a:t>Minibatch</a:t>
            </a:r>
            <a:endParaRPr kumimoji="1" lang="zh-CN" altLang="en-US" sz="1550" b="1" dirty="0">
              <a:solidFill>
                <a:srgbClr val="FFFFFF"/>
              </a:solidFill>
              <a:latin typeface="微软雅黑"/>
              <a:cs typeface="微软雅黑"/>
            </a:endParaRPr>
          </a:p>
        </p:txBody>
      </p:sp>
      <p:sp>
        <p:nvSpPr>
          <p:cNvPr id="26" name="矩形 25">
            <a:extLst>
              <a:ext uri="{FF2B5EF4-FFF2-40B4-BE49-F238E27FC236}">
                <a16:creationId xmlns:a16="http://schemas.microsoft.com/office/drawing/2014/main" xmlns="" id="{DFA65693-896B-4B68-95A7-F2A798B9954B}"/>
              </a:ext>
            </a:extLst>
          </p:cNvPr>
          <p:cNvSpPr/>
          <p:nvPr/>
        </p:nvSpPr>
        <p:spPr>
          <a:xfrm>
            <a:off x="408028" y="1049505"/>
            <a:ext cx="7832327" cy="3469411"/>
          </a:xfrm>
          <a:prstGeom prst="rect">
            <a:avLst/>
          </a:prstGeom>
        </p:spPr>
        <p:txBody>
          <a:bodyPr wrap="square">
            <a:spAutoFit/>
          </a:bodyPr>
          <a:lstStyle/>
          <a:p>
            <a:pPr>
              <a:lnSpc>
                <a:spcPct val="130000"/>
              </a:lnSpc>
            </a:pPr>
            <a:r>
              <a:rPr lang="zh-CN" altLang="en-US" sz="1400" dirty="0">
                <a:solidFill>
                  <a:srgbClr val="FFFFFF"/>
                </a:solidFill>
              </a:rPr>
              <a:t>批梯度下降法（</a:t>
            </a:r>
            <a:r>
              <a:rPr lang="en-US" altLang="zh-CN" sz="1400" dirty="0">
                <a:solidFill>
                  <a:srgbClr val="FFFFFF"/>
                </a:solidFill>
              </a:rPr>
              <a:t>Mini-batches Learning</a:t>
            </a:r>
            <a:r>
              <a:rPr lang="zh-CN" altLang="en-US" sz="1400" dirty="0">
                <a:solidFill>
                  <a:srgbClr val="FFFFFF"/>
                </a:solidFill>
              </a:rPr>
              <a:t>）</a:t>
            </a:r>
            <a:endParaRPr lang="en-US" altLang="zh-CN" sz="1400" dirty="0">
              <a:solidFill>
                <a:srgbClr val="FFFFFF"/>
              </a:solidFill>
            </a:endParaRPr>
          </a:p>
          <a:p>
            <a:pPr>
              <a:lnSpc>
                <a:spcPct val="130000"/>
              </a:lnSpc>
            </a:pPr>
            <a:r>
              <a:rPr lang="zh-CN" altLang="en-US" sz="1200" dirty="0">
                <a:solidFill>
                  <a:srgbClr val="FFFFFF"/>
                </a:solidFill>
              </a:rPr>
              <a:t>因为如果数据集足够充分，那么用一半（甚至少得多）的数据训练算出来的梯度与用全部数据训练出来的梯度是几乎一样的。</a:t>
            </a:r>
            <a:endParaRPr lang="en-US" altLang="zh-CN" sz="1200" dirty="0">
              <a:solidFill>
                <a:srgbClr val="FFFFFF"/>
              </a:solidFill>
            </a:endParaRPr>
          </a:p>
          <a:p>
            <a:pPr>
              <a:lnSpc>
                <a:spcPct val="130000"/>
              </a:lnSpc>
            </a:pPr>
            <a:endParaRPr lang="en-US" altLang="zh-CN" sz="1200" dirty="0">
              <a:solidFill>
                <a:srgbClr val="FFFFFF"/>
              </a:solidFill>
            </a:endParaRPr>
          </a:p>
          <a:p>
            <a:pPr>
              <a:lnSpc>
                <a:spcPct val="130000"/>
              </a:lnSpc>
            </a:pPr>
            <a:r>
              <a:rPr lang="zh-CN" altLang="en-US" sz="1200" dirty="0">
                <a:solidFill>
                  <a:srgbClr val="FFFFFF"/>
                </a:solidFill>
              </a:rPr>
              <a:t>增大</a:t>
            </a:r>
            <a:r>
              <a:rPr lang="en-US" altLang="zh-CN" sz="1200" dirty="0" err="1">
                <a:solidFill>
                  <a:srgbClr val="FFFFFF"/>
                </a:solidFill>
              </a:rPr>
              <a:t>batch_size</a:t>
            </a:r>
            <a:endParaRPr lang="en-US" altLang="zh-CN" sz="1200" dirty="0">
              <a:solidFill>
                <a:srgbClr val="FFFFFF"/>
              </a:solidFill>
            </a:endParaRPr>
          </a:p>
          <a:p>
            <a:pPr>
              <a:lnSpc>
                <a:spcPct val="130000"/>
              </a:lnSpc>
            </a:pPr>
            <a:r>
              <a:rPr lang="zh-CN" altLang="en-US" sz="1200" dirty="0">
                <a:solidFill>
                  <a:srgbClr val="FFFFFF"/>
                </a:solidFill>
              </a:rPr>
              <a:t>优点：</a:t>
            </a:r>
            <a:endParaRPr lang="en-US" altLang="zh-CN" sz="1200" dirty="0">
              <a:solidFill>
                <a:srgbClr val="FFFFFF"/>
              </a:solidFill>
            </a:endParaRPr>
          </a:p>
          <a:p>
            <a:pPr>
              <a:lnSpc>
                <a:spcPct val="130000"/>
              </a:lnSpc>
            </a:pPr>
            <a:r>
              <a:rPr lang="en-US" altLang="zh-CN" sz="1200" dirty="0">
                <a:solidFill>
                  <a:srgbClr val="FFFFFF"/>
                </a:solidFill>
              </a:rPr>
              <a:t>•</a:t>
            </a:r>
            <a:r>
              <a:rPr lang="zh-CN" altLang="en-US" sz="1200" dirty="0">
                <a:solidFill>
                  <a:srgbClr val="FFFFFF"/>
                </a:solidFill>
              </a:rPr>
              <a:t>内存利用率提高了，大矩阵乘法的并行化效率提高。</a:t>
            </a:r>
          </a:p>
          <a:p>
            <a:pPr>
              <a:lnSpc>
                <a:spcPct val="130000"/>
              </a:lnSpc>
            </a:pPr>
            <a:r>
              <a:rPr lang="en-US" altLang="zh-CN" sz="1200" dirty="0">
                <a:solidFill>
                  <a:srgbClr val="FFFFFF"/>
                </a:solidFill>
              </a:rPr>
              <a:t>•</a:t>
            </a:r>
            <a:r>
              <a:rPr lang="zh-CN" altLang="en-US" sz="1200" dirty="0">
                <a:solidFill>
                  <a:srgbClr val="FFFFFF"/>
                </a:solidFill>
              </a:rPr>
              <a:t>跑完一次 </a:t>
            </a:r>
            <a:r>
              <a:rPr lang="en-US" altLang="zh-CN" sz="1200" dirty="0">
                <a:solidFill>
                  <a:srgbClr val="FFFFFF"/>
                </a:solidFill>
              </a:rPr>
              <a:t>epoch</a:t>
            </a:r>
            <a:r>
              <a:rPr lang="zh-CN" altLang="en-US" sz="1200" dirty="0">
                <a:solidFill>
                  <a:srgbClr val="FFFFFF"/>
                </a:solidFill>
              </a:rPr>
              <a:t>（全数据集）所需的迭代次数减少，对于相同数据量的处理速度进一步加快。</a:t>
            </a:r>
          </a:p>
          <a:p>
            <a:pPr>
              <a:lnSpc>
                <a:spcPct val="130000"/>
              </a:lnSpc>
            </a:pPr>
            <a:r>
              <a:rPr lang="en-US" altLang="zh-CN" sz="1200" dirty="0">
                <a:solidFill>
                  <a:srgbClr val="FFFFFF"/>
                </a:solidFill>
              </a:rPr>
              <a:t>•</a:t>
            </a:r>
            <a:r>
              <a:rPr lang="zh-CN" altLang="en-US" sz="1200" dirty="0">
                <a:solidFill>
                  <a:srgbClr val="FFFFFF"/>
                </a:solidFill>
              </a:rPr>
              <a:t>在一定范围内，一般来说 </a:t>
            </a:r>
            <a:r>
              <a:rPr lang="en-US" altLang="zh-CN" sz="1200" dirty="0" err="1">
                <a:solidFill>
                  <a:srgbClr val="FFFFFF"/>
                </a:solidFill>
              </a:rPr>
              <a:t>Batch_Size</a:t>
            </a:r>
            <a:r>
              <a:rPr lang="en-US" altLang="zh-CN" sz="1200" dirty="0">
                <a:solidFill>
                  <a:srgbClr val="FFFFFF"/>
                </a:solidFill>
              </a:rPr>
              <a:t> </a:t>
            </a:r>
            <a:r>
              <a:rPr lang="zh-CN" altLang="en-US" sz="1200" dirty="0">
                <a:solidFill>
                  <a:srgbClr val="FFFFFF"/>
                </a:solidFill>
              </a:rPr>
              <a:t>越大，其确定的下降方向越准，引起训练震荡越小。</a:t>
            </a:r>
          </a:p>
          <a:p>
            <a:pPr>
              <a:lnSpc>
                <a:spcPct val="130000"/>
              </a:lnSpc>
            </a:pPr>
            <a:r>
              <a:rPr lang="zh-CN" altLang="en-US" sz="1200" dirty="0">
                <a:solidFill>
                  <a:srgbClr val="FFFFFF"/>
                </a:solidFill>
              </a:rPr>
              <a:t>缺点：</a:t>
            </a:r>
            <a:endParaRPr lang="en-US" altLang="zh-CN" sz="1200" dirty="0">
              <a:solidFill>
                <a:srgbClr val="FFFFFF"/>
              </a:solidFill>
            </a:endParaRPr>
          </a:p>
          <a:p>
            <a:pPr>
              <a:lnSpc>
                <a:spcPct val="130000"/>
              </a:lnSpc>
            </a:pPr>
            <a:r>
              <a:rPr lang="en-US" altLang="zh-CN" sz="1200" dirty="0">
                <a:solidFill>
                  <a:srgbClr val="FFFFFF"/>
                </a:solidFill>
              </a:rPr>
              <a:t>•</a:t>
            </a:r>
            <a:r>
              <a:rPr lang="zh-CN" altLang="en-US" sz="1200" dirty="0">
                <a:solidFill>
                  <a:srgbClr val="FFFFFF"/>
                </a:solidFill>
              </a:rPr>
              <a:t>内存利用率提高了，但是内存容量可能撑不住了。</a:t>
            </a:r>
          </a:p>
          <a:p>
            <a:pPr>
              <a:lnSpc>
                <a:spcPct val="130000"/>
              </a:lnSpc>
            </a:pPr>
            <a:r>
              <a:rPr lang="en-US" altLang="zh-CN" sz="1200" dirty="0">
                <a:solidFill>
                  <a:srgbClr val="FFFFFF"/>
                </a:solidFill>
              </a:rPr>
              <a:t>•</a:t>
            </a:r>
            <a:r>
              <a:rPr lang="zh-CN" altLang="en-US" sz="1200" dirty="0">
                <a:solidFill>
                  <a:srgbClr val="FFFFFF"/>
                </a:solidFill>
              </a:rPr>
              <a:t>跑完一次 </a:t>
            </a:r>
            <a:r>
              <a:rPr lang="en-US" altLang="zh-CN" sz="1200" dirty="0">
                <a:solidFill>
                  <a:srgbClr val="FFFFFF"/>
                </a:solidFill>
              </a:rPr>
              <a:t>epoch</a:t>
            </a:r>
            <a:r>
              <a:rPr lang="zh-CN" altLang="en-US" sz="1200" dirty="0">
                <a:solidFill>
                  <a:srgbClr val="FFFFFF"/>
                </a:solidFill>
              </a:rPr>
              <a:t>（全数据集）所需的迭代次数减少，要想达到相同的精度，其所花费的时间大大增加了，从而对参数的修正也就显得更加缓慢。</a:t>
            </a:r>
          </a:p>
          <a:p>
            <a:pPr>
              <a:lnSpc>
                <a:spcPct val="130000"/>
              </a:lnSpc>
            </a:pPr>
            <a:r>
              <a:rPr lang="en-US" altLang="zh-CN" sz="1200" dirty="0">
                <a:solidFill>
                  <a:srgbClr val="FFFFFF"/>
                </a:solidFill>
              </a:rPr>
              <a:t>•</a:t>
            </a:r>
            <a:r>
              <a:rPr lang="en-US" altLang="zh-CN" sz="1200" dirty="0" err="1">
                <a:solidFill>
                  <a:srgbClr val="FFFFFF"/>
                </a:solidFill>
              </a:rPr>
              <a:t>Batch_Size</a:t>
            </a:r>
            <a:r>
              <a:rPr lang="en-US" altLang="zh-CN" sz="1200" dirty="0">
                <a:solidFill>
                  <a:srgbClr val="FFFFFF"/>
                </a:solidFill>
              </a:rPr>
              <a:t> </a:t>
            </a:r>
            <a:r>
              <a:rPr lang="zh-CN" altLang="en-US" sz="1200" dirty="0">
                <a:solidFill>
                  <a:srgbClr val="FFFFFF"/>
                </a:solidFill>
              </a:rPr>
              <a:t>增大到一定程度，其确定的下降方向已经基本不再变化。</a:t>
            </a:r>
          </a:p>
        </p:txBody>
      </p:sp>
    </p:spTree>
    <p:extLst>
      <p:ext uri="{BB962C8B-B14F-4D97-AF65-F5344CB8AC3E}">
        <p14:creationId xmlns:p14="http://schemas.microsoft.com/office/powerpoint/2010/main" val="65674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557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3" name="椭圆 2"/>
          <p:cNvSpPr/>
          <p:nvPr/>
        </p:nvSpPr>
        <p:spPr>
          <a:xfrm>
            <a:off x="1027379"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 name="椭圆 3"/>
          <p:cNvSpPr/>
          <p:nvPr/>
        </p:nvSpPr>
        <p:spPr>
          <a:xfrm>
            <a:off x="1759183"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5" name="椭圆 4"/>
          <p:cNvSpPr/>
          <p:nvPr/>
        </p:nvSpPr>
        <p:spPr>
          <a:xfrm>
            <a:off x="2490987"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6" name="椭圆 5"/>
          <p:cNvSpPr/>
          <p:nvPr/>
        </p:nvSpPr>
        <p:spPr>
          <a:xfrm>
            <a:off x="3222791"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7" name="椭圆 6"/>
          <p:cNvSpPr/>
          <p:nvPr/>
        </p:nvSpPr>
        <p:spPr>
          <a:xfrm>
            <a:off x="395459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8" name="椭圆 7"/>
          <p:cNvSpPr/>
          <p:nvPr/>
        </p:nvSpPr>
        <p:spPr>
          <a:xfrm>
            <a:off x="4686399"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9" name="椭圆 8"/>
          <p:cNvSpPr/>
          <p:nvPr/>
        </p:nvSpPr>
        <p:spPr>
          <a:xfrm>
            <a:off x="5418203"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10" name="椭圆 9"/>
          <p:cNvSpPr/>
          <p:nvPr/>
        </p:nvSpPr>
        <p:spPr>
          <a:xfrm>
            <a:off x="6150007"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12" name="椭圆 11"/>
          <p:cNvSpPr/>
          <p:nvPr/>
        </p:nvSpPr>
        <p:spPr>
          <a:xfrm>
            <a:off x="6881811"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13" name="椭圆 12"/>
          <p:cNvSpPr/>
          <p:nvPr/>
        </p:nvSpPr>
        <p:spPr>
          <a:xfrm>
            <a:off x="761361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14" name="椭圆 13"/>
          <p:cNvSpPr/>
          <p:nvPr/>
        </p:nvSpPr>
        <p:spPr>
          <a:xfrm>
            <a:off x="8345415"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18" name="椭圆 17"/>
          <p:cNvSpPr/>
          <p:nvPr/>
        </p:nvSpPr>
        <p:spPr>
          <a:xfrm>
            <a:off x="661475" y="757096"/>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19" name="椭圆 18"/>
          <p:cNvSpPr/>
          <p:nvPr/>
        </p:nvSpPr>
        <p:spPr>
          <a:xfrm>
            <a:off x="1393279"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20" name="椭圆 19"/>
          <p:cNvSpPr/>
          <p:nvPr/>
        </p:nvSpPr>
        <p:spPr>
          <a:xfrm>
            <a:off x="2125083"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21" name="椭圆 20"/>
          <p:cNvSpPr/>
          <p:nvPr/>
        </p:nvSpPr>
        <p:spPr>
          <a:xfrm>
            <a:off x="2856887" y="757096"/>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22" name="椭圆 21"/>
          <p:cNvSpPr/>
          <p:nvPr/>
        </p:nvSpPr>
        <p:spPr>
          <a:xfrm>
            <a:off x="3588691"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23" name="椭圆 22"/>
          <p:cNvSpPr/>
          <p:nvPr/>
        </p:nvSpPr>
        <p:spPr>
          <a:xfrm>
            <a:off x="4320495"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24" name="椭圆 23"/>
          <p:cNvSpPr/>
          <p:nvPr/>
        </p:nvSpPr>
        <p:spPr>
          <a:xfrm>
            <a:off x="5052299"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25" name="椭圆 24"/>
          <p:cNvSpPr/>
          <p:nvPr/>
        </p:nvSpPr>
        <p:spPr>
          <a:xfrm>
            <a:off x="5784103"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26" name="椭圆 25"/>
          <p:cNvSpPr/>
          <p:nvPr/>
        </p:nvSpPr>
        <p:spPr>
          <a:xfrm>
            <a:off x="6515907"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27" name="椭圆 26"/>
          <p:cNvSpPr/>
          <p:nvPr/>
        </p:nvSpPr>
        <p:spPr>
          <a:xfrm>
            <a:off x="7247711"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28" name="椭圆 27"/>
          <p:cNvSpPr/>
          <p:nvPr/>
        </p:nvSpPr>
        <p:spPr>
          <a:xfrm>
            <a:off x="7979515"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5" name="椭圆 44"/>
          <p:cNvSpPr/>
          <p:nvPr/>
        </p:nvSpPr>
        <p:spPr>
          <a:xfrm flipV="1">
            <a:off x="29557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6" name="椭圆 45"/>
          <p:cNvSpPr/>
          <p:nvPr/>
        </p:nvSpPr>
        <p:spPr>
          <a:xfrm flipV="1">
            <a:off x="1027379"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7" name="椭圆 46"/>
          <p:cNvSpPr/>
          <p:nvPr/>
        </p:nvSpPr>
        <p:spPr>
          <a:xfrm flipV="1">
            <a:off x="1759183" y="448251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8" name="椭圆 47"/>
          <p:cNvSpPr/>
          <p:nvPr/>
        </p:nvSpPr>
        <p:spPr>
          <a:xfrm flipV="1">
            <a:off x="2490987"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9" name="椭圆 48"/>
          <p:cNvSpPr/>
          <p:nvPr/>
        </p:nvSpPr>
        <p:spPr>
          <a:xfrm flipV="1">
            <a:off x="3222791" y="448251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50" name="椭圆 49"/>
          <p:cNvSpPr/>
          <p:nvPr/>
        </p:nvSpPr>
        <p:spPr>
          <a:xfrm flipV="1">
            <a:off x="395459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51" name="椭圆 50"/>
          <p:cNvSpPr/>
          <p:nvPr/>
        </p:nvSpPr>
        <p:spPr>
          <a:xfrm flipV="1">
            <a:off x="4686399"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52" name="椭圆 51"/>
          <p:cNvSpPr/>
          <p:nvPr/>
        </p:nvSpPr>
        <p:spPr>
          <a:xfrm flipV="1">
            <a:off x="5418203"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53" name="椭圆 52"/>
          <p:cNvSpPr/>
          <p:nvPr/>
        </p:nvSpPr>
        <p:spPr>
          <a:xfrm flipV="1">
            <a:off x="6150007"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54" name="椭圆 53"/>
          <p:cNvSpPr/>
          <p:nvPr/>
        </p:nvSpPr>
        <p:spPr>
          <a:xfrm flipV="1">
            <a:off x="6881811"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55" name="椭圆 54"/>
          <p:cNvSpPr/>
          <p:nvPr/>
        </p:nvSpPr>
        <p:spPr>
          <a:xfrm flipV="1">
            <a:off x="761361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56" name="椭圆 55"/>
          <p:cNvSpPr/>
          <p:nvPr/>
        </p:nvSpPr>
        <p:spPr>
          <a:xfrm flipV="1">
            <a:off x="834541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34" name="椭圆 33"/>
          <p:cNvSpPr/>
          <p:nvPr/>
        </p:nvSpPr>
        <p:spPr>
          <a:xfrm flipV="1">
            <a:off x="66147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35" name="椭圆 34"/>
          <p:cNvSpPr/>
          <p:nvPr/>
        </p:nvSpPr>
        <p:spPr>
          <a:xfrm flipV="1">
            <a:off x="1393279"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36" name="椭圆 35"/>
          <p:cNvSpPr/>
          <p:nvPr/>
        </p:nvSpPr>
        <p:spPr>
          <a:xfrm flipV="1">
            <a:off x="2125083"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37" name="椭圆 36"/>
          <p:cNvSpPr/>
          <p:nvPr/>
        </p:nvSpPr>
        <p:spPr>
          <a:xfrm flipV="1">
            <a:off x="2856887"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38" name="椭圆 37"/>
          <p:cNvSpPr/>
          <p:nvPr/>
        </p:nvSpPr>
        <p:spPr>
          <a:xfrm flipV="1">
            <a:off x="3588691"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39" name="椭圆 38"/>
          <p:cNvSpPr/>
          <p:nvPr/>
        </p:nvSpPr>
        <p:spPr>
          <a:xfrm flipV="1">
            <a:off x="432049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0" name="椭圆 39"/>
          <p:cNvSpPr/>
          <p:nvPr/>
        </p:nvSpPr>
        <p:spPr>
          <a:xfrm flipV="1">
            <a:off x="5052299"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1" name="椭圆 40"/>
          <p:cNvSpPr/>
          <p:nvPr/>
        </p:nvSpPr>
        <p:spPr>
          <a:xfrm flipV="1">
            <a:off x="5784103"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2" name="椭圆 41"/>
          <p:cNvSpPr/>
          <p:nvPr/>
        </p:nvSpPr>
        <p:spPr>
          <a:xfrm flipV="1">
            <a:off x="6515907"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3" name="椭圆 42"/>
          <p:cNvSpPr/>
          <p:nvPr/>
        </p:nvSpPr>
        <p:spPr>
          <a:xfrm flipV="1">
            <a:off x="7247711"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44" name="椭圆 43"/>
          <p:cNvSpPr/>
          <p:nvPr/>
        </p:nvSpPr>
        <p:spPr>
          <a:xfrm flipV="1">
            <a:off x="797951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FFFFFF"/>
              </a:solidFill>
            </a:endParaRPr>
          </a:p>
        </p:txBody>
      </p:sp>
      <p:sp>
        <p:nvSpPr>
          <p:cNvPr id="57" name="文本框 56"/>
          <p:cNvSpPr txBox="1"/>
          <p:nvPr/>
        </p:nvSpPr>
        <p:spPr>
          <a:xfrm>
            <a:off x="447943" y="1533647"/>
            <a:ext cx="4443845" cy="923330"/>
          </a:xfrm>
          <a:prstGeom prst="rect">
            <a:avLst/>
          </a:prstGeom>
          <a:noFill/>
          <a:effectLst>
            <a:outerShdw blurRad="50800" dist="38100" dir="5400000" algn="t" rotWithShape="0">
              <a:prstClr val="black">
                <a:alpha val="40000"/>
              </a:prstClr>
            </a:outerShdw>
          </a:effectLst>
        </p:spPr>
        <p:txBody>
          <a:bodyPr wrap="none" rtlCol="0">
            <a:spAutoFit/>
          </a:bodyPr>
          <a:lstStyle/>
          <a:p>
            <a:r>
              <a:rPr kumimoji="1" lang="en-US" altLang="zh-CN" sz="5400" b="1" dirty="0">
                <a:solidFill>
                  <a:srgbClr val="46C6A9"/>
                </a:solidFill>
                <a:ea typeface="宋体"/>
              </a:rPr>
              <a:t>THANK YOU</a:t>
            </a:r>
            <a:r>
              <a:rPr kumimoji="1" lang="zh-CN" altLang="en-US" sz="5400" b="1" dirty="0">
                <a:solidFill>
                  <a:srgbClr val="46C6A9"/>
                </a:solidFill>
                <a:ea typeface="宋体"/>
              </a:rPr>
              <a:t> </a:t>
            </a:r>
            <a:r>
              <a:rPr kumimoji="1" lang="en-US" altLang="zh-CN" sz="5400" b="1" dirty="0">
                <a:solidFill>
                  <a:srgbClr val="46C6A9"/>
                </a:solidFill>
                <a:ea typeface="宋体"/>
              </a:rPr>
              <a:t>!</a:t>
            </a:r>
            <a:endParaRPr kumimoji="1" lang="zh-CN" altLang="en-US" sz="5400" b="1" dirty="0">
              <a:solidFill>
                <a:srgbClr val="46C6A9"/>
              </a:solidFill>
              <a:ea typeface="宋体"/>
            </a:endParaRPr>
          </a:p>
        </p:txBody>
      </p:sp>
    </p:spTree>
    <p:extLst>
      <p:ext uri="{BB962C8B-B14F-4D97-AF65-F5344CB8AC3E}">
        <p14:creationId xmlns:p14="http://schemas.microsoft.com/office/powerpoint/2010/main" val="2012464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389028" y="1020236"/>
                <a:ext cx="7445717" cy="1692771"/>
              </a:xfrm>
              <a:prstGeom prst="rect">
                <a:avLst/>
              </a:prstGeom>
              <a:noFill/>
            </p:spPr>
            <p:txBody>
              <a:bodyPr wrap="square" rtlCol="0">
                <a:spAutoFit/>
              </a:bodyPr>
              <a:lstStyle/>
              <a:p>
                <a:pPr lvl="0">
                  <a:lnSpc>
                    <a:spcPct val="130000"/>
                  </a:lnSpc>
                </a:pPr>
                <a:r>
                  <a:rPr kumimoji="1" lang="zh-CN" altLang="en-US" sz="1600" dirty="0" smtClean="0"/>
                  <a:t>计算图</a:t>
                </a:r>
                <a14:m>
                  <m:oMath xmlns:m="http://schemas.openxmlformats.org/officeDocument/2006/math">
                    <m:r>
                      <a:rPr kumimoji="1" lang="en-US" altLang="zh-CN" sz="1600" b="0" i="0" smtClean="0">
                        <a:latin typeface="Cambria Math" panose="02040503050406030204" pitchFamily="18" charset="0"/>
                      </a:rPr>
                      <m:t> </m:t>
                    </m:r>
                    <m:r>
                      <a:rPr kumimoji="1" lang="zh-CN" altLang="en-US" sz="1600" i="1" smtClean="0">
                        <a:latin typeface="Cambria Math" panose="02040503050406030204" pitchFamily="18" charset="0"/>
                      </a:rPr>
                      <m:t>⇔</m:t>
                    </m:r>
                    <m:r>
                      <a:rPr kumimoji="1" lang="en-US" altLang="zh-CN" sz="1600" b="0" i="1" smtClean="0">
                        <a:latin typeface="Cambria Math" panose="02040503050406030204" pitchFamily="18" charset="0"/>
                      </a:rPr>
                      <m:t> </m:t>
                    </m:r>
                  </m:oMath>
                </a14:m>
                <a:r>
                  <a:rPr kumimoji="1" lang="zh-CN" altLang="en-US" sz="1600" dirty="0" smtClean="0"/>
                  <a:t>数学表达式</a:t>
                </a:r>
                <a:endParaRPr kumimoji="1" lang="en-US" altLang="zh-CN" sz="1600" dirty="0" smtClean="0"/>
              </a:p>
              <a:p>
                <a:pPr lvl="0">
                  <a:lnSpc>
                    <a:spcPct val="130000"/>
                  </a:lnSpc>
                </a:pPr>
                <a:r>
                  <a:rPr kumimoji="1" lang="zh-CN" altLang="en-US" sz="1600" dirty="0" smtClean="0"/>
                  <a:t>节点 </a:t>
                </a:r>
                <a14:m>
                  <m:oMath xmlns:m="http://schemas.openxmlformats.org/officeDocument/2006/math">
                    <m:r>
                      <a:rPr kumimoji="1" lang="zh-CN" altLang="en-US" sz="1600" i="1">
                        <a:latin typeface="Cambria Math" panose="02040503050406030204" pitchFamily="18" charset="0"/>
                      </a:rPr>
                      <m:t>⇔</m:t>
                    </m:r>
                  </m:oMath>
                </a14:m>
                <a:r>
                  <a:rPr kumimoji="1" lang="zh-CN" altLang="en-US" sz="1600" dirty="0" smtClean="0"/>
                  <a:t> 数学运算或变量</a:t>
                </a:r>
                <a:endParaRPr kumimoji="1" lang="en-US" altLang="zh-CN" sz="1600" dirty="0" smtClean="0"/>
              </a:p>
              <a:p>
                <a:pPr lvl="0">
                  <a:lnSpc>
                    <a:spcPct val="130000"/>
                  </a:lnSpc>
                </a:pPr>
                <a:r>
                  <a:rPr kumimoji="1" lang="zh-CN" altLang="en-US" sz="1600" dirty="0" smtClean="0"/>
                  <a:t>边 </a:t>
                </a:r>
                <a14:m>
                  <m:oMath xmlns:m="http://schemas.openxmlformats.org/officeDocument/2006/math">
                    <m:r>
                      <a:rPr kumimoji="1" lang="en-US" altLang="zh-CN" sz="1600">
                        <a:latin typeface="Cambria Math" panose="02040503050406030204" pitchFamily="18" charset="0"/>
                      </a:rPr>
                      <m:t> </m:t>
                    </m:r>
                    <m:r>
                      <a:rPr kumimoji="1" lang="zh-CN" altLang="en-US" sz="1600" i="1">
                        <a:latin typeface="Cambria Math" panose="02040503050406030204" pitchFamily="18" charset="0"/>
                      </a:rPr>
                      <m:t>⇔</m:t>
                    </m:r>
                  </m:oMath>
                </a14:m>
                <a:r>
                  <a:rPr kumimoji="1" lang="zh-CN" altLang="en-US" sz="1600" dirty="0" smtClean="0"/>
                  <a:t> 节点间计算值的流</a:t>
                </a:r>
                <a:endParaRPr kumimoji="1" lang="en-US" altLang="zh-CN" sz="1600" dirty="0" smtClean="0"/>
              </a:p>
              <a:p>
                <a:pPr lvl="0">
                  <a:lnSpc>
                    <a:spcPct val="130000"/>
                  </a:lnSpc>
                </a:pPr>
                <a:endParaRPr kumimoji="1" lang="en-US" altLang="zh-CN" sz="1600" dirty="0"/>
              </a:p>
              <a:p>
                <a:pPr lvl="0">
                  <a:lnSpc>
                    <a:spcPct val="130000"/>
                  </a:lnSpc>
                </a:pPr>
                <a:r>
                  <a:rPr kumimoji="1" lang="zh-CN" altLang="en-US" sz="1600" dirty="0" smtClean="0"/>
                  <a:t>例 </a:t>
                </a:r>
                <a:r>
                  <a:rPr kumimoji="1" lang="en-US" altLang="zh-CN" sz="1600" dirty="0" smtClean="0"/>
                  <a:t>(a * b + 1) * (a * b + 2)</a:t>
                </a:r>
                <a:endParaRPr kumimoji="1" lang="zh-CN" altLang="en-US" sz="16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89028" y="1020236"/>
                <a:ext cx="7445717" cy="1692771"/>
              </a:xfrm>
              <a:prstGeom prst="rect">
                <a:avLst/>
              </a:prstGeom>
              <a:blipFill rotWithShape="0">
                <a:blip r:embed="rId3"/>
                <a:stretch>
                  <a:fillRect l="-491" b="-1799"/>
                </a:stretch>
              </a:blipFill>
            </p:spPr>
            <p:txBody>
              <a:bodyPr/>
              <a:lstStyle/>
              <a:p>
                <a:r>
                  <a:rPr lang="zh-CN" altLang="en-US">
                    <a:noFill/>
                  </a:rPr>
                  <a:t> </a:t>
                </a:r>
              </a:p>
            </p:txBody>
          </p:sp>
        </mc:Fallback>
      </mc:AlternateContent>
      <p:sp>
        <p:nvSpPr>
          <p:cNvPr id="16" name="文本框 15"/>
          <p:cNvSpPr txBox="1"/>
          <p:nvPr/>
        </p:nvSpPr>
        <p:spPr>
          <a:xfrm>
            <a:off x="389028" y="268532"/>
            <a:ext cx="2265826" cy="375809"/>
          </a:xfrm>
          <a:prstGeom prst="rect">
            <a:avLst/>
          </a:prstGeom>
          <a:noFill/>
        </p:spPr>
        <p:txBody>
          <a:bodyPr wrap="square" rtlCol="0" anchor="ctr">
            <a:spAutoFit/>
          </a:bodyPr>
          <a:lstStyle/>
          <a:p>
            <a:pPr>
              <a:lnSpc>
                <a:spcPct val="110000"/>
              </a:lnSpc>
            </a:pPr>
            <a:r>
              <a:rPr kumimoji="1" lang="zh-CN" altLang="en-US" b="1" dirty="0" smtClean="0">
                <a:solidFill>
                  <a:srgbClr val="222732"/>
                </a:solidFill>
                <a:latin typeface="微软雅黑"/>
                <a:ea typeface="微软雅黑"/>
                <a:cs typeface="微软雅黑"/>
              </a:rPr>
              <a:t>什么是计算图</a:t>
            </a:r>
            <a:endParaRPr kumimoji="1" lang="en-US" altLang="zh-CN" b="1" dirty="0" smtClean="0">
              <a:solidFill>
                <a:srgbClr val="222732"/>
              </a:solidFill>
              <a:latin typeface="微软雅黑"/>
              <a:ea typeface="微软雅黑"/>
              <a:cs typeface="微软雅黑"/>
            </a:endParaRPr>
          </a:p>
        </p:txBody>
      </p:sp>
      <p:pic>
        <p:nvPicPr>
          <p:cNvPr id="10" name="图片 9"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365" y="1112932"/>
            <a:ext cx="3965581" cy="3200150"/>
          </a:xfrm>
          <a:prstGeom prst="rect">
            <a:avLst/>
          </a:prstGeom>
        </p:spPr>
      </p:pic>
    </p:spTree>
    <p:extLst>
      <p:ext uri="{BB962C8B-B14F-4D97-AF65-F5344CB8AC3E}">
        <p14:creationId xmlns:p14="http://schemas.microsoft.com/office/powerpoint/2010/main" val="296765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89028" y="257920"/>
            <a:ext cx="2265826" cy="397032"/>
          </a:xfrm>
          <a:prstGeom prst="rect">
            <a:avLst/>
          </a:prstGeom>
          <a:noFill/>
        </p:spPr>
        <p:txBody>
          <a:bodyPr wrap="square" rtlCol="0" anchor="ctr">
            <a:spAutoFit/>
          </a:bodyPr>
          <a:lstStyle/>
          <a:p>
            <a:pPr>
              <a:lnSpc>
                <a:spcPct val="110000"/>
              </a:lnSpc>
            </a:pPr>
            <a:r>
              <a:rPr kumimoji="1" lang="zh-CN" altLang="en-US" b="1" dirty="0" smtClean="0">
                <a:solidFill>
                  <a:srgbClr val="222732"/>
                </a:solidFill>
                <a:latin typeface="微软雅黑"/>
                <a:ea typeface="微软雅黑"/>
                <a:cs typeface="微软雅黑"/>
              </a:rPr>
              <a:t>计算图与神经网络</a:t>
            </a:r>
            <a:endParaRPr kumimoji="1" lang="en-US" altLang="zh-CN" b="1" dirty="0" smtClean="0">
              <a:solidFill>
                <a:srgbClr val="222732"/>
              </a:solidFill>
              <a:latin typeface="微软雅黑"/>
              <a:ea typeface="微软雅黑"/>
              <a:cs typeface="微软雅黑"/>
            </a:endParaRPr>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922" y="565321"/>
            <a:ext cx="5742544" cy="4341724"/>
          </a:xfrm>
          <a:prstGeom prst="rect">
            <a:avLst/>
          </a:prstGeom>
        </p:spPr>
      </p:pic>
    </p:spTree>
    <p:extLst>
      <p:ext uri="{BB962C8B-B14F-4D97-AF65-F5344CB8AC3E}">
        <p14:creationId xmlns:p14="http://schemas.microsoft.com/office/powerpoint/2010/main" val="147358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389028" y="1020236"/>
                <a:ext cx="7445717" cy="1978362"/>
              </a:xfrm>
              <a:prstGeom prst="rect">
                <a:avLst/>
              </a:prstGeom>
              <a:noFill/>
            </p:spPr>
            <p:txBody>
              <a:bodyPr wrap="square" rtlCol="0">
                <a:spAutoFit/>
              </a:bodyPr>
              <a:lstStyle/>
              <a:p>
                <a:pPr lvl="0">
                  <a:lnSpc>
                    <a:spcPct val="130000"/>
                  </a:lnSpc>
                </a:pPr>
                <a14:m>
                  <m:oMath xmlns:m="http://schemas.openxmlformats.org/officeDocument/2006/math">
                    <m:sSub>
                      <m:sSubPr>
                        <m:ctrlPr>
                          <a:rPr kumimoji="1" lang="en-US" altLang="zh-CN" sz="1600" i="1" smtClean="0">
                            <a:latin typeface="Cambria Math" panose="02040503050406030204" pitchFamily="18" charset="0"/>
                          </a:rPr>
                        </m:ctrlPr>
                      </m:sSubPr>
                      <m:e>
                        <m:r>
                          <a:rPr kumimoji="1" lang="en-US" altLang="zh-CN" sz="1600" b="0" i="1" smtClean="0">
                            <a:latin typeface="Cambria Math" panose="02040503050406030204" pitchFamily="18" charset="0"/>
                          </a:rPr>
                          <m:t>𝑓</m:t>
                        </m:r>
                      </m:e>
                      <m:sub>
                        <m:r>
                          <a:rPr kumimoji="1" lang="en-US" altLang="zh-CN" sz="1600" b="0" i="1" smtClean="0">
                            <a:latin typeface="Cambria Math" panose="02040503050406030204" pitchFamily="18" charset="0"/>
                          </a:rPr>
                          <m:t>𝑖</m:t>
                        </m:r>
                      </m:sub>
                    </m:sSub>
                    <m:r>
                      <a:rPr kumimoji="1" lang="en-US" altLang="zh-CN" sz="1600" b="0" i="1" smtClean="0">
                        <a:latin typeface="Cambria Math" panose="02040503050406030204" pitchFamily="18" charset="0"/>
                      </a:rPr>
                      <m:t>:</m:t>
                    </m:r>
                  </m:oMath>
                </a14:m>
                <a:r>
                  <a:rPr kumimoji="1" lang="zh-CN" altLang="en-US" sz="1600" dirty="0" smtClean="0"/>
                  <a:t>节点</a:t>
                </a:r>
                <a14:m>
                  <m:oMath xmlns:m="http://schemas.openxmlformats.org/officeDocument/2006/math">
                    <m:r>
                      <a:rPr kumimoji="1" lang="en-US" altLang="zh-CN" sz="1600" b="0" i="1" dirty="0" smtClean="0">
                        <a:latin typeface="Cambria Math" panose="02040503050406030204" pitchFamily="18" charset="0"/>
                      </a:rPr>
                      <m:t>𝑖</m:t>
                    </m:r>
                  </m:oMath>
                </a14:m>
                <a:r>
                  <a:rPr kumimoji="1" lang="zh-CN" altLang="en-US" sz="1600" dirty="0" smtClean="0"/>
                  <a:t>的计算函数</a:t>
                </a:r>
                <a:endParaRPr kumimoji="1" lang="en-US" altLang="zh-CN" sz="1600" dirty="0" smtClean="0"/>
              </a:p>
              <a:p>
                <a:pPr>
                  <a:lnSpc>
                    <a:spcPct val="130000"/>
                  </a:lnSpc>
                </a:pPr>
                <a14:m>
                  <m:oMath xmlns:m="http://schemas.openxmlformats.org/officeDocument/2006/math">
                    <m:r>
                      <a:rPr kumimoji="1" lang="zh-CN" altLang="en-US" sz="1600" i="1">
                        <a:latin typeface="Cambria Math" panose="02040503050406030204" pitchFamily="18" charset="0"/>
                      </a:rPr>
                      <m:t>𝜋</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𝑖</m:t>
                    </m:r>
                    <m:r>
                      <a:rPr kumimoji="1" lang="en-US" altLang="zh-CN" sz="1600" b="0" i="1" smtClean="0">
                        <a:latin typeface="Cambria Math" panose="02040503050406030204" pitchFamily="18" charset="0"/>
                      </a:rPr>
                      <m:t>):</m:t>
                    </m:r>
                  </m:oMath>
                </a14:m>
                <a:r>
                  <a:rPr kumimoji="1" lang="zh-CN" altLang="en-US" sz="1600" dirty="0"/>
                  <a:t>节点</a:t>
                </a:r>
                <a14:m>
                  <m:oMath xmlns:m="http://schemas.openxmlformats.org/officeDocument/2006/math">
                    <m:r>
                      <a:rPr kumimoji="1" lang="en-US" altLang="zh-CN" sz="1600" i="1" dirty="0">
                        <a:latin typeface="Cambria Math" panose="02040503050406030204" pitchFamily="18" charset="0"/>
                      </a:rPr>
                      <m:t>𝑖</m:t>
                    </m:r>
                  </m:oMath>
                </a14:m>
                <a:r>
                  <a:rPr kumimoji="1" lang="zh-CN" altLang="en-US" sz="1600" dirty="0" smtClean="0"/>
                  <a:t>的</a:t>
                </a:r>
                <a:r>
                  <a:rPr kumimoji="1" lang="zh-CN" altLang="en-US" sz="1600" dirty="0"/>
                  <a:t>父</a:t>
                </a:r>
                <a:r>
                  <a:rPr kumimoji="1" lang="zh-CN" altLang="en-US" sz="1600" dirty="0" smtClean="0"/>
                  <a:t>节点</a:t>
                </a:r>
                <a:endParaRPr kumimoji="1" lang="en-US" altLang="zh-CN" sz="1600" dirty="0" smtClean="0"/>
              </a:p>
              <a:p>
                <a:pPr>
                  <a:lnSpc>
                    <a:spcPct val="130000"/>
                  </a:lnSpc>
                </a:pPr>
                <a14:m>
                  <m:oMath xmlns:m="http://schemas.openxmlformats.org/officeDocument/2006/math">
                    <m:sSup>
                      <m:sSupPr>
                        <m:ctrlPr>
                          <a:rPr kumimoji="1" lang="en-US" altLang="zh-CN" sz="1600" i="1">
                            <a:latin typeface="Cambria Math" panose="02040503050406030204" pitchFamily="18" charset="0"/>
                          </a:rPr>
                        </m:ctrlPr>
                      </m:sSupPr>
                      <m:e>
                        <m:r>
                          <a:rPr kumimoji="1" lang="zh-CN" altLang="en-US" sz="1600" i="1">
                            <a:latin typeface="Cambria Math" panose="02040503050406030204" pitchFamily="18" charset="0"/>
                          </a:rPr>
                          <m:t>𝜋</m:t>
                        </m:r>
                      </m:e>
                      <m:sup>
                        <m:r>
                          <a:rPr kumimoji="1" lang="en-US" altLang="zh-CN" sz="1600" i="1">
                            <a:latin typeface="Cambria Math" panose="02040503050406030204" pitchFamily="18" charset="0"/>
                          </a:rPr>
                          <m:t>−1</m:t>
                        </m:r>
                      </m:sup>
                    </m:sSup>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𝑖</m:t>
                    </m:r>
                    <m:r>
                      <a:rPr kumimoji="1" lang="en-US" altLang="zh-CN" sz="1600" b="0" i="1" smtClean="0">
                        <a:latin typeface="Cambria Math" panose="02040503050406030204" pitchFamily="18" charset="0"/>
                      </a:rPr>
                      <m:t>):</m:t>
                    </m:r>
                  </m:oMath>
                </a14:m>
                <a:r>
                  <a:rPr kumimoji="1" lang="zh-CN" altLang="en-US" sz="1600" dirty="0"/>
                  <a:t>节点</a:t>
                </a:r>
                <a14:m>
                  <m:oMath xmlns:m="http://schemas.openxmlformats.org/officeDocument/2006/math">
                    <m:r>
                      <a:rPr kumimoji="1" lang="en-US" altLang="zh-CN" sz="1600" i="1" dirty="0">
                        <a:latin typeface="Cambria Math" panose="02040503050406030204" pitchFamily="18" charset="0"/>
                      </a:rPr>
                      <m:t>𝑖</m:t>
                    </m:r>
                  </m:oMath>
                </a14:m>
                <a:r>
                  <a:rPr kumimoji="1" lang="zh-CN" altLang="en-US" sz="1600" dirty="0" smtClean="0"/>
                  <a:t>的</a:t>
                </a:r>
                <a:r>
                  <a:rPr kumimoji="1" lang="zh-CN" altLang="en-US" sz="1600" dirty="0"/>
                  <a:t>子</a:t>
                </a:r>
                <a:r>
                  <a:rPr kumimoji="1" lang="zh-CN" altLang="en-US" sz="1600" dirty="0" smtClean="0"/>
                  <a:t>节点，即</a:t>
                </a:r>
                <a14:m>
                  <m:oMath xmlns:m="http://schemas.openxmlformats.org/officeDocument/2006/math">
                    <m:sSup>
                      <m:sSupPr>
                        <m:ctrlPr>
                          <a:rPr kumimoji="1" lang="en-US" altLang="zh-CN" sz="1600" i="1">
                            <a:latin typeface="Cambria Math" panose="02040503050406030204" pitchFamily="18" charset="0"/>
                          </a:rPr>
                        </m:ctrlPr>
                      </m:sSupPr>
                      <m:e>
                        <m:r>
                          <a:rPr kumimoji="1" lang="zh-CN" altLang="en-US" sz="1600" i="1">
                            <a:latin typeface="Cambria Math" panose="02040503050406030204" pitchFamily="18" charset="0"/>
                          </a:rPr>
                          <m:t>𝜋</m:t>
                        </m:r>
                      </m:e>
                      <m:sup>
                        <m:r>
                          <a:rPr kumimoji="1" lang="en-US" altLang="zh-CN" sz="1600" i="1">
                            <a:latin typeface="Cambria Math" panose="02040503050406030204" pitchFamily="18" charset="0"/>
                          </a:rPr>
                          <m:t>−1</m:t>
                        </m:r>
                      </m:sup>
                    </m:sSup>
                    <m:d>
                      <m:dPr>
                        <m:ctrlPr>
                          <a:rPr kumimoji="1" lang="en-US" altLang="zh-CN" sz="1600" i="1">
                            <a:latin typeface="Cambria Math" panose="02040503050406030204" pitchFamily="18" charset="0"/>
                          </a:rPr>
                        </m:ctrlPr>
                      </m:dPr>
                      <m:e>
                        <m:r>
                          <a:rPr kumimoji="1" lang="en-US" altLang="zh-CN" sz="1600" i="1">
                            <a:latin typeface="Cambria Math" panose="02040503050406030204" pitchFamily="18" charset="0"/>
                          </a:rPr>
                          <m:t>𝑖</m:t>
                        </m:r>
                      </m:e>
                    </m:d>
                    <m:r>
                      <a:rPr kumimoji="1" lang="en-US" altLang="zh-CN" sz="1600" b="0" i="1" smtClean="0">
                        <a:latin typeface="Cambria Math" panose="02040503050406030204" pitchFamily="18" charset="0"/>
                      </a:rPr>
                      <m:t>=</m:t>
                    </m:r>
                    <m:d>
                      <m:dPr>
                        <m:begChr m:val="{"/>
                        <m:endChr m:val="|"/>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𝑗</m:t>
                        </m:r>
                      </m:e>
                    </m:d>
                    <m:r>
                      <a:rPr kumimoji="1" lang="en-US" altLang="zh-CN" sz="1600" b="0" i="1" smtClean="0">
                        <a:latin typeface="Cambria Math" panose="02040503050406030204" pitchFamily="18" charset="0"/>
                      </a:rPr>
                      <m:t> </m:t>
                    </m:r>
                    <m:r>
                      <a:rPr kumimoji="1" lang="en-US" altLang="zh-CN" sz="1600" b="0" i="1" smtClean="0">
                        <a:latin typeface="Cambria Math" panose="02040503050406030204" pitchFamily="18" charset="0"/>
                      </a:rPr>
                      <m:t>𝑖</m:t>
                    </m:r>
                    <m:r>
                      <a:rPr kumimoji="1" lang="en-US" altLang="zh-CN" sz="1600" b="0" i="1" smtClean="0">
                        <a:latin typeface="Cambria Math" panose="02040503050406030204" pitchFamily="18" charset="0"/>
                        <a:ea typeface="Cambria Math" panose="02040503050406030204" pitchFamily="18" charset="0"/>
                      </a:rPr>
                      <m:t>∈</m:t>
                    </m:r>
                    <m:r>
                      <a:rPr kumimoji="1" lang="zh-CN" altLang="en-US" sz="1600" i="1">
                        <a:latin typeface="Cambria Math" panose="02040503050406030204" pitchFamily="18" charset="0"/>
                      </a:rPr>
                      <m:t>𝜋</m:t>
                    </m:r>
                    <m:r>
                      <a:rPr kumimoji="1" lang="en-US" altLang="zh-CN" sz="1600" i="1">
                        <a:latin typeface="Cambria Math" panose="02040503050406030204" pitchFamily="18" charset="0"/>
                      </a:rPr>
                      <m:t>(</m:t>
                    </m:r>
                    <m:r>
                      <a:rPr kumimoji="1" lang="en-US" altLang="zh-CN" sz="1600" b="0" i="1" smtClean="0">
                        <a:latin typeface="Cambria Math" panose="02040503050406030204" pitchFamily="18" charset="0"/>
                      </a:rPr>
                      <m:t>𝑗</m:t>
                    </m:r>
                    <m:r>
                      <a:rPr kumimoji="1" lang="en-US" altLang="zh-CN" sz="1600" i="1">
                        <a:latin typeface="Cambria Math" panose="02040503050406030204" pitchFamily="18" charset="0"/>
                      </a:rPr>
                      <m:t>)</m:t>
                    </m:r>
                    <m:r>
                      <a:rPr kumimoji="1" lang="en-US" altLang="zh-CN" sz="1600" b="0" i="1" smtClean="0">
                        <a:latin typeface="Cambria Math" panose="02040503050406030204" pitchFamily="18" charset="0"/>
                      </a:rPr>
                      <m:t>}</m:t>
                    </m:r>
                  </m:oMath>
                </a14:m>
                <a:endParaRPr kumimoji="1" lang="en-US" altLang="zh-CN" sz="1600" dirty="0"/>
              </a:p>
              <a:p>
                <a:pPr>
                  <a:lnSpc>
                    <a:spcPct val="130000"/>
                  </a:lnSpc>
                </a:pPr>
                <a14:m>
                  <m:oMath xmlns:m="http://schemas.openxmlformats.org/officeDocument/2006/math">
                    <m:r>
                      <a:rPr kumimoji="1" lang="en-US" altLang="zh-CN" sz="1600" b="0" i="1" smtClean="0">
                        <a:latin typeface="Cambria Math" panose="02040503050406030204" pitchFamily="18" charset="0"/>
                      </a:rPr>
                      <m:t>𝑣</m:t>
                    </m:r>
                    <m:r>
                      <a:rPr kumimoji="1" lang="en-US" altLang="zh-CN" sz="1600" i="1">
                        <a:latin typeface="Cambria Math" panose="02040503050406030204" pitchFamily="18" charset="0"/>
                      </a:rPr>
                      <m:t>(</m:t>
                    </m:r>
                    <m:r>
                      <a:rPr kumimoji="1" lang="en-US" altLang="zh-CN" sz="1600" i="1">
                        <a:latin typeface="Cambria Math" panose="02040503050406030204" pitchFamily="18" charset="0"/>
                      </a:rPr>
                      <m:t>𝑖</m:t>
                    </m:r>
                    <m:r>
                      <a:rPr kumimoji="1" lang="en-US" altLang="zh-CN" sz="1600" i="1">
                        <a:latin typeface="Cambria Math" panose="02040503050406030204" pitchFamily="18" charset="0"/>
                      </a:rPr>
                      <m:t>):</m:t>
                    </m:r>
                  </m:oMath>
                </a14:m>
                <a:r>
                  <a:rPr kumimoji="1" lang="zh-CN" altLang="en-US" sz="1600" dirty="0"/>
                  <a:t>节点</a:t>
                </a:r>
                <a14:m>
                  <m:oMath xmlns:m="http://schemas.openxmlformats.org/officeDocument/2006/math">
                    <m:r>
                      <a:rPr kumimoji="1" lang="en-US" altLang="zh-CN" sz="1600" i="1" dirty="0">
                        <a:latin typeface="Cambria Math" panose="02040503050406030204" pitchFamily="18" charset="0"/>
                      </a:rPr>
                      <m:t>𝑖</m:t>
                    </m:r>
                  </m:oMath>
                </a14:m>
                <a:r>
                  <a:rPr kumimoji="1" lang="zh-CN" altLang="en-US" sz="1600" dirty="0" smtClean="0"/>
                  <a:t>的</a:t>
                </a:r>
                <a:r>
                  <a:rPr kumimoji="1" lang="zh-CN" altLang="en-US" sz="1600" dirty="0"/>
                  <a:t>输出</a:t>
                </a:r>
                <a:endParaRPr kumimoji="1" lang="en-US" altLang="zh-CN" sz="1600" dirty="0"/>
              </a:p>
              <a:p>
                <a:pPr>
                  <a:lnSpc>
                    <a:spcPct val="130000"/>
                  </a:lnSpc>
                </a:pPr>
                <a:endParaRPr kumimoji="1" lang="en-US" altLang="zh-CN" sz="1600" dirty="0" smtClean="0"/>
              </a:p>
              <a:p>
                <a:pPr>
                  <a:lnSpc>
                    <a:spcPct val="130000"/>
                  </a:lnSpc>
                </a:pPr>
                <a:endParaRPr kumimoji="1" lang="en-US" altLang="zh-CN" sz="16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89028" y="1020236"/>
                <a:ext cx="7445717" cy="1978362"/>
              </a:xfrm>
              <a:prstGeom prst="rect">
                <a:avLst/>
              </a:prstGeom>
              <a:blipFill rotWithShape="0">
                <a:blip r:embed="rId4"/>
                <a:stretch>
                  <a:fillRect l="-82"/>
                </a:stretch>
              </a:blipFill>
            </p:spPr>
            <p:txBody>
              <a:bodyPr/>
              <a:lstStyle/>
              <a:p>
                <a:r>
                  <a:rPr lang="zh-CN" altLang="en-US">
                    <a:noFill/>
                  </a:rPr>
                  <a:t> </a:t>
                </a:r>
              </a:p>
            </p:txBody>
          </p:sp>
        </mc:Fallback>
      </mc:AlternateContent>
      <p:sp>
        <p:nvSpPr>
          <p:cNvPr id="16" name="文本框 15"/>
          <p:cNvSpPr txBox="1"/>
          <p:nvPr/>
        </p:nvSpPr>
        <p:spPr>
          <a:xfrm>
            <a:off x="389028" y="268532"/>
            <a:ext cx="2265826" cy="375809"/>
          </a:xfrm>
          <a:prstGeom prst="rect">
            <a:avLst/>
          </a:prstGeom>
          <a:noFill/>
        </p:spPr>
        <p:txBody>
          <a:bodyPr wrap="square" rtlCol="0" anchor="ctr">
            <a:spAutoFit/>
          </a:bodyPr>
          <a:lstStyle/>
          <a:p>
            <a:pPr>
              <a:lnSpc>
                <a:spcPct val="110000"/>
              </a:lnSpc>
            </a:pPr>
            <a:r>
              <a:rPr kumimoji="1" lang="zh-CN" altLang="en-US" b="1" dirty="0">
                <a:solidFill>
                  <a:srgbClr val="222732"/>
                </a:solidFill>
                <a:latin typeface="微软雅黑"/>
                <a:ea typeface="微软雅黑"/>
                <a:cs typeface="微软雅黑"/>
              </a:rPr>
              <a:t>前向</a:t>
            </a:r>
            <a:r>
              <a:rPr kumimoji="1" lang="zh-CN" altLang="en-US" b="1" dirty="0" smtClean="0">
                <a:solidFill>
                  <a:srgbClr val="222732"/>
                </a:solidFill>
                <a:latin typeface="微软雅黑"/>
                <a:ea typeface="微软雅黑"/>
                <a:cs typeface="微软雅黑"/>
              </a:rPr>
              <a:t>计算</a:t>
            </a:r>
            <a:endParaRPr kumimoji="1" lang="en-US" altLang="zh-CN" b="1" dirty="0" smtClean="0">
              <a:solidFill>
                <a:srgbClr val="222732"/>
              </a:solidFill>
              <a:latin typeface="微软雅黑"/>
              <a:ea typeface="微软雅黑"/>
              <a:cs typeface="微软雅黑"/>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88996138"/>
                  </p:ext>
                </p:extLst>
              </p:nvPr>
            </p:nvGraphicFramePr>
            <p:xfrm>
              <a:off x="1236617" y="2632813"/>
              <a:ext cx="6096000" cy="1483360"/>
            </p:xfrm>
            <a:graphic>
              <a:graphicData uri="http://schemas.openxmlformats.org/drawingml/2006/table">
                <a:tbl>
                  <a:tblPr firstRow="1" bandRow="1">
                    <a:tableStyleId>{5C22544A-7EE6-4342-B048-85BDC9FD1C3A}</a:tableStyleId>
                  </a:tblPr>
                  <a:tblGrid>
                    <a:gridCol w="6096000"/>
                  </a:tblGrid>
                  <a:tr h="370840">
                    <a:tc>
                      <a:txBody>
                        <a:bodyPr/>
                        <a:lstStyle/>
                        <a:p>
                          <a:pPr algn="ctr"/>
                          <a:r>
                            <a:rPr lang="zh-CN" altLang="en-US" sz="1600" b="0" dirty="0" smtClean="0">
                              <a:solidFill>
                                <a:schemeClr val="tx1"/>
                              </a:solidFill>
                            </a:rPr>
                            <a:t>算法</a:t>
                          </a:r>
                          <a:r>
                            <a:rPr lang="en-US" altLang="zh-CN" sz="1600" b="0" dirty="0" smtClean="0">
                              <a:solidFill>
                                <a:schemeClr val="tx1"/>
                              </a:solidFill>
                            </a:rPr>
                            <a:t>1 </a:t>
                          </a:r>
                          <a:r>
                            <a:rPr lang="zh-CN" altLang="en-US" sz="1600" b="0" dirty="0" smtClean="0">
                              <a:solidFill>
                                <a:schemeClr val="tx1"/>
                              </a:solidFill>
                            </a:rPr>
                            <a:t>计算图前向传播</a:t>
                          </a:r>
                          <a:endParaRPr lang="zh-CN" altLang="en-US" sz="16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1:  </m:t>
                                </m:r>
                                <m:r>
                                  <a:rPr lang="en-US" altLang="zh-CN" sz="1600" b="1" i="1" smtClean="0">
                                    <a:latin typeface="Cambria Math" panose="02040503050406030204" pitchFamily="18" charset="0"/>
                                  </a:rPr>
                                  <m:t>𝒇𝒐𝒓</m:t>
                                </m:r>
                                <m:r>
                                  <a:rPr lang="en-US" altLang="zh-CN" sz="1600" b="1" i="1" smtClean="0">
                                    <a:latin typeface="Cambria Math" panose="02040503050406030204" pitchFamily="18" charset="0"/>
                                  </a:rPr>
                                  <m:t> </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 </m:t>
                                </m:r>
                                <m:r>
                                  <a:rPr lang="en-US" altLang="zh-CN" sz="1600" b="0" i="1" smtClean="0">
                                    <a:latin typeface="Cambria Math" panose="02040503050406030204" pitchFamily="18" charset="0"/>
                                  </a:rPr>
                                  <m:t>𝑡𝑜</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 </m:t>
                                </m:r>
                                <m:r>
                                  <a:rPr lang="en-US" altLang="zh-CN" sz="1600" b="1" i="1" smtClean="0">
                                    <a:latin typeface="Cambria Math" panose="02040503050406030204" pitchFamily="18" charset="0"/>
                                  </a:rPr>
                                  <m:t>𝒅𝒐</m:t>
                                </m:r>
                              </m:oMath>
                            </m:oMathPara>
                          </a14:m>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algn="l"/>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2:          </m:t>
                                </m:r>
                                <m:r>
                                  <a:rPr lang="en-US" altLang="zh-CN" sz="1600" b="0" i="1" smtClean="0">
                                    <a:latin typeface="Cambria Math" panose="02040503050406030204" pitchFamily="18" charset="0"/>
                                  </a:rPr>
                                  <m:t>𝐿𝑒𝑡</m:t>
                                </m:r>
                                <m:r>
                                  <a:rPr lang="en-US" altLang="zh-CN" sz="1600" b="0" i="1"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𝑚</m:t>
                                    </m:r>
                                  </m:sub>
                                </m:sSub>
                                <m:r>
                                  <a:rPr lang="en-US" altLang="zh-CN" sz="1600" b="0" i="1" smtClean="0">
                                    <a:latin typeface="Cambria Math" panose="02040503050406030204" pitchFamily="18" charset="0"/>
                                  </a:rPr>
                                  <m:t>=</m:t>
                                </m:r>
                                <m:sSup>
                                  <m:sSupPr>
                                    <m:ctrlPr>
                                      <a:rPr kumimoji="1" lang="en-US" altLang="zh-CN" sz="1600" i="1" smtClean="0">
                                        <a:latin typeface="Cambria Math" panose="02040503050406030204" pitchFamily="18" charset="0"/>
                                      </a:rPr>
                                    </m:ctrlPr>
                                  </m:sSupPr>
                                  <m:e>
                                    <m:r>
                                      <a:rPr kumimoji="1" lang="zh-CN" altLang="en-US" sz="1600" i="1">
                                        <a:latin typeface="Cambria Math" panose="02040503050406030204" pitchFamily="18" charset="0"/>
                                      </a:rPr>
                                      <m:t>𝜋</m:t>
                                    </m:r>
                                  </m:e>
                                  <m:sup>
                                    <m:r>
                                      <a:rPr kumimoji="1" lang="en-US" altLang="zh-CN" sz="1600" i="1">
                                        <a:latin typeface="Cambria Math" panose="02040503050406030204" pitchFamily="18" charset="0"/>
                                      </a:rPr>
                                      <m:t>−1</m:t>
                                    </m:r>
                                  </m:sup>
                                </m:sSup>
                                <m:d>
                                  <m:dPr>
                                    <m:ctrlPr>
                                      <a:rPr kumimoji="1" lang="en-US" altLang="zh-CN" sz="1600" i="1">
                                        <a:latin typeface="Cambria Math" panose="02040503050406030204" pitchFamily="18" charset="0"/>
                                      </a:rPr>
                                    </m:ctrlPr>
                                  </m:dPr>
                                  <m:e>
                                    <m:r>
                                      <a:rPr kumimoji="1" lang="en-US" altLang="zh-CN" sz="1600" i="1">
                                        <a:latin typeface="Cambria Math" panose="02040503050406030204" pitchFamily="18" charset="0"/>
                                      </a:rPr>
                                      <m:t>𝑖</m:t>
                                    </m:r>
                                  </m:e>
                                </m:d>
                              </m:oMath>
                            </m:oMathPara>
                          </a14:m>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l"/>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3:          </m:t>
                                </m:r>
                                <m:r>
                                  <a:rPr kumimoji="1" lang="en-US" altLang="zh-CN" sz="1600" b="0" i="1" smtClean="0">
                                    <a:latin typeface="Cambria Math" panose="02040503050406030204" pitchFamily="18" charset="0"/>
                                  </a:rPr>
                                  <m:t>𝑣</m:t>
                                </m:r>
                                <m:r>
                                  <a:rPr kumimoji="1" lang="en-US" altLang="zh-CN" sz="1600" i="1">
                                    <a:latin typeface="Cambria Math" panose="02040503050406030204" pitchFamily="18" charset="0"/>
                                  </a:rPr>
                                  <m:t>(</m:t>
                                </m:r>
                                <m:r>
                                  <a:rPr kumimoji="1" lang="en-US" altLang="zh-CN" sz="1600" i="1">
                                    <a:latin typeface="Cambria Math" panose="02040503050406030204" pitchFamily="18" charset="0"/>
                                  </a:rPr>
                                  <m:t>𝑖</m:t>
                                </m:r>
                                <m:r>
                                  <a:rPr kumimoji="1" lang="en-US" altLang="zh-CN" sz="1600" i="1">
                                    <a:latin typeface="Cambria Math" panose="02040503050406030204" pitchFamily="18" charset="0"/>
                                  </a:rPr>
                                  <m:t>)⟵</m:t>
                                </m:r>
                                <m:sSub>
                                  <m:sSubPr>
                                    <m:ctrlPr>
                                      <a:rPr kumimoji="1" lang="en-US" altLang="zh-CN" sz="1600" i="1" smtClean="0">
                                        <a:latin typeface="Cambria Math" panose="02040503050406030204" pitchFamily="18" charset="0"/>
                                      </a:rPr>
                                    </m:ctrlPr>
                                  </m:sSubPr>
                                  <m:e>
                                    <m:r>
                                      <a:rPr kumimoji="1" lang="en-US" altLang="zh-CN" sz="1600" b="0" i="1" smtClean="0">
                                        <a:latin typeface="Cambria Math" panose="02040503050406030204" pitchFamily="18" charset="0"/>
                                      </a:rPr>
                                      <m:t>𝑓</m:t>
                                    </m:r>
                                  </m:e>
                                  <m:sub>
                                    <m:r>
                                      <a:rPr kumimoji="1" lang="en-US" altLang="zh-CN" sz="1600" b="0" i="1" smtClean="0">
                                        <a:latin typeface="Cambria Math" panose="02040503050406030204" pitchFamily="18" charset="0"/>
                                      </a:rPr>
                                      <m:t>𝑖</m:t>
                                    </m:r>
                                  </m:sub>
                                </m:sSub>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𝑣</m:t>
                                </m:r>
                                <m:d>
                                  <m:dPr>
                                    <m:ctrlPr>
                                      <a:rPr kumimoji="1"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1</m:t>
                                        </m:r>
                                      </m:sub>
                                    </m:sSub>
                                  </m:e>
                                </m:d>
                                <m:r>
                                  <a:rPr kumimoji="1" lang="en-US" altLang="zh-CN" sz="1600" b="0" i="1" smtClean="0">
                                    <a:latin typeface="Cambria Math" panose="02040503050406030204" pitchFamily="18" charset="0"/>
                                  </a:rPr>
                                  <m:t>, …, </m:t>
                                </m:r>
                                <m:r>
                                  <a:rPr kumimoji="1" lang="en-US" altLang="zh-CN" sz="1600" b="0" i="1" smtClean="0">
                                    <a:latin typeface="Cambria Math" panose="02040503050406030204" pitchFamily="18" charset="0"/>
                                  </a:rPr>
                                  <m:t>𝑣</m:t>
                                </m:r>
                                <m:r>
                                  <a:rPr kumimoji="1"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𝑚</m:t>
                                    </m:r>
                                  </m:sub>
                                </m:sSub>
                                <m:r>
                                  <a:rPr kumimoji="1" lang="en-US" altLang="zh-CN" sz="1600" b="0" i="1" smtClean="0">
                                    <a:latin typeface="Cambria Math" panose="02040503050406030204" pitchFamily="18" charset="0"/>
                                  </a:rPr>
                                  <m:t>))</m:t>
                                </m:r>
                              </m:oMath>
                            </m:oMathPara>
                          </a14:m>
                          <a:endParaRPr lang="zh-CN" alt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88996138"/>
                  </p:ext>
                </p:extLst>
              </p:nvPr>
            </p:nvGraphicFramePr>
            <p:xfrm>
              <a:off x="1236617" y="2632813"/>
              <a:ext cx="6096000" cy="1483360"/>
            </p:xfrm>
            <a:graphic>
              <a:graphicData uri="http://schemas.openxmlformats.org/drawingml/2006/table">
                <a:tbl>
                  <a:tblPr firstRow="1" bandRow="1">
                    <a:tableStyleId>{5C22544A-7EE6-4342-B048-85BDC9FD1C3A}</a:tableStyleId>
                  </a:tblPr>
                  <a:tblGrid>
                    <a:gridCol w="6096000"/>
                  </a:tblGrid>
                  <a:tr h="370840">
                    <a:tc>
                      <a:txBody>
                        <a:bodyPr/>
                        <a:lstStyle/>
                        <a:p>
                          <a:pPr algn="ctr"/>
                          <a:r>
                            <a:rPr lang="zh-CN" altLang="en-US" sz="1600" b="0" dirty="0" smtClean="0">
                              <a:solidFill>
                                <a:schemeClr val="tx1"/>
                              </a:solidFill>
                            </a:rPr>
                            <a:t>算法</a:t>
                          </a:r>
                          <a:r>
                            <a:rPr lang="en-US" altLang="zh-CN" sz="1600" b="0" dirty="0" smtClean="0">
                              <a:solidFill>
                                <a:schemeClr val="tx1"/>
                              </a:solidFill>
                            </a:rPr>
                            <a:t>1 </a:t>
                          </a:r>
                          <a:r>
                            <a:rPr lang="zh-CN" altLang="en-US" sz="1600" b="0" dirty="0" smtClean="0">
                              <a:solidFill>
                                <a:schemeClr val="tx1"/>
                              </a:solidFill>
                            </a:rPr>
                            <a:t>计算图前向传播</a:t>
                          </a:r>
                          <a:endParaRPr lang="zh-CN" altLang="en-US" sz="16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rotWithShape="0">
                          <a:blip r:embed="rId5"/>
                          <a:stretch>
                            <a:fillRect t="-103226" r="-100" b="-198387"/>
                          </a:stretch>
                        </a:blipFill>
                      </a:tcPr>
                    </a:tc>
                  </a:tr>
                  <a:tr h="3708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5"/>
                          <a:stretch>
                            <a:fillRect t="-206557" r="-100" b="-101639"/>
                          </a:stretch>
                        </a:blipFill>
                      </a:tcPr>
                    </a:tc>
                  </a:tr>
                  <a:tr h="370840">
                    <a:tc>
                      <a:txBody>
                        <a:bodyPr/>
                        <a:lstStyle/>
                        <a:p>
                          <a:endParaRPr lang="zh-CN"/>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t="-306557" r="-100" b="-1639"/>
                          </a:stretch>
                        </a:blipFill>
                      </a:tcPr>
                    </a:tc>
                  </a:tr>
                </a:tbl>
              </a:graphicData>
            </a:graphic>
          </p:graphicFrame>
        </mc:Fallback>
      </mc:AlternateContent>
    </p:spTree>
    <p:extLst>
      <p:ext uri="{BB962C8B-B14F-4D97-AF65-F5344CB8AC3E}">
        <p14:creationId xmlns:p14="http://schemas.microsoft.com/office/powerpoint/2010/main" val="409306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389028" y="1020236"/>
                <a:ext cx="7445717" cy="1168653"/>
              </a:xfrm>
              <a:prstGeom prst="rect">
                <a:avLst/>
              </a:prstGeom>
              <a:noFill/>
            </p:spPr>
            <p:txBody>
              <a:bodyPr wrap="square" rtlCol="0">
                <a:spAutoFit/>
              </a:bodyPr>
              <a:lstStyle/>
              <a:p>
                <a:pPr lvl="0">
                  <a:lnSpc>
                    <a:spcPct val="130000"/>
                  </a:lnSpc>
                </a:pPr>
                <a14:m>
                  <m:oMath xmlns:m="http://schemas.openxmlformats.org/officeDocument/2006/math">
                    <m:r>
                      <a:rPr kumimoji="1" lang="en-US" altLang="zh-CN" sz="1600" i="1">
                        <a:latin typeface="Cambria Math" panose="02040503050406030204" pitchFamily="18" charset="0"/>
                      </a:rPr>
                      <m:t>𝑁</m:t>
                    </m:r>
                  </m:oMath>
                </a14:m>
                <a:r>
                  <a:rPr kumimoji="1" lang="zh-CN" altLang="en-US" sz="1600" b="0" dirty="0" smtClean="0"/>
                  <a:t>是损失节点</a:t>
                </a:r>
                <a:endParaRPr kumimoji="1" lang="en-US" altLang="zh-CN" sz="1600" b="0" dirty="0" smtClean="0"/>
              </a:p>
              <a:p>
                <a:pPr lvl="0">
                  <a:lnSpc>
                    <a:spcPct val="130000"/>
                  </a:lnSpc>
                </a:pPr>
                <a:r>
                  <a:rPr kumimoji="1" lang="zh-CN" altLang="en-US" sz="1600" b="0" dirty="0" smtClean="0"/>
                  <a:t>记</a:t>
                </a:r>
                <a14:m>
                  <m:oMath xmlns:m="http://schemas.openxmlformats.org/officeDocument/2006/math">
                    <m:r>
                      <a:rPr kumimoji="1" lang="en-US" altLang="zh-CN" sz="1600" b="0" i="1" smtClean="0">
                        <a:latin typeface="Cambria Math" panose="02040503050406030204" pitchFamily="18" charset="0"/>
                      </a:rPr>
                      <m:t>𝑑</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𝑖</m:t>
                        </m:r>
                      </m:e>
                    </m:d>
                    <m:r>
                      <a:rPr kumimoji="1" lang="en-US" altLang="zh-CN" sz="1600" b="0" i="1" smtClean="0">
                        <a:latin typeface="Cambria Math" panose="02040503050406030204" pitchFamily="18" charset="0"/>
                      </a:rPr>
                      <m:t>=</m:t>
                    </m:r>
                    <m:f>
                      <m:fPr>
                        <m:ctrlPr>
                          <a:rPr kumimoji="1" lang="en-US" altLang="zh-CN" sz="1600" b="0" i="1" smtClean="0">
                            <a:latin typeface="Cambria Math" panose="02040503050406030204" pitchFamily="18" charset="0"/>
                          </a:rPr>
                        </m:ctrlPr>
                      </m:fPr>
                      <m:num>
                        <m:r>
                          <a:rPr kumimoji="1" lang="zh-CN" altLang="en-US" sz="1600" i="1">
                            <a:latin typeface="Cambria Math" panose="02040503050406030204" pitchFamily="18" charset="0"/>
                          </a:rPr>
                          <m:t>𝜕</m:t>
                        </m:r>
                        <m:r>
                          <a:rPr kumimoji="1" lang="en-US" altLang="zh-CN" sz="1600" b="0" i="1" smtClean="0">
                            <a:latin typeface="Cambria Math" panose="02040503050406030204" pitchFamily="18" charset="0"/>
                          </a:rPr>
                          <m:t>𝑁</m:t>
                        </m:r>
                      </m:num>
                      <m:den>
                        <m:r>
                          <a:rPr kumimoji="1" lang="zh-CN" altLang="en-US" sz="1600" b="0" i="1" smtClean="0">
                            <a:latin typeface="Cambria Math" panose="02040503050406030204" pitchFamily="18" charset="0"/>
                          </a:rPr>
                          <m:t>𝜕</m:t>
                        </m:r>
                        <m:r>
                          <a:rPr kumimoji="1" lang="en-US" altLang="zh-CN" sz="1600" b="0" i="1" smtClean="0">
                            <a:latin typeface="Cambria Math" panose="02040503050406030204" pitchFamily="18" charset="0"/>
                          </a:rPr>
                          <m:t>𝑖</m:t>
                        </m:r>
                      </m:den>
                    </m:f>
                  </m:oMath>
                </a14:m>
                <a:endParaRPr kumimoji="1" lang="en-US" altLang="zh-CN" sz="1600" dirty="0" smtClean="0"/>
              </a:p>
              <a:p>
                <a:pPr>
                  <a:lnSpc>
                    <a:spcPct val="130000"/>
                  </a:lnSpc>
                </a:pPr>
                <a:endParaRPr kumimoji="1" lang="en-US" altLang="zh-CN" sz="16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89028" y="1020236"/>
                <a:ext cx="7445717" cy="1168653"/>
              </a:xfrm>
              <a:prstGeom prst="rect">
                <a:avLst/>
              </a:prstGeom>
              <a:blipFill rotWithShape="0">
                <a:blip r:embed="rId3"/>
                <a:stretch>
                  <a:fillRect l="-491"/>
                </a:stretch>
              </a:blipFill>
            </p:spPr>
            <p:txBody>
              <a:bodyPr/>
              <a:lstStyle/>
              <a:p>
                <a:r>
                  <a:rPr lang="zh-CN" altLang="en-US">
                    <a:noFill/>
                  </a:rPr>
                  <a:t> </a:t>
                </a:r>
              </a:p>
            </p:txBody>
          </p:sp>
        </mc:Fallback>
      </mc:AlternateContent>
      <p:sp>
        <p:nvSpPr>
          <p:cNvPr id="16" name="文本框 15"/>
          <p:cNvSpPr txBox="1"/>
          <p:nvPr/>
        </p:nvSpPr>
        <p:spPr>
          <a:xfrm>
            <a:off x="389028" y="268532"/>
            <a:ext cx="2265826" cy="375809"/>
          </a:xfrm>
          <a:prstGeom prst="rect">
            <a:avLst/>
          </a:prstGeom>
          <a:noFill/>
        </p:spPr>
        <p:txBody>
          <a:bodyPr wrap="square" rtlCol="0" anchor="ctr">
            <a:spAutoFit/>
          </a:bodyPr>
          <a:lstStyle/>
          <a:p>
            <a:pPr>
              <a:lnSpc>
                <a:spcPct val="110000"/>
              </a:lnSpc>
            </a:pPr>
            <a:r>
              <a:rPr kumimoji="1" lang="zh-CN" altLang="en-US" b="1" dirty="0" smtClean="0">
                <a:solidFill>
                  <a:srgbClr val="222732"/>
                </a:solidFill>
                <a:latin typeface="微软雅黑"/>
                <a:ea typeface="微软雅黑"/>
                <a:cs typeface="微软雅黑"/>
              </a:rPr>
              <a:t>反向传播</a:t>
            </a:r>
            <a:endParaRPr kumimoji="1" lang="en-US" altLang="zh-CN" b="1" dirty="0" smtClean="0">
              <a:solidFill>
                <a:srgbClr val="222732"/>
              </a:solidFill>
              <a:latin typeface="微软雅黑"/>
              <a:ea typeface="微软雅黑"/>
              <a:cs typeface="微软雅黑"/>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213591676"/>
                  </p:ext>
                </p:extLst>
              </p:nvPr>
            </p:nvGraphicFramePr>
            <p:xfrm>
              <a:off x="1236617" y="2632813"/>
              <a:ext cx="6096000" cy="1669161"/>
            </p:xfrm>
            <a:graphic>
              <a:graphicData uri="http://schemas.openxmlformats.org/drawingml/2006/table">
                <a:tbl>
                  <a:tblPr firstRow="1" bandRow="1">
                    <a:tableStyleId>{5C22544A-7EE6-4342-B048-85BDC9FD1C3A}</a:tableStyleId>
                  </a:tblPr>
                  <a:tblGrid>
                    <a:gridCol w="6096000"/>
                  </a:tblGrid>
                  <a:tr h="370840">
                    <a:tc>
                      <a:txBody>
                        <a:bodyPr/>
                        <a:lstStyle/>
                        <a:p>
                          <a:pPr algn="ctr"/>
                          <a:r>
                            <a:rPr lang="zh-CN" altLang="en-US" sz="1600" b="0" dirty="0" smtClean="0">
                              <a:solidFill>
                                <a:schemeClr val="tx1"/>
                              </a:solidFill>
                            </a:rPr>
                            <a:t>算法</a:t>
                          </a:r>
                          <a:r>
                            <a:rPr lang="en-US" altLang="zh-CN" sz="1600" b="0" dirty="0" smtClean="0">
                              <a:solidFill>
                                <a:schemeClr val="tx1"/>
                              </a:solidFill>
                            </a:rPr>
                            <a:t>2 </a:t>
                          </a:r>
                          <a:r>
                            <a:rPr lang="zh-CN" altLang="en-US" sz="1600" b="0" dirty="0" smtClean="0">
                              <a:solidFill>
                                <a:schemeClr val="tx1"/>
                              </a:solidFill>
                            </a:rPr>
                            <a:t>计算图反向传播</a:t>
                          </a:r>
                          <a:endParaRPr lang="zh-CN" altLang="en-US" sz="16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14:m>
                            <m:oMath xmlns:m="http://schemas.openxmlformats.org/officeDocument/2006/math">
                              <m:r>
                                <a:rPr lang="en-US" altLang="zh-CN" sz="1600" b="0" i="1" smtClean="0">
                                  <a:latin typeface="Cambria Math" panose="02040503050406030204" pitchFamily="18" charset="0"/>
                                </a:rPr>
                                <m:t>1:  </m:t>
                              </m:r>
                              <m:r>
                                <a:rPr kumimoji="1" lang="en-US" altLang="zh-CN" sz="1600" b="0" i="1" smtClean="0">
                                  <a:latin typeface="Cambria Math" panose="02040503050406030204" pitchFamily="18" charset="0"/>
                                </a:rPr>
                                <m:t>𝑑</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𝑖</m:t>
                                  </m:r>
                                </m:e>
                              </m:d>
                              <m:r>
                                <a:rPr kumimoji="1" lang="en-US" altLang="zh-CN" sz="1600" i="1" smtClean="0">
                                  <a:latin typeface="Cambria Math" panose="02040503050406030204" pitchFamily="18" charset="0"/>
                                  <a:ea typeface="Cambria Math" panose="02040503050406030204" pitchFamily="18" charset="0"/>
                                </a:rPr>
                                <m:t>⟵</m:t>
                              </m:r>
                            </m:oMath>
                          </a14:m>
                          <a:r>
                            <a:rPr lang="en-US" altLang="zh-CN" sz="1600" dirty="0" smtClean="0"/>
                            <a:t>1                                               </a:t>
                          </a:r>
                          <a:r>
                            <a:rPr lang="zh-CN" altLang="en-US" sz="1600" dirty="0" smtClean="0"/>
                            <a:t>即</a:t>
                          </a:r>
                          <a14:m>
                            <m:oMath xmlns:m="http://schemas.openxmlformats.org/officeDocument/2006/math">
                              <m:f>
                                <m:fPr>
                                  <m:ctrlPr>
                                    <a:rPr lang="en-US" altLang="zh-CN" sz="1600" i="1" smtClean="0">
                                      <a:latin typeface="Cambria Math" panose="02040503050406030204" pitchFamily="18" charset="0"/>
                                    </a:rPr>
                                  </m:ctrlPr>
                                </m:fPr>
                                <m:num>
                                  <m:r>
                                    <a:rPr kumimoji="1" lang="zh-CN" altLang="en-US" sz="1600" i="1" smtClean="0">
                                      <a:latin typeface="Cambria Math" panose="02040503050406030204" pitchFamily="18" charset="0"/>
                                    </a:rPr>
                                    <m:t>𝜕</m:t>
                                  </m:r>
                                  <m:r>
                                    <a:rPr kumimoji="1" lang="en-US" altLang="zh-CN" sz="1600" b="0" i="1" smtClean="0">
                                      <a:latin typeface="Cambria Math" panose="02040503050406030204" pitchFamily="18" charset="0"/>
                                    </a:rPr>
                                    <m:t>𝑁</m:t>
                                  </m:r>
                                </m:num>
                                <m:den>
                                  <m:r>
                                    <a:rPr kumimoji="1" lang="zh-CN" altLang="en-US" sz="1600" i="1" smtClean="0">
                                      <a:latin typeface="Cambria Math" panose="02040503050406030204" pitchFamily="18" charset="0"/>
                                    </a:rPr>
                                    <m:t>𝜕</m:t>
                                  </m:r>
                                  <m:r>
                                    <a:rPr kumimoji="1" lang="en-US" altLang="zh-CN" sz="1600" b="0" i="1" smtClean="0">
                                      <a:latin typeface="Cambria Math" panose="02040503050406030204" pitchFamily="18" charset="0"/>
                                    </a:rPr>
                                    <m:t>𝑁</m:t>
                                  </m:r>
                                </m:den>
                              </m:f>
                              <m:r>
                                <a:rPr lang="en-US" altLang="zh-CN" sz="1600" b="0" i="1" smtClean="0">
                                  <a:latin typeface="Cambria Math" panose="02040503050406030204" pitchFamily="18" charset="0"/>
                                </a:rPr>
                                <m:t>=1</m:t>
                              </m:r>
                            </m:oMath>
                          </a14:m>
                          <a:endParaRPr lang="zh-CN" alt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algn="l"/>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2:  </m:t>
                                </m:r>
                                <m:r>
                                  <a:rPr lang="en-US" altLang="zh-CN" sz="1600" b="1" i="1" smtClean="0">
                                    <a:latin typeface="Cambria Math" panose="02040503050406030204" pitchFamily="18" charset="0"/>
                                  </a:rPr>
                                  <m:t>𝒇𝒐𝒓</m:t>
                                </m:r>
                                <m:r>
                                  <a:rPr lang="en-US" altLang="zh-CN" sz="1600" b="1" i="1" smtClean="0">
                                    <a:latin typeface="Cambria Math" panose="02040503050406030204" pitchFamily="18" charset="0"/>
                                  </a:rPr>
                                  <m:t> </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−1 </m:t>
                                </m:r>
                                <m:r>
                                  <a:rPr lang="en-US" altLang="zh-CN" sz="1600" b="0" i="1" smtClean="0">
                                    <a:latin typeface="Cambria Math" panose="02040503050406030204" pitchFamily="18" charset="0"/>
                                  </a:rPr>
                                  <m:t>𝑡𝑜</m:t>
                                </m:r>
                                <m:r>
                                  <a:rPr lang="en-US" altLang="zh-CN" sz="1600" b="0" i="1" smtClean="0">
                                    <a:latin typeface="Cambria Math" panose="02040503050406030204" pitchFamily="18" charset="0"/>
                                  </a:rPr>
                                  <m:t> 1 </m:t>
                                </m:r>
                                <m:r>
                                  <a:rPr lang="en-US" altLang="zh-CN" sz="1600" b="1" i="1" smtClean="0">
                                    <a:latin typeface="Cambria Math" panose="02040503050406030204" pitchFamily="18" charset="0"/>
                                  </a:rPr>
                                  <m:t>𝒅𝒐</m:t>
                                </m:r>
                              </m:oMath>
                            </m:oMathPara>
                          </a14:m>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l"/>
                          <a14:m>
                            <m:oMath xmlns:m="http://schemas.openxmlformats.org/officeDocument/2006/math">
                              <m:r>
                                <a:rPr lang="en-US" altLang="zh-CN" sz="1600" b="0" i="1" smtClean="0">
                                  <a:latin typeface="Cambria Math" panose="02040503050406030204" pitchFamily="18" charset="0"/>
                                </a:rPr>
                                <m:t>3:          </m:t>
                              </m:r>
                              <m:r>
                                <a:rPr kumimoji="1" lang="en-US" altLang="zh-CN" sz="1600" b="0" i="1" smtClean="0">
                                  <a:latin typeface="Cambria Math" panose="02040503050406030204" pitchFamily="18" charset="0"/>
                                </a:rPr>
                                <m:t>𝑑</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𝑖</m:t>
                                  </m:r>
                                </m:e>
                              </m:d>
                              <m:r>
                                <a:rPr kumimoji="1" lang="en-US" altLang="zh-CN" sz="1600" i="1" smtClean="0">
                                  <a:latin typeface="Cambria Math" panose="02040503050406030204" pitchFamily="18" charset="0"/>
                                  <a:ea typeface="Cambria Math" panose="02040503050406030204" pitchFamily="18" charset="0"/>
                                </a:rPr>
                                <m:t>⟵</m:t>
                              </m:r>
                              <m:nary>
                                <m:naryPr>
                                  <m:chr m:val="∑"/>
                                  <m:supHide m:val="on"/>
                                  <m:ctrlPr>
                                    <a:rPr kumimoji="1" lang="en-US" altLang="zh-CN" sz="1600" i="1" smtClean="0">
                                      <a:latin typeface="Cambria Math" panose="02040503050406030204" pitchFamily="18" charset="0"/>
                                      <a:ea typeface="Cambria Math" panose="02040503050406030204" pitchFamily="18" charset="0"/>
                                    </a:rPr>
                                  </m:ctrlPr>
                                </m:naryPr>
                                <m:sub>
                                  <m:r>
                                    <m:rPr>
                                      <m:brk m:alnAt="7"/>
                                    </m:rPr>
                                    <a:rPr kumimoji="1" lang="en-US" altLang="zh-CN" sz="1600" b="0" i="1" smtClean="0">
                                      <a:latin typeface="Cambria Math" panose="02040503050406030204" pitchFamily="18" charset="0"/>
                                      <a:ea typeface="Cambria Math" panose="02040503050406030204" pitchFamily="18" charset="0"/>
                                    </a:rPr>
                                    <m:t>𝑗</m:t>
                                  </m:r>
                                  <m:r>
                                    <a:rPr kumimoji="1" lang="en-US" altLang="zh-CN" sz="1600" b="0" i="1" smtClean="0">
                                      <a:latin typeface="Cambria Math" panose="02040503050406030204" pitchFamily="18" charset="0"/>
                                      <a:ea typeface="Cambria Math" panose="02040503050406030204" pitchFamily="18" charset="0"/>
                                    </a:rPr>
                                    <m:t>∈</m:t>
                                  </m:r>
                                  <m:r>
                                    <a:rPr kumimoji="1" lang="zh-CN" altLang="en-US" sz="1600" i="1" smtClean="0">
                                      <a:latin typeface="Cambria Math" panose="02040503050406030204" pitchFamily="18" charset="0"/>
                                    </a:rPr>
                                    <m:t>𝜋</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𝑖</m:t>
                                  </m:r>
                                  <m:r>
                                    <a:rPr kumimoji="1" lang="en-US" altLang="zh-CN" sz="1600" b="0" i="1" smtClean="0">
                                      <a:latin typeface="Cambria Math" panose="02040503050406030204" pitchFamily="18" charset="0"/>
                                    </a:rPr>
                                    <m:t>)</m:t>
                                  </m:r>
                                </m:sub>
                                <m:sup/>
                                <m:e>
                                  <m:r>
                                    <a:rPr kumimoji="1" lang="en-US" altLang="zh-CN" sz="1600" b="0" i="1" smtClean="0">
                                      <a:latin typeface="Cambria Math" panose="02040503050406030204" pitchFamily="18" charset="0"/>
                                      <a:ea typeface="Cambria Math" panose="02040503050406030204" pitchFamily="18" charset="0"/>
                                    </a:rPr>
                                    <m:t>𝑑</m:t>
                                  </m:r>
                                  <m:r>
                                    <a:rPr kumimoji="1" lang="en-US" altLang="zh-CN" sz="1600" b="0" i="1" smtClean="0">
                                      <a:latin typeface="Cambria Math" panose="02040503050406030204" pitchFamily="18" charset="0"/>
                                      <a:ea typeface="Cambria Math" panose="02040503050406030204" pitchFamily="18" charset="0"/>
                                    </a:rPr>
                                    <m:t>(</m:t>
                                  </m:r>
                                  <m:r>
                                    <a:rPr kumimoji="1" lang="en-US" altLang="zh-CN" sz="1600" b="0" i="1" smtClean="0">
                                      <a:latin typeface="Cambria Math" panose="02040503050406030204" pitchFamily="18" charset="0"/>
                                      <a:ea typeface="Cambria Math" panose="02040503050406030204" pitchFamily="18" charset="0"/>
                                    </a:rPr>
                                    <m:t>𝑗</m:t>
                                  </m:r>
                                  <m:r>
                                    <a:rPr kumimoji="1" lang="en-US" altLang="zh-CN" sz="1600" b="0" i="1" smtClean="0">
                                      <a:latin typeface="Cambria Math" panose="02040503050406030204" pitchFamily="18" charset="0"/>
                                      <a:ea typeface="Cambria Math" panose="02040503050406030204" pitchFamily="18" charset="0"/>
                                    </a:rPr>
                                    <m:t>)⋅</m:t>
                                  </m:r>
                                </m:e>
                              </m:nary>
                              <m:f>
                                <m:fPr>
                                  <m:ctrlPr>
                                    <a:rPr kumimoji="1" lang="en-US" altLang="zh-CN" sz="1600" b="0" i="1" smtClean="0">
                                      <a:latin typeface="Cambria Math" panose="02040503050406030204" pitchFamily="18" charset="0"/>
                                    </a:rPr>
                                  </m:ctrlPr>
                                </m:fPr>
                                <m:num>
                                  <m:r>
                                    <a:rPr kumimoji="1" lang="zh-CN" altLang="en-US" sz="1600" i="1">
                                      <a:latin typeface="Cambria Math" panose="02040503050406030204" pitchFamily="18" charset="0"/>
                                    </a:rPr>
                                    <m:t>𝜕</m:t>
                                  </m:r>
                                  <m:sSub>
                                    <m:sSubPr>
                                      <m:ctrlPr>
                                        <a:rPr kumimoji="1" lang="en-US" altLang="zh-CN" sz="1600" i="1" smtClean="0">
                                          <a:latin typeface="Cambria Math" panose="02040503050406030204" pitchFamily="18" charset="0"/>
                                        </a:rPr>
                                      </m:ctrlPr>
                                    </m:sSubPr>
                                    <m:e>
                                      <m:r>
                                        <a:rPr kumimoji="1" lang="en-US" altLang="zh-CN" sz="1600" b="0" i="1" smtClean="0">
                                          <a:latin typeface="Cambria Math" panose="02040503050406030204" pitchFamily="18" charset="0"/>
                                        </a:rPr>
                                        <m:t>𝑓</m:t>
                                      </m:r>
                                    </m:e>
                                    <m:sub>
                                      <m:r>
                                        <a:rPr kumimoji="1" lang="en-US" altLang="zh-CN" sz="1600" b="0" i="1" smtClean="0">
                                          <a:latin typeface="Cambria Math" panose="02040503050406030204" pitchFamily="18" charset="0"/>
                                        </a:rPr>
                                        <m:t>𝑗</m:t>
                                      </m:r>
                                    </m:sub>
                                  </m:sSub>
                                </m:num>
                                <m:den>
                                  <m:r>
                                    <a:rPr kumimoji="1" lang="zh-CN" altLang="en-US" sz="1600" b="0" i="1" smtClean="0">
                                      <a:latin typeface="Cambria Math" panose="02040503050406030204" pitchFamily="18" charset="0"/>
                                    </a:rPr>
                                    <m:t>𝜕</m:t>
                                  </m:r>
                                  <m:r>
                                    <a:rPr kumimoji="1" lang="en-US" altLang="zh-CN" sz="1600" b="0" i="1" smtClean="0">
                                      <a:latin typeface="Cambria Math" panose="02040503050406030204" pitchFamily="18" charset="0"/>
                                    </a:rPr>
                                    <m:t>𝑖</m:t>
                                  </m:r>
                                </m:den>
                              </m:f>
                            </m:oMath>
                          </a14:m>
                          <a:r>
                            <a:rPr lang="zh-CN" altLang="en-US" sz="1600" dirty="0" smtClean="0"/>
                            <a:t>                 即</a:t>
                          </a:r>
                          <a14:m>
                            <m:oMath xmlns:m="http://schemas.openxmlformats.org/officeDocument/2006/math">
                              <m:f>
                                <m:fPr>
                                  <m:ctrlPr>
                                    <a:rPr lang="en-US" altLang="zh-CN" sz="1600" i="1" smtClean="0">
                                      <a:latin typeface="Cambria Math" panose="02040503050406030204" pitchFamily="18" charset="0"/>
                                    </a:rPr>
                                  </m:ctrlPr>
                                </m:fPr>
                                <m:num>
                                  <m:r>
                                    <a:rPr kumimoji="1" lang="zh-CN" altLang="en-US" sz="1600" i="1" smtClean="0">
                                      <a:latin typeface="Cambria Math" panose="02040503050406030204" pitchFamily="18" charset="0"/>
                                    </a:rPr>
                                    <m:t>𝜕</m:t>
                                  </m:r>
                                  <m:r>
                                    <a:rPr kumimoji="1" lang="en-US" altLang="zh-CN" sz="1600" b="0" i="1" smtClean="0">
                                      <a:latin typeface="Cambria Math" panose="02040503050406030204" pitchFamily="18" charset="0"/>
                                    </a:rPr>
                                    <m:t>𝑁</m:t>
                                  </m:r>
                                </m:num>
                                <m:den>
                                  <m:r>
                                    <a:rPr kumimoji="1" lang="zh-CN" altLang="en-US" sz="1600" i="1" smtClean="0">
                                      <a:latin typeface="Cambria Math" panose="02040503050406030204" pitchFamily="18" charset="0"/>
                                    </a:rPr>
                                    <m:t>𝜕</m:t>
                                  </m:r>
                                  <m:r>
                                    <a:rPr kumimoji="1" lang="en-US" altLang="zh-CN" sz="1600" b="0" i="1" smtClean="0">
                                      <a:latin typeface="Cambria Math" panose="02040503050406030204" pitchFamily="18" charset="0"/>
                                    </a:rPr>
                                    <m:t>𝑖</m:t>
                                  </m:r>
                                </m:den>
                              </m:f>
                              <m:r>
                                <a:rPr kumimoji="1" lang="en-US" altLang="zh-CN" sz="1600" b="0" i="1" smtClean="0">
                                  <a:latin typeface="Cambria Math" panose="02040503050406030204" pitchFamily="18" charset="0"/>
                                </a:rPr>
                                <m:t>=</m:t>
                              </m:r>
                              <m:nary>
                                <m:naryPr>
                                  <m:chr m:val="∑"/>
                                  <m:supHide m:val="on"/>
                                  <m:ctrlPr>
                                    <a:rPr kumimoji="1" lang="en-US" altLang="zh-CN" sz="1600" i="1" smtClean="0">
                                      <a:latin typeface="Cambria Math" panose="02040503050406030204" pitchFamily="18" charset="0"/>
                                      <a:ea typeface="Cambria Math" panose="02040503050406030204" pitchFamily="18" charset="0"/>
                                    </a:rPr>
                                  </m:ctrlPr>
                                </m:naryPr>
                                <m:sub>
                                  <m:r>
                                    <m:rPr>
                                      <m:brk m:alnAt="7"/>
                                    </m:rPr>
                                    <a:rPr kumimoji="1" lang="en-US" altLang="zh-CN" sz="1600" b="0" i="1" smtClean="0">
                                      <a:latin typeface="Cambria Math" panose="02040503050406030204" pitchFamily="18" charset="0"/>
                                      <a:ea typeface="Cambria Math" panose="02040503050406030204" pitchFamily="18" charset="0"/>
                                    </a:rPr>
                                    <m:t>𝑗</m:t>
                                  </m:r>
                                  <m:r>
                                    <a:rPr kumimoji="1" lang="en-US" altLang="zh-CN" sz="1600" b="0" i="1" smtClean="0">
                                      <a:latin typeface="Cambria Math" panose="02040503050406030204" pitchFamily="18" charset="0"/>
                                      <a:ea typeface="Cambria Math" panose="02040503050406030204" pitchFamily="18" charset="0"/>
                                    </a:rPr>
                                    <m:t>∈</m:t>
                                  </m:r>
                                  <m:r>
                                    <a:rPr kumimoji="1" lang="zh-CN" altLang="en-US" sz="1600" i="1" smtClean="0">
                                      <a:latin typeface="Cambria Math" panose="02040503050406030204" pitchFamily="18" charset="0"/>
                                    </a:rPr>
                                    <m:t>𝜋</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𝑖</m:t>
                                  </m:r>
                                  <m:r>
                                    <a:rPr kumimoji="1" lang="en-US" altLang="zh-CN" sz="1600" b="0" i="1" smtClean="0">
                                      <a:latin typeface="Cambria Math" panose="02040503050406030204" pitchFamily="18" charset="0"/>
                                    </a:rPr>
                                    <m:t>)</m:t>
                                  </m:r>
                                </m:sub>
                                <m:sup/>
                                <m:e>
                                  <m:f>
                                    <m:fPr>
                                      <m:ctrlPr>
                                        <a:rPr lang="en-US" altLang="zh-CN" sz="1600" i="1" smtClean="0">
                                          <a:latin typeface="Cambria Math" panose="02040503050406030204" pitchFamily="18" charset="0"/>
                                        </a:rPr>
                                      </m:ctrlPr>
                                    </m:fPr>
                                    <m:num>
                                      <m:r>
                                        <a:rPr kumimoji="1" lang="zh-CN" altLang="en-US" sz="1600" i="1" smtClean="0">
                                          <a:latin typeface="Cambria Math" panose="02040503050406030204" pitchFamily="18" charset="0"/>
                                        </a:rPr>
                                        <m:t>𝜕</m:t>
                                      </m:r>
                                      <m:r>
                                        <a:rPr kumimoji="1" lang="en-US" altLang="zh-CN" sz="1600" b="0" i="1" smtClean="0">
                                          <a:latin typeface="Cambria Math" panose="02040503050406030204" pitchFamily="18" charset="0"/>
                                        </a:rPr>
                                        <m:t>𝑁</m:t>
                                      </m:r>
                                    </m:num>
                                    <m:den>
                                      <m:r>
                                        <a:rPr kumimoji="1" lang="zh-CN" altLang="en-US" sz="1600" i="1" smtClean="0">
                                          <a:latin typeface="Cambria Math" panose="02040503050406030204" pitchFamily="18" charset="0"/>
                                        </a:rPr>
                                        <m:t>𝜕</m:t>
                                      </m:r>
                                      <m:r>
                                        <a:rPr kumimoji="1" lang="en-US" altLang="zh-CN" sz="1600" b="0" i="1" smtClean="0">
                                          <a:latin typeface="Cambria Math" panose="02040503050406030204" pitchFamily="18" charset="0"/>
                                        </a:rPr>
                                        <m:t>𝑗</m:t>
                                      </m:r>
                                    </m:den>
                                  </m:f>
                                  <m:r>
                                    <a:rPr kumimoji="1" lang="en-US" altLang="zh-CN" sz="1600" b="0" i="1" smtClean="0">
                                      <a:latin typeface="Cambria Math" panose="02040503050406030204" pitchFamily="18" charset="0"/>
                                      <a:ea typeface="Cambria Math" panose="02040503050406030204" pitchFamily="18" charset="0"/>
                                    </a:rPr>
                                    <m:t>⋅</m:t>
                                  </m:r>
                                  <m:f>
                                    <m:fPr>
                                      <m:ctrlPr>
                                        <a:rPr lang="en-US" altLang="zh-CN" sz="1600" i="1" smtClean="0">
                                          <a:latin typeface="Cambria Math" panose="02040503050406030204" pitchFamily="18" charset="0"/>
                                        </a:rPr>
                                      </m:ctrlPr>
                                    </m:fPr>
                                    <m:num>
                                      <m:r>
                                        <a:rPr kumimoji="1" lang="zh-CN" altLang="en-US" sz="1600" i="1" smtClean="0">
                                          <a:latin typeface="Cambria Math" panose="02040503050406030204" pitchFamily="18" charset="0"/>
                                        </a:rPr>
                                        <m:t>𝜕</m:t>
                                      </m:r>
                                      <m:r>
                                        <a:rPr kumimoji="1" lang="en-US" altLang="zh-CN" sz="1600" b="0" i="1" smtClean="0">
                                          <a:latin typeface="Cambria Math" panose="02040503050406030204" pitchFamily="18" charset="0"/>
                                        </a:rPr>
                                        <m:t>𝑗</m:t>
                                      </m:r>
                                    </m:num>
                                    <m:den>
                                      <m:r>
                                        <a:rPr kumimoji="1" lang="zh-CN" altLang="en-US" sz="1600" i="1" smtClean="0">
                                          <a:latin typeface="Cambria Math" panose="02040503050406030204" pitchFamily="18" charset="0"/>
                                        </a:rPr>
                                        <m:t>𝜕</m:t>
                                      </m:r>
                                      <m:r>
                                        <a:rPr kumimoji="1" lang="en-US" altLang="zh-CN" sz="1600" b="0" i="1" smtClean="0">
                                          <a:latin typeface="Cambria Math" panose="02040503050406030204" pitchFamily="18" charset="0"/>
                                        </a:rPr>
                                        <m:t>𝑖</m:t>
                                      </m:r>
                                    </m:den>
                                  </m:f>
                                </m:e>
                              </m:nary>
                            </m:oMath>
                          </a14:m>
                          <a:endParaRPr lang="zh-CN" alt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213591676"/>
                  </p:ext>
                </p:extLst>
              </p:nvPr>
            </p:nvGraphicFramePr>
            <p:xfrm>
              <a:off x="1236617" y="2632813"/>
              <a:ext cx="6096000" cy="1669161"/>
            </p:xfrm>
            <a:graphic>
              <a:graphicData uri="http://schemas.openxmlformats.org/drawingml/2006/table">
                <a:tbl>
                  <a:tblPr firstRow="1" bandRow="1">
                    <a:tableStyleId>{5C22544A-7EE6-4342-B048-85BDC9FD1C3A}</a:tableStyleId>
                  </a:tblPr>
                  <a:tblGrid>
                    <a:gridCol w="6096000"/>
                  </a:tblGrid>
                  <a:tr h="370840">
                    <a:tc>
                      <a:txBody>
                        <a:bodyPr/>
                        <a:lstStyle/>
                        <a:p>
                          <a:pPr algn="ctr"/>
                          <a:r>
                            <a:rPr lang="zh-CN" altLang="en-US" sz="1600" b="0" dirty="0" smtClean="0">
                              <a:solidFill>
                                <a:schemeClr val="tx1"/>
                              </a:solidFill>
                            </a:rPr>
                            <a:t>算法</a:t>
                          </a:r>
                          <a:r>
                            <a:rPr lang="en-US" altLang="zh-CN" sz="1600" b="0" dirty="0" smtClean="0">
                              <a:solidFill>
                                <a:schemeClr val="tx1"/>
                              </a:solidFill>
                            </a:rPr>
                            <a:t>2 </a:t>
                          </a:r>
                          <a:r>
                            <a:rPr lang="zh-CN" altLang="en-US" sz="1600" b="0" dirty="0" smtClean="0">
                              <a:solidFill>
                                <a:schemeClr val="tx1"/>
                              </a:solidFill>
                            </a:rPr>
                            <a:t>计算</a:t>
                          </a:r>
                          <a:r>
                            <a:rPr lang="zh-CN" altLang="en-US" sz="1600" b="0" dirty="0" smtClean="0">
                              <a:solidFill>
                                <a:schemeClr val="tx1"/>
                              </a:solidFill>
                            </a:rPr>
                            <a:t>图反向传播</a:t>
                          </a:r>
                          <a:endParaRPr lang="zh-CN" altLang="en-US" sz="16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49961">
                    <a:tc>
                      <a:txBody>
                        <a:bodyPr/>
                        <a:lstStyle/>
                        <a:p>
                          <a:endParaRPr lang="zh-CN"/>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rotWithShape="0">
                          <a:blip r:embed="rId4"/>
                          <a:stretch>
                            <a:fillRect t="-86486" r="-100" b="-301351"/>
                          </a:stretch>
                        </a:blipFill>
                      </a:tcPr>
                    </a:tc>
                  </a:tr>
                  <a:tr h="370840">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4"/>
                          <a:stretch>
                            <a:fillRect t="-226230" r="-100" b="-265574"/>
                          </a:stretch>
                        </a:blipFill>
                      </a:tcPr>
                    </a:tc>
                  </a:tr>
                  <a:tr h="477520">
                    <a:tc>
                      <a:txBody>
                        <a:bodyPr/>
                        <a:lstStyle/>
                        <a:p>
                          <a:endParaRPr lang="zh-CN"/>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t="-251899" r="-100" b="-105063"/>
                          </a:stretch>
                        </a:blipFill>
                      </a:tcPr>
                    </a:tc>
                  </a:tr>
                </a:tbl>
              </a:graphicData>
            </a:graphic>
          </p:graphicFrame>
        </mc:Fallback>
      </mc:AlternateContent>
    </p:spTree>
    <p:extLst>
      <p:ext uri="{BB962C8B-B14F-4D97-AF65-F5344CB8AC3E}">
        <p14:creationId xmlns:p14="http://schemas.microsoft.com/office/powerpoint/2010/main" val="209383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389028" y="1121836"/>
                <a:ext cx="7445717" cy="732508"/>
              </a:xfrm>
              <a:prstGeom prst="rect">
                <a:avLst/>
              </a:prstGeom>
              <a:noFill/>
            </p:spPr>
            <p:txBody>
              <a:bodyPr wrap="square" rtlCol="0">
                <a:spAutoFit/>
              </a:bodyPr>
              <a:lstStyle/>
              <a:p>
                <a:pPr lvl="0">
                  <a:lnSpc>
                    <a:spcPct val="130000"/>
                  </a:lnSpc>
                </a:pPr>
                <a14:m>
                  <m:oMathPara xmlns:m="http://schemas.openxmlformats.org/officeDocument/2006/math">
                    <m:oMathParaPr>
                      <m:jc m:val="left"/>
                    </m:oMathParaPr>
                    <m:oMath xmlns:m="http://schemas.openxmlformats.org/officeDocument/2006/math">
                      <m:r>
                        <a:rPr kumimoji="1" lang="en-US" altLang="zh-CN" sz="1600" b="0" i="1" smtClean="0">
                          <a:latin typeface="Cambria Math" panose="02040503050406030204" pitchFamily="18" charset="0"/>
                        </a:rPr>
                        <m:t>𝑒</m:t>
                      </m:r>
                      <m:r>
                        <a:rPr kumimoji="1" lang="en-US" altLang="zh-CN" sz="1600" b="0" i="1" smtClean="0">
                          <a:latin typeface="Cambria Math" panose="02040503050406030204" pitchFamily="18" charset="0"/>
                        </a:rPr>
                        <m:t>=</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𝑎</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e>
                      </m:d>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r>
                        <a:rPr kumimoji="1" lang="en-US" altLang="zh-CN" sz="1600" b="0" i="1" smtClean="0">
                          <a:latin typeface="Cambria Math" panose="02040503050406030204" pitchFamily="18" charset="0"/>
                        </a:rPr>
                        <m:t>+1)</m:t>
                      </m:r>
                    </m:oMath>
                  </m:oMathPara>
                </a14:m>
                <a:endParaRPr kumimoji="1" lang="en-US" altLang="zh-CN" sz="1600" dirty="0" smtClean="0"/>
              </a:p>
              <a:p>
                <a:pPr>
                  <a:lnSpc>
                    <a:spcPct val="130000"/>
                  </a:lnSpc>
                </a:pPr>
                <a:endParaRPr kumimoji="1" lang="en-US" altLang="zh-CN" sz="1600" dirty="0" smtClean="0"/>
              </a:p>
            </p:txBody>
          </p:sp>
        </mc:Choice>
        <mc:Fallback xmlns="">
          <p:sp>
            <p:nvSpPr>
              <p:cNvPr id="14" name="文本框 13"/>
              <p:cNvSpPr txBox="1">
                <a:spLocks noRot="1" noChangeAspect="1" noMove="1" noResize="1" noEditPoints="1" noAdjustHandles="1" noChangeArrowheads="1" noChangeShapeType="1" noTextEdit="1"/>
              </p:cNvSpPr>
              <p:nvPr/>
            </p:nvSpPr>
            <p:spPr>
              <a:xfrm>
                <a:off x="389028" y="1121836"/>
                <a:ext cx="7445717" cy="732508"/>
              </a:xfrm>
              <a:prstGeom prst="rect">
                <a:avLst/>
              </a:prstGeom>
              <a:blipFill rotWithShape="0">
                <a:blip r:embed="rId3"/>
                <a:stretch>
                  <a:fillRect/>
                </a:stretch>
              </a:blipFill>
            </p:spPr>
            <p:txBody>
              <a:bodyPr/>
              <a:lstStyle/>
              <a:p>
                <a:r>
                  <a:rPr lang="zh-CN" altLang="en-US">
                    <a:noFill/>
                  </a:rPr>
                  <a:t> </a:t>
                </a:r>
              </a:p>
            </p:txBody>
          </p:sp>
        </mc:Fallback>
      </mc:AlternateContent>
      <p:sp>
        <p:nvSpPr>
          <p:cNvPr id="16" name="文本框 15"/>
          <p:cNvSpPr txBox="1"/>
          <p:nvPr/>
        </p:nvSpPr>
        <p:spPr>
          <a:xfrm>
            <a:off x="389028" y="257920"/>
            <a:ext cx="2265826" cy="397032"/>
          </a:xfrm>
          <a:prstGeom prst="rect">
            <a:avLst/>
          </a:prstGeom>
          <a:noFill/>
        </p:spPr>
        <p:txBody>
          <a:bodyPr wrap="square" rtlCol="0" anchor="ctr">
            <a:spAutoFit/>
          </a:bodyPr>
          <a:lstStyle/>
          <a:p>
            <a:pPr>
              <a:lnSpc>
                <a:spcPct val="110000"/>
              </a:lnSpc>
            </a:pPr>
            <a:r>
              <a:rPr kumimoji="1" lang="zh-CN" altLang="en-US" b="1" dirty="0">
                <a:solidFill>
                  <a:srgbClr val="222732"/>
                </a:solidFill>
                <a:latin typeface="微软雅黑"/>
                <a:ea typeface="微软雅黑"/>
                <a:cs typeface="微软雅黑"/>
              </a:rPr>
              <a:t>前</a:t>
            </a:r>
            <a:r>
              <a:rPr kumimoji="1" lang="zh-CN" altLang="en-US" b="1" dirty="0" smtClean="0">
                <a:solidFill>
                  <a:srgbClr val="222732"/>
                </a:solidFill>
                <a:latin typeface="微软雅黑"/>
                <a:ea typeface="微软雅黑"/>
                <a:cs typeface="微软雅黑"/>
              </a:rPr>
              <a:t>向计算与反向传播</a:t>
            </a:r>
            <a:endParaRPr kumimoji="1" lang="en-US" altLang="zh-CN" b="1" dirty="0" smtClean="0">
              <a:solidFill>
                <a:srgbClr val="222732"/>
              </a:solidFill>
              <a:latin typeface="微软雅黑"/>
              <a:ea typeface="微软雅黑"/>
              <a:cs typeface="微软雅黑"/>
            </a:endParaRPr>
          </a:p>
        </p:txBody>
      </p:sp>
      <p:grpSp>
        <p:nvGrpSpPr>
          <p:cNvPr id="51" name="组合 50"/>
          <p:cNvGrpSpPr/>
          <p:nvPr/>
        </p:nvGrpSpPr>
        <p:grpSpPr>
          <a:xfrm>
            <a:off x="3371652" y="788482"/>
            <a:ext cx="5210633" cy="3032582"/>
            <a:chOff x="3469624" y="673702"/>
            <a:chExt cx="5210633" cy="3032582"/>
          </a:xfrm>
        </p:grpSpPr>
        <p:grpSp>
          <p:nvGrpSpPr>
            <p:cNvPr id="6" name="组合 5"/>
            <p:cNvGrpSpPr/>
            <p:nvPr/>
          </p:nvGrpSpPr>
          <p:grpSpPr>
            <a:xfrm>
              <a:off x="5471886" y="673702"/>
              <a:ext cx="986971" cy="622305"/>
              <a:chOff x="5471886" y="673702"/>
              <a:chExt cx="986971" cy="622305"/>
            </a:xfrm>
          </p:grpSpPr>
          <p:sp>
            <p:nvSpPr>
              <p:cNvPr id="4" name="椭圆 3"/>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4"/>
                    <a:stretch>
                      <a:fillRect b="-16393"/>
                    </a:stretch>
                  </a:blipFill>
                </p:spPr>
                <p:txBody>
                  <a:bodyPr/>
                  <a:lstStyle/>
                  <a:p>
                    <a:r>
                      <a:rPr lang="zh-CN" altLang="en-US">
                        <a:noFill/>
                      </a:rPr>
                      <a:t> </a:t>
                    </a:r>
                  </a:p>
                </p:txBody>
              </p:sp>
            </mc:Fallback>
          </mc:AlternateContent>
        </p:grpSp>
        <p:grpSp>
          <p:nvGrpSpPr>
            <p:cNvPr id="9" name="组合 8"/>
            <p:cNvGrpSpPr/>
            <p:nvPr/>
          </p:nvGrpSpPr>
          <p:grpSpPr>
            <a:xfrm>
              <a:off x="4484915" y="1744141"/>
              <a:ext cx="986971" cy="622305"/>
              <a:chOff x="5471886" y="673702"/>
              <a:chExt cx="986971" cy="622305"/>
            </a:xfrm>
          </p:grpSpPr>
          <p:sp>
            <p:nvSpPr>
              <p:cNvPr id="10" name="椭圆 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5"/>
                    <a:stretch>
                      <a:fillRect b="-16667"/>
                    </a:stretch>
                  </a:blipFill>
                </p:spPr>
                <p:txBody>
                  <a:bodyPr/>
                  <a:lstStyle/>
                  <a:p>
                    <a:r>
                      <a:rPr lang="zh-CN" altLang="en-US">
                        <a:noFill/>
                      </a:rPr>
                      <a:t> </a:t>
                    </a:r>
                  </a:p>
                </p:txBody>
              </p:sp>
            </mc:Fallback>
          </mc:AlternateContent>
        </p:grpSp>
        <p:grpSp>
          <p:nvGrpSpPr>
            <p:cNvPr id="12" name="组合 11"/>
            <p:cNvGrpSpPr/>
            <p:nvPr/>
          </p:nvGrpSpPr>
          <p:grpSpPr>
            <a:xfrm>
              <a:off x="6513285" y="1744140"/>
              <a:ext cx="986971" cy="622305"/>
              <a:chOff x="5471886" y="673702"/>
              <a:chExt cx="986971" cy="622305"/>
            </a:xfrm>
          </p:grpSpPr>
          <p:sp>
            <p:nvSpPr>
              <p:cNvPr id="13" name="椭圆 12"/>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6"/>
                    <a:stretch>
                      <a:fillRect b="-16667"/>
                    </a:stretch>
                  </a:blipFill>
                </p:spPr>
                <p:txBody>
                  <a:bodyPr/>
                  <a:lstStyle/>
                  <a:p>
                    <a:r>
                      <a:rPr lang="zh-CN" altLang="en-US">
                        <a:noFill/>
                      </a:rPr>
                      <a:t> </a:t>
                    </a:r>
                  </a:p>
                </p:txBody>
              </p:sp>
            </mc:Fallback>
          </mc:AlternateContent>
        </p:grpSp>
        <p:grpSp>
          <p:nvGrpSpPr>
            <p:cNvPr id="20" name="组合 19"/>
            <p:cNvGrpSpPr/>
            <p:nvPr/>
          </p:nvGrpSpPr>
          <p:grpSpPr>
            <a:xfrm>
              <a:off x="3469624" y="3083978"/>
              <a:ext cx="986971" cy="622305"/>
              <a:chOff x="5471886" y="673702"/>
              <a:chExt cx="986971" cy="622305"/>
            </a:xfrm>
          </p:grpSpPr>
          <p:sp>
            <p:nvSpPr>
              <p:cNvPr id="21" name="椭圆 20"/>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26" name="组合 25"/>
            <p:cNvGrpSpPr/>
            <p:nvPr/>
          </p:nvGrpSpPr>
          <p:grpSpPr>
            <a:xfrm>
              <a:off x="5581455" y="3083979"/>
              <a:ext cx="986971" cy="622305"/>
              <a:chOff x="5471886" y="673702"/>
              <a:chExt cx="986971" cy="622305"/>
            </a:xfrm>
          </p:grpSpPr>
          <p:sp>
            <p:nvSpPr>
              <p:cNvPr id="27" name="椭圆 26"/>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29" name="组合 28"/>
            <p:cNvGrpSpPr/>
            <p:nvPr/>
          </p:nvGrpSpPr>
          <p:grpSpPr>
            <a:xfrm>
              <a:off x="7693286" y="2963845"/>
              <a:ext cx="986971" cy="622305"/>
              <a:chOff x="5471886" y="673702"/>
              <a:chExt cx="986971" cy="622305"/>
            </a:xfrm>
          </p:grpSpPr>
          <p:sp>
            <p:nvSpPr>
              <p:cNvPr id="30" name="椭圆 2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8" name="直接箭头连接符 7"/>
            <p:cNvCxnSpPr>
              <a:stCxn id="10" idx="0"/>
              <a:endCxn id="4" idx="3"/>
            </p:cNvCxnSpPr>
            <p:nvPr/>
          </p:nvCxnSpPr>
          <p:spPr>
            <a:xfrm flipV="1">
              <a:off x="4978401" y="1204873"/>
              <a:ext cx="638024" cy="5392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stCxn id="13" idx="0"/>
              <a:endCxn id="4" idx="5"/>
            </p:cNvCxnSpPr>
            <p:nvPr/>
          </p:nvCxnSpPr>
          <p:spPr>
            <a:xfrm flipH="1" flipV="1">
              <a:off x="6314318" y="1204873"/>
              <a:ext cx="692453" cy="539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21" idx="0"/>
              <a:endCxn id="10" idx="4"/>
            </p:cNvCxnSpPr>
            <p:nvPr/>
          </p:nvCxnSpPr>
          <p:spPr>
            <a:xfrm flipV="1">
              <a:off x="3963110" y="2366446"/>
              <a:ext cx="1015291" cy="7175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27" idx="0"/>
              <a:endCxn id="10" idx="4"/>
            </p:cNvCxnSpPr>
            <p:nvPr/>
          </p:nvCxnSpPr>
          <p:spPr>
            <a:xfrm flipH="1" flipV="1">
              <a:off x="4978401" y="2366446"/>
              <a:ext cx="1096540" cy="7175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27" idx="0"/>
              <a:endCxn id="13" idx="4"/>
            </p:cNvCxnSpPr>
            <p:nvPr/>
          </p:nvCxnSpPr>
          <p:spPr>
            <a:xfrm flipV="1">
              <a:off x="6074941" y="2366445"/>
              <a:ext cx="931830" cy="71753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30" idx="0"/>
              <a:endCxn id="13" idx="4"/>
            </p:cNvCxnSpPr>
            <p:nvPr/>
          </p:nvCxnSpPr>
          <p:spPr>
            <a:xfrm flipH="1" flipV="1">
              <a:off x="7006771" y="2366445"/>
              <a:ext cx="1180001" cy="5974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562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389028" y="1121836"/>
                <a:ext cx="7445717" cy="1052596"/>
              </a:xfrm>
              <a:prstGeom prst="rect">
                <a:avLst/>
              </a:prstGeom>
              <a:noFill/>
            </p:spPr>
            <p:txBody>
              <a:bodyPr wrap="square" rtlCol="0">
                <a:spAutoFit/>
              </a:bodyPr>
              <a:lstStyle/>
              <a:p>
                <a:pPr lvl="0">
                  <a:lnSpc>
                    <a:spcPct val="130000"/>
                  </a:lnSpc>
                </a:pPr>
                <a14:m>
                  <m:oMathPara xmlns:m="http://schemas.openxmlformats.org/officeDocument/2006/math">
                    <m:oMathParaPr>
                      <m:jc m:val="left"/>
                    </m:oMathParaPr>
                    <m:oMath xmlns:m="http://schemas.openxmlformats.org/officeDocument/2006/math">
                      <m:r>
                        <a:rPr kumimoji="1" lang="en-US" altLang="zh-CN" sz="1600" b="0" i="1" smtClean="0">
                          <a:latin typeface="Cambria Math" panose="02040503050406030204" pitchFamily="18" charset="0"/>
                        </a:rPr>
                        <m:t>𝑒</m:t>
                      </m:r>
                      <m:r>
                        <a:rPr kumimoji="1" lang="en-US" altLang="zh-CN" sz="1600" b="0" i="1" smtClean="0">
                          <a:latin typeface="Cambria Math" panose="02040503050406030204" pitchFamily="18" charset="0"/>
                        </a:rPr>
                        <m:t>=</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𝑎</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e>
                      </m:d>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𝑏</m:t>
                      </m:r>
                      <m:r>
                        <a:rPr kumimoji="1" lang="en-US" altLang="zh-CN" sz="1600" b="0" i="1" smtClean="0">
                          <a:latin typeface="Cambria Math" panose="02040503050406030204" pitchFamily="18" charset="0"/>
                        </a:rPr>
                        <m:t>+1)</m:t>
                      </m:r>
                    </m:oMath>
                  </m:oMathPara>
                </a14:m>
                <a:endParaRPr kumimoji="1" lang="en-US" altLang="zh-CN" sz="1600" dirty="0" smtClean="0"/>
              </a:p>
              <a:p>
                <a:pPr>
                  <a:lnSpc>
                    <a:spcPct val="130000"/>
                  </a:lnSpc>
                </a:pPr>
                <a:endParaRPr kumimoji="1" lang="en-US" altLang="zh-CN" sz="1600" dirty="0" smtClean="0"/>
              </a:p>
              <a:p>
                <a:pPr>
                  <a:lnSpc>
                    <a:spcPct val="130000"/>
                  </a:lnSpc>
                </a:pPr>
                <a:r>
                  <a:rPr kumimoji="1" lang="zh-CN" altLang="en-US" sz="1600" dirty="0"/>
                  <a:t>若</a:t>
                </a:r>
                <a14:m>
                  <m:oMath xmlns:m="http://schemas.openxmlformats.org/officeDocument/2006/math">
                    <m:r>
                      <a:rPr kumimoji="1" lang="en-US" altLang="zh-CN" sz="1600" i="1">
                        <a:latin typeface="Cambria Math" panose="02040503050406030204" pitchFamily="18" charset="0"/>
                      </a:rPr>
                      <m:t>𝑎</m:t>
                    </m:r>
                    <m:r>
                      <a:rPr kumimoji="1" lang="en-US" altLang="zh-CN" sz="1600" b="0" i="1" smtClean="0">
                        <a:latin typeface="Cambria Math" panose="02040503050406030204" pitchFamily="18" charset="0"/>
                      </a:rPr>
                      <m:t>=3</m:t>
                    </m:r>
                    <m:r>
                      <a:rPr kumimoji="1" lang="zh-CN" altLang="en-US" sz="1600" i="1">
                        <a:latin typeface="Cambria Math" panose="02040503050406030204" pitchFamily="18" charset="0"/>
                      </a:rPr>
                      <m:t>，</m:t>
                    </m:r>
                    <m:r>
                      <a:rPr kumimoji="1" lang="en-US" altLang="zh-CN" sz="1600" i="1">
                        <a:latin typeface="Cambria Math" panose="02040503050406030204" pitchFamily="18" charset="0"/>
                      </a:rPr>
                      <m:t>𝑏</m:t>
                    </m:r>
                    <m:r>
                      <a:rPr kumimoji="1" lang="en-US" altLang="zh-CN" sz="1600" i="1" smtClean="0">
                        <a:latin typeface="Cambria Math" panose="02040503050406030204" pitchFamily="18" charset="0"/>
                      </a:rPr>
                      <m:t>=</m:t>
                    </m:r>
                    <m:r>
                      <a:rPr kumimoji="1" lang="en-US" altLang="zh-CN" sz="1600" i="1">
                        <a:latin typeface="Cambria Math" panose="02040503050406030204" pitchFamily="18" charset="0"/>
                      </a:rPr>
                      <m:t>2</m:t>
                    </m:r>
                  </m:oMath>
                </a14:m>
                <a:endParaRPr kumimoji="1" lang="en-US" altLang="zh-CN" sz="16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89028" y="1121836"/>
                <a:ext cx="7445717" cy="1052596"/>
              </a:xfrm>
              <a:prstGeom prst="rect">
                <a:avLst/>
              </a:prstGeom>
              <a:blipFill rotWithShape="0">
                <a:blip r:embed="rId3"/>
                <a:stretch>
                  <a:fillRect l="-491" b="-3468"/>
                </a:stretch>
              </a:blipFill>
            </p:spPr>
            <p:txBody>
              <a:bodyPr/>
              <a:lstStyle/>
              <a:p>
                <a:r>
                  <a:rPr lang="zh-CN" altLang="en-US">
                    <a:noFill/>
                  </a:rPr>
                  <a:t> </a:t>
                </a:r>
              </a:p>
            </p:txBody>
          </p:sp>
        </mc:Fallback>
      </mc:AlternateContent>
      <p:sp>
        <p:nvSpPr>
          <p:cNvPr id="16" name="文本框 15"/>
          <p:cNvSpPr txBox="1"/>
          <p:nvPr/>
        </p:nvSpPr>
        <p:spPr>
          <a:xfrm>
            <a:off x="389028" y="257920"/>
            <a:ext cx="2265826" cy="397032"/>
          </a:xfrm>
          <a:prstGeom prst="rect">
            <a:avLst/>
          </a:prstGeom>
          <a:noFill/>
        </p:spPr>
        <p:txBody>
          <a:bodyPr wrap="square" rtlCol="0" anchor="ctr">
            <a:spAutoFit/>
          </a:bodyPr>
          <a:lstStyle/>
          <a:p>
            <a:pPr>
              <a:lnSpc>
                <a:spcPct val="110000"/>
              </a:lnSpc>
            </a:pPr>
            <a:r>
              <a:rPr kumimoji="1" lang="zh-CN" altLang="en-US" b="1" dirty="0">
                <a:solidFill>
                  <a:srgbClr val="222732"/>
                </a:solidFill>
                <a:latin typeface="微软雅黑"/>
                <a:ea typeface="微软雅黑"/>
                <a:cs typeface="微软雅黑"/>
              </a:rPr>
              <a:t>前</a:t>
            </a:r>
            <a:r>
              <a:rPr kumimoji="1" lang="zh-CN" altLang="en-US" b="1" dirty="0" smtClean="0">
                <a:solidFill>
                  <a:srgbClr val="222732"/>
                </a:solidFill>
                <a:latin typeface="微软雅黑"/>
                <a:ea typeface="微软雅黑"/>
                <a:cs typeface="微软雅黑"/>
              </a:rPr>
              <a:t>向计算与反向传播</a:t>
            </a:r>
            <a:endParaRPr kumimoji="1" lang="en-US" altLang="zh-CN" b="1" dirty="0" smtClean="0">
              <a:solidFill>
                <a:srgbClr val="222732"/>
              </a:solidFill>
              <a:latin typeface="微软雅黑"/>
              <a:ea typeface="微软雅黑"/>
              <a:cs typeface="微软雅黑"/>
            </a:endParaRPr>
          </a:p>
        </p:txBody>
      </p:sp>
      <p:grpSp>
        <p:nvGrpSpPr>
          <p:cNvPr id="2" name="组合 1"/>
          <p:cNvGrpSpPr/>
          <p:nvPr/>
        </p:nvGrpSpPr>
        <p:grpSpPr>
          <a:xfrm>
            <a:off x="3270487" y="788482"/>
            <a:ext cx="5311798" cy="3401914"/>
            <a:chOff x="3270487" y="788482"/>
            <a:chExt cx="5311798" cy="3401914"/>
          </a:xfrm>
        </p:grpSpPr>
        <p:grpSp>
          <p:nvGrpSpPr>
            <p:cNvPr id="51" name="组合 50"/>
            <p:cNvGrpSpPr/>
            <p:nvPr/>
          </p:nvGrpSpPr>
          <p:grpSpPr>
            <a:xfrm>
              <a:off x="3371652" y="788482"/>
              <a:ext cx="5210633" cy="3032582"/>
              <a:chOff x="3469624" y="673702"/>
              <a:chExt cx="5210633" cy="3032582"/>
            </a:xfrm>
          </p:grpSpPr>
          <p:grpSp>
            <p:nvGrpSpPr>
              <p:cNvPr id="6" name="组合 5"/>
              <p:cNvGrpSpPr/>
              <p:nvPr/>
            </p:nvGrpSpPr>
            <p:grpSpPr>
              <a:xfrm>
                <a:off x="5471886" y="673702"/>
                <a:ext cx="986971" cy="622305"/>
                <a:chOff x="5471886" y="673702"/>
                <a:chExt cx="986971" cy="622305"/>
              </a:xfrm>
            </p:grpSpPr>
            <p:sp>
              <p:nvSpPr>
                <p:cNvPr id="4" name="椭圆 3"/>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4"/>
                      <a:stretch>
                        <a:fillRect b="-16393"/>
                      </a:stretch>
                    </a:blipFill>
                  </p:spPr>
                  <p:txBody>
                    <a:bodyPr/>
                    <a:lstStyle/>
                    <a:p>
                      <a:r>
                        <a:rPr lang="zh-CN" altLang="en-US">
                          <a:noFill/>
                        </a:rPr>
                        <a:t> </a:t>
                      </a:r>
                    </a:p>
                  </p:txBody>
                </p:sp>
              </mc:Fallback>
            </mc:AlternateContent>
          </p:grpSp>
          <p:grpSp>
            <p:nvGrpSpPr>
              <p:cNvPr id="9" name="组合 8"/>
              <p:cNvGrpSpPr/>
              <p:nvPr/>
            </p:nvGrpSpPr>
            <p:grpSpPr>
              <a:xfrm>
                <a:off x="4484915" y="1744141"/>
                <a:ext cx="986971" cy="622305"/>
                <a:chOff x="5471886" y="673702"/>
                <a:chExt cx="986971" cy="622305"/>
              </a:xfrm>
            </p:grpSpPr>
            <p:sp>
              <p:nvSpPr>
                <p:cNvPr id="10" name="椭圆 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5"/>
                      <a:stretch>
                        <a:fillRect b="-16667"/>
                      </a:stretch>
                    </a:blipFill>
                  </p:spPr>
                  <p:txBody>
                    <a:bodyPr/>
                    <a:lstStyle/>
                    <a:p>
                      <a:r>
                        <a:rPr lang="zh-CN" altLang="en-US">
                          <a:noFill/>
                        </a:rPr>
                        <a:t> </a:t>
                      </a:r>
                    </a:p>
                  </p:txBody>
                </p:sp>
              </mc:Fallback>
            </mc:AlternateContent>
          </p:grpSp>
          <p:grpSp>
            <p:nvGrpSpPr>
              <p:cNvPr id="12" name="组合 11"/>
              <p:cNvGrpSpPr/>
              <p:nvPr/>
            </p:nvGrpSpPr>
            <p:grpSpPr>
              <a:xfrm>
                <a:off x="6513285" y="1744140"/>
                <a:ext cx="986971" cy="622305"/>
                <a:chOff x="5471886" y="673702"/>
                <a:chExt cx="986971" cy="622305"/>
              </a:xfrm>
            </p:grpSpPr>
            <p:sp>
              <p:nvSpPr>
                <p:cNvPr id="13" name="椭圆 12"/>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6"/>
                      <a:stretch>
                        <a:fillRect b="-16667"/>
                      </a:stretch>
                    </a:blipFill>
                  </p:spPr>
                  <p:txBody>
                    <a:bodyPr/>
                    <a:lstStyle/>
                    <a:p>
                      <a:r>
                        <a:rPr lang="zh-CN" altLang="en-US">
                          <a:noFill/>
                        </a:rPr>
                        <a:t> </a:t>
                      </a:r>
                    </a:p>
                  </p:txBody>
                </p:sp>
              </mc:Fallback>
            </mc:AlternateContent>
          </p:grpSp>
          <p:grpSp>
            <p:nvGrpSpPr>
              <p:cNvPr id="20" name="组合 19"/>
              <p:cNvGrpSpPr/>
              <p:nvPr/>
            </p:nvGrpSpPr>
            <p:grpSpPr>
              <a:xfrm>
                <a:off x="3469624" y="3083978"/>
                <a:ext cx="986971" cy="622305"/>
                <a:chOff x="5471886" y="673702"/>
                <a:chExt cx="986971" cy="622305"/>
              </a:xfrm>
            </p:grpSpPr>
            <p:sp>
              <p:nvSpPr>
                <p:cNvPr id="21" name="椭圆 20"/>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26" name="组合 25"/>
              <p:cNvGrpSpPr/>
              <p:nvPr/>
            </p:nvGrpSpPr>
            <p:grpSpPr>
              <a:xfrm>
                <a:off x="5581455" y="3083979"/>
                <a:ext cx="986971" cy="622305"/>
                <a:chOff x="5471886" y="673702"/>
                <a:chExt cx="986971" cy="622305"/>
              </a:xfrm>
            </p:grpSpPr>
            <p:sp>
              <p:nvSpPr>
                <p:cNvPr id="27" name="椭圆 26"/>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29" name="组合 28"/>
              <p:cNvGrpSpPr/>
              <p:nvPr/>
            </p:nvGrpSpPr>
            <p:grpSpPr>
              <a:xfrm>
                <a:off x="7693286" y="2963845"/>
                <a:ext cx="986971" cy="622305"/>
                <a:chOff x="5471886" y="673702"/>
                <a:chExt cx="986971" cy="622305"/>
              </a:xfrm>
            </p:grpSpPr>
            <p:sp>
              <p:nvSpPr>
                <p:cNvPr id="30" name="椭圆 29"/>
                <p:cNvSpPr/>
                <p:nvPr/>
              </p:nvSpPr>
              <p:spPr>
                <a:xfrm>
                  <a:off x="5471886" y="673702"/>
                  <a:ext cx="986971" cy="6223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p:cNvSpPr txBox="1"/>
                    <p:nvPr/>
                  </p:nvSpPr>
                  <p:spPr>
                    <a:xfrm>
                      <a:off x="5569856" y="800188"/>
                      <a:ext cx="7910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5569856" y="800188"/>
                      <a:ext cx="791029" cy="369332"/>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8" name="直接箭头连接符 7"/>
              <p:cNvCxnSpPr>
                <a:stCxn id="10" idx="0"/>
                <a:endCxn id="4" idx="3"/>
              </p:cNvCxnSpPr>
              <p:nvPr/>
            </p:nvCxnSpPr>
            <p:spPr>
              <a:xfrm flipV="1">
                <a:off x="4978401" y="1204873"/>
                <a:ext cx="638024" cy="5392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p:cNvCxnSpPr>
                <a:stCxn id="13" idx="0"/>
                <a:endCxn id="4" idx="5"/>
              </p:cNvCxnSpPr>
              <p:nvPr/>
            </p:nvCxnSpPr>
            <p:spPr>
              <a:xfrm flipH="1" flipV="1">
                <a:off x="6314318" y="1204873"/>
                <a:ext cx="692453" cy="5392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21" idx="0"/>
                <a:endCxn id="10" idx="4"/>
              </p:cNvCxnSpPr>
              <p:nvPr/>
            </p:nvCxnSpPr>
            <p:spPr>
              <a:xfrm flipV="1">
                <a:off x="3963110" y="2366446"/>
                <a:ext cx="1015291" cy="7175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27" idx="0"/>
                <a:endCxn id="10" idx="4"/>
              </p:cNvCxnSpPr>
              <p:nvPr/>
            </p:nvCxnSpPr>
            <p:spPr>
              <a:xfrm flipH="1" flipV="1">
                <a:off x="4978401" y="2366446"/>
                <a:ext cx="1096540" cy="7175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27" idx="0"/>
                <a:endCxn id="13" idx="4"/>
              </p:cNvCxnSpPr>
              <p:nvPr/>
            </p:nvCxnSpPr>
            <p:spPr>
              <a:xfrm flipV="1">
                <a:off x="6074941" y="2366445"/>
                <a:ext cx="931830" cy="71753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30" idx="0"/>
                <a:endCxn id="13" idx="4"/>
              </p:cNvCxnSpPr>
              <p:nvPr/>
            </p:nvCxnSpPr>
            <p:spPr>
              <a:xfrm flipH="1" flipV="1">
                <a:off x="7006771" y="2366445"/>
                <a:ext cx="1180001" cy="5974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文本框 52"/>
                <p:cNvSpPr txBox="1"/>
                <p:nvPr/>
              </p:nvSpPr>
              <p:spPr>
                <a:xfrm>
                  <a:off x="5396827" y="3821064"/>
                  <a:ext cx="11164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=2</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396827" y="3821064"/>
                  <a:ext cx="1116456" cy="369332"/>
                </a:xfrm>
                <a:prstGeom prst="rect">
                  <a:avLst/>
                </a:prstGeom>
                <a:blipFill rotWithShape="0">
                  <a:blip r:embed="rId10"/>
                  <a:stretch>
                    <a:fillRect/>
                  </a:stretch>
                </a:blipFill>
              </p:spPr>
              <p:txBody>
                <a:bodyPr/>
                <a:lstStyle/>
                <a:p>
                  <a:r>
                    <a:rPr lang="zh-CN" altLang="en-US">
                      <a:noFill/>
                    </a:rPr>
                    <a:t> </a:t>
                  </a:r>
                </a:p>
              </p:txBody>
            </p:sp>
          </mc:Fallback>
        </mc:AlternateContent>
        <p:sp>
          <p:nvSpPr>
            <p:cNvPr id="35" name="文本框 34"/>
            <p:cNvSpPr txBox="1"/>
            <p:nvPr/>
          </p:nvSpPr>
          <p:spPr>
            <a:xfrm>
              <a:off x="5991838" y="887078"/>
              <a:ext cx="686509" cy="369332"/>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37" name="文本框 36"/>
                <p:cNvSpPr txBox="1"/>
                <p:nvPr/>
              </p:nvSpPr>
              <p:spPr>
                <a:xfrm>
                  <a:off x="3270487" y="3769991"/>
                  <a:ext cx="111645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=3</m:t>
                        </m:r>
                      </m:oMath>
                    </m:oMathPara>
                  </a14:m>
                  <a:endParaRPr lang="zh-CN" altLang="en-US" dirty="0"/>
                </a:p>
              </p:txBody>
            </p:sp>
          </mc:Choice>
          <mc:Fallback xmlns="">
            <p:sp>
              <p:nvSpPr>
                <p:cNvPr id="37" name="文本框 36"/>
                <p:cNvSpPr txBox="1">
                  <a:spLocks noRot="1" noChangeAspect="1" noMove="1" noResize="1" noEditPoints="1" noAdjustHandles="1" noChangeArrowheads="1" noChangeShapeType="1" noTextEdit="1"/>
                </p:cNvSpPr>
                <p:nvPr/>
              </p:nvSpPr>
              <p:spPr>
                <a:xfrm>
                  <a:off x="3270487" y="3769991"/>
                  <a:ext cx="1116456" cy="370294"/>
                </a:xfrm>
                <a:prstGeom prst="rect">
                  <a:avLst/>
                </a:prstGeom>
                <a:blipFill rotWithShape="0">
                  <a:blip r:embed="rId11"/>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70809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1268</TotalTime>
  <Words>3363</Words>
  <Application>Microsoft Office PowerPoint</Application>
  <PresentationFormat>全屏显示(16:9)</PresentationFormat>
  <Paragraphs>366</Paragraphs>
  <Slides>39</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宋体</vt:lpstr>
      <vt:lpstr>微软雅黑</vt:lpstr>
      <vt:lpstr>Arial</vt:lpstr>
      <vt:lpstr>Calibri</vt:lpstr>
      <vt:lpstr>Cambria Math</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简洁圆点</dc:title>
  <dc:creator>第一PPT</dc:creator>
  <cp:keywords>www.1ppt.com</cp:keywords>
  <cp:lastModifiedBy>Yuan Haoda</cp:lastModifiedBy>
  <cp:revision>144</cp:revision>
  <dcterms:created xsi:type="dcterms:W3CDTF">2015-04-26T00:57:12Z</dcterms:created>
  <dcterms:modified xsi:type="dcterms:W3CDTF">2018-09-26T02:25:30Z</dcterms:modified>
</cp:coreProperties>
</file>