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D03405D2-FEE5-4AC7-8F1F-633FE89AA65A}" type="datetimeFigureOut">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F7910F-D66E-464F-AD7A-763A512923B5}" type="slidenum">
              <a:rPr lang="zh-CN" altLang="en-US" smtClean="0"/>
              <a:t>‹#›</a:t>
            </a:fld>
            <a:endParaRPr lang="zh-CN" altLang="en-US"/>
          </a:p>
        </p:txBody>
      </p:sp>
    </p:spTree>
    <p:extLst>
      <p:ext uri="{BB962C8B-B14F-4D97-AF65-F5344CB8AC3E}">
        <p14:creationId xmlns:p14="http://schemas.microsoft.com/office/powerpoint/2010/main" val="3192564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03405D2-FEE5-4AC7-8F1F-633FE89AA65A}" type="datetimeFigureOut">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F7910F-D66E-464F-AD7A-763A512923B5}" type="slidenum">
              <a:rPr lang="zh-CN" altLang="en-US" smtClean="0"/>
              <a:t>‹#›</a:t>
            </a:fld>
            <a:endParaRPr lang="zh-CN" altLang="en-US"/>
          </a:p>
        </p:txBody>
      </p:sp>
    </p:spTree>
    <p:extLst>
      <p:ext uri="{BB962C8B-B14F-4D97-AF65-F5344CB8AC3E}">
        <p14:creationId xmlns:p14="http://schemas.microsoft.com/office/powerpoint/2010/main" val="390238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03405D2-FEE5-4AC7-8F1F-633FE89AA65A}" type="datetimeFigureOut">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F7910F-D66E-464F-AD7A-763A512923B5}" type="slidenum">
              <a:rPr lang="zh-CN" altLang="en-US" smtClean="0"/>
              <a:t>‹#›</a:t>
            </a:fld>
            <a:endParaRPr lang="zh-CN" altLang="en-US"/>
          </a:p>
        </p:txBody>
      </p:sp>
    </p:spTree>
    <p:extLst>
      <p:ext uri="{BB962C8B-B14F-4D97-AF65-F5344CB8AC3E}">
        <p14:creationId xmlns:p14="http://schemas.microsoft.com/office/powerpoint/2010/main" val="1921825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03405D2-FEE5-4AC7-8F1F-633FE89AA65A}" type="datetimeFigureOut">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F7910F-D66E-464F-AD7A-763A512923B5}" type="slidenum">
              <a:rPr lang="zh-CN" altLang="en-US" smtClean="0"/>
              <a:t>‹#›</a:t>
            </a:fld>
            <a:endParaRPr lang="zh-CN" altLang="en-US"/>
          </a:p>
        </p:txBody>
      </p:sp>
    </p:spTree>
    <p:extLst>
      <p:ext uri="{BB962C8B-B14F-4D97-AF65-F5344CB8AC3E}">
        <p14:creationId xmlns:p14="http://schemas.microsoft.com/office/powerpoint/2010/main" val="2512431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03405D2-FEE5-4AC7-8F1F-633FE89AA65A}" type="datetimeFigureOut">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F7910F-D66E-464F-AD7A-763A512923B5}" type="slidenum">
              <a:rPr lang="zh-CN" altLang="en-US" smtClean="0"/>
              <a:t>‹#›</a:t>
            </a:fld>
            <a:endParaRPr lang="zh-CN" altLang="en-US"/>
          </a:p>
        </p:txBody>
      </p:sp>
    </p:spTree>
    <p:extLst>
      <p:ext uri="{BB962C8B-B14F-4D97-AF65-F5344CB8AC3E}">
        <p14:creationId xmlns:p14="http://schemas.microsoft.com/office/powerpoint/2010/main" val="997278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03405D2-FEE5-4AC7-8F1F-633FE89AA65A}" type="datetimeFigureOut">
              <a:rPr lang="zh-CN" altLang="en-US" smtClean="0"/>
              <a:t>2018/10/31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F7910F-D66E-464F-AD7A-763A512923B5}" type="slidenum">
              <a:rPr lang="zh-CN" altLang="en-US" smtClean="0"/>
              <a:t>‹#›</a:t>
            </a:fld>
            <a:endParaRPr lang="zh-CN" altLang="en-US"/>
          </a:p>
        </p:txBody>
      </p:sp>
    </p:spTree>
    <p:extLst>
      <p:ext uri="{BB962C8B-B14F-4D97-AF65-F5344CB8AC3E}">
        <p14:creationId xmlns:p14="http://schemas.microsoft.com/office/powerpoint/2010/main" val="2663000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03405D2-FEE5-4AC7-8F1F-633FE89AA65A}" type="datetimeFigureOut">
              <a:rPr lang="zh-CN" altLang="en-US" smtClean="0"/>
              <a:t>2018/10/31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AF7910F-D66E-464F-AD7A-763A512923B5}" type="slidenum">
              <a:rPr lang="zh-CN" altLang="en-US" smtClean="0"/>
              <a:t>‹#›</a:t>
            </a:fld>
            <a:endParaRPr lang="zh-CN" altLang="en-US"/>
          </a:p>
        </p:txBody>
      </p:sp>
    </p:spTree>
    <p:extLst>
      <p:ext uri="{BB962C8B-B14F-4D97-AF65-F5344CB8AC3E}">
        <p14:creationId xmlns:p14="http://schemas.microsoft.com/office/powerpoint/2010/main" val="886553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03405D2-FEE5-4AC7-8F1F-633FE89AA65A}" type="datetimeFigureOut">
              <a:rPr lang="zh-CN" altLang="en-US" smtClean="0"/>
              <a:t>2018/10/31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F7910F-D66E-464F-AD7A-763A512923B5}" type="slidenum">
              <a:rPr lang="zh-CN" altLang="en-US" smtClean="0"/>
              <a:t>‹#›</a:t>
            </a:fld>
            <a:endParaRPr lang="zh-CN" altLang="en-US"/>
          </a:p>
        </p:txBody>
      </p:sp>
    </p:spTree>
    <p:extLst>
      <p:ext uri="{BB962C8B-B14F-4D97-AF65-F5344CB8AC3E}">
        <p14:creationId xmlns:p14="http://schemas.microsoft.com/office/powerpoint/2010/main" val="456181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03405D2-FEE5-4AC7-8F1F-633FE89AA65A}" type="datetimeFigureOut">
              <a:rPr lang="zh-CN" altLang="en-US" smtClean="0"/>
              <a:t>2018/10/31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AF7910F-D66E-464F-AD7A-763A512923B5}" type="slidenum">
              <a:rPr lang="zh-CN" altLang="en-US" smtClean="0"/>
              <a:t>‹#›</a:t>
            </a:fld>
            <a:endParaRPr lang="zh-CN" altLang="en-US"/>
          </a:p>
        </p:txBody>
      </p:sp>
    </p:spTree>
    <p:extLst>
      <p:ext uri="{BB962C8B-B14F-4D97-AF65-F5344CB8AC3E}">
        <p14:creationId xmlns:p14="http://schemas.microsoft.com/office/powerpoint/2010/main" val="2829452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03405D2-FEE5-4AC7-8F1F-633FE89AA65A}" type="datetimeFigureOut">
              <a:rPr lang="zh-CN" altLang="en-US" smtClean="0"/>
              <a:t>2018/10/31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F7910F-D66E-464F-AD7A-763A512923B5}" type="slidenum">
              <a:rPr lang="zh-CN" altLang="en-US" smtClean="0"/>
              <a:t>‹#›</a:t>
            </a:fld>
            <a:endParaRPr lang="zh-CN" altLang="en-US"/>
          </a:p>
        </p:txBody>
      </p:sp>
    </p:spTree>
    <p:extLst>
      <p:ext uri="{BB962C8B-B14F-4D97-AF65-F5344CB8AC3E}">
        <p14:creationId xmlns:p14="http://schemas.microsoft.com/office/powerpoint/2010/main" val="3307718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03405D2-FEE5-4AC7-8F1F-633FE89AA65A}" type="datetimeFigureOut">
              <a:rPr lang="zh-CN" altLang="en-US" smtClean="0"/>
              <a:t>2018/10/31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F7910F-D66E-464F-AD7A-763A512923B5}" type="slidenum">
              <a:rPr lang="zh-CN" altLang="en-US" smtClean="0"/>
              <a:t>‹#›</a:t>
            </a:fld>
            <a:endParaRPr lang="zh-CN" altLang="en-US"/>
          </a:p>
        </p:txBody>
      </p:sp>
    </p:spTree>
    <p:extLst>
      <p:ext uri="{BB962C8B-B14F-4D97-AF65-F5344CB8AC3E}">
        <p14:creationId xmlns:p14="http://schemas.microsoft.com/office/powerpoint/2010/main" val="3325974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3405D2-FEE5-4AC7-8F1F-633FE89AA65A}" type="datetimeFigureOut">
              <a:rPr lang="zh-CN" altLang="en-US" smtClean="0"/>
              <a:t>2018/10/31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F7910F-D66E-464F-AD7A-763A512923B5}" type="slidenum">
              <a:rPr lang="zh-CN" altLang="en-US" smtClean="0"/>
              <a:t>‹#›</a:t>
            </a:fld>
            <a:endParaRPr lang="zh-CN" altLang="en-US"/>
          </a:p>
        </p:txBody>
      </p:sp>
    </p:spTree>
    <p:extLst>
      <p:ext uri="{BB962C8B-B14F-4D97-AF65-F5344CB8AC3E}">
        <p14:creationId xmlns:p14="http://schemas.microsoft.com/office/powerpoint/2010/main" val="1554680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latin typeface="Times New Roman" panose="02020603050405020304" pitchFamily="18" charset="0"/>
                <a:cs typeface="Times New Roman" panose="02020603050405020304" pitchFamily="18" charset="0"/>
              </a:rPr>
              <a:t>Language Model</a:t>
            </a:r>
            <a:endParaRPr lang="zh-CN" altLang="en-US"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a:xfrm>
            <a:off x="1524000" y="4696691"/>
            <a:ext cx="9144000" cy="865909"/>
          </a:xfrm>
        </p:spPr>
        <p:txBody>
          <a:bodyPr>
            <a:normAutofit lnSpcReduction="10000"/>
          </a:bodyPr>
          <a:lstStyle/>
          <a:p>
            <a:r>
              <a:rPr lang="zh-CN" altLang="en-US" dirty="0" smtClean="0">
                <a:latin typeface="楷体" panose="02010609060101010101" pitchFamily="49" charset="-122"/>
                <a:ea typeface="楷体" panose="02010609060101010101" pitchFamily="49" charset="-122"/>
              </a:rPr>
              <a:t>马新宇</a:t>
            </a:r>
            <a:endParaRPr lang="en-US" altLang="zh-CN" dirty="0" smtClean="0">
              <a:latin typeface="楷体" panose="02010609060101010101" pitchFamily="49" charset="-122"/>
              <a:ea typeface="楷体" panose="02010609060101010101" pitchFamily="49" charset="-122"/>
            </a:endParaRPr>
          </a:p>
          <a:p>
            <a:r>
              <a:rPr lang="en-US" altLang="zh-CN" dirty="0" smtClean="0">
                <a:latin typeface="楷体" panose="02010609060101010101" pitchFamily="49" charset="-122"/>
                <a:ea typeface="楷体" panose="02010609060101010101" pitchFamily="49" charset="-122"/>
              </a:rPr>
              <a:t>2018/10/30</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459341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神经网络语言模型</a:t>
            </a:r>
            <a:endParaRPr lang="zh-CN" altLang="en-US"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p:txBody>
          <a:bodyPr/>
          <a:lstStyle/>
          <a:p>
            <a:r>
              <a:rPr lang="zh-CN" altLang="en-US" dirty="0" smtClean="0">
                <a:latin typeface="楷体" panose="02010609060101010101" pitchFamily="49" charset="-122"/>
                <a:ea typeface="楷体" panose="02010609060101010101" pitchFamily="49" charset="-122"/>
              </a:rPr>
              <a:t>由</a:t>
            </a:r>
            <a:r>
              <a:rPr lang="en-US" altLang="zh-CN" dirty="0" err="1" smtClean="0">
                <a:latin typeface="Times New Roman" panose="02020603050405020304" pitchFamily="18" charset="0"/>
                <a:cs typeface="Times New Roman" panose="02020603050405020304" pitchFamily="18" charset="0"/>
              </a:rPr>
              <a:t>Bengio</a:t>
            </a:r>
            <a:r>
              <a:rPr lang="en-US" altLang="zh-CN" dirty="0" smtClean="0">
                <a:latin typeface="Times New Roman" panose="02020603050405020304" pitchFamily="18" charset="0"/>
                <a:cs typeface="Times New Roman" panose="02020603050405020304" pitchFamily="18" charset="0"/>
              </a:rPr>
              <a:t>[2003]</a:t>
            </a:r>
            <a:r>
              <a:rPr lang="zh-CN" altLang="en-US" dirty="0" smtClean="0">
                <a:latin typeface="楷体" panose="02010609060101010101" pitchFamily="49" charset="-122"/>
                <a:ea typeface="楷体" panose="02010609060101010101" pitchFamily="49" charset="-122"/>
                <a:cs typeface="Times New Roman" panose="02020603050405020304" pitchFamily="18" charset="0"/>
              </a:rPr>
              <a:t>首先</a:t>
            </a:r>
            <a:r>
              <a:rPr lang="zh-CN" altLang="en-US" dirty="0" smtClean="0">
                <a:latin typeface="楷体" panose="02010609060101010101" pitchFamily="49" charset="-122"/>
                <a:ea typeface="楷体" panose="02010609060101010101" pitchFamily="49" charset="-122"/>
              </a:rPr>
              <a:t>提出</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第一步学习分布式表示</a:t>
            </a:r>
            <a:endParaRPr lang="en-US" altLang="zh-CN" dirty="0" smtClean="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第二步学习概率函数</a:t>
            </a:r>
            <a:endParaRPr lang="zh-CN" altLang="en-US"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2"/>
          <a:stretch>
            <a:fillRect/>
          </a:stretch>
        </p:blipFill>
        <p:spPr>
          <a:xfrm>
            <a:off x="4852058" y="1825625"/>
            <a:ext cx="7138155" cy="4787048"/>
          </a:xfrm>
          <a:prstGeom prst="rect">
            <a:avLst/>
          </a:prstGeom>
        </p:spPr>
      </p:pic>
      <p:pic>
        <p:nvPicPr>
          <p:cNvPr id="5" name="图片 4"/>
          <p:cNvPicPr>
            <a:picLocks noChangeAspect="1"/>
          </p:cNvPicPr>
          <p:nvPr/>
        </p:nvPicPr>
        <p:blipFill>
          <a:blip r:embed="rId3"/>
          <a:stretch>
            <a:fillRect/>
          </a:stretch>
        </p:blipFill>
        <p:spPr>
          <a:xfrm>
            <a:off x="1047094" y="2947482"/>
            <a:ext cx="3596070" cy="369966"/>
          </a:xfrm>
          <a:prstGeom prst="rect">
            <a:avLst/>
          </a:prstGeom>
        </p:spPr>
      </p:pic>
      <p:pic>
        <p:nvPicPr>
          <p:cNvPr id="6" name="图片 5"/>
          <p:cNvPicPr>
            <a:picLocks noChangeAspect="1"/>
          </p:cNvPicPr>
          <p:nvPr/>
        </p:nvPicPr>
        <p:blipFill>
          <a:blip r:embed="rId4"/>
          <a:stretch>
            <a:fillRect/>
          </a:stretch>
        </p:blipFill>
        <p:spPr>
          <a:xfrm>
            <a:off x="1047094" y="3775461"/>
            <a:ext cx="4316643" cy="467748"/>
          </a:xfrm>
          <a:prstGeom prst="rect">
            <a:avLst/>
          </a:prstGeom>
        </p:spPr>
      </p:pic>
    </p:spTree>
    <p:extLst>
      <p:ext uri="{BB962C8B-B14F-4D97-AF65-F5344CB8AC3E}">
        <p14:creationId xmlns:p14="http://schemas.microsoft.com/office/powerpoint/2010/main" val="296471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神经网络语言模型</a:t>
            </a:r>
            <a:endParaRPr lang="zh-CN" altLang="en-US" dirty="0"/>
          </a:p>
        </p:txBody>
      </p:sp>
      <p:sp>
        <p:nvSpPr>
          <p:cNvPr id="3" name="内容占位符 2"/>
          <p:cNvSpPr>
            <a:spLocks noGrp="1"/>
          </p:cNvSpPr>
          <p:nvPr>
            <p:ph idx="1"/>
          </p:nvPr>
        </p:nvSpPr>
        <p:spPr/>
        <p:txBody>
          <a:bodyPr/>
          <a:lstStyle/>
          <a:p>
            <a:r>
              <a:rPr lang="zh-CN" altLang="en-US" dirty="0" smtClean="0">
                <a:latin typeface="楷体" panose="02010609060101010101" pitchFamily="49" charset="-122"/>
                <a:ea typeface="楷体" panose="02010609060101010101" pitchFamily="49" charset="-122"/>
              </a:rPr>
              <a:t>训练使用交叉熵损失函数</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神经网络相比于统计模型计算和内存代价都低</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大规模输出空间的解决方案：层次化</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softmax</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、自归一化方法</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楷体" panose="02010609060101010101" pitchFamily="49" charset="-122"/>
                <a:ea typeface="楷体" panose="02010609060101010101" pitchFamily="49" charset="-122"/>
              </a:rPr>
              <a:t>有能力跨越上下文的泛化能力</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预测词的概率比传统模型代价</a:t>
            </a:r>
            <a:r>
              <a:rPr lang="zh-CN" altLang="en-US" smtClean="0">
                <a:latin typeface="楷体" panose="02010609060101010101" pitchFamily="49" charset="-122"/>
                <a:ea typeface="楷体" panose="02010609060101010101" pitchFamily="49" charset="-122"/>
              </a:rPr>
              <a:t>更</a:t>
            </a:r>
            <a:r>
              <a:rPr lang="zh-CN" altLang="en-US" smtClean="0">
                <a:latin typeface="楷体" panose="02010609060101010101" pitchFamily="49" charset="-122"/>
                <a:ea typeface="楷体" panose="02010609060101010101" pitchFamily="49" charset="-122"/>
              </a:rPr>
              <a:t>高</a:t>
            </a:r>
            <a:endParaRPr lang="en-US" altLang="zh-CN" dirty="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副产品：词的表示</a:t>
            </a:r>
            <a:endParaRPr lang="en-US" altLang="zh-CN" dirty="0" smtClean="0">
              <a:latin typeface="楷体" panose="02010609060101010101" pitchFamily="49" charset="-122"/>
              <a:ea typeface="楷体" panose="02010609060101010101" pitchFamily="49" charset="-122"/>
            </a:endParaRPr>
          </a:p>
          <a:p>
            <a:endParaRPr lang="en-US" altLang="zh-CN" dirty="0" smtClean="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531019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lgn="ctr">
              <a:buNone/>
            </a:pPr>
            <a:r>
              <a:rPr lang="en-US" altLang="zh-CN" sz="7200" dirty="0" smtClean="0">
                <a:latin typeface="Times New Roman" panose="02020603050405020304" pitchFamily="18" charset="0"/>
                <a:cs typeface="Times New Roman" panose="02020603050405020304" pitchFamily="18" charset="0"/>
              </a:rPr>
              <a:t>Q&amp;A</a:t>
            </a:r>
            <a:endParaRPr lang="zh-CN" altLang="en-US"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8311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lnSpcReduction="10000"/>
          </a:bodyPr>
          <a:lstStyle/>
          <a:p>
            <a:r>
              <a:rPr lang="zh-CN" altLang="en-US" dirty="0" smtClean="0">
                <a:latin typeface="楷体" panose="02010609060101010101" pitchFamily="49" charset="-122"/>
                <a:ea typeface="楷体" panose="02010609060101010101" pitchFamily="49" charset="-122"/>
              </a:rPr>
              <a:t>语言模型的任务</a:t>
            </a:r>
            <a:endParaRPr lang="en-US" altLang="zh-CN" dirty="0" smtClean="0">
              <a:latin typeface="楷体" panose="02010609060101010101" pitchFamily="49" charset="-122"/>
              <a:ea typeface="楷体" panose="02010609060101010101" pitchFamily="49" charset="-122"/>
            </a:endParaRPr>
          </a:p>
          <a:p>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语言模型的评价方法</a:t>
            </a:r>
            <a:endParaRPr lang="en-US" altLang="zh-CN" dirty="0" smtClean="0">
              <a:latin typeface="楷体" panose="02010609060101010101" pitchFamily="49" charset="-122"/>
              <a:ea typeface="楷体" panose="02010609060101010101" pitchFamily="49" charset="-122"/>
            </a:endParaRPr>
          </a:p>
          <a:p>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语言模型的传统方法</a:t>
            </a:r>
            <a:endParaRPr lang="en-US" altLang="zh-CN" dirty="0" smtClean="0">
              <a:latin typeface="楷体" panose="02010609060101010101" pitchFamily="49" charset="-122"/>
              <a:ea typeface="楷体" panose="02010609060101010101" pitchFamily="49" charset="-122"/>
            </a:endParaRPr>
          </a:p>
          <a:p>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语言模型的神经网络方法</a:t>
            </a:r>
            <a:endParaRPr lang="en-US" altLang="zh-CN" dirty="0" smtClean="0">
              <a:latin typeface="楷体" panose="02010609060101010101" pitchFamily="49" charset="-122"/>
              <a:ea typeface="楷体" panose="02010609060101010101" pitchFamily="49" charset="-122"/>
            </a:endParaRPr>
          </a:p>
          <a:p>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使用语言模型进行生成</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84633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语言模型的任务</a:t>
            </a:r>
            <a:endParaRPr lang="zh-CN" altLang="en-US" dirty="0">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latin typeface="楷体" panose="02010609060101010101" pitchFamily="49" charset="-122"/>
                    <a:ea typeface="楷体" panose="02010609060101010101" pitchFamily="49" charset="-122"/>
                  </a:rPr>
                  <a:t>任务：给任何词序列</a:t>
                </a:r>
                <a14:m>
                  <m:oMath xmlns:m="http://schemas.openxmlformats.org/officeDocument/2006/math">
                    <m:sSub>
                      <m:sSubPr>
                        <m:ctrlPr>
                          <a:rPr lang="en-US" altLang="zh-CN"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𝑤</m:t>
                        </m:r>
                      </m:e>
                      <m:sub>
                        <m:r>
                          <a:rPr lang="en-US" altLang="zh-CN" b="0" i="1" smtClean="0">
                            <a:latin typeface="Cambria Math" panose="02040503050406030204" pitchFamily="18" charset="0"/>
                            <a:ea typeface="楷体" panose="02010609060101010101" pitchFamily="49" charset="-122"/>
                          </a:rPr>
                          <m:t>1:</m:t>
                        </m:r>
                        <m:r>
                          <a:rPr lang="en-US" altLang="zh-CN" b="0" i="1" smtClean="0">
                            <a:latin typeface="Cambria Math" panose="02040503050406030204" pitchFamily="18" charset="0"/>
                            <a:ea typeface="楷体" panose="02010609060101010101" pitchFamily="49" charset="-122"/>
                          </a:rPr>
                          <m:t>𝑛</m:t>
                        </m:r>
                      </m:sub>
                    </m:sSub>
                  </m:oMath>
                </a14:m>
                <a:r>
                  <a:rPr lang="zh-CN" altLang="en-US" dirty="0" smtClean="0">
                    <a:latin typeface="楷体" panose="02010609060101010101" pitchFamily="49" charset="-122"/>
                    <a:ea typeface="楷体" panose="02010609060101010101" pitchFamily="49" charset="-122"/>
                  </a:rPr>
                  <a:t>分配概率</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也就是</a:t>
                </a:r>
                <a14:m>
                  <m:oMath xmlns:m="http://schemas.openxmlformats.org/officeDocument/2006/math">
                    <m:sSub>
                      <m:sSubPr>
                        <m:ctrlPr>
                          <a:rPr lang="en-US" altLang="zh-CN"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𝑃</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𝑤</m:t>
                        </m:r>
                      </m:e>
                      <m:sub>
                        <m:r>
                          <a:rPr lang="en-US" altLang="zh-CN" b="0" i="1" smtClean="0">
                            <a:latin typeface="Cambria Math" panose="02040503050406030204" pitchFamily="18" charset="0"/>
                            <a:ea typeface="楷体" panose="02010609060101010101" pitchFamily="49" charset="-122"/>
                          </a:rPr>
                          <m:t>1:</m:t>
                        </m:r>
                        <m:r>
                          <a:rPr lang="en-US" altLang="zh-CN" b="0" i="1" smtClean="0">
                            <a:latin typeface="Cambria Math" panose="02040503050406030204" pitchFamily="18" charset="0"/>
                            <a:ea typeface="楷体" panose="02010609060101010101" pitchFamily="49" charset="-122"/>
                          </a:rPr>
                          <m:t>𝑛</m:t>
                        </m:r>
                      </m:sub>
                    </m:sSub>
                    <m:r>
                      <a:rPr lang="en-US" altLang="zh-CN" b="0" i="1" smtClean="0">
                        <a:latin typeface="Cambria Math" panose="02040503050406030204" pitchFamily="18" charset="0"/>
                        <a:ea typeface="楷体" panose="02010609060101010101" pitchFamily="49" charset="-122"/>
                      </a:rPr>
                      <m:t>)</m:t>
                    </m:r>
                  </m:oMath>
                </a14:m>
                <a:endParaRPr lang="en-US" altLang="zh-CN" dirty="0" smtClean="0">
                  <a:latin typeface="楷体" panose="02010609060101010101" pitchFamily="49" charset="-122"/>
                  <a:ea typeface="楷体" panose="02010609060101010101" pitchFamily="49" charset="-122"/>
                </a:endParaRPr>
              </a:p>
              <a:p>
                <a:pPr lvl="1"/>
                <a:r>
                  <a:rPr lang="zh-CN" altLang="en-US" dirty="0" smtClean="0">
                    <a:latin typeface="楷体" panose="02010609060101010101" pitchFamily="49" charset="-122"/>
                    <a:ea typeface="楷体" panose="02010609060101010101" pitchFamily="49" charset="-122"/>
                  </a:rPr>
                  <a:t>给定一个词序列之后，为下一个单词出现的可能性分配概率</a:t>
                </a:r>
                <a:endParaRPr lang="en-US" altLang="zh-CN" dirty="0" smtClean="0">
                  <a:latin typeface="楷体" panose="02010609060101010101" pitchFamily="49" charset="-122"/>
                  <a:ea typeface="楷体" panose="02010609060101010101" pitchFamily="49" charset="-122"/>
                </a:endParaRPr>
              </a:p>
              <a:p>
                <a:pPr marL="457200" lvl="1" indent="0">
                  <a:buNone/>
                </a:pPr>
                <a:endParaRPr lang="en-US" altLang="zh-CN" dirty="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语言模型任务的完美表现是预测序列中的下一个单词具有与人类参与者所需的相同或更低的猜测数目，达到人类智能。</a:t>
                </a:r>
                <a:endParaRPr lang="en-US" altLang="zh-CN" dirty="0" smtClean="0">
                  <a:latin typeface="楷体" panose="02010609060101010101" pitchFamily="49" charset="-122"/>
                  <a:ea typeface="楷体" panose="02010609060101010101" pitchFamily="49" charset="-122"/>
                </a:endParaRPr>
              </a:p>
              <a:p>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通过概率的链式法则写成如下形式：</a:t>
                </a:r>
                <a:endParaRPr lang="en-US" altLang="zh-CN" dirty="0" smtClean="0">
                  <a:latin typeface="楷体" panose="02010609060101010101" pitchFamily="49" charset="-122"/>
                  <a:ea typeface="楷体" panose="02010609060101010101" pitchFamily="49" charset="-122"/>
                </a:endParaRPr>
              </a:p>
              <a:p>
                <a:pPr marL="0" indent="0" algn="ctr">
                  <a:buNone/>
                </a:pPr>
                <a14:m>
                  <m:oMath xmlns:m="http://schemas.openxmlformats.org/officeDocument/2006/math">
                    <m:sSub>
                      <m:sSubPr>
                        <m:ctrlPr>
                          <a:rPr lang="en-US" altLang="zh-CN"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𝑃</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𝑤</m:t>
                        </m:r>
                      </m:e>
                      <m:sub>
                        <m:r>
                          <a:rPr lang="en-US" altLang="zh-CN" b="0" i="1" smtClean="0">
                            <a:latin typeface="Cambria Math" panose="02040503050406030204" pitchFamily="18" charset="0"/>
                            <a:ea typeface="楷体" panose="02010609060101010101" pitchFamily="49" charset="-122"/>
                          </a:rPr>
                          <m:t>1:</m:t>
                        </m:r>
                        <m:r>
                          <a:rPr lang="en-US" altLang="zh-CN" b="0" i="1" smtClean="0">
                            <a:latin typeface="Cambria Math" panose="02040503050406030204" pitchFamily="18" charset="0"/>
                            <a:ea typeface="楷体" panose="02010609060101010101" pitchFamily="49" charset="-122"/>
                          </a:rPr>
                          <m:t>𝑛</m:t>
                        </m:r>
                      </m:sub>
                    </m:sSub>
                    <m:r>
                      <a:rPr lang="en-US" altLang="zh-CN" b="0" i="1" smtClean="0">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m:t>
                    </m:r>
                    <m:sSub>
                      <m:sSubPr>
                        <m:ctrlPr>
                          <a:rPr lang="en-US" altLang="zh-CN"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𝑃</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𝑤</m:t>
                        </m:r>
                      </m:e>
                      <m:sub>
                        <m:r>
                          <a:rPr lang="en-US" altLang="zh-CN" b="0" i="1" smtClean="0">
                            <a:latin typeface="Cambria Math" panose="02040503050406030204" pitchFamily="18" charset="0"/>
                            <a:ea typeface="楷体" panose="02010609060101010101" pitchFamily="49" charset="-122"/>
                          </a:rPr>
                          <m:t>1</m:t>
                        </m:r>
                      </m:sub>
                    </m:sSub>
                    <m:r>
                      <a:rPr lang="en-US" altLang="zh-CN" b="0" i="1" smtClean="0">
                        <a:latin typeface="Cambria Math" panose="02040503050406030204" pitchFamily="18" charset="0"/>
                        <a:ea typeface="楷体" panose="02010609060101010101" pitchFamily="49" charset="-122"/>
                      </a:rPr>
                      <m:t>)</m:t>
                    </m:r>
                  </m:oMath>
                </a14:m>
                <a:r>
                  <a:rPr lang="en-US" altLang="zh-CN" dirty="0" smtClean="0">
                    <a:ea typeface="楷体" panose="02010609060101010101" pitchFamily="49" charset="-122"/>
                  </a:rPr>
                  <a:t> </a:t>
                </a:r>
                <a14:m>
                  <m:oMath xmlns:m="http://schemas.openxmlformats.org/officeDocument/2006/math">
                    <m:sSub>
                      <m:sSubPr>
                        <m:ctrlPr>
                          <a:rPr lang="en-US" altLang="zh-CN"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𝑃</m:t>
                        </m:r>
                        <m:r>
                          <a:rPr lang="en-US" altLang="zh-CN" b="0" i="1" smtClean="0">
                            <a:latin typeface="Cambria Math" panose="02040503050406030204" pitchFamily="18" charset="0"/>
                            <a:ea typeface="楷体" panose="02010609060101010101" pitchFamily="49" charset="-122"/>
                          </a:rPr>
                          <m:t>(</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𝑤</m:t>
                            </m:r>
                          </m:e>
                          <m:sub>
                            <m:r>
                              <a:rPr lang="en-US" altLang="zh-CN" b="0" i="1" smtClean="0">
                                <a:latin typeface="Cambria Math" panose="02040503050406030204" pitchFamily="18" charset="0"/>
                                <a:ea typeface="楷体" panose="02010609060101010101" pitchFamily="49" charset="-122"/>
                              </a:rPr>
                              <m:t>2</m:t>
                            </m:r>
                          </m:sub>
                        </m:sSub>
                        <m:r>
                          <a:rPr lang="en-US" altLang="zh-CN" i="1">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𝑤</m:t>
                        </m:r>
                      </m:e>
                      <m:sub>
                        <m:r>
                          <a:rPr lang="en-US" altLang="zh-CN" b="0" i="1" smtClean="0">
                            <a:latin typeface="Cambria Math" panose="02040503050406030204" pitchFamily="18" charset="0"/>
                            <a:ea typeface="楷体" panose="02010609060101010101" pitchFamily="49" charset="-122"/>
                          </a:rPr>
                          <m:t>1</m:t>
                        </m:r>
                      </m:sub>
                    </m:sSub>
                    <m:r>
                      <a:rPr lang="en-US" altLang="zh-CN" b="0" i="1" smtClean="0">
                        <a:latin typeface="Cambria Math" panose="02040503050406030204" pitchFamily="18" charset="0"/>
                        <a:ea typeface="楷体" panose="02010609060101010101" pitchFamily="49" charset="-122"/>
                      </a:rPr>
                      <m:t>)</m:t>
                    </m:r>
                  </m:oMath>
                </a14:m>
                <a:r>
                  <a:rPr lang="en-US" altLang="zh-CN" dirty="0" smtClean="0">
                    <a:ea typeface="楷体" panose="02010609060101010101" pitchFamily="49" charset="-122"/>
                  </a:rPr>
                  <a:t> </a:t>
                </a:r>
                <a14:m>
                  <m:oMath xmlns:m="http://schemas.openxmlformats.org/officeDocument/2006/math">
                    <m:sSub>
                      <m:sSubPr>
                        <m:ctrlPr>
                          <a:rPr lang="en-US" altLang="zh-CN"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𝑃</m:t>
                        </m:r>
                        <m:r>
                          <a:rPr lang="en-US" altLang="zh-CN" b="0" i="1" smtClean="0">
                            <a:latin typeface="Cambria Math" panose="02040503050406030204" pitchFamily="18" charset="0"/>
                            <a:ea typeface="楷体" panose="02010609060101010101" pitchFamily="49" charset="-122"/>
                          </a:rPr>
                          <m:t>(</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𝑤</m:t>
                            </m:r>
                          </m:e>
                          <m:sub>
                            <m:r>
                              <a:rPr lang="en-US" altLang="zh-CN" b="0" i="1" smtClean="0">
                                <a:latin typeface="Cambria Math" panose="02040503050406030204" pitchFamily="18" charset="0"/>
                                <a:ea typeface="楷体" panose="02010609060101010101" pitchFamily="49" charset="-122"/>
                              </a:rPr>
                              <m:t>3</m:t>
                            </m:r>
                          </m:sub>
                        </m:sSub>
                        <m:r>
                          <a:rPr lang="en-US" altLang="zh-CN" i="1">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𝑤</m:t>
                        </m:r>
                      </m:e>
                      <m:sub>
                        <m:r>
                          <a:rPr lang="en-US" altLang="zh-CN" b="0" i="1" smtClean="0">
                            <a:latin typeface="Cambria Math" panose="02040503050406030204" pitchFamily="18" charset="0"/>
                            <a:ea typeface="楷体" panose="02010609060101010101" pitchFamily="49" charset="-122"/>
                          </a:rPr>
                          <m:t>1:2</m:t>
                        </m:r>
                      </m:sub>
                    </m:sSub>
                    <m:r>
                      <a:rPr lang="en-US" altLang="zh-CN" b="0" i="1" smtClean="0">
                        <a:latin typeface="Cambria Math" panose="02040503050406030204" pitchFamily="18" charset="0"/>
                        <a:ea typeface="楷体" panose="02010609060101010101" pitchFamily="49" charset="-122"/>
                      </a:rPr>
                      <m:t>)…</m:t>
                    </m:r>
                    <m:sSub>
                      <m:sSubPr>
                        <m:ctrlPr>
                          <a:rPr lang="en-US" altLang="zh-CN"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𝑃</m:t>
                        </m:r>
                        <m:r>
                          <a:rPr lang="en-US" altLang="zh-CN" b="0" i="1" smtClean="0">
                            <a:latin typeface="Cambria Math" panose="02040503050406030204" pitchFamily="18" charset="0"/>
                            <a:ea typeface="楷体" panose="02010609060101010101" pitchFamily="49" charset="-122"/>
                          </a:rPr>
                          <m:t>(</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𝑤</m:t>
                            </m:r>
                          </m:e>
                          <m:sub>
                            <m:r>
                              <a:rPr lang="en-US" altLang="zh-CN" b="0" i="1" smtClean="0">
                                <a:latin typeface="Cambria Math" panose="02040503050406030204" pitchFamily="18" charset="0"/>
                                <a:ea typeface="楷体" panose="02010609060101010101" pitchFamily="49" charset="-122"/>
                              </a:rPr>
                              <m:t>𝑛</m:t>
                            </m:r>
                          </m:sub>
                        </m:sSub>
                        <m:r>
                          <a:rPr lang="en-US" altLang="zh-CN" i="1">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𝑤</m:t>
                        </m:r>
                      </m:e>
                      <m:sub>
                        <m:r>
                          <a:rPr lang="en-US" altLang="zh-CN" b="0" i="1" smtClean="0">
                            <a:latin typeface="Cambria Math" panose="02040503050406030204" pitchFamily="18" charset="0"/>
                            <a:ea typeface="楷体" panose="02010609060101010101" pitchFamily="49" charset="-122"/>
                          </a:rPr>
                          <m:t>1:</m:t>
                        </m:r>
                        <m:r>
                          <a:rPr lang="en-US" altLang="zh-CN" b="0" i="1" smtClean="0">
                            <a:latin typeface="Cambria Math" panose="02040503050406030204" pitchFamily="18" charset="0"/>
                            <a:ea typeface="楷体" panose="02010609060101010101" pitchFamily="49" charset="-122"/>
                          </a:rPr>
                          <m:t>𝑛</m:t>
                        </m:r>
                        <m:r>
                          <a:rPr lang="en-US" altLang="zh-CN" b="0" i="1" smtClean="0">
                            <a:latin typeface="Cambria Math" panose="02040503050406030204" pitchFamily="18" charset="0"/>
                            <a:ea typeface="楷体" panose="02010609060101010101" pitchFamily="49" charset="-122"/>
                          </a:rPr>
                          <m:t>−1</m:t>
                        </m:r>
                      </m:sub>
                    </m:sSub>
                    <m:r>
                      <a:rPr lang="en-US" altLang="zh-CN" b="0" i="1" smtClean="0">
                        <a:latin typeface="Cambria Math" panose="02040503050406030204" pitchFamily="18" charset="0"/>
                        <a:ea typeface="楷体" panose="02010609060101010101" pitchFamily="49" charset="-122"/>
                      </a:rPr>
                      <m:t>)</m:t>
                    </m:r>
                  </m:oMath>
                </a14:m>
                <a:endParaRPr lang="en-US" altLang="zh-CN" dirty="0" smtClean="0">
                  <a:latin typeface="楷体" panose="02010609060101010101" pitchFamily="49" charset="-122"/>
                  <a:ea typeface="楷体" panose="02010609060101010101" pitchFamily="49" charset="-122"/>
                </a:endParaRPr>
              </a:p>
              <a:p>
                <a:endParaRPr lang="en-US" altLang="zh-CN" dirty="0" smtClean="0">
                  <a:latin typeface="楷体" panose="02010609060101010101" pitchFamily="49" charset="-122"/>
                  <a:ea typeface="楷体" panose="02010609060101010101" pitchFamily="49" charset="-122"/>
                </a:endParaRPr>
              </a:p>
              <a:p>
                <a:endParaRPr lang="en-US" altLang="zh-CN" dirty="0" smtClean="0">
                  <a:latin typeface="楷体" panose="02010609060101010101" pitchFamily="49" charset="-122"/>
                  <a:ea typeface="楷体" panose="02010609060101010101" pitchFamily="49" charset="-122"/>
                </a:endParaRPr>
              </a:p>
              <a:p>
                <a:endParaRPr lang="en-US" altLang="zh-CN" dirty="0" smtClean="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39982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出现的问题</a:t>
            </a:r>
            <a:endParaRPr lang="zh-CN" altLang="en-US" dirty="0">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smtClean="0">
                    <a:ea typeface="楷体" panose="02010609060101010101" pitchFamily="49" charset="-122"/>
                  </a:rPr>
                  <a:t>1.</a:t>
                </a:r>
                <a:r>
                  <a:rPr lang="zh-CN" altLang="en-US" dirty="0" smtClean="0">
                    <a:ea typeface="楷体" panose="02010609060101010101" pitchFamily="49" charset="-122"/>
                  </a:rPr>
                  <a:t>参数空间过大：条件概率</a:t>
                </a:r>
                <a14:m>
                  <m:oMath xmlns:m="http://schemas.openxmlformats.org/officeDocument/2006/math">
                    <m:sSub>
                      <m:sSubPr>
                        <m:ctrlPr>
                          <a:rPr lang="en-US" altLang="zh-CN"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𝑃</m:t>
                        </m:r>
                        <m:r>
                          <a:rPr lang="en-US" altLang="zh-CN" b="0" i="1" smtClean="0">
                            <a:latin typeface="Cambria Math" panose="02040503050406030204" pitchFamily="18" charset="0"/>
                            <a:ea typeface="楷体" panose="02010609060101010101" pitchFamily="49" charset="-122"/>
                          </a:rPr>
                          <m:t>(</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𝑤</m:t>
                            </m:r>
                          </m:e>
                          <m:sub>
                            <m:r>
                              <a:rPr lang="en-US" altLang="zh-CN" b="0" i="1" smtClean="0">
                                <a:latin typeface="Cambria Math" panose="02040503050406030204" pitchFamily="18" charset="0"/>
                                <a:ea typeface="楷体" panose="02010609060101010101" pitchFamily="49" charset="-122"/>
                              </a:rPr>
                              <m:t>𝑛</m:t>
                            </m:r>
                          </m:sub>
                        </m:sSub>
                        <m:r>
                          <a:rPr lang="en-US" altLang="zh-CN" i="1">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𝑤</m:t>
                        </m:r>
                      </m:e>
                      <m:sub>
                        <m:r>
                          <a:rPr lang="en-US" altLang="zh-CN" b="0" i="1" smtClean="0">
                            <a:latin typeface="Cambria Math" panose="02040503050406030204" pitchFamily="18" charset="0"/>
                            <a:ea typeface="楷体" panose="02010609060101010101" pitchFamily="49" charset="-122"/>
                          </a:rPr>
                          <m:t>1:</m:t>
                        </m:r>
                        <m:r>
                          <a:rPr lang="en-US" altLang="zh-CN" b="0" i="1" smtClean="0">
                            <a:latin typeface="Cambria Math" panose="02040503050406030204" pitchFamily="18" charset="0"/>
                            <a:ea typeface="楷体" panose="02010609060101010101" pitchFamily="49" charset="-122"/>
                          </a:rPr>
                          <m:t>𝑛</m:t>
                        </m:r>
                        <m:r>
                          <a:rPr lang="en-US" altLang="zh-CN" b="0" i="1" smtClean="0">
                            <a:latin typeface="Cambria Math" panose="02040503050406030204" pitchFamily="18" charset="0"/>
                            <a:ea typeface="楷体" panose="02010609060101010101" pitchFamily="49" charset="-122"/>
                          </a:rPr>
                          <m:t>−1</m:t>
                        </m:r>
                      </m:sub>
                    </m:sSub>
                    <m:r>
                      <a:rPr lang="en-US" altLang="zh-CN" b="0" i="1" smtClean="0">
                        <a:latin typeface="Cambria Math" panose="02040503050406030204" pitchFamily="18" charset="0"/>
                        <a:ea typeface="楷体" panose="02010609060101010101" pitchFamily="49" charset="-122"/>
                      </a:rPr>
                      <m:t>)</m:t>
                    </m:r>
                  </m:oMath>
                </a14:m>
                <a:r>
                  <a:rPr lang="zh-CN" altLang="en-US" dirty="0" smtClean="0">
                    <a:latin typeface="楷体" panose="02010609060101010101" pitchFamily="49" charset="-122"/>
                    <a:ea typeface="楷体" panose="02010609060101010101" pitchFamily="49" charset="-122"/>
                  </a:rPr>
                  <a:t>的可能性太多，无法估算，不太可能有用</a:t>
                </a:r>
                <a:endParaRPr lang="en-US" altLang="zh-CN" dirty="0" smtClean="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r>
                  <a:rPr lang="en-US" altLang="zh-CN" dirty="0" smtClean="0">
                    <a:latin typeface="楷体" panose="02010609060101010101" pitchFamily="49" charset="-122"/>
                    <a:ea typeface="楷体" panose="02010609060101010101" pitchFamily="49" charset="-122"/>
                  </a:rPr>
                  <a:t>2.</a:t>
                </a:r>
                <a:r>
                  <a:rPr lang="zh-CN" altLang="en-US" dirty="0" smtClean="0">
                    <a:latin typeface="楷体" panose="02010609060101010101" pitchFamily="49" charset="-122"/>
                    <a:ea typeface="楷体" panose="02010609060101010101" pitchFamily="49" charset="-122"/>
                  </a:rPr>
                  <a:t>数据稀疏问题严重：由于很多词的组合并没有出现过，导致很多概率</a:t>
                </a:r>
                <a:r>
                  <a:rPr lang="en-US" altLang="zh-CN" dirty="0" smtClean="0">
                    <a:latin typeface="楷体" panose="02010609060101010101" pitchFamily="49" charset="-122"/>
                    <a:ea typeface="楷体" panose="02010609060101010101" pitchFamily="49" charset="-122"/>
                  </a:rPr>
                  <a:t>0</a:t>
                </a:r>
                <a:r>
                  <a:rPr lang="zh-CN" altLang="en-US" dirty="0" smtClean="0">
                    <a:latin typeface="楷体" panose="02010609060101010101" pitchFamily="49" charset="-122"/>
                    <a:ea typeface="楷体" panose="02010609060101010101" pitchFamily="49" charset="-122"/>
                  </a:rPr>
                  <a:t>的出现</a:t>
                </a:r>
                <a:endParaRPr lang="en-US" altLang="zh-CN" dirty="0" smtClean="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所以语言模型引入马尔科夫假设</a:t>
                </a:r>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10451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马尔科夫假设</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latin typeface="楷体" panose="02010609060101010101" pitchFamily="49" charset="-122"/>
                    <a:ea typeface="楷体" panose="02010609060101010101" pitchFamily="49" charset="-122"/>
                  </a:rPr>
                  <a:t>马尔科夫假设：当前的状态和未来的状态无关</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语言模型上的解释：当前词出现的概率只与前面出现的有限几个词有关</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形式上，一个</a:t>
                </a:r>
                <a14:m>
                  <m:oMath xmlns:m="http://schemas.openxmlformats.org/officeDocument/2006/math">
                    <m:r>
                      <a:rPr lang="en-US" altLang="zh-CN" b="0" i="1" smtClean="0">
                        <a:latin typeface="Cambria Math" panose="02040503050406030204" pitchFamily="18" charset="0"/>
                        <a:ea typeface="楷体" panose="02010609060101010101" pitchFamily="49" charset="-122"/>
                      </a:rPr>
                      <m:t>𝑘</m:t>
                    </m:r>
                  </m:oMath>
                </a14:m>
                <a:r>
                  <a:rPr lang="zh-CN" altLang="en-US" dirty="0" smtClean="0">
                    <a:latin typeface="楷体" panose="02010609060101010101" pitchFamily="49" charset="-122"/>
                    <a:ea typeface="楷体" panose="02010609060101010101" pitchFamily="49" charset="-122"/>
                  </a:rPr>
                  <a:t>阶马尔科夫假设假设序列下一词只依赖其前</a:t>
                </a:r>
                <a14:m>
                  <m:oMath xmlns:m="http://schemas.openxmlformats.org/officeDocument/2006/math">
                    <m:r>
                      <a:rPr lang="en-US" altLang="zh-CN" b="0" i="1" smtClean="0">
                        <a:latin typeface="Cambria Math" panose="02040503050406030204" pitchFamily="18" charset="0"/>
                        <a:ea typeface="楷体" panose="02010609060101010101" pitchFamily="49" charset="-122"/>
                      </a:rPr>
                      <m:t>𝑘</m:t>
                    </m:r>
                  </m:oMath>
                </a14:m>
                <a:r>
                  <a:rPr lang="zh-CN" altLang="en-US" dirty="0" smtClean="0">
                    <a:latin typeface="楷体" panose="02010609060101010101" pitchFamily="49" charset="-122"/>
                    <a:ea typeface="楷体" panose="02010609060101010101" pitchFamily="49" charset="-122"/>
                  </a:rPr>
                  <a:t>个词</a:t>
                </a:r>
                <a:endParaRPr lang="en-US" altLang="zh-CN" dirty="0" smtClean="0">
                  <a:latin typeface="楷体" panose="02010609060101010101" pitchFamily="49" charset="-122"/>
                  <a:ea typeface="楷体" panose="02010609060101010101" pitchFamily="49" charset="-122"/>
                </a:endParaRPr>
              </a:p>
              <a:p>
                <a:pPr marL="0" indent="0" algn="ctr">
                  <a:buNone/>
                </a:pPr>
                <a14:m>
                  <m:oMath xmlns:m="http://schemas.openxmlformats.org/officeDocument/2006/math">
                    <m:sSub>
                      <m:sSubPr>
                        <m:ctrlPr>
                          <a:rPr lang="en-US" altLang="zh-CN"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𝑃</m:t>
                        </m:r>
                        <m:r>
                          <a:rPr lang="en-US" altLang="zh-CN" b="0" i="1" smtClean="0">
                            <a:latin typeface="Cambria Math" panose="02040503050406030204" pitchFamily="18" charset="0"/>
                            <a:ea typeface="楷体" panose="02010609060101010101" pitchFamily="49" charset="-122"/>
                          </a:rPr>
                          <m:t>(</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𝑤</m:t>
                            </m:r>
                          </m:e>
                          <m:sub>
                            <m:r>
                              <a:rPr lang="en-US" altLang="zh-CN" b="0" i="1" smtClean="0">
                                <a:latin typeface="Cambria Math" panose="02040503050406030204" pitchFamily="18" charset="0"/>
                                <a:ea typeface="楷体" panose="02010609060101010101" pitchFamily="49" charset="-122"/>
                              </a:rPr>
                              <m:t>𝑖</m:t>
                            </m:r>
                            <m:r>
                              <a:rPr lang="en-US" altLang="zh-CN" b="0" i="1" smtClean="0">
                                <a:latin typeface="Cambria Math" panose="02040503050406030204" pitchFamily="18" charset="0"/>
                                <a:ea typeface="楷体" panose="02010609060101010101" pitchFamily="49" charset="-122"/>
                              </a:rPr>
                              <m:t>+1</m:t>
                            </m:r>
                          </m:sub>
                        </m:sSub>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𝑤</m:t>
                        </m:r>
                      </m:e>
                      <m:sub>
                        <m:r>
                          <a:rPr lang="en-US" altLang="zh-CN" b="0" i="1" smtClean="0">
                            <a:latin typeface="Cambria Math" panose="02040503050406030204" pitchFamily="18" charset="0"/>
                            <a:ea typeface="楷体" panose="02010609060101010101" pitchFamily="49" charset="-122"/>
                          </a:rPr>
                          <m:t>1:</m:t>
                        </m:r>
                        <m:r>
                          <a:rPr lang="en-US" altLang="zh-CN" b="0" i="1" smtClean="0">
                            <a:latin typeface="Cambria Math" panose="02040503050406030204" pitchFamily="18" charset="0"/>
                            <a:ea typeface="楷体" panose="02010609060101010101" pitchFamily="49" charset="-122"/>
                          </a:rPr>
                          <m:t>𝑖</m:t>
                        </m:r>
                      </m:sub>
                    </m:sSub>
                    <m:r>
                      <a:rPr lang="en-US" altLang="zh-CN" b="0" i="1" smtClean="0">
                        <a:latin typeface="Cambria Math" panose="02040503050406030204" pitchFamily="18" charset="0"/>
                        <a:ea typeface="楷体" panose="02010609060101010101" pitchFamily="49" charset="-122"/>
                      </a:rPr>
                      <m:t>)</m:t>
                    </m:r>
                    <m:r>
                      <a:rPr lang="en-US" altLang="zh-CN" i="1" smtClean="0">
                        <a:latin typeface="Cambria Math" panose="02040503050406030204" pitchFamily="18" charset="0"/>
                      </a:rPr>
                      <m:t>≈</m:t>
                    </m:r>
                  </m:oMath>
                </a14:m>
                <a:r>
                  <a:rPr lang="zh-CN" altLang="en-US" dirty="0" smtClean="0">
                    <a:latin typeface="楷体" panose="02010609060101010101" pitchFamily="49" charset="-122"/>
                    <a:ea typeface="楷体" panose="02010609060101010101" pitchFamily="49" charset="-122"/>
                  </a:rPr>
                  <a:t> </a:t>
                </a:r>
                <a14:m>
                  <m:oMath xmlns:m="http://schemas.openxmlformats.org/officeDocument/2006/math">
                    <m:sSub>
                      <m:sSubPr>
                        <m:ctrlPr>
                          <a:rPr lang="en-US" altLang="zh-CN"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𝑃</m:t>
                        </m:r>
                        <m:r>
                          <a:rPr lang="en-US" altLang="zh-CN" b="0" i="1" smtClean="0">
                            <a:latin typeface="Cambria Math" panose="02040503050406030204" pitchFamily="18" charset="0"/>
                            <a:ea typeface="楷体" panose="02010609060101010101" pitchFamily="49" charset="-122"/>
                          </a:rPr>
                          <m:t>(</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𝑤</m:t>
                            </m:r>
                          </m:e>
                          <m:sub>
                            <m:r>
                              <a:rPr lang="en-US" altLang="zh-CN" b="0" i="1" smtClean="0">
                                <a:latin typeface="Cambria Math" panose="02040503050406030204" pitchFamily="18" charset="0"/>
                                <a:ea typeface="楷体" panose="02010609060101010101" pitchFamily="49" charset="-122"/>
                              </a:rPr>
                              <m:t>𝑖</m:t>
                            </m:r>
                            <m:r>
                              <a:rPr lang="en-US" altLang="zh-CN" b="0" i="1" smtClean="0">
                                <a:latin typeface="Cambria Math" panose="02040503050406030204" pitchFamily="18" charset="0"/>
                                <a:ea typeface="楷体" panose="02010609060101010101" pitchFamily="49" charset="-122"/>
                              </a:rPr>
                              <m:t>+1</m:t>
                            </m:r>
                          </m:sub>
                        </m:sSub>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𝑤</m:t>
                        </m:r>
                      </m:e>
                      <m:sub>
                        <m:r>
                          <a:rPr lang="en-US" altLang="zh-CN" b="0" i="1" smtClean="0">
                            <a:latin typeface="Cambria Math" panose="02040503050406030204" pitchFamily="18" charset="0"/>
                            <a:ea typeface="楷体" panose="02010609060101010101" pitchFamily="49" charset="-122"/>
                          </a:rPr>
                          <m:t>𝑖</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𝑘</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𝑖</m:t>
                        </m:r>
                      </m:sub>
                    </m:sSub>
                    <m:r>
                      <a:rPr lang="en-US" altLang="zh-CN" b="0" i="1" smtClean="0">
                        <a:latin typeface="Cambria Math" panose="02040503050406030204" pitchFamily="18" charset="0"/>
                        <a:ea typeface="楷体" panose="02010609060101010101" pitchFamily="49" charset="-122"/>
                      </a:rPr>
                      <m:t>)</m:t>
                    </m:r>
                  </m:oMath>
                </a14:m>
                <a:endParaRPr lang="en-US" altLang="zh-CN" dirty="0" smtClean="0">
                  <a:latin typeface="楷体" panose="02010609060101010101" pitchFamily="49" charset="-122"/>
                  <a:ea typeface="楷体" panose="02010609060101010101" pitchFamily="49" charset="-122"/>
                </a:endParaRPr>
              </a:p>
              <a:p>
                <a:r>
                  <a:rPr lang="zh-CN" altLang="en-US" dirty="0" smtClean="0">
                    <a:ea typeface="楷体" panose="02010609060101010101" pitchFamily="49" charset="-122"/>
                  </a:rPr>
                  <a:t>句子</a:t>
                </a:r>
                <a14:m>
                  <m:oMath xmlns:m="http://schemas.openxmlformats.org/officeDocument/2006/math">
                    <m:r>
                      <a:rPr lang="zh-CN" altLang="en-US" i="1" smtClean="0">
                        <a:latin typeface="Cambria Math" panose="02040503050406030204" pitchFamily="18" charset="0"/>
                        <a:ea typeface="楷体" panose="02010609060101010101" pitchFamily="49" charset="-122"/>
                      </a:rPr>
                      <m:t>概率估计</m:t>
                    </m:r>
                  </m:oMath>
                </a14:m>
                <a:r>
                  <a:rPr lang="zh-CN" altLang="en-US" dirty="0" smtClean="0">
                    <a:ea typeface="楷体" panose="02010609060101010101" pitchFamily="49" charset="-122"/>
                  </a:rPr>
                  <a:t>：</a:t>
                </a:r>
                <a14:m>
                  <m:oMath xmlns:m="http://schemas.openxmlformats.org/officeDocument/2006/math">
                    <m:sSub>
                      <m:sSubPr>
                        <m:ctrlPr>
                          <a:rPr lang="en-US" altLang="zh-CN"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𝑃</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𝑤</m:t>
                        </m:r>
                      </m:e>
                      <m:sub>
                        <m:r>
                          <a:rPr lang="en-US" altLang="zh-CN" b="0" i="1" smtClean="0">
                            <a:latin typeface="Cambria Math" panose="02040503050406030204" pitchFamily="18" charset="0"/>
                            <a:ea typeface="楷体" panose="02010609060101010101" pitchFamily="49" charset="-122"/>
                          </a:rPr>
                          <m:t>1:</m:t>
                        </m:r>
                        <m:r>
                          <a:rPr lang="en-US" altLang="zh-CN" b="0" i="1" smtClean="0">
                            <a:latin typeface="Cambria Math" panose="02040503050406030204" pitchFamily="18" charset="0"/>
                            <a:ea typeface="楷体" panose="02010609060101010101" pitchFamily="49" charset="-122"/>
                          </a:rPr>
                          <m:t>𝑛</m:t>
                        </m:r>
                      </m:sub>
                    </m:sSub>
                    <m:r>
                      <a:rPr lang="en-US" altLang="zh-CN" b="0" i="1" smtClean="0">
                        <a:latin typeface="Cambria Math" panose="02040503050406030204" pitchFamily="18" charset="0"/>
                        <a:ea typeface="楷体" panose="02010609060101010101" pitchFamily="49" charset="-122"/>
                      </a:rPr>
                      <m:t>)</m:t>
                    </m:r>
                    <m:r>
                      <a:rPr lang="en-US" altLang="zh-CN" i="1" smtClean="0">
                        <a:latin typeface="Cambria Math" panose="02040503050406030204" pitchFamily="18" charset="0"/>
                      </a:rPr>
                      <m:t>≈</m:t>
                    </m:r>
                  </m:oMath>
                </a14:m>
                <a:r>
                  <a:rPr lang="zh-CN" altLang="en-US" dirty="0" smtClean="0">
                    <a:latin typeface="楷体" panose="02010609060101010101" pitchFamily="49" charset="-122"/>
                    <a:ea typeface="楷体" panose="02010609060101010101" pitchFamily="49" charset="-122"/>
                  </a:rPr>
                  <a:t> </a:t>
                </a:r>
                <a14:m>
                  <m:oMath xmlns:m="http://schemas.openxmlformats.org/officeDocument/2006/math">
                    <m:nary>
                      <m:naryPr>
                        <m:chr m:val="∏"/>
                        <m:subHide m:val="on"/>
                        <m:supHide m:val="on"/>
                        <m:ctrlPr>
                          <a:rPr lang="en-US" altLang="zh-CN" i="1" smtClean="0">
                            <a:latin typeface="Cambria Math" panose="02040503050406030204" pitchFamily="18" charset="0"/>
                            <a:ea typeface="楷体" panose="02010609060101010101" pitchFamily="49" charset="-122"/>
                          </a:rPr>
                        </m:ctrlPr>
                      </m:naryPr>
                      <m:sub/>
                      <m:sup/>
                      <m:e>
                        <m:sSub>
                          <m:sSubPr>
                            <m:ctrlPr>
                              <a:rPr lang="en-US" altLang="zh-CN"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𝑃</m:t>
                            </m:r>
                            <m:r>
                              <a:rPr lang="en-US" altLang="zh-CN" b="0" i="1" smtClean="0">
                                <a:latin typeface="Cambria Math" panose="02040503050406030204" pitchFamily="18" charset="0"/>
                                <a:ea typeface="楷体" panose="02010609060101010101" pitchFamily="49" charset="-122"/>
                              </a:rPr>
                              <m:t>(</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𝑤</m:t>
                                </m:r>
                              </m:e>
                              <m:sub>
                                <m:r>
                                  <a:rPr lang="en-US" altLang="zh-CN" b="0" i="1" smtClean="0">
                                    <a:latin typeface="Cambria Math" panose="02040503050406030204" pitchFamily="18" charset="0"/>
                                    <a:ea typeface="楷体" panose="02010609060101010101" pitchFamily="49" charset="-122"/>
                                  </a:rPr>
                                  <m:t>𝑖</m:t>
                                </m:r>
                              </m:sub>
                            </m:sSub>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𝑤</m:t>
                            </m:r>
                          </m:e>
                          <m:sub>
                            <m:r>
                              <a:rPr lang="en-US" altLang="zh-CN" b="0" i="1" smtClean="0">
                                <a:latin typeface="Cambria Math" panose="02040503050406030204" pitchFamily="18" charset="0"/>
                                <a:ea typeface="楷体" panose="02010609060101010101" pitchFamily="49" charset="-122"/>
                              </a:rPr>
                              <m:t>𝑖</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𝑘</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𝑖</m:t>
                            </m:r>
                            <m:r>
                              <a:rPr lang="en-US" altLang="zh-CN" b="0" i="1" smtClean="0">
                                <a:latin typeface="Cambria Math" panose="02040503050406030204" pitchFamily="18" charset="0"/>
                                <a:ea typeface="楷体" panose="02010609060101010101" pitchFamily="49" charset="-122"/>
                              </a:rPr>
                              <m:t>−1</m:t>
                            </m:r>
                          </m:sub>
                        </m:sSub>
                        <m:r>
                          <a:rPr lang="en-US" altLang="zh-CN" b="0" i="1" smtClean="0">
                            <a:latin typeface="Cambria Math" panose="02040503050406030204" pitchFamily="18" charset="0"/>
                            <a:ea typeface="楷体" panose="02010609060101010101" pitchFamily="49" charset="-122"/>
                          </a:rPr>
                          <m:t>)</m:t>
                        </m:r>
                        <m:r>
                          <m:rPr>
                            <m:nor/>
                          </m:rPr>
                          <a:rPr lang="en-US" altLang="zh-CN" dirty="0" smtClean="0">
                            <a:latin typeface="楷体" panose="02010609060101010101" pitchFamily="49" charset="-122"/>
                            <a:ea typeface="楷体" panose="02010609060101010101" pitchFamily="49" charset="-122"/>
                          </a:rPr>
                          <m:t> </m:t>
                        </m:r>
                      </m:e>
                    </m:nary>
                  </m:oMath>
                </a14:m>
                <a:endParaRPr lang="en-US" altLang="zh-CN" dirty="0" smtClean="0"/>
              </a:p>
              <a:p>
                <a:r>
                  <a:rPr lang="zh-CN" altLang="en-US" dirty="0" smtClean="0">
                    <a:latin typeface="楷体" panose="02010609060101010101" pitchFamily="49" charset="-122"/>
                    <a:ea typeface="楷体" panose="02010609060101010101" pitchFamily="49" charset="-122"/>
                  </a:rPr>
                  <a:t>这称为</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n-gram</a:t>
                </a:r>
                <a:r>
                  <a:rPr lang="zh-CN" altLang="en-US" dirty="0" smtClean="0">
                    <a:latin typeface="楷体" panose="02010609060101010101" pitchFamily="49" charset="-122"/>
                    <a:ea typeface="楷体" panose="02010609060101010101" pitchFamily="49" charset="-122"/>
                  </a:rPr>
                  <a:t>模型，</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smtClean="0">
                    <a:latin typeface="楷体" panose="02010609060101010101" pitchFamily="49" charset="-122"/>
                    <a:ea typeface="楷体" panose="02010609060101010101" pitchFamily="49" charset="-122"/>
                  </a:rPr>
                  <a:t>表示当前单词依赖前面单词的个数，通常</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smtClean="0">
                    <a:latin typeface="楷体" panose="02010609060101010101" pitchFamily="49" charset="-122"/>
                    <a:ea typeface="楷体" panose="02010609060101010101" pitchFamily="49" charset="-122"/>
                  </a:rPr>
                  <a:t>取</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1,2,3,4</a:t>
                </a:r>
                <a:r>
                  <a:rPr lang="zh-CN" altLang="en-US" dirty="0" smtClean="0">
                    <a:latin typeface="楷体" panose="02010609060101010101" pitchFamily="49" charset="-122"/>
                    <a:ea typeface="楷体" panose="02010609060101010101" pitchFamily="49" charset="-122"/>
                  </a:rPr>
                  <a:t>。研究发现增加</a:t>
                </a:r>
                <a:r>
                  <a:rPr lang="en-US" altLang="zh-CN" dirty="0" smtClean="0">
                    <a:latin typeface="楷体" panose="02010609060101010101" pitchFamily="49" charset="-122"/>
                    <a:ea typeface="楷体" panose="02010609060101010101" pitchFamily="49" charset="-122"/>
                  </a:rPr>
                  <a:t>n</a:t>
                </a:r>
                <a:r>
                  <a:rPr lang="zh-CN" altLang="en-US" dirty="0" smtClean="0">
                    <a:latin typeface="楷体" panose="02010609060101010101" pitchFamily="49" charset="-122"/>
                    <a:ea typeface="楷体" panose="02010609060101010101" pitchFamily="49" charset="-122"/>
                  </a:rPr>
                  <a:t>并不能显著增加语言模型的性能。</a:t>
                </a:r>
                <a:endParaRPr lang="en-US" altLang="zh-CN" dirty="0" smtClean="0">
                  <a:latin typeface="楷体" panose="02010609060101010101" pitchFamily="49" charset="-122"/>
                  <a:ea typeface="楷体" panose="02010609060101010101" pitchFamily="49" charset="-122"/>
                </a:endParaRPr>
              </a:p>
              <a:p>
                <a:pPr lvl="1"/>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Unigram</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bigram</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trigram</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4-gram</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381" r="-3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56061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语言模型的评价指标</a:t>
            </a:r>
            <a:endParaRPr lang="zh-CN" altLang="en-US"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p:txBody>
          <a:bodyPr/>
          <a:lstStyle/>
          <a:p>
            <a:r>
              <a:rPr lang="zh-CN" altLang="en-US" dirty="0" smtClean="0">
                <a:latin typeface="楷体" panose="02010609060101010101" pitchFamily="49" charset="-122"/>
                <a:ea typeface="楷体" panose="02010609060101010101" pitchFamily="49" charset="-122"/>
              </a:rPr>
              <a:t>以应用为中心的度量方法。将其应用到更高级的具体问题中，比如机器翻译等。</a:t>
            </a:r>
            <a:endParaRPr lang="en-US" altLang="zh-CN" dirty="0" smtClean="0">
              <a:latin typeface="楷体" panose="02010609060101010101" pitchFamily="49" charset="-122"/>
              <a:ea typeface="楷体" panose="02010609060101010101" pitchFamily="49" charset="-122"/>
            </a:endParaRPr>
          </a:p>
          <a:p>
            <a:pPr lvl="1"/>
            <a:r>
              <a:rPr lang="zh-CN" altLang="en-US" dirty="0" smtClean="0">
                <a:latin typeface="楷体" panose="02010609060101010101" pitchFamily="49" charset="-122"/>
                <a:ea typeface="楷体" panose="02010609060101010101" pitchFamily="49" charset="-122"/>
              </a:rPr>
              <a:t>难以操作</a:t>
            </a:r>
            <a:endParaRPr lang="en-US" altLang="zh-CN" dirty="0" smtClean="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非常耗时</a:t>
            </a:r>
            <a:endParaRPr lang="en-US" altLang="zh-CN" dirty="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根据语言模型本身的一些特性，设计了一种直观的方法：困惑度</a:t>
            </a:r>
            <a:endParaRPr lang="en-US" altLang="zh-CN" dirty="0" smtClean="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2"/>
          <a:stretch>
            <a:fillRect/>
          </a:stretch>
        </p:blipFill>
        <p:spPr>
          <a:xfrm>
            <a:off x="2082944" y="4015801"/>
            <a:ext cx="3805237" cy="2161162"/>
          </a:xfrm>
          <a:prstGeom prst="rect">
            <a:avLst/>
          </a:prstGeom>
        </p:spPr>
      </p:pic>
    </p:spTree>
    <p:extLst>
      <p:ext uri="{BB962C8B-B14F-4D97-AF65-F5344CB8AC3E}">
        <p14:creationId xmlns:p14="http://schemas.microsoft.com/office/powerpoint/2010/main" val="1147597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困惑度</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perplexity</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内容占位符 2"/>
          <p:cNvSpPr>
            <a:spLocks noGrp="1"/>
          </p:cNvSpPr>
          <p:nvPr>
            <p:ph idx="1"/>
          </p:nvPr>
        </p:nvSpPr>
        <p:spPr/>
        <p:txBody>
          <a:bodyPr/>
          <a:lstStyle/>
          <a:p>
            <a:r>
              <a:rPr lang="zh-CN" altLang="en-US" dirty="0" smtClean="0">
                <a:latin typeface="楷体" panose="02010609060101010101" pitchFamily="49" charset="-122"/>
                <a:ea typeface="楷体" panose="02010609060101010101" pitchFamily="49" charset="-122"/>
              </a:rPr>
              <a:t>从上面的定义中可以看出，</a:t>
            </a:r>
            <a:r>
              <a:rPr lang="en-US" altLang="zh-CN" dirty="0" smtClean="0">
                <a:latin typeface="楷体" panose="02010609060101010101" pitchFamily="49" charset="-122"/>
                <a:ea typeface="楷体" panose="02010609060101010101" pitchFamily="49" charset="-122"/>
              </a:rPr>
              <a:t>perplexity</a:t>
            </a:r>
            <a:r>
              <a:rPr lang="zh-CN" altLang="en-US" dirty="0" smtClean="0">
                <a:latin typeface="楷体" panose="02010609060101010101" pitchFamily="49" charset="-122"/>
                <a:ea typeface="楷体" panose="02010609060101010101" pitchFamily="49" charset="-122"/>
              </a:rPr>
              <a:t>实际是计算每一个单词得到的概率倒数的几何平均，因此</a:t>
            </a:r>
            <a:r>
              <a:rPr lang="en-US" altLang="zh-CN" dirty="0" smtClean="0">
                <a:latin typeface="楷体" panose="02010609060101010101" pitchFamily="49" charset="-122"/>
                <a:ea typeface="楷体" panose="02010609060101010101" pitchFamily="49" charset="-122"/>
              </a:rPr>
              <a:t>perplexity</a:t>
            </a:r>
            <a:r>
              <a:rPr lang="zh-CN" altLang="en-US" dirty="0" smtClean="0">
                <a:latin typeface="楷体" panose="02010609060101010101" pitchFamily="49" charset="-122"/>
                <a:ea typeface="楷体" panose="02010609060101010101" pitchFamily="49" charset="-122"/>
              </a:rPr>
              <a:t>可以理解为平均分支系数（</a:t>
            </a:r>
            <a:r>
              <a:rPr lang="en-US" altLang="zh-CN" dirty="0" smtClean="0">
                <a:latin typeface="楷体" panose="02010609060101010101" pitchFamily="49" charset="-122"/>
                <a:ea typeface="楷体" panose="02010609060101010101" pitchFamily="49" charset="-122"/>
              </a:rPr>
              <a:t>average branching factor</a:t>
            </a:r>
            <a:r>
              <a:rPr lang="zh-CN" altLang="en-US" dirty="0" smtClean="0">
                <a:latin typeface="楷体" panose="02010609060101010101" pitchFamily="49" charset="-122"/>
                <a:ea typeface="楷体" panose="02010609060101010101" pitchFamily="49" charset="-122"/>
              </a:rPr>
              <a:t>），即模型预测下一个词时的平均可选择数量。</a:t>
            </a:r>
            <a:endParaRPr lang="en-US" altLang="zh-CN" dirty="0" smtClean="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endParaRPr lang="en-US" altLang="zh-CN" dirty="0" smtClean="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所以句子概率越大，语言模型越好，困惑度越小。</a:t>
            </a:r>
            <a:endParaRPr lang="zh-CN" altLang="en-US"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2"/>
          <a:stretch>
            <a:fillRect/>
          </a:stretch>
        </p:blipFill>
        <p:spPr>
          <a:xfrm>
            <a:off x="4050289" y="3184530"/>
            <a:ext cx="3985347" cy="2263454"/>
          </a:xfrm>
          <a:prstGeom prst="rect">
            <a:avLst/>
          </a:prstGeom>
        </p:spPr>
      </p:pic>
    </p:spTree>
    <p:extLst>
      <p:ext uri="{BB962C8B-B14F-4D97-AF65-F5344CB8AC3E}">
        <p14:creationId xmlns:p14="http://schemas.microsoft.com/office/powerpoint/2010/main" val="2705412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传统方法</a:t>
            </a:r>
            <a:endParaRPr lang="zh-CN" altLang="en-US" dirty="0">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b="0" dirty="0" smtClean="0">
                    <a:ea typeface="楷体" panose="02010609060101010101" pitchFamily="49" charset="-122"/>
                  </a:rPr>
                  <a:t>在</a:t>
                </a:r>
                <a14:m>
                  <m:oMath xmlns:m="http://schemas.openxmlformats.org/officeDocument/2006/math">
                    <m:r>
                      <a:rPr lang="en-US" altLang="zh-CN" b="0" i="1" smtClean="0">
                        <a:latin typeface="Cambria Math" panose="02040503050406030204" pitchFamily="18" charset="0"/>
                        <a:ea typeface="楷体" panose="02010609060101010101" pitchFamily="49" charset="-122"/>
                      </a:rPr>
                      <m:t>𝑘</m:t>
                    </m:r>
                  </m:oMath>
                </a14:m>
                <a:r>
                  <a:rPr lang="zh-CN" altLang="en-US" dirty="0" smtClean="0">
                    <a:latin typeface="楷体" panose="02010609060101010101" pitchFamily="49" charset="-122"/>
                    <a:ea typeface="楷体" panose="02010609060101010101" pitchFamily="49" charset="-122"/>
                  </a:rPr>
                  <a:t>阶马尔科夫假设前提下的统计模型</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比如</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Bigram</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语言模型：</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14:m>
                  <m:oMath xmlns:m="http://schemas.openxmlformats.org/officeDocument/2006/math">
                    <m:sSub>
                      <m:sSubPr>
                        <m:ctrlPr>
                          <a:rPr lang="en-US" altLang="zh-CN"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𝑃</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𝑤</m:t>
                        </m:r>
                      </m:e>
                      <m:sub>
                        <m:r>
                          <a:rPr lang="en-US" altLang="zh-CN" b="0" i="1" smtClean="0">
                            <a:latin typeface="Cambria Math" panose="02040503050406030204" pitchFamily="18" charset="0"/>
                            <a:ea typeface="楷体" panose="02010609060101010101" pitchFamily="49" charset="-122"/>
                          </a:rPr>
                          <m:t>1:</m:t>
                        </m:r>
                        <m:r>
                          <a:rPr lang="en-US" altLang="zh-CN" b="0" i="1" smtClean="0">
                            <a:latin typeface="Cambria Math" panose="02040503050406030204" pitchFamily="18" charset="0"/>
                            <a:ea typeface="楷体" panose="02010609060101010101" pitchFamily="49" charset="-122"/>
                          </a:rPr>
                          <m:t>𝑛</m:t>
                        </m:r>
                      </m:sub>
                    </m:sSub>
                    <m:r>
                      <a:rPr lang="en-US" altLang="zh-CN" b="0" i="1" smtClean="0">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m:t>
                    </m:r>
                    <m:sSub>
                      <m:sSubPr>
                        <m:ctrlPr>
                          <a:rPr lang="en-US" altLang="zh-CN"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𝑃</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𝑤</m:t>
                        </m:r>
                      </m:e>
                      <m:sub>
                        <m:r>
                          <a:rPr lang="en-US" altLang="zh-CN" b="0" i="1" smtClean="0">
                            <a:latin typeface="Cambria Math" panose="02040503050406030204" pitchFamily="18" charset="0"/>
                            <a:ea typeface="楷体" panose="02010609060101010101" pitchFamily="49" charset="-122"/>
                          </a:rPr>
                          <m:t>1</m:t>
                        </m:r>
                      </m:sub>
                    </m:sSub>
                    <m:r>
                      <a:rPr lang="en-US" altLang="zh-CN" b="0" i="1" smtClean="0">
                        <a:latin typeface="Cambria Math" panose="02040503050406030204" pitchFamily="18" charset="0"/>
                        <a:ea typeface="楷体" panose="02010609060101010101" pitchFamily="49" charset="-122"/>
                      </a:rPr>
                      <m:t>)</m:t>
                    </m:r>
                  </m:oMath>
                </a14:m>
                <a:r>
                  <a:rPr lang="en-US" altLang="zh-CN" dirty="0" smtClean="0">
                    <a:ea typeface="楷体" panose="02010609060101010101" pitchFamily="49" charset="-122"/>
                  </a:rPr>
                  <a:t> </a:t>
                </a:r>
                <a14:m>
                  <m:oMath xmlns:m="http://schemas.openxmlformats.org/officeDocument/2006/math">
                    <m:sSub>
                      <m:sSubPr>
                        <m:ctrlPr>
                          <a:rPr lang="en-US" altLang="zh-CN"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𝑃</m:t>
                        </m:r>
                        <m:r>
                          <a:rPr lang="en-US" altLang="zh-CN" b="0" i="1" smtClean="0">
                            <a:latin typeface="Cambria Math" panose="02040503050406030204" pitchFamily="18" charset="0"/>
                            <a:ea typeface="楷体" panose="02010609060101010101" pitchFamily="49" charset="-122"/>
                          </a:rPr>
                          <m:t>(</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𝑤</m:t>
                            </m:r>
                          </m:e>
                          <m:sub>
                            <m:r>
                              <a:rPr lang="en-US" altLang="zh-CN" b="0" i="1" smtClean="0">
                                <a:latin typeface="Cambria Math" panose="02040503050406030204" pitchFamily="18" charset="0"/>
                                <a:ea typeface="楷体" panose="02010609060101010101" pitchFamily="49" charset="-122"/>
                              </a:rPr>
                              <m:t>2</m:t>
                            </m:r>
                          </m:sub>
                        </m:sSub>
                        <m:r>
                          <a:rPr lang="en-US" altLang="zh-CN" i="1">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𝑤</m:t>
                        </m:r>
                      </m:e>
                      <m:sub>
                        <m:r>
                          <a:rPr lang="en-US" altLang="zh-CN" b="0" i="1" smtClean="0">
                            <a:latin typeface="Cambria Math" panose="02040503050406030204" pitchFamily="18" charset="0"/>
                            <a:ea typeface="楷体" panose="02010609060101010101" pitchFamily="49" charset="-122"/>
                          </a:rPr>
                          <m:t>1</m:t>
                        </m:r>
                      </m:sub>
                    </m:sSub>
                    <m:r>
                      <a:rPr lang="en-US" altLang="zh-CN" b="0" i="1" smtClean="0">
                        <a:latin typeface="Cambria Math" panose="02040503050406030204" pitchFamily="18" charset="0"/>
                        <a:ea typeface="楷体" panose="02010609060101010101" pitchFamily="49" charset="-122"/>
                      </a:rPr>
                      <m:t>)</m:t>
                    </m:r>
                  </m:oMath>
                </a14:m>
                <a:r>
                  <a:rPr lang="en-US" altLang="zh-CN" dirty="0" smtClean="0">
                    <a:ea typeface="楷体" panose="02010609060101010101" pitchFamily="49" charset="-122"/>
                  </a:rPr>
                  <a:t> </a:t>
                </a:r>
                <a14:m>
                  <m:oMath xmlns:m="http://schemas.openxmlformats.org/officeDocument/2006/math">
                    <m:sSub>
                      <m:sSubPr>
                        <m:ctrlPr>
                          <a:rPr lang="en-US" altLang="zh-CN"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𝑃</m:t>
                        </m:r>
                        <m:r>
                          <a:rPr lang="en-US" altLang="zh-CN" b="0" i="1" smtClean="0">
                            <a:latin typeface="Cambria Math" panose="02040503050406030204" pitchFamily="18" charset="0"/>
                            <a:ea typeface="楷体" panose="02010609060101010101" pitchFamily="49" charset="-122"/>
                          </a:rPr>
                          <m:t>(</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𝑤</m:t>
                            </m:r>
                          </m:e>
                          <m:sub>
                            <m:r>
                              <a:rPr lang="en-US" altLang="zh-CN" b="0" i="1" smtClean="0">
                                <a:latin typeface="Cambria Math" panose="02040503050406030204" pitchFamily="18" charset="0"/>
                                <a:ea typeface="楷体" panose="02010609060101010101" pitchFamily="49" charset="-122"/>
                              </a:rPr>
                              <m:t>3</m:t>
                            </m:r>
                          </m:sub>
                        </m:sSub>
                        <m:r>
                          <a:rPr lang="en-US" altLang="zh-CN" i="1">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𝑤</m:t>
                        </m:r>
                      </m:e>
                      <m:sub>
                        <m:r>
                          <a:rPr lang="en-US" altLang="zh-CN" b="0" i="1" smtClean="0">
                            <a:latin typeface="Cambria Math" panose="02040503050406030204" pitchFamily="18" charset="0"/>
                            <a:ea typeface="楷体" panose="02010609060101010101" pitchFamily="49" charset="-122"/>
                          </a:rPr>
                          <m:t>2</m:t>
                        </m:r>
                      </m:sub>
                    </m:sSub>
                    <m:r>
                      <a:rPr lang="en-US" altLang="zh-CN" b="0" i="1" smtClean="0">
                        <a:latin typeface="Cambria Math" panose="02040503050406030204" pitchFamily="18" charset="0"/>
                        <a:ea typeface="楷体" panose="02010609060101010101" pitchFamily="49" charset="-122"/>
                      </a:rPr>
                      <m:t>)…</m:t>
                    </m:r>
                    <m:sSub>
                      <m:sSubPr>
                        <m:ctrlPr>
                          <a:rPr lang="en-US" altLang="zh-CN"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𝑃</m:t>
                        </m:r>
                        <m:r>
                          <a:rPr lang="en-US" altLang="zh-CN" b="0" i="1" smtClean="0">
                            <a:latin typeface="Cambria Math" panose="02040503050406030204" pitchFamily="18" charset="0"/>
                            <a:ea typeface="楷体" panose="02010609060101010101" pitchFamily="49" charset="-122"/>
                          </a:rPr>
                          <m:t>(</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𝑤</m:t>
                            </m:r>
                          </m:e>
                          <m:sub>
                            <m:r>
                              <a:rPr lang="en-US" altLang="zh-CN" b="0" i="1" smtClean="0">
                                <a:latin typeface="Cambria Math" panose="02040503050406030204" pitchFamily="18" charset="0"/>
                                <a:ea typeface="楷体" panose="02010609060101010101" pitchFamily="49" charset="-122"/>
                              </a:rPr>
                              <m:t>𝑛</m:t>
                            </m:r>
                          </m:sub>
                        </m:sSub>
                        <m:r>
                          <a:rPr lang="en-US" altLang="zh-CN" i="1">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𝑤</m:t>
                        </m:r>
                      </m:e>
                      <m:sub>
                        <m:r>
                          <a:rPr lang="en-US" altLang="zh-CN" b="0" i="1" smtClean="0">
                            <a:latin typeface="Cambria Math" panose="02040503050406030204" pitchFamily="18" charset="0"/>
                            <a:ea typeface="楷体" panose="02010609060101010101" pitchFamily="49" charset="-122"/>
                          </a:rPr>
                          <m:t>𝑛</m:t>
                        </m:r>
                        <m:r>
                          <a:rPr lang="en-US" altLang="zh-CN" b="0" i="1" smtClean="0">
                            <a:latin typeface="Cambria Math" panose="02040503050406030204" pitchFamily="18" charset="0"/>
                            <a:ea typeface="楷体" panose="02010609060101010101" pitchFamily="49" charset="-122"/>
                          </a:rPr>
                          <m:t>−1</m:t>
                        </m:r>
                      </m:sub>
                    </m:sSub>
                    <m:r>
                      <a:rPr lang="en-US" altLang="zh-CN" b="0" i="1" smtClean="0">
                        <a:latin typeface="Cambria Math" panose="02040503050406030204" pitchFamily="18" charset="0"/>
                        <a:ea typeface="楷体" panose="02010609060101010101" pitchFamily="49" charset="-122"/>
                      </a:rPr>
                      <m:t>)</m:t>
                    </m:r>
                  </m:oMath>
                </a14:m>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N-gram</a:t>
                </a:r>
                <a:r>
                  <a:rPr lang="zh-CN" altLang="en-US" dirty="0" smtClean="0">
                    <a:latin typeface="楷体" panose="02010609060101010101" pitchFamily="49" charset="-122"/>
                    <a:ea typeface="楷体" panose="02010609060101010101" pitchFamily="49" charset="-122"/>
                  </a:rPr>
                  <a:t>模型中参数使用最大似然估计：</a:t>
                </a:r>
                <a:endParaRPr lang="en-US" altLang="zh-CN" dirty="0" smtClean="0">
                  <a:latin typeface="楷体" panose="02010609060101010101" pitchFamily="49" charset="-122"/>
                  <a:ea typeface="楷体" panose="02010609060101010101" pitchFamily="49" charset="-122"/>
                </a:endParaRPr>
              </a:p>
              <a:p>
                <a:pPr marL="0" indent="0" algn="ctr">
                  <a:buNone/>
                </a:pPr>
                <a14:m>
                  <m:oMath xmlns:m="http://schemas.openxmlformats.org/officeDocument/2006/math">
                    <m:sSub>
                      <m:sSubPr>
                        <m:ctrlPr>
                          <a:rPr lang="en-US" altLang="zh-CN"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𝑃</m:t>
                        </m:r>
                        <m:r>
                          <a:rPr lang="en-US" altLang="zh-CN" b="0" i="1" smtClean="0">
                            <a:latin typeface="Cambria Math" panose="02040503050406030204" pitchFamily="18" charset="0"/>
                            <a:ea typeface="楷体" panose="02010609060101010101" pitchFamily="49" charset="-122"/>
                          </a:rPr>
                          <m:t>(</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𝑤</m:t>
                            </m:r>
                          </m:e>
                          <m:sub>
                            <m:r>
                              <a:rPr lang="en-US" altLang="zh-CN" b="0" i="1" smtClean="0">
                                <a:latin typeface="Cambria Math" panose="02040503050406030204" pitchFamily="18" charset="0"/>
                                <a:ea typeface="楷体" panose="02010609060101010101" pitchFamily="49" charset="-122"/>
                              </a:rPr>
                              <m:t>𝑖</m:t>
                            </m:r>
                            <m:r>
                              <a:rPr lang="en-US" altLang="zh-CN" b="0" i="1" smtClean="0">
                                <a:latin typeface="Cambria Math" panose="02040503050406030204" pitchFamily="18" charset="0"/>
                                <a:ea typeface="楷体" panose="02010609060101010101" pitchFamily="49" charset="-122"/>
                              </a:rPr>
                              <m:t>+1</m:t>
                            </m:r>
                          </m:sub>
                        </m:sSub>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𝑤</m:t>
                        </m:r>
                      </m:e>
                      <m:sub>
                        <m:r>
                          <a:rPr lang="en-US" altLang="zh-CN" b="0" i="1" smtClean="0">
                            <a:latin typeface="Cambria Math" panose="02040503050406030204" pitchFamily="18" charset="0"/>
                            <a:ea typeface="楷体" panose="02010609060101010101" pitchFamily="49" charset="-122"/>
                          </a:rPr>
                          <m:t>1:</m:t>
                        </m:r>
                        <m:r>
                          <a:rPr lang="en-US" altLang="zh-CN" b="0" i="1" smtClean="0">
                            <a:latin typeface="Cambria Math" panose="02040503050406030204" pitchFamily="18" charset="0"/>
                            <a:ea typeface="楷体" panose="02010609060101010101" pitchFamily="49" charset="-122"/>
                          </a:rPr>
                          <m:t>𝑖</m:t>
                        </m:r>
                      </m:sub>
                    </m:sSub>
                    <m:r>
                      <a:rPr lang="en-US" altLang="zh-CN" b="0" i="1" smtClean="0">
                        <a:latin typeface="Cambria Math" panose="02040503050406030204" pitchFamily="18" charset="0"/>
                        <a:ea typeface="楷体" panose="02010609060101010101" pitchFamily="49" charset="-122"/>
                      </a:rPr>
                      <m:t>)</m:t>
                    </m:r>
                    <m:r>
                      <a:rPr lang="en-US" altLang="zh-CN" i="1" smtClean="0">
                        <a:latin typeface="Cambria Math" panose="02040503050406030204" pitchFamily="18" charset="0"/>
                      </a:rPr>
                      <m:t>≈</m:t>
                    </m:r>
                  </m:oMath>
                </a14:m>
                <a:r>
                  <a:rPr lang="zh-CN" altLang="en-US" dirty="0" smtClean="0">
                    <a:latin typeface="楷体" panose="02010609060101010101" pitchFamily="49" charset="-122"/>
                    <a:ea typeface="楷体" panose="02010609060101010101" pitchFamily="49" charset="-122"/>
                  </a:rPr>
                  <a:t> </a:t>
                </a:r>
                <a14:m>
                  <m:oMath xmlns:m="http://schemas.openxmlformats.org/officeDocument/2006/math">
                    <m:sSub>
                      <m:sSubPr>
                        <m:ctrlPr>
                          <a:rPr lang="en-US" altLang="zh-CN"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𝑃</m:t>
                        </m:r>
                        <m:r>
                          <a:rPr lang="en-US" altLang="zh-CN" b="0" i="1" smtClean="0">
                            <a:latin typeface="Cambria Math" panose="02040503050406030204" pitchFamily="18" charset="0"/>
                            <a:ea typeface="楷体" panose="02010609060101010101" pitchFamily="49" charset="-122"/>
                          </a:rPr>
                          <m:t>(</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𝑤</m:t>
                            </m:r>
                          </m:e>
                          <m:sub>
                            <m:r>
                              <a:rPr lang="en-US" altLang="zh-CN" b="0" i="1" smtClean="0">
                                <a:latin typeface="Cambria Math" panose="02040503050406030204" pitchFamily="18" charset="0"/>
                                <a:ea typeface="楷体" panose="02010609060101010101" pitchFamily="49" charset="-122"/>
                              </a:rPr>
                              <m:t>𝑖</m:t>
                            </m:r>
                            <m:r>
                              <a:rPr lang="en-US" altLang="zh-CN" b="0" i="1" smtClean="0">
                                <a:latin typeface="Cambria Math" panose="02040503050406030204" pitchFamily="18" charset="0"/>
                                <a:ea typeface="楷体" panose="02010609060101010101" pitchFamily="49" charset="-122"/>
                              </a:rPr>
                              <m:t>+1</m:t>
                            </m:r>
                          </m:sub>
                        </m:sSub>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𝑤</m:t>
                        </m:r>
                      </m:e>
                      <m:sub>
                        <m:r>
                          <a:rPr lang="en-US" altLang="zh-CN" b="0" i="1" smtClean="0">
                            <a:latin typeface="Cambria Math" panose="02040503050406030204" pitchFamily="18" charset="0"/>
                            <a:ea typeface="楷体" panose="02010609060101010101" pitchFamily="49" charset="-122"/>
                          </a:rPr>
                          <m:t>𝑖</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𝑘</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𝑖</m:t>
                        </m:r>
                      </m:sub>
                    </m:sSub>
                    <m:r>
                      <a:rPr lang="en-US" altLang="zh-CN" b="0" i="1" smtClean="0">
                        <a:latin typeface="Cambria Math" panose="02040503050406030204" pitchFamily="18" charset="0"/>
                        <a:ea typeface="楷体" panose="02010609060101010101" pitchFamily="49" charset="-122"/>
                      </a:rPr>
                      <m:t>)=</m:t>
                    </m:r>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𝑐𝑜𝑢𝑛𝑡</m:t>
                        </m:r>
                        <m:r>
                          <a:rPr lang="en-US" altLang="zh-CN" b="0" i="1" smtClean="0">
                            <a:latin typeface="Cambria Math" panose="02040503050406030204" pitchFamily="18" charset="0"/>
                            <a:ea typeface="楷体" panose="02010609060101010101" pitchFamily="49" charset="-122"/>
                          </a:rPr>
                          <m:t>(</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𝑤</m:t>
                            </m:r>
                          </m:e>
                          <m:sub>
                            <m:r>
                              <a:rPr lang="en-US" altLang="zh-CN" b="0" i="1" smtClean="0">
                                <a:latin typeface="Cambria Math" panose="02040503050406030204" pitchFamily="18" charset="0"/>
                                <a:ea typeface="楷体" panose="02010609060101010101" pitchFamily="49" charset="-122"/>
                              </a:rPr>
                              <m:t>𝑖</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𝑘</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𝑖</m:t>
                            </m:r>
                            <m:r>
                              <a:rPr lang="en-US" altLang="zh-CN" b="0" i="1" smtClean="0">
                                <a:latin typeface="Cambria Math" panose="02040503050406030204" pitchFamily="18" charset="0"/>
                                <a:ea typeface="楷体" panose="02010609060101010101" pitchFamily="49" charset="-122"/>
                              </a:rPr>
                              <m:t>+1</m:t>
                            </m:r>
                          </m:sub>
                        </m:sSub>
                        <m:r>
                          <a:rPr lang="en-US" altLang="zh-CN" b="0" i="1" smtClean="0">
                            <a:latin typeface="Cambria Math" panose="02040503050406030204" pitchFamily="18" charset="0"/>
                            <a:ea typeface="楷体" panose="02010609060101010101" pitchFamily="49" charset="-122"/>
                          </a:rPr>
                          <m:t>)</m:t>
                        </m:r>
                      </m:num>
                      <m:den>
                        <m:r>
                          <a:rPr lang="en-US" altLang="zh-CN" b="0" i="1" smtClean="0">
                            <a:latin typeface="Cambria Math" panose="02040503050406030204" pitchFamily="18" charset="0"/>
                            <a:ea typeface="楷体" panose="02010609060101010101" pitchFamily="49" charset="-122"/>
                          </a:rPr>
                          <m:t>𝑐𝑜𝑢𝑛𝑡</m:t>
                        </m:r>
                        <m:r>
                          <a:rPr lang="en-US" altLang="zh-CN" b="0" i="1" smtClean="0">
                            <a:latin typeface="Cambria Math" panose="02040503050406030204" pitchFamily="18" charset="0"/>
                            <a:ea typeface="楷体" panose="02010609060101010101" pitchFamily="49" charset="-122"/>
                          </a:rPr>
                          <m:t>(</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𝑤</m:t>
                            </m:r>
                          </m:e>
                          <m:sub>
                            <m:r>
                              <a:rPr lang="en-US" altLang="zh-CN" b="0" i="1" smtClean="0">
                                <a:latin typeface="Cambria Math" panose="02040503050406030204" pitchFamily="18" charset="0"/>
                                <a:ea typeface="楷体" panose="02010609060101010101" pitchFamily="49" charset="-122"/>
                              </a:rPr>
                              <m:t>𝑖</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𝑘</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𝑖</m:t>
                            </m:r>
                          </m:sub>
                        </m:sSub>
                        <m:r>
                          <a:rPr lang="en-US" altLang="zh-CN" b="0" i="1" smtClean="0">
                            <a:latin typeface="Cambria Math" panose="02040503050406030204" pitchFamily="18" charset="0"/>
                            <a:ea typeface="楷体" panose="02010609060101010101" pitchFamily="49" charset="-122"/>
                          </a:rPr>
                          <m:t>)</m:t>
                        </m:r>
                      </m:den>
                    </m:f>
                  </m:oMath>
                </a14:m>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数据稀疏问题：很多没有出现过的单词序列导致参数为</a:t>
                </a:r>
                <a:r>
                  <a:rPr lang="en-US" altLang="zh-CN" dirty="0" smtClean="0">
                    <a:latin typeface="楷体" panose="02010609060101010101" pitchFamily="49" charset="-122"/>
                    <a:ea typeface="楷体" panose="02010609060101010101" pitchFamily="49" charset="-122"/>
                  </a:rPr>
                  <a:t>0</a:t>
                </a:r>
              </a:p>
              <a:p>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IBM Brown</a:t>
                </a:r>
                <a:r>
                  <a:rPr lang="zh-CN" altLang="en-US" dirty="0" smtClean="0">
                    <a:latin typeface="楷体" panose="02010609060101010101" pitchFamily="49" charset="-122"/>
                    <a:ea typeface="楷体" panose="02010609060101010101" pitchFamily="49" charset="-122"/>
                  </a:rPr>
                  <a:t>利用</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366M</a:t>
                </a:r>
                <a:r>
                  <a:rPr lang="zh-CN" altLang="en-US" dirty="0" smtClean="0">
                    <a:latin typeface="楷体" panose="02010609060101010101" pitchFamily="49" charset="-122"/>
                    <a:ea typeface="楷体" panose="02010609060101010101" pitchFamily="49" charset="-122"/>
                  </a:rPr>
                  <a:t>英语语料训练</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trigram</a:t>
                </a:r>
                <a:r>
                  <a:rPr lang="zh-CN" altLang="en-US" dirty="0" smtClean="0">
                    <a:latin typeface="楷体" panose="02010609060101010101" pitchFamily="49" charset="-122"/>
                    <a:ea typeface="楷体" panose="02010609060101010101" pitchFamily="49" charset="-122"/>
                  </a:rPr>
                  <a:t>，结果在测试语料中，有</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14.7%</a:t>
                </a:r>
                <a:r>
                  <a:rPr lang="zh-CN" altLang="en-US" dirty="0" smtClean="0">
                    <a:latin typeface="楷体" panose="02010609060101010101" pitchFamily="49" charset="-122"/>
                    <a:ea typeface="楷体" panose="02010609060101010101" pitchFamily="49" charset="-122"/>
                  </a:rPr>
                  <a:t>的</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trigram</a:t>
                </a:r>
                <a:r>
                  <a:rPr lang="zh-CN" altLang="en-US" dirty="0" smtClean="0">
                    <a:latin typeface="楷体" panose="02010609060101010101" pitchFamily="49" charset="-122"/>
                    <a:ea typeface="楷体" panose="02010609060101010101" pitchFamily="49" charset="-122"/>
                  </a:rPr>
                  <a:t>和</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2.2%</a:t>
                </a:r>
                <a:r>
                  <a:rPr lang="zh-CN" altLang="en-US" dirty="0" smtClean="0">
                    <a:latin typeface="楷体" panose="02010609060101010101" pitchFamily="49" charset="-122"/>
                    <a:ea typeface="楷体" panose="02010609060101010101" pitchFamily="49" charset="-122"/>
                  </a:rPr>
                  <a:t>的</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bigram</a:t>
                </a:r>
                <a:r>
                  <a:rPr lang="zh-CN" altLang="en-US" dirty="0" smtClean="0">
                    <a:latin typeface="楷体" panose="02010609060101010101" pitchFamily="49" charset="-122"/>
                    <a:ea typeface="楷体" panose="02010609060101010101" pitchFamily="49" charset="-122"/>
                  </a:rPr>
                  <a:t>在训练中没有出现</a:t>
                </a:r>
                <a:endParaRPr lang="en-US" altLang="zh-CN" dirty="0" smtClean="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661" r="-1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59246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数据平滑</a:t>
            </a:r>
            <a:endParaRPr lang="zh-CN" altLang="en-US" dirty="0">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latin typeface="Times New Roman" panose="02020603050405020304" pitchFamily="18" charset="0"/>
                    <a:cs typeface="Times New Roman" panose="02020603050405020304" pitchFamily="18" charset="0"/>
                  </a:rPr>
                  <a:t>add-α(</a:t>
                </a:r>
                <a:r>
                  <a:rPr lang="zh-CN" altLang="en-US" dirty="0" smtClean="0">
                    <a:latin typeface="楷体" panose="02010609060101010101" pitchFamily="49" charset="-122"/>
                    <a:ea typeface="楷体" panose="02010609060101010101" pitchFamily="49" charset="-122"/>
                    <a:cs typeface="Times New Roman" panose="02020603050405020304" pitchFamily="18" charset="0"/>
                  </a:rPr>
                  <a:t>加法</a:t>
                </a:r>
                <a:r>
                  <a:rPr lang="en-US" altLang="zh-CN" dirty="0" smtClean="0">
                    <a:latin typeface="Times New Roman" panose="02020603050405020304" pitchFamily="18" charset="0"/>
                    <a:cs typeface="Times New Roman" panose="02020603050405020304" pitchFamily="18" charset="0"/>
                  </a:rPr>
                  <a:t>)</a:t>
                </a: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𝑃</m:t>
                          </m:r>
                          <m:r>
                            <a:rPr lang="en-US" altLang="zh-CN" b="0" i="1" smtClean="0">
                              <a:latin typeface="Cambria Math" panose="02040503050406030204" pitchFamily="18" charset="0"/>
                              <a:ea typeface="楷体" panose="02010609060101010101" pitchFamily="49" charset="-122"/>
                            </a:rPr>
                            <m:t>(</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𝑤</m:t>
                              </m:r>
                            </m:e>
                            <m:sub>
                              <m:r>
                                <a:rPr lang="en-US" altLang="zh-CN" b="0" i="1" smtClean="0">
                                  <a:latin typeface="Cambria Math" panose="02040503050406030204" pitchFamily="18" charset="0"/>
                                  <a:ea typeface="楷体" panose="02010609060101010101" pitchFamily="49" charset="-122"/>
                                </a:rPr>
                                <m:t>𝑖</m:t>
                              </m:r>
                              <m:r>
                                <a:rPr lang="en-US" altLang="zh-CN" b="0" i="1" smtClean="0">
                                  <a:latin typeface="Cambria Math" panose="02040503050406030204" pitchFamily="18" charset="0"/>
                                  <a:ea typeface="楷体" panose="02010609060101010101" pitchFamily="49" charset="-122"/>
                                </a:rPr>
                                <m:t>+1</m:t>
                              </m:r>
                            </m:sub>
                          </m:sSub>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𝑤</m:t>
                          </m:r>
                        </m:e>
                        <m:sub>
                          <m:r>
                            <a:rPr lang="en-US" altLang="zh-CN" b="0" i="1" smtClean="0">
                              <a:latin typeface="Cambria Math" panose="02040503050406030204" pitchFamily="18" charset="0"/>
                              <a:ea typeface="楷体" panose="02010609060101010101" pitchFamily="49" charset="-122"/>
                            </a:rPr>
                            <m:t>𝑖</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𝑘</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𝑖</m:t>
                          </m:r>
                        </m:sub>
                      </m:sSub>
                      <m:r>
                        <a:rPr lang="en-US" altLang="zh-CN" b="0" i="1" smtClean="0">
                          <a:latin typeface="Cambria Math" panose="02040503050406030204" pitchFamily="18" charset="0"/>
                          <a:ea typeface="楷体" panose="02010609060101010101" pitchFamily="49" charset="-122"/>
                        </a:rPr>
                        <m:t>)=</m:t>
                      </m:r>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𝑐𝑜𝑢𝑛𝑡</m:t>
                          </m:r>
                          <m:r>
                            <a:rPr lang="en-US" altLang="zh-CN" b="0" i="1" smtClean="0">
                              <a:latin typeface="Cambria Math" panose="02040503050406030204" pitchFamily="18" charset="0"/>
                              <a:ea typeface="楷体" panose="02010609060101010101" pitchFamily="49" charset="-122"/>
                            </a:rPr>
                            <m:t>(</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𝑤</m:t>
                              </m:r>
                            </m:e>
                            <m:sub>
                              <m:r>
                                <a:rPr lang="en-US" altLang="zh-CN" b="0" i="1" smtClean="0">
                                  <a:latin typeface="Cambria Math" panose="02040503050406030204" pitchFamily="18" charset="0"/>
                                  <a:ea typeface="楷体" panose="02010609060101010101" pitchFamily="49" charset="-122"/>
                                </a:rPr>
                                <m:t>𝑖</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𝑘</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𝑖</m:t>
                              </m:r>
                              <m:r>
                                <a:rPr lang="en-US" altLang="zh-CN" b="0" i="1" smtClean="0">
                                  <a:latin typeface="Cambria Math" panose="02040503050406030204" pitchFamily="18" charset="0"/>
                                  <a:ea typeface="楷体" panose="02010609060101010101" pitchFamily="49" charset="-122"/>
                                </a:rPr>
                                <m:t>+1</m:t>
                              </m:r>
                            </m:sub>
                          </m:sSub>
                          <m:r>
                            <a:rPr lang="en-US" altLang="zh-CN" b="0" i="1" smtClean="0">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m:t>
                          </m:r>
                          <m:r>
                            <m:rPr>
                              <m:sty m:val="p"/>
                            </m:rPr>
                            <a:rPr lang="en-US" altLang="zh-CN" i="1" smtClean="0">
                              <a:latin typeface="Cambria Math" panose="02040503050406030204" pitchFamily="18" charset="0"/>
                              <a:ea typeface="楷体" panose="02010609060101010101" pitchFamily="49" charset="-122"/>
                            </a:rPr>
                            <m:t>α</m:t>
                          </m:r>
                        </m:num>
                        <m:den>
                          <m:r>
                            <a:rPr lang="en-US" altLang="zh-CN" b="0" i="1" smtClean="0">
                              <a:latin typeface="Cambria Math" panose="02040503050406030204" pitchFamily="18" charset="0"/>
                              <a:ea typeface="楷体" panose="02010609060101010101" pitchFamily="49" charset="-122"/>
                            </a:rPr>
                            <m:t>𝑐𝑜𝑢𝑛𝑡</m:t>
                          </m:r>
                          <m:r>
                            <a:rPr lang="en-US" altLang="zh-CN" b="0" i="1" smtClean="0">
                              <a:latin typeface="Cambria Math" panose="02040503050406030204" pitchFamily="18" charset="0"/>
                              <a:ea typeface="楷体" panose="02010609060101010101" pitchFamily="49" charset="-122"/>
                            </a:rPr>
                            <m:t>(</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𝑤</m:t>
                              </m:r>
                            </m:e>
                            <m:sub>
                              <m:r>
                                <a:rPr lang="en-US" altLang="zh-CN" b="0" i="1" smtClean="0">
                                  <a:latin typeface="Cambria Math" panose="02040503050406030204" pitchFamily="18" charset="0"/>
                                  <a:ea typeface="楷体" panose="02010609060101010101" pitchFamily="49" charset="-122"/>
                                </a:rPr>
                                <m:t>𝑖</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𝑘</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𝑖</m:t>
                              </m:r>
                            </m:sub>
                          </m:sSub>
                          <m:r>
                            <a:rPr lang="en-US" altLang="zh-CN" b="0" i="1" smtClean="0">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m:t>
                          </m:r>
                          <m:r>
                            <m:rPr>
                              <m:sty m:val="p"/>
                            </m:rPr>
                            <a:rPr lang="en-US" altLang="zh-CN" i="1" smtClean="0">
                              <a:latin typeface="Cambria Math" panose="02040503050406030204" pitchFamily="18" charset="0"/>
                              <a:ea typeface="楷体" panose="02010609060101010101" pitchFamily="49" charset="-122"/>
                            </a:rPr>
                            <m:t>α</m:t>
                          </m:r>
                          <m:r>
                            <a:rPr lang="en-US" altLang="zh-CN" i="1">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𝑉</m:t>
                          </m:r>
                          <m:r>
                            <a:rPr lang="en-US" altLang="zh-CN" i="1" smtClean="0">
                              <a:latin typeface="Cambria Math" panose="02040503050406030204" pitchFamily="18" charset="0"/>
                              <a:ea typeface="楷体" panose="02010609060101010101" pitchFamily="49" charset="-122"/>
                            </a:rPr>
                            <m:t>|</m:t>
                          </m:r>
                        </m:den>
                      </m:f>
                    </m:oMath>
                  </m:oMathPara>
                </a14:m>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back-off(</a:t>
                </a:r>
                <a:r>
                  <a:rPr lang="zh-CN" altLang="en-US" dirty="0" smtClean="0">
                    <a:latin typeface="楷体" panose="02010609060101010101" pitchFamily="49" charset="-122"/>
                    <a:ea typeface="楷体" panose="02010609060101010101" pitchFamily="49" charset="-122"/>
                    <a:cs typeface="Times New Roman" panose="02020603050405020304" pitchFamily="18" charset="0"/>
                  </a:rPr>
                  <a:t>退避</a:t>
                </a:r>
                <a:r>
                  <a:rPr lang="en-US" altLang="zh-CN" dirty="0" smtClean="0">
                    <a:latin typeface="Times New Roman" panose="02020603050405020304" pitchFamily="18" charset="0"/>
                    <a:cs typeface="Times New Roman" panose="02020603050405020304" pitchFamily="18" charset="0"/>
                  </a:rPr>
                  <a:t>)</a:t>
                </a: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𝑃</m:t>
                          </m:r>
                          <m:r>
                            <a:rPr lang="en-US" altLang="zh-CN" b="0" i="1" smtClean="0">
                              <a:latin typeface="Cambria Math" panose="02040503050406030204" pitchFamily="18" charset="0"/>
                              <a:ea typeface="楷体" panose="02010609060101010101" pitchFamily="49" charset="-122"/>
                            </a:rPr>
                            <m:t>(</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𝑤</m:t>
                              </m:r>
                            </m:e>
                            <m:sub>
                              <m:r>
                                <a:rPr lang="en-US" altLang="zh-CN" b="0" i="1" smtClean="0">
                                  <a:latin typeface="Cambria Math" panose="02040503050406030204" pitchFamily="18" charset="0"/>
                                  <a:ea typeface="楷体" panose="02010609060101010101" pitchFamily="49" charset="-122"/>
                                </a:rPr>
                                <m:t>𝑖</m:t>
                              </m:r>
                              <m:r>
                                <a:rPr lang="en-US" altLang="zh-CN" b="0" i="1" smtClean="0">
                                  <a:latin typeface="Cambria Math" panose="02040503050406030204" pitchFamily="18" charset="0"/>
                                  <a:ea typeface="楷体" panose="02010609060101010101" pitchFamily="49" charset="-122"/>
                                </a:rPr>
                                <m:t>+1</m:t>
                              </m:r>
                            </m:sub>
                          </m:sSub>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𝑤</m:t>
                          </m:r>
                        </m:e>
                        <m:sub>
                          <m:r>
                            <a:rPr lang="en-US" altLang="zh-CN" b="0" i="1" smtClean="0">
                              <a:latin typeface="Cambria Math" panose="02040503050406030204" pitchFamily="18" charset="0"/>
                              <a:ea typeface="楷体" panose="02010609060101010101" pitchFamily="49" charset="-122"/>
                            </a:rPr>
                            <m:t>𝑖</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𝑘</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𝑖</m:t>
                          </m:r>
                        </m:sub>
                      </m:sSub>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rPr>
                        <m:t>𝜆</m:t>
                      </m:r>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𝑐𝑜𝑢𝑛𝑡</m:t>
                          </m:r>
                          <m:r>
                            <a:rPr lang="en-US" altLang="zh-CN" b="0" i="1" smtClean="0">
                              <a:latin typeface="Cambria Math" panose="02040503050406030204" pitchFamily="18" charset="0"/>
                              <a:ea typeface="楷体" panose="02010609060101010101" pitchFamily="49" charset="-122"/>
                            </a:rPr>
                            <m:t>(</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𝑤</m:t>
                              </m:r>
                            </m:e>
                            <m:sub>
                              <m:r>
                                <a:rPr lang="en-US" altLang="zh-CN" b="0" i="1" smtClean="0">
                                  <a:latin typeface="Cambria Math" panose="02040503050406030204" pitchFamily="18" charset="0"/>
                                  <a:ea typeface="楷体" panose="02010609060101010101" pitchFamily="49" charset="-122"/>
                                </a:rPr>
                                <m:t>𝑖</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𝑘</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𝑖</m:t>
                              </m:r>
                              <m:r>
                                <a:rPr lang="en-US" altLang="zh-CN" b="0" i="1" smtClean="0">
                                  <a:latin typeface="Cambria Math" panose="02040503050406030204" pitchFamily="18" charset="0"/>
                                  <a:ea typeface="楷体" panose="02010609060101010101" pitchFamily="49" charset="-122"/>
                                </a:rPr>
                                <m:t>+1</m:t>
                              </m:r>
                            </m:sub>
                          </m:sSub>
                          <m:r>
                            <a:rPr lang="en-US" altLang="zh-CN" b="0" i="1" smtClean="0">
                              <a:latin typeface="Cambria Math" panose="02040503050406030204" pitchFamily="18" charset="0"/>
                              <a:ea typeface="楷体" panose="02010609060101010101" pitchFamily="49" charset="-122"/>
                            </a:rPr>
                            <m:t>)</m:t>
                          </m:r>
                        </m:num>
                        <m:den>
                          <m:r>
                            <a:rPr lang="en-US" altLang="zh-CN" b="0" i="1" smtClean="0">
                              <a:latin typeface="Cambria Math" panose="02040503050406030204" pitchFamily="18" charset="0"/>
                              <a:ea typeface="楷体" panose="02010609060101010101" pitchFamily="49" charset="-122"/>
                            </a:rPr>
                            <m:t>𝑐𝑜𝑢𝑛𝑡</m:t>
                          </m:r>
                          <m:r>
                            <a:rPr lang="en-US" altLang="zh-CN" b="0" i="1" smtClean="0">
                              <a:latin typeface="Cambria Math" panose="02040503050406030204" pitchFamily="18" charset="0"/>
                              <a:ea typeface="楷体" panose="02010609060101010101" pitchFamily="49" charset="-122"/>
                            </a:rPr>
                            <m:t>(</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𝑤</m:t>
                              </m:r>
                            </m:e>
                            <m:sub>
                              <m:r>
                                <a:rPr lang="en-US" altLang="zh-CN" b="0" i="1" smtClean="0">
                                  <a:latin typeface="Cambria Math" panose="02040503050406030204" pitchFamily="18" charset="0"/>
                                  <a:ea typeface="楷体" panose="02010609060101010101" pitchFamily="49" charset="-122"/>
                                </a:rPr>
                                <m:t>𝑖</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𝑘</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𝑖</m:t>
                              </m:r>
                            </m:sub>
                          </m:sSub>
                          <m:r>
                            <a:rPr lang="en-US" altLang="zh-CN" b="0" i="1" smtClean="0">
                              <a:latin typeface="Cambria Math" panose="02040503050406030204" pitchFamily="18" charset="0"/>
                              <a:ea typeface="楷体" panose="02010609060101010101" pitchFamily="49" charset="-122"/>
                            </a:rPr>
                            <m:t>)</m:t>
                          </m:r>
                        </m:den>
                      </m:f>
                      <m:r>
                        <a:rPr lang="en-US" altLang="zh-CN" b="0" i="1" smtClean="0">
                          <a:latin typeface="Cambria Math" panose="02040503050406030204" pitchFamily="18" charset="0"/>
                          <a:ea typeface="楷体" panose="02010609060101010101" pitchFamily="49" charset="-122"/>
                        </a:rPr>
                        <m:t>+(1−</m:t>
                      </m:r>
                      <m:r>
                        <a:rPr lang="en-US" altLang="zh-CN" b="0" i="1" smtClean="0">
                          <a:latin typeface="Cambria Math" panose="02040503050406030204" pitchFamily="18" charset="0"/>
                        </a:rPr>
                        <m:t>𝜆</m:t>
                      </m:r>
                      <m:r>
                        <a:rPr lang="en-US" altLang="zh-CN" b="0" i="1" smtClean="0">
                          <a:latin typeface="Cambria Math" panose="02040503050406030204" pitchFamily="18" charset="0"/>
                          <a:ea typeface="楷体" panose="02010609060101010101" pitchFamily="49" charset="-122"/>
                        </a:rPr>
                        <m:t>)</m:t>
                      </m:r>
                      <m:sSub>
                        <m:sSubPr>
                          <m:ctrlPr>
                            <a:rPr lang="en-US" altLang="zh-CN"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𝑃</m:t>
                          </m:r>
                          <m:r>
                            <a:rPr lang="en-US" altLang="zh-CN" b="0" i="1" smtClean="0">
                              <a:latin typeface="Cambria Math" panose="02040503050406030204" pitchFamily="18" charset="0"/>
                              <a:ea typeface="楷体" panose="02010609060101010101" pitchFamily="49" charset="-122"/>
                            </a:rPr>
                            <m:t>(</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𝑤</m:t>
                              </m:r>
                            </m:e>
                            <m:sub>
                              <m:r>
                                <a:rPr lang="en-US" altLang="zh-CN" b="0" i="1" smtClean="0">
                                  <a:latin typeface="Cambria Math" panose="02040503050406030204" pitchFamily="18" charset="0"/>
                                  <a:ea typeface="楷体" panose="02010609060101010101" pitchFamily="49" charset="-122"/>
                                </a:rPr>
                                <m:t>𝑖</m:t>
                              </m:r>
                              <m:r>
                                <a:rPr lang="en-US" altLang="zh-CN" b="0" i="1" smtClean="0">
                                  <a:latin typeface="Cambria Math" panose="02040503050406030204" pitchFamily="18" charset="0"/>
                                  <a:ea typeface="楷体" panose="02010609060101010101" pitchFamily="49" charset="-122"/>
                                </a:rPr>
                                <m:t>+1</m:t>
                              </m:r>
                            </m:sub>
                          </m:sSub>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𝑤</m:t>
                          </m:r>
                        </m:e>
                        <m:sub>
                          <m:r>
                            <a:rPr lang="en-US" altLang="zh-CN" b="0" i="1" smtClean="0">
                              <a:latin typeface="Cambria Math" panose="02040503050406030204" pitchFamily="18" charset="0"/>
                              <a:ea typeface="楷体" panose="02010609060101010101" pitchFamily="49" charset="-122"/>
                            </a:rPr>
                            <m:t>𝑖</m:t>
                          </m:r>
                          <m:r>
                            <a:rPr lang="en-US" altLang="zh-CN" b="0" i="1" smtClean="0">
                              <a:latin typeface="Cambria Math" panose="02040503050406030204" pitchFamily="18" charset="0"/>
                              <a:ea typeface="楷体" panose="02010609060101010101" pitchFamily="49" charset="-122"/>
                            </a:rPr>
                            <m:t>−</m:t>
                          </m:r>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𝑘</m:t>
                              </m:r>
                              <m:r>
                                <a:rPr lang="en-US" altLang="zh-CN" b="0" i="1" smtClean="0">
                                  <a:latin typeface="Cambria Math" panose="02040503050406030204" pitchFamily="18" charset="0"/>
                                  <a:ea typeface="楷体" panose="02010609060101010101" pitchFamily="49" charset="-122"/>
                                </a:rPr>
                                <m:t>−1</m:t>
                              </m:r>
                            </m:e>
                          </m:d>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𝑖</m:t>
                          </m:r>
                        </m:sub>
                      </m:sSub>
                      <m:r>
                        <a:rPr lang="en-US" altLang="zh-CN" b="0" i="1" smtClean="0">
                          <a:latin typeface="Cambria Math" panose="02040503050406030204" pitchFamily="18" charset="0"/>
                          <a:ea typeface="楷体" panose="02010609060101010101" pitchFamily="49" charset="-122"/>
                        </a:rPr>
                        <m:t>)</m:t>
                      </m:r>
                    </m:oMath>
                  </m:oMathPara>
                </a14:m>
                <a:endParaRPr lang="en-US" altLang="zh-CN" b="0" dirty="0" smtClean="0">
                  <a:latin typeface="Times New Roman" panose="02020603050405020304" pitchFamily="18" charset="0"/>
                  <a:ea typeface="楷体" panose="02010609060101010101" pitchFamily="49" charset="-122"/>
                </a:endParaRPr>
              </a:p>
              <a:p>
                <a:pPr marL="0" indent="0">
                  <a:buNone/>
                </a:pPr>
                <a:r>
                  <a:rPr lang="en-US" altLang="zh-CN" sz="2400" dirty="0" err="1" smtClean="0">
                    <a:latin typeface="Times New Roman" panose="02020603050405020304" pitchFamily="18" charset="0"/>
                    <a:ea typeface="楷体" panose="02010609060101010101" pitchFamily="49" charset="-122"/>
                    <a:cs typeface="Times New Roman" panose="02020603050405020304" pitchFamily="18" charset="0"/>
                  </a:rPr>
                  <a:t>Jelinek</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Mercer</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插值：</a:t>
                </a:r>
                <a:r>
                  <a:rPr lang="zh-CN" altLang="en-US" sz="2400" dirty="0" smtClean="0">
                    <a:latin typeface="楷体" panose="02010609060101010101" pitchFamily="49" charset="-122"/>
                    <a:ea typeface="楷体" panose="02010609060101010101" pitchFamily="49" charset="-122"/>
                    <a:cs typeface="Times New Roman" panose="02020603050405020304" pitchFamily="18" charset="0"/>
                  </a:rPr>
                  <a:t>如果没有观测到</a:t>
                </a:r>
                <a14:m>
                  <m:oMath xmlns:m="http://schemas.openxmlformats.org/officeDocument/2006/math">
                    <m:r>
                      <a:rPr lang="en-US" altLang="zh-CN" sz="2400" b="0" i="1" smtClean="0">
                        <a:latin typeface="Cambria Math" panose="02040503050406030204" pitchFamily="18" charset="0"/>
                        <a:ea typeface="楷体" panose="02010609060101010101" pitchFamily="49" charset="-122"/>
                      </a:rPr>
                      <m:t>𝑘</m:t>
                    </m:r>
                  </m:oMath>
                </a14:m>
                <a:r>
                  <a:rPr lang="zh-CN" altLang="en-US" sz="2400" dirty="0" smtClean="0">
                    <a:latin typeface="楷体" panose="02010609060101010101" pitchFamily="49" charset="-122"/>
                    <a:ea typeface="楷体" panose="02010609060101010101" pitchFamily="49" charset="-122"/>
                    <a:cs typeface="Times New Roman" panose="02020603050405020304" pitchFamily="18" charset="0"/>
                  </a:rPr>
                  <a:t>元文法，那么就基于</a:t>
                </a:r>
                <a14:m>
                  <m:oMath xmlns:m="http://schemas.openxmlformats.org/officeDocument/2006/math">
                    <m:r>
                      <a:rPr lang="en-US" altLang="zh-CN" sz="2400" b="0" i="1" smtClean="0">
                        <a:latin typeface="Cambria Math" panose="02040503050406030204" pitchFamily="18" charset="0"/>
                        <a:ea typeface="楷体" panose="02010609060101010101" pitchFamily="49" charset="-122"/>
                      </a:rPr>
                      <m:t>𝑘</m:t>
                    </m:r>
                  </m:oMath>
                </a14:m>
                <a:r>
                  <a:rPr lang="en-US" altLang="zh-CN" sz="2400" dirty="0" smtClean="0">
                    <a:latin typeface="楷体" panose="02010609060101010101" pitchFamily="49" charset="-122"/>
                    <a:ea typeface="楷体" panose="02010609060101010101" pitchFamily="49" charset="-122"/>
                    <a:cs typeface="Times New Roman" panose="02020603050405020304" pitchFamily="18" charset="0"/>
                  </a:rPr>
                  <a:t>-1</a:t>
                </a:r>
                <a:r>
                  <a:rPr lang="zh-CN" altLang="en-US" sz="2400" dirty="0" smtClean="0">
                    <a:latin typeface="楷体" panose="02010609060101010101" pitchFamily="49" charset="-122"/>
                    <a:ea typeface="楷体" panose="02010609060101010101" pitchFamily="49" charset="-122"/>
                    <a:cs typeface="Times New Roman" panose="02020603050405020304" pitchFamily="18" charset="0"/>
                  </a:rPr>
                  <a:t>元文法</a:t>
                </a:r>
                <a:endParaRPr lang="en-US" altLang="zh-CN" sz="2400" dirty="0" smtClean="0">
                  <a:latin typeface="楷体" panose="02010609060101010101" pitchFamily="49" charset="-122"/>
                  <a:ea typeface="楷体" panose="02010609060101010101" pitchFamily="49" charset="-122"/>
                  <a:cs typeface="Times New Roman" panose="02020603050405020304" pitchFamily="18" charset="0"/>
                </a:endParaRPr>
              </a:p>
              <a:p>
                <a:r>
                  <a:rPr lang="zh-CN" altLang="en-US" sz="2400" dirty="0" smtClean="0">
                    <a:latin typeface="楷体" panose="02010609060101010101" pitchFamily="49" charset="-122"/>
                    <a:ea typeface="楷体" panose="02010609060101010101" pitchFamily="49" charset="-122"/>
                    <a:cs typeface="Times New Roman" panose="02020603050405020304" pitchFamily="18" charset="0"/>
                  </a:rPr>
                  <a:t>限制：基于最大似然估计的语言模型缺乏对上下文的泛化。没有语义上的理解。</a:t>
                </a:r>
                <a:endParaRPr lang="en-US" altLang="zh-CN" sz="2400" dirty="0">
                  <a:latin typeface="楷体" panose="02010609060101010101" pitchFamily="49" charset="-122"/>
                  <a:ea typeface="楷体" panose="02010609060101010101" pitchFamily="49" charset="-122"/>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801" r="-464" b="-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539413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547</TotalTime>
  <Words>306</Words>
  <Application>Microsoft Office PowerPoint</Application>
  <PresentationFormat>宽屏</PresentationFormat>
  <Paragraphs>79</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等线</vt:lpstr>
      <vt:lpstr>等线 Light</vt:lpstr>
      <vt:lpstr>楷体</vt:lpstr>
      <vt:lpstr>Arial</vt:lpstr>
      <vt:lpstr>Cambria Math</vt:lpstr>
      <vt:lpstr>Times New Roman</vt:lpstr>
      <vt:lpstr>Office 主题​​</vt:lpstr>
      <vt:lpstr>Language Model</vt:lpstr>
      <vt:lpstr>Outline</vt:lpstr>
      <vt:lpstr>语言模型的任务</vt:lpstr>
      <vt:lpstr>出现的问题</vt:lpstr>
      <vt:lpstr>马尔科夫假设</vt:lpstr>
      <vt:lpstr>语言模型的评价指标</vt:lpstr>
      <vt:lpstr>困惑度(perplexity)</vt:lpstr>
      <vt:lpstr>传统方法</vt:lpstr>
      <vt:lpstr>数据平滑</vt:lpstr>
      <vt:lpstr>神经网络语言模型</vt:lpstr>
      <vt:lpstr>神经网络语言模型</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Model</dc:title>
  <dc:creator>马新宇</dc:creator>
  <cp:lastModifiedBy>马新宇</cp:lastModifiedBy>
  <cp:revision>55</cp:revision>
  <dcterms:created xsi:type="dcterms:W3CDTF">2018-10-30T07:55:16Z</dcterms:created>
  <dcterms:modified xsi:type="dcterms:W3CDTF">2018-10-31T03:35:29Z</dcterms:modified>
</cp:coreProperties>
</file>