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0" r:id="rId3"/>
    <p:sldId id="318" r:id="rId4"/>
    <p:sldId id="271" r:id="rId5"/>
    <p:sldId id="287" r:id="rId6"/>
    <p:sldId id="261" r:id="rId7"/>
    <p:sldId id="272" r:id="rId8"/>
    <p:sldId id="273" r:id="rId9"/>
    <p:sldId id="290" r:id="rId10"/>
    <p:sldId id="291" r:id="rId11"/>
    <p:sldId id="292" r:id="rId12"/>
    <p:sldId id="324" r:id="rId13"/>
    <p:sldId id="293" r:id="rId14"/>
    <p:sldId id="294" r:id="rId15"/>
    <p:sldId id="325" r:id="rId16"/>
    <p:sldId id="295" r:id="rId17"/>
    <p:sldId id="296" r:id="rId18"/>
    <p:sldId id="297" r:id="rId19"/>
    <p:sldId id="326" r:id="rId20"/>
    <p:sldId id="327" r:id="rId21"/>
    <p:sldId id="328" r:id="rId22"/>
    <p:sldId id="334" r:id="rId23"/>
    <p:sldId id="336" r:id="rId24"/>
    <p:sldId id="337" r:id="rId25"/>
    <p:sldId id="338" r:id="rId26"/>
    <p:sldId id="329" r:id="rId27"/>
    <p:sldId id="322" r:id="rId28"/>
    <p:sldId id="330" r:id="rId29"/>
    <p:sldId id="331" r:id="rId30"/>
    <p:sldId id="332" r:id="rId31"/>
    <p:sldId id="333" r:id="rId32"/>
    <p:sldId id="34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2DE8992-DB3C-488B-BEE1-BE5F9AAF855D}">
          <p14:sldIdLst>
            <p14:sldId id="256"/>
            <p14:sldId id="260"/>
            <p14:sldId id="318"/>
            <p14:sldId id="271"/>
            <p14:sldId id="287"/>
            <p14:sldId id="261"/>
            <p14:sldId id="272"/>
            <p14:sldId id="273"/>
            <p14:sldId id="290"/>
            <p14:sldId id="291"/>
            <p14:sldId id="292"/>
            <p14:sldId id="324"/>
            <p14:sldId id="293"/>
            <p14:sldId id="294"/>
            <p14:sldId id="325"/>
            <p14:sldId id="295"/>
            <p14:sldId id="296"/>
            <p14:sldId id="297"/>
            <p14:sldId id="326"/>
            <p14:sldId id="327"/>
            <p14:sldId id="328"/>
            <p14:sldId id="334"/>
            <p14:sldId id="336"/>
            <p14:sldId id="337"/>
            <p14:sldId id="338"/>
            <p14:sldId id="329"/>
            <p14:sldId id="322"/>
            <p14:sldId id="330"/>
            <p14:sldId id="331"/>
            <p14:sldId id="332"/>
            <p14:sldId id="333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B3C"/>
    <a:srgbClr val="304F62"/>
    <a:srgbClr val="1F392E"/>
    <a:srgbClr val="184048"/>
    <a:srgbClr val="15383F"/>
    <a:srgbClr val="0C3448"/>
    <a:srgbClr val="001132"/>
    <a:srgbClr val="284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09" autoAdjust="0"/>
    <p:restoredTop sz="94613"/>
  </p:normalViewPr>
  <p:slideViewPr>
    <p:cSldViewPr snapToGrid="0">
      <p:cViewPr varScale="1">
        <p:scale>
          <a:sx n="119" d="100"/>
          <a:sy n="119" d="100"/>
        </p:scale>
        <p:origin x="7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3F68B-2CD9-4A69-93F2-FB1D8AFF6D77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00E4F-7479-46A7-ABF0-A269BC085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172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B9807-81FA-455A-B3C0-3C7EDEA7A693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09E2-E6BE-4BFA-B1BB-C6D81C746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691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2014</a:t>
            </a:r>
            <a:r>
              <a:rPr kumimoji="1" lang="zh-CN" altLang="en-US" dirty="0" smtClean="0"/>
              <a:t>年，开始从线性分类器转向非线性神经网络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709E2-E6BE-4BFA-B1BB-C6D81C74617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71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408048"/>
            <a:ext cx="9144000" cy="1767794"/>
          </a:xfrm>
        </p:spPr>
        <p:txBody>
          <a:bodyPr anchor="b">
            <a:normAutofit/>
          </a:bodyPr>
          <a:lstStyle>
            <a:lvl1pPr algn="l">
              <a:defRPr sz="4800" baseline="0">
                <a:solidFill>
                  <a:srgbClr val="304F62"/>
                </a:solidFill>
                <a:latin typeface="Cambria Math" panose="02040503050406030204" pitchFamily="18" charset="0"/>
              </a:defRPr>
            </a:lvl1pPr>
          </a:lstStyle>
          <a:p>
            <a:r>
              <a:rPr lang="en-US" altLang="zh-CN" dirty="0" smtClean="0"/>
              <a:t>Put title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 smtClean="0"/>
              <a:t>Put subheading here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1632857" y="2828046"/>
            <a:ext cx="10286427" cy="1779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30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1673" y="2063297"/>
            <a:ext cx="8428653" cy="1325563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rgbClr val="1F392E"/>
                </a:solidFill>
                <a:latin typeface="Cambria Math" panose="02040503050406030204" pitchFamily="18" charset="0"/>
              </a:defRPr>
            </a:lvl1pPr>
          </a:lstStyle>
          <a:p>
            <a:r>
              <a:rPr lang="en-US" altLang="zh-CN" dirty="0" smtClean="0"/>
              <a:t>Section Title</a:t>
            </a:r>
            <a:endParaRPr lang="zh-CN" altLang="en-US" dirty="0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987419" y="3258232"/>
            <a:ext cx="7520473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29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998376"/>
            <a:ext cx="10515600" cy="5178587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 altLang="zh-CN" dirty="0" smtClean="0"/>
              <a:t>Content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Content1</a:t>
            </a:r>
            <a:endParaRPr lang="zh-CN" altLang="en-US" dirty="0" smtClean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802433"/>
          </a:xfrm>
          <a:prstGeom prst="rect">
            <a:avLst/>
          </a:prstGeom>
          <a:solidFill>
            <a:srgbClr val="184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8620" y="70595"/>
            <a:ext cx="10125270" cy="661242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bg1">
                    <a:lumMod val="95000"/>
                  </a:schemeClr>
                </a:solidFill>
                <a:latin typeface="Cambria Math" panose="02040503050406030204" pitchFamily="18" charset="0"/>
              </a:defRPr>
            </a:lvl1pPr>
          </a:lstStyle>
          <a:p>
            <a:r>
              <a:rPr lang="en-US" altLang="zh-CN" dirty="0" smtClean="0"/>
              <a:t>Page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24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FA837-3B01-44F6-8B73-F9049C7B4776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592FD-0C8B-4568-BE33-866531EBE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40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Neural Network Methods in Natural Language Processing</a:t>
            </a:r>
            <a:endParaRPr lang="zh-CN" altLang="en-US" b="1" dirty="0">
              <a:solidFill>
                <a:srgbClr val="0A2B3C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000" dirty="0">
                <a:latin typeface="+mn-lt"/>
                <a:ea typeface="汉仪丫丫体简" panose="02010604000101010101" pitchFamily="2" charset="-122"/>
              </a:rPr>
              <a:t>延浩然</a:t>
            </a:r>
            <a:r>
              <a:rPr lang="en-US" altLang="zh-CN" sz="2000" dirty="0">
                <a:latin typeface="+mn-lt"/>
                <a:ea typeface="汉仪丫丫体简" panose="02010604000101010101" pitchFamily="2" charset="-122"/>
              </a:rPr>
              <a:t>   </a:t>
            </a:r>
            <a:r>
              <a:rPr lang="zh-CN" altLang="en-US" sz="2000" dirty="0">
                <a:latin typeface="+mn-lt"/>
                <a:ea typeface="汉仪丫丫体简" panose="02010604000101010101" pitchFamily="2" charset="-122"/>
              </a:rPr>
              <a:t>吴晨</a:t>
            </a:r>
            <a:endParaRPr lang="en-US" altLang="zh-CN" sz="2000" dirty="0">
              <a:latin typeface="+mn-lt"/>
              <a:ea typeface="汉仪丫丫体简" panose="0201060400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9480" y="2509225"/>
            <a:ext cx="599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304F62"/>
                </a:solidFill>
                <a:latin typeface="Cambria Math" panose="02040503050406030204" pitchFamily="18" charset="0"/>
                <a:ea typeface="+mj-ea"/>
                <a:cs typeface="+mj-cs"/>
              </a:rPr>
              <a:t>Ch1</a:t>
            </a:r>
            <a:r>
              <a:rPr lang="en-US" altLang="zh-CN" sz="2400" dirty="0" smtClean="0"/>
              <a:t>  </a:t>
            </a:r>
            <a:r>
              <a:rPr lang="en-US" altLang="zh-CN" sz="2400" b="1" dirty="0" smtClean="0">
                <a:solidFill>
                  <a:srgbClr val="304F62"/>
                </a:solidFill>
                <a:latin typeface="Cambria Math" panose="02040503050406030204" pitchFamily="18" charset="0"/>
                <a:ea typeface="+mj-ea"/>
                <a:cs typeface="+mj-cs"/>
              </a:rPr>
              <a:t>Introduction</a:t>
            </a:r>
            <a:endParaRPr lang="zh-CN" altLang="en-US" sz="2400" b="1" dirty="0">
              <a:solidFill>
                <a:srgbClr val="304F62"/>
              </a:solidFill>
              <a:latin typeface="Cambria Math" panose="020405030504060302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23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Compositional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47908" y="1414406"/>
            <a:ext cx="10289295" cy="53058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Compositional</a:t>
            </a:r>
          </a:p>
          <a:p>
            <a:endParaRPr lang="en-US" altLang="zh-CN" dirty="0"/>
          </a:p>
          <a:p>
            <a:pPr lvl="1"/>
            <a:r>
              <a:rPr lang="en-US" altLang="zh-CN" dirty="0" err="1" smtClean="0"/>
              <a:t>eg.make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</a:t>
            </a:r>
            <a:r>
              <a:rPr lang="en-US" altLang="zh-CN" sz="2400" dirty="0" smtClean="0"/>
              <a:t>make </a:t>
            </a:r>
            <a:r>
              <a:rPr lang="en-US" altLang="zh-CN" sz="2400" dirty="0"/>
              <a:t>up</a:t>
            </a:r>
          </a:p>
          <a:p>
            <a:pPr marL="0" indent="0"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smtClean="0"/>
              <a:t>        Can </a:t>
            </a:r>
            <a:r>
              <a:rPr lang="en-US" altLang="zh-CN" sz="2400" dirty="0"/>
              <a:t>I make up the history exam I missed?</a:t>
            </a:r>
          </a:p>
          <a:p>
            <a:pPr marL="0" indent="0"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smtClean="0"/>
              <a:t>        Bruce makes </a:t>
            </a:r>
            <a:r>
              <a:rPr lang="en-US" altLang="zh-CN" sz="2400" dirty="0"/>
              <a:t>up his mind to stop gambling and go find a job finally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00B050"/>
                </a:solidFill>
              </a:rPr>
              <a:t>字母组成词，词组成短语和句子，一个短语的意思可能比组成它的词的含义更多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00B050"/>
                </a:solidFill>
              </a:rPr>
              <a:t>在理解一段文字时，需要从整体的角度去考量</a:t>
            </a:r>
            <a:endParaRPr lang="en-US" altLang="zh-CN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3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Sparse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43000" y="903126"/>
            <a:ext cx="10271960" cy="5764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</a:rPr>
              <a:t>       </a:t>
            </a:r>
          </a:p>
          <a:p>
            <a:pPr marL="0" indent="0">
              <a:buNone/>
            </a:pP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前两个特性的结合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/>
              <a:t>各种离散的语言单位组合成了千变万化的表达，形成了十分庞大的句子</a:t>
            </a:r>
            <a:r>
              <a:rPr lang="en-US" altLang="zh-CN" dirty="0"/>
              <a:t>/</a:t>
            </a:r>
            <a:r>
              <a:rPr lang="zh-CN" altLang="en-US" dirty="0"/>
              <a:t>篇章</a:t>
            </a:r>
            <a:r>
              <a:rPr lang="zh-CN" altLang="en-US" dirty="0" smtClean="0"/>
              <a:t>数目，造成</a:t>
            </a:r>
            <a:r>
              <a:rPr lang="zh-CN" altLang="en-US" dirty="0"/>
              <a:t>了数据极大的稀疏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例如，十年前报纸上的人名、商标名、公司名、科技名词等主题，都与现在大不相同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给通过样本去学习的方法增加了难度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571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8323" y="2368097"/>
            <a:ext cx="10149894" cy="1325563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3600" b="1" kern="1200" dirty="0" smtClean="0">
                <a:solidFill>
                  <a:srgbClr val="1F392E"/>
                </a:solidFill>
                <a:latin typeface="Cambria Math" panose="02040503050406030204" pitchFamily="18" charset="0"/>
                <a:ea typeface="+mj-ea"/>
                <a:cs typeface="+mj-cs"/>
              </a:rPr>
              <a:t>Neural  Network  And  Deep  Learning</a:t>
            </a:r>
            <a:br>
              <a:rPr lang="en-US" altLang="zh-CN" sz="3600" b="1" kern="1200" dirty="0" smtClean="0">
                <a:solidFill>
                  <a:srgbClr val="1F392E"/>
                </a:solidFill>
                <a:latin typeface="Cambria Math" panose="02040503050406030204" pitchFamily="18" charset="0"/>
                <a:ea typeface="+mj-ea"/>
                <a:cs typeface="+mj-cs"/>
              </a:rPr>
            </a:b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7891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Deep Learning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603709" y="1080591"/>
            <a:ext cx="9651332" cy="4183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24" y="3033145"/>
            <a:ext cx="2930488" cy="165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138" y="2030609"/>
            <a:ext cx="37623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88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Deep Learning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64996" y="1335001"/>
            <a:ext cx="9318894" cy="400673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深度学习不仅可以做预测，更可以学习数据的</a:t>
            </a:r>
            <a:r>
              <a:rPr lang="zh-CN" altLang="en-US" b="1" dirty="0" smtClean="0">
                <a:solidFill>
                  <a:srgbClr val="FF0000"/>
                </a:solidFill>
              </a:rPr>
              <a:t>正确表示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   这使得多数的</a:t>
            </a:r>
            <a:r>
              <a:rPr lang="en-US" altLang="zh-CN" dirty="0" smtClean="0"/>
              <a:t>NLP</a:t>
            </a:r>
            <a:r>
              <a:rPr lang="zh-CN" altLang="en-US" dirty="0" smtClean="0"/>
              <a:t>问题变得更为容易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将离散的符号映射到低维空间的向量上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endParaRPr lang="en-US" altLang="zh-CN" dirty="0"/>
          </a:p>
          <a:p>
            <a:r>
              <a:rPr lang="zh-CN" altLang="en-US" dirty="0"/>
              <a:t>人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r>
              <a:rPr lang="en-US" altLang="zh-CN" dirty="0"/>
              <a:t>  </a:t>
            </a:r>
            <a:r>
              <a:rPr lang="zh-CN" altLang="en-US" dirty="0"/>
              <a:t>设计网络结构，提供合适的输入</a:t>
            </a:r>
            <a:r>
              <a:rPr lang="en-US" altLang="zh-CN" dirty="0"/>
              <a:t>-</a:t>
            </a:r>
            <a:r>
              <a:rPr lang="zh-CN" altLang="en-US" dirty="0"/>
              <a:t>输出样本和适当的编码</a:t>
            </a:r>
            <a:endParaRPr lang="en-US" altLang="zh-CN" dirty="0"/>
          </a:p>
          <a:p>
            <a:r>
              <a:rPr lang="zh-CN" altLang="en-US" dirty="0"/>
              <a:t>神经网络 ：自动的学会合理的数据表示</a:t>
            </a:r>
            <a:endParaRPr lang="en-US" altLang="zh-CN" dirty="0"/>
          </a:p>
          <a:p>
            <a:endParaRPr lang="zh-CN" altLang="en-US" dirty="0"/>
          </a:p>
          <a:p>
            <a:pPr>
              <a:buFont typeface="Arial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464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8323" y="2368097"/>
            <a:ext cx="10149894" cy="1325563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3600" b="1" kern="1200" dirty="0" smtClean="0">
                <a:solidFill>
                  <a:srgbClr val="1F392E"/>
                </a:solidFill>
                <a:latin typeface="Cambria Math" panose="02040503050406030204" pitchFamily="18" charset="0"/>
                <a:ea typeface="+mj-ea"/>
                <a:cs typeface="+mj-cs"/>
              </a:rPr>
              <a:t>Deep  Learning  in  NLP</a:t>
            </a:r>
            <a:br>
              <a:rPr lang="en-US" altLang="zh-CN" sz="3600" b="1" kern="1200" dirty="0" smtClean="0">
                <a:solidFill>
                  <a:srgbClr val="1F392E"/>
                </a:solidFill>
                <a:latin typeface="Cambria Math" panose="02040503050406030204" pitchFamily="18" charset="0"/>
                <a:ea typeface="+mj-ea"/>
                <a:cs typeface="+mj-cs"/>
              </a:rPr>
            </a:b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4725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Deep Learning in NLP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63219" y="1060357"/>
            <a:ext cx="11016916" cy="5745324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3200" dirty="0" smtClean="0"/>
              <a:t>a major component: embedding layer</a:t>
            </a:r>
          </a:p>
          <a:p>
            <a:endParaRPr lang="en-US" altLang="zh-CN" dirty="0"/>
          </a:p>
          <a:p>
            <a:pPr lvl="1"/>
            <a:r>
              <a:rPr lang="zh-CN" altLang="en-US" sz="2800" dirty="0" smtClean="0"/>
              <a:t>将孤立的符号变成可操作的数学对象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离散的符号</a:t>
            </a:r>
            <a:r>
              <a:rPr lang="en-US" altLang="zh-CN" sz="2800" dirty="0" smtClean="0"/>
              <a:t>            </a:t>
            </a:r>
            <a:r>
              <a:rPr lang="zh-CN" altLang="en-US" sz="2800" dirty="0" smtClean="0"/>
              <a:t>连续的向量空间</a:t>
            </a:r>
            <a:endParaRPr lang="en-US" altLang="zh-CN" sz="2800" dirty="0" smtClean="0"/>
          </a:p>
          <a:p>
            <a:pPr lvl="1"/>
            <a:r>
              <a:rPr lang="en-US" altLang="zh-CN" sz="2800" dirty="0" err="1" smtClean="0"/>
              <a:t>eg</a:t>
            </a:r>
            <a:r>
              <a:rPr lang="en-US" altLang="zh-CN" sz="2800" dirty="0" smtClean="0"/>
              <a:t>. </a:t>
            </a:r>
            <a:r>
              <a:rPr lang="zh-CN" altLang="en-US" sz="2800" dirty="0" smtClean="0"/>
              <a:t>向量间的距离可以用来衡量词（语言单元）之间的距离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减轻了离散化和数据稀疏性的问题</a:t>
            </a:r>
            <a:endParaRPr lang="en-US" altLang="zh-CN" sz="2800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2" name="右箭头 1"/>
          <p:cNvSpPr/>
          <p:nvPr/>
        </p:nvSpPr>
        <p:spPr>
          <a:xfrm>
            <a:off x="3949546" y="3580477"/>
            <a:ext cx="738130" cy="352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50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Deep Learning in NLP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574722" y="2005070"/>
            <a:ext cx="9563331" cy="41866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 Two major kinds of neural network architectures: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 smtClean="0"/>
              <a:t>Feed-forward networks</a:t>
            </a:r>
            <a:r>
              <a:rPr lang="en-US" altLang="zh-CN" sz="2800" dirty="0"/>
              <a:t>(</a:t>
            </a:r>
            <a:r>
              <a:rPr lang="en-US" altLang="zh-CN" sz="2800" dirty="0" smtClean="0"/>
              <a:t>Convolutional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 smtClean="0"/>
              <a:t>Recurrent/recursive networks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594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Feed forward networks</a:t>
            </a:r>
            <a:endParaRPr lang="zh-CN" altLang="en-US" dirty="0"/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1078963" y="925417"/>
            <a:ext cx="10422647" cy="517792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600" dirty="0" smtClean="0"/>
              <a:t>Feed-forward networks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Multi-layer </a:t>
            </a:r>
            <a:r>
              <a:rPr lang="en-US" altLang="zh-CN" sz="2800" dirty="0" err="1" smtClean="0"/>
              <a:t>perceptrons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Fixed sized input/variable length input disregarded the order of the elements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Nonlinearity + word embedding                superior classification accuracy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Convolutional feed-forward networks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Arbitrarily sized inputs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Excel at extracting local patterns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sensitive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order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Identifying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indicative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phrases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sentences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 smtClean="0"/>
              <a:t>documents</a:t>
            </a:r>
            <a:endParaRPr lang="en-US" altLang="zh-CN" sz="24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2" name="右箭头 1"/>
          <p:cNvSpPr/>
          <p:nvPr/>
        </p:nvSpPr>
        <p:spPr>
          <a:xfrm>
            <a:off x="5706392" y="3226841"/>
            <a:ext cx="583894" cy="36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53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Recurrent  neural  networks</a:t>
            </a:r>
            <a:endParaRPr lang="zh-CN" altLang="en-US" dirty="0"/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2303604" y="1334401"/>
            <a:ext cx="8782085" cy="472773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/>
              <a:t>Recurrent neural </a:t>
            </a:r>
            <a:r>
              <a:rPr lang="en-US" altLang="zh-CN" sz="3200" dirty="0" smtClean="0"/>
              <a:t>networks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用于生成序列化的数据的信息化表达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常作为后续网络的前处理单元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考虑了整个句子和语序，不受数据稀疏性的</a:t>
            </a:r>
            <a:r>
              <a:rPr lang="zh-CN" altLang="en-US" dirty="0" smtClean="0"/>
              <a:t>影响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在语言模型取得了令人瞩目的成果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i="1" dirty="0" smtClean="0"/>
              <a:t>RNN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+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Attention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35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Outline</a:t>
            </a:r>
            <a:endParaRPr lang="en-US" altLang="zh-CN" dirty="0">
              <a:effectLst/>
            </a:endParaRPr>
          </a:p>
        </p:txBody>
      </p:sp>
      <p:sp>
        <p:nvSpPr>
          <p:cNvPr id="23" name="内容占位符 1"/>
          <p:cNvSpPr>
            <a:spLocks noGrp="1"/>
          </p:cNvSpPr>
          <p:nvPr>
            <p:ph idx="1"/>
          </p:nvPr>
        </p:nvSpPr>
        <p:spPr>
          <a:xfrm>
            <a:off x="1213918" y="1547989"/>
            <a:ext cx="12087216" cy="596265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zh-CN" sz="3200" dirty="0" smtClean="0"/>
              <a:t>The Challenges of Natural Language Processing</a:t>
            </a:r>
          </a:p>
          <a:p>
            <a:pPr lvl="1">
              <a:lnSpc>
                <a:spcPct val="100000"/>
              </a:lnSpc>
            </a:pPr>
            <a:endParaRPr lang="en-US" altLang="zh-CN" sz="3200" dirty="0" smtClean="0"/>
          </a:p>
          <a:p>
            <a:pPr lvl="1"/>
            <a:r>
              <a:rPr lang="en-US" altLang="zh-CN" sz="3200" dirty="0" smtClean="0"/>
              <a:t>Neural Networks and Deep Learning</a:t>
            </a:r>
          </a:p>
          <a:p>
            <a:pPr lvl="1"/>
            <a:endParaRPr lang="en-US" altLang="zh-CN" sz="3200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sz="3200" dirty="0" smtClean="0">
                <a:solidFill>
                  <a:srgbClr val="00B050"/>
                </a:solidFill>
              </a:rPr>
              <a:t>Deep Learning in NLP</a:t>
            </a:r>
          </a:p>
          <a:p>
            <a:pPr lvl="2"/>
            <a:r>
              <a:rPr lang="en-US" altLang="zh-CN" sz="2800" dirty="0" smtClean="0"/>
              <a:t>Success Stories</a:t>
            </a:r>
          </a:p>
          <a:p>
            <a:pPr lvl="1"/>
            <a:endParaRPr lang="en-US" altLang="zh-CN" sz="3200" dirty="0"/>
          </a:p>
          <a:p>
            <a:pPr lvl="1"/>
            <a:r>
              <a:rPr lang="en-US" altLang="zh-CN" sz="3200" dirty="0" smtClean="0"/>
              <a:t>Coverage and Organization</a:t>
            </a:r>
          </a:p>
        </p:txBody>
      </p:sp>
    </p:spTree>
    <p:extLst>
      <p:ext uri="{BB962C8B-B14F-4D97-AF65-F5344CB8AC3E}">
        <p14:creationId xmlns:p14="http://schemas.microsoft.com/office/powerpoint/2010/main" val="19694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Recursive  neural  networks</a:t>
            </a:r>
            <a:endParaRPr lang="zh-CN" altLang="en-US" dirty="0"/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2325638" y="1587790"/>
            <a:ext cx="8782085" cy="472773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 smtClean="0"/>
              <a:t>Recursive </a:t>
            </a:r>
            <a:r>
              <a:rPr lang="en-US" altLang="zh-CN" sz="3200" dirty="0"/>
              <a:t>neural </a:t>
            </a:r>
            <a:r>
              <a:rPr lang="en-US" altLang="zh-CN" sz="3200" dirty="0" smtClean="0"/>
              <a:t>networks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Recurrent neural networks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对象从 </a:t>
            </a:r>
            <a:r>
              <a:rPr lang="en-US" altLang="zh-CN" dirty="0" smtClean="0"/>
              <a:t>sequence           trees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适用于需要特定树形结构的应用场景，比如句法分析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句法树的生成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2" name="右箭头 1"/>
          <p:cNvSpPr/>
          <p:nvPr/>
        </p:nvSpPr>
        <p:spPr>
          <a:xfrm>
            <a:off x="5365213" y="3486815"/>
            <a:ext cx="572877" cy="319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48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Deep Learning in NLP</a:t>
            </a:r>
            <a:endParaRPr lang="zh-CN" altLang="en-US" dirty="0"/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1796828" y="1642874"/>
            <a:ext cx="8782085" cy="47277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/>
              <a:t>Natural language problems : Structured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sequence-to-sequence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Language prediction problems are related 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Shortage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of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labeled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training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data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Transfer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Semi-supervised learning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2064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8323" y="2368097"/>
            <a:ext cx="10149894" cy="1325563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3600" b="1" kern="1200" dirty="0">
                <a:solidFill>
                  <a:srgbClr val="1F392E"/>
                </a:solidFill>
                <a:latin typeface="Cambria Math" panose="02040503050406030204" pitchFamily="18" charset="0"/>
                <a:ea typeface="+mj-ea"/>
                <a:cs typeface="+mj-cs"/>
              </a:rPr>
              <a:t>Success </a:t>
            </a:r>
            <a:r>
              <a:rPr lang="en-US" altLang="zh-CN" sz="3600" b="1" kern="1200" dirty="0" smtClean="0">
                <a:solidFill>
                  <a:srgbClr val="1F392E"/>
                </a:solidFill>
                <a:latin typeface="Cambria Math" panose="02040503050406030204" pitchFamily="18" charset="0"/>
                <a:ea typeface="+mj-ea"/>
                <a:cs typeface="+mj-cs"/>
              </a:rPr>
              <a:t> Stories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8981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Success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Stories</a:t>
            </a:r>
            <a:endParaRPr lang="zh-CN" altLang="en-US" dirty="0"/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1078963" y="925417"/>
            <a:ext cx="10422647" cy="51779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600" dirty="0" smtClean="0"/>
              <a:t>Fully</a:t>
            </a:r>
            <a:r>
              <a:rPr lang="zh-CN" altLang="en-US" sz="3600" dirty="0" smtClean="0"/>
              <a:t> </a:t>
            </a:r>
            <a:r>
              <a:rPr lang="en-US" altLang="zh-CN" sz="3600" dirty="0"/>
              <a:t>c</a:t>
            </a:r>
            <a:r>
              <a:rPr lang="en-US" altLang="zh-CN" sz="3600" dirty="0" smtClean="0"/>
              <a:t>onnected</a:t>
            </a:r>
            <a:r>
              <a:rPr lang="zh-CN" altLang="en-US" sz="3600" dirty="0" smtClean="0"/>
              <a:t> </a:t>
            </a:r>
            <a:r>
              <a:rPr lang="en-US" altLang="zh-CN" sz="3600" dirty="0"/>
              <a:t>f</a:t>
            </a:r>
            <a:r>
              <a:rPr lang="en-US" altLang="zh-CN" sz="3600" dirty="0" smtClean="0"/>
              <a:t>eed-forward networks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Replace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linear</a:t>
            </a:r>
            <a:r>
              <a:rPr lang="zh-CN" altLang="en-US" sz="2800" dirty="0" smtClean="0"/>
              <a:t> </a:t>
            </a:r>
            <a:r>
              <a:rPr lang="en-US" altLang="zh-CN" dirty="0" smtClean="0"/>
              <a:t>classifiers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sz="2800" dirty="0" smtClean="0"/>
              <a:t>great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improvement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Language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modeling;</a:t>
            </a:r>
            <a:r>
              <a:rPr lang="zh-CN" altLang="en-US" dirty="0" smtClean="0"/>
              <a:t> </a:t>
            </a:r>
            <a:r>
              <a:rPr lang="en-US" altLang="zh-CN" dirty="0" smtClean="0"/>
              <a:t>CCG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supertagging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r>
              <a:rPr lang="en-US" altLang="zh-CN" dirty="0" smtClean="0"/>
              <a:t>dialog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tracking;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pre-ordering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SMT;</a:t>
            </a:r>
            <a:r>
              <a:rPr lang="zh-CN" altLang="en-US" dirty="0"/>
              <a:t> </a:t>
            </a:r>
            <a:r>
              <a:rPr lang="en-US" altLang="zh-CN" dirty="0" smtClean="0"/>
              <a:t>sentiment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classification;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factoid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question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answering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FC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syntactic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parsing;</a:t>
            </a:r>
            <a:r>
              <a:rPr lang="zh-CN" altLang="en-US" dirty="0" smtClean="0"/>
              <a:t> </a:t>
            </a:r>
            <a:r>
              <a:rPr lang="en-US" altLang="zh-CN" dirty="0" smtClean="0"/>
              <a:t>sequence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tagging;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767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Success</a:t>
            </a:r>
            <a:r>
              <a:rPr lang="zh-CN" altLang="en-US" dirty="0" smtClean="0"/>
              <a:t> </a:t>
            </a:r>
            <a:r>
              <a:rPr lang="en-US" altLang="zh-CN" smtClean="0"/>
              <a:t>Stories</a:t>
            </a:r>
            <a:endParaRPr lang="zh-CN" altLang="en-US" dirty="0"/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1078963" y="925417"/>
            <a:ext cx="10422647" cy="51779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600" dirty="0" smtClean="0"/>
              <a:t>Convolutional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neural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networks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Useful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needs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clues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Document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classification;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short-text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categorization;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sentiment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classification;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extraction;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detection;</a:t>
            </a:r>
            <a:r>
              <a:rPr lang="zh-CN" altLang="en-US" dirty="0" smtClean="0"/>
              <a:t> </a:t>
            </a:r>
            <a:r>
              <a:rPr lang="en-US" altLang="zh-CN" dirty="0" smtClean="0"/>
              <a:t>semantic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role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labeling;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question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answering;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10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Success</a:t>
            </a:r>
            <a:r>
              <a:rPr lang="zh-CN" altLang="en-US" dirty="0" smtClean="0"/>
              <a:t> </a:t>
            </a:r>
            <a:r>
              <a:rPr lang="en-US" altLang="zh-CN" smtClean="0"/>
              <a:t>Stories</a:t>
            </a:r>
            <a:endParaRPr lang="zh-CN" altLang="en-US" dirty="0"/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1078963" y="925417"/>
            <a:ext cx="10422647" cy="51779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600" dirty="0" smtClean="0"/>
              <a:t>Recurrent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and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recursive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neural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networks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arbitrary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sizes</a:t>
            </a:r>
            <a:r>
              <a:rPr lang="zh-CN" altLang="en-US" dirty="0" smtClean="0"/>
              <a:t> </a:t>
            </a:r>
            <a:r>
              <a:rPr lang="en-US" altLang="zh-CN" dirty="0" smtClean="0"/>
              <a:t>(sequences,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trees)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Language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modeling;</a:t>
            </a:r>
            <a:r>
              <a:rPr lang="zh-CN" altLang="en-US" dirty="0" smtClean="0"/>
              <a:t> </a:t>
            </a:r>
            <a:r>
              <a:rPr lang="en-US" altLang="zh-CN" dirty="0" smtClean="0"/>
              <a:t>sequence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tagging;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translation;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parsing;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generation;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extraction;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380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8323" y="2368097"/>
            <a:ext cx="10149894" cy="1325563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3600" b="1" kern="1200" dirty="0" smtClean="0">
                <a:solidFill>
                  <a:srgbClr val="1F392E"/>
                </a:solidFill>
                <a:latin typeface="Cambria Math" panose="02040503050406030204" pitchFamily="18" charset="0"/>
                <a:ea typeface="+mj-ea"/>
                <a:cs typeface="+mj-cs"/>
              </a:rPr>
              <a:t>Coverage  And  Organization</a:t>
            </a:r>
            <a:br>
              <a:rPr lang="en-US" altLang="zh-CN" sz="3600" b="1" kern="1200" dirty="0" smtClean="0">
                <a:solidFill>
                  <a:srgbClr val="1F392E"/>
                </a:solidFill>
                <a:latin typeface="Cambria Math" panose="02040503050406030204" pitchFamily="18" charset="0"/>
                <a:ea typeface="+mj-ea"/>
                <a:cs typeface="+mj-cs"/>
              </a:rPr>
            </a:b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32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Coverage  And  Organization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5641" y="1556807"/>
            <a:ext cx="87581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Four Parts</a:t>
            </a:r>
          </a:p>
          <a:p>
            <a:endParaRPr lang="en-US" altLang="zh-CN" sz="32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800" dirty="0" smtClean="0"/>
              <a:t>Part I : The basic learning machinery</a:t>
            </a:r>
          </a:p>
          <a:p>
            <a:endParaRPr lang="en-US" altLang="zh-CN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800" dirty="0" smtClean="0"/>
              <a:t>Part II : Language data connects the machinery introduced in part I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800" dirty="0" smtClean="0"/>
              <a:t>Part III: Specialized convolutional and recurrent networks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800" dirty="0" smtClean="0"/>
              <a:t>Part IV: Advanced  topics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1906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Coverage  And  Organization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5641" y="1556807"/>
            <a:ext cx="875818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Part I   </a:t>
            </a:r>
            <a:r>
              <a:rPr lang="en-US" altLang="zh-CN" sz="3200" dirty="0"/>
              <a:t>basic learning machinery</a:t>
            </a:r>
            <a:endParaRPr lang="en-US" altLang="zh-CN" sz="3200" dirty="0" smtClean="0"/>
          </a:p>
          <a:p>
            <a:endParaRPr lang="en-US" altLang="zh-CN" sz="32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800" dirty="0" smtClean="0"/>
              <a:t>Chapter 2 : basic concepts of supervised learning</a:t>
            </a:r>
          </a:p>
          <a:p>
            <a:endParaRPr lang="en-US" altLang="zh-CN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800" dirty="0" smtClean="0"/>
              <a:t>Chapter 3 : from linear model to multi-layer </a:t>
            </a:r>
            <a:r>
              <a:rPr lang="en-US" altLang="zh-CN" sz="2800" dirty="0" err="1" smtClean="0"/>
              <a:t>perceptrons</a:t>
            </a:r>
            <a:r>
              <a:rPr lang="en-US" altLang="zh-CN" sz="2800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800" dirty="0"/>
              <a:t>Chapter 4</a:t>
            </a:r>
            <a:r>
              <a:rPr lang="en-US" altLang="zh-CN" sz="2800" dirty="0" smtClean="0"/>
              <a:t>: feed-forward neural networks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800" dirty="0"/>
              <a:t>Chapter </a:t>
            </a:r>
            <a:r>
              <a:rPr lang="en-US" altLang="zh-CN" sz="2800" dirty="0" smtClean="0"/>
              <a:t>5 : </a:t>
            </a:r>
            <a:r>
              <a:rPr lang="en-US" altLang="zh-CN" sz="2800" dirty="0"/>
              <a:t>neural </a:t>
            </a:r>
            <a:r>
              <a:rPr lang="en-US" altLang="zh-CN" sz="2800" dirty="0" smtClean="0"/>
              <a:t>network training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5971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Coverage  And  Organization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5641" y="1611891"/>
            <a:ext cx="875818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Part II    working with natural language data</a:t>
            </a:r>
          </a:p>
          <a:p>
            <a:endParaRPr lang="en-US" altLang="zh-CN" sz="32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800" dirty="0" smtClean="0"/>
              <a:t>Chapter 6 : common NLP problems and features</a:t>
            </a:r>
            <a:endParaRPr lang="en-US" altLang="zh-CN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800" dirty="0" smtClean="0"/>
              <a:t>Chapter 7 : case studies of NLP features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800" dirty="0"/>
              <a:t>Chapter </a:t>
            </a:r>
            <a:r>
              <a:rPr lang="en-US" altLang="zh-CN" sz="2800" dirty="0" smtClean="0"/>
              <a:t>8: connects  cp6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7 with neural networks</a:t>
            </a:r>
            <a:endParaRPr lang="en-US" altLang="zh-CN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800" dirty="0"/>
              <a:t>Chapter 9</a:t>
            </a:r>
            <a:r>
              <a:rPr lang="en-US" altLang="zh-CN" sz="2800" dirty="0" smtClean="0"/>
              <a:t> : language modeling</a:t>
            </a:r>
            <a:endParaRPr lang="en-US" altLang="zh-CN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800" dirty="0"/>
              <a:t>Chapter </a:t>
            </a:r>
            <a:r>
              <a:rPr lang="en-US" altLang="zh-CN" sz="2800" dirty="0" smtClean="0"/>
              <a:t>10 : pre-trained word representations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800" dirty="0" smtClean="0"/>
              <a:t>Chapter 11 : using word </a:t>
            </a:r>
            <a:r>
              <a:rPr lang="en-US" altLang="zh-CN" sz="2800" dirty="0" err="1" smtClean="0"/>
              <a:t>embeddings</a:t>
            </a:r>
            <a:endParaRPr lang="en-US" altLang="zh-CN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800" dirty="0"/>
              <a:t>Chapter </a:t>
            </a:r>
            <a:r>
              <a:rPr lang="en-US" altLang="zh-CN" sz="2800" dirty="0" smtClean="0"/>
              <a:t>12 : case study of a task-specific feed-forward network tailored for the Natural Language Inference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sz="2800" dirty="0"/>
          </a:p>
          <a:p>
            <a:pPr marL="342900" indent="-342900">
              <a:buFont typeface="Arial" pitchFamily="34" charset="0"/>
              <a:buChar char="•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7185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8323" y="2368097"/>
            <a:ext cx="10149894" cy="1325563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3600" b="1" kern="1200" dirty="0">
                <a:solidFill>
                  <a:srgbClr val="1F392E"/>
                </a:solidFill>
                <a:latin typeface="Cambria Math" panose="02040503050406030204" pitchFamily="18" charset="0"/>
                <a:ea typeface="+mj-ea"/>
                <a:cs typeface="+mj-cs"/>
              </a:rPr>
              <a:t>The Challenges of </a:t>
            </a:r>
            <a:r>
              <a:rPr lang="en-US" altLang="zh-CN" sz="3600" b="1" kern="1200" dirty="0" smtClean="0">
                <a:solidFill>
                  <a:srgbClr val="1F392E"/>
                </a:solidFill>
                <a:latin typeface="Cambria Math" panose="02040503050406030204" pitchFamily="18" charset="0"/>
                <a:ea typeface="+mj-ea"/>
                <a:cs typeface="+mj-cs"/>
              </a:rPr>
              <a:t>Natural </a:t>
            </a:r>
            <a:r>
              <a:rPr lang="en-US" altLang="zh-CN" sz="3600" b="1" kern="1200" dirty="0">
                <a:solidFill>
                  <a:srgbClr val="1F392E"/>
                </a:solidFill>
                <a:latin typeface="Cambria Math" panose="02040503050406030204" pitchFamily="18" charset="0"/>
                <a:ea typeface="+mj-ea"/>
                <a:cs typeface="+mj-cs"/>
              </a:rPr>
              <a:t>Language Processing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2489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Coverage  And  Organization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5641" y="1611891"/>
            <a:ext cx="875818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Part III    specialized architectures</a:t>
            </a:r>
          </a:p>
          <a:p>
            <a:endParaRPr lang="en-US" altLang="zh-CN" sz="32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800" dirty="0" smtClean="0"/>
              <a:t>Chapter 13 : convolutional neural networks</a:t>
            </a:r>
            <a:endParaRPr lang="en-US" altLang="zh-CN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800" dirty="0" smtClean="0"/>
              <a:t>Chapter 14 : RNN abstraction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800" dirty="0"/>
              <a:t>Chapter </a:t>
            </a:r>
            <a:r>
              <a:rPr lang="en-US" altLang="zh-CN" sz="2800" dirty="0" smtClean="0"/>
              <a:t>15: simple RNN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LSTM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GRU</a:t>
            </a:r>
            <a:endParaRPr lang="en-US" altLang="zh-CN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800" dirty="0"/>
              <a:t>Chapter </a:t>
            </a:r>
            <a:r>
              <a:rPr lang="en-US" altLang="zh-CN" sz="2800" dirty="0" smtClean="0"/>
              <a:t>16 : examples of modeling with RNN abstraction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800" dirty="0" smtClean="0"/>
              <a:t>Chapter 17 : conditioned generation framework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sz="2800" dirty="0"/>
          </a:p>
          <a:p>
            <a:pPr marL="342900" indent="-342900">
              <a:buFont typeface="Arial" pitchFamily="34" charset="0"/>
              <a:buChar char="•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2559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Coverage  And  Organization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5641" y="1611891"/>
            <a:ext cx="875818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Part IV    advanced and non-core topics</a:t>
            </a:r>
          </a:p>
          <a:p>
            <a:endParaRPr lang="en-US" altLang="zh-CN" sz="32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800" dirty="0" smtClean="0"/>
              <a:t>Chapter 18 : recursive neural networks</a:t>
            </a:r>
          </a:p>
          <a:p>
            <a:endParaRPr lang="en-US" altLang="zh-CN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800" dirty="0" smtClean="0"/>
              <a:t>Chapter 19 : structured output prediction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800" dirty="0"/>
              <a:t>Chapter </a:t>
            </a:r>
            <a:r>
              <a:rPr lang="en-US" altLang="zh-CN" sz="2800" dirty="0" smtClean="0"/>
              <a:t>20 : multi-task and semi-supervised learning</a:t>
            </a:r>
            <a:endParaRPr lang="en-US" altLang="zh-CN" sz="2800" dirty="0"/>
          </a:p>
          <a:p>
            <a:pPr marL="342900" indent="-342900">
              <a:buFont typeface="Arial" pitchFamily="34" charset="0"/>
              <a:buChar char="•"/>
            </a:pPr>
            <a:endParaRPr lang="en-US" altLang="zh-CN" sz="2800" dirty="0"/>
          </a:p>
          <a:p>
            <a:pPr marL="342900" indent="-342900">
              <a:buFont typeface="Arial" pitchFamily="34" charset="0"/>
              <a:buChar char="•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0493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32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Natural Language Processing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22164" y="1712636"/>
            <a:ext cx="10515600" cy="425850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 </a:t>
            </a:r>
            <a:r>
              <a:rPr lang="en-US" altLang="zh-CN" sz="3600" dirty="0"/>
              <a:t>Natural Language </a:t>
            </a:r>
            <a:r>
              <a:rPr lang="en-US" altLang="zh-CN" sz="3600" dirty="0" smtClean="0"/>
              <a:t>Processing </a:t>
            </a:r>
          </a:p>
          <a:p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Natural </a:t>
            </a:r>
            <a:r>
              <a:rPr lang="en-US" altLang="zh-CN" dirty="0"/>
              <a:t>Language Processing is the field of designing methods and algorithms that take as input or produce as output unstructured, natural language data.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068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99715" y="1134737"/>
            <a:ext cx="10226224" cy="6343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Human </a:t>
            </a:r>
            <a:r>
              <a:rPr lang="en-US" altLang="zh-CN" sz="3200" dirty="0" smtClean="0"/>
              <a:t>language</a:t>
            </a:r>
          </a:p>
          <a:p>
            <a:pPr marL="0" indent="0">
              <a:buNone/>
            </a:pPr>
            <a:endParaRPr lang="en-US" altLang="zh-CN" sz="3200" dirty="0" smtClean="0"/>
          </a:p>
          <a:p>
            <a:r>
              <a:rPr lang="en-US" altLang="zh-CN" dirty="0" smtClean="0"/>
              <a:t>Highly Ambiguous </a:t>
            </a:r>
          </a:p>
          <a:p>
            <a:pPr lvl="1"/>
            <a:r>
              <a:rPr lang="en-US" altLang="zh-CN" i="1" dirty="0" smtClean="0"/>
              <a:t>I ate pizza with friends </a:t>
            </a:r>
          </a:p>
          <a:p>
            <a:pPr lvl="1"/>
            <a:r>
              <a:rPr lang="en-US" altLang="zh-CN" i="1" dirty="0" smtClean="0"/>
              <a:t>I ate pizza with olives  </a:t>
            </a:r>
          </a:p>
          <a:p>
            <a:pPr marL="457200" lvl="1" indent="0">
              <a:buNone/>
            </a:pPr>
            <a:endParaRPr lang="en-US" altLang="zh-CN" i="1" dirty="0" smtClean="0"/>
          </a:p>
          <a:p>
            <a:r>
              <a:rPr lang="en-US" altLang="zh-CN" dirty="0"/>
              <a:t>Highly </a:t>
            </a:r>
            <a:r>
              <a:rPr lang="en-US" altLang="zh-CN" dirty="0" smtClean="0"/>
              <a:t>Variable</a:t>
            </a:r>
          </a:p>
          <a:p>
            <a:pPr lvl="1"/>
            <a:r>
              <a:rPr lang="en-US" altLang="zh-CN" i="1" dirty="0"/>
              <a:t>I ate pizza with friends </a:t>
            </a:r>
          </a:p>
          <a:p>
            <a:pPr lvl="1"/>
            <a:r>
              <a:rPr lang="en-US" altLang="zh-CN" i="1" dirty="0"/>
              <a:t>Friends and I shared some </a:t>
            </a:r>
            <a:r>
              <a:rPr lang="en-US" altLang="zh-CN" i="1" dirty="0" smtClean="0"/>
              <a:t>pizza</a:t>
            </a:r>
          </a:p>
          <a:p>
            <a:pPr marL="457200" lvl="1" indent="0">
              <a:buNone/>
            </a:pPr>
            <a:endParaRPr lang="en-US" altLang="zh-CN" i="1" dirty="0"/>
          </a:p>
          <a:p>
            <a:r>
              <a:rPr lang="en-US" altLang="zh-CN" dirty="0" smtClean="0"/>
              <a:t>Changing and evolving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Human language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38091" y="2701754"/>
            <a:ext cx="322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我和朋友吃披萨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38091" y="3139807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我吃橄榄披萨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41054" y="4572000"/>
            <a:ext cx="3226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</a:t>
            </a:r>
            <a:endParaRPr lang="zh-CN" altLang="en-US" sz="28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70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Natural Language Processing</a:t>
            </a:r>
            <a:endParaRPr lang="zh-CN" altLang="en-US" dirty="0"/>
          </a:p>
        </p:txBody>
      </p:sp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1367938" y="2119213"/>
            <a:ext cx="10999871" cy="508960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 </a:t>
            </a:r>
            <a:r>
              <a:rPr lang="zh-CN" altLang="en-US" sz="3200" dirty="0" smtClean="0"/>
              <a:t>人们善于理解、运用和创造语言，却不擅长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    形式化的理解和描述语言的规则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 smtClean="0"/>
              <a:t>  </a:t>
            </a:r>
            <a:endParaRPr lang="en-US" altLang="zh-CN" sz="3200" dirty="0" smtClean="0"/>
          </a:p>
          <a:p>
            <a:r>
              <a:rPr lang="zh-CN" altLang="en-US" sz="3200" dirty="0" smtClean="0"/>
              <a:t> </a:t>
            </a:r>
            <a:r>
              <a:rPr lang="zh-CN" altLang="en-US" sz="3200" dirty="0" smtClean="0"/>
              <a:t>使</a:t>
            </a:r>
            <a:r>
              <a:rPr lang="zh-CN" altLang="en-US" sz="3200" dirty="0" smtClean="0"/>
              <a:t>用</a:t>
            </a:r>
            <a:r>
              <a:rPr lang="zh-CN" altLang="en-US" sz="3200" dirty="0" smtClean="0"/>
              <a:t>计算机理解和产生</a:t>
            </a:r>
            <a:r>
              <a:rPr lang="zh-CN" altLang="en-US" sz="3200" dirty="0" smtClean="0"/>
              <a:t>语言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smtClean="0"/>
              <a:t>  </a:t>
            </a:r>
            <a:endParaRPr lang="en-US" altLang="zh-CN" sz="3200" dirty="0"/>
          </a:p>
          <a:p>
            <a:pPr marL="457200" lvl="1" indent="0">
              <a:buNone/>
            </a:pPr>
            <a:endParaRPr lang="en-US" altLang="zh-CN" sz="2800" dirty="0"/>
          </a:p>
        </p:txBody>
      </p:sp>
      <p:sp>
        <p:nvSpPr>
          <p:cNvPr id="4" name="下箭头 3"/>
          <p:cNvSpPr/>
          <p:nvPr/>
        </p:nvSpPr>
        <p:spPr>
          <a:xfrm>
            <a:off x="4296577" y="3365653"/>
            <a:ext cx="517793" cy="6499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44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Supervised Machine Learning Methods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90528" y="1434445"/>
            <a:ext cx="10500912" cy="6075803"/>
          </a:xfrm>
        </p:spPr>
        <p:txBody>
          <a:bodyPr/>
          <a:lstStyle/>
          <a:p>
            <a:r>
              <a:rPr lang="en-US" altLang="zh-CN" dirty="0"/>
              <a:t>Supervised Machine Learning Methods 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是运用在</a:t>
            </a:r>
            <a:r>
              <a:rPr lang="en-US" altLang="zh-CN" dirty="0" smtClean="0"/>
              <a:t>NLP</a:t>
            </a:r>
            <a:r>
              <a:rPr lang="zh-CN" altLang="en-US" dirty="0" smtClean="0"/>
              <a:t>中的典型方法</a:t>
            </a:r>
            <a:endParaRPr lang="en-US" altLang="zh-CN" dirty="0" smtClean="0"/>
          </a:p>
          <a:p>
            <a:r>
              <a:rPr lang="zh-CN" altLang="en-US" dirty="0" smtClean="0"/>
              <a:t>适用于规则难以覆盖，但人工标注数据相对简单的任务</a:t>
            </a:r>
            <a:endParaRPr lang="en-US" altLang="zh-CN" dirty="0"/>
          </a:p>
          <a:p>
            <a:r>
              <a:rPr lang="en-US" altLang="zh-CN" dirty="0" err="1" smtClean="0"/>
              <a:t>eg</a:t>
            </a:r>
            <a:r>
              <a:rPr lang="en-US" altLang="zh-CN" dirty="0" smtClean="0"/>
              <a:t>. </a:t>
            </a:r>
            <a:r>
              <a:rPr lang="zh-CN" altLang="en-US" dirty="0" smtClean="0"/>
              <a:t>文本分类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89" y="2947544"/>
            <a:ext cx="401002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3974801" y="3020189"/>
            <a:ext cx="945707" cy="2252785"/>
            <a:chOff x="3888863" y="2380685"/>
            <a:chExt cx="945707" cy="2252785"/>
          </a:xfrm>
        </p:grpSpPr>
        <p:sp>
          <p:nvSpPr>
            <p:cNvPr id="2" name="右箭头 1"/>
            <p:cNvSpPr/>
            <p:nvPr/>
          </p:nvSpPr>
          <p:spPr>
            <a:xfrm rot="19379081">
              <a:off x="3888863" y="2380685"/>
              <a:ext cx="829998" cy="3525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右箭头 4"/>
            <p:cNvSpPr/>
            <p:nvPr/>
          </p:nvSpPr>
          <p:spPr>
            <a:xfrm rot="1680759">
              <a:off x="3915143" y="3724060"/>
              <a:ext cx="837282" cy="3222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右箭头 8"/>
            <p:cNvSpPr/>
            <p:nvPr/>
          </p:nvSpPr>
          <p:spPr>
            <a:xfrm>
              <a:off x="3997288" y="3067276"/>
              <a:ext cx="837282" cy="3222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右箭头 9"/>
            <p:cNvSpPr/>
            <p:nvPr/>
          </p:nvSpPr>
          <p:spPr>
            <a:xfrm rot="1832360">
              <a:off x="3917973" y="4311225"/>
              <a:ext cx="837282" cy="3222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60337" y="2597097"/>
            <a:ext cx="1156770" cy="3047505"/>
            <a:chOff x="4834569" y="1961002"/>
            <a:chExt cx="1156770" cy="3047505"/>
          </a:xfrm>
        </p:grpSpPr>
        <p:sp>
          <p:nvSpPr>
            <p:cNvPr id="6" name="TextBox 5"/>
            <p:cNvSpPr txBox="1"/>
            <p:nvPr/>
          </p:nvSpPr>
          <p:spPr>
            <a:xfrm>
              <a:off x="4913523" y="1961002"/>
              <a:ext cx="925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Sports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65922" y="3020189"/>
              <a:ext cx="925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Politics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65922" y="3874517"/>
              <a:ext cx="925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Gossip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34569" y="4639175"/>
              <a:ext cx="1156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Economy</a:t>
              </a:r>
              <a:endParaRPr lang="zh-CN" alt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290631" y="2947544"/>
            <a:ext cx="477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But which words provide what hints</a:t>
            </a:r>
            <a:r>
              <a:rPr lang="zh-CN" altLang="en-US" sz="2400" dirty="0" smtClean="0"/>
              <a:t>？</a:t>
            </a:r>
            <a:endParaRPr lang="zh-CN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477913" y="4344856"/>
            <a:ext cx="4230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“抽特征”是一个相对不确定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且困难的任务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5571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Properties of Natural Language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937542" y="859316"/>
            <a:ext cx="8182014" cy="5690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600" i="1" dirty="0">
                <a:solidFill>
                  <a:srgbClr val="FF0000"/>
                </a:solidFill>
              </a:rPr>
              <a:t> </a:t>
            </a:r>
            <a:r>
              <a:rPr lang="en-US" altLang="zh-CN" sz="3600" i="1" dirty="0" smtClean="0">
                <a:solidFill>
                  <a:srgbClr val="FF0000"/>
                </a:solidFill>
              </a:rPr>
              <a:t>      </a:t>
            </a:r>
            <a:r>
              <a:rPr lang="zh-CN" altLang="en-US" sz="3200" dirty="0" smtClean="0"/>
              <a:t>自然语言有如下三个特点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Discrete       </a:t>
            </a:r>
            <a:r>
              <a:rPr lang="zh-CN" altLang="en-US" sz="3200" dirty="0" smtClean="0"/>
              <a:t>离散化的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Compositional    </a:t>
            </a:r>
            <a:r>
              <a:rPr lang="zh-CN" altLang="en-US" sz="3200" dirty="0" smtClean="0"/>
              <a:t>组合化的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Sparse      </a:t>
            </a:r>
            <a:r>
              <a:rPr lang="zh-CN" altLang="en-US" sz="3200" dirty="0" smtClean="0"/>
              <a:t>稀疏的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8532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zh-CN" dirty="0" smtClean="0"/>
              <a:t>D</a:t>
            </a:r>
            <a:r>
              <a:rPr lang="en-US" altLang="zh-CN" dirty="0" err="1" smtClean="0"/>
              <a:t>iscrete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47610" y="1032297"/>
            <a:ext cx="10248900" cy="420071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Discrete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22" y="1747128"/>
            <a:ext cx="283845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23" y="2683868"/>
            <a:ext cx="3275681" cy="1825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8573535" y="2018886"/>
            <a:ext cx="2554306" cy="2967240"/>
            <a:chOff x="8550697" y="1766012"/>
            <a:chExt cx="2554306" cy="2967240"/>
          </a:xfrm>
        </p:grpSpPr>
        <p:sp>
          <p:nvSpPr>
            <p:cNvPr id="4" name="TextBox 3"/>
            <p:cNvSpPr txBox="1"/>
            <p:nvPr/>
          </p:nvSpPr>
          <p:spPr>
            <a:xfrm>
              <a:off x="8835527" y="4363920"/>
              <a:ext cx="2170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都是好吃的！</a:t>
              </a:r>
              <a:endParaRPr lang="zh-CN" altLang="en-US" dirty="0"/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0697" y="1766012"/>
              <a:ext cx="2554306" cy="2449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1281627" y="5111827"/>
            <a:ext cx="2247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“</a:t>
            </a:r>
            <a:r>
              <a:rPr lang="en-US" altLang="zh-CN" sz="2800" dirty="0" smtClean="0"/>
              <a:t>hamburger</a:t>
            </a:r>
            <a:r>
              <a:rPr lang="zh-CN" altLang="en-US" sz="2800" dirty="0" smtClean="0"/>
              <a:t>”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322977" y="5122845"/>
            <a:ext cx="2258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“pizza”</a:t>
            </a:r>
            <a:endParaRPr lang="zh-CN" altLang="en-US" sz="28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8350147" y="3386304"/>
            <a:ext cx="3186757" cy="2824775"/>
            <a:chOff x="8350147" y="3386304"/>
            <a:chExt cx="3186757" cy="2824775"/>
          </a:xfrm>
        </p:grpSpPr>
        <p:sp>
          <p:nvSpPr>
            <p:cNvPr id="8" name="TextBox 7"/>
            <p:cNvSpPr txBox="1"/>
            <p:nvPr/>
          </p:nvSpPr>
          <p:spPr>
            <a:xfrm>
              <a:off x="9140100" y="5841747"/>
              <a:ext cx="1421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啥</a:t>
              </a:r>
              <a:r>
                <a:rPr lang="zh-CN" altLang="en-US" dirty="0" smtClean="0"/>
                <a:t>玩意儿哟</a:t>
              </a:r>
              <a:endParaRPr lang="zh-CN" altLang="en-US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0147" y="3386304"/>
              <a:ext cx="3186757" cy="2390068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2566929" y="5841747"/>
            <a:ext cx="5783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意识中相近的概念在自然语言中却是完全离散化的符号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符号本身看不出任何的内在联系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6222</TotalTime>
  <Words>1063</Words>
  <Application>Microsoft Macintosh PowerPoint</Application>
  <PresentationFormat>宽屏</PresentationFormat>
  <Paragraphs>208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Calibri</vt:lpstr>
      <vt:lpstr>Calibri Light</vt:lpstr>
      <vt:lpstr>Cambria Math</vt:lpstr>
      <vt:lpstr>Candara</vt:lpstr>
      <vt:lpstr>汉仪丫丫体简</vt:lpstr>
      <vt:lpstr>宋体</vt:lpstr>
      <vt:lpstr>Arial</vt:lpstr>
      <vt:lpstr>Office 主题</vt:lpstr>
      <vt:lpstr>Neural Network Methods in Natural Language Processing</vt:lpstr>
      <vt:lpstr>Outline</vt:lpstr>
      <vt:lpstr>The Challenges of Natural Language Processing  </vt:lpstr>
      <vt:lpstr>Natural Language Processing</vt:lpstr>
      <vt:lpstr>Human language</vt:lpstr>
      <vt:lpstr>Natural Language Processing</vt:lpstr>
      <vt:lpstr>Supervised Machine Learning Methods </vt:lpstr>
      <vt:lpstr>Properties of Natural Language</vt:lpstr>
      <vt:lpstr>Discrete</vt:lpstr>
      <vt:lpstr>Compositional</vt:lpstr>
      <vt:lpstr>Sparse</vt:lpstr>
      <vt:lpstr>Neural  Network  And  Deep  Learning </vt:lpstr>
      <vt:lpstr>Deep Learning</vt:lpstr>
      <vt:lpstr>Deep Learning</vt:lpstr>
      <vt:lpstr>Deep  Learning  in  NLP </vt:lpstr>
      <vt:lpstr>Deep Learning in NLP</vt:lpstr>
      <vt:lpstr>Deep Learning in NLP</vt:lpstr>
      <vt:lpstr>Feed forward networks</vt:lpstr>
      <vt:lpstr>Recurrent  neural  networks</vt:lpstr>
      <vt:lpstr>Recursive  neural  networks</vt:lpstr>
      <vt:lpstr>Deep Learning in NLP</vt:lpstr>
      <vt:lpstr>Success  Stories </vt:lpstr>
      <vt:lpstr>Success Stories</vt:lpstr>
      <vt:lpstr>Success Stories</vt:lpstr>
      <vt:lpstr>Success Stories</vt:lpstr>
      <vt:lpstr>Coverage  And  Organization </vt:lpstr>
      <vt:lpstr>Coverage  And  Organization</vt:lpstr>
      <vt:lpstr>Coverage  And  Organization</vt:lpstr>
      <vt:lpstr>Coverage  And  Organization</vt:lpstr>
      <vt:lpstr>Coverage  And  Organization</vt:lpstr>
      <vt:lpstr>Coverage  And  Organization</vt:lpstr>
      <vt:lpstr>谢谢！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延 浩然</cp:lastModifiedBy>
  <cp:revision>516</cp:revision>
  <dcterms:created xsi:type="dcterms:W3CDTF">2017-09-08T08:25:17Z</dcterms:created>
  <dcterms:modified xsi:type="dcterms:W3CDTF">2018-09-05T06:12:53Z</dcterms:modified>
</cp:coreProperties>
</file>